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0" r:id="rId2"/>
    <p:sldId id="318" r:id="rId3"/>
    <p:sldId id="287" r:id="rId4"/>
    <p:sldId id="290" r:id="rId5"/>
    <p:sldId id="296" r:id="rId6"/>
    <p:sldId id="297" r:id="rId7"/>
    <p:sldId id="298" r:id="rId8"/>
    <p:sldId id="312" r:id="rId9"/>
    <p:sldId id="300" r:id="rId10"/>
    <p:sldId id="305" r:id="rId11"/>
    <p:sldId id="307" r:id="rId12"/>
    <p:sldId id="308" r:id="rId13"/>
    <p:sldId id="309" r:id="rId14"/>
    <p:sldId id="310" r:id="rId15"/>
    <p:sldId id="319"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4704" autoAdjust="0"/>
  </p:normalViewPr>
  <p:slideViewPr>
    <p:cSldViewPr snapToGrid="0" showGuides="1">
      <p:cViewPr varScale="1">
        <p:scale>
          <a:sx n="145" d="100"/>
          <a:sy n="145" d="100"/>
        </p:scale>
        <p:origin x="924" y="132"/>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3583\3583376_SBR_Konjunkturrapporter_2015\000\06-Arbetsdokument\2015%20kv%204\Underlag%20SBA-rapport%202015%20kv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Lönesumma'!$A$23</c:f>
              <c:strCache>
                <c:ptCount val="1"/>
                <c:pt idx="0">
                  <c:v>The Stockholm Region</c:v>
                </c:pt>
              </c:strCache>
            </c:strRef>
          </c:tx>
          <c:spPr>
            <a:ln>
              <a:solidFill>
                <a:srgbClr val="052364"/>
              </a:solidFill>
            </a:ln>
          </c:spPr>
          <c:marker>
            <c:symbol val="none"/>
          </c:marker>
          <c:cat>
            <c:strRef>
              <c:f>'3-4. Lönesumma'!$C$20:$AT$20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Lönesumma'!$C$23:$AT$23</c:f>
              <c:numCache>
                <c:formatCode>0.0</c:formatCode>
                <c:ptCount val="44"/>
                <c:pt idx="0">
                  <c:v>100</c:v>
                </c:pt>
                <c:pt idx="1">
                  <c:v>106.40144523426147</c:v>
                </c:pt>
                <c:pt idx="2">
                  <c:v>102.76086871146369</c:v>
                </c:pt>
                <c:pt idx="3">
                  <c:v>105.37642854337665</c:v>
                </c:pt>
                <c:pt idx="4">
                  <c:v>106.71431750644724</c:v>
                </c:pt>
                <c:pt idx="5">
                  <c:v>112.81859953658247</c:v>
                </c:pt>
                <c:pt idx="6">
                  <c:v>109.0824595164225</c:v>
                </c:pt>
                <c:pt idx="7">
                  <c:v>112.81074500255271</c:v>
                </c:pt>
                <c:pt idx="8">
                  <c:v>115.88972234222203</c:v>
                </c:pt>
                <c:pt idx="9">
                  <c:v>121.36433256097081</c:v>
                </c:pt>
                <c:pt idx="10">
                  <c:v>118.4071004987629</c:v>
                </c:pt>
                <c:pt idx="11">
                  <c:v>122.64723978583305</c:v>
                </c:pt>
                <c:pt idx="12">
                  <c:v>125.5547264658524</c:v>
                </c:pt>
                <c:pt idx="13">
                  <c:v>131.92998992001466</c:v>
                </c:pt>
                <c:pt idx="14">
                  <c:v>127.1059969367317</c:v>
                </c:pt>
                <c:pt idx="15">
                  <c:v>128.14803178468105</c:v>
                </c:pt>
                <c:pt idx="16">
                  <c:v>128.58919477935308</c:v>
                </c:pt>
                <c:pt idx="17">
                  <c:v>131.87893544882115</c:v>
                </c:pt>
                <c:pt idx="18">
                  <c:v>127.37305109374388</c:v>
                </c:pt>
                <c:pt idx="19">
                  <c:v>128.37188600452942</c:v>
                </c:pt>
                <c:pt idx="20">
                  <c:v>129.8498474911309</c:v>
                </c:pt>
                <c:pt idx="21">
                  <c:v>136.99747345822044</c:v>
                </c:pt>
                <c:pt idx="22">
                  <c:v>133.44853316576993</c:v>
                </c:pt>
                <c:pt idx="23">
                  <c:v>136.93070991896741</c:v>
                </c:pt>
                <c:pt idx="24">
                  <c:v>138.48459856785661</c:v>
                </c:pt>
                <c:pt idx="25">
                  <c:v>147.57229444029898</c:v>
                </c:pt>
                <c:pt idx="26">
                  <c:v>143.71702732068752</c:v>
                </c:pt>
                <c:pt idx="27">
                  <c:v>145.38218853499851</c:v>
                </c:pt>
                <c:pt idx="28">
                  <c:v>145.60735184385186</c:v>
                </c:pt>
                <c:pt idx="29">
                  <c:v>154.24210292057759</c:v>
                </c:pt>
                <c:pt idx="30">
                  <c:v>149.33171006296715</c:v>
                </c:pt>
                <c:pt idx="31">
                  <c:v>150.26843947285857</c:v>
                </c:pt>
                <c:pt idx="32">
                  <c:v>149.30787326919497</c:v>
                </c:pt>
                <c:pt idx="33">
                  <c:v>156.96644730071193</c:v>
                </c:pt>
                <c:pt idx="34">
                  <c:v>152.93823832554057</c:v>
                </c:pt>
                <c:pt idx="35">
                  <c:v>155.41035827933339</c:v>
                </c:pt>
                <c:pt idx="36">
                  <c:v>155.17630352537668</c:v>
                </c:pt>
                <c:pt idx="37">
                  <c:v>164.01882901988506</c:v>
                </c:pt>
                <c:pt idx="38">
                  <c:v>159.66692494992731</c:v>
                </c:pt>
                <c:pt idx="39">
                  <c:v>160.90108327115161</c:v>
                </c:pt>
                <c:pt idx="40">
                  <c:v>162.9655462173873</c:v>
                </c:pt>
                <c:pt idx="41">
                  <c:v>173.02542159211401</c:v>
                </c:pt>
                <c:pt idx="42">
                  <c:v>167.76789838851141</c:v>
                </c:pt>
                <c:pt idx="43">
                  <c:v>170.33994986189109</c:v>
                </c:pt>
              </c:numCache>
            </c:numRef>
          </c:val>
          <c:smooth val="0"/>
        </c:ser>
        <c:ser>
          <c:idx val="3"/>
          <c:order val="1"/>
          <c:tx>
            <c:strRef>
              <c:f>'3-4. Lönesumma'!$A$24</c:f>
              <c:strCache>
                <c:ptCount val="1"/>
                <c:pt idx="0">
                  <c:v>Rest of Sweden</c:v>
                </c:pt>
              </c:strCache>
            </c:strRef>
          </c:tx>
          <c:spPr>
            <a:ln>
              <a:solidFill>
                <a:sysClr val="window" lastClr="FFFFFF">
                  <a:lumMod val="50000"/>
                </a:sysClr>
              </a:solidFill>
              <a:prstDash val="solid"/>
            </a:ln>
          </c:spPr>
          <c:marker>
            <c:spPr>
              <a:ln>
                <a:noFill/>
              </a:ln>
            </c:spPr>
          </c:marker>
          <c:cat>
            <c:strRef>
              <c:f>'3-4. Lönesumma'!$C$20:$AT$20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Lönesumma'!$C$24:$AT$24</c:f>
              <c:numCache>
                <c:formatCode>0.0</c:formatCode>
                <c:ptCount val="44"/>
                <c:pt idx="0">
                  <c:v>100</c:v>
                </c:pt>
                <c:pt idx="1">
                  <c:v>109.38400342940314</c:v>
                </c:pt>
                <c:pt idx="2">
                  <c:v>107.77098764816716</c:v>
                </c:pt>
                <c:pt idx="3">
                  <c:v>107.85472888773688</c:v>
                </c:pt>
                <c:pt idx="4">
                  <c:v>104.85200729745092</c:v>
                </c:pt>
                <c:pt idx="5">
                  <c:v>114.70157214208103</c:v>
                </c:pt>
                <c:pt idx="6">
                  <c:v>113.44345970949767</c:v>
                </c:pt>
                <c:pt idx="7">
                  <c:v>114.61284630491781</c:v>
                </c:pt>
                <c:pt idx="8">
                  <c:v>113.19123907126981</c:v>
                </c:pt>
                <c:pt idx="9">
                  <c:v>122.75568493355537</c:v>
                </c:pt>
                <c:pt idx="10">
                  <c:v>122.41872613623903</c:v>
                </c:pt>
                <c:pt idx="11">
                  <c:v>124.35374692201103</c:v>
                </c:pt>
                <c:pt idx="12">
                  <c:v>121.82256826406406</c:v>
                </c:pt>
                <c:pt idx="13">
                  <c:v>132.65011115652635</c:v>
                </c:pt>
                <c:pt idx="14">
                  <c:v>129.5716236828201</c:v>
                </c:pt>
                <c:pt idx="15">
                  <c:v>127.321576329143</c:v>
                </c:pt>
                <c:pt idx="16">
                  <c:v>122.52340268570117</c:v>
                </c:pt>
                <c:pt idx="17">
                  <c:v>130.04117277612178</c:v>
                </c:pt>
                <c:pt idx="18">
                  <c:v>126.97066065856501</c:v>
                </c:pt>
                <c:pt idx="19">
                  <c:v>125.16424249070373</c:v>
                </c:pt>
                <c:pt idx="20">
                  <c:v>122.46259059506129</c:v>
                </c:pt>
                <c:pt idx="21">
                  <c:v>133.34994865864479</c:v>
                </c:pt>
                <c:pt idx="22">
                  <c:v>132.23439571723375</c:v>
                </c:pt>
                <c:pt idx="23">
                  <c:v>132.89934103619811</c:v>
                </c:pt>
                <c:pt idx="24">
                  <c:v>131.2364792790278</c:v>
                </c:pt>
                <c:pt idx="25">
                  <c:v>142.23648924822299</c:v>
                </c:pt>
                <c:pt idx="26">
                  <c:v>140.8856633004018</c:v>
                </c:pt>
                <c:pt idx="27">
                  <c:v>139.51788972076287</c:v>
                </c:pt>
                <c:pt idx="28">
                  <c:v>136.07452970321708</c:v>
                </c:pt>
                <c:pt idx="29">
                  <c:v>148.09438834002933</c:v>
                </c:pt>
                <c:pt idx="30">
                  <c:v>145.962974409076</c:v>
                </c:pt>
                <c:pt idx="31">
                  <c:v>144.314848418465</c:v>
                </c:pt>
                <c:pt idx="32">
                  <c:v>139.4956366292104</c:v>
                </c:pt>
                <c:pt idx="33">
                  <c:v>150.50432974056082</c:v>
                </c:pt>
                <c:pt idx="34">
                  <c:v>149.16935897128155</c:v>
                </c:pt>
                <c:pt idx="35">
                  <c:v>147.9025503294819</c:v>
                </c:pt>
                <c:pt idx="36">
                  <c:v>144.00271690476427</c:v>
                </c:pt>
                <c:pt idx="37">
                  <c:v>156.48230966314088</c:v>
                </c:pt>
                <c:pt idx="38">
                  <c:v>154.28463029239651</c:v>
                </c:pt>
                <c:pt idx="39">
                  <c:v>151.95296244604174</c:v>
                </c:pt>
                <c:pt idx="40">
                  <c:v>149.35036447377604</c:v>
                </c:pt>
                <c:pt idx="41">
                  <c:v>162.38640630451906</c:v>
                </c:pt>
                <c:pt idx="42">
                  <c:v>159.98857899091809</c:v>
                </c:pt>
                <c:pt idx="43">
                  <c:v>159.14243128732218</c:v>
                </c:pt>
              </c:numCache>
            </c:numRef>
          </c:val>
          <c:smooth val="0"/>
        </c:ser>
        <c:dLbls>
          <c:showLegendKey val="0"/>
          <c:showVal val="0"/>
          <c:showCatName val="0"/>
          <c:showSerName val="0"/>
          <c:showPercent val="0"/>
          <c:showBubbleSize val="0"/>
        </c:dLbls>
        <c:smooth val="0"/>
        <c:axId val="214541800"/>
        <c:axId val="214542192"/>
      </c:lineChart>
      <c:catAx>
        <c:axId val="214541800"/>
        <c:scaling>
          <c:orientation val="minMax"/>
        </c:scaling>
        <c:delete val="0"/>
        <c:axPos val="b"/>
        <c:numFmt formatCode="General" sourceLinked="0"/>
        <c:majorTickMark val="out"/>
        <c:minorTickMark val="none"/>
        <c:tickLblPos val="nextTo"/>
        <c:txPr>
          <a:bodyPr rot="-2700000"/>
          <a:lstStyle/>
          <a:p>
            <a:pPr>
              <a:defRPr/>
            </a:pPr>
            <a:endParaRPr lang="sv-SE"/>
          </a:p>
        </c:txPr>
        <c:crossAx val="214542192"/>
        <c:crosses val="autoZero"/>
        <c:auto val="1"/>
        <c:lblAlgn val="ctr"/>
        <c:lblOffset val="100"/>
        <c:noMultiLvlLbl val="0"/>
      </c:catAx>
      <c:valAx>
        <c:axId val="214542192"/>
        <c:scaling>
          <c:orientation val="minMax"/>
          <c:min val="100"/>
        </c:scaling>
        <c:delete val="0"/>
        <c:axPos val="l"/>
        <c:majorGridlines/>
        <c:numFmt formatCode="0.0" sourceLinked="1"/>
        <c:majorTickMark val="out"/>
        <c:minorTickMark val="none"/>
        <c:tickLblPos val="nextTo"/>
        <c:crossAx val="214541800"/>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Lägenheter'!$A$42</c:f>
              <c:strCache>
                <c:ptCount val="1"/>
                <c:pt idx="0">
                  <c:v>The Stockholm Region</c:v>
                </c:pt>
              </c:strCache>
            </c:strRef>
          </c:tx>
          <c:spPr>
            <a:ln>
              <a:solidFill>
                <a:srgbClr val="052364"/>
              </a:solidFill>
            </a:ln>
          </c:spPr>
          <c:marker>
            <c:symbol val="none"/>
          </c:marker>
          <c:cat>
            <c:strRef>
              <c:f>'13. Lägenheter'!$C$40:$AT$40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Lägenheter'!$C$42:$AT$42</c:f>
              <c:numCache>
                <c:formatCode>0.0</c:formatCode>
                <c:ptCount val="44"/>
                <c:pt idx="0">
                  <c:v>100</c:v>
                </c:pt>
                <c:pt idx="1">
                  <c:v>119.09025787965616</c:v>
                </c:pt>
                <c:pt idx="2">
                  <c:v>94.842406876790832</c:v>
                </c:pt>
                <c:pt idx="3">
                  <c:v>146.310888252149</c:v>
                </c:pt>
                <c:pt idx="4">
                  <c:v>111.78366762177649</c:v>
                </c:pt>
                <c:pt idx="5">
                  <c:v>128.00859598853867</c:v>
                </c:pt>
                <c:pt idx="6">
                  <c:v>139.89971346704871</c:v>
                </c:pt>
                <c:pt idx="7">
                  <c:v>378.97564469914039</c:v>
                </c:pt>
                <c:pt idx="8">
                  <c:v>92.97994269340974</c:v>
                </c:pt>
                <c:pt idx="9">
                  <c:v>108.34527220630372</c:v>
                </c:pt>
                <c:pt idx="10">
                  <c:v>117.58595988538683</c:v>
                </c:pt>
                <c:pt idx="11">
                  <c:v>132.23495702005729</c:v>
                </c:pt>
                <c:pt idx="12">
                  <c:v>116.01002865329512</c:v>
                </c:pt>
                <c:pt idx="13">
                  <c:v>92.693409742120352</c:v>
                </c:pt>
                <c:pt idx="14">
                  <c:v>67.908309455587386</c:v>
                </c:pt>
                <c:pt idx="15">
                  <c:v>76.253581661891118</c:v>
                </c:pt>
                <c:pt idx="16">
                  <c:v>61.96275071633238</c:v>
                </c:pt>
                <c:pt idx="17">
                  <c:v>68.230659025787972</c:v>
                </c:pt>
                <c:pt idx="18">
                  <c:v>57.59312320916905</c:v>
                </c:pt>
                <c:pt idx="19">
                  <c:v>98.567335243553018</c:v>
                </c:pt>
                <c:pt idx="20">
                  <c:v>93.087392550143264</c:v>
                </c:pt>
                <c:pt idx="21">
                  <c:v>145.84527220630372</c:v>
                </c:pt>
                <c:pt idx="22">
                  <c:v>92.800859598853862</c:v>
                </c:pt>
                <c:pt idx="23">
                  <c:v>125.64469914040114</c:v>
                </c:pt>
                <c:pt idx="24">
                  <c:v>140.97421203438395</c:v>
                </c:pt>
                <c:pt idx="25">
                  <c:v>137.39255014326648</c:v>
                </c:pt>
                <c:pt idx="26">
                  <c:v>84.777936962750715</c:v>
                </c:pt>
                <c:pt idx="27">
                  <c:v>84.383954154727789</c:v>
                </c:pt>
                <c:pt idx="28">
                  <c:v>70.522922636103146</c:v>
                </c:pt>
                <c:pt idx="29">
                  <c:v>103.47421203438397</c:v>
                </c:pt>
                <c:pt idx="30">
                  <c:v>74.46275071633238</c:v>
                </c:pt>
                <c:pt idx="31">
                  <c:v>80.085959885386814</c:v>
                </c:pt>
                <c:pt idx="32">
                  <c:v>156.48280802292263</c:v>
                </c:pt>
                <c:pt idx="33">
                  <c:v>139.46991404011462</c:v>
                </c:pt>
                <c:pt idx="34">
                  <c:v>123.56733524355302</c:v>
                </c:pt>
                <c:pt idx="35">
                  <c:v>168.40974212034382</c:v>
                </c:pt>
                <c:pt idx="36">
                  <c:v>163.78939828080229</c:v>
                </c:pt>
                <c:pt idx="37">
                  <c:v>166.36819484240689</c:v>
                </c:pt>
                <c:pt idx="38">
                  <c:v>130.15759312320915</c:v>
                </c:pt>
                <c:pt idx="39">
                  <c:v>214.64899713467048</c:v>
                </c:pt>
                <c:pt idx="40">
                  <c:v>193.6246418338109</c:v>
                </c:pt>
                <c:pt idx="41">
                  <c:v>207.41404011461319</c:v>
                </c:pt>
                <c:pt idx="42">
                  <c:v>160.81661891117477</c:v>
                </c:pt>
                <c:pt idx="43">
                  <c:v>145.45128939828081</c:v>
                </c:pt>
              </c:numCache>
            </c:numRef>
          </c:val>
          <c:smooth val="0"/>
        </c:ser>
        <c:ser>
          <c:idx val="3"/>
          <c:order val="1"/>
          <c:tx>
            <c:strRef>
              <c:f>'13. Lägenheter'!$A$43</c:f>
              <c:strCache>
                <c:ptCount val="1"/>
                <c:pt idx="0">
                  <c:v>Rest of Sweden</c:v>
                </c:pt>
              </c:strCache>
            </c:strRef>
          </c:tx>
          <c:spPr>
            <a:ln>
              <a:solidFill>
                <a:sysClr val="window" lastClr="FFFFFF">
                  <a:lumMod val="50000"/>
                </a:sysClr>
              </a:solidFill>
              <a:prstDash val="solid"/>
            </a:ln>
          </c:spPr>
          <c:marker>
            <c:spPr>
              <a:ln>
                <a:noFill/>
              </a:ln>
            </c:spPr>
          </c:marker>
          <c:cat>
            <c:strRef>
              <c:f>'13. Lägenheter'!$C$40:$AT$40</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'13. Lägenheter'!$C$43:$AT$43</c:f>
              <c:numCache>
                <c:formatCode>0.0</c:formatCode>
                <c:ptCount val="44"/>
                <c:pt idx="0">
                  <c:v>100</c:v>
                </c:pt>
                <c:pt idx="1">
                  <c:v>114.15596617601003</c:v>
                </c:pt>
                <c:pt idx="2">
                  <c:v>78.813028499843412</c:v>
                </c:pt>
                <c:pt idx="3">
                  <c:v>119.85593485750078</c:v>
                </c:pt>
                <c:pt idx="4">
                  <c:v>100.29752583777012</c:v>
                </c:pt>
                <c:pt idx="5">
                  <c:v>127.29408080175384</c:v>
                </c:pt>
                <c:pt idx="6">
                  <c:v>105.08925775133105</c:v>
                </c:pt>
                <c:pt idx="7">
                  <c:v>253.58596930786095</c:v>
                </c:pt>
                <c:pt idx="8">
                  <c:v>84.293767616661455</c:v>
                </c:pt>
                <c:pt idx="9">
                  <c:v>78.202317569683686</c:v>
                </c:pt>
                <c:pt idx="10">
                  <c:v>80.175383651738173</c:v>
                </c:pt>
                <c:pt idx="11">
                  <c:v>93.094268712809267</c:v>
                </c:pt>
                <c:pt idx="12">
                  <c:v>73.849044785468209</c:v>
                </c:pt>
                <c:pt idx="13">
                  <c:v>78.092702787347321</c:v>
                </c:pt>
                <c:pt idx="14">
                  <c:v>50.062637018477915</c:v>
                </c:pt>
                <c:pt idx="15">
                  <c:v>69.589727528969618</c:v>
                </c:pt>
                <c:pt idx="16">
                  <c:v>52.583777012214213</c:v>
                </c:pt>
                <c:pt idx="17">
                  <c:v>58.581271531475096</c:v>
                </c:pt>
                <c:pt idx="18">
                  <c:v>51.76949577200125</c:v>
                </c:pt>
                <c:pt idx="19">
                  <c:v>69.417475728155338</c:v>
                </c:pt>
                <c:pt idx="20">
                  <c:v>71.014719699342308</c:v>
                </c:pt>
                <c:pt idx="21">
                  <c:v>114.92326965236455</c:v>
                </c:pt>
                <c:pt idx="22">
                  <c:v>69.887253366739742</c:v>
                </c:pt>
                <c:pt idx="23">
                  <c:v>110.31944879423739</c:v>
                </c:pt>
                <c:pt idx="24">
                  <c:v>99.467585342937682</c:v>
                </c:pt>
                <c:pt idx="25">
                  <c:v>108.8944566238647</c:v>
                </c:pt>
                <c:pt idx="26">
                  <c:v>64.015032884434703</c:v>
                </c:pt>
                <c:pt idx="27">
                  <c:v>60.757907923582835</c:v>
                </c:pt>
                <c:pt idx="28">
                  <c:v>75.148762918885055</c:v>
                </c:pt>
                <c:pt idx="29">
                  <c:v>78.421547134356402</c:v>
                </c:pt>
                <c:pt idx="30">
                  <c:v>58.409019730660816</c:v>
                </c:pt>
                <c:pt idx="31">
                  <c:v>65.69057312871908</c:v>
                </c:pt>
                <c:pt idx="32">
                  <c:v>93.23520200438459</c:v>
                </c:pt>
                <c:pt idx="33">
                  <c:v>95.787660507359845</c:v>
                </c:pt>
                <c:pt idx="34">
                  <c:v>83.27591606639524</c:v>
                </c:pt>
                <c:pt idx="35">
                  <c:v>97.588474788600067</c:v>
                </c:pt>
                <c:pt idx="36">
                  <c:v>103.93047290948951</c:v>
                </c:pt>
                <c:pt idx="37">
                  <c:v>103.72690259943627</c:v>
                </c:pt>
                <c:pt idx="38">
                  <c:v>87.049796429689948</c:v>
                </c:pt>
                <c:pt idx="39">
                  <c:v>126.90259943626683</c:v>
                </c:pt>
                <c:pt idx="40">
                  <c:v>137.42561854055745</c:v>
                </c:pt>
                <c:pt idx="41">
                  <c:v>138.58440338239899</c:v>
                </c:pt>
                <c:pt idx="42">
                  <c:v>138.75665518321327</c:v>
                </c:pt>
                <c:pt idx="43">
                  <c:v>121.18697150015659</c:v>
                </c:pt>
              </c:numCache>
            </c:numRef>
          </c:val>
          <c:smooth val="0"/>
        </c:ser>
        <c:dLbls>
          <c:showLegendKey val="0"/>
          <c:showVal val="0"/>
          <c:showCatName val="0"/>
          <c:showSerName val="0"/>
          <c:showPercent val="0"/>
          <c:showBubbleSize val="0"/>
        </c:dLbls>
        <c:smooth val="0"/>
        <c:axId val="214672536"/>
        <c:axId val="214672928"/>
      </c:lineChart>
      <c:catAx>
        <c:axId val="214672536"/>
        <c:scaling>
          <c:orientation val="minMax"/>
        </c:scaling>
        <c:delete val="0"/>
        <c:axPos val="b"/>
        <c:numFmt formatCode="General" sourceLinked="0"/>
        <c:majorTickMark val="out"/>
        <c:minorTickMark val="none"/>
        <c:tickLblPos val="nextTo"/>
        <c:txPr>
          <a:bodyPr rot="-2700000"/>
          <a:lstStyle/>
          <a:p>
            <a:pPr>
              <a:defRPr/>
            </a:pPr>
            <a:endParaRPr lang="sv-SE"/>
          </a:p>
        </c:txPr>
        <c:crossAx val="214672928"/>
        <c:crosses val="autoZero"/>
        <c:auto val="1"/>
        <c:lblAlgn val="ctr"/>
        <c:lblOffset val="100"/>
        <c:noMultiLvlLbl val="0"/>
      </c:catAx>
      <c:valAx>
        <c:axId val="214672928"/>
        <c:scaling>
          <c:orientation val="minMax"/>
          <c:min val="0"/>
        </c:scaling>
        <c:delete val="0"/>
        <c:axPos val="l"/>
        <c:majorGridlines/>
        <c:numFmt formatCode="0" sourceLinked="0"/>
        <c:majorTickMark val="out"/>
        <c:minorTickMark val="none"/>
        <c:tickLblPos val="nextTo"/>
        <c:crossAx val="214672536"/>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Gästnätter'!$AU$35</c:f>
              <c:strCache>
                <c:ptCount val="1"/>
                <c:pt idx="0">
                  <c:v>The Stockholm Region</c:v>
                </c:pt>
              </c:strCache>
            </c:strRef>
          </c:tx>
          <c:spPr>
            <a:ln>
              <a:solidFill>
                <a:srgbClr val="052364"/>
              </a:solidFill>
            </a:ln>
          </c:spPr>
          <c:marker>
            <c:symbol val="none"/>
          </c:marker>
          <c:cat>
            <c:strRef>
              <c:f>'14 Gästnätter'!$AZ$34:$BG$34</c:f>
              <c:strCache>
                <c:ptCount val="8"/>
                <c:pt idx="0">
                  <c:v>2008</c:v>
                </c:pt>
                <c:pt idx="1">
                  <c:v>2009</c:v>
                </c:pt>
                <c:pt idx="2">
                  <c:v>2010</c:v>
                </c:pt>
                <c:pt idx="3">
                  <c:v>2011</c:v>
                </c:pt>
                <c:pt idx="4">
                  <c:v>2012</c:v>
                </c:pt>
                <c:pt idx="5">
                  <c:v>2013</c:v>
                </c:pt>
                <c:pt idx="6">
                  <c:v>2014</c:v>
                </c:pt>
                <c:pt idx="7">
                  <c:v>2 015</c:v>
                </c:pt>
              </c:strCache>
            </c:strRef>
          </c:cat>
          <c:val>
            <c:numRef>
              <c:f>'14 Gästnätter'!$AZ$35:$BG$35</c:f>
              <c:numCache>
                <c:formatCode>#,##0</c:formatCode>
                <c:ptCount val="8"/>
                <c:pt idx="0">
                  <c:v>100</c:v>
                </c:pt>
                <c:pt idx="1">
                  <c:v>102.5782839482392</c:v>
                </c:pt>
                <c:pt idx="2">
                  <c:v>108.14894258015659</c:v>
                </c:pt>
                <c:pt idx="3">
                  <c:v>113.2708450746003</c:v>
                </c:pt>
                <c:pt idx="4">
                  <c:v>112.800682157932</c:v>
                </c:pt>
                <c:pt idx="5">
                  <c:v>118.96719259203931</c:v>
                </c:pt>
                <c:pt idx="6">
                  <c:v>126.83066379956394</c:v>
                </c:pt>
                <c:pt idx="7">
                  <c:v>136.04133259523425</c:v>
                </c:pt>
              </c:numCache>
            </c:numRef>
          </c:val>
          <c:smooth val="0"/>
        </c:ser>
        <c:ser>
          <c:idx val="3"/>
          <c:order val="1"/>
          <c:tx>
            <c:strRef>
              <c:f>'14 Gästnätter'!$AU$36</c:f>
              <c:strCache>
                <c:ptCount val="1"/>
                <c:pt idx="0">
                  <c:v>Rest of Sweden</c:v>
                </c:pt>
              </c:strCache>
            </c:strRef>
          </c:tx>
          <c:spPr>
            <a:ln>
              <a:solidFill>
                <a:sysClr val="window" lastClr="FFFFFF">
                  <a:lumMod val="50000"/>
                </a:sysClr>
              </a:solidFill>
              <a:prstDash val="solid"/>
            </a:ln>
          </c:spPr>
          <c:marker>
            <c:spPr>
              <a:ln>
                <a:noFill/>
              </a:ln>
            </c:spPr>
          </c:marker>
          <c:cat>
            <c:strRef>
              <c:f>'14 Gästnätter'!$AZ$34:$BG$34</c:f>
              <c:strCache>
                <c:ptCount val="8"/>
                <c:pt idx="0">
                  <c:v>2008</c:v>
                </c:pt>
                <c:pt idx="1">
                  <c:v>2009</c:v>
                </c:pt>
                <c:pt idx="2">
                  <c:v>2010</c:v>
                </c:pt>
                <c:pt idx="3">
                  <c:v>2011</c:v>
                </c:pt>
                <c:pt idx="4">
                  <c:v>2012</c:v>
                </c:pt>
                <c:pt idx="5">
                  <c:v>2013</c:v>
                </c:pt>
                <c:pt idx="6">
                  <c:v>2014</c:v>
                </c:pt>
                <c:pt idx="7">
                  <c:v>2 015</c:v>
                </c:pt>
              </c:strCache>
            </c:strRef>
          </c:cat>
          <c:val>
            <c:numRef>
              <c:f>'14 Gästnätter'!$AZ$36:$BG$36</c:f>
              <c:numCache>
                <c:formatCode>#,##0</c:formatCode>
                <c:ptCount val="8"/>
                <c:pt idx="0">
                  <c:v>100</c:v>
                </c:pt>
                <c:pt idx="1">
                  <c:v>102.4344869688735</c:v>
                </c:pt>
                <c:pt idx="2">
                  <c:v>105.14269554170197</c:v>
                </c:pt>
                <c:pt idx="3">
                  <c:v>102.26526289367351</c:v>
                </c:pt>
                <c:pt idx="4">
                  <c:v>106.39566849535611</c:v>
                </c:pt>
                <c:pt idx="5">
                  <c:v>110.63983905427347</c:v>
                </c:pt>
                <c:pt idx="6">
                  <c:v>117.34214306997906</c:v>
                </c:pt>
                <c:pt idx="7">
                  <c:v>126.37462353669176</c:v>
                </c:pt>
              </c:numCache>
            </c:numRef>
          </c:val>
          <c:smooth val="0"/>
        </c:ser>
        <c:dLbls>
          <c:showLegendKey val="0"/>
          <c:showVal val="0"/>
          <c:showCatName val="0"/>
          <c:showSerName val="0"/>
          <c:showPercent val="0"/>
          <c:showBubbleSize val="0"/>
        </c:dLbls>
        <c:smooth val="0"/>
        <c:axId val="394807200"/>
        <c:axId val="394807592"/>
      </c:lineChart>
      <c:catAx>
        <c:axId val="394807200"/>
        <c:scaling>
          <c:orientation val="minMax"/>
        </c:scaling>
        <c:delete val="0"/>
        <c:axPos val="b"/>
        <c:numFmt formatCode="General" sourceLinked="0"/>
        <c:majorTickMark val="out"/>
        <c:minorTickMark val="none"/>
        <c:tickLblPos val="nextTo"/>
        <c:txPr>
          <a:bodyPr rot="-2700000"/>
          <a:lstStyle/>
          <a:p>
            <a:pPr>
              <a:defRPr/>
            </a:pPr>
            <a:endParaRPr lang="sv-SE"/>
          </a:p>
        </c:txPr>
        <c:crossAx val="394807592"/>
        <c:crosses val="autoZero"/>
        <c:auto val="1"/>
        <c:lblAlgn val="ctr"/>
        <c:lblOffset val="100"/>
        <c:noMultiLvlLbl val="0"/>
      </c:catAx>
      <c:valAx>
        <c:axId val="394807592"/>
        <c:scaling>
          <c:orientation val="minMax"/>
          <c:min val="90"/>
        </c:scaling>
        <c:delete val="0"/>
        <c:axPos val="l"/>
        <c:majorGridlines/>
        <c:numFmt formatCode="#,##0" sourceLinked="1"/>
        <c:majorTickMark val="out"/>
        <c:minorTickMark val="none"/>
        <c:tickLblPos val="nextTo"/>
        <c:crossAx val="394807200"/>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63798488522154"/>
          <c:y val="5.2222962962962964E-2"/>
          <c:w val="0.83400174007607608"/>
          <c:h val="0.59665222222222225"/>
        </c:manualLayout>
      </c:layout>
      <c:lineChart>
        <c:grouping val="standard"/>
        <c:varyColors val="0"/>
        <c:ser>
          <c:idx val="1"/>
          <c:order val="0"/>
          <c:tx>
            <c:strRef>
              <c:f>'3-4. Lönesumma'!$A$44</c:f>
              <c:strCache>
                <c:ptCount val="1"/>
                <c:pt idx="0">
                  <c:v>The Stockholm Region, whereof</c:v>
                </c:pt>
              </c:strCache>
            </c:strRef>
          </c:tx>
          <c:spPr>
            <a:ln>
              <a:solidFill>
                <a:srgbClr val="052364"/>
              </a:solidFill>
            </a:ln>
          </c:spPr>
          <c:marker>
            <c:symbol val="none"/>
          </c:marker>
          <c:cat>
            <c:strRef>
              <c:f>'3-4. Lönesumma'!$C$42:$AT$42</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Lönesumma'!$C$44:$AT$44</c:f>
              <c:numCache>
                <c:formatCode>0.0</c:formatCode>
                <c:ptCount val="44"/>
                <c:pt idx="0">
                  <c:v>100</c:v>
                </c:pt>
                <c:pt idx="1">
                  <c:v>106.40144523426147</c:v>
                </c:pt>
                <c:pt idx="2">
                  <c:v>102.76086871146369</c:v>
                </c:pt>
                <c:pt idx="3">
                  <c:v>105.37642854337665</c:v>
                </c:pt>
                <c:pt idx="4">
                  <c:v>106.71431750644724</c:v>
                </c:pt>
                <c:pt idx="5">
                  <c:v>112.81859953658247</c:v>
                </c:pt>
                <c:pt idx="6">
                  <c:v>109.0824595164225</c:v>
                </c:pt>
                <c:pt idx="7">
                  <c:v>112.81074500255271</c:v>
                </c:pt>
                <c:pt idx="8">
                  <c:v>115.88972234222203</c:v>
                </c:pt>
                <c:pt idx="9">
                  <c:v>121.36433256097081</c:v>
                </c:pt>
                <c:pt idx="10">
                  <c:v>118.4071004987629</c:v>
                </c:pt>
                <c:pt idx="11">
                  <c:v>122.64723978583305</c:v>
                </c:pt>
                <c:pt idx="12">
                  <c:v>125.5547264658524</c:v>
                </c:pt>
                <c:pt idx="13">
                  <c:v>131.92998992001466</c:v>
                </c:pt>
                <c:pt idx="14">
                  <c:v>127.1059969367317</c:v>
                </c:pt>
                <c:pt idx="15">
                  <c:v>128.14803178468105</c:v>
                </c:pt>
                <c:pt idx="16">
                  <c:v>128.58919477935308</c:v>
                </c:pt>
                <c:pt idx="17">
                  <c:v>131.87893544882115</c:v>
                </c:pt>
                <c:pt idx="18">
                  <c:v>127.37305109374388</c:v>
                </c:pt>
                <c:pt idx="19">
                  <c:v>128.37188600452942</c:v>
                </c:pt>
                <c:pt idx="20">
                  <c:v>129.8498474911309</c:v>
                </c:pt>
                <c:pt idx="21">
                  <c:v>136.99747345822044</c:v>
                </c:pt>
                <c:pt idx="22">
                  <c:v>133.44853316576993</c:v>
                </c:pt>
                <c:pt idx="23">
                  <c:v>136.93070991896741</c:v>
                </c:pt>
                <c:pt idx="24">
                  <c:v>138.48459856785661</c:v>
                </c:pt>
                <c:pt idx="25">
                  <c:v>147.57229444029898</c:v>
                </c:pt>
                <c:pt idx="26">
                  <c:v>143.71702732068752</c:v>
                </c:pt>
                <c:pt idx="27">
                  <c:v>145.38218853499851</c:v>
                </c:pt>
                <c:pt idx="28">
                  <c:v>145.60735184385186</c:v>
                </c:pt>
                <c:pt idx="29">
                  <c:v>154.24210292057759</c:v>
                </c:pt>
                <c:pt idx="30">
                  <c:v>149.33171006296715</c:v>
                </c:pt>
                <c:pt idx="31">
                  <c:v>150.26843947285857</c:v>
                </c:pt>
                <c:pt idx="32">
                  <c:v>149.30787326919497</c:v>
                </c:pt>
                <c:pt idx="33">
                  <c:v>156.96644730071193</c:v>
                </c:pt>
                <c:pt idx="34">
                  <c:v>152.93823832554057</c:v>
                </c:pt>
                <c:pt idx="35">
                  <c:v>155.41035827933339</c:v>
                </c:pt>
                <c:pt idx="36">
                  <c:v>155.17630352537668</c:v>
                </c:pt>
                <c:pt idx="37">
                  <c:v>164.01882901988506</c:v>
                </c:pt>
                <c:pt idx="38">
                  <c:v>159.66692494992731</c:v>
                </c:pt>
                <c:pt idx="39">
                  <c:v>160.90108327115161</c:v>
                </c:pt>
                <c:pt idx="40">
                  <c:v>162.9655462173873</c:v>
                </c:pt>
                <c:pt idx="41">
                  <c:v>173.02542159211401</c:v>
                </c:pt>
                <c:pt idx="42">
                  <c:v>167.76789838851141</c:v>
                </c:pt>
                <c:pt idx="43">
                  <c:v>170.33994986189109</c:v>
                </c:pt>
              </c:numCache>
            </c:numRef>
          </c:val>
          <c:smooth val="0"/>
        </c:ser>
        <c:ser>
          <c:idx val="3"/>
          <c:order val="1"/>
          <c:tx>
            <c:strRef>
              <c:f>'3-4. Lönesumma'!$A$45</c:f>
              <c:strCache>
                <c:ptCount val="1"/>
                <c:pt idx="0">
                  <c:v>Industry</c:v>
                </c:pt>
              </c:strCache>
            </c:strRef>
          </c:tx>
          <c:spPr>
            <a:ln>
              <a:solidFill>
                <a:srgbClr val="C40064"/>
              </a:solidFill>
              <a:prstDash val="solid"/>
            </a:ln>
          </c:spPr>
          <c:marker>
            <c:spPr>
              <a:ln>
                <a:noFill/>
              </a:ln>
            </c:spPr>
          </c:marker>
          <c:cat>
            <c:strRef>
              <c:f>'3-4. Lönesumma'!$C$42:$AT$42</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Lönesumma'!$C$45:$AT$45</c:f>
              <c:numCache>
                <c:formatCode>0.0</c:formatCode>
                <c:ptCount val="44"/>
                <c:pt idx="0">
                  <c:v>100</c:v>
                </c:pt>
                <c:pt idx="1">
                  <c:v>110.97656015826389</c:v>
                </c:pt>
                <c:pt idx="2">
                  <c:v>102.79359750614474</c:v>
                </c:pt>
                <c:pt idx="3">
                  <c:v>103.13530363887058</c:v>
                </c:pt>
                <c:pt idx="4">
                  <c:v>105.7790300341706</c:v>
                </c:pt>
                <c:pt idx="5">
                  <c:v>113.22462682093399</c:v>
                </c:pt>
                <c:pt idx="6">
                  <c:v>107.48756069779988</c:v>
                </c:pt>
                <c:pt idx="7">
                  <c:v>109.63371500509562</c:v>
                </c:pt>
                <c:pt idx="8">
                  <c:v>113.09873508782447</c:v>
                </c:pt>
                <c:pt idx="9">
                  <c:v>120.63425454109466</c:v>
                </c:pt>
                <c:pt idx="10">
                  <c:v>112.18751873388888</c:v>
                </c:pt>
                <c:pt idx="11">
                  <c:v>115.14897188417963</c:v>
                </c:pt>
                <c:pt idx="12">
                  <c:v>118.6379713446436</c:v>
                </c:pt>
                <c:pt idx="13">
                  <c:v>126.40129488639769</c:v>
                </c:pt>
                <c:pt idx="14">
                  <c:v>116.97140459205085</c:v>
                </c:pt>
                <c:pt idx="15">
                  <c:v>114.77729152928482</c:v>
                </c:pt>
                <c:pt idx="16">
                  <c:v>116.38990468197352</c:v>
                </c:pt>
                <c:pt idx="17">
                  <c:v>118.55404352257057</c:v>
                </c:pt>
                <c:pt idx="18">
                  <c:v>108.74647802889514</c:v>
                </c:pt>
                <c:pt idx="19">
                  <c:v>106.73820514357652</c:v>
                </c:pt>
                <c:pt idx="20">
                  <c:v>105.49127750134883</c:v>
                </c:pt>
                <c:pt idx="21">
                  <c:v>113.3205443318746</c:v>
                </c:pt>
                <c:pt idx="22">
                  <c:v>107.13386487620649</c:v>
                </c:pt>
                <c:pt idx="23">
                  <c:v>108.1649781188178</c:v>
                </c:pt>
                <c:pt idx="24">
                  <c:v>110.87464780288951</c:v>
                </c:pt>
                <c:pt idx="25">
                  <c:v>123.11612013668247</c:v>
                </c:pt>
                <c:pt idx="26">
                  <c:v>114.2317606858102</c:v>
                </c:pt>
                <c:pt idx="27">
                  <c:v>112.97284335471495</c:v>
                </c:pt>
                <c:pt idx="28">
                  <c:v>116.6596726814939</c:v>
                </c:pt>
                <c:pt idx="29">
                  <c:v>127.54031532881724</c:v>
                </c:pt>
                <c:pt idx="30">
                  <c:v>116.82153348120619</c:v>
                </c:pt>
                <c:pt idx="31">
                  <c:v>113.76341429170913</c:v>
                </c:pt>
                <c:pt idx="32">
                  <c:v>117.40115630957375</c:v>
                </c:pt>
                <c:pt idx="33">
                  <c:v>124.35624872010069</c:v>
                </c:pt>
                <c:pt idx="34">
                  <c:v>115.60035288052271</c:v>
                </c:pt>
                <c:pt idx="35">
                  <c:v>115.74381077873032</c:v>
                </c:pt>
                <c:pt idx="36">
                  <c:v>117.42970145674718</c:v>
                </c:pt>
                <c:pt idx="37">
                  <c:v>125.27973982375156</c:v>
                </c:pt>
                <c:pt idx="38">
                  <c:v>116.37512679095978</c:v>
                </c:pt>
                <c:pt idx="39">
                  <c:v>114.80110484982914</c:v>
                </c:pt>
                <c:pt idx="40">
                  <c:v>118.18632336190875</c:v>
                </c:pt>
                <c:pt idx="41">
                  <c:v>130.22953000419636</c:v>
                </c:pt>
                <c:pt idx="42">
                  <c:v>117.62222708470715</c:v>
                </c:pt>
                <c:pt idx="43">
                  <c:v>116.79870871050895</c:v>
                </c:pt>
              </c:numCache>
            </c:numRef>
          </c:val>
          <c:smooth val="0"/>
        </c:ser>
        <c:ser>
          <c:idx val="0"/>
          <c:order val="2"/>
          <c:tx>
            <c:strRef>
              <c:f>'3-4. Lönesumma'!$A$46</c:f>
              <c:strCache>
                <c:ptCount val="1"/>
                <c:pt idx="0">
                  <c:v>Services</c:v>
                </c:pt>
              </c:strCache>
            </c:strRef>
          </c:tx>
          <c:spPr>
            <a:ln>
              <a:solidFill>
                <a:srgbClr val="006EBF"/>
              </a:solidFill>
            </a:ln>
          </c:spPr>
          <c:marker>
            <c:symbol val="none"/>
          </c:marker>
          <c:cat>
            <c:strRef>
              <c:f>'3-4. Lönesumma'!$C$42:$AT$42</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Lönesumma'!$C$46:$AT$46</c:f>
              <c:numCache>
                <c:formatCode>0.0</c:formatCode>
                <c:ptCount val="44"/>
                <c:pt idx="0">
                  <c:v>100</c:v>
                </c:pt>
                <c:pt idx="1">
                  <c:v>104.22654268808118</c:v>
                </c:pt>
                <c:pt idx="2">
                  <c:v>101.92399573670478</c:v>
                </c:pt>
                <c:pt idx="3">
                  <c:v>104.37539049579183</c:v>
                </c:pt>
                <c:pt idx="4">
                  <c:v>106.88007644529382</c:v>
                </c:pt>
                <c:pt idx="5">
                  <c:v>111.55867543827409</c:v>
                </c:pt>
                <c:pt idx="6">
                  <c:v>108.396118931236</c:v>
                </c:pt>
                <c:pt idx="7">
                  <c:v>111.60645374692197</c:v>
                </c:pt>
                <c:pt idx="8">
                  <c:v>116.27402697636813</c:v>
                </c:pt>
                <c:pt idx="9">
                  <c:v>119.74898011687311</c:v>
                </c:pt>
                <c:pt idx="10">
                  <c:v>118.53982138263075</c:v>
                </c:pt>
                <c:pt idx="11">
                  <c:v>122.10114300415309</c:v>
                </c:pt>
                <c:pt idx="12">
                  <c:v>126.56841486272926</c:v>
                </c:pt>
                <c:pt idx="13">
                  <c:v>130.99342129442465</c:v>
                </c:pt>
                <c:pt idx="14">
                  <c:v>127.72428240655667</c:v>
                </c:pt>
                <c:pt idx="15">
                  <c:v>128.85074791429307</c:v>
                </c:pt>
                <c:pt idx="16">
                  <c:v>130.73431585137271</c:v>
                </c:pt>
                <c:pt idx="17">
                  <c:v>133.4503289352788</c:v>
                </c:pt>
                <c:pt idx="18">
                  <c:v>130.78760704178765</c:v>
                </c:pt>
                <c:pt idx="19">
                  <c:v>131.72847219669961</c:v>
                </c:pt>
                <c:pt idx="20">
                  <c:v>135.64996876033666</c:v>
                </c:pt>
                <c:pt idx="21">
                  <c:v>141.69760005880411</c:v>
                </c:pt>
                <c:pt idx="22">
                  <c:v>139.00363850196626</c:v>
                </c:pt>
                <c:pt idx="23">
                  <c:v>142.09636517328829</c:v>
                </c:pt>
                <c:pt idx="24">
                  <c:v>144.96490131941638</c:v>
                </c:pt>
                <c:pt idx="25">
                  <c:v>151.75493402918156</c:v>
                </c:pt>
                <c:pt idx="26">
                  <c:v>149.5608070858907</c:v>
                </c:pt>
                <c:pt idx="27">
                  <c:v>151.11727737145796</c:v>
                </c:pt>
                <c:pt idx="28">
                  <c:v>152.15002388915434</c:v>
                </c:pt>
                <c:pt idx="29">
                  <c:v>158.64052335624245</c:v>
                </c:pt>
                <c:pt idx="30">
                  <c:v>155.76647432834724</c:v>
                </c:pt>
                <c:pt idx="31">
                  <c:v>157.11069594068141</c:v>
                </c:pt>
                <c:pt idx="32">
                  <c:v>156.43981329523319</c:v>
                </c:pt>
                <c:pt idx="33">
                  <c:v>162.81740338858467</c:v>
                </c:pt>
                <c:pt idx="34">
                  <c:v>160.36148302216176</c:v>
                </c:pt>
                <c:pt idx="35">
                  <c:v>162.83131433716784</c:v>
                </c:pt>
                <c:pt idx="36">
                  <c:v>164.16200319747142</c:v>
                </c:pt>
                <c:pt idx="37">
                  <c:v>171.60224337535374</c:v>
                </c:pt>
                <c:pt idx="38">
                  <c:v>168.90509849682093</c:v>
                </c:pt>
                <c:pt idx="39">
                  <c:v>170.08298155022237</c:v>
                </c:pt>
                <c:pt idx="40">
                  <c:v>173.69631537358964</c:v>
                </c:pt>
                <c:pt idx="41">
                  <c:v>181.15898746738213</c:v>
                </c:pt>
                <c:pt idx="42">
                  <c:v>178.11233709434379</c:v>
                </c:pt>
                <c:pt idx="43">
                  <c:v>180.79598166047998</c:v>
                </c:pt>
              </c:numCache>
            </c:numRef>
          </c:val>
          <c:smooth val="0"/>
        </c:ser>
        <c:ser>
          <c:idx val="2"/>
          <c:order val="3"/>
          <c:tx>
            <c:strRef>
              <c:f>'3-4. Lönesumma'!$A$47</c:f>
              <c:strCache>
                <c:ptCount val="1"/>
                <c:pt idx="0">
                  <c:v>Other</c:v>
                </c:pt>
              </c:strCache>
            </c:strRef>
          </c:tx>
          <c:spPr>
            <a:ln>
              <a:solidFill>
                <a:srgbClr val="DD4A2C"/>
              </a:solidFill>
            </a:ln>
          </c:spPr>
          <c:marker>
            <c:symbol val="none"/>
          </c:marker>
          <c:cat>
            <c:strRef>
              <c:f>'3-4. Lönesumma'!$C$42:$AT$42</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'3-4. Lönesumma'!$C$47:$AT$47</c:f>
              <c:numCache>
                <c:formatCode>0.0</c:formatCode>
                <c:ptCount val="44"/>
                <c:pt idx="0">
                  <c:v>100</c:v>
                </c:pt>
                <c:pt idx="1">
                  <c:v>114.34782608695653</c:v>
                </c:pt>
                <c:pt idx="2">
                  <c:v>111.26654064272212</c:v>
                </c:pt>
                <c:pt idx="3">
                  <c:v>122.72211720226842</c:v>
                </c:pt>
                <c:pt idx="4">
                  <c:v>107.95841209829868</c:v>
                </c:pt>
                <c:pt idx="5">
                  <c:v>124.49905482041588</c:v>
                </c:pt>
                <c:pt idx="6">
                  <c:v>121.19092627599244</c:v>
                </c:pt>
                <c:pt idx="7">
                  <c:v>135.21739130434781</c:v>
                </c:pt>
                <c:pt idx="8">
                  <c:v>120.73724007561435</c:v>
                </c:pt>
                <c:pt idx="9">
                  <c:v>140.28355387523629</c:v>
                </c:pt>
                <c:pt idx="10">
                  <c:v>136.65406427221171</c:v>
                </c:pt>
                <c:pt idx="11">
                  <c:v>151.92816635160682</c:v>
                </c:pt>
                <c:pt idx="12">
                  <c:v>136.93761814744803</c:v>
                </c:pt>
                <c:pt idx="13">
                  <c:v>158.99810964083173</c:v>
                </c:pt>
                <c:pt idx="14">
                  <c:v>152.70321361058603</c:v>
                </c:pt>
                <c:pt idx="15">
                  <c:v>163.08128544423445</c:v>
                </c:pt>
                <c:pt idx="16">
                  <c:v>144.99054820415878</c:v>
                </c:pt>
                <c:pt idx="17">
                  <c:v>157.73156899810968</c:v>
                </c:pt>
                <c:pt idx="18">
                  <c:v>150.98298676748584</c:v>
                </c:pt>
                <c:pt idx="19">
                  <c:v>162.04158790170135</c:v>
                </c:pt>
                <c:pt idx="20">
                  <c:v>146.9943289224953</c:v>
                </c:pt>
                <c:pt idx="21">
                  <c:v>163.30812854442348</c:v>
                </c:pt>
                <c:pt idx="22">
                  <c:v>159.30056710775048</c:v>
                </c:pt>
                <c:pt idx="23">
                  <c:v>174.48015122873346</c:v>
                </c:pt>
                <c:pt idx="24">
                  <c:v>158.88468809073726</c:v>
                </c:pt>
                <c:pt idx="25">
                  <c:v>181.6635160680529</c:v>
                </c:pt>
                <c:pt idx="26">
                  <c:v>176.59735349716448</c:v>
                </c:pt>
                <c:pt idx="27">
                  <c:v>188.58223062381853</c:v>
                </c:pt>
                <c:pt idx="28">
                  <c:v>169.58412098298678</c:v>
                </c:pt>
                <c:pt idx="29">
                  <c:v>193.19470699432893</c:v>
                </c:pt>
                <c:pt idx="30">
                  <c:v>185.65217391304347</c:v>
                </c:pt>
                <c:pt idx="31">
                  <c:v>194.99403731421467</c:v>
                </c:pt>
                <c:pt idx="32">
                  <c:v>176.55362624962879</c:v>
                </c:pt>
                <c:pt idx="33">
                  <c:v>199.60792067184968</c:v>
                </c:pt>
                <c:pt idx="34">
                  <c:v>194.31350055760325</c:v>
                </c:pt>
                <c:pt idx="35">
                  <c:v>204.15215262759924</c:v>
                </c:pt>
                <c:pt idx="36">
                  <c:v>181.7674688090737</c:v>
                </c:pt>
                <c:pt idx="37">
                  <c:v>208.16486011342158</c:v>
                </c:pt>
                <c:pt idx="38">
                  <c:v>201.14661436672966</c:v>
                </c:pt>
                <c:pt idx="39">
                  <c:v>211.81473156899813</c:v>
                </c:pt>
                <c:pt idx="40">
                  <c:v>193.78127788279775</c:v>
                </c:pt>
                <c:pt idx="41">
                  <c:v>224.30441776937619</c:v>
                </c:pt>
                <c:pt idx="42">
                  <c:v>219.47986011342152</c:v>
                </c:pt>
                <c:pt idx="43">
                  <c:v>231.61123440453684</c:v>
                </c:pt>
              </c:numCache>
            </c:numRef>
          </c:val>
          <c:smooth val="0"/>
        </c:ser>
        <c:dLbls>
          <c:showLegendKey val="0"/>
          <c:showVal val="0"/>
          <c:showCatName val="0"/>
          <c:showSerName val="0"/>
          <c:showPercent val="0"/>
          <c:showBubbleSize val="0"/>
        </c:dLbls>
        <c:smooth val="0"/>
        <c:axId val="215323888"/>
        <c:axId val="215324280"/>
      </c:lineChart>
      <c:catAx>
        <c:axId val="215323888"/>
        <c:scaling>
          <c:orientation val="minMax"/>
        </c:scaling>
        <c:delete val="0"/>
        <c:axPos val="b"/>
        <c:numFmt formatCode="General" sourceLinked="0"/>
        <c:majorTickMark val="out"/>
        <c:minorTickMark val="none"/>
        <c:tickLblPos val="nextTo"/>
        <c:txPr>
          <a:bodyPr rot="-2700000"/>
          <a:lstStyle/>
          <a:p>
            <a:pPr>
              <a:defRPr/>
            </a:pPr>
            <a:endParaRPr lang="sv-SE"/>
          </a:p>
        </c:txPr>
        <c:crossAx val="215324280"/>
        <c:crosses val="autoZero"/>
        <c:auto val="1"/>
        <c:lblAlgn val="ctr"/>
        <c:lblOffset val="100"/>
        <c:noMultiLvlLbl val="0"/>
      </c:catAx>
      <c:valAx>
        <c:axId val="215324280"/>
        <c:scaling>
          <c:orientation val="minMax"/>
          <c:min val="100"/>
        </c:scaling>
        <c:delete val="0"/>
        <c:axPos val="l"/>
        <c:majorGridlines/>
        <c:numFmt formatCode="0.0" sourceLinked="1"/>
        <c:majorTickMark val="out"/>
        <c:minorTickMark val="none"/>
        <c:tickLblPos val="nextTo"/>
        <c:crossAx val="215323888"/>
        <c:crosses val="autoZero"/>
        <c:crossBetween val="between"/>
      </c:valAx>
      <c:spPr>
        <a:solidFill>
          <a:schemeClr val="bg1">
            <a:lumMod val="95000"/>
          </a:schemeClr>
        </a:solidFill>
      </c:spPr>
    </c:plotArea>
    <c:legend>
      <c:legendPos val="b"/>
      <c:layout>
        <c:manualLayout>
          <c:xMode val="edge"/>
          <c:yMode val="edge"/>
          <c:x val="3.2439612127864114E-3"/>
          <c:y val="0.80871999999999999"/>
          <c:w val="0.97844703616412454"/>
          <c:h val="0.16305777777777777"/>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företag'!$A$26</c:f>
              <c:strCache>
                <c:ptCount val="1"/>
                <c:pt idx="0">
                  <c:v>The Stockholm Region</c:v>
                </c:pt>
              </c:strCache>
            </c:strRef>
          </c:tx>
          <c:spPr>
            <a:ln>
              <a:solidFill>
                <a:srgbClr val="052364"/>
              </a:solidFill>
            </a:ln>
          </c:spPr>
          <c:marker>
            <c:symbol val="none"/>
          </c:marker>
          <c:cat>
            <c:strRef>
              <c:f>'5. Nya företag'!$C$23:$AT$23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företag'!$C$26:$AT$26</c:f>
              <c:numCache>
                <c:formatCode>#,##0</c:formatCode>
                <c:ptCount val="44"/>
                <c:pt idx="0">
                  <c:v>6672</c:v>
                </c:pt>
                <c:pt idx="1">
                  <c:v>6400</c:v>
                </c:pt>
                <c:pt idx="2">
                  <c:v>5462</c:v>
                </c:pt>
                <c:pt idx="3">
                  <c:v>6756</c:v>
                </c:pt>
                <c:pt idx="4">
                  <c:v>7055</c:v>
                </c:pt>
                <c:pt idx="5">
                  <c:v>6742</c:v>
                </c:pt>
                <c:pt idx="6">
                  <c:v>5899</c:v>
                </c:pt>
                <c:pt idx="7">
                  <c:v>6648</c:v>
                </c:pt>
                <c:pt idx="8">
                  <c:v>8122</c:v>
                </c:pt>
                <c:pt idx="9">
                  <c:v>7212</c:v>
                </c:pt>
                <c:pt idx="10">
                  <c:v>6105</c:v>
                </c:pt>
                <c:pt idx="11">
                  <c:v>7390</c:v>
                </c:pt>
                <c:pt idx="12">
                  <c:v>7722</c:v>
                </c:pt>
                <c:pt idx="13">
                  <c:v>7305</c:v>
                </c:pt>
                <c:pt idx="14">
                  <c:v>5724</c:v>
                </c:pt>
                <c:pt idx="15">
                  <c:v>6233</c:v>
                </c:pt>
                <c:pt idx="16">
                  <c:v>6860</c:v>
                </c:pt>
                <c:pt idx="17">
                  <c:v>5719</c:v>
                </c:pt>
                <c:pt idx="18">
                  <c:v>5569</c:v>
                </c:pt>
                <c:pt idx="19">
                  <c:v>6922</c:v>
                </c:pt>
                <c:pt idx="20">
                  <c:v>7477</c:v>
                </c:pt>
                <c:pt idx="21">
                  <c:v>7319</c:v>
                </c:pt>
                <c:pt idx="22">
                  <c:v>6324</c:v>
                </c:pt>
                <c:pt idx="23">
                  <c:v>8679</c:v>
                </c:pt>
                <c:pt idx="24">
                  <c:v>9996</c:v>
                </c:pt>
                <c:pt idx="25">
                  <c:v>7976</c:v>
                </c:pt>
                <c:pt idx="26">
                  <c:v>6365</c:v>
                </c:pt>
                <c:pt idx="27">
                  <c:v>7733</c:v>
                </c:pt>
                <c:pt idx="28">
                  <c:v>8810</c:v>
                </c:pt>
                <c:pt idx="29">
                  <c:v>6442</c:v>
                </c:pt>
                <c:pt idx="30">
                  <c:v>6141</c:v>
                </c:pt>
                <c:pt idx="31">
                  <c:v>7087</c:v>
                </c:pt>
                <c:pt idx="32">
                  <c:v>8157</c:v>
                </c:pt>
                <c:pt idx="33">
                  <c:v>6708</c:v>
                </c:pt>
                <c:pt idx="34">
                  <c:v>5965</c:v>
                </c:pt>
                <c:pt idx="35">
                  <c:v>7518</c:v>
                </c:pt>
                <c:pt idx="36">
                  <c:v>7969</c:v>
                </c:pt>
                <c:pt idx="37">
                  <c:v>6913</c:v>
                </c:pt>
                <c:pt idx="38">
                  <c:v>6367</c:v>
                </c:pt>
                <c:pt idx="39">
                  <c:v>7975</c:v>
                </c:pt>
                <c:pt idx="40">
                  <c:v>8388</c:v>
                </c:pt>
                <c:pt idx="41">
                  <c:v>7018</c:v>
                </c:pt>
                <c:pt idx="42">
                  <c:v>6719</c:v>
                </c:pt>
                <c:pt idx="43">
                  <c:v>8701</c:v>
                </c:pt>
              </c:numCache>
            </c:numRef>
          </c:val>
          <c:smooth val="0"/>
        </c:ser>
        <c:ser>
          <c:idx val="3"/>
          <c:order val="1"/>
          <c:tx>
            <c:strRef>
              <c:f>'5. Nya företag'!$A$27</c:f>
              <c:strCache>
                <c:ptCount val="1"/>
                <c:pt idx="0">
                  <c:v>Rest of Sweden</c:v>
                </c:pt>
              </c:strCache>
            </c:strRef>
          </c:tx>
          <c:spPr>
            <a:ln>
              <a:solidFill>
                <a:sysClr val="window" lastClr="FFFFFF">
                  <a:lumMod val="50000"/>
                </a:sysClr>
              </a:solidFill>
              <a:prstDash val="solid"/>
            </a:ln>
          </c:spPr>
          <c:marker>
            <c:spPr>
              <a:ln>
                <a:noFill/>
              </a:ln>
            </c:spPr>
          </c:marker>
          <c:cat>
            <c:strRef>
              <c:f>'5. Nya företag'!$C$23:$AT$23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'5. Nya företag'!$C$27:$AT$27</c:f>
              <c:numCache>
                <c:formatCode>#,##0</c:formatCode>
                <c:ptCount val="44"/>
                <c:pt idx="0">
                  <c:v>8067</c:v>
                </c:pt>
                <c:pt idx="1">
                  <c:v>7578</c:v>
                </c:pt>
                <c:pt idx="2">
                  <c:v>6406</c:v>
                </c:pt>
                <c:pt idx="3">
                  <c:v>8107</c:v>
                </c:pt>
                <c:pt idx="4">
                  <c:v>8863</c:v>
                </c:pt>
                <c:pt idx="5">
                  <c:v>7998</c:v>
                </c:pt>
                <c:pt idx="6">
                  <c:v>6605</c:v>
                </c:pt>
                <c:pt idx="7">
                  <c:v>7640</c:v>
                </c:pt>
                <c:pt idx="8">
                  <c:v>9766</c:v>
                </c:pt>
                <c:pt idx="9">
                  <c:v>8592</c:v>
                </c:pt>
                <c:pt idx="10">
                  <c:v>7346</c:v>
                </c:pt>
                <c:pt idx="11">
                  <c:v>8504</c:v>
                </c:pt>
                <c:pt idx="12">
                  <c:v>9451</c:v>
                </c:pt>
                <c:pt idx="13">
                  <c:v>8774</c:v>
                </c:pt>
                <c:pt idx="14">
                  <c:v>6794</c:v>
                </c:pt>
                <c:pt idx="15">
                  <c:v>7545</c:v>
                </c:pt>
                <c:pt idx="16">
                  <c:v>8259</c:v>
                </c:pt>
                <c:pt idx="17">
                  <c:v>6948</c:v>
                </c:pt>
                <c:pt idx="18">
                  <c:v>6388</c:v>
                </c:pt>
                <c:pt idx="19">
                  <c:v>7954</c:v>
                </c:pt>
                <c:pt idx="20">
                  <c:v>9041</c:v>
                </c:pt>
                <c:pt idx="21">
                  <c:v>8850</c:v>
                </c:pt>
                <c:pt idx="22">
                  <c:v>7337</c:v>
                </c:pt>
                <c:pt idx="23">
                  <c:v>10045</c:v>
                </c:pt>
                <c:pt idx="24">
                  <c:v>11921</c:v>
                </c:pt>
                <c:pt idx="25">
                  <c:v>9373</c:v>
                </c:pt>
                <c:pt idx="26">
                  <c:v>7208</c:v>
                </c:pt>
                <c:pt idx="27">
                  <c:v>8723</c:v>
                </c:pt>
                <c:pt idx="28">
                  <c:v>10396</c:v>
                </c:pt>
                <c:pt idx="29">
                  <c:v>7940</c:v>
                </c:pt>
                <c:pt idx="30">
                  <c:v>6936</c:v>
                </c:pt>
                <c:pt idx="31">
                  <c:v>8023</c:v>
                </c:pt>
                <c:pt idx="32">
                  <c:v>9288</c:v>
                </c:pt>
                <c:pt idx="33">
                  <c:v>7936</c:v>
                </c:pt>
                <c:pt idx="34">
                  <c:v>6757</c:v>
                </c:pt>
                <c:pt idx="35">
                  <c:v>8198</c:v>
                </c:pt>
                <c:pt idx="36">
                  <c:v>9122</c:v>
                </c:pt>
                <c:pt idx="37">
                  <c:v>7973</c:v>
                </c:pt>
                <c:pt idx="38">
                  <c:v>7290</c:v>
                </c:pt>
                <c:pt idx="39">
                  <c:v>8759</c:v>
                </c:pt>
                <c:pt idx="40">
                  <c:v>9422</c:v>
                </c:pt>
                <c:pt idx="41">
                  <c:v>7615</c:v>
                </c:pt>
                <c:pt idx="42">
                  <c:v>7179</c:v>
                </c:pt>
                <c:pt idx="43">
                  <c:v>9583</c:v>
                </c:pt>
              </c:numCache>
            </c:numRef>
          </c:val>
          <c:smooth val="0"/>
        </c:ser>
        <c:dLbls>
          <c:showLegendKey val="0"/>
          <c:showVal val="0"/>
          <c:showCatName val="0"/>
          <c:showSerName val="0"/>
          <c:showPercent val="0"/>
          <c:showBubbleSize val="0"/>
        </c:dLbls>
        <c:smooth val="0"/>
        <c:axId val="215689160"/>
        <c:axId val="215689552"/>
      </c:lineChart>
      <c:catAx>
        <c:axId val="215689160"/>
        <c:scaling>
          <c:orientation val="minMax"/>
        </c:scaling>
        <c:delete val="0"/>
        <c:axPos val="b"/>
        <c:numFmt formatCode="General" sourceLinked="0"/>
        <c:majorTickMark val="out"/>
        <c:minorTickMark val="none"/>
        <c:tickLblPos val="nextTo"/>
        <c:txPr>
          <a:bodyPr rot="-2700000"/>
          <a:lstStyle/>
          <a:p>
            <a:pPr>
              <a:defRPr/>
            </a:pPr>
            <a:endParaRPr lang="sv-SE"/>
          </a:p>
        </c:txPr>
        <c:crossAx val="215689552"/>
        <c:crosses val="autoZero"/>
        <c:auto val="1"/>
        <c:lblAlgn val="ctr"/>
        <c:lblOffset val="100"/>
        <c:noMultiLvlLbl val="0"/>
      </c:catAx>
      <c:valAx>
        <c:axId val="215689552"/>
        <c:scaling>
          <c:orientation val="minMax"/>
          <c:min val="0"/>
        </c:scaling>
        <c:delete val="0"/>
        <c:axPos val="l"/>
        <c:majorGridlines/>
        <c:numFmt formatCode="#,##0" sourceLinked="1"/>
        <c:majorTickMark val="out"/>
        <c:minorTickMark val="none"/>
        <c:tickLblPos val="nextTo"/>
        <c:crossAx val="215689160"/>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Konkurser'!$A$26</c:f>
              <c:strCache>
                <c:ptCount val="1"/>
                <c:pt idx="0">
                  <c:v>The Stockholm Region</c:v>
                </c:pt>
              </c:strCache>
            </c:strRef>
          </c:tx>
          <c:spPr>
            <a:ln>
              <a:solidFill>
                <a:srgbClr val="052364"/>
              </a:solidFill>
            </a:ln>
          </c:spPr>
          <c:marker>
            <c:symbol val="none"/>
          </c:marker>
          <c:cat>
            <c:strRef>
              <c:f>'6. Konkurser'!$C$23:$AT$23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Konkurser'!$C$26:$AT$26</c:f>
              <c:numCache>
                <c:formatCode>#,##0</c:formatCode>
                <c:ptCount val="44"/>
                <c:pt idx="0">
                  <c:v>889</c:v>
                </c:pt>
                <c:pt idx="1">
                  <c:v>964</c:v>
                </c:pt>
                <c:pt idx="2">
                  <c:v>660</c:v>
                </c:pt>
                <c:pt idx="3">
                  <c:v>929</c:v>
                </c:pt>
                <c:pt idx="4">
                  <c:v>745</c:v>
                </c:pt>
                <c:pt idx="5">
                  <c:v>755</c:v>
                </c:pt>
                <c:pt idx="6">
                  <c:v>610</c:v>
                </c:pt>
                <c:pt idx="7">
                  <c:v>904</c:v>
                </c:pt>
                <c:pt idx="8">
                  <c:v>738</c:v>
                </c:pt>
                <c:pt idx="9">
                  <c:v>697</c:v>
                </c:pt>
                <c:pt idx="10">
                  <c:v>574</c:v>
                </c:pt>
                <c:pt idx="11">
                  <c:v>791</c:v>
                </c:pt>
                <c:pt idx="12">
                  <c:v>671</c:v>
                </c:pt>
                <c:pt idx="13">
                  <c:v>771</c:v>
                </c:pt>
                <c:pt idx="14">
                  <c:v>587</c:v>
                </c:pt>
                <c:pt idx="15">
                  <c:v>923</c:v>
                </c:pt>
                <c:pt idx="16">
                  <c:v>911</c:v>
                </c:pt>
                <c:pt idx="17">
                  <c:v>981</c:v>
                </c:pt>
                <c:pt idx="18">
                  <c:v>675</c:v>
                </c:pt>
                <c:pt idx="19">
                  <c:v>899</c:v>
                </c:pt>
                <c:pt idx="20">
                  <c:v>837</c:v>
                </c:pt>
                <c:pt idx="21">
                  <c:v>934</c:v>
                </c:pt>
                <c:pt idx="22">
                  <c:v>714</c:v>
                </c:pt>
                <c:pt idx="23">
                  <c:v>911</c:v>
                </c:pt>
                <c:pt idx="24">
                  <c:v>841</c:v>
                </c:pt>
                <c:pt idx="25">
                  <c:v>883</c:v>
                </c:pt>
                <c:pt idx="26">
                  <c:v>627</c:v>
                </c:pt>
                <c:pt idx="27">
                  <c:v>823</c:v>
                </c:pt>
                <c:pt idx="28">
                  <c:v>879</c:v>
                </c:pt>
                <c:pt idx="29">
                  <c:v>981</c:v>
                </c:pt>
                <c:pt idx="30">
                  <c:v>750</c:v>
                </c:pt>
                <c:pt idx="31">
                  <c:v>891</c:v>
                </c:pt>
                <c:pt idx="32">
                  <c:v>908</c:v>
                </c:pt>
                <c:pt idx="33">
                  <c:v>980</c:v>
                </c:pt>
                <c:pt idx="34">
                  <c:v>647</c:v>
                </c:pt>
                <c:pt idx="35">
                  <c:v>906</c:v>
                </c:pt>
                <c:pt idx="36">
                  <c:v>771</c:v>
                </c:pt>
                <c:pt idx="37">
                  <c:v>957</c:v>
                </c:pt>
                <c:pt idx="38">
                  <c:v>611</c:v>
                </c:pt>
                <c:pt idx="39">
                  <c:v>853</c:v>
                </c:pt>
                <c:pt idx="40">
                  <c:v>720</c:v>
                </c:pt>
                <c:pt idx="41">
                  <c:v>871</c:v>
                </c:pt>
                <c:pt idx="42">
                  <c:v>503</c:v>
                </c:pt>
                <c:pt idx="43">
                  <c:v>733</c:v>
                </c:pt>
              </c:numCache>
            </c:numRef>
          </c:val>
          <c:smooth val="0"/>
        </c:ser>
        <c:ser>
          <c:idx val="3"/>
          <c:order val="1"/>
          <c:tx>
            <c:strRef>
              <c:f>'6. Konkurser'!$A$27</c:f>
              <c:strCache>
                <c:ptCount val="1"/>
                <c:pt idx="0">
                  <c:v>Rest of Sweden</c:v>
                </c:pt>
              </c:strCache>
            </c:strRef>
          </c:tx>
          <c:spPr>
            <a:ln>
              <a:solidFill>
                <a:sysClr val="window" lastClr="FFFFFF">
                  <a:lumMod val="50000"/>
                </a:sysClr>
              </a:solidFill>
              <a:prstDash val="solid"/>
            </a:ln>
          </c:spPr>
          <c:marker>
            <c:spPr>
              <a:ln>
                <a:noFill/>
              </a:ln>
            </c:spPr>
          </c:marker>
          <c:cat>
            <c:strRef>
              <c:f>'6. Konkurser'!$C$23:$AT$23</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'6. Konkurser'!$C$27:$AT$27</c:f>
              <c:numCache>
                <c:formatCode>#,##0</c:formatCode>
                <c:ptCount val="44"/>
                <c:pt idx="0">
                  <c:v>848</c:v>
                </c:pt>
                <c:pt idx="1">
                  <c:v>975</c:v>
                </c:pt>
                <c:pt idx="2">
                  <c:v>658</c:v>
                </c:pt>
                <c:pt idx="3">
                  <c:v>861</c:v>
                </c:pt>
                <c:pt idx="4">
                  <c:v>847</c:v>
                </c:pt>
                <c:pt idx="5">
                  <c:v>810</c:v>
                </c:pt>
                <c:pt idx="6">
                  <c:v>625</c:v>
                </c:pt>
                <c:pt idx="7">
                  <c:v>864</c:v>
                </c:pt>
                <c:pt idx="8">
                  <c:v>756</c:v>
                </c:pt>
                <c:pt idx="9">
                  <c:v>805</c:v>
                </c:pt>
                <c:pt idx="10">
                  <c:v>631</c:v>
                </c:pt>
                <c:pt idx="11">
                  <c:v>799</c:v>
                </c:pt>
                <c:pt idx="12">
                  <c:v>814</c:v>
                </c:pt>
                <c:pt idx="13">
                  <c:v>834</c:v>
                </c:pt>
                <c:pt idx="14">
                  <c:v>757</c:v>
                </c:pt>
                <c:pt idx="15">
                  <c:v>1158</c:v>
                </c:pt>
                <c:pt idx="16">
                  <c:v>1258</c:v>
                </c:pt>
                <c:pt idx="17">
                  <c:v>1183</c:v>
                </c:pt>
                <c:pt idx="18">
                  <c:v>867</c:v>
                </c:pt>
                <c:pt idx="19">
                  <c:v>1118</c:v>
                </c:pt>
                <c:pt idx="20">
                  <c:v>1011</c:v>
                </c:pt>
                <c:pt idx="21">
                  <c:v>1150</c:v>
                </c:pt>
                <c:pt idx="22">
                  <c:v>798</c:v>
                </c:pt>
                <c:pt idx="23">
                  <c:v>1191</c:v>
                </c:pt>
                <c:pt idx="24">
                  <c:v>1076</c:v>
                </c:pt>
                <c:pt idx="25">
                  <c:v>1047</c:v>
                </c:pt>
                <c:pt idx="26">
                  <c:v>796</c:v>
                </c:pt>
                <c:pt idx="27">
                  <c:v>1136</c:v>
                </c:pt>
                <c:pt idx="28">
                  <c:v>1047</c:v>
                </c:pt>
                <c:pt idx="29">
                  <c:v>1085</c:v>
                </c:pt>
                <c:pt idx="30">
                  <c:v>919</c:v>
                </c:pt>
                <c:pt idx="31">
                  <c:v>1108</c:v>
                </c:pt>
                <c:pt idx="32">
                  <c:v>1168</c:v>
                </c:pt>
                <c:pt idx="33">
                  <c:v>1215</c:v>
                </c:pt>
                <c:pt idx="34">
                  <c:v>851</c:v>
                </c:pt>
                <c:pt idx="35">
                  <c:v>1026</c:v>
                </c:pt>
                <c:pt idx="36">
                  <c:v>1020</c:v>
                </c:pt>
                <c:pt idx="37">
                  <c:v>1074</c:v>
                </c:pt>
                <c:pt idx="38">
                  <c:v>800</c:v>
                </c:pt>
                <c:pt idx="39">
                  <c:v>1068</c:v>
                </c:pt>
                <c:pt idx="40">
                  <c:v>895</c:v>
                </c:pt>
                <c:pt idx="41">
                  <c:v>1063</c:v>
                </c:pt>
                <c:pt idx="42">
                  <c:v>698</c:v>
                </c:pt>
                <c:pt idx="43">
                  <c:v>943</c:v>
                </c:pt>
              </c:numCache>
            </c:numRef>
          </c:val>
          <c:smooth val="0"/>
        </c:ser>
        <c:dLbls>
          <c:showLegendKey val="0"/>
          <c:showVal val="0"/>
          <c:showCatName val="0"/>
          <c:showSerName val="0"/>
          <c:showPercent val="0"/>
          <c:showBubbleSize val="0"/>
        </c:dLbls>
        <c:smooth val="0"/>
        <c:axId val="215690336"/>
        <c:axId val="215690728"/>
      </c:lineChart>
      <c:catAx>
        <c:axId val="215690336"/>
        <c:scaling>
          <c:orientation val="minMax"/>
        </c:scaling>
        <c:delete val="0"/>
        <c:axPos val="b"/>
        <c:numFmt formatCode="General" sourceLinked="0"/>
        <c:majorTickMark val="out"/>
        <c:minorTickMark val="none"/>
        <c:tickLblPos val="nextTo"/>
        <c:txPr>
          <a:bodyPr rot="-2700000"/>
          <a:lstStyle/>
          <a:p>
            <a:pPr>
              <a:defRPr/>
            </a:pPr>
            <a:endParaRPr lang="sv-SE"/>
          </a:p>
        </c:txPr>
        <c:crossAx val="215690728"/>
        <c:crosses val="autoZero"/>
        <c:auto val="1"/>
        <c:lblAlgn val="ctr"/>
        <c:lblOffset val="100"/>
        <c:noMultiLvlLbl val="0"/>
      </c:catAx>
      <c:valAx>
        <c:axId val="215690728"/>
        <c:scaling>
          <c:orientation val="minMax"/>
          <c:min val="0"/>
        </c:scaling>
        <c:delete val="0"/>
        <c:axPos val="l"/>
        <c:majorGridlines/>
        <c:numFmt formatCode="#,##0" sourceLinked="1"/>
        <c:majorTickMark val="out"/>
        <c:minorTickMark val="none"/>
        <c:tickLblPos val="nextTo"/>
        <c:crossAx val="215690336"/>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Sysselsättning'!$C$39</c:f>
              <c:strCache>
                <c:ptCount val="1"/>
                <c:pt idx="0">
                  <c:v>The Stockholm Region</c:v>
                </c:pt>
              </c:strCache>
            </c:strRef>
          </c:tx>
          <c:spPr>
            <a:ln>
              <a:solidFill>
                <a:srgbClr val="052364"/>
              </a:solidFill>
            </a:ln>
          </c:spPr>
          <c:marker>
            <c:symbol val="none"/>
          </c:marker>
          <c:cat>
            <c:strRef>
              <c:f>'7-8. Sysselsättning'!$E$37:$AJ$37</c:f>
              <c:strCache>
                <c:ptCount val="29"/>
                <c:pt idx="0">
                  <c:v>2008</c:v>
                </c:pt>
                <c:pt idx="4">
                  <c:v>2009</c:v>
                </c:pt>
                <c:pt idx="8">
                  <c:v>2010</c:v>
                </c:pt>
                <c:pt idx="12">
                  <c:v>2011</c:v>
                </c:pt>
                <c:pt idx="16">
                  <c:v>2012</c:v>
                </c:pt>
                <c:pt idx="20">
                  <c:v>2013</c:v>
                </c:pt>
                <c:pt idx="24">
                  <c:v>2014</c:v>
                </c:pt>
                <c:pt idx="28">
                  <c:v>2015</c:v>
                </c:pt>
              </c:strCache>
            </c:strRef>
          </c:cat>
          <c:val>
            <c:numRef>
              <c:f>'7-8. Sysselsättning'!$E$39:$AJ$39</c:f>
              <c:numCache>
                <c:formatCode>#,##0</c:formatCode>
                <c:ptCount val="32"/>
                <c:pt idx="0">
                  <c:v>100</c:v>
                </c:pt>
                <c:pt idx="1">
                  <c:v>101.99477558774639</c:v>
                </c:pt>
                <c:pt idx="2">
                  <c:v>103.25932082640703</c:v>
                </c:pt>
                <c:pt idx="3">
                  <c:v>102.11351222987415</c:v>
                </c:pt>
                <c:pt idx="4">
                  <c:v>100.39776775112801</c:v>
                </c:pt>
                <c:pt idx="5">
                  <c:v>101.8285442887675</c:v>
                </c:pt>
                <c:pt idx="6">
                  <c:v>102.39254333887438</c:v>
                </c:pt>
                <c:pt idx="7">
                  <c:v>101.70387081453336</c:v>
                </c:pt>
                <c:pt idx="8">
                  <c:v>100.24341011636191</c:v>
                </c:pt>
                <c:pt idx="9">
                  <c:v>102.55877463785323</c:v>
                </c:pt>
                <c:pt idx="10">
                  <c:v>103.85894086915222</c:v>
                </c:pt>
                <c:pt idx="11">
                  <c:v>102.55877463785323</c:v>
                </c:pt>
                <c:pt idx="12">
                  <c:v>103.10496319164093</c:v>
                </c:pt>
                <c:pt idx="13">
                  <c:v>105.05818095464261</c:v>
                </c:pt>
                <c:pt idx="14">
                  <c:v>106.02588458798385</c:v>
                </c:pt>
                <c:pt idx="15">
                  <c:v>104.86226549513179</c:v>
                </c:pt>
                <c:pt idx="16">
                  <c:v>103.99548800759915</c:v>
                </c:pt>
                <c:pt idx="17">
                  <c:v>105.80622180004748</c:v>
                </c:pt>
                <c:pt idx="18">
                  <c:v>106.62550463072904</c:v>
                </c:pt>
                <c:pt idx="19">
                  <c:v>105.93683210638802</c:v>
                </c:pt>
                <c:pt idx="20">
                  <c:v>105.07005461885537</c:v>
                </c:pt>
                <c:pt idx="21">
                  <c:v>107.40916646877226</c:v>
                </c:pt>
                <c:pt idx="22">
                  <c:v>108.44811208145333</c:v>
                </c:pt>
                <c:pt idx="23">
                  <c:v>108.02066017454285</c:v>
                </c:pt>
                <c:pt idx="24">
                  <c:v>106.70268344811208</c:v>
                </c:pt>
                <c:pt idx="25">
                  <c:v>108.99430064117787</c:v>
                </c:pt>
                <c:pt idx="26">
                  <c:v>110.78722393730705</c:v>
                </c:pt>
                <c:pt idx="27">
                  <c:v>109.90263595345525</c:v>
                </c:pt>
                <c:pt idx="28">
                  <c:v>109.13084777962479</c:v>
                </c:pt>
                <c:pt idx="29">
                  <c:v>110.81690809783899</c:v>
                </c:pt>
                <c:pt idx="30">
                  <c:v>111.89147470909522</c:v>
                </c:pt>
                <c:pt idx="31">
                  <c:v>111.4165281399905</c:v>
                </c:pt>
              </c:numCache>
            </c:numRef>
          </c:val>
          <c:smooth val="0"/>
        </c:ser>
        <c:ser>
          <c:idx val="3"/>
          <c:order val="1"/>
          <c:tx>
            <c:strRef>
              <c:f>'7-8. Sysselsättning'!$C$40</c:f>
              <c:strCache>
                <c:ptCount val="1"/>
                <c:pt idx="0">
                  <c:v>Rest of Sweden</c:v>
                </c:pt>
              </c:strCache>
            </c:strRef>
          </c:tx>
          <c:spPr>
            <a:ln>
              <a:solidFill>
                <a:sysClr val="window" lastClr="FFFFFF">
                  <a:lumMod val="50000"/>
                </a:sysClr>
              </a:solidFill>
              <a:prstDash val="solid"/>
            </a:ln>
          </c:spPr>
          <c:marker>
            <c:spPr>
              <a:ln>
                <a:noFill/>
              </a:ln>
            </c:spPr>
          </c:marker>
          <c:cat>
            <c:strRef>
              <c:f>'7-8. Sysselsättning'!$E$37:$AJ$37</c:f>
              <c:strCache>
                <c:ptCount val="29"/>
                <c:pt idx="0">
                  <c:v>2008</c:v>
                </c:pt>
                <c:pt idx="4">
                  <c:v>2009</c:v>
                </c:pt>
                <c:pt idx="8">
                  <c:v>2010</c:v>
                </c:pt>
                <c:pt idx="12">
                  <c:v>2011</c:v>
                </c:pt>
                <c:pt idx="16">
                  <c:v>2012</c:v>
                </c:pt>
                <c:pt idx="20">
                  <c:v>2013</c:v>
                </c:pt>
                <c:pt idx="24">
                  <c:v>2014</c:v>
                </c:pt>
                <c:pt idx="28">
                  <c:v>2015</c:v>
                </c:pt>
              </c:strCache>
            </c:strRef>
          </c:cat>
          <c:val>
            <c:numRef>
              <c:f>'7-8. Sysselsättning'!$E$40:$AJ$40</c:f>
              <c:numCache>
                <c:formatCode>#,##0</c:formatCode>
                <c:ptCount val="32"/>
                <c:pt idx="0">
                  <c:v>100</c:v>
                </c:pt>
                <c:pt idx="1">
                  <c:v>102.47557922206157</c:v>
                </c:pt>
                <c:pt idx="2">
                  <c:v>103.48767500088161</c:v>
                </c:pt>
                <c:pt idx="3">
                  <c:v>99.936523609690724</c:v>
                </c:pt>
                <c:pt idx="4">
                  <c:v>97.855908593997952</c:v>
                </c:pt>
                <c:pt idx="5">
                  <c:v>99.076065874387282</c:v>
                </c:pt>
                <c:pt idx="6">
                  <c:v>99.55566526783511</c:v>
                </c:pt>
                <c:pt idx="7">
                  <c:v>96.826180484536451</c:v>
                </c:pt>
                <c:pt idx="8">
                  <c:v>96.067990266953487</c:v>
                </c:pt>
                <c:pt idx="9">
                  <c:v>98.94911309376873</c:v>
                </c:pt>
                <c:pt idx="10">
                  <c:v>100.95214585463907</c:v>
                </c:pt>
                <c:pt idx="11">
                  <c:v>99.065486476002391</c:v>
                </c:pt>
                <c:pt idx="12">
                  <c:v>98.621151743837501</c:v>
                </c:pt>
                <c:pt idx="13">
                  <c:v>101.41411291744542</c:v>
                </c:pt>
                <c:pt idx="14">
                  <c:v>103.03628733646013</c:v>
                </c:pt>
                <c:pt idx="15">
                  <c:v>100.53249638537223</c:v>
                </c:pt>
                <c:pt idx="16">
                  <c:v>99.404027224318511</c:v>
                </c:pt>
                <c:pt idx="17">
                  <c:v>102.119406143104</c:v>
                </c:pt>
                <c:pt idx="18">
                  <c:v>103.65694537503967</c:v>
                </c:pt>
                <c:pt idx="19">
                  <c:v>100.86398420143175</c:v>
                </c:pt>
                <c:pt idx="20">
                  <c:v>100.10579398384878</c:v>
                </c:pt>
                <c:pt idx="21">
                  <c:v>102.51789681560109</c:v>
                </c:pt>
                <c:pt idx="22">
                  <c:v>104.36929153648128</c:v>
                </c:pt>
                <c:pt idx="23">
                  <c:v>101.85139471805904</c:v>
                </c:pt>
                <c:pt idx="24">
                  <c:v>100.93098705786932</c:v>
                </c:pt>
                <c:pt idx="25">
                  <c:v>103.77331875727333</c:v>
                </c:pt>
                <c:pt idx="26">
                  <c:v>106.23479211482174</c:v>
                </c:pt>
                <c:pt idx="27">
                  <c:v>103.02570793807526</c:v>
                </c:pt>
                <c:pt idx="28">
                  <c:v>102.32746764467326</c:v>
                </c:pt>
                <c:pt idx="29">
                  <c:v>104.73604401029728</c:v>
                </c:pt>
                <c:pt idx="30">
                  <c:v>107.19046443558911</c:v>
                </c:pt>
                <c:pt idx="31">
                  <c:v>104.75720280741969</c:v>
                </c:pt>
              </c:numCache>
            </c:numRef>
          </c:val>
          <c:smooth val="0"/>
        </c:ser>
        <c:dLbls>
          <c:showLegendKey val="0"/>
          <c:showVal val="0"/>
          <c:showCatName val="0"/>
          <c:showSerName val="0"/>
          <c:showPercent val="0"/>
          <c:showBubbleSize val="0"/>
        </c:dLbls>
        <c:smooth val="0"/>
        <c:axId val="215691512"/>
        <c:axId val="215691904"/>
      </c:lineChart>
      <c:catAx>
        <c:axId val="215691512"/>
        <c:scaling>
          <c:orientation val="minMax"/>
        </c:scaling>
        <c:delete val="0"/>
        <c:axPos val="b"/>
        <c:numFmt formatCode="General" sourceLinked="0"/>
        <c:majorTickMark val="out"/>
        <c:minorTickMark val="none"/>
        <c:tickLblPos val="nextTo"/>
        <c:txPr>
          <a:bodyPr rot="-2700000"/>
          <a:lstStyle/>
          <a:p>
            <a:pPr>
              <a:defRPr/>
            </a:pPr>
            <a:endParaRPr lang="sv-SE"/>
          </a:p>
        </c:txPr>
        <c:crossAx val="215691904"/>
        <c:crosses val="autoZero"/>
        <c:auto val="1"/>
        <c:lblAlgn val="ctr"/>
        <c:lblOffset val="100"/>
        <c:noMultiLvlLbl val="0"/>
      </c:catAx>
      <c:valAx>
        <c:axId val="215691904"/>
        <c:scaling>
          <c:orientation val="minMax"/>
          <c:min val="90"/>
        </c:scaling>
        <c:delete val="0"/>
        <c:axPos val="l"/>
        <c:majorGridlines/>
        <c:numFmt formatCode="#,##0" sourceLinked="1"/>
        <c:majorTickMark val="out"/>
        <c:minorTickMark val="none"/>
        <c:tickLblPos val="nextTo"/>
        <c:crossAx val="215691512"/>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platser'!$A$40</c:f>
              <c:strCache>
                <c:ptCount val="1"/>
                <c:pt idx="0">
                  <c:v>The Stockholm Region</c:v>
                </c:pt>
              </c:strCache>
            </c:strRef>
          </c:tx>
          <c:spPr>
            <a:ln>
              <a:solidFill>
                <a:srgbClr val="052364"/>
              </a:solidFill>
            </a:ln>
          </c:spPr>
          <c:marker>
            <c:symbol val="none"/>
          </c:marker>
          <c:cat>
            <c:strRef>
              <c:f>'9. Nyanmälda platser'!$C$38:$AT$38</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platser'!$C$40:$AT$40</c:f>
              <c:numCache>
                <c:formatCode>#,##0</c:formatCode>
                <c:ptCount val="44"/>
                <c:pt idx="0">
                  <c:v>100</c:v>
                </c:pt>
                <c:pt idx="1">
                  <c:v>89.210684273709489</c:v>
                </c:pt>
                <c:pt idx="2">
                  <c:v>73.647316069284855</c:v>
                </c:pt>
                <c:pt idx="3">
                  <c:v>81.870605385011146</c:v>
                </c:pt>
                <c:pt idx="4">
                  <c:v>142.5463042359801</c:v>
                </c:pt>
                <c:pt idx="5">
                  <c:v>131.80200651689248</c:v>
                </c:pt>
                <c:pt idx="6">
                  <c:v>131.78271308523409</c:v>
                </c:pt>
                <c:pt idx="7">
                  <c:v>146.99236837592181</c:v>
                </c:pt>
                <c:pt idx="8">
                  <c:v>229.25098610872919</c:v>
                </c:pt>
                <c:pt idx="9">
                  <c:v>220.46389984565255</c:v>
                </c:pt>
                <c:pt idx="10">
                  <c:v>180.80089178528553</c:v>
                </c:pt>
                <c:pt idx="11">
                  <c:v>195.70399588406789</c:v>
                </c:pt>
                <c:pt idx="12">
                  <c:v>197.80054879094496</c:v>
                </c:pt>
                <c:pt idx="13">
                  <c:v>160.96938775510205</c:v>
                </c:pt>
                <c:pt idx="14">
                  <c:v>113.15383296175614</c:v>
                </c:pt>
                <c:pt idx="15">
                  <c:v>94.486365974961416</c:v>
                </c:pt>
                <c:pt idx="16">
                  <c:v>120.96981649802778</c:v>
                </c:pt>
                <c:pt idx="17">
                  <c:v>88.447521865889215</c:v>
                </c:pt>
                <c:pt idx="18">
                  <c:v>74.371891613788378</c:v>
                </c:pt>
                <c:pt idx="19">
                  <c:v>83.838535414165676</c:v>
                </c:pt>
                <c:pt idx="20">
                  <c:v>133.84496655805179</c:v>
                </c:pt>
                <c:pt idx="21">
                  <c:v>124.98928142685645</c:v>
                </c:pt>
                <c:pt idx="22">
                  <c:v>110.18907563025211</c:v>
                </c:pt>
                <c:pt idx="23">
                  <c:v>131.02383810667123</c:v>
                </c:pt>
                <c:pt idx="24">
                  <c:v>179.59612416395129</c:v>
                </c:pt>
                <c:pt idx="25">
                  <c:v>167.31263934145088</c:v>
                </c:pt>
                <c:pt idx="26">
                  <c:v>135.12262047676214</c:v>
                </c:pt>
                <c:pt idx="27">
                  <c:v>144.29128794374893</c:v>
                </c:pt>
                <c:pt idx="28">
                  <c:v>180.4943405933802</c:v>
                </c:pt>
                <c:pt idx="29">
                  <c:v>162.75510204081633</c:v>
                </c:pt>
                <c:pt idx="30">
                  <c:v>127.57031383982165</c:v>
                </c:pt>
                <c:pt idx="31">
                  <c:v>135.93080089178528</c:v>
                </c:pt>
                <c:pt idx="32">
                  <c:v>173.87454981992798</c:v>
                </c:pt>
                <c:pt idx="33">
                  <c:v>160.660692848568</c:v>
                </c:pt>
                <c:pt idx="34">
                  <c:v>131.58549133939289</c:v>
                </c:pt>
                <c:pt idx="35">
                  <c:v>135.59209398044931</c:v>
                </c:pt>
                <c:pt idx="36">
                  <c:v>173.75450180072031</c:v>
                </c:pt>
                <c:pt idx="37">
                  <c:v>195.34170811181616</c:v>
                </c:pt>
                <c:pt idx="38">
                  <c:v>164.19996570056594</c:v>
                </c:pt>
                <c:pt idx="39">
                  <c:v>193.12081975647402</c:v>
                </c:pt>
                <c:pt idx="40">
                  <c:v>267.97933459097925</c:v>
                </c:pt>
                <c:pt idx="41">
                  <c:v>242.75210084033611</c:v>
                </c:pt>
                <c:pt idx="42">
                  <c:v>208.49339735894355</c:v>
                </c:pt>
                <c:pt idx="43">
                  <c:v>251.3441090722003</c:v>
                </c:pt>
              </c:numCache>
            </c:numRef>
          </c:val>
          <c:smooth val="0"/>
        </c:ser>
        <c:ser>
          <c:idx val="3"/>
          <c:order val="1"/>
          <c:tx>
            <c:strRef>
              <c:f>'9. Nyanmälda platser'!$A$41</c:f>
              <c:strCache>
                <c:ptCount val="1"/>
                <c:pt idx="0">
                  <c:v>Rest of Sweden</c:v>
                </c:pt>
              </c:strCache>
            </c:strRef>
          </c:tx>
          <c:spPr>
            <a:ln>
              <a:solidFill>
                <a:sysClr val="window" lastClr="FFFFFF">
                  <a:lumMod val="50000"/>
                </a:sysClr>
              </a:solidFill>
              <a:prstDash val="solid"/>
            </a:ln>
          </c:spPr>
          <c:marker>
            <c:spPr>
              <a:ln>
                <a:noFill/>
              </a:ln>
            </c:spPr>
          </c:marker>
          <c:cat>
            <c:strRef>
              <c:f>'9. Nyanmälda platser'!$C$38:$AT$38</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'9. Nyanmälda platser'!$C$41:$AT$41</c:f>
              <c:numCache>
                <c:formatCode>#,##0</c:formatCode>
                <c:ptCount val="44"/>
                <c:pt idx="0">
                  <c:v>100</c:v>
                </c:pt>
                <c:pt idx="1">
                  <c:v>86.575227538516302</c:v>
                </c:pt>
                <c:pt idx="2">
                  <c:v>64.734072303859264</c:v>
                </c:pt>
                <c:pt idx="3">
                  <c:v>70.815325163980276</c:v>
                </c:pt>
                <c:pt idx="4">
                  <c:v>136.62734529923222</c:v>
                </c:pt>
                <c:pt idx="5">
                  <c:v>110.7807494788224</c:v>
                </c:pt>
                <c:pt idx="6">
                  <c:v>97.771647938170531</c:v>
                </c:pt>
                <c:pt idx="7">
                  <c:v>102.00208471042865</c:v>
                </c:pt>
                <c:pt idx="8">
                  <c:v>176.33599430518129</c:v>
                </c:pt>
                <c:pt idx="9">
                  <c:v>152.42792495042457</c:v>
                </c:pt>
                <c:pt idx="10">
                  <c:v>120.75939390857782</c:v>
                </c:pt>
                <c:pt idx="11">
                  <c:v>113.75019067473433</c:v>
                </c:pt>
                <c:pt idx="12">
                  <c:v>163.24299588142574</c:v>
                </c:pt>
                <c:pt idx="13">
                  <c:v>122.29877459704073</c:v>
                </c:pt>
                <c:pt idx="14">
                  <c:v>84.418060710835405</c:v>
                </c:pt>
                <c:pt idx="15">
                  <c:v>69.12848934763818</c:v>
                </c:pt>
                <c:pt idx="16">
                  <c:v>112.76885137540043</c:v>
                </c:pt>
                <c:pt idx="17">
                  <c:v>69.898815274317386</c:v>
                </c:pt>
                <c:pt idx="18">
                  <c:v>57.135048558499015</c:v>
                </c:pt>
                <c:pt idx="19">
                  <c:v>62.224792800122032</c:v>
                </c:pt>
                <c:pt idx="20">
                  <c:v>123.20892866222606</c:v>
                </c:pt>
                <c:pt idx="21">
                  <c:v>101.19362383688413</c:v>
                </c:pt>
                <c:pt idx="22">
                  <c:v>82.581227436823099</c:v>
                </c:pt>
                <c:pt idx="23">
                  <c:v>96.480144404332137</c:v>
                </c:pt>
                <c:pt idx="24">
                  <c:v>159.48161895561094</c:v>
                </c:pt>
                <c:pt idx="25">
                  <c:v>135.91167946305995</c:v>
                </c:pt>
                <c:pt idx="26">
                  <c:v>104.15162454873645</c:v>
                </c:pt>
                <c:pt idx="27">
                  <c:v>106.81598616972595</c:v>
                </c:pt>
                <c:pt idx="28">
                  <c:v>164.31204555854987</c:v>
                </c:pt>
                <c:pt idx="29">
                  <c:v>123.93349265266691</c:v>
                </c:pt>
                <c:pt idx="30">
                  <c:v>94.394162810799827</c:v>
                </c:pt>
                <c:pt idx="31">
                  <c:v>99.247470381857937</c:v>
                </c:pt>
                <c:pt idx="32">
                  <c:v>156.19311537092591</c:v>
                </c:pt>
                <c:pt idx="33">
                  <c:v>126.66649717801393</c:v>
                </c:pt>
                <c:pt idx="34">
                  <c:v>93.514516703106736</c:v>
                </c:pt>
                <c:pt idx="35">
                  <c:v>107.26724970763209</c:v>
                </c:pt>
                <c:pt idx="36">
                  <c:v>164.44424670768291</c:v>
                </c:pt>
                <c:pt idx="37">
                  <c:v>144.74500432196064</c:v>
                </c:pt>
                <c:pt idx="38">
                  <c:v>115.98362739614583</c:v>
                </c:pt>
                <c:pt idx="39">
                  <c:v>142.06793105201606</c:v>
                </c:pt>
                <c:pt idx="40">
                  <c:v>219.57466822596228</c:v>
                </c:pt>
                <c:pt idx="41">
                  <c:v>195.24711445568718</c:v>
                </c:pt>
                <c:pt idx="42">
                  <c:v>156.50327960543044</c:v>
                </c:pt>
                <c:pt idx="43">
                  <c:v>211.25235165505671</c:v>
                </c:pt>
              </c:numCache>
            </c:numRef>
          </c:val>
          <c:smooth val="0"/>
        </c:ser>
        <c:dLbls>
          <c:showLegendKey val="0"/>
          <c:showVal val="0"/>
          <c:showCatName val="0"/>
          <c:showSerName val="0"/>
          <c:showPercent val="0"/>
          <c:showBubbleSize val="0"/>
        </c:dLbls>
        <c:smooth val="0"/>
        <c:axId val="215692688"/>
        <c:axId val="215693080"/>
      </c:lineChart>
      <c:catAx>
        <c:axId val="215692688"/>
        <c:scaling>
          <c:orientation val="minMax"/>
        </c:scaling>
        <c:delete val="0"/>
        <c:axPos val="b"/>
        <c:numFmt formatCode="General" sourceLinked="0"/>
        <c:majorTickMark val="out"/>
        <c:minorTickMark val="none"/>
        <c:tickLblPos val="nextTo"/>
        <c:txPr>
          <a:bodyPr rot="-2700000"/>
          <a:lstStyle/>
          <a:p>
            <a:pPr>
              <a:defRPr/>
            </a:pPr>
            <a:endParaRPr lang="sv-SE"/>
          </a:p>
        </c:txPr>
        <c:crossAx val="215693080"/>
        <c:crosses val="autoZero"/>
        <c:auto val="1"/>
        <c:lblAlgn val="ctr"/>
        <c:lblOffset val="100"/>
        <c:noMultiLvlLbl val="0"/>
      </c:catAx>
      <c:valAx>
        <c:axId val="215693080"/>
        <c:scaling>
          <c:orientation val="minMax"/>
          <c:min val="0"/>
        </c:scaling>
        <c:delete val="0"/>
        <c:axPos val="l"/>
        <c:majorGridlines/>
        <c:numFmt formatCode="#,##0" sourceLinked="1"/>
        <c:majorTickMark val="out"/>
        <c:minorTickMark val="none"/>
        <c:tickLblPos val="nextTo"/>
        <c:crossAx val="215692688"/>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Varsel'!$A$40</c:f>
              <c:strCache>
                <c:ptCount val="1"/>
                <c:pt idx="0">
                  <c:v>The Stockholm Region</c:v>
                </c:pt>
              </c:strCache>
            </c:strRef>
          </c:tx>
          <c:spPr>
            <a:ln>
              <a:solidFill>
                <a:srgbClr val="052364"/>
              </a:solidFill>
            </a:ln>
          </c:spPr>
          <c:marker>
            <c:symbol val="none"/>
          </c:marker>
          <c:cat>
            <c:strRef>
              <c:f>'10. Varsel'!$C$38:$AT$38</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Varsel'!$C$40:$AT$40</c:f>
              <c:numCache>
                <c:formatCode>#,##0</c:formatCode>
                <c:ptCount val="44"/>
                <c:pt idx="0">
                  <c:v>100</c:v>
                </c:pt>
                <c:pt idx="1">
                  <c:v>66.296721520602119</c:v>
                </c:pt>
                <c:pt idx="2">
                  <c:v>57.060849598163031</c:v>
                </c:pt>
                <c:pt idx="3">
                  <c:v>57.226687077433347</c:v>
                </c:pt>
                <c:pt idx="4">
                  <c:v>46.1028192371476</c:v>
                </c:pt>
                <c:pt idx="5">
                  <c:v>41.038397754815662</c:v>
                </c:pt>
                <c:pt idx="6">
                  <c:v>46.306926903941829</c:v>
                </c:pt>
                <c:pt idx="7">
                  <c:v>57.736956244418934</c:v>
                </c:pt>
                <c:pt idx="8">
                  <c:v>41.969638984564355</c:v>
                </c:pt>
                <c:pt idx="9">
                  <c:v>29.78696262278352</c:v>
                </c:pt>
                <c:pt idx="10">
                  <c:v>31.687715269804823</c:v>
                </c:pt>
                <c:pt idx="11">
                  <c:v>43.730067610664626</c:v>
                </c:pt>
                <c:pt idx="12">
                  <c:v>45.516009695114171</c:v>
                </c:pt>
                <c:pt idx="13">
                  <c:v>69.792065314453382</c:v>
                </c:pt>
                <c:pt idx="14">
                  <c:v>59.918356933282304</c:v>
                </c:pt>
                <c:pt idx="15">
                  <c:v>225.84513330781988</c:v>
                </c:pt>
                <c:pt idx="16">
                  <c:v>220.65314453374154</c:v>
                </c:pt>
                <c:pt idx="17">
                  <c:v>143.73006761066463</c:v>
                </c:pt>
                <c:pt idx="18">
                  <c:v>86.873325679295831</c:v>
                </c:pt>
                <c:pt idx="19">
                  <c:v>81.426202321724702</c:v>
                </c:pt>
                <c:pt idx="20">
                  <c:v>66.56461283326955</c:v>
                </c:pt>
                <c:pt idx="21">
                  <c:v>51.90713101160862</c:v>
                </c:pt>
                <c:pt idx="22">
                  <c:v>40.298507462686565</c:v>
                </c:pt>
                <c:pt idx="23">
                  <c:v>48.756218905472636</c:v>
                </c:pt>
                <c:pt idx="24">
                  <c:v>44.176553131777013</c:v>
                </c:pt>
                <c:pt idx="25">
                  <c:v>65.620614874346217</c:v>
                </c:pt>
                <c:pt idx="26">
                  <c:v>58.476846536548031</c:v>
                </c:pt>
                <c:pt idx="27">
                  <c:v>86.937109325169033</c:v>
                </c:pt>
                <c:pt idx="28">
                  <c:v>69.511417272611297</c:v>
                </c:pt>
                <c:pt idx="29">
                  <c:v>57.685929327720373</c:v>
                </c:pt>
                <c:pt idx="30">
                  <c:v>65.327210103329506</c:v>
                </c:pt>
                <c:pt idx="31">
                  <c:v>130.15690776884807</c:v>
                </c:pt>
                <c:pt idx="32">
                  <c:v>84.781222094654936</c:v>
                </c:pt>
                <c:pt idx="33">
                  <c:v>76.604158693710929</c:v>
                </c:pt>
                <c:pt idx="34">
                  <c:v>57.762469702768215</c:v>
                </c:pt>
                <c:pt idx="35">
                  <c:v>71.310116086235482</c:v>
                </c:pt>
                <c:pt idx="36">
                  <c:v>58.859548411787223</c:v>
                </c:pt>
                <c:pt idx="37">
                  <c:v>68.758770251307567</c:v>
                </c:pt>
                <c:pt idx="38">
                  <c:v>50.299783135604024</c:v>
                </c:pt>
                <c:pt idx="39">
                  <c:v>58.65544074499298</c:v>
                </c:pt>
                <c:pt idx="40">
                  <c:v>93.596121954330911</c:v>
                </c:pt>
                <c:pt idx="41">
                  <c:v>44.151039673427732</c:v>
                </c:pt>
                <c:pt idx="42">
                  <c:v>39.698941191478504</c:v>
                </c:pt>
                <c:pt idx="43">
                  <c:v>57.469064931751504</c:v>
                </c:pt>
              </c:numCache>
            </c:numRef>
          </c:val>
          <c:smooth val="0"/>
        </c:ser>
        <c:ser>
          <c:idx val="3"/>
          <c:order val="1"/>
          <c:tx>
            <c:strRef>
              <c:f>'10. Varsel'!$A$41</c:f>
              <c:strCache>
                <c:ptCount val="1"/>
                <c:pt idx="0">
                  <c:v>Rest of Sweden</c:v>
                </c:pt>
              </c:strCache>
            </c:strRef>
          </c:tx>
          <c:spPr>
            <a:ln>
              <a:solidFill>
                <a:sysClr val="window" lastClr="FFFFFF">
                  <a:lumMod val="50000"/>
                </a:sysClr>
              </a:solidFill>
              <a:prstDash val="solid"/>
            </a:ln>
          </c:spPr>
          <c:marker>
            <c:spPr>
              <a:ln>
                <a:noFill/>
              </a:ln>
            </c:spPr>
          </c:marker>
          <c:cat>
            <c:strRef>
              <c:f>'10. Varsel'!$C$38:$AT$38</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'10. Varsel'!$C$41:$AT$41</c:f>
              <c:numCache>
                <c:formatCode>#,##0</c:formatCode>
                <c:ptCount val="44"/>
                <c:pt idx="0">
                  <c:v>100</c:v>
                </c:pt>
                <c:pt idx="1">
                  <c:v>72.085947898840089</c:v>
                </c:pt>
                <c:pt idx="2">
                  <c:v>55.438296254040701</c:v>
                </c:pt>
                <c:pt idx="3">
                  <c:v>62.568929454268876</c:v>
                </c:pt>
                <c:pt idx="4">
                  <c:v>56.902452937820883</c:v>
                </c:pt>
                <c:pt idx="5">
                  <c:v>48.697471002091653</c:v>
                </c:pt>
                <c:pt idx="6">
                  <c:v>43.744057805666472</c:v>
                </c:pt>
                <c:pt idx="7">
                  <c:v>58.128921848260127</c:v>
                </c:pt>
                <c:pt idx="8">
                  <c:v>56.208404639665332</c:v>
                </c:pt>
                <c:pt idx="9">
                  <c:v>31.43183114660582</c:v>
                </c:pt>
                <c:pt idx="10">
                  <c:v>41.747480509602589</c:v>
                </c:pt>
                <c:pt idx="11">
                  <c:v>45.959307853204031</c:v>
                </c:pt>
                <c:pt idx="12">
                  <c:v>52.243772580338465</c:v>
                </c:pt>
                <c:pt idx="13">
                  <c:v>90.416428978893322</c:v>
                </c:pt>
                <c:pt idx="14">
                  <c:v>92.555618938961786</c:v>
                </c:pt>
                <c:pt idx="15">
                  <c:v>377.29606389047348</c:v>
                </c:pt>
                <c:pt idx="16">
                  <c:v>299.86689484692903</c:v>
                </c:pt>
                <c:pt idx="17">
                  <c:v>194.71382392089751</c:v>
                </c:pt>
                <c:pt idx="18">
                  <c:v>100.83666096216011</c:v>
                </c:pt>
                <c:pt idx="19">
                  <c:v>102.90929834569309</c:v>
                </c:pt>
                <c:pt idx="20">
                  <c:v>82.743867655447801</c:v>
                </c:pt>
                <c:pt idx="21">
                  <c:v>58.147936870127403</c:v>
                </c:pt>
                <c:pt idx="22">
                  <c:v>59.716676174177593</c:v>
                </c:pt>
                <c:pt idx="23">
                  <c:v>67.503327628826767</c:v>
                </c:pt>
                <c:pt idx="24">
                  <c:v>46.339608290549535</c:v>
                </c:pt>
                <c:pt idx="25">
                  <c:v>56.056284464727135</c:v>
                </c:pt>
                <c:pt idx="26">
                  <c:v>52.519490397413961</c:v>
                </c:pt>
                <c:pt idx="27">
                  <c:v>96.520250998288645</c:v>
                </c:pt>
                <c:pt idx="28">
                  <c:v>105.22913101350066</c:v>
                </c:pt>
                <c:pt idx="29">
                  <c:v>88.990302338847698</c:v>
                </c:pt>
                <c:pt idx="30">
                  <c:v>96.282563224947708</c:v>
                </c:pt>
                <c:pt idx="31">
                  <c:v>148.50732078341892</c:v>
                </c:pt>
                <c:pt idx="32">
                  <c:v>100.37079292641187</c:v>
                </c:pt>
                <c:pt idx="33">
                  <c:v>90.796729416238833</c:v>
                </c:pt>
                <c:pt idx="34">
                  <c:v>66.058185966913868</c:v>
                </c:pt>
                <c:pt idx="35">
                  <c:v>84.902072637383526</c:v>
                </c:pt>
                <c:pt idx="36">
                  <c:v>80.576155162578431</c:v>
                </c:pt>
                <c:pt idx="37">
                  <c:v>68.42555618938961</c:v>
                </c:pt>
                <c:pt idx="38">
                  <c:v>59.374405780566654</c:v>
                </c:pt>
                <c:pt idx="39">
                  <c:v>62.86366229321164</c:v>
                </c:pt>
                <c:pt idx="40">
                  <c:v>89.589275527666857</c:v>
                </c:pt>
                <c:pt idx="41">
                  <c:v>52.405400266210314</c:v>
                </c:pt>
                <c:pt idx="42">
                  <c:v>43.782087849401023</c:v>
                </c:pt>
                <c:pt idx="43">
                  <c:v>49.315459212778094</c:v>
                </c:pt>
              </c:numCache>
            </c:numRef>
          </c:val>
          <c:smooth val="0"/>
        </c:ser>
        <c:dLbls>
          <c:showLegendKey val="0"/>
          <c:showVal val="0"/>
          <c:showCatName val="0"/>
          <c:showSerName val="0"/>
          <c:showPercent val="0"/>
          <c:showBubbleSize val="0"/>
        </c:dLbls>
        <c:smooth val="0"/>
        <c:axId val="215693864"/>
        <c:axId val="215694256"/>
      </c:lineChart>
      <c:catAx>
        <c:axId val="215693864"/>
        <c:scaling>
          <c:orientation val="minMax"/>
        </c:scaling>
        <c:delete val="0"/>
        <c:axPos val="b"/>
        <c:numFmt formatCode="General" sourceLinked="0"/>
        <c:majorTickMark val="out"/>
        <c:minorTickMark val="none"/>
        <c:tickLblPos val="nextTo"/>
        <c:txPr>
          <a:bodyPr rot="-2700000"/>
          <a:lstStyle/>
          <a:p>
            <a:pPr>
              <a:defRPr/>
            </a:pPr>
            <a:endParaRPr lang="sv-SE"/>
          </a:p>
        </c:txPr>
        <c:crossAx val="215694256"/>
        <c:crosses val="autoZero"/>
        <c:auto val="1"/>
        <c:lblAlgn val="ctr"/>
        <c:lblOffset val="100"/>
        <c:noMultiLvlLbl val="0"/>
      </c:catAx>
      <c:valAx>
        <c:axId val="215694256"/>
        <c:scaling>
          <c:orientation val="minMax"/>
          <c:min val="0"/>
        </c:scaling>
        <c:delete val="0"/>
        <c:axPos val="l"/>
        <c:majorGridlines/>
        <c:numFmt formatCode="#,##0" sourceLinked="1"/>
        <c:majorTickMark val="out"/>
        <c:minorTickMark val="none"/>
        <c:tickLblPos val="nextTo"/>
        <c:crossAx val="215693864"/>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Arbetslöshet'!$A$26</c:f>
              <c:strCache>
                <c:ptCount val="1"/>
                <c:pt idx="0">
                  <c:v>The Stockholm Region</c:v>
                </c:pt>
              </c:strCache>
            </c:strRef>
          </c:tx>
          <c:spPr>
            <a:ln>
              <a:solidFill>
                <a:srgbClr val="052364"/>
              </a:solidFill>
            </a:ln>
          </c:spPr>
          <c:marker>
            <c:symbol val="none"/>
          </c:marker>
          <c:cat>
            <c:strRef>
              <c:f>'11. Arbetslöshet'!$C$24:$AS$24</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Arbetslöshet'!$C$26:$AS$26</c:f>
              <c:numCache>
                <c:formatCode>0.0</c:formatCode>
                <c:ptCount val="43"/>
                <c:pt idx="0">
                  <c:v>4.556</c:v>
                </c:pt>
                <c:pt idx="1">
                  <c:v>4.798</c:v>
                </c:pt>
                <c:pt idx="2">
                  <c:v>4.6070000000000002</c:v>
                </c:pt>
                <c:pt idx="3">
                  <c:v>4.5780000000000003</c:v>
                </c:pt>
                <c:pt idx="4">
                  <c:v>4.2610000000000001</c:v>
                </c:pt>
                <c:pt idx="5">
                  <c:v>4.3639999999999999</c:v>
                </c:pt>
                <c:pt idx="6">
                  <c:v>3.8479999999999999</c:v>
                </c:pt>
                <c:pt idx="7">
                  <c:v>3.5779999999999998</c:v>
                </c:pt>
                <c:pt idx="8">
                  <c:v>3.0529999999999999</c:v>
                </c:pt>
                <c:pt idx="9">
                  <c:v>3.0619999999999998</c:v>
                </c:pt>
                <c:pt idx="10">
                  <c:v>2.9319999999999999</c:v>
                </c:pt>
                <c:pt idx="11">
                  <c:v>2.9849999999999999</c:v>
                </c:pt>
                <c:pt idx="12">
                  <c:v>2.7190000000000003</c:v>
                </c:pt>
                <c:pt idx="13">
                  <c:v>2.8740000000000001</c:v>
                </c:pt>
                <c:pt idx="14">
                  <c:v>3.2069999999999999</c:v>
                </c:pt>
                <c:pt idx="15">
                  <c:v>3.8960000000000008</c:v>
                </c:pt>
                <c:pt idx="16">
                  <c:v>4.2759999999999998</c:v>
                </c:pt>
                <c:pt idx="17">
                  <c:v>4.8340000000000005</c:v>
                </c:pt>
                <c:pt idx="18">
                  <c:v>5.1340000000000012</c:v>
                </c:pt>
                <c:pt idx="19">
                  <c:v>5.492</c:v>
                </c:pt>
                <c:pt idx="20">
                  <c:v>5.2290000000000001</c:v>
                </c:pt>
                <c:pt idx="21">
                  <c:v>5.3090000000000002</c:v>
                </c:pt>
                <c:pt idx="22">
                  <c:v>5.1960000000000006</c:v>
                </c:pt>
                <c:pt idx="23">
                  <c:v>5.1080000000000005</c:v>
                </c:pt>
                <c:pt idx="24">
                  <c:v>4.7220000000000004</c:v>
                </c:pt>
                <c:pt idx="25">
                  <c:v>4.82</c:v>
                </c:pt>
                <c:pt idx="26">
                  <c:v>4.8890000000000002</c:v>
                </c:pt>
                <c:pt idx="27">
                  <c:v>5.0970000000000004</c:v>
                </c:pt>
                <c:pt idx="28">
                  <c:v>4.8870000000000005</c:v>
                </c:pt>
                <c:pt idx="29">
                  <c:v>5.069</c:v>
                </c:pt>
                <c:pt idx="30">
                  <c:v>5.2677904473152308</c:v>
                </c:pt>
                <c:pt idx="31">
                  <c:v>5.4141227440120936</c:v>
                </c:pt>
                <c:pt idx="32">
                  <c:v>5.1614327985762278</c:v>
                </c:pt>
                <c:pt idx="33">
                  <c:v>5.3015375387631059</c:v>
                </c:pt>
                <c:pt idx="34">
                  <c:v>5.2548666841785669</c:v>
                </c:pt>
                <c:pt idx="35">
                  <c:v>5.1775532999999996</c:v>
                </c:pt>
                <c:pt idx="36">
                  <c:v>4.8236452999999999</c:v>
                </c:pt>
                <c:pt idx="37">
                  <c:v>4.8574526000000002</c:v>
                </c:pt>
                <c:pt idx="38">
                  <c:v>4.8632457000000002</c:v>
                </c:pt>
                <c:pt idx="39">
                  <c:v>4.9110567999999999</c:v>
                </c:pt>
                <c:pt idx="40">
                  <c:v>4.7104220999999997</c:v>
                </c:pt>
                <c:pt idx="41">
                  <c:v>4.8326523000000003</c:v>
                </c:pt>
                <c:pt idx="42">
                  <c:v>4.8768232999999999</c:v>
                </c:pt>
              </c:numCache>
            </c:numRef>
          </c:val>
          <c:smooth val="0"/>
        </c:ser>
        <c:ser>
          <c:idx val="3"/>
          <c:order val="1"/>
          <c:tx>
            <c:strRef>
              <c:f>'11. Arbetslöshet'!$A$27</c:f>
              <c:strCache>
                <c:ptCount val="1"/>
                <c:pt idx="0">
                  <c:v>Sweden</c:v>
                </c:pt>
              </c:strCache>
            </c:strRef>
          </c:tx>
          <c:spPr>
            <a:ln>
              <a:solidFill>
                <a:sysClr val="window" lastClr="FFFFFF">
                  <a:lumMod val="50000"/>
                </a:sysClr>
              </a:solidFill>
              <a:prstDash val="solid"/>
            </a:ln>
          </c:spPr>
          <c:marker>
            <c:spPr>
              <a:ln>
                <a:noFill/>
              </a:ln>
            </c:spPr>
          </c:marker>
          <c:cat>
            <c:strRef>
              <c:f>'11. Arbetslöshet'!$C$24:$AS$24</c:f>
              <c:strCache>
                <c:ptCount val="40"/>
                <c:pt idx="0">
                  <c:v>2005</c:v>
                </c:pt>
                <c:pt idx="3">
                  <c:v>2006</c:v>
                </c:pt>
                <c:pt idx="7">
                  <c:v>2007</c:v>
                </c:pt>
                <c:pt idx="11">
                  <c:v>2008</c:v>
                </c:pt>
                <c:pt idx="15">
                  <c:v>2009</c:v>
                </c:pt>
                <c:pt idx="19">
                  <c:v>2010</c:v>
                </c:pt>
                <c:pt idx="23">
                  <c:v>2011</c:v>
                </c:pt>
                <c:pt idx="27">
                  <c:v>2012</c:v>
                </c:pt>
                <c:pt idx="31">
                  <c:v>2013</c:v>
                </c:pt>
                <c:pt idx="35">
                  <c:v>2014</c:v>
                </c:pt>
                <c:pt idx="39">
                  <c:v>2015</c:v>
                </c:pt>
              </c:strCache>
            </c:strRef>
          </c:cat>
          <c:val>
            <c:numRef>
              <c:f>'11. Arbetslöshet'!$C$27:$AS$27</c:f>
              <c:numCache>
                <c:formatCode>0.0</c:formatCode>
                <c:ptCount val="43"/>
                <c:pt idx="0">
                  <c:v>4.9210000000000003</c:v>
                </c:pt>
                <c:pt idx="1">
                  <c:v>5.1550000000000002</c:v>
                </c:pt>
                <c:pt idx="2">
                  <c:v>5.032</c:v>
                </c:pt>
                <c:pt idx="3">
                  <c:v>5.0680000000000005</c:v>
                </c:pt>
                <c:pt idx="4">
                  <c:v>4.593</c:v>
                </c:pt>
                <c:pt idx="5">
                  <c:v>4.6530000000000005</c:v>
                </c:pt>
                <c:pt idx="6">
                  <c:v>4.133</c:v>
                </c:pt>
                <c:pt idx="7">
                  <c:v>3.8720000000000008</c:v>
                </c:pt>
                <c:pt idx="8">
                  <c:v>3.2069999999999999</c:v>
                </c:pt>
                <c:pt idx="9">
                  <c:v>3.1749999999999998</c:v>
                </c:pt>
                <c:pt idx="10">
                  <c:v>3.1269999999999998</c:v>
                </c:pt>
                <c:pt idx="11">
                  <c:v>3.222</c:v>
                </c:pt>
                <c:pt idx="12">
                  <c:v>2.8980000000000001</c:v>
                </c:pt>
                <c:pt idx="13">
                  <c:v>3.0979999999999999</c:v>
                </c:pt>
                <c:pt idx="14">
                  <c:v>3.59</c:v>
                </c:pt>
                <c:pt idx="15">
                  <c:v>4.4670000000000005</c:v>
                </c:pt>
                <c:pt idx="16">
                  <c:v>4.8360000000000003</c:v>
                </c:pt>
                <c:pt idx="17">
                  <c:v>5.399</c:v>
                </c:pt>
                <c:pt idx="18">
                  <c:v>5.7859999999999996</c:v>
                </c:pt>
                <c:pt idx="19">
                  <c:v>6.1769999999999996</c:v>
                </c:pt>
                <c:pt idx="20">
                  <c:v>5.7240000000000002</c:v>
                </c:pt>
                <c:pt idx="21">
                  <c:v>5.75</c:v>
                </c:pt>
                <c:pt idx="22">
                  <c:v>5.6960000000000006</c:v>
                </c:pt>
                <c:pt idx="23">
                  <c:v>5.6340000000000012</c:v>
                </c:pt>
                <c:pt idx="24">
                  <c:v>5.1059999999999999</c:v>
                </c:pt>
                <c:pt idx="25">
                  <c:v>5.1980000000000004</c:v>
                </c:pt>
                <c:pt idx="26">
                  <c:v>5.3719999999999999</c:v>
                </c:pt>
                <c:pt idx="27">
                  <c:v>5.6470000000000002</c:v>
                </c:pt>
                <c:pt idx="28">
                  <c:v>5.2840000000000007</c:v>
                </c:pt>
                <c:pt idx="29">
                  <c:v>5.4270000000000005</c:v>
                </c:pt>
                <c:pt idx="30">
                  <c:v>5.6900012031122067</c:v>
                </c:pt>
                <c:pt idx="31">
                  <c:v>5.8598795323414654</c:v>
                </c:pt>
                <c:pt idx="32">
                  <c:v>5.4593396617240302</c:v>
                </c:pt>
                <c:pt idx="33">
                  <c:v>5.5785104380198653</c:v>
                </c:pt>
                <c:pt idx="34">
                  <c:v>5.6457477740064581</c:v>
                </c:pt>
                <c:pt idx="35">
                  <c:v>5.5976245000000002</c:v>
                </c:pt>
                <c:pt idx="36">
                  <c:v>5.0938878000000001</c:v>
                </c:pt>
                <c:pt idx="37">
                  <c:v>5.1062773000000004</c:v>
                </c:pt>
                <c:pt idx="38">
                  <c:v>5.2243864999999996</c:v>
                </c:pt>
                <c:pt idx="39">
                  <c:v>5.2929404</c:v>
                </c:pt>
                <c:pt idx="40">
                  <c:v>4.9356795</c:v>
                </c:pt>
                <c:pt idx="41">
                  <c:v>5.0270139</c:v>
                </c:pt>
                <c:pt idx="42">
                  <c:v>5.1607665000000003</c:v>
                </c:pt>
              </c:numCache>
            </c:numRef>
          </c:val>
          <c:smooth val="0"/>
        </c:ser>
        <c:dLbls>
          <c:showLegendKey val="0"/>
          <c:showVal val="0"/>
          <c:showCatName val="0"/>
          <c:showSerName val="0"/>
          <c:showPercent val="0"/>
          <c:showBubbleSize val="0"/>
        </c:dLbls>
        <c:smooth val="0"/>
        <c:axId val="215695040"/>
        <c:axId val="215695432"/>
      </c:lineChart>
      <c:catAx>
        <c:axId val="215695040"/>
        <c:scaling>
          <c:orientation val="minMax"/>
        </c:scaling>
        <c:delete val="0"/>
        <c:axPos val="b"/>
        <c:numFmt formatCode="General" sourceLinked="0"/>
        <c:majorTickMark val="out"/>
        <c:minorTickMark val="none"/>
        <c:tickLblPos val="nextTo"/>
        <c:txPr>
          <a:bodyPr rot="-2700000"/>
          <a:lstStyle/>
          <a:p>
            <a:pPr>
              <a:defRPr/>
            </a:pPr>
            <a:endParaRPr lang="sv-SE"/>
          </a:p>
        </c:txPr>
        <c:crossAx val="215695432"/>
        <c:crosses val="autoZero"/>
        <c:auto val="1"/>
        <c:lblAlgn val="ctr"/>
        <c:lblOffset val="100"/>
        <c:noMultiLvlLbl val="0"/>
      </c:catAx>
      <c:valAx>
        <c:axId val="215695432"/>
        <c:scaling>
          <c:orientation val="minMax"/>
          <c:min val="0"/>
        </c:scaling>
        <c:delete val="0"/>
        <c:axPos val="l"/>
        <c:majorGridlines/>
        <c:numFmt formatCode="0.0" sourceLinked="1"/>
        <c:majorTickMark val="out"/>
        <c:minorTickMark val="none"/>
        <c:tickLblPos val="nextTo"/>
        <c:crossAx val="215695040"/>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Befolkning'!$A$41</c:f>
              <c:strCache>
                <c:ptCount val="1"/>
                <c:pt idx="0">
                  <c:v>The Stockholm Region</c:v>
                </c:pt>
              </c:strCache>
            </c:strRef>
          </c:tx>
          <c:spPr>
            <a:ln>
              <a:solidFill>
                <a:srgbClr val="052364"/>
              </a:solidFill>
            </a:ln>
          </c:spPr>
          <c:marker>
            <c:symbol val="none"/>
          </c:marker>
          <c:cat>
            <c:strRef>
              <c:f>'12. Befolkning'!$C$39:$AT$39</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Befolkning'!$C$41:$AT$41</c:f>
              <c:numCache>
                <c:formatCode>0.0</c:formatCode>
                <c:ptCount val="44"/>
                <c:pt idx="0">
                  <c:v>100</c:v>
                </c:pt>
                <c:pt idx="1">
                  <c:v>100.14527051134728</c:v>
                </c:pt>
                <c:pt idx="2">
                  <c:v>100.35860870035951</c:v>
                </c:pt>
                <c:pt idx="3">
                  <c:v>100.50864671737243</c:v>
                </c:pt>
                <c:pt idx="4">
                  <c:v>100.8020174853653</c:v>
                </c:pt>
                <c:pt idx="5">
                  <c:v>101.03808591106727</c:v>
                </c:pt>
                <c:pt idx="6">
                  <c:v>101.33963833394439</c:v>
                </c:pt>
                <c:pt idx="7">
                  <c:v>101.51096095689682</c:v>
                </c:pt>
                <c:pt idx="8">
                  <c:v>101.77295846179967</c:v>
                </c:pt>
                <c:pt idx="9">
                  <c:v>102.02861979788236</c:v>
                </c:pt>
                <c:pt idx="10">
                  <c:v>102.40645231140977</c:v>
                </c:pt>
                <c:pt idx="11">
                  <c:v>102.69490178323166</c:v>
                </c:pt>
                <c:pt idx="12">
                  <c:v>102.95290073499559</c:v>
                </c:pt>
                <c:pt idx="13">
                  <c:v>103.28210469073345</c:v>
                </c:pt>
                <c:pt idx="14">
                  <c:v>103.70222959323026</c:v>
                </c:pt>
                <c:pt idx="15">
                  <c:v>103.94974003252977</c:v>
                </c:pt>
                <c:pt idx="16">
                  <c:v>104.24068091053822</c:v>
                </c:pt>
                <c:pt idx="17">
                  <c:v>104.60848628311726</c:v>
                </c:pt>
                <c:pt idx="18">
                  <c:v>105.09646355657154</c:v>
                </c:pt>
                <c:pt idx="19">
                  <c:v>105.3953400246557</c:v>
                </c:pt>
                <c:pt idx="20">
                  <c:v>105.65060150542449</c:v>
                </c:pt>
                <c:pt idx="21">
                  <c:v>105.9922317339941</c:v>
                </c:pt>
                <c:pt idx="22">
                  <c:v>106.45246520028444</c:v>
                </c:pt>
                <c:pt idx="23">
                  <c:v>106.74466716043671</c:v>
                </c:pt>
                <c:pt idx="24">
                  <c:v>107.06605855850313</c:v>
                </c:pt>
                <c:pt idx="25">
                  <c:v>107.4220528202718</c:v>
                </c:pt>
                <c:pt idx="26">
                  <c:v>107.84008617189596</c:v>
                </c:pt>
                <c:pt idx="27">
                  <c:v>108.10319096843726</c:v>
                </c:pt>
                <c:pt idx="28">
                  <c:v>108.40175985551075</c:v>
                </c:pt>
                <c:pt idx="29">
                  <c:v>108.76762746772243</c:v>
                </c:pt>
                <c:pt idx="30">
                  <c:v>109.19531886308216</c:v>
                </c:pt>
                <c:pt idx="31">
                  <c:v>109.48899721208572</c:v>
                </c:pt>
                <c:pt idx="32">
                  <c:v>109.83776332010325</c:v>
                </c:pt>
                <c:pt idx="33">
                  <c:v>110.22030182309418</c:v>
                </c:pt>
                <c:pt idx="34">
                  <c:v>110.67629067143704</c:v>
                </c:pt>
                <c:pt idx="35">
                  <c:v>110.99094604536943</c:v>
                </c:pt>
                <c:pt idx="36">
                  <c:v>111.35472210670846</c:v>
                </c:pt>
                <c:pt idx="37">
                  <c:v>111.78201364675428</c:v>
                </c:pt>
                <c:pt idx="38">
                  <c:v>112.254058223855</c:v>
                </c:pt>
                <c:pt idx="39">
                  <c:v>112.49763162621771</c:v>
                </c:pt>
                <c:pt idx="40">
                  <c:v>112.810902885602</c:v>
                </c:pt>
                <c:pt idx="41">
                  <c:v>113.19700932831689</c:v>
                </c:pt>
                <c:pt idx="42">
                  <c:v>113.6931990147565</c:v>
                </c:pt>
                <c:pt idx="43">
                  <c:v>114.00237944669867</c:v>
                </c:pt>
              </c:numCache>
            </c:numRef>
          </c:val>
          <c:smooth val="0"/>
        </c:ser>
        <c:ser>
          <c:idx val="3"/>
          <c:order val="1"/>
          <c:tx>
            <c:strRef>
              <c:f>'12. Befolkning'!$A$42</c:f>
              <c:strCache>
                <c:ptCount val="1"/>
                <c:pt idx="0">
                  <c:v>Rest of Sweden</c:v>
                </c:pt>
              </c:strCache>
            </c:strRef>
          </c:tx>
          <c:spPr>
            <a:ln>
              <a:solidFill>
                <a:sysClr val="window" lastClr="FFFFFF">
                  <a:lumMod val="50000"/>
                </a:sysClr>
              </a:solidFill>
              <a:prstDash val="solid"/>
            </a:ln>
          </c:spPr>
          <c:marker>
            <c:spPr>
              <a:ln>
                <a:noFill/>
              </a:ln>
            </c:spPr>
          </c:marker>
          <c:cat>
            <c:strRef>
              <c:f>'12. Befolkning'!$C$39:$AT$39</c:f>
              <c:strCache>
                <c:ptCount val="41"/>
                <c:pt idx="0">
                  <c:v>2005</c:v>
                </c:pt>
                <c:pt idx="4">
                  <c:v>2006</c:v>
                </c:pt>
                <c:pt idx="8">
                  <c:v>2007</c:v>
                </c:pt>
                <c:pt idx="12">
                  <c:v>2008</c:v>
                </c:pt>
                <c:pt idx="16">
                  <c:v>2009</c:v>
                </c:pt>
                <c:pt idx="20">
                  <c:v>2010</c:v>
                </c:pt>
                <c:pt idx="24">
                  <c:v>2011</c:v>
                </c:pt>
                <c:pt idx="28">
                  <c:v>2012</c:v>
                </c:pt>
                <c:pt idx="32">
                  <c:v>2013</c:v>
                </c:pt>
                <c:pt idx="36">
                  <c:v>2014</c:v>
                </c:pt>
                <c:pt idx="40">
                  <c:v>2015</c:v>
                </c:pt>
              </c:strCache>
            </c:strRef>
          </c:cat>
          <c:val>
            <c:numRef>
              <c:f>'12. Befolkning'!$C$42:$AT$42</c:f>
              <c:numCache>
                <c:formatCode>0.0</c:formatCode>
                <c:ptCount val="44"/>
                <c:pt idx="0">
                  <c:v>100</c:v>
                </c:pt>
                <c:pt idx="1">
                  <c:v>100.0788029310804</c:v>
                </c:pt>
                <c:pt idx="2">
                  <c:v>100.2179659231975</c:v>
                </c:pt>
                <c:pt idx="3">
                  <c:v>100.28269814157289</c:v>
                </c:pt>
                <c:pt idx="4">
                  <c:v>100.45201513946228</c:v>
                </c:pt>
                <c:pt idx="5">
                  <c:v>100.59551558925664</c:v>
                </c:pt>
                <c:pt idx="6">
                  <c:v>100.7820609690401</c:v>
                </c:pt>
                <c:pt idx="7">
                  <c:v>100.85381986885263</c:v>
                </c:pt>
                <c:pt idx="8">
                  <c:v>100.94547902448842</c:v>
                </c:pt>
                <c:pt idx="9">
                  <c:v>101.07468321377854</c:v>
                </c:pt>
                <c:pt idx="10">
                  <c:v>101.27812732867258</c:v>
                </c:pt>
                <c:pt idx="11">
                  <c:v>101.39475289069865</c:v>
                </c:pt>
                <c:pt idx="12">
                  <c:v>101.47997525914141</c:v>
                </c:pt>
                <c:pt idx="13">
                  <c:v>101.62035273940815</c:v>
                </c:pt>
                <c:pt idx="14">
                  <c:v>101.86177563372425</c:v>
                </c:pt>
                <c:pt idx="15">
                  <c:v>101.96075641791926</c:v>
                </c:pt>
                <c:pt idx="16">
                  <c:v>102.03327871028299</c:v>
                </c:pt>
                <c:pt idx="17">
                  <c:v>102.21397719711749</c:v>
                </c:pt>
                <c:pt idx="18">
                  <c:v>102.5124810344663</c:v>
                </c:pt>
                <c:pt idx="19">
                  <c:v>102.60852969727148</c:v>
                </c:pt>
                <c:pt idx="20">
                  <c:v>102.70362411938765</c:v>
                </c:pt>
                <c:pt idx="21">
                  <c:v>102.83912629722516</c:v>
                </c:pt>
                <c:pt idx="22">
                  <c:v>103.07478904774587</c:v>
                </c:pt>
                <c:pt idx="23">
                  <c:v>103.1467040960348</c:v>
                </c:pt>
                <c:pt idx="24">
                  <c:v>103.18201100152766</c:v>
                </c:pt>
                <c:pt idx="25">
                  <c:v>103.30665218534129</c:v>
                </c:pt>
                <c:pt idx="26">
                  <c:v>103.49352721190823</c:v>
                </c:pt>
                <c:pt idx="27">
                  <c:v>103.54778013253537</c:v>
                </c:pt>
                <c:pt idx="28">
                  <c:v>103.59203955067409</c:v>
                </c:pt>
                <c:pt idx="29">
                  <c:v>103.72039359825946</c:v>
                </c:pt>
                <c:pt idx="30">
                  <c:v>103.92432350841337</c:v>
                </c:pt>
                <c:pt idx="31">
                  <c:v>104.03328044526606</c:v>
                </c:pt>
                <c:pt idx="32">
                  <c:v>104.14143928990613</c:v>
                </c:pt>
                <c:pt idx="33">
                  <c:v>104.32418505676431</c:v>
                </c:pt>
                <c:pt idx="34">
                  <c:v>104.57025770571045</c:v>
                </c:pt>
                <c:pt idx="35">
                  <c:v>104.72970264992641</c:v>
                </c:pt>
                <c:pt idx="36">
                  <c:v>104.90632392654429</c:v>
                </c:pt>
                <c:pt idx="37">
                  <c:v>105.13934950279722</c:v>
                </c:pt>
                <c:pt idx="38">
                  <c:v>105.46825024354824</c:v>
                </c:pt>
                <c:pt idx="39">
                  <c:v>105.65802269184358</c:v>
                </c:pt>
                <c:pt idx="40">
                  <c:v>105.8283459799141</c:v>
                </c:pt>
                <c:pt idx="41">
                  <c:v>106.05843943477721</c:v>
                </c:pt>
                <c:pt idx="42">
                  <c:v>106.39417600882759</c:v>
                </c:pt>
                <c:pt idx="43">
                  <c:v>106.60775242485572</c:v>
                </c:pt>
              </c:numCache>
            </c:numRef>
          </c:val>
          <c:smooth val="0"/>
        </c:ser>
        <c:dLbls>
          <c:showLegendKey val="0"/>
          <c:showVal val="0"/>
          <c:showCatName val="0"/>
          <c:showSerName val="0"/>
          <c:showPercent val="0"/>
          <c:showBubbleSize val="0"/>
        </c:dLbls>
        <c:smooth val="0"/>
        <c:axId val="214671360"/>
        <c:axId val="214671752"/>
      </c:lineChart>
      <c:catAx>
        <c:axId val="214671360"/>
        <c:scaling>
          <c:orientation val="minMax"/>
        </c:scaling>
        <c:delete val="0"/>
        <c:axPos val="b"/>
        <c:numFmt formatCode="General" sourceLinked="0"/>
        <c:majorTickMark val="out"/>
        <c:minorTickMark val="none"/>
        <c:tickLblPos val="nextTo"/>
        <c:txPr>
          <a:bodyPr rot="-2700000"/>
          <a:lstStyle/>
          <a:p>
            <a:pPr>
              <a:defRPr/>
            </a:pPr>
            <a:endParaRPr lang="sv-SE"/>
          </a:p>
        </c:txPr>
        <c:crossAx val="214671752"/>
        <c:crosses val="autoZero"/>
        <c:auto val="1"/>
        <c:lblAlgn val="ctr"/>
        <c:lblOffset val="100"/>
        <c:noMultiLvlLbl val="0"/>
      </c:catAx>
      <c:valAx>
        <c:axId val="214671752"/>
        <c:scaling>
          <c:orientation val="minMax"/>
          <c:min val="90"/>
        </c:scaling>
        <c:delete val="0"/>
        <c:axPos val="l"/>
        <c:majorGridlines/>
        <c:numFmt formatCode="0" sourceLinked="0"/>
        <c:majorTickMark val="out"/>
        <c:minorTickMark val="none"/>
        <c:tickLblPos val="nextTo"/>
        <c:crossAx val="214671360"/>
        <c:crosses val="autoZero"/>
        <c:crossBetween val="between"/>
      </c:valAx>
      <c:spPr>
        <a:solidFill>
          <a:schemeClr val="bg1">
            <a:lumMod val="95000"/>
          </a:schemeClr>
        </a:solidFill>
      </c:spPr>
    </c:plotArea>
    <c:legend>
      <c:legendPos val="b"/>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3/11/2016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11/03/2016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7055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5</a:t>
            </a:fld>
            <a:endParaRPr lang="en-GB"/>
          </a:p>
        </p:txBody>
      </p:sp>
    </p:spTree>
    <p:extLst>
      <p:ext uri="{BB962C8B-B14F-4D97-AF65-F5344CB8AC3E}">
        <p14:creationId xmlns:p14="http://schemas.microsoft.com/office/powerpoint/2010/main" val="65676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9</a:t>
            </a:fld>
            <a:endParaRPr lang="en-GB"/>
          </a:p>
        </p:txBody>
      </p:sp>
    </p:spTree>
    <p:extLst>
      <p:ext uri="{BB962C8B-B14F-4D97-AF65-F5344CB8AC3E}">
        <p14:creationId xmlns:p14="http://schemas.microsoft.com/office/powerpoint/2010/main" val="154780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91A796-0BD8-4130-A596-6328C1F31ED5}" type="slidenum">
              <a:rPr lang="en-GB" smtClean="0"/>
              <a:t>14</a:t>
            </a:fld>
            <a:endParaRPr lang="en-GB"/>
          </a:p>
        </p:txBody>
      </p:sp>
    </p:spTree>
    <p:extLst>
      <p:ext uri="{BB962C8B-B14F-4D97-AF65-F5344CB8AC3E}">
        <p14:creationId xmlns:p14="http://schemas.microsoft.com/office/powerpoint/2010/main" val="2183100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9">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987395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 Image">
    <p:spTree>
      <p:nvGrpSpPr>
        <p:cNvPr id="1" name=""/>
        <p:cNvGrpSpPr/>
        <p:nvPr/>
      </p:nvGrpSpPr>
      <p:grpSpPr>
        <a:xfrm>
          <a:off x="0" y="0"/>
          <a:ext cx="0" cy="0"/>
          <a:chOff x="0" y="0"/>
          <a:chExt cx="0" cy="0"/>
        </a:xfrm>
      </p:grpSpPr>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1525" y="0"/>
            <a:ext cx="4562475" cy="5143500"/>
          </a:xfrm>
          <a:prstGeom prst="rect">
            <a:avLst/>
          </a:prstGeom>
        </p:spPr>
      </p:pic>
    </p:spTree>
    <p:extLst>
      <p:ext uri="{BB962C8B-B14F-4D97-AF65-F5344CB8AC3E}">
        <p14:creationId xmlns:p14="http://schemas.microsoft.com/office/powerpoint/2010/main" val="12437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79" r:id="rId25"/>
    <p:sldLayoutId id="2147483680" r:id="rId26"/>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stockholmbusinessalliance.se/konjunkturrapporter/" TargetMode="External"/><Relationship Id="rId2" Type="http://schemas.openxmlformats.org/officeDocument/2006/relationships/hyperlink" Target="http://www.stockholmbusinessregion.se/en/facts--figures/#facts-about-business"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63876" y="1454654"/>
            <a:ext cx="4066928" cy="2404651"/>
          </a:xfrm>
        </p:spPr>
        <p:txBody>
          <a:bodyPr/>
          <a:lstStyle/>
          <a:p>
            <a:r>
              <a:rPr lang="en-US" sz="1900" dirty="0" smtClean="0"/>
              <a:t>The Stockholm Region Economy</a:t>
            </a:r>
            <a:br>
              <a:rPr lang="en-US" sz="1900" dirty="0" smtClean="0"/>
            </a:br>
            <a:r>
              <a:rPr lang="en-US" sz="1900" dirty="0" smtClean="0"/>
              <a:t>Stockholm </a:t>
            </a:r>
            <a:r>
              <a:rPr lang="en-US" sz="1900" dirty="0"/>
              <a:t>Business </a:t>
            </a:r>
            <a:r>
              <a:rPr lang="en-US" sz="1900" dirty="0" smtClean="0"/>
              <a:t>Alliance</a:t>
            </a:r>
            <a:br>
              <a:rPr lang="en-US" sz="1900" dirty="0" smtClean="0"/>
            </a:br>
            <a:r>
              <a:rPr lang="en-US" sz="1900" dirty="0"/>
              <a:t/>
            </a:r>
            <a:br>
              <a:rPr lang="en-US" sz="1900" dirty="0"/>
            </a:br>
            <a:r>
              <a:rPr lang="en-GB" sz="1900" dirty="0" smtClean="0"/>
              <a:t>Economy Q4 2015</a:t>
            </a:r>
            <a:r>
              <a:rPr lang="en-GB" sz="1900" dirty="0"/>
              <a:t/>
            </a:r>
            <a:br>
              <a:rPr lang="en-GB" sz="1900" dirty="0"/>
            </a:br>
            <a:r>
              <a:rPr lang="en-GB" sz="1900" dirty="0" smtClean="0"/>
              <a:t>March 2016</a:t>
            </a:r>
            <a:endParaRPr lang="en-US" sz="1900" dirty="0"/>
          </a:p>
        </p:txBody>
      </p:sp>
      <p:sp>
        <p:nvSpPr>
          <p:cNvPr id="23" name="textruta 22"/>
          <p:cNvSpPr txBox="1"/>
          <p:nvPr/>
        </p:nvSpPr>
        <p:spPr>
          <a:xfrm>
            <a:off x="7865911" y="3484673"/>
            <a:ext cx="590550" cy="142875"/>
          </a:xfrm>
          <a:prstGeom prst="rect">
            <a:avLst/>
          </a:prstGeom>
          <a:noFill/>
        </p:spPr>
        <p:txBody>
          <a:bodyPr wrap="none" lIns="0" tIns="0" rIns="0" bIns="0" rtlCol="0">
            <a:noAutofit/>
          </a:bodyPr>
          <a:lstStyle/>
          <a:p>
            <a:pPr algn="ctr"/>
            <a:r>
              <a:rPr lang="sv-SE" sz="700" b="1" dirty="0" smtClean="0">
                <a:latin typeface="+mn-lt"/>
              </a:rPr>
              <a:t>Stockholm</a:t>
            </a:r>
          </a:p>
        </p:txBody>
      </p:sp>
    </p:spTree>
    <p:extLst>
      <p:ext uri="{BB962C8B-B14F-4D97-AF65-F5344CB8AC3E}">
        <p14:creationId xmlns:p14="http://schemas.microsoft.com/office/powerpoint/2010/main" val="306082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29301" y="1446703"/>
            <a:ext cx="5675413" cy="727828"/>
          </a:xfrm>
        </p:spPr>
        <p:txBody>
          <a:bodyPr/>
          <a:lstStyle/>
          <a:p>
            <a:pPr>
              <a:lnSpc>
                <a:spcPct val="100000"/>
              </a:lnSpc>
            </a:pPr>
            <a:r>
              <a:rPr lang="en-US" sz="2800" dirty="0">
                <a:solidFill>
                  <a:prstClr val="black"/>
                </a:solidFill>
              </a:rPr>
              <a:t>The number of people given notice</a:t>
            </a:r>
            <a:r>
              <a:rPr lang="sv-SE" sz="2800" dirty="0">
                <a:solidFill>
                  <a:prstClr val="black"/>
                </a:solidFill>
              </a:rPr>
              <a:t/>
            </a:r>
            <a:br>
              <a:rPr lang="sv-SE" sz="2800" dirty="0">
                <a:solidFill>
                  <a:prstClr val="black"/>
                </a:solidFill>
              </a:rPr>
            </a:br>
            <a:r>
              <a:rPr lang="sv-SE" sz="2000" b="0" dirty="0">
                <a:solidFill>
                  <a:prstClr val="black"/>
                </a:solidFill>
              </a:rPr>
              <a:t>Index 100 = 2005 Q1</a:t>
            </a:r>
            <a:r>
              <a:rPr lang="sv-SE" sz="2000" b="0" dirty="0" smtClean="0"/>
              <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graphicFrame>
        <p:nvGraphicFramePr>
          <p:cNvPr id="6" name="Tabell 5"/>
          <p:cNvGraphicFramePr>
            <a:graphicFrameLocks noGrp="1"/>
          </p:cNvGraphicFramePr>
          <p:nvPr>
            <p:extLst>
              <p:ext uri="{D42A27DB-BD31-4B8C-83A1-F6EECF244321}">
                <p14:modId xmlns:p14="http://schemas.microsoft.com/office/powerpoint/2010/main" val="2535138869"/>
              </p:ext>
            </p:extLst>
          </p:nvPr>
        </p:nvGraphicFramePr>
        <p:xfrm>
          <a:off x="4102553" y="2337681"/>
          <a:ext cx="4530243" cy="1905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Q4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err="1" smtClean="0">
                          <a:solidFill>
                            <a:srgbClr val="000000"/>
                          </a:solidFill>
                          <a:effectLst/>
                          <a:latin typeface="+mj-lt"/>
                        </a:rPr>
                        <a:t>Yearly</a:t>
                      </a:r>
                      <a:r>
                        <a:rPr lang="sv-SE" sz="1100" b="0" i="0" u="none" strike="noStrike" dirty="0" smtClean="0">
                          <a:solidFill>
                            <a:srgbClr val="000000"/>
                          </a:solidFill>
                          <a:effectLst/>
                          <a:latin typeface="+mj-lt"/>
                        </a:rPr>
                        <a:t> </a:t>
                      </a:r>
                      <a:r>
                        <a:rPr lang="sv-SE" sz="1100" b="0" i="0" u="none" strike="noStrike" dirty="0" err="1" smtClean="0">
                          <a:solidFill>
                            <a:srgbClr val="000000"/>
                          </a:solidFill>
                          <a:effectLst/>
                          <a:latin typeface="+mj-lt"/>
                        </a:rPr>
                        <a:t>change</a:t>
                      </a:r>
                      <a:r>
                        <a:rPr lang="sv-SE" sz="1100" b="0" i="0" u="none" strike="noStrike" dirty="0" smtClean="0">
                          <a:solidFill>
                            <a:srgbClr val="000000"/>
                          </a:solidFill>
                          <a:effectLst/>
                          <a:latin typeface="+mj-lt"/>
                        </a:rPr>
                        <a: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c>
                  <a:txBody>
                    <a:bodyPr/>
                    <a:lstStyle/>
                    <a:p>
                      <a:pPr algn="ctr" rtl="0"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4 505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18 415</a:t>
                      </a:r>
                    </a:p>
                  </a:txBody>
                  <a:tcPr marL="9525" marR="9525" marT="9525" marB="0" anchor="b"/>
                </a:tc>
                <a:tc>
                  <a:txBody>
                    <a:bodyPr/>
                    <a:lstStyle/>
                    <a:p>
                      <a:pPr algn="ctr" fontAlgn="b"/>
                      <a:r>
                        <a:rPr lang="sv-SE" sz="1100" b="1" i="0" u="none" strike="noStrike">
                          <a:solidFill>
                            <a:srgbClr val="000000"/>
                          </a:solidFill>
                          <a:effectLst/>
                          <a:latin typeface="Futura std book"/>
                        </a:rPr>
                        <a:t>-0,7</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Rest </a:t>
                      </a:r>
                      <a:r>
                        <a:rPr lang="sv-SE" sz="1100" b="1" i="0" u="none" strike="noStrike" kern="1200" dirty="0" err="1" smtClean="0">
                          <a:solidFill>
                            <a:srgbClr val="000000"/>
                          </a:solidFill>
                          <a:effectLst/>
                          <a:latin typeface="+mj-lt"/>
                          <a:ea typeface="+mn-ea"/>
                          <a:cs typeface="+mn-cs"/>
                        </a:rPr>
                        <a:t>of</a:t>
                      </a:r>
                      <a:r>
                        <a:rPr lang="sv-SE" sz="1100" b="1" i="0" u="none" strike="noStrike" kern="1200" dirty="0" smtClean="0">
                          <a:solidFill>
                            <a:srgbClr val="000000"/>
                          </a:solidFill>
                          <a:effectLst/>
                          <a:latin typeface="+mj-lt"/>
                          <a:ea typeface="+mn-ea"/>
                          <a:cs typeface="+mn-cs"/>
                        </a:rPr>
                        <a:t> 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5 187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-21,6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24 727</a:t>
                      </a:r>
                    </a:p>
                  </a:txBody>
                  <a:tcPr marL="9525" marR="9525" marT="9525" marB="0" anchor="b"/>
                </a:tc>
                <a:tc>
                  <a:txBody>
                    <a:bodyPr/>
                    <a:lstStyle/>
                    <a:p>
                      <a:pPr algn="ctr" fontAlgn="b"/>
                      <a:r>
                        <a:rPr lang="sv-SE" sz="1100" b="1" i="0" u="none" strike="noStrike">
                          <a:solidFill>
                            <a:srgbClr val="000000"/>
                          </a:solidFill>
                          <a:effectLst/>
                          <a:latin typeface="Futura std book"/>
                        </a:rPr>
                        <a:t>-13,3</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3 093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12 085</a:t>
                      </a:r>
                    </a:p>
                  </a:txBody>
                  <a:tcPr marL="9525" marR="9525" marT="9525" marB="0" anchor="b"/>
                </a:tc>
                <a:tc>
                  <a:txBody>
                    <a:bodyPr/>
                    <a:lstStyle/>
                    <a:p>
                      <a:pPr algn="ctr" fontAlgn="b"/>
                      <a:r>
                        <a:rPr lang="sv-SE" sz="1100" b="0" i="0" u="none" strike="noStrike">
                          <a:solidFill>
                            <a:srgbClr val="000000"/>
                          </a:solidFill>
                          <a:effectLst/>
                          <a:latin typeface="Futura std book"/>
                        </a:rPr>
                        <a:t>-3,3</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307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936</a:t>
                      </a:r>
                    </a:p>
                  </a:txBody>
                  <a:tcPr marL="9525" marR="9525" marT="9525" marB="0" anchor="b"/>
                </a:tc>
                <a:tc>
                  <a:txBody>
                    <a:bodyPr/>
                    <a:lstStyle/>
                    <a:p>
                      <a:pPr algn="ctr" fontAlgn="b"/>
                      <a:r>
                        <a:rPr lang="sv-SE" sz="1100" b="0" i="0" u="none" strike="noStrike">
                          <a:solidFill>
                            <a:srgbClr val="000000"/>
                          </a:solidFill>
                          <a:effectLst/>
                          <a:latin typeface="Futura std book"/>
                        </a:rPr>
                        <a:t>-19,2</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1 457</a:t>
                      </a:r>
                    </a:p>
                  </a:txBody>
                  <a:tcPr marL="9525" marR="9525" marT="9525" marB="0" anchor="b"/>
                </a:tc>
                <a:tc>
                  <a:txBody>
                    <a:bodyPr/>
                    <a:lstStyle/>
                    <a:p>
                      <a:pPr algn="ctr" fontAlgn="b"/>
                      <a:r>
                        <a:rPr lang="sv-SE" sz="1100" b="0" i="0" u="none" strike="noStrike">
                          <a:solidFill>
                            <a:srgbClr val="000000"/>
                          </a:solidFill>
                          <a:effectLst/>
                          <a:latin typeface="Futura std book"/>
                        </a:rPr>
                        <a:t>18,5</a:t>
                      </a:r>
                    </a:p>
                  </a:txBody>
                  <a:tcPr marL="9525" marR="9525" marT="9525" marB="0" anchor="b"/>
                </a:tc>
              </a:tr>
              <a:tr h="190500">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-43,8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1 231</a:t>
                      </a:r>
                    </a:p>
                  </a:txBody>
                  <a:tcPr marL="9525" marR="9525" marT="9525" marB="0" anchor="b"/>
                </a:tc>
                <a:tc>
                  <a:txBody>
                    <a:bodyPr/>
                    <a:lstStyle/>
                    <a:p>
                      <a:pPr algn="ctr" fontAlgn="b"/>
                      <a:r>
                        <a:rPr lang="sv-SE" sz="1100" b="0" i="0" u="none" strike="noStrike">
                          <a:solidFill>
                            <a:srgbClr val="000000"/>
                          </a:solidFill>
                          <a:effectLst/>
                          <a:latin typeface="Futura std book"/>
                        </a:rPr>
                        <a:t>0,2</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160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1 492</a:t>
                      </a:r>
                    </a:p>
                  </a:txBody>
                  <a:tcPr marL="9525" marR="9525" marT="9525" marB="0" anchor="b"/>
                </a:tc>
                <a:tc>
                  <a:txBody>
                    <a:bodyPr/>
                    <a:lstStyle/>
                    <a:p>
                      <a:pPr algn="ctr" fontAlgn="b"/>
                      <a:r>
                        <a:rPr lang="sv-SE" sz="1100" b="0" i="0" u="none" strike="noStrike">
                          <a:solidFill>
                            <a:srgbClr val="000000"/>
                          </a:solidFill>
                          <a:effectLst/>
                          <a:latin typeface="Futura std book"/>
                        </a:rPr>
                        <a:t>45,1</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464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1 214</a:t>
                      </a:r>
                    </a:p>
                  </a:txBody>
                  <a:tcPr marL="9525" marR="9525" marT="9525" marB="0" anchor="b"/>
                </a:tc>
                <a:tc>
                  <a:txBody>
                    <a:bodyPr/>
                    <a:lstStyle/>
                    <a:p>
                      <a:pPr algn="ctr" fontAlgn="b"/>
                      <a:r>
                        <a:rPr lang="sv-SE" sz="1100" b="0" i="0" u="none" strike="noStrike" dirty="0">
                          <a:solidFill>
                            <a:srgbClr val="000000"/>
                          </a:solidFill>
                          <a:effectLst/>
                          <a:latin typeface="Futura std book"/>
                        </a:rPr>
                        <a:t>-13,3</a:t>
                      </a:r>
                    </a:p>
                  </a:txBody>
                  <a:tcPr marL="9525" marR="9525" marT="9525" marB="0" anchor="b"/>
                </a:tc>
              </a:tr>
            </a:tbl>
          </a:graphicData>
        </a:graphic>
      </p:graphicFrame>
      <p:sp>
        <p:nvSpPr>
          <p:cNvPr id="8" name="textruta 7"/>
          <p:cNvSpPr txBox="1"/>
          <p:nvPr/>
        </p:nvSpPr>
        <p:spPr>
          <a:xfrm>
            <a:off x="7578334" y="4197531"/>
            <a:ext cx="914400" cy="645131"/>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7" name="Diagram 6"/>
          <p:cNvGraphicFramePr>
            <a:graphicFrameLocks/>
          </p:cNvGraphicFramePr>
          <p:nvPr>
            <p:extLst>
              <p:ext uri="{D42A27DB-BD31-4B8C-83A1-F6EECF244321}">
                <p14:modId xmlns:p14="http://schemas.microsoft.com/office/powerpoint/2010/main" val="1431479504"/>
              </p:ext>
            </p:extLst>
          </p:nvPr>
        </p:nvGraphicFramePr>
        <p:xfrm>
          <a:off x="502553" y="2174531"/>
          <a:ext cx="36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5051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322227"/>
            <a:ext cx="7983179" cy="727828"/>
          </a:xfrm>
        </p:spPr>
        <p:txBody>
          <a:bodyPr/>
          <a:lstStyle/>
          <a:p>
            <a:pPr>
              <a:lnSpc>
                <a:spcPct val="100000"/>
              </a:lnSpc>
            </a:pPr>
            <a:r>
              <a:rPr lang="sv-SE" sz="2800" dirty="0" err="1">
                <a:solidFill>
                  <a:prstClr val="black"/>
                </a:solidFill>
              </a:rPr>
              <a:t>Unemployment</a:t>
            </a:r>
            <a:r>
              <a:rPr lang="sv-SE" sz="2800" dirty="0">
                <a:solidFill>
                  <a:prstClr val="black"/>
                </a:solidFill>
              </a:rPr>
              <a:t> in relation to the </a:t>
            </a:r>
            <a:br>
              <a:rPr lang="sv-SE" sz="2800" dirty="0">
                <a:solidFill>
                  <a:prstClr val="black"/>
                </a:solidFill>
              </a:rPr>
            </a:br>
            <a:r>
              <a:rPr lang="sv-SE" sz="2800" dirty="0">
                <a:solidFill>
                  <a:prstClr val="black"/>
                </a:solidFill>
              </a:rPr>
              <a:t>population (%), 15-74 </a:t>
            </a:r>
            <a:r>
              <a:rPr lang="sv-SE" sz="2800" dirty="0" err="1">
                <a:solidFill>
                  <a:prstClr val="black"/>
                </a:solidFill>
              </a:rPr>
              <a:t>years</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 and </a:t>
            </a:r>
            <a:r>
              <a:rPr lang="sv-SE" sz="1000" dirty="0" err="1"/>
              <a:t>Statistics</a:t>
            </a:r>
            <a:r>
              <a:rPr lang="sv-SE" sz="1000" dirty="0"/>
              <a:t> Sweden</a:t>
            </a:r>
          </a:p>
        </p:txBody>
      </p:sp>
      <p:graphicFrame>
        <p:nvGraphicFramePr>
          <p:cNvPr id="10" name="Tabell 9"/>
          <p:cNvGraphicFramePr>
            <a:graphicFrameLocks noGrp="1"/>
          </p:cNvGraphicFramePr>
          <p:nvPr>
            <p:extLst>
              <p:ext uri="{D42A27DB-BD31-4B8C-83A1-F6EECF244321}">
                <p14:modId xmlns:p14="http://schemas.microsoft.com/office/powerpoint/2010/main" val="136105301"/>
              </p:ext>
            </p:extLst>
          </p:nvPr>
        </p:nvGraphicFramePr>
        <p:xfrm>
          <a:off x="4004440" y="2291881"/>
          <a:ext cx="4963995" cy="2059305"/>
        </p:xfrm>
        <a:graphic>
          <a:graphicData uri="http://schemas.openxmlformats.org/drawingml/2006/table">
            <a:tbl>
              <a:tblPr>
                <a:tableStyleId>{68D230F3-CF80-4859-8CE7-A43EE81993B5}</a:tableStyleId>
              </a:tblPr>
              <a:tblGrid>
                <a:gridCol w="1601778"/>
                <a:gridCol w="692175"/>
                <a:gridCol w="893337"/>
                <a:gridCol w="592235"/>
                <a:gridCol w="592235"/>
                <a:gridCol w="59223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err="1" smtClean="0">
                          <a:solidFill>
                            <a:srgbClr val="000000"/>
                          </a:solidFill>
                          <a:effectLst/>
                          <a:latin typeface="+mj-lt"/>
                        </a:rPr>
                        <a:t>Number</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kern="1200" dirty="0" err="1" smtClean="0">
                          <a:solidFill>
                            <a:srgbClr val="000000"/>
                          </a:solidFill>
                          <a:effectLst/>
                          <a:latin typeface="+mn-lt"/>
                          <a:ea typeface="+mn-ea"/>
                          <a:cs typeface="+mn-cs"/>
                        </a:rPr>
                        <a:t>Yearly</a:t>
                      </a:r>
                      <a:r>
                        <a:rPr lang="sv-SE" sz="1100" b="0" i="0" u="none" strike="noStrike" kern="1200" dirty="0" smtClean="0">
                          <a:solidFill>
                            <a:srgbClr val="000000"/>
                          </a:solidFill>
                          <a:effectLst/>
                          <a:latin typeface="+mn-lt"/>
                          <a:ea typeface="+mn-ea"/>
                          <a:cs typeface="+mn-cs"/>
                        </a:rPr>
                        <a:t> </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err="1" smtClean="0">
                          <a:solidFill>
                            <a:srgbClr val="000000"/>
                          </a:solidFill>
                          <a:effectLst/>
                          <a:latin typeface="+mj-lt"/>
                        </a:rPr>
                        <a:t>Unemployed</a:t>
                      </a:r>
                      <a:r>
                        <a:rPr lang="sv-SE" sz="1100" b="0" i="1" u="none" strike="noStrike" baseline="0" dirty="0" smtClean="0">
                          <a:solidFill>
                            <a:srgbClr val="000000"/>
                          </a:solidFill>
                          <a:effectLst/>
                          <a:latin typeface="+mj-lt"/>
                        </a:rPr>
                        <a:t> </a:t>
                      </a:r>
                      <a:r>
                        <a:rPr lang="sv-SE" sz="1100" b="0" i="1" u="none" strike="noStrike" baseline="0" dirty="0" err="1" smtClean="0">
                          <a:solidFill>
                            <a:srgbClr val="000000"/>
                          </a:solidFill>
                          <a:effectLst/>
                          <a:latin typeface="+mj-lt"/>
                        </a:rPr>
                        <a:t>out</a:t>
                      </a:r>
                      <a:r>
                        <a:rPr lang="sv-SE" sz="1100" b="0" i="1" u="none" strike="noStrike" baseline="0" dirty="0" smtClean="0">
                          <a:solidFill>
                            <a:srgbClr val="000000"/>
                          </a:solidFill>
                          <a:effectLst/>
                          <a:latin typeface="+mj-lt"/>
                        </a:rPr>
                        <a:t> </a:t>
                      </a:r>
                      <a:r>
                        <a:rPr lang="sv-SE" sz="1100" b="0" i="1" u="none" strike="noStrike" baseline="0" dirty="0" err="1" smtClean="0">
                          <a:solidFill>
                            <a:srgbClr val="000000"/>
                          </a:solidFill>
                          <a:effectLst/>
                          <a:latin typeface="+mj-lt"/>
                        </a:rPr>
                        <a:t>of</a:t>
                      </a:r>
                      <a:r>
                        <a:rPr lang="sv-SE" sz="1100" b="0" i="1" u="none" strike="noStrike" baseline="0" dirty="0" smtClean="0">
                          <a:solidFill>
                            <a:srgbClr val="000000"/>
                          </a:solidFill>
                          <a:effectLst/>
                          <a:latin typeface="+mj-lt"/>
                        </a:rPr>
                        <a:t> population</a:t>
                      </a:r>
                      <a:r>
                        <a:rPr lang="sv-SE" sz="1100" b="0" i="1" u="none" strike="noStrike" dirty="0" smtClean="0">
                          <a:solidFill>
                            <a:srgbClr val="000000"/>
                          </a:solidFill>
                          <a:effectLst/>
                          <a:latin typeface="+mj-lt"/>
                        </a:rPr>
                        <a:t>, 15-74 </a:t>
                      </a:r>
                      <a:r>
                        <a:rPr lang="sv-SE" sz="1100" b="0" i="1" u="none" strike="noStrike" dirty="0" err="1" smtClean="0">
                          <a:solidFill>
                            <a:srgbClr val="000000"/>
                          </a:solidFill>
                          <a:effectLst/>
                          <a:latin typeface="+mj-lt"/>
                        </a:rPr>
                        <a:t>years</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Q4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err="1" smtClean="0">
                          <a:solidFill>
                            <a:srgbClr val="000000"/>
                          </a:solidFill>
                          <a:effectLst/>
                          <a:latin typeface="+mj-lt"/>
                        </a:rPr>
                        <a:t>change</a:t>
                      </a:r>
                      <a:r>
                        <a:rPr lang="sv-SE" sz="1100" b="0" i="0" u="none" strike="noStrike" dirty="0" smtClean="0">
                          <a:solidFill>
                            <a:srgbClr val="000000"/>
                          </a:solidFill>
                          <a:effectLst/>
                          <a:latin typeface="+mj-lt"/>
                        </a:rPr>
                        <a:t>*</a:t>
                      </a:r>
                      <a:endParaRPr lang="sv-SE" sz="1100" b="0" i="0" u="none" strike="noStrike" dirty="0">
                        <a:solidFill>
                          <a:srgbClr val="000000"/>
                        </a:solidFill>
                        <a:effectLst/>
                        <a:latin typeface="+mj-lt"/>
                      </a:endParaRPr>
                    </a:p>
                  </a:txBody>
                  <a:tcPr marL="9525" marR="9525" marT="9525" marB="0" anchor="b"/>
                </a:tc>
                <a:tc>
                  <a:txBody>
                    <a:bodyPr/>
                    <a:lstStyle/>
                    <a:p>
                      <a:pPr marL="0" algn="ctr" defTabSz="816314" rtl="0" eaLnBrk="1" fontAlgn="b" latinLnBrk="0" hangingPunct="1"/>
                      <a:r>
                        <a:rPr lang="sv-SE" sz="1100" b="0" i="0" u="none" strike="noStrike" kern="1200" dirty="0">
                          <a:solidFill>
                            <a:srgbClr val="000000"/>
                          </a:solidFill>
                          <a:effectLst/>
                          <a:latin typeface="+mj-lt"/>
                          <a:ea typeface="+mn-ea"/>
                          <a:cs typeface="+mn-cs"/>
                        </a:rPr>
                        <a:t>2010 </a:t>
                      </a:r>
                      <a:r>
                        <a:rPr lang="sv-SE" sz="1100" b="0" i="0" u="none" strike="noStrike" kern="1200" dirty="0" smtClean="0">
                          <a:solidFill>
                            <a:srgbClr val="000000"/>
                          </a:solidFill>
                          <a:effectLst/>
                          <a:latin typeface="+mj-lt"/>
                          <a:ea typeface="+mn-ea"/>
                          <a:cs typeface="+mn-cs"/>
                        </a:rPr>
                        <a:t>Q1</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100" b="0" i="0" u="none" strike="noStrike" kern="1200" dirty="0" smtClean="0">
                          <a:solidFill>
                            <a:srgbClr val="000000"/>
                          </a:solidFill>
                          <a:effectLst/>
                          <a:latin typeface="+mj-lt"/>
                          <a:ea typeface="+mn-ea"/>
                          <a:cs typeface="+mn-cs"/>
                        </a:rPr>
                        <a:t>2014 Q3</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marL="0" algn="ctr" defTabSz="816314" rtl="0" eaLnBrk="1" fontAlgn="b" latinLnBrk="0" hangingPunct="1"/>
                      <a:r>
                        <a:rPr lang="sv-SE" sz="1100" b="0" i="0" u="none" strike="noStrike" kern="1200" dirty="0" smtClean="0">
                          <a:solidFill>
                            <a:srgbClr val="000000"/>
                          </a:solidFill>
                          <a:effectLst/>
                          <a:latin typeface="+mj-lt"/>
                          <a:ea typeface="+mn-ea"/>
                          <a:cs typeface="+mn-cs"/>
                        </a:rPr>
                        <a:t>2015 Q4</a:t>
                      </a:r>
                      <a:endParaRPr lang="sv-SE" sz="1100" b="0" i="0" u="none" strike="noStrike" kern="1200" dirty="0">
                        <a:solidFill>
                          <a:srgbClr val="000000"/>
                        </a:solidFill>
                        <a:effectLst/>
                        <a:latin typeface="+mj-lt"/>
                        <a:ea typeface="+mn-ea"/>
                        <a:cs typeface="+mn-cs"/>
                      </a:endParaRPr>
                    </a:p>
                  </a:txBody>
                  <a:tcPr marL="9525" marR="9525" marT="9525" marB="0" anchor="b"/>
                </a:tc>
              </a:tr>
              <a:tr h="190500">
                <a:tc>
                  <a:txBody>
                    <a:bodyPr/>
                    <a:lstStyle/>
                    <a:p>
                      <a:pPr marL="0" marR="0" indent="0" algn="l" defTabSz="816314" rtl="0" eaLnBrk="1" fontAlgn="b" latinLnBrk="0" hangingPunct="1">
                        <a:lnSpc>
                          <a:spcPct val="100000"/>
                        </a:lnSpc>
                        <a:spcBef>
                          <a:spcPts val="0"/>
                        </a:spcBef>
                        <a:spcAft>
                          <a:spcPts val="0"/>
                        </a:spcAft>
                        <a:buClrTx/>
                        <a:buSzTx/>
                        <a:buFontTx/>
                        <a:buNone/>
                        <a:tabLst/>
                        <a:defRPr/>
                      </a:pPr>
                      <a:r>
                        <a:rPr lang="sv-SE" sz="1100" b="1" i="0" u="none" strike="noStrike" kern="1200" dirty="0" smtClean="0">
                          <a:solidFill>
                            <a:srgbClr val="000000"/>
                          </a:solidFill>
                          <a:effectLst/>
                          <a:latin typeface="+mn-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134 463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1 817</a:t>
                      </a:r>
                    </a:p>
                  </a:txBody>
                  <a:tcPr marL="9525" marR="9525" marT="9525" marB="0" anchor="b"/>
                </a:tc>
                <a:tc>
                  <a:txBody>
                    <a:bodyPr/>
                    <a:lstStyle/>
                    <a:p>
                      <a:pPr algn="ctr" fontAlgn="b"/>
                      <a:r>
                        <a:rPr lang="sv-SE" sz="1100" b="1" i="0" u="none" strike="noStrike">
                          <a:solidFill>
                            <a:srgbClr val="000000"/>
                          </a:solidFill>
                          <a:effectLst/>
                          <a:latin typeface="Futura std book"/>
                        </a:rPr>
                        <a:t>5,5</a:t>
                      </a:r>
                    </a:p>
                  </a:txBody>
                  <a:tcPr marL="9525" marR="9525" marT="9525" marB="0" anchor="b"/>
                </a:tc>
                <a:tc>
                  <a:txBody>
                    <a:bodyPr/>
                    <a:lstStyle/>
                    <a:p>
                      <a:pPr algn="ctr" fontAlgn="b"/>
                      <a:r>
                        <a:rPr lang="sv-SE" sz="1100" b="1" i="0" u="none" strike="noStrike">
                          <a:solidFill>
                            <a:srgbClr val="000000"/>
                          </a:solidFill>
                          <a:effectLst/>
                          <a:latin typeface="Futura std book"/>
                        </a:rPr>
                        <a:t>4,9</a:t>
                      </a:r>
                    </a:p>
                  </a:txBody>
                  <a:tcPr marL="9525" marR="9525" marT="9525" marB="0" anchor="b"/>
                </a:tc>
                <a:tc>
                  <a:txBody>
                    <a:bodyPr/>
                    <a:lstStyle/>
                    <a:p>
                      <a:pPr algn="ctr" fontAlgn="b"/>
                      <a:r>
                        <a:rPr lang="sv-SE" sz="1100" b="1" i="0" u="none" strike="noStrike">
                          <a:solidFill>
                            <a:srgbClr val="000000"/>
                          </a:solidFill>
                          <a:effectLst/>
                          <a:latin typeface="Futura std book"/>
                        </a:rPr>
                        <a:t>4,9</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n-lt"/>
                          <a:ea typeface="+mn-ea"/>
                          <a:cs typeface="+mn-cs"/>
                        </a:rPr>
                        <a:t>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376 052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-1 715</a:t>
                      </a:r>
                    </a:p>
                  </a:txBody>
                  <a:tcPr marL="9525" marR="9525" marT="9525" marB="0" anchor="b"/>
                </a:tc>
                <a:tc>
                  <a:txBody>
                    <a:bodyPr/>
                    <a:lstStyle/>
                    <a:p>
                      <a:pPr algn="ctr" fontAlgn="b"/>
                      <a:r>
                        <a:rPr lang="sv-SE" sz="1100" b="1" i="0" u="none" strike="noStrike">
                          <a:solidFill>
                            <a:srgbClr val="000000"/>
                          </a:solidFill>
                          <a:effectLst/>
                          <a:latin typeface="Futura std book"/>
                        </a:rPr>
                        <a:t>6,2</a:t>
                      </a:r>
                    </a:p>
                  </a:txBody>
                  <a:tcPr marL="9525" marR="9525" marT="9525" marB="0" anchor="b"/>
                </a:tc>
                <a:tc>
                  <a:txBody>
                    <a:bodyPr/>
                    <a:lstStyle/>
                    <a:p>
                      <a:pPr algn="ctr" fontAlgn="b"/>
                      <a:r>
                        <a:rPr lang="sv-SE" sz="1100" b="1" i="0" u="none" strike="noStrike">
                          <a:solidFill>
                            <a:srgbClr val="000000"/>
                          </a:solidFill>
                          <a:effectLst/>
                          <a:latin typeface="Futura std book"/>
                        </a:rPr>
                        <a:t>5,2</a:t>
                      </a:r>
                    </a:p>
                  </a:txBody>
                  <a:tcPr marL="9525" marR="9525" marT="9525" marB="0" anchor="b"/>
                </a:tc>
                <a:tc>
                  <a:txBody>
                    <a:bodyPr/>
                    <a:lstStyle/>
                    <a:p>
                      <a:pPr algn="ctr" fontAlgn="b"/>
                      <a:r>
                        <a:rPr lang="sv-SE" sz="1100" b="1" i="0" u="none" strike="noStrike">
                          <a:solidFill>
                            <a:srgbClr val="000000"/>
                          </a:solidFill>
                          <a:effectLst/>
                          <a:latin typeface="Futura std book"/>
                        </a:rPr>
                        <a:t>5,2</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70 747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a:t>
                      </a: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9 507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466</a:t>
                      </a:r>
                    </a:p>
                  </a:txBody>
                  <a:tcPr marL="9525" marR="9525" marT="9525" marB="0" anchor="b"/>
                </a:tc>
                <a:tc>
                  <a:txBody>
                    <a:bodyPr/>
                    <a:lstStyle/>
                    <a:p>
                      <a:pPr algn="ctr" fontAlgn="b"/>
                      <a:r>
                        <a:rPr lang="sv-SE" sz="1100" b="0" i="0" u="none" strike="noStrike">
                          <a:solidFill>
                            <a:srgbClr val="000000"/>
                          </a:solidFill>
                          <a:effectLst/>
                          <a:latin typeface="Futura std book"/>
                        </a:rPr>
                        <a:t>4,6</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ctr" fontAlgn="b"/>
                      <a:r>
                        <a:rPr lang="sv-SE" sz="1100" b="0" i="0" u="none" strike="noStrike">
                          <a:solidFill>
                            <a:srgbClr val="000000"/>
                          </a:solidFill>
                          <a:effectLst/>
                          <a:latin typeface="Futura std book"/>
                        </a:rPr>
                        <a:t>3,6</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14 670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590</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tc>
                  <a:txBody>
                    <a:bodyPr/>
                    <a:lstStyle/>
                    <a:p>
                      <a:pPr algn="ctr" fontAlgn="b"/>
                      <a:r>
                        <a:rPr lang="sv-SE" sz="1100" b="0" i="0" u="none" strike="noStrike">
                          <a:solidFill>
                            <a:srgbClr val="000000"/>
                          </a:solidFill>
                          <a:effectLst/>
                          <a:latin typeface="Futura std book"/>
                        </a:rPr>
                        <a:t>7,1</a:t>
                      </a:r>
                    </a:p>
                  </a:txBody>
                  <a:tcPr marL="9525" marR="9525" marT="9525" marB="0" anchor="b"/>
                </a:tc>
              </a:tr>
              <a:tr h="190500">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11 575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a:t>
                      </a: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12 167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419</a:t>
                      </a:r>
                    </a:p>
                  </a:txBody>
                  <a:tcPr marL="9525" marR="9525" marT="9525" marB="0" anchor="b"/>
                </a:tc>
                <a:tc>
                  <a:txBody>
                    <a:bodyPr/>
                    <a:lstStyle/>
                    <a:p>
                      <a:pPr algn="ctr" fontAlgn="b"/>
                      <a:r>
                        <a:rPr lang="sv-SE" sz="1100" b="0" i="0" u="none" strike="noStrike">
                          <a:solidFill>
                            <a:srgbClr val="000000"/>
                          </a:solidFill>
                          <a:effectLst/>
                          <a:latin typeface="Futura std book"/>
                        </a:rPr>
                        <a:t>7,2</a:t>
                      </a:r>
                    </a:p>
                  </a:txBody>
                  <a:tcPr marL="9525" marR="9525" marT="9525" marB="0" anchor="b"/>
                </a:tc>
                <a:tc>
                  <a:txBody>
                    <a:bodyPr/>
                    <a:lstStyle/>
                    <a:p>
                      <a:pPr algn="ctr" fontAlgn="b"/>
                      <a:r>
                        <a:rPr lang="sv-SE" sz="1100" b="0" i="0" u="none" strike="noStrike">
                          <a:solidFill>
                            <a:srgbClr val="000000"/>
                          </a:solidFill>
                          <a:effectLst/>
                          <a:latin typeface="Futura std book"/>
                        </a:rPr>
                        <a:t>6,1</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15 796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298</a:t>
                      </a:r>
                    </a:p>
                  </a:txBody>
                  <a:tcPr marL="9525" marR="9525" marT="9525" marB="0" anchor="b"/>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7,5</a:t>
                      </a:r>
                    </a:p>
                  </a:txBody>
                  <a:tcPr marL="9525" marR="9525" marT="9525" marB="0" anchor="b"/>
                </a:tc>
                <a:tc>
                  <a:txBody>
                    <a:bodyPr/>
                    <a:lstStyle/>
                    <a:p>
                      <a:pPr algn="ctr" fontAlgn="b"/>
                      <a:r>
                        <a:rPr lang="sv-SE" sz="1100" b="0" i="0" u="none" strike="noStrike" dirty="0">
                          <a:solidFill>
                            <a:srgbClr val="000000"/>
                          </a:solidFill>
                          <a:effectLst/>
                          <a:latin typeface="Futura std book"/>
                        </a:rPr>
                        <a:t>7,6</a:t>
                      </a:r>
                    </a:p>
                  </a:txBody>
                  <a:tcPr marL="9525" marR="9525" marT="9525" marB="0" anchor="b"/>
                </a:tc>
              </a:tr>
            </a:tbl>
          </a:graphicData>
        </a:graphic>
      </p:graphicFrame>
      <p:sp>
        <p:nvSpPr>
          <p:cNvPr id="15" name="textruta 14"/>
          <p:cNvSpPr txBox="1"/>
          <p:nvPr/>
        </p:nvSpPr>
        <p:spPr>
          <a:xfrm>
            <a:off x="6491968" y="4293326"/>
            <a:ext cx="914400" cy="549336"/>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7" name="Diagram 6"/>
          <p:cNvGraphicFramePr>
            <a:graphicFrameLocks/>
          </p:cNvGraphicFramePr>
          <p:nvPr>
            <p:extLst>
              <p:ext uri="{D42A27DB-BD31-4B8C-83A1-F6EECF244321}">
                <p14:modId xmlns:p14="http://schemas.microsoft.com/office/powerpoint/2010/main" val="3050381400"/>
              </p:ext>
            </p:extLst>
          </p:nvPr>
        </p:nvGraphicFramePr>
        <p:xfrm>
          <a:off x="500348" y="2291881"/>
          <a:ext cx="342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345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37253" y="1438753"/>
            <a:ext cx="5675413" cy="727828"/>
          </a:xfrm>
        </p:spPr>
        <p:txBody>
          <a:bodyPr/>
          <a:lstStyle/>
          <a:p>
            <a:pPr>
              <a:lnSpc>
                <a:spcPct val="100000"/>
              </a:lnSpc>
            </a:pPr>
            <a:r>
              <a:rPr lang="sv-SE" sz="2800" dirty="0">
                <a:solidFill>
                  <a:prstClr val="black"/>
                </a:solidFill>
              </a:rPr>
              <a:t>Population</a:t>
            </a:r>
            <a:br>
              <a:rPr lang="sv-SE" sz="2800" dirty="0">
                <a:solidFill>
                  <a:prstClr val="black"/>
                </a:solidFill>
              </a:rPr>
            </a:br>
            <a:r>
              <a:rPr lang="sv-SE" sz="2000" b="0" dirty="0">
                <a:solidFill>
                  <a:prstClr val="black"/>
                </a:solidFill>
              </a:rPr>
              <a:t>Index 100 = 2005 Q1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808928980"/>
              </p:ext>
            </p:extLst>
          </p:nvPr>
        </p:nvGraphicFramePr>
        <p:xfrm>
          <a:off x="3777417" y="2328457"/>
          <a:ext cx="5177255" cy="1905000"/>
        </p:xfrm>
        <a:graphic>
          <a:graphicData uri="http://schemas.openxmlformats.org/drawingml/2006/table">
            <a:tbl>
              <a:tblPr>
                <a:tableStyleId>{68D230F3-CF80-4859-8CE7-A43EE81993B5}</a:tableStyleId>
              </a:tblPr>
              <a:tblGrid>
                <a:gridCol w="1537715"/>
                <a:gridCol w="696339"/>
                <a:gridCol w="1120194"/>
                <a:gridCol w="607669"/>
                <a:gridCol w="607669"/>
                <a:gridCol w="6076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marL="0" marR="0" indent="0" algn="ctr" defTabSz="816314" rtl="0" eaLnBrk="1" fontAlgn="b" latinLnBrk="0" hangingPunct="1">
                        <a:lnSpc>
                          <a:spcPct val="100000"/>
                        </a:lnSpc>
                        <a:spcBef>
                          <a:spcPts val="0"/>
                        </a:spcBef>
                        <a:spcAft>
                          <a:spcPts val="0"/>
                        </a:spcAft>
                        <a:buClrTx/>
                        <a:buSzTx/>
                        <a:buFontTx/>
                        <a:buNone/>
                        <a:tabLst/>
                        <a:defRPr/>
                      </a:pPr>
                      <a:r>
                        <a:rPr lang="sv-SE" sz="1100" b="0" i="0" u="none" strike="noStrike" kern="1200" dirty="0" smtClean="0">
                          <a:solidFill>
                            <a:srgbClr val="000000"/>
                          </a:solidFill>
                          <a:effectLst/>
                          <a:latin typeface="+mn-lt"/>
                          <a:ea typeface="+mn-ea"/>
                          <a:cs typeface="+mn-cs"/>
                        </a:rPr>
                        <a:t>2015 Q4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err="1" smtClean="0">
                          <a:solidFill>
                            <a:srgbClr val="000000"/>
                          </a:solidFill>
                          <a:effectLst/>
                          <a:latin typeface="+mj-lt"/>
                        </a:rPr>
                        <a:t>Yearly</a:t>
                      </a:r>
                      <a:r>
                        <a:rPr lang="sv-SE" sz="1100" b="0" i="1" u="none" strike="noStrike" dirty="0" smtClean="0">
                          <a:solidFill>
                            <a:srgbClr val="000000"/>
                          </a:solidFill>
                          <a:effectLst/>
                          <a:latin typeface="+mj-lt"/>
                        </a:rPr>
                        <a:t> ch.*</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err="1" smtClean="0">
                          <a:solidFill>
                            <a:srgbClr val="000000"/>
                          </a:solidFill>
                          <a:effectLst/>
                          <a:latin typeface="+mj-lt"/>
                        </a:rPr>
                        <a:t>Growth</a:t>
                      </a:r>
                      <a:r>
                        <a:rPr lang="sv-SE" sz="1100" b="0" i="1" u="none" strike="noStrike" dirty="0" smtClean="0">
                          <a:solidFill>
                            <a:srgbClr val="000000"/>
                          </a:solidFill>
                          <a:effectLst/>
                          <a:latin typeface="+mj-lt"/>
                        </a:rPr>
                        <a:t> </a:t>
                      </a:r>
                      <a:r>
                        <a:rPr lang="sv-SE" sz="1100" b="0" i="1" u="none" strike="noStrike" dirty="0">
                          <a:solidFill>
                            <a:srgbClr val="000000"/>
                          </a:solidFill>
                          <a:effectLst/>
                          <a:latin typeface="+mj-lt"/>
                        </a:rPr>
                        <a:t>(%) </a:t>
                      </a:r>
                      <a:r>
                        <a:rPr lang="sv-SE" sz="1100" b="0" i="1" u="none" strike="noStrike" dirty="0" err="1" smtClean="0">
                          <a:solidFill>
                            <a:srgbClr val="000000"/>
                          </a:solidFill>
                          <a:effectLst/>
                          <a:latin typeface="+mj-lt"/>
                        </a:rPr>
                        <a:t>since</a:t>
                      </a:r>
                      <a:r>
                        <a:rPr lang="sv-SE" sz="1100" b="0" i="1" u="none" strike="noStrike" dirty="0" smtClean="0">
                          <a:solidFill>
                            <a:srgbClr val="000000"/>
                          </a:solidFill>
                          <a:effectLst/>
                          <a:latin typeface="+mj-lt"/>
                        </a:rPr>
                        <a:t>,</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000" b="0" i="0" u="none" strike="noStrike" dirty="0" smtClean="0">
                          <a:solidFill>
                            <a:srgbClr val="000000"/>
                          </a:solidFill>
                          <a:effectLst/>
                          <a:latin typeface="+mj-lt"/>
                        </a:rPr>
                        <a:t>(</a:t>
                      </a:r>
                      <a:r>
                        <a:rPr lang="sv-SE" sz="1000" b="0" i="0" u="none" strike="noStrike" baseline="0" dirty="0" smtClean="0">
                          <a:solidFill>
                            <a:srgbClr val="000000"/>
                          </a:solidFill>
                          <a:effectLst/>
                          <a:latin typeface="+mj-lt"/>
                        </a:rPr>
                        <a:t>in </a:t>
                      </a:r>
                      <a:r>
                        <a:rPr lang="sv-SE" sz="1000" b="0" i="0" u="none" strike="noStrike" baseline="0" dirty="0" err="1" smtClean="0">
                          <a:solidFill>
                            <a:srgbClr val="000000"/>
                          </a:solidFill>
                          <a:effectLst/>
                          <a:latin typeface="+mj-lt"/>
                        </a:rPr>
                        <a:t>thousands</a:t>
                      </a:r>
                      <a:r>
                        <a:rPr lang="sv-SE" sz="1000" b="0" i="0" u="none" strike="noStrike" baseline="0" dirty="0" smtClean="0">
                          <a:solidFill>
                            <a:srgbClr val="000000"/>
                          </a:solidFill>
                          <a:effectLst/>
                          <a:latin typeface="+mj-lt"/>
                        </a:rPr>
                        <a:t>)</a:t>
                      </a:r>
                      <a:endParaRPr lang="sv-SE" sz="1000" b="0" i="0" u="none" strike="noStrike" dirty="0">
                        <a:solidFill>
                          <a:srgbClr val="000000"/>
                        </a:solidFill>
                        <a:effectLst/>
                        <a:latin typeface="+mj-lt"/>
                      </a:endParaRPr>
                    </a:p>
                  </a:txBody>
                  <a:tcPr marL="9525" marR="9525" marT="9525" marB="0" anchor="b"/>
                </a:tc>
                <a:tc hMerge="1">
                  <a:txBody>
                    <a:bodyPr/>
                    <a:lstStyle/>
                    <a:p>
                      <a:pPr algn="ctr" fontAlgn="b"/>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2005 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Q4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1" u="none" strike="noStrike" dirty="0" smtClean="0">
                          <a:effectLst/>
                          <a:latin typeface="+mj-lt"/>
                        </a:rPr>
                        <a:t>The Stockholm Region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3 706,4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48,9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14,0</a:t>
                      </a:r>
                    </a:p>
                  </a:txBody>
                  <a:tcPr marL="9525" marR="9525" marT="9525" marB="0" anchor="b"/>
                </a:tc>
                <a:tc>
                  <a:txBody>
                    <a:bodyPr/>
                    <a:lstStyle/>
                    <a:p>
                      <a:pPr algn="ctr" fontAlgn="b"/>
                      <a:r>
                        <a:rPr lang="sv-SE" sz="1100" b="1" i="0" u="none" strike="noStrike">
                          <a:solidFill>
                            <a:srgbClr val="000000"/>
                          </a:solidFill>
                          <a:effectLst/>
                          <a:latin typeface="Futura std book"/>
                        </a:rPr>
                        <a:t>7,9</a:t>
                      </a:r>
                    </a:p>
                  </a:txBody>
                  <a:tcPr marL="9525" marR="9525" marT="9525" marB="0" anchor="b"/>
                </a:tc>
                <a:tc>
                  <a:txBody>
                    <a:bodyPr/>
                    <a:lstStyle/>
                    <a:p>
                      <a:pPr algn="ctr" fontAlgn="b"/>
                      <a:r>
                        <a:rPr lang="sv-SE" sz="1100" b="1"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1" u="none" strike="noStrike" dirty="0" smtClean="0">
                          <a:effectLst/>
                          <a:latin typeface="+mj-lt"/>
                        </a:rPr>
                        <a:t>Rest </a:t>
                      </a:r>
                      <a:r>
                        <a:rPr lang="sv-SE" sz="1100" b="1" u="none" strike="noStrike" dirty="0" err="1" smtClean="0">
                          <a:effectLst/>
                          <a:latin typeface="+mj-lt"/>
                        </a:rPr>
                        <a:t>of</a:t>
                      </a:r>
                      <a:r>
                        <a:rPr lang="sv-SE" sz="1100" b="1" u="none" strike="noStrike" dirty="0" smtClean="0">
                          <a:effectLst/>
                          <a:latin typeface="+mj-lt"/>
                        </a:rPr>
                        <a:t> Sweden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6 144,6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54,7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6,6</a:t>
                      </a:r>
                    </a:p>
                  </a:txBody>
                  <a:tcPr marL="9525" marR="9525" marT="9525" marB="0" anchor="b"/>
                </a:tc>
                <a:tc>
                  <a:txBody>
                    <a:bodyPr/>
                    <a:lstStyle/>
                    <a:p>
                      <a:pPr algn="ctr" fontAlgn="b"/>
                      <a:r>
                        <a:rPr lang="sv-SE" sz="1100" b="1" i="0" u="none" strike="noStrike">
                          <a:solidFill>
                            <a:srgbClr val="000000"/>
                          </a:solidFill>
                          <a:effectLst/>
                          <a:latin typeface="Futura std book"/>
                        </a:rPr>
                        <a:t>3,8</a:t>
                      </a:r>
                    </a:p>
                  </a:txBody>
                  <a:tcPr marL="9525" marR="9525" marT="9525" marB="0" anchor="b"/>
                </a:tc>
                <a:tc>
                  <a:txBody>
                    <a:bodyPr/>
                    <a:lstStyle/>
                    <a:p>
                      <a:pPr algn="ctr" fontAlgn="b"/>
                      <a:r>
                        <a:rPr lang="sv-SE" sz="1100" b="1" i="0" u="none" strike="noStrike">
                          <a:solidFill>
                            <a:srgbClr val="000000"/>
                          </a:solidFill>
                          <a:effectLst/>
                          <a:latin typeface="Futura std book"/>
                        </a:rPr>
                        <a:t>0,9</a:t>
                      </a:r>
                    </a:p>
                  </a:txBody>
                  <a:tcPr marL="9525" marR="9525" marT="9525" marB="0" anchor="b"/>
                </a:tc>
              </a:tr>
              <a:tr h="190500">
                <a:tc>
                  <a:txBody>
                    <a:bodyPr/>
                    <a:lstStyle/>
                    <a:p>
                      <a:pPr algn="l" fontAlgn="b"/>
                      <a:r>
                        <a:rPr lang="sv-SE" sz="1100" u="none" strike="noStrike" dirty="0" smtClean="0">
                          <a:effectLst/>
                          <a:latin typeface="+mj-lt"/>
                        </a:rPr>
                        <a:t>Stockholm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2 231,4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18,9</a:t>
                      </a:r>
                    </a:p>
                  </a:txBody>
                  <a:tcPr marL="9525" marR="9525" marT="9525" marB="0" anchor="b"/>
                </a:tc>
                <a:tc>
                  <a:txBody>
                    <a:bodyPr/>
                    <a:lstStyle/>
                    <a:p>
                      <a:pPr algn="ctr" fontAlgn="b"/>
                      <a:r>
                        <a:rPr lang="sv-SE" sz="1100" b="0" i="0" u="none" strike="noStrike">
                          <a:solidFill>
                            <a:srgbClr val="000000"/>
                          </a:solidFill>
                          <a:effectLst/>
                          <a:latin typeface="Futura std book"/>
                        </a:rPr>
                        <a:t>10,2</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u="none" strike="noStrike" dirty="0" smtClean="0">
                          <a:effectLst/>
                          <a:latin typeface="+mj-lt"/>
                        </a:rPr>
                        <a:t>Uppsala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354,2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16,9</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u="none" strike="noStrike" dirty="0" smtClean="0">
                          <a:effectLst/>
                          <a:latin typeface="+mj-lt"/>
                        </a:rPr>
                        <a:t>Södermanland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283,7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8,7</a:t>
                      </a:r>
                    </a:p>
                  </a:txBody>
                  <a:tcPr marL="9525" marR="9525" marT="9525" marB="0" anchor="b"/>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u="none" strike="noStrike" dirty="0">
                          <a:effectLst/>
                          <a:latin typeface="+mj-lt"/>
                        </a:rPr>
                        <a:t>Örebro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291,0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6,3</a:t>
                      </a:r>
                    </a:p>
                  </a:txBody>
                  <a:tcPr marL="9525" marR="9525" marT="9525" marB="0" anchor="b"/>
                </a:tc>
                <a:tc>
                  <a:txBody>
                    <a:bodyPr/>
                    <a:lstStyle/>
                    <a:p>
                      <a:pPr algn="ctr" fontAlgn="b"/>
                      <a:r>
                        <a:rPr lang="sv-SE" sz="1100" b="0" i="0" u="none" strike="noStrike">
                          <a:solidFill>
                            <a:srgbClr val="000000"/>
                          </a:solidFill>
                          <a:effectLst/>
                          <a:latin typeface="Futura std book"/>
                        </a:rPr>
                        <a:t>4,2</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r>
              <a:tr h="190500">
                <a:tc>
                  <a:txBody>
                    <a:bodyPr/>
                    <a:lstStyle/>
                    <a:p>
                      <a:pPr algn="l" fontAlgn="b"/>
                      <a:r>
                        <a:rPr lang="sv-SE" sz="1100" u="none" strike="noStrike" dirty="0" smtClean="0">
                          <a:effectLst/>
                          <a:latin typeface="+mj-lt"/>
                        </a:rPr>
                        <a:t>Västmanland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264,3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a:t>
                      </a:r>
                    </a:p>
                  </a:txBody>
                  <a:tcPr marL="9525" marR="9525" marT="9525" marB="0" anchor="b"/>
                </a:tc>
                <a:tc>
                  <a:txBody>
                    <a:bodyPr/>
                    <a:lstStyle/>
                    <a:p>
                      <a:pPr algn="ctr" fontAlgn="b"/>
                      <a:r>
                        <a:rPr lang="sv-SE" sz="1100" b="0" i="0" u="none" strike="noStrike">
                          <a:solidFill>
                            <a:srgbClr val="000000"/>
                          </a:solidFill>
                          <a:effectLst/>
                          <a:latin typeface="Futura std book"/>
                        </a:rPr>
                        <a:t>5,1</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r>
              <a:tr h="190500">
                <a:tc>
                  <a:txBody>
                    <a:bodyPr/>
                    <a:lstStyle/>
                    <a:p>
                      <a:pPr algn="l" fontAlgn="b"/>
                      <a:r>
                        <a:rPr lang="sv-SE" sz="1100" u="none" strike="noStrike" dirty="0" smtClean="0">
                          <a:effectLst/>
                          <a:latin typeface="+mj-lt"/>
                        </a:rPr>
                        <a:t>Gävleborg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281,8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tc>
                  <a:txBody>
                    <a:bodyPr/>
                    <a:lstStyle/>
                    <a:p>
                      <a:pPr algn="ctr" fontAlgn="b"/>
                      <a:r>
                        <a:rPr lang="sv-SE" sz="1100" b="0" i="0" u="none" strike="noStrike" dirty="0">
                          <a:solidFill>
                            <a:srgbClr val="000000"/>
                          </a:solidFill>
                          <a:effectLst/>
                          <a:latin typeface="Futura std book"/>
                        </a:rPr>
                        <a:t>0,7</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1" name="textruta 10"/>
          <p:cNvSpPr txBox="1"/>
          <p:nvPr/>
        </p:nvSpPr>
        <p:spPr>
          <a:xfrm>
            <a:off x="6466461" y="4118457"/>
            <a:ext cx="914400" cy="914400"/>
          </a:xfrm>
          <a:prstGeom prst="rect">
            <a:avLst/>
          </a:prstGeom>
          <a:noFill/>
        </p:spPr>
        <p:txBody>
          <a:bodyPr wrap="none" lIns="0" tIns="0" rIns="0" bIns="0" rtlCol="0">
            <a:noAutofit/>
          </a:bodyPr>
          <a:lstStyle/>
          <a:p>
            <a:pPr>
              <a:lnSpc>
                <a:spcPts val="2400"/>
              </a:lnSpc>
            </a:pPr>
            <a:r>
              <a:rPr lang="sv-SE" sz="800" dirty="0" smtClean="0"/>
              <a:t>*</a:t>
            </a:r>
            <a:r>
              <a:rPr lang="sv-SE" sz="800" dirty="0" err="1" smtClean="0"/>
              <a:t>Development</a:t>
            </a:r>
            <a:r>
              <a:rPr lang="sv-SE" sz="800" dirty="0" smtClean="0"/>
              <a:t> last </a:t>
            </a:r>
            <a:r>
              <a:rPr lang="sv-SE" sz="800" dirty="0" err="1" smtClean="0"/>
              <a:t>four</a:t>
            </a:r>
            <a:r>
              <a:rPr lang="sv-SE" sz="800" dirty="0" smtClean="0"/>
              <a:t> </a:t>
            </a:r>
            <a:r>
              <a:rPr lang="sv-SE" sz="800" dirty="0" err="1" smtClean="0"/>
              <a:t>quarters</a:t>
            </a:r>
            <a:endParaRPr lang="sv-SE" sz="800" dirty="0" smtClean="0"/>
          </a:p>
        </p:txBody>
      </p:sp>
      <p:graphicFrame>
        <p:nvGraphicFramePr>
          <p:cNvPr id="8" name="Diagram 7"/>
          <p:cNvGraphicFramePr>
            <a:graphicFrameLocks/>
          </p:cNvGraphicFramePr>
          <p:nvPr>
            <p:extLst>
              <p:ext uri="{D42A27DB-BD31-4B8C-83A1-F6EECF244321}">
                <p14:modId xmlns:p14="http://schemas.microsoft.com/office/powerpoint/2010/main" val="3484404835"/>
              </p:ext>
            </p:extLst>
          </p:nvPr>
        </p:nvGraphicFramePr>
        <p:xfrm>
          <a:off x="364702" y="2166581"/>
          <a:ext cx="3467625"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294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err="1">
                <a:solidFill>
                  <a:prstClr val="black"/>
                </a:solidFill>
              </a:rPr>
              <a:t>Number</a:t>
            </a:r>
            <a:r>
              <a:rPr lang="sv-SE" sz="2800" dirty="0">
                <a:solidFill>
                  <a:prstClr val="black"/>
                </a:solidFill>
              </a:rPr>
              <a:t> </a:t>
            </a:r>
            <a:r>
              <a:rPr lang="sv-SE" sz="2800" dirty="0" err="1">
                <a:solidFill>
                  <a:prstClr val="black"/>
                </a:solidFill>
              </a:rPr>
              <a:t>of</a:t>
            </a:r>
            <a:r>
              <a:rPr lang="sv-SE" sz="2800" dirty="0">
                <a:solidFill>
                  <a:prstClr val="black"/>
                </a:solidFill>
              </a:rPr>
              <a:t> </a:t>
            </a:r>
            <a:r>
              <a:rPr lang="sv-SE" sz="2800" dirty="0" err="1">
                <a:solidFill>
                  <a:prstClr val="black"/>
                </a:solidFill>
              </a:rPr>
              <a:t>housing</a:t>
            </a:r>
            <a:r>
              <a:rPr lang="sv-SE" sz="2800" dirty="0">
                <a:solidFill>
                  <a:prstClr val="black"/>
                </a:solidFill>
              </a:rPr>
              <a:t> </a:t>
            </a:r>
            <a:r>
              <a:rPr lang="sv-SE" sz="2800" dirty="0" err="1">
                <a:solidFill>
                  <a:prstClr val="black"/>
                </a:solidFill>
              </a:rPr>
              <a:t>projects</a:t>
            </a:r>
            <a:r>
              <a:rPr lang="sv-SE" sz="2800" dirty="0">
                <a:solidFill>
                  <a:prstClr val="black"/>
                </a:solidFill>
              </a:rPr>
              <a:t> </a:t>
            </a:r>
            <a:r>
              <a:rPr lang="sv-SE" sz="2800" dirty="0" err="1">
                <a:solidFill>
                  <a:prstClr val="black"/>
                </a:solidFill>
              </a:rPr>
              <a:t>started</a:t>
            </a:r>
            <a:r>
              <a:rPr lang="sv-SE" sz="2800" dirty="0">
                <a:solidFill>
                  <a:prstClr val="black"/>
                </a:solidFill>
              </a:rPr>
              <a:t/>
            </a:r>
            <a:br>
              <a:rPr lang="sv-SE" sz="2800" dirty="0">
                <a:solidFill>
                  <a:prstClr val="black"/>
                </a:solidFill>
              </a:rPr>
            </a:br>
            <a:r>
              <a:rPr lang="sv-SE" sz="2000" b="0" dirty="0">
                <a:solidFill>
                  <a:prstClr val="black"/>
                </a:solidFill>
              </a:rPr>
              <a:t>Index 100 = 2005 Q1</a:t>
            </a:r>
            <a:r>
              <a:rPr lang="sv-SE" sz="2000" b="0" dirty="0" smtClean="0"/>
              <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8" name="Tabell 7"/>
          <p:cNvGraphicFramePr>
            <a:graphicFrameLocks noGrp="1"/>
          </p:cNvGraphicFramePr>
          <p:nvPr>
            <p:extLst>
              <p:ext uri="{D42A27DB-BD31-4B8C-83A1-F6EECF244321}">
                <p14:modId xmlns:p14="http://schemas.microsoft.com/office/powerpoint/2010/main" val="2374776982"/>
              </p:ext>
            </p:extLst>
          </p:nvPr>
        </p:nvGraphicFramePr>
        <p:xfrm>
          <a:off x="4110504" y="2282022"/>
          <a:ext cx="4530243" cy="1905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dirty="0" smtClean="0">
                          <a:solidFill>
                            <a:srgbClr val="000000"/>
                          </a:solidFill>
                          <a:effectLst/>
                          <a:latin typeface="+mj-lt"/>
                        </a:rPr>
                        <a:t>2015 Q4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0" u="none" strike="noStrike" dirty="0" err="1" smtClean="0">
                          <a:solidFill>
                            <a:srgbClr val="000000"/>
                          </a:solidFill>
                          <a:effectLst/>
                          <a:latin typeface="+mj-lt"/>
                        </a:rPr>
                        <a:t>Yearly</a:t>
                      </a:r>
                      <a:r>
                        <a:rPr lang="sv-SE" sz="1100" b="0" i="0" u="none" strike="noStrike" dirty="0" smtClean="0">
                          <a:solidFill>
                            <a:srgbClr val="000000"/>
                          </a:solidFill>
                          <a:effectLst/>
                          <a:latin typeface="+mj-lt"/>
                        </a:rPr>
                        <a:t> </a:t>
                      </a:r>
                      <a:r>
                        <a:rPr lang="sv-SE" sz="1100" b="0" i="0" u="none" strike="noStrike" dirty="0" err="1" smtClean="0">
                          <a:solidFill>
                            <a:srgbClr val="000000"/>
                          </a:solidFill>
                          <a:effectLst/>
                          <a:latin typeface="+mj-lt"/>
                        </a:rPr>
                        <a:t>change</a:t>
                      </a:r>
                      <a:r>
                        <a:rPr lang="sv-SE" sz="1100" b="0" i="0" u="none" strike="noStrike" dirty="0" smtClean="0">
                          <a:solidFill>
                            <a:srgbClr val="000000"/>
                          </a:solidFill>
                          <a:effectLst/>
                          <a:latin typeface="+mj-lt"/>
                        </a:rPr>
                        <a:t>*</a:t>
                      </a:r>
                      <a:endParaRPr lang="sv-SE" sz="1100" b="0" i="0" u="none" strike="noStrike" dirty="0">
                        <a:solidFill>
                          <a:srgbClr val="000000"/>
                        </a:solidFill>
                        <a:effectLst/>
                        <a:latin typeface="+mj-lt"/>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c>
                  <a:txBody>
                    <a:bodyPr/>
                    <a:lstStyle/>
                    <a:p>
                      <a:pPr algn="ctr" rtl="0"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4 061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-32,2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19 748</a:t>
                      </a:r>
                    </a:p>
                  </a:txBody>
                  <a:tcPr marL="9525" marR="9525" marT="9525" marB="0" anchor="b"/>
                </a:tc>
                <a:tc>
                  <a:txBody>
                    <a:bodyPr/>
                    <a:lstStyle/>
                    <a:p>
                      <a:pPr algn="ctr" fontAlgn="b"/>
                      <a:r>
                        <a:rPr lang="sv-SE" sz="1100" b="1" i="0" u="none" strike="noStrike">
                          <a:solidFill>
                            <a:srgbClr val="000000"/>
                          </a:solidFill>
                          <a:effectLst/>
                          <a:latin typeface="Futura std book"/>
                        </a:rPr>
                        <a:t>4,8</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Rest </a:t>
                      </a:r>
                      <a:r>
                        <a:rPr lang="sv-SE" sz="1100" b="1" i="0" u="none" strike="noStrike" kern="1200" dirty="0" err="1" smtClean="0">
                          <a:solidFill>
                            <a:srgbClr val="000000"/>
                          </a:solidFill>
                          <a:effectLst/>
                          <a:latin typeface="+mj-lt"/>
                          <a:ea typeface="+mn-ea"/>
                          <a:cs typeface="+mn-cs"/>
                        </a:rPr>
                        <a:t>of</a:t>
                      </a:r>
                      <a:r>
                        <a:rPr lang="sv-SE" sz="1100" b="1" i="0" u="none" strike="noStrike" kern="1200" dirty="0" smtClean="0">
                          <a:solidFill>
                            <a:srgbClr val="000000"/>
                          </a:solidFill>
                          <a:effectLst/>
                          <a:latin typeface="+mj-lt"/>
                          <a:ea typeface="+mn-ea"/>
                          <a:cs typeface="+mn-cs"/>
                        </a:rPr>
                        <a:t> 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7 739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34 226</a:t>
                      </a:r>
                    </a:p>
                  </a:txBody>
                  <a:tcPr marL="9525" marR="9525" marT="9525" marB="0" anchor="b"/>
                </a:tc>
                <a:tc>
                  <a:txBody>
                    <a:bodyPr/>
                    <a:lstStyle/>
                    <a:p>
                      <a:pPr algn="ctr" fontAlgn="b"/>
                      <a:r>
                        <a:rPr lang="sv-SE" sz="1100" b="1" i="0" u="none" strike="noStrike">
                          <a:solidFill>
                            <a:srgbClr val="000000"/>
                          </a:solidFill>
                          <a:effectLst/>
                          <a:latin typeface="Futura std book"/>
                        </a:rPr>
                        <a:t>27,1</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2 944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12 743</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597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2 869</a:t>
                      </a:r>
                    </a:p>
                  </a:txBody>
                  <a:tcPr marL="9525" marR="9525" marT="9525" marB="0" anchor="b"/>
                </a:tc>
                <a:tc>
                  <a:txBody>
                    <a:bodyPr/>
                    <a:lstStyle/>
                    <a:p>
                      <a:pPr algn="ctr" fontAlgn="b"/>
                      <a:r>
                        <a:rPr lang="sv-SE" sz="1100" b="0" i="0" u="none" strike="noStrike">
                          <a:solidFill>
                            <a:srgbClr val="000000"/>
                          </a:solidFill>
                          <a:effectLst/>
                          <a:latin typeface="Futura std book"/>
                        </a:rPr>
                        <a:t>9,6</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579</a:t>
                      </a:r>
                    </a:p>
                  </a:txBody>
                  <a:tcPr marL="9525" marR="9525" marT="9525" marB="0" anchor="b"/>
                </a:tc>
                <a:tc>
                  <a:txBody>
                    <a:bodyPr/>
                    <a:lstStyle/>
                    <a:p>
                      <a:pPr algn="ctr" fontAlgn="b"/>
                      <a:r>
                        <a:rPr lang="sv-SE" sz="1100" b="0" i="0" u="none" strike="noStrike">
                          <a:solidFill>
                            <a:srgbClr val="000000"/>
                          </a:solidFill>
                          <a:effectLst/>
                          <a:latin typeface="Futura std book"/>
                        </a:rPr>
                        <a:t>-9,8</a:t>
                      </a:r>
                    </a:p>
                  </a:txBody>
                  <a:tcPr marL="9525" marR="9525" marT="9525" marB="0" anchor="b"/>
                </a:tc>
              </a:tr>
              <a:tr h="190500">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2 098</a:t>
                      </a:r>
                    </a:p>
                  </a:txBody>
                  <a:tcPr marL="9525" marR="9525" marT="9525" marB="0" anchor="b"/>
                </a:tc>
                <a:tc>
                  <a:txBody>
                    <a:bodyPr/>
                    <a:lstStyle/>
                    <a:p>
                      <a:pPr algn="ctr" fontAlgn="b"/>
                      <a:r>
                        <a:rPr lang="sv-SE" sz="1100" b="0" i="0" u="none" strike="noStrike">
                          <a:solidFill>
                            <a:srgbClr val="000000"/>
                          </a:solidFill>
                          <a:effectLst/>
                          <a:latin typeface="Futura std book"/>
                        </a:rPr>
                        <a:t>92,5</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1 193</a:t>
                      </a:r>
                    </a:p>
                  </a:txBody>
                  <a:tcPr marL="9525" marR="9525" marT="9525" marB="0" anchor="b"/>
                </a:tc>
                <a:tc>
                  <a:txBody>
                    <a:bodyPr/>
                    <a:lstStyle/>
                    <a:p>
                      <a:pPr algn="ctr" fontAlgn="b"/>
                      <a:r>
                        <a:rPr lang="sv-SE" sz="1100" b="0" i="0" u="none" strike="noStrike">
                          <a:solidFill>
                            <a:srgbClr val="000000"/>
                          </a:solidFill>
                          <a:effectLst/>
                          <a:latin typeface="Futura std book"/>
                        </a:rPr>
                        <a:t>116,1</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-97,0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266</a:t>
                      </a:r>
                    </a:p>
                  </a:txBody>
                  <a:tcPr marL="9525" marR="9525" marT="9525" marB="0" anchor="b"/>
                </a:tc>
                <a:tc>
                  <a:txBody>
                    <a:bodyPr/>
                    <a:lstStyle/>
                    <a:p>
                      <a:pPr algn="ctr" fontAlgn="b"/>
                      <a:r>
                        <a:rPr lang="sv-SE" sz="1100" b="0" i="0" u="none" strike="noStrike" dirty="0">
                          <a:solidFill>
                            <a:srgbClr val="000000"/>
                          </a:solidFill>
                          <a:effectLst/>
                          <a:latin typeface="Futura std book"/>
                        </a:rPr>
                        <a:t>-57,5</a:t>
                      </a:r>
                    </a:p>
                  </a:txBody>
                  <a:tcPr marL="9525" marR="9525" marT="9525" marB="0" anchor="b"/>
                </a:tc>
              </a:tr>
            </a:tbl>
          </a:graphicData>
        </a:graphic>
      </p:graphicFrame>
      <p:sp>
        <p:nvSpPr>
          <p:cNvPr id="11" name="textruta 10"/>
          <p:cNvSpPr txBox="1"/>
          <p:nvPr/>
        </p:nvSpPr>
        <p:spPr>
          <a:xfrm>
            <a:off x="7570390" y="4127863"/>
            <a:ext cx="914400" cy="844034"/>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7" name="Diagram 6"/>
          <p:cNvGraphicFramePr>
            <a:graphicFrameLocks/>
          </p:cNvGraphicFramePr>
          <p:nvPr>
            <p:extLst>
              <p:ext uri="{D42A27DB-BD31-4B8C-83A1-F6EECF244321}">
                <p14:modId xmlns:p14="http://schemas.microsoft.com/office/powerpoint/2010/main" val="128684132"/>
              </p:ext>
            </p:extLst>
          </p:nvPr>
        </p:nvGraphicFramePr>
        <p:xfrm>
          <a:off x="510504" y="2182483"/>
          <a:ext cx="360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839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37390" cy="727828"/>
          </a:xfrm>
        </p:spPr>
        <p:txBody>
          <a:bodyPr/>
          <a:lstStyle/>
          <a:p>
            <a:pPr>
              <a:lnSpc>
                <a:spcPct val="100000"/>
              </a:lnSpc>
            </a:pPr>
            <a:r>
              <a:rPr lang="sv-SE" sz="2800" dirty="0">
                <a:solidFill>
                  <a:prstClr val="black"/>
                </a:solidFill>
              </a:rPr>
              <a:t>Commercial </a:t>
            </a:r>
            <a:r>
              <a:rPr lang="sv-SE" sz="2800" dirty="0" err="1">
                <a:solidFill>
                  <a:prstClr val="black"/>
                </a:solidFill>
              </a:rPr>
              <a:t>Accommodations</a:t>
            </a:r>
            <a:r>
              <a:rPr lang="sv-SE" sz="2800" dirty="0">
                <a:solidFill>
                  <a:prstClr val="black"/>
                </a:solidFill>
              </a:rPr>
              <a:t/>
            </a:r>
            <a:br>
              <a:rPr lang="sv-SE" sz="2800" dirty="0">
                <a:solidFill>
                  <a:prstClr val="black"/>
                </a:solidFill>
              </a:rPr>
            </a:br>
            <a:r>
              <a:rPr lang="sv-SE" sz="2000" b="0" dirty="0">
                <a:solidFill>
                  <a:prstClr val="black"/>
                </a:solidFill>
              </a:rPr>
              <a:t>Index 100 = 2008 </a:t>
            </a:r>
            <a:r>
              <a:rPr lang="sv-SE" sz="2000" b="0" dirty="0" smtClean="0">
                <a:solidFill>
                  <a:prstClr val="black"/>
                </a:solidFill>
              </a:rPr>
              <a:t>Q4 </a:t>
            </a:r>
            <a:r>
              <a:rPr lang="sv-SE" sz="2000" b="0" dirty="0">
                <a:solidFill>
                  <a:prstClr val="black"/>
                </a:solidFill>
              </a:rPr>
              <a:t>(</a:t>
            </a:r>
            <a:r>
              <a:rPr lang="sv-SE" sz="2000" b="0" dirty="0" smtClean="0">
                <a:solidFill>
                  <a:prstClr val="black"/>
                </a:solidFill>
              </a:rPr>
              <a:t>Q4, </a:t>
            </a:r>
            <a:r>
              <a:rPr lang="sv-SE" sz="2000" b="0" dirty="0">
                <a:solidFill>
                  <a:prstClr val="black"/>
                </a:solidFill>
              </a:rPr>
              <a:t>2008 - 2015)</a:t>
            </a:r>
            <a:r>
              <a:rPr lang="sv-SE" sz="2000" b="0" dirty="0" smtClean="0"/>
              <a:t/>
            </a:r>
            <a:br>
              <a:rPr lang="sv-SE" sz="2000"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305541693"/>
              </p:ext>
            </p:extLst>
          </p:nvPr>
        </p:nvGraphicFramePr>
        <p:xfrm>
          <a:off x="4074567" y="2343087"/>
          <a:ext cx="4890178" cy="1905000"/>
        </p:xfrm>
        <a:graphic>
          <a:graphicData uri="http://schemas.openxmlformats.org/drawingml/2006/table">
            <a:tbl>
              <a:tblPr>
                <a:tableStyleId>{68D230F3-CF80-4859-8CE7-A43EE81993B5}</a:tableStyleId>
              </a:tblPr>
              <a:tblGrid>
                <a:gridCol w="1563182"/>
                <a:gridCol w="684695"/>
                <a:gridCol w="808014"/>
                <a:gridCol w="611429"/>
                <a:gridCol w="611429"/>
                <a:gridCol w="61142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Q4</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err="1" smtClean="0">
                          <a:solidFill>
                            <a:srgbClr val="000000"/>
                          </a:solidFill>
                          <a:effectLst/>
                          <a:latin typeface="+mj-lt"/>
                        </a:rPr>
                        <a:t>Yearly</a:t>
                      </a:r>
                      <a:r>
                        <a:rPr lang="sv-SE" sz="1100" b="0" i="0" u="none" strike="noStrike" dirty="0" smtClean="0">
                          <a:solidFill>
                            <a:srgbClr val="000000"/>
                          </a:solidFill>
                          <a:effectLst/>
                          <a:latin typeface="+mj-lt"/>
                        </a:rPr>
                        <a:t> ch.*</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err="1" smtClean="0">
                          <a:solidFill>
                            <a:srgbClr val="000000"/>
                          </a:solidFill>
                          <a:effectLst/>
                          <a:latin typeface="+mj-lt"/>
                        </a:rPr>
                        <a:t>Growth</a:t>
                      </a:r>
                      <a:r>
                        <a:rPr lang="sv-SE" sz="1100" b="0" i="1" u="none" strike="noStrike" dirty="0" smtClean="0">
                          <a:solidFill>
                            <a:srgbClr val="000000"/>
                          </a:solidFill>
                          <a:effectLst/>
                          <a:latin typeface="+mj-lt"/>
                        </a:rPr>
                        <a:t> </a:t>
                      </a:r>
                      <a:r>
                        <a:rPr lang="sv-SE" sz="1100" b="0" i="1" u="none" strike="noStrike" dirty="0">
                          <a:solidFill>
                            <a:srgbClr val="000000"/>
                          </a:solidFill>
                          <a:effectLst/>
                          <a:latin typeface="+mj-lt"/>
                        </a:rPr>
                        <a:t>(%) </a:t>
                      </a:r>
                      <a:r>
                        <a:rPr lang="sv-SE" sz="1100" b="0" i="1" u="none" strike="noStrike" dirty="0" err="1" smtClean="0">
                          <a:solidFill>
                            <a:srgbClr val="000000"/>
                          </a:solidFill>
                          <a:effectLst/>
                          <a:latin typeface="+mj-lt"/>
                        </a:rPr>
                        <a:t>since</a:t>
                      </a:r>
                      <a:r>
                        <a:rPr lang="sv-SE" sz="1100" b="0" i="1" u="none" strike="noStrike" dirty="0" smtClean="0">
                          <a:solidFill>
                            <a:srgbClr val="000000"/>
                          </a:solidFill>
                          <a:effectLst/>
                          <a:latin typeface="+mj-lt"/>
                        </a:rPr>
                        <a:t>,</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(in </a:t>
                      </a:r>
                      <a:r>
                        <a:rPr lang="sv-SE" sz="1100" b="0" i="0" u="none" strike="noStrike" dirty="0" err="1" smtClean="0">
                          <a:solidFill>
                            <a:srgbClr val="000000"/>
                          </a:solidFill>
                          <a:effectLst/>
                          <a:latin typeface="+mj-lt"/>
                        </a:rPr>
                        <a:t>thousands</a:t>
                      </a:r>
                      <a:r>
                        <a:rPr lang="sv-SE" sz="1100" b="0" i="0" u="none" strike="noStrike" dirty="0" smtClean="0">
                          <a:solidFill>
                            <a:srgbClr val="000000"/>
                          </a:solidFill>
                          <a:effectLst/>
                          <a:latin typeface="+mj-lt"/>
                        </a:rPr>
                        <a:t>)</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Q4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Q4</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Q4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1" u="none" strike="noStrike" dirty="0" smtClean="0">
                          <a:effectLst/>
                          <a:latin typeface="+mj-lt"/>
                        </a:rPr>
                        <a:t>The Stockholm Region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3 801</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18 117</a:t>
                      </a:r>
                    </a:p>
                  </a:txBody>
                  <a:tcPr marL="7620" marR="7620" marT="7620" marB="0" anchor="b">
                    <a:noFill/>
                  </a:tcPr>
                </a:tc>
                <a:tc>
                  <a:txBody>
                    <a:bodyPr/>
                    <a:lstStyle/>
                    <a:p>
                      <a:pPr algn="ctr" fontAlgn="b"/>
                      <a:r>
                        <a:rPr lang="sv-SE" sz="1100" b="1" i="0" u="none" strike="noStrike">
                          <a:solidFill>
                            <a:srgbClr val="000000"/>
                          </a:solidFill>
                          <a:effectLst/>
                          <a:latin typeface="Futura std book"/>
                        </a:rPr>
                        <a:t>36,0</a:t>
                      </a:r>
                    </a:p>
                  </a:txBody>
                  <a:tcPr marL="7620" marR="7620" marT="7620" marB="0" anchor="b"/>
                </a:tc>
                <a:tc>
                  <a:txBody>
                    <a:bodyPr/>
                    <a:lstStyle/>
                    <a:p>
                      <a:pPr algn="ctr" fontAlgn="b"/>
                      <a:r>
                        <a:rPr lang="sv-SE" sz="1100" b="1" i="0" u="none" strike="noStrike">
                          <a:solidFill>
                            <a:srgbClr val="000000"/>
                          </a:solidFill>
                          <a:effectLst/>
                          <a:latin typeface="Futura std book"/>
                        </a:rPr>
                        <a:t>25,8</a:t>
                      </a:r>
                    </a:p>
                  </a:txBody>
                  <a:tcPr marL="7620" marR="7620" marT="7620" marB="0" anchor="b"/>
                </a:tc>
                <a:tc>
                  <a:txBody>
                    <a:bodyPr/>
                    <a:lstStyle/>
                    <a:p>
                      <a:pPr algn="ctr" fontAlgn="b"/>
                      <a:r>
                        <a:rPr lang="sv-SE" sz="1100" b="1" i="0" u="none" strike="noStrike">
                          <a:solidFill>
                            <a:srgbClr val="000000"/>
                          </a:solidFill>
                          <a:effectLst/>
                          <a:latin typeface="Futura std book"/>
                        </a:rPr>
                        <a:t>7,3</a:t>
                      </a:r>
                    </a:p>
                  </a:txBody>
                  <a:tcPr marL="7620" marR="7620" marT="7620" marB="0" anchor="b"/>
                </a:tc>
              </a:tr>
              <a:tr h="190500">
                <a:tc>
                  <a:txBody>
                    <a:bodyPr/>
                    <a:lstStyle/>
                    <a:p>
                      <a:pPr algn="l" fontAlgn="b"/>
                      <a:r>
                        <a:rPr lang="sv-SE" sz="1100" b="1" u="none" strike="noStrike" dirty="0" smtClean="0">
                          <a:effectLst/>
                          <a:latin typeface="+mj-lt"/>
                        </a:rPr>
                        <a:t>Rest </a:t>
                      </a:r>
                      <a:r>
                        <a:rPr lang="sv-SE" sz="1100" b="1" u="none" strike="noStrike" dirty="0" err="1" smtClean="0">
                          <a:effectLst/>
                          <a:latin typeface="+mj-lt"/>
                        </a:rPr>
                        <a:t>of</a:t>
                      </a:r>
                      <a:r>
                        <a:rPr lang="sv-SE" sz="1100" b="1" u="none" strike="noStrike" dirty="0" smtClean="0">
                          <a:effectLst/>
                          <a:latin typeface="+mj-lt"/>
                        </a:rPr>
                        <a:t> Sweden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6 082</a:t>
                      </a:r>
                    </a:p>
                  </a:txBody>
                  <a:tcPr marL="7620" marR="7620" marT="7620" marB="0" anchor="b">
                    <a:noFill/>
                  </a:tcPr>
                </a:tc>
                <a:tc>
                  <a:txBody>
                    <a:bodyPr/>
                    <a:lstStyle/>
                    <a:p>
                      <a:pPr algn="ctr" fontAlgn="b"/>
                      <a:r>
                        <a:rPr lang="sv-SE" sz="1100" b="1" i="0" u="none" strike="noStrike">
                          <a:solidFill>
                            <a:srgbClr val="000000"/>
                          </a:solidFill>
                          <a:effectLst/>
                          <a:latin typeface="Futura std book"/>
                        </a:rPr>
                        <a:t>41 763</a:t>
                      </a:r>
                    </a:p>
                  </a:txBody>
                  <a:tcPr marL="7620" marR="7620" marT="7620" marB="0" anchor="b">
                    <a:noFill/>
                  </a:tcPr>
                </a:tc>
                <a:tc>
                  <a:txBody>
                    <a:bodyPr/>
                    <a:lstStyle/>
                    <a:p>
                      <a:pPr algn="ctr" fontAlgn="b"/>
                      <a:r>
                        <a:rPr lang="sv-SE" sz="1100" b="1" i="0" u="none" strike="noStrike">
                          <a:solidFill>
                            <a:srgbClr val="000000"/>
                          </a:solidFill>
                          <a:effectLst/>
                          <a:latin typeface="Futura std book"/>
                        </a:rPr>
                        <a:t>26,4</a:t>
                      </a:r>
                    </a:p>
                  </a:txBody>
                  <a:tcPr marL="7620" marR="7620" marT="7620" marB="0" anchor="b"/>
                </a:tc>
                <a:tc>
                  <a:txBody>
                    <a:bodyPr/>
                    <a:lstStyle/>
                    <a:p>
                      <a:pPr algn="ctr" fontAlgn="b"/>
                      <a:r>
                        <a:rPr lang="sv-SE" sz="1100" b="1" i="0" u="none" strike="noStrike">
                          <a:solidFill>
                            <a:srgbClr val="000000"/>
                          </a:solidFill>
                          <a:effectLst/>
                          <a:latin typeface="Futura std book"/>
                        </a:rPr>
                        <a:t>20,2</a:t>
                      </a:r>
                    </a:p>
                  </a:txBody>
                  <a:tcPr marL="7620" marR="7620" marT="7620" marB="0" anchor="b"/>
                </a:tc>
                <a:tc>
                  <a:txBody>
                    <a:bodyPr/>
                    <a:lstStyle/>
                    <a:p>
                      <a:pPr algn="ctr" fontAlgn="b"/>
                      <a:r>
                        <a:rPr lang="sv-SE" sz="1100" b="1" i="0" u="none" strike="noStrike">
                          <a:solidFill>
                            <a:srgbClr val="000000"/>
                          </a:solidFill>
                          <a:effectLst/>
                          <a:latin typeface="Futura std book"/>
                        </a:rPr>
                        <a:t>7,7</a:t>
                      </a:r>
                    </a:p>
                  </a:txBody>
                  <a:tcPr marL="7620" marR="7620" marT="7620" marB="0" anchor="b"/>
                </a:tc>
              </a:tr>
              <a:tr h="190500">
                <a:tc>
                  <a:txBody>
                    <a:bodyPr/>
                    <a:lstStyle/>
                    <a:p>
                      <a:pPr algn="l" fontAlgn="b"/>
                      <a:r>
                        <a:rPr lang="sv-SE" sz="1100" u="none" strike="noStrike" dirty="0" smtClean="0">
                          <a:effectLst/>
                          <a:latin typeface="+mj-lt"/>
                        </a:rPr>
                        <a:t>Stockholm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2 905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12 981</a:t>
                      </a:r>
                    </a:p>
                  </a:txBody>
                  <a:tcPr marL="7620" marR="7620" marT="7620" marB="0" anchor="b">
                    <a:noFill/>
                  </a:tcPr>
                </a:tc>
                <a:tc>
                  <a:txBody>
                    <a:bodyPr/>
                    <a:lstStyle/>
                    <a:p>
                      <a:pPr algn="ctr" fontAlgn="b"/>
                      <a:r>
                        <a:rPr lang="sv-SE" sz="1100" b="0" i="0" u="none" strike="noStrike">
                          <a:solidFill>
                            <a:srgbClr val="000000"/>
                          </a:solidFill>
                          <a:effectLst/>
                          <a:latin typeface="Futura std book"/>
                        </a:rPr>
                        <a:t>42,6</a:t>
                      </a:r>
                    </a:p>
                  </a:txBody>
                  <a:tcPr marL="7620" marR="7620" marT="7620" marB="0" anchor="b"/>
                </a:tc>
                <a:tc>
                  <a:txBody>
                    <a:bodyPr/>
                    <a:lstStyle/>
                    <a:p>
                      <a:pPr algn="ctr" fontAlgn="b"/>
                      <a:r>
                        <a:rPr lang="sv-SE" sz="1100" b="0" i="0" u="none" strike="noStrike">
                          <a:solidFill>
                            <a:srgbClr val="000000"/>
                          </a:solidFill>
                          <a:effectLst/>
                          <a:latin typeface="Futura std book"/>
                        </a:rPr>
                        <a:t>31,6</a:t>
                      </a:r>
                    </a:p>
                  </a:txBody>
                  <a:tcPr marL="7620" marR="7620" marT="7620" marB="0" anchor="b"/>
                </a:tc>
                <a:tc>
                  <a:txBody>
                    <a:bodyPr/>
                    <a:lstStyle/>
                    <a:p>
                      <a:pPr algn="ctr" fontAlgn="b"/>
                      <a:r>
                        <a:rPr lang="sv-SE" sz="1100" b="0" i="0" u="none" strike="noStrike">
                          <a:solidFill>
                            <a:srgbClr val="000000"/>
                          </a:solidFill>
                          <a:effectLst/>
                          <a:latin typeface="Futura std book"/>
                        </a:rPr>
                        <a:t>6,8</a:t>
                      </a:r>
                    </a:p>
                  </a:txBody>
                  <a:tcPr marL="7620" marR="7620" marT="7620" marB="0" anchor="b"/>
                </a:tc>
              </a:tr>
              <a:tr h="190500">
                <a:tc>
                  <a:txBody>
                    <a:bodyPr/>
                    <a:lstStyle/>
                    <a:p>
                      <a:pPr algn="l" fontAlgn="b"/>
                      <a:r>
                        <a:rPr lang="sv-SE" sz="1100" u="none" strike="noStrike" dirty="0" smtClean="0">
                          <a:effectLst/>
                          <a:latin typeface="+mj-lt"/>
                        </a:rPr>
                        <a:t>Uppsala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223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1 182</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26,4</a:t>
                      </a:r>
                    </a:p>
                  </a:txBody>
                  <a:tcPr marL="7620" marR="7620" marT="7620" marB="0" anchor="b"/>
                </a:tc>
                <a:tc>
                  <a:txBody>
                    <a:bodyPr/>
                    <a:lstStyle/>
                    <a:p>
                      <a:pPr algn="ctr" fontAlgn="b"/>
                      <a:r>
                        <a:rPr lang="sv-SE" sz="1100" b="0" i="0" u="none" strike="noStrike">
                          <a:solidFill>
                            <a:srgbClr val="000000"/>
                          </a:solidFill>
                          <a:effectLst/>
                          <a:latin typeface="Futura std book"/>
                        </a:rPr>
                        <a:t>15,3</a:t>
                      </a:r>
                    </a:p>
                  </a:txBody>
                  <a:tcPr marL="7620" marR="7620" marT="7620" marB="0" anchor="b"/>
                </a:tc>
                <a:tc>
                  <a:txBody>
                    <a:bodyPr/>
                    <a:lstStyle/>
                    <a:p>
                      <a:pPr algn="ctr" fontAlgn="b"/>
                      <a:r>
                        <a:rPr lang="sv-SE" sz="1100" b="0" i="0" u="none" strike="noStrike">
                          <a:solidFill>
                            <a:srgbClr val="000000"/>
                          </a:solidFill>
                          <a:effectLst/>
                          <a:latin typeface="Futura std book"/>
                        </a:rPr>
                        <a:t>5,6</a:t>
                      </a:r>
                    </a:p>
                  </a:txBody>
                  <a:tcPr marL="7620" marR="7620" marT="7620" marB="0" anchor="b"/>
                </a:tc>
              </a:tr>
              <a:tr h="190500">
                <a:tc>
                  <a:txBody>
                    <a:bodyPr/>
                    <a:lstStyle/>
                    <a:p>
                      <a:pPr algn="l" fontAlgn="b"/>
                      <a:r>
                        <a:rPr lang="sv-SE" sz="1100" u="none" strike="noStrike" dirty="0" smtClean="0">
                          <a:effectLst/>
                          <a:latin typeface="+mj-lt"/>
                        </a:rPr>
                        <a:t>Södermanland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169</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1 016</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2,4</a:t>
                      </a:r>
                    </a:p>
                  </a:txBody>
                  <a:tcPr marL="7620" marR="7620" marT="7620" marB="0" anchor="b"/>
                </a:tc>
                <a:tc>
                  <a:txBody>
                    <a:bodyPr/>
                    <a:lstStyle/>
                    <a:p>
                      <a:pPr algn="ctr" fontAlgn="b"/>
                      <a:r>
                        <a:rPr lang="sv-SE" sz="1100" b="0" i="0" u="none" strike="noStrike">
                          <a:solidFill>
                            <a:srgbClr val="000000"/>
                          </a:solidFill>
                          <a:effectLst/>
                          <a:latin typeface="Futura std book"/>
                        </a:rPr>
                        <a:t>1,3</a:t>
                      </a:r>
                    </a:p>
                  </a:txBody>
                  <a:tcPr marL="7620" marR="7620" marT="7620" marB="0" anchor="b"/>
                </a:tc>
                <a:tc>
                  <a:txBody>
                    <a:bodyPr/>
                    <a:lstStyle/>
                    <a:p>
                      <a:pPr algn="ctr" fontAlgn="b"/>
                      <a:r>
                        <a:rPr lang="sv-SE" sz="1100" b="0" i="0" u="none" strike="noStrike">
                          <a:solidFill>
                            <a:srgbClr val="000000"/>
                          </a:solidFill>
                          <a:effectLst/>
                          <a:latin typeface="Futura std book"/>
                        </a:rPr>
                        <a:t>8,5</a:t>
                      </a:r>
                    </a:p>
                  </a:txBody>
                  <a:tcPr marL="7620" marR="7620" marT="7620" marB="0" anchor="b"/>
                </a:tc>
              </a:tr>
              <a:tr h="190500">
                <a:tc>
                  <a:txBody>
                    <a:bodyPr/>
                    <a:lstStyle/>
                    <a:p>
                      <a:pPr algn="l" fontAlgn="b"/>
                      <a:r>
                        <a:rPr lang="sv-SE" sz="1100" u="none" strike="noStrike" dirty="0">
                          <a:effectLst/>
                          <a:latin typeface="+mj-lt"/>
                        </a:rPr>
                        <a:t>Örebro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194</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1 204</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22,8</a:t>
                      </a:r>
                    </a:p>
                  </a:txBody>
                  <a:tcPr marL="7620" marR="7620" marT="7620" marB="0" anchor="b"/>
                </a:tc>
                <a:tc>
                  <a:txBody>
                    <a:bodyPr/>
                    <a:lstStyle/>
                    <a:p>
                      <a:pPr algn="ctr" fontAlgn="b"/>
                      <a:r>
                        <a:rPr lang="sv-SE" sz="1100" b="0" i="0" u="none" strike="noStrike">
                          <a:solidFill>
                            <a:srgbClr val="000000"/>
                          </a:solidFill>
                          <a:effectLst/>
                          <a:latin typeface="Futura std book"/>
                        </a:rPr>
                        <a:t>18,6</a:t>
                      </a:r>
                    </a:p>
                  </a:txBody>
                  <a:tcPr marL="7620" marR="7620" marT="7620" marB="0" anchor="b"/>
                </a:tc>
                <a:tc>
                  <a:txBody>
                    <a:bodyPr/>
                    <a:lstStyle/>
                    <a:p>
                      <a:pPr algn="ctr" fontAlgn="b"/>
                      <a:r>
                        <a:rPr lang="sv-SE" sz="1100" b="0" i="0" u="none" strike="noStrike">
                          <a:solidFill>
                            <a:srgbClr val="000000"/>
                          </a:solidFill>
                          <a:effectLst/>
                          <a:latin typeface="Futura std book"/>
                        </a:rPr>
                        <a:t>15,7</a:t>
                      </a:r>
                    </a:p>
                  </a:txBody>
                  <a:tcPr marL="7620" marR="7620" marT="7620" marB="0" anchor="b"/>
                </a:tc>
              </a:tr>
              <a:tr h="190500">
                <a:tc>
                  <a:txBody>
                    <a:bodyPr/>
                    <a:lstStyle/>
                    <a:p>
                      <a:pPr algn="l" fontAlgn="b"/>
                      <a:r>
                        <a:rPr lang="sv-SE" sz="1100" u="none" strike="noStrike" dirty="0" smtClean="0">
                          <a:effectLst/>
                          <a:latin typeface="+mj-lt"/>
                        </a:rPr>
                        <a:t>Västmanland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134</a:t>
                      </a:r>
                    </a:p>
                  </a:txBody>
                  <a:tcPr marL="7620" marR="7620" marT="7620" marB="0" anchor="b">
                    <a:noFill/>
                  </a:tcPr>
                </a:tc>
                <a:tc>
                  <a:txBody>
                    <a:bodyPr/>
                    <a:lstStyle/>
                    <a:p>
                      <a:pPr algn="ctr" fontAlgn="b"/>
                      <a:r>
                        <a:rPr lang="sv-SE" sz="1100" b="0" i="0" u="none" strike="noStrike">
                          <a:solidFill>
                            <a:srgbClr val="000000"/>
                          </a:solidFill>
                          <a:effectLst/>
                          <a:latin typeface="Futura std book"/>
                        </a:rPr>
                        <a:t>738</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15,1</a:t>
                      </a:r>
                    </a:p>
                  </a:txBody>
                  <a:tcPr marL="7620" marR="7620" marT="7620" marB="0" anchor="b"/>
                </a:tc>
                <a:tc>
                  <a:txBody>
                    <a:bodyPr/>
                    <a:lstStyle/>
                    <a:p>
                      <a:pPr algn="ctr" fontAlgn="b"/>
                      <a:r>
                        <a:rPr lang="sv-SE" sz="1100" b="0" i="0" u="none" strike="noStrike">
                          <a:solidFill>
                            <a:srgbClr val="000000"/>
                          </a:solidFill>
                          <a:effectLst/>
                          <a:latin typeface="Futura std book"/>
                        </a:rPr>
                        <a:t>12,7</a:t>
                      </a:r>
                    </a:p>
                  </a:txBody>
                  <a:tcPr marL="7620" marR="7620" marT="7620" marB="0" anchor="b"/>
                </a:tc>
                <a:tc>
                  <a:txBody>
                    <a:bodyPr/>
                    <a:lstStyle/>
                    <a:p>
                      <a:pPr algn="ctr" fontAlgn="b"/>
                      <a:r>
                        <a:rPr lang="sv-SE" sz="1100" b="0" i="0" u="none" strike="noStrike">
                          <a:solidFill>
                            <a:srgbClr val="000000"/>
                          </a:solidFill>
                          <a:effectLst/>
                          <a:latin typeface="Futura std book"/>
                        </a:rPr>
                        <a:t>8,7</a:t>
                      </a:r>
                    </a:p>
                  </a:txBody>
                  <a:tcPr marL="7620" marR="7620" marT="7620" marB="0" anchor="b"/>
                </a:tc>
              </a:tr>
              <a:tr h="190500">
                <a:tc>
                  <a:txBody>
                    <a:bodyPr/>
                    <a:lstStyle/>
                    <a:p>
                      <a:pPr algn="l" fontAlgn="b"/>
                      <a:r>
                        <a:rPr lang="sv-SE" sz="1100" u="none" strike="noStrike" dirty="0" smtClean="0">
                          <a:effectLst/>
                          <a:latin typeface="+mj-lt"/>
                        </a:rPr>
                        <a:t>Gävleborg </a:t>
                      </a:r>
                      <a:r>
                        <a:rPr lang="sv-SE" sz="1100" u="none" strike="noStrike" dirty="0" err="1" smtClean="0">
                          <a:effectLst/>
                          <a:latin typeface="+mj-lt"/>
                        </a:rPr>
                        <a:t>county</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182</a:t>
                      </a:r>
                    </a:p>
                  </a:txBody>
                  <a:tcPr marL="7620" marR="7620" marT="7620" marB="0" anchor="b">
                    <a:noFill/>
                  </a:tcPr>
                </a:tc>
                <a:tc>
                  <a:txBody>
                    <a:bodyPr/>
                    <a:lstStyle/>
                    <a:p>
                      <a:pPr algn="ctr" fontAlgn="b"/>
                      <a:r>
                        <a:rPr lang="sv-SE" sz="1100" b="0" i="0" u="none" strike="noStrike">
                          <a:solidFill>
                            <a:srgbClr val="000000"/>
                          </a:solidFill>
                          <a:effectLst/>
                          <a:latin typeface="Futura std book"/>
                        </a:rPr>
                        <a:t>995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24,7</a:t>
                      </a:r>
                    </a:p>
                  </a:txBody>
                  <a:tcPr marL="7620" marR="7620" marT="7620" marB="0" anchor="b"/>
                </a:tc>
                <a:tc>
                  <a:txBody>
                    <a:bodyPr/>
                    <a:lstStyle/>
                    <a:p>
                      <a:pPr algn="ctr" fontAlgn="b"/>
                      <a:r>
                        <a:rPr lang="sv-SE" sz="1100" b="0" i="0" u="none" strike="noStrike">
                          <a:solidFill>
                            <a:srgbClr val="000000"/>
                          </a:solidFill>
                          <a:effectLst/>
                          <a:latin typeface="Futura std book"/>
                        </a:rPr>
                        <a:t>3,1</a:t>
                      </a:r>
                    </a:p>
                  </a:txBody>
                  <a:tcPr marL="7620" marR="7620" marT="7620" marB="0" anchor="b"/>
                </a:tc>
                <a:tc>
                  <a:txBody>
                    <a:bodyPr/>
                    <a:lstStyle/>
                    <a:p>
                      <a:pPr algn="ctr" fontAlgn="b"/>
                      <a:r>
                        <a:rPr lang="sv-SE" sz="1100" b="0" i="0" u="none" strike="noStrike" dirty="0">
                          <a:solidFill>
                            <a:srgbClr val="000000"/>
                          </a:solidFill>
                          <a:effectLst/>
                          <a:latin typeface="Futura std book"/>
                        </a:rPr>
                        <a:t>6,1</a:t>
                      </a:r>
                    </a:p>
                  </a:txBody>
                  <a:tcPr marL="7620" marR="7620" marT="7620"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 and </a:t>
            </a:r>
            <a:r>
              <a:rPr lang="en-US" sz="1000" dirty="0"/>
              <a:t>Swedish Agency for Economic and Regional Growth</a:t>
            </a:r>
            <a:r>
              <a:rPr lang="sv-SE" sz="1000" dirty="0"/>
              <a:t> </a:t>
            </a:r>
          </a:p>
        </p:txBody>
      </p:sp>
      <p:sp>
        <p:nvSpPr>
          <p:cNvPr id="8" name="textruta 7"/>
          <p:cNvSpPr txBox="1"/>
          <p:nvPr/>
        </p:nvSpPr>
        <p:spPr>
          <a:xfrm>
            <a:off x="6563800" y="4164851"/>
            <a:ext cx="914400" cy="487680"/>
          </a:xfrm>
          <a:prstGeom prst="rect">
            <a:avLst/>
          </a:prstGeom>
          <a:noFill/>
        </p:spPr>
        <p:txBody>
          <a:bodyPr wrap="none" lIns="0" tIns="0" rIns="0" bIns="0" rtlCol="0">
            <a:noAutofit/>
          </a:bodyPr>
          <a:lstStyle/>
          <a:p>
            <a:pPr>
              <a:lnSpc>
                <a:spcPts val="2400"/>
              </a:lnSpc>
            </a:pPr>
            <a:r>
              <a:rPr lang="sv-SE" sz="800" dirty="0"/>
              <a:t>*</a:t>
            </a:r>
            <a:r>
              <a:rPr lang="sv-SE" sz="800" dirty="0" err="1"/>
              <a:t>Development</a:t>
            </a:r>
            <a:r>
              <a:rPr lang="sv-SE" sz="800" dirty="0"/>
              <a:t> last </a:t>
            </a:r>
            <a:r>
              <a:rPr lang="sv-SE" sz="800" dirty="0" err="1"/>
              <a:t>four</a:t>
            </a:r>
            <a:r>
              <a:rPr lang="sv-SE" sz="800" dirty="0"/>
              <a:t> </a:t>
            </a:r>
            <a:r>
              <a:rPr lang="sv-SE" sz="800" dirty="0" err="1"/>
              <a:t>quarters</a:t>
            </a:r>
            <a:endParaRPr lang="sv-SE" sz="800" dirty="0"/>
          </a:p>
        </p:txBody>
      </p:sp>
      <p:graphicFrame>
        <p:nvGraphicFramePr>
          <p:cNvPr id="11" name="Diagram 10"/>
          <p:cNvGraphicFramePr>
            <a:graphicFrameLocks/>
          </p:cNvGraphicFramePr>
          <p:nvPr>
            <p:extLst>
              <p:ext uri="{D42A27DB-BD31-4B8C-83A1-F6EECF244321}">
                <p14:modId xmlns:p14="http://schemas.microsoft.com/office/powerpoint/2010/main" val="3711731563"/>
              </p:ext>
            </p:extLst>
          </p:nvPr>
        </p:nvGraphicFramePr>
        <p:xfrm>
          <a:off x="397496" y="2212102"/>
          <a:ext cx="3676200" cy="2600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515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92" y="952199"/>
            <a:ext cx="5852192" cy="604612"/>
          </a:xfrm>
        </p:spPr>
        <p:txBody>
          <a:bodyPr/>
          <a:lstStyle/>
          <a:p>
            <a:pPr>
              <a:lnSpc>
                <a:spcPct val="100000"/>
              </a:lnSpc>
            </a:pPr>
            <a:r>
              <a:rPr lang="sv-SE" spc="-89" dirty="0">
                <a:solidFill>
                  <a:prstClr val="white"/>
                </a:solidFill>
              </a:rPr>
              <a:t>Stockholm Business Region</a:t>
            </a:r>
            <a:br>
              <a:rPr lang="sv-SE" spc="-89" dirty="0">
                <a:solidFill>
                  <a:prstClr val="white"/>
                </a:solidFill>
              </a:rPr>
            </a:br>
            <a:r>
              <a:rPr lang="sv-SE" dirty="0">
                <a:solidFill>
                  <a:prstClr val="white"/>
                </a:solidFill>
              </a:rPr>
              <a:t/>
            </a:r>
            <a:br>
              <a:rPr lang="sv-SE" dirty="0">
                <a:solidFill>
                  <a:prstClr val="white"/>
                </a:solidFill>
              </a:rPr>
            </a:br>
            <a:r>
              <a:rPr lang="sv-SE" sz="1000" b="0" dirty="0">
                <a:solidFill>
                  <a:prstClr val="white"/>
                </a:solidFill>
              </a:rPr>
              <a:t/>
            </a:r>
            <a:br>
              <a:rPr lang="sv-SE" sz="1000" b="0" dirty="0">
                <a:solidFill>
                  <a:prstClr val="white"/>
                </a:solidFill>
              </a:rPr>
            </a:br>
            <a:r>
              <a:rPr lang="en-IE" sz="1000" b="0" dirty="0">
                <a:solidFill>
                  <a:prstClr val="white"/>
                </a:solidFill>
              </a:rPr>
              <a:t>Stockholm Business Region is responsible for developing and promoting Stockholm as a business and tourist destination under the brand Stockholm - The Capital of Scandinavia. </a:t>
            </a:r>
            <a:br>
              <a:rPr lang="en-IE" sz="1000" b="0" dirty="0">
                <a:solidFill>
                  <a:prstClr val="white"/>
                </a:solidFill>
              </a:rPr>
            </a:br>
            <a:r>
              <a:rPr lang="en-IE" sz="1000" b="0" dirty="0">
                <a:solidFill>
                  <a:prstClr val="white"/>
                </a:solidFill>
              </a:rPr>
              <a:t/>
            </a:r>
            <a:br>
              <a:rPr lang="en-IE" sz="1000" b="0" dirty="0">
                <a:solidFill>
                  <a:prstClr val="white"/>
                </a:solidFill>
              </a:rPr>
            </a:br>
            <a:r>
              <a:rPr lang="en-IE" sz="1000" b="0" dirty="0">
                <a:solidFill>
                  <a:prstClr val="white"/>
                </a:solidFill>
              </a:rPr>
              <a:t>The aim is to make Stockholm the leading sustainable growth region in Europe. </a:t>
            </a:r>
            <a:br>
              <a:rPr lang="en-IE" sz="1000" b="0" dirty="0">
                <a:solidFill>
                  <a:prstClr val="white"/>
                </a:solidFill>
              </a:rPr>
            </a:br>
            <a:r>
              <a:rPr lang="en-IE" sz="1000" b="0" dirty="0">
                <a:solidFill>
                  <a:prstClr val="white"/>
                </a:solidFill>
              </a:rPr>
              <a:t/>
            </a:r>
            <a:br>
              <a:rPr lang="en-IE" sz="1000" b="0" dirty="0">
                <a:solidFill>
                  <a:prstClr val="white"/>
                </a:solidFill>
              </a:rPr>
            </a:br>
            <a:r>
              <a:rPr lang="en-IE" sz="1000" b="0" dirty="0">
                <a:solidFill>
                  <a:prstClr val="white"/>
                </a:solidFill>
              </a:rPr>
              <a:t>Stockholm Business Region is owned by the city of Stockholm and has two subsidiaries Stockholm Business Region Development and Stockholm Visitors Board.</a:t>
            </a:r>
            <a:r>
              <a:rPr lang="sv-SE" sz="1000" spc="-89" dirty="0">
                <a:solidFill>
                  <a:prstClr val="white"/>
                </a:solidFill>
              </a:rPr>
              <a:t/>
            </a:r>
            <a:br>
              <a:rPr lang="sv-SE" sz="1000" spc="-89" dirty="0">
                <a:solidFill>
                  <a:prstClr val="white"/>
                </a:solidFill>
              </a:rPr>
            </a:br>
            <a:r>
              <a:rPr lang="en-IE" sz="1000" b="0" dirty="0">
                <a:solidFill>
                  <a:prstClr val="white"/>
                </a:solidFill>
              </a:rPr>
              <a:t/>
            </a:r>
            <a:br>
              <a:rPr lang="en-IE" sz="1000" b="0" dirty="0">
                <a:solidFill>
                  <a:prstClr val="white"/>
                </a:solidFill>
              </a:rPr>
            </a:br>
            <a:r>
              <a:rPr lang="sv-SE" sz="1000" b="0" dirty="0"/>
              <a:t>For </a:t>
            </a:r>
            <a:r>
              <a:rPr lang="sv-SE" sz="1000" b="0" dirty="0" err="1"/>
              <a:t>questions</a:t>
            </a:r>
            <a:r>
              <a:rPr lang="sv-SE" sz="1000" b="0" dirty="0"/>
              <a:t>: Contact </a:t>
            </a:r>
            <a:r>
              <a:rPr lang="sv-SE" sz="1000" b="0" dirty="0" smtClean="0"/>
              <a:t>Stefan Frid, </a:t>
            </a:r>
            <a:r>
              <a:rPr lang="sv-SE" sz="1000" b="0" dirty="0"/>
              <a:t>Stockholm Business Region. </a:t>
            </a:r>
            <a:br>
              <a:rPr lang="sv-SE" sz="1000" b="0" dirty="0"/>
            </a:br>
            <a:r>
              <a:rPr lang="sv-SE" sz="1000" b="0" dirty="0"/>
              <a:t>Publisher: Olle Zetterberg, CEO Stockholm Business Region</a:t>
            </a:r>
            <a:r>
              <a:rPr lang="sv-SE" sz="1000" dirty="0"/>
              <a:t/>
            </a:r>
            <a:br>
              <a:rPr lang="sv-SE" sz="1000" dirty="0"/>
            </a:br>
            <a:r>
              <a:rPr lang="sv-SE" sz="1000" b="0" dirty="0">
                <a:solidFill>
                  <a:prstClr val="white"/>
                </a:solidFill>
              </a:rPr>
              <a:t/>
            </a:r>
            <a:br>
              <a:rPr lang="sv-SE" sz="1000" b="0" dirty="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r>
              <a:rPr lang="sv-SE" spc="-89" dirty="0">
                <a:solidFill>
                  <a:prstClr val="white"/>
                </a:solidFill>
              </a:rPr>
              <a:t/>
            </a:r>
            <a:br>
              <a:rPr lang="sv-SE" spc="-89" dirty="0">
                <a:solidFill>
                  <a:prstClr val="white"/>
                </a:solidFill>
              </a:rPr>
            </a:br>
            <a:endParaRPr lang="en-US" sz="1000" dirty="0"/>
          </a:p>
        </p:txBody>
      </p:sp>
    </p:spTree>
    <p:extLst>
      <p:ext uri="{BB962C8B-B14F-4D97-AF65-F5344CB8AC3E}">
        <p14:creationId xmlns:p14="http://schemas.microsoft.com/office/powerpoint/2010/main" val="362663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en-US" sz="1900" dirty="0">
                <a:solidFill>
                  <a:prstClr val="black"/>
                </a:solidFill>
              </a:rPr>
              <a:t>The Stockholm Region Economy</a:t>
            </a:r>
            <a:br>
              <a:rPr lang="en-US" sz="1900" dirty="0">
                <a:solidFill>
                  <a:prstClr val="black"/>
                </a:solidFill>
              </a:rPr>
            </a:br>
            <a:r>
              <a:rPr lang="en-US" sz="1900" dirty="0" smtClean="0">
                <a:solidFill>
                  <a:prstClr val="black"/>
                </a:solidFill>
              </a:rPr>
              <a:t>2015 Q4</a:t>
            </a:r>
            <a:r>
              <a:rPr lang="sv-SE" dirty="0" smtClean="0"/>
              <a:t/>
            </a:r>
            <a:br>
              <a:rPr lang="sv-SE" dirty="0" smtClean="0"/>
            </a:br>
            <a:r>
              <a:rPr lang="sv-SE" dirty="0" smtClean="0"/>
              <a:t/>
            </a:r>
            <a:br>
              <a:rPr lang="sv-SE" dirty="0" smtClean="0"/>
            </a:br>
            <a:endParaRPr lang="sv-SE" sz="1800" dirty="0"/>
          </a:p>
        </p:txBody>
      </p:sp>
      <p:sp>
        <p:nvSpPr>
          <p:cNvPr id="7" name="textruta 6"/>
          <p:cNvSpPr txBox="1"/>
          <p:nvPr/>
        </p:nvSpPr>
        <p:spPr>
          <a:xfrm>
            <a:off x="386283" y="1773377"/>
            <a:ext cx="4052367" cy="2769989"/>
          </a:xfrm>
          <a:prstGeom prst="rect">
            <a:avLst/>
          </a:prstGeom>
          <a:noFill/>
        </p:spPr>
        <p:txBody>
          <a:bodyPr wrap="square" lIns="0" tIns="0" rIns="0" bIns="0" rtlCol="0">
            <a:spAutoFit/>
          </a:bodyPr>
          <a:lstStyle/>
          <a:p>
            <a:pPr lvl="0"/>
            <a:r>
              <a:rPr lang="sv-SE" sz="1000" b="1" dirty="0" err="1">
                <a:solidFill>
                  <a:prstClr val="black"/>
                </a:solidFill>
              </a:rPr>
              <a:t>About</a:t>
            </a:r>
            <a:r>
              <a:rPr lang="sv-SE" sz="1000" b="1" dirty="0">
                <a:solidFill>
                  <a:prstClr val="black"/>
                </a:solidFill>
              </a:rPr>
              <a:t> the </a:t>
            </a:r>
            <a:r>
              <a:rPr lang="sv-SE" sz="1000" b="1" dirty="0" err="1">
                <a:solidFill>
                  <a:prstClr val="black"/>
                </a:solidFill>
              </a:rPr>
              <a:t>report</a:t>
            </a:r>
            <a:endParaRPr lang="sv-SE" sz="1000" dirty="0">
              <a:solidFill>
                <a:prstClr val="black"/>
              </a:solidFill>
            </a:endParaRPr>
          </a:p>
          <a:p>
            <a:pPr lvl="0"/>
            <a:r>
              <a:rPr lang="sv-SE" sz="1000" dirty="0">
                <a:solidFill>
                  <a:prstClr val="black"/>
                </a:solidFill>
              </a:rPr>
              <a:t>The </a:t>
            </a:r>
            <a:r>
              <a:rPr lang="sv-SE" sz="1000" dirty="0" err="1">
                <a:solidFill>
                  <a:prstClr val="black"/>
                </a:solidFill>
              </a:rPr>
              <a:t>report</a:t>
            </a:r>
            <a:r>
              <a:rPr lang="sv-SE" sz="1000" dirty="0">
                <a:solidFill>
                  <a:prstClr val="black"/>
                </a:solidFill>
              </a:rPr>
              <a:t> is </a:t>
            </a:r>
            <a:r>
              <a:rPr lang="sv-SE" sz="1000" dirty="0" err="1">
                <a:solidFill>
                  <a:prstClr val="black"/>
                </a:solidFill>
              </a:rPr>
              <a:t>published</a:t>
            </a:r>
            <a:r>
              <a:rPr lang="sv-SE" sz="1000" dirty="0">
                <a:solidFill>
                  <a:prstClr val="black"/>
                </a:solidFill>
              </a:rPr>
              <a:t> </a:t>
            </a:r>
            <a:r>
              <a:rPr lang="sv-SE" sz="1000" dirty="0" err="1">
                <a:solidFill>
                  <a:prstClr val="black"/>
                </a:solidFill>
              </a:rPr>
              <a:t>each</a:t>
            </a:r>
            <a:r>
              <a:rPr lang="sv-SE" sz="1000" dirty="0">
                <a:solidFill>
                  <a:prstClr val="black"/>
                </a:solidFill>
              </a:rPr>
              <a:t> </a:t>
            </a:r>
            <a:r>
              <a:rPr lang="sv-SE" sz="1000" dirty="0" err="1">
                <a:solidFill>
                  <a:prstClr val="black"/>
                </a:solidFill>
              </a:rPr>
              <a:t>quarter</a:t>
            </a:r>
            <a:r>
              <a:rPr lang="sv-SE" sz="1000" dirty="0">
                <a:solidFill>
                  <a:prstClr val="black"/>
                </a:solidFill>
              </a:rPr>
              <a:t> by Stockholm Business Region.</a:t>
            </a:r>
          </a:p>
          <a:p>
            <a:pPr lvl="0"/>
            <a:r>
              <a:rPr lang="sv-SE" sz="1000" dirty="0" smtClean="0">
                <a:solidFill>
                  <a:prstClr val="black"/>
                </a:solidFill>
              </a:rPr>
              <a:t> </a:t>
            </a:r>
            <a:endParaRPr lang="sv-SE" sz="1000" dirty="0">
              <a:solidFill>
                <a:prstClr val="black"/>
              </a:solidFill>
            </a:endParaRPr>
          </a:p>
          <a:p>
            <a:pPr lvl="0"/>
            <a:r>
              <a:rPr lang="sv-SE" sz="1000" dirty="0" err="1">
                <a:solidFill>
                  <a:prstClr val="black"/>
                </a:solidFill>
              </a:rPr>
              <a:t>Statistics</a:t>
            </a:r>
            <a:r>
              <a:rPr lang="sv-SE" sz="1000" dirty="0">
                <a:solidFill>
                  <a:prstClr val="black"/>
                </a:solidFill>
              </a:rPr>
              <a:t> </a:t>
            </a:r>
            <a:r>
              <a:rPr lang="sv-SE" sz="1000" dirty="0" err="1">
                <a:solidFill>
                  <a:prstClr val="black"/>
                </a:solidFill>
              </a:rPr>
              <a:t>used</a:t>
            </a:r>
            <a:r>
              <a:rPr lang="sv-SE" sz="1000" dirty="0">
                <a:solidFill>
                  <a:prstClr val="black"/>
                </a:solidFill>
              </a:rPr>
              <a:t> is </a:t>
            </a:r>
            <a:r>
              <a:rPr lang="sv-SE" sz="1000" dirty="0" err="1">
                <a:solidFill>
                  <a:prstClr val="black"/>
                </a:solidFill>
              </a:rPr>
              <a:t>collected</a:t>
            </a:r>
            <a:r>
              <a:rPr lang="sv-SE" sz="1000" dirty="0">
                <a:solidFill>
                  <a:prstClr val="black"/>
                </a:solidFill>
              </a:rPr>
              <a:t> from </a:t>
            </a:r>
            <a:r>
              <a:rPr lang="sv-SE" sz="1000" dirty="0" err="1">
                <a:solidFill>
                  <a:prstClr val="black"/>
                </a:solidFill>
              </a:rPr>
              <a:t>Statistics</a:t>
            </a:r>
            <a:r>
              <a:rPr lang="sv-SE" sz="1000" dirty="0">
                <a:solidFill>
                  <a:prstClr val="black"/>
                </a:solidFill>
              </a:rPr>
              <a:t> Sweden, The Labour Exchange and The Swedish </a:t>
            </a:r>
            <a:r>
              <a:rPr lang="sv-SE" sz="1000" dirty="0" err="1">
                <a:solidFill>
                  <a:prstClr val="black"/>
                </a:solidFill>
              </a:rPr>
              <a:t>Companies</a:t>
            </a:r>
            <a:r>
              <a:rPr lang="sv-SE" sz="1000" dirty="0">
                <a:solidFill>
                  <a:prstClr val="black"/>
                </a:solidFill>
              </a:rPr>
              <a:t> </a:t>
            </a:r>
            <a:r>
              <a:rPr lang="sv-SE" sz="1000" dirty="0" err="1">
                <a:solidFill>
                  <a:prstClr val="black"/>
                </a:solidFill>
              </a:rPr>
              <a:t>Registration</a:t>
            </a:r>
            <a:r>
              <a:rPr lang="sv-SE" sz="1000" dirty="0">
                <a:solidFill>
                  <a:prstClr val="black"/>
                </a:solidFill>
              </a:rPr>
              <a:t> Office. </a:t>
            </a:r>
          </a:p>
          <a:p>
            <a:pPr lvl="0"/>
            <a:endParaRPr lang="sv-SE" sz="1000" dirty="0">
              <a:solidFill>
                <a:prstClr val="black"/>
              </a:solidFill>
            </a:endParaRPr>
          </a:p>
          <a:p>
            <a:pPr lvl="0"/>
            <a:r>
              <a:rPr lang="sv-SE" sz="1000" dirty="0">
                <a:solidFill>
                  <a:prstClr val="black"/>
                </a:solidFill>
              </a:rPr>
              <a:t>The </a:t>
            </a:r>
            <a:r>
              <a:rPr lang="sv-SE" sz="1000" dirty="0" err="1">
                <a:solidFill>
                  <a:prstClr val="black"/>
                </a:solidFill>
              </a:rPr>
              <a:t>report</a:t>
            </a:r>
            <a:r>
              <a:rPr lang="sv-SE" sz="1000" dirty="0">
                <a:solidFill>
                  <a:prstClr val="black"/>
                </a:solidFill>
              </a:rPr>
              <a:t> </a:t>
            </a:r>
            <a:r>
              <a:rPr lang="sv-SE" sz="1000" dirty="0" err="1">
                <a:solidFill>
                  <a:prstClr val="black"/>
                </a:solidFill>
              </a:rPr>
              <a:t>can</a:t>
            </a:r>
            <a:r>
              <a:rPr lang="sv-SE" sz="1000" dirty="0">
                <a:solidFill>
                  <a:prstClr val="black"/>
                </a:solidFill>
              </a:rPr>
              <a:t> be </a:t>
            </a:r>
            <a:r>
              <a:rPr lang="sv-SE" sz="1000" dirty="0" err="1">
                <a:solidFill>
                  <a:prstClr val="black"/>
                </a:solidFill>
              </a:rPr>
              <a:t>downloaded</a:t>
            </a:r>
            <a:r>
              <a:rPr lang="sv-SE" sz="1000" dirty="0">
                <a:solidFill>
                  <a:prstClr val="black"/>
                </a:solidFill>
              </a:rPr>
              <a:t> from:</a:t>
            </a:r>
          </a:p>
          <a:p>
            <a:pPr lvl="0"/>
            <a:r>
              <a:rPr lang="sv-SE" sz="1000" u="sng" dirty="0">
                <a:solidFill>
                  <a:prstClr val="black"/>
                </a:solidFill>
                <a:hlinkClick r:id="rId2"/>
              </a:rPr>
              <a:t>http://www.stockholmbusinessregion.se/en/facts--figures/#facts-about-business</a:t>
            </a:r>
            <a:endParaRPr lang="sv-SE" sz="1000" dirty="0">
              <a:solidFill>
                <a:prstClr val="black"/>
              </a:solidFill>
            </a:endParaRPr>
          </a:p>
          <a:p>
            <a:pPr lvl="0"/>
            <a:endParaRPr lang="sv-SE" sz="1000" dirty="0">
              <a:solidFill>
                <a:prstClr val="black"/>
              </a:solidFill>
            </a:endParaRPr>
          </a:p>
          <a:p>
            <a:pPr lvl="0"/>
            <a:r>
              <a:rPr lang="en-US" sz="1000" dirty="0">
                <a:solidFill>
                  <a:prstClr val="black"/>
                </a:solidFill>
              </a:rPr>
              <a:t>The Stockholm Region is defined as Stockholm County, Uppsala County, </a:t>
            </a:r>
            <a:r>
              <a:rPr lang="en-US" sz="1000" dirty="0" err="1">
                <a:solidFill>
                  <a:prstClr val="black"/>
                </a:solidFill>
              </a:rPr>
              <a:t>Gävleborg</a:t>
            </a:r>
            <a:r>
              <a:rPr lang="en-US" sz="1000" dirty="0">
                <a:solidFill>
                  <a:prstClr val="black"/>
                </a:solidFill>
              </a:rPr>
              <a:t> County, </a:t>
            </a:r>
            <a:r>
              <a:rPr lang="en-US" sz="1000" dirty="0" err="1">
                <a:solidFill>
                  <a:prstClr val="black"/>
                </a:solidFill>
              </a:rPr>
              <a:t>Västmanland</a:t>
            </a:r>
            <a:r>
              <a:rPr lang="en-US" sz="1000" dirty="0">
                <a:solidFill>
                  <a:prstClr val="black"/>
                </a:solidFill>
              </a:rPr>
              <a:t> County, </a:t>
            </a:r>
            <a:r>
              <a:rPr lang="en-US" sz="1000" dirty="0" err="1">
                <a:solidFill>
                  <a:prstClr val="black"/>
                </a:solidFill>
              </a:rPr>
              <a:t>Örebro</a:t>
            </a:r>
            <a:r>
              <a:rPr lang="en-US" sz="1000" dirty="0">
                <a:solidFill>
                  <a:prstClr val="black"/>
                </a:solidFill>
              </a:rPr>
              <a:t> County and </a:t>
            </a:r>
            <a:r>
              <a:rPr lang="en-US" sz="1000" dirty="0" err="1">
                <a:solidFill>
                  <a:prstClr val="black"/>
                </a:solidFill>
              </a:rPr>
              <a:t>Södermanland</a:t>
            </a:r>
            <a:r>
              <a:rPr lang="en-US" sz="1000" dirty="0">
                <a:solidFill>
                  <a:prstClr val="black"/>
                </a:solidFill>
              </a:rPr>
              <a:t> County. Individual county reports for the above mentioned can be found in Swedish here: </a:t>
            </a:r>
            <a:r>
              <a:rPr lang="sv-SE" sz="1000" u="sng" dirty="0">
                <a:solidFill>
                  <a:prstClr val="black"/>
                </a:solidFill>
                <a:hlinkClick r:id="rId3"/>
              </a:rPr>
              <a:t>http://www.stockholmbusinessalliance.se/konjunkturrapporter/</a:t>
            </a:r>
            <a:endParaRPr lang="sv-SE" sz="1000" u="sng" dirty="0">
              <a:solidFill>
                <a:prstClr val="black"/>
              </a:solidFill>
            </a:endParaRPr>
          </a:p>
          <a:p>
            <a:pPr lvl="0"/>
            <a:r>
              <a:rPr lang="sv-SE" sz="1000" dirty="0">
                <a:solidFill>
                  <a:prstClr val="black"/>
                </a:solidFill>
              </a:rPr>
              <a:t/>
            </a:r>
            <a:br>
              <a:rPr lang="sv-SE" sz="1000" dirty="0">
                <a:solidFill>
                  <a:prstClr val="black"/>
                </a:solidFill>
              </a:rPr>
            </a:br>
            <a:r>
              <a:rPr lang="sv-SE" sz="1000" dirty="0" err="1">
                <a:solidFill>
                  <a:prstClr val="black"/>
                </a:solidFill>
              </a:rPr>
              <a:t>Questions</a:t>
            </a:r>
            <a:r>
              <a:rPr lang="sv-SE" sz="1000" dirty="0">
                <a:solidFill>
                  <a:prstClr val="black"/>
                </a:solidFill>
              </a:rPr>
              <a:t> </a:t>
            </a:r>
            <a:r>
              <a:rPr lang="sv-SE" sz="1000" dirty="0" err="1">
                <a:solidFill>
                  <a:prstClr val="black"/>
                </a:solidFill>
              </a:rPr>
              <a:t>can</a:t>
            </a:r>
            <a:r>
              <a:rPr lang="sv-SE" sz="1000" dirty="0">
                <a:solidFill>
                  <a:prstClr val="black"/>
                </a:solidFill>
              </a:rPr>
              <a:t> be </a:t>
            </a:r>
            <a:r>
              <a:rPr lang="sv-SE" sz="1000" dirty="0" err="1">
                <a:solidFill>
                  <a:prstClr val="black"/>
                </a:solidFill>
              </a:rPr>
              <a:t>addressed</a:t>
            </a:r>
            <a:r>
              <a:rPr lang="sv-SE" sz="1000" dirty="0">
                <a:solidFill>
                  <a:prstClr val="black"/>
                </a:solidFill>
              </a:rPr>
              <a:t> to </a:t>
            </a:r>
            <a:r>
              <a:rPr lang="sv-SE" sz="1000" dirty="0" smtClean="0">
                <a:solidFill>
                  <a:prstClr val="black"/>
                </a:solidFill>
              </a:rPr>
              <a:t>Stefan Frid at </a:t>
            </a:r>
            <a:r>
              <a:rPr lang="sv-SE" sz="1000" dirty="0">
                <a:solidFill>
                  <a:prstClr val="black"/>
                </a:solidFill>
              </a:rPr>
              <a:t>Stockholm Business Region </a:t>
            </a:r>
            <a:r>
              <a:rPr lang="sv-SE" sz="1000" dirty="0" err="1">
                <a:solidFill>
                  <a:prstClr val="black"/>
                </a:solidFill>
              </a:rPr>
              <a:t>Development</a:t>
            </a:r>
            <a:r>
              <a:rPr lang="sv-SE" sz="1000" dirty="0">
                <a:solidFill>
                  <a:prstClr val="black"/>
                </a:solidFill>
              </a:rPr>
              <a:t>. Publisher: Olle Zetterberg.</a:t>
            </a:r>
          </a:p>
        </p:txBody>
      </p:sp>
      <p:sp>
        <p:nvSpPr>
          <p:cNvPr id="6" name="textruta 5"/>
          <p:cNvSpPr txBox="1"/>
          <p:nvPr/>
        </p:nvSpPr>
        <p:spPr>
          <a:xfrm>
            <a:off x="4864609" y="131671"/>
            <a:ext cx="4140402" cy="4577389"/>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endParaRPr lang="sv-SE" sz="1400" dirty="0" smtClean="0"/>
          </a:p>
          <a:p>
            <a:pPr lvl="0"/>
            <a:r>
              <a:rPr lang="sv-SE" sz="1400" dirty="0" smtClean="0">
                <a:solidFill>
                  <a:prstClr val="black"/>
                </a:solidFill>
              </a:rPr>
              <a:t>Positive </a:t>
            </a:r>
            <a:r>
              <a:rPr lang="sv-SE" sz="1400" dirty="0" err="1" smtClean="0">
                <a:solidFill>
                  <a:prstClr val="black"/>
                </a:solidFill>
              </a:rPr>
              <a:t>figures</a:t>
            </a:r>
            <a:r>
              <a:rPr lang="sv-SE" sz="1400" dirty="0" smtClean="0">
                <a:solidFill>
                  <a:prstClr val="black"/>
                </a:solidFill>
              </a:rPr>
              <a:t> for the Stockholm Region</a:t>
            </a:r>
            <a:r>
              <a:rPr lang="sv-SE" sz="1000" dirty="0">
                <a:solidFill>
                  <a:prstClr val="black"/>
                </a:solidFill>
              </a:rPr>
              <a:t/>
            </a:r>
            <a:br>
              <a:rPr lang="sv-SE" sz="1000" dirty="0">
                <a:solidFill>
                  <a:prstClr val="black"/>
                </a:solidFill>
              </a:rPr>
            </a:br>
            <a:r>
              <a:rPr lang="sv-SE" sz="1000" dirty="0">
                <a:solidFill>
                  <a:prstClr val="black"/>
                </a:solidFill>
              </a:rPr>
              <a:t/>
            </a:r>
            <a:br>
              <a:rPr lang="sv-SE" sz="1000" dirty="0">
                <a:solidFill>
                  <a:prstClr val="black"/>
                </a:solidFill>
              </a:rPr>
            </a:br>
            <a:r>
              <a:rPr lang="sv-SE" sz="1000" dirty="0" err="1">
                <a:solidFill>
                  <a:prstClr val="black"/>
                </a:solidFill>
              </a:rPr>
              <a:t>Stockholm’s</a:t>
            </a:r>
            <a:r>
              <a:rPr lang="sv-SE" sz="1000" dirty="0">
                <a:solidFill>
                  <a:prstClr val="black"/>
                </a:solidFill>
              </a:rPr>
              <a:t> </a:t>
            </a:r>
            <a:r>
              <a:rPr lang="sv-SE" sz="1000" dirty="0" err="1">
                <a:solidFill>
                  <a:prstClr val="black"/>
                </a:solidFill>
              </a:rPr>
              <a:t>economic</a:t>
            </a:r>
            <a:r>
              <a:rPr lang="sv-SE" sz="1000" dirty="0">
                <a:solidFill>
                  <a:prstClr val="black"/>
                </a:solidFill>
              </a:rPr>
              <a:t> </a:t>
            </a:r>
            <a:r>
              <a:rPr lang="sv-SE" sz="1000" dirty="0" err="1">
                <a:solidFill>
                  <a:prstClr val="black"/>
                </a:solidFill>
              </a:rPr>
              <a:t>growth</a:t>
            </a:r>
            <a:r>
              <a:rPr lang="sv-SE" sz="1000" dirty="0">
                <a:solidFill>
                  <a:prstClr val="black"/>
                </a:solidFill>
              </a:rPr>
              <a:t> </a:t>
            </a:r>
            <a:r>
              <a:rPr lang="sv-SE" sz="1000" dirty="0" err="1">
                <a:solidFill>
                  <a:prstClr val="black"/>
                </a:solidFill>
              </a:rPr>
              <a:t>continued</a:t>
            </a:r>
            <a:r>
              <a:rPr lang="sv-SE" sz="1000" dirty="0">
                <a:solidFill>
                  <a:prstClr val="black"/>
                </a:solidFill>
              </a:rPr>
              <a:t> </a:t>
            </a:r>
            <a:r>
              <a:rPr lang="sv-SE" sz="1000" dirty="0" err="1">
                <a:solidFill>
                  <a:prstClr val="black"/>
                </a:solidFill>
              </a:rPr>
              <a:t>during</a:t>
            </a:r>
            <a:r>
              <a:rPr lang="sv-SE" sz="1000" dirty="0">
                <a:solidFill>
                  <a:prstClr val="black"/>
                </a:solidFill>
              </a:rPr>
              <a:t> the </a:t>
            </a:r>
            <a:r>
              <a:rPr lang="sv-SE" sz="1000" dirty="0" err="1" smtClean="0">
                <a:solidFill>
                  <a:prstClr val="black"/>
                </a:solidFill>
              </a:rPr>
              <a:t>fourth</a:t>
            </a:r>
            <a:r>
              <a:rPr lang="sv-SE" sz="1000" dirty="0" smtClean="0">
                <a:solidFill>
                  <a:prstClr val="black"/>
                </a:solidFill>
              </a:rPr>
              <a:t> </a:t>
            </a:r>
            <a:r>
              <a:rPr lang="sv-SE" sz="1000" dirty="0" err="1">
                <a:solidFill>
                  <a:prstClr val="black"/>
                </a:solidFill>
              </a:rPr>
              <a:t>quarter</a:t>
            </a:r>
            <a:r>
              <a:rPr lang="sv-SE" sz="1000" dirty="0">
                <a:solidFill>
                  <a:prstClr val="black"/>
                </a:solidFill>
              </a:rPr>
              <a:t> </a:t>
            </a:r>
            <a:r>
              <a:rPr lang="sv-SE" sz="1000" dirty="0" err="1">
                <a:solidFill>
                  <a:prstClr val="black"/>
                </a:solidFill>
              </a:rPr>
              <a:t>of</a:t>
            </a:r>
            <a:r>
              <a:rPr lang="sv-SE" sz="1000" dirty="0">
                <a:solidFill>
                  <a:prstClr val="black"/>
                </a:solidFill>
              </a:rPr>
              <a:t> 2015. </a:t>
            </a:r>
            <a:r>
              <a:rPr lang="sv-SE" sz="1000" dirty="0" err="1">
                <a:solidFill>
                  <a:prstClr val="black"/>
                </a:solidFill>
              </a:rPr>
              <a:t>Aggregated</a:t>
            </a:r>
            <a:r>
              <a:rPr lang="sv-SE" sz="1000" dirty="0">
                <a:solidFill>
                  <a:prstClr val="black"/>
                </a:solidFill>
              </a:rPr>
              <a:t> gross </a:t>
            </a:r>
            <a:r>
              <a:rPr lang="sv-SE" sz="1000" dirty="0" err="1">
                <a:solidFill>
                  <a:prstClr val="black"/>
                </a:solidFill>
              </a:rPr>
              <a:t>pay</a:t>
            </a:r>
            <a:r>
              <a:rPr lang="sv-SE" sz="1000" dirty="0">
                <a:solidFill>
                  <a:prstClr val="black"/>
                </a:solidFill>
              </a:rPr>
              <a:t> data show positive </a:t>
            </a:r>
            <a:r>
              <a:rPr lang="sv-SE" sz="1000" dirty="0" err="1">
                <a:solidFill>
                  <a:prstClr val="black"/>
                </a:solidFill>
              </a:rPr>
              <a:t>growth</a:t>
            </a:r>
            <a:r>
              <a:rPr lang="sv-SE" sz="1000" dirty="0">
                <a:solidFill>
                  <a:prstClr val="black"/>
                </a:solidFill>
              </a:rPr>
              <a:t> </a:t>
            </a:r>
            <a:r>
              <a:rPr lang="sv-SE" sz="1000" dirty="0" err="1">
                <a:solidFill>
                  <a:prstClr val="black"/>
                </a:solidFill>
              </a:rPr>
              <a:t>figures</a:t>
            </a:r>
            <a:r>
              <a:rPr lang="sv-SE" sz="1000" dirty="0">
                <a:solidFill>
                  <a:prstClr val="black"/>
                </a:solidFill>
              </a:rPr>
              <a:t> </a:t>
            </a:r>
            <a:r>
              <a:rPr lang="sv-SE" sz="1000" dirty="0" smtClean="0">
                <a:solidFill>
                  <a:prstClr val="black"/>
                </a:solidFill>
              </a:rPr>
              <a:t>for </a:t>
            </a:r>
            <a:r>
              <a:rPr lang="en-GB" sz="1000" dirty="0" smtClean="0">
                <a:solidFill>
                  <a:prstClr val="black"/>
                </a:solidFill>
              </a:rPr>
              <a:t>the </a:t>
            </a:r>
            <a:r>
              <a:rPr lang="en-GB" sz="1000" dirty="0">
                <a:solidFill>
                  <a:prstClr val="black"/>
                </a:solidFill>
              </a:rPr>
              <a:t>Stockholm Region </a:t>
            </a:r>
            <a:r>
              <a:rPr lang="en-US" sz="1000" dirty="0" smtClean="0">
                <a:solidFill>
                  <a:prstClr val="black"/>
                </a:solidFill>
              </a:rPr>
              <a:t>compared </a:t>
            </a:r>
            <a:r>
              <a:rPr lang="en-US" sz="1000" dirty="0">
                <a:solidFill>
                  <a:prstClr val="black"/>
                </a:solidFill>
              </a:rPr>
              <a:t>with the same quarter 2014.</a:t>
            </a:r>
            <a:r>
              <a:rPr lang="sv-SE" sz="1000" i="1" dirty="0">
                <a:solidFill>
                  <a:prstClr val="black"/>
                </a:solidFill>
              </a:rPr>
              <a:t/>
            </a:r>
            <a:br>
              <a:rPr lang="sv-SE" sz="1000" i="1" dirty="0">
                <a:solidFill>
                  <a:prstClr val="black"/>
                </a:solidFill>
              </a:rPr>
            </a:br>
            <a:r>
              <a:rPr lang="sv-SE" sz="1000" i="1" dirty="0">
                <a:solidFill>
                  <a:prstClr val="black"/>
                </a:solidFill>
              </a:rPr>
              <a:t/>
            </a:r>
            <a:br>
              <a:rPr lang="sv-SE" sz="1000" i="1" dirty="0">
                <a:solidFill>
                  <a:prstClr val="black"/>
                </a:solidFill>
              </a:rPr>
            </a:br>
            <a:r>
              <a:rPr lang="en-GB" sz="1000" dirty="0">
                <a:solidFill>
                  <a:prstClr val="black"/>
                </a:solidFill>
              </a:rPr>
              <a:t>8</a:t>
            </a:r>
            <a:r>
              <a:rPr lang="en-GB" sz="1000" dirty="0" smtClean="0">
                <a:solidFill>
                  <a:prstClr val="black"/>
                </a:solidFill>
              </a:rPr>
              <a:t> 701 </a:t>
            </a:r>
            <a:r>
              <a:rPr lang="en-GB" sz="1000" dirty="0">
                <a:solidFill>
                  <a:prstClr val="black"/>
                </a:solidFill>
              </a:rPr>
              <a:t>new companies were registered in </a:t>
            </a:r>
            <a:r>
              <a:rPr lang="en-GB" sz="1000" dirty="0" smtClean="0">
                <a:solidFill>
                  <a:prstClr val="black"/>
                </a:solidFill>
              </a:rPr>
              <a:t>the Stockholm Region </a:t>
            </a:r>
            <a:r>
              <a:rPr lang="en-GB" sz="1000" dirty="0">
                <a:solidFill>
                  <a:prstClr val="black"/>
                </a:solidFill>
              </a:rPr>
              <a:t>during the </a:t>
            </a:r>
            <a:r>
              <a:rPr lang="en-GB" sz="1000" dirty="0" smtClean="0">
                <a:solidFill>
                  <a:prstClr val="black"/>
                </a:solidFill>
              </a:rPr>
              <a:t>fourth quarter 2015, which </a:t>
            </a:r>
            <a:r>
              <a:rPr lang="en-GB" sz="1000" dirty="0">
                <a:solidFill>
                  <a:prstClr val="black"/>
                </a:solidFill>
              </a:rPr>
              <a:t>represents a 9</a:t>
            </a:r>
            <a:r>
              <a:rPr lang="en-GB" sz="1000" dirty="0" smtClean="0">
                <a:solidFill>
                  <a:prstClr val="black"/>
                </a:solidFill>
              </a:rPr>
              <a:t> % </a:t>
            </a:r>
            <a:r>
              <a:rPr lang="en-GB" sz="1000" dirty="0">
                <a:solidFill>
                  <a:prstClr val="black"/>
                </a:solidFill>
              </a:rPr>
              <a:t>increase </a:t>
            </a:r>
            <a:r>
              <a:rPr lang="en-GB" sz="1000" dirty="0" smtClean="0">
                <a:solidFill>
                  <a:prstClr val="black"/>
                </a:solidFill>
              </a:rPr>
              <a:t>compared </a:t>
            </a:r>
            <a:r>
              <a:rPr lang="en-GB" sz="1000" dirty="0">
                <a:solidFill>
                  <a:prstClr val="black"/>
                </a:solidFill>
              </a:rPr>
              <a:t>to the </a:t>
            </a:r>
            <a:r>
              <a:rPr lang="en-GB" sz="1000" dirty="0" smtClean="0">
                <a:solidFill>
                  <a:prstClr val="black"/>
                </a:solidFill>
              </a:rPr>
              <a:t>same quarter </a:t>
            </a:r>
            <a:r>
              <a:rPr lang="en-GB" sz="1000" dirty="0">
                <a:solidFill>
                  <a:prstClr val="black"/>
                </a:solidFill>
              </a:rPr>
              <a:t>2014</a:t>
            </a:r>
            <a:r>
              <a:rPr lang="en-GB" sz="1000" dirty="0" smtClean="0">
                <a:solidFill>
                  <a:prstClr val="black"/>
                </a:solidFill>
              </a:rPr>
              <a:t>. During 2015 a total of 30 800 new companies were registered representing an increase of 5 % in relation to 2014.</a:t>
            </a:r>
            <a:endParaRPr lang="en-GB" sz="1000" dirty="0">
              <a:solidFill>
                <a:prstClr val="black"/>
              </a:solidFill>
            </a:endParaRPr>
          </a:p>
          <a:p>
            <a:pPr lvl="0"/>
            <a:endParaRPr lang="sv-SE" sz="1000" dirty="0">
              <a:solidFill>
                <a:prstClr val="black"/>
              </a:solidFill>
            </a:endParaRPr>
          </a:p>
          <a:p>
            <a:pPr lvl="0"/>
            <a:r>
              <a:rPr lang="en-US" sz="1000" dirty="0">
                <a:solidFill>
                  <a:prstClr val="black"/>
                </a:solidFill>
              </a:rPr>
              <a:t>The number of people employed has increased during the last quarter.</a:t>
            </a:r>
            <a:r>
              <a:rPr lang="sv-SE" sz="1000" dirty="0">
                <a:solidFill>
                  <a:prstClr val="black"/>
                </a:solidFill>
              </a:rPr>
              <a:t/>
            </a:r>
            <a:br>
              <a:rPr lang="sv-SE" sz="1000" dirty="0">
                <a:solidFill>
                  <a:prstClr val="black"/>
                </a:solidFill>
              </a:rPr>
            </a:br>
            <a:r>
              <a:rPr lang="sv-SE" sz="1000" dirty="0">
                <a:solidFill>
                  <a:prstClr val="black"/>
                </a:solidFill>
              </a:rPr>
              <a:t>The </a:t>
            </a:r>
            <a:r>
              <a:rPr lang="sv-SE" sz="1000" dirty="0" err="1">
                <a:solidFill>
                  <a:prstClr val="black"/>
                </a:solidFill>
              </a:rPr>
              <a:t>number</a:t>
            </a:r>
            <a:r>
              <a:rPr lang="sv-SE" sz="1000" dirty="0">
                <a:solidFill>
                  <a:prstClr val="black"/>
                </a:solidFill>
              </a:rPr>
              <a:t> </a:t>
            </a:r>
            <a:r>
              <a:rPr lang="sv-SE" sz="1000" dirty="0" err="1">
                <a:solidFill>
                  <a:prstClr val="black"/>
                </a:solidFill>
              </a:rPr>
              <a:t>of</a:t>
            </a:r>
            <a:r>
              <a:rPr lang="sv-SE" sz="1000" dirty="0">
                <a:solidFill>
                  <a:prstClr val="black"/>
                </a:solidFill>
              </a:rPr>
              <a:t> </a:t>
            </a:r>
            <a:r>
              <a:rPr lang="sv-SE" sz="1000" dirty="0" err="1">
                <a:solidFill>
                  <a:prstClr val="black"/>
                </a:solidFill>
              </a:rPr>
              <a:t>listed</a:t>
            </a:r>
            <a:r>
              <a:rPr lang="sv-SE" sz="1000" dirty="0">
                <a:solidFill>
                  <a:prstClr val="black"/>
                </a:solidFill>
              </a:rPr>
              <a:t> positions </a:t>
            </a:r>
            <a:r>
              <a:rPr lang="sv-SE" sz="1000" dirty="0" err="1" smtClean="0">
                <a:solidFill>
                  <a:prstClr val="black"/>
                </a:solidFill>
              </a:rPr>
              <a:t>increased</a:t>
            </a:r>
            <a:r>
              <a:rPr lang="sv-SE" sz="1000" dirty="0" smtClean="0">
                <a:solidFill>
                  <a:prstClr val="black"/>
                </a:solidFill>
              </a:rPr>
              <a:t> and </a:t>
            </a:r>
            <a:r>
              <a:rPr lang="sv-SE" sz="1000" dirty="0">
                <a:solidFill>
                  <a:prstClr val="black"/>
                </a:solidFill>
              </a:rPr>
              <a:t>the </a:t>
            </a:r>
            <a:r>
              <a:rPr lang="sv-SE" sz="1000" dirty="0" err="1">
                <a:solidFill>
                  <a:prstClr val="black"/>
                </a:solidFill>
              </a:rPr>
              <a:t>number</a:t>
            </a:r>
            <a:r>
              <a:rPr lang="sv-SE" sz="1000" dirty="0">
                <a:solidFill>
                  <a:prstClr val="black"/>
                </a:solidFill>
              </a:rPr>
              <a:t> </a:t>
            </a:r>
            <a:r>
              <a:rPr lang="sv-SE" sz="1000" dirty="0" err="1">
                <a:solidFill>
                  <a:prstClr val="black"/>
                </a:solidFill>
              </a:rPr>
              <a:t>of</a:t>
            </a:r>
            <a:r>
              <a:rPr lang="sv-SE" sz="1000" dirty="0">
                <a:solidFill>
                  <a:prstClr val="black"/>
                </a:solidFill>
              </a:rPr>
              <a:t> </a:t>
            </a:r>
            <a:r>
              <a:rPr lang="sv-SE" sz="1000" dirty="0" err="1">
                <a:solidFill>
                  <a:prstClr val="black"/>
                </a:solidFill>
              </a:rPr>
              <a:t>people</a:t>
            </a:r>
            <a:r>
              <a:rPr lang="sv-SE" sz="1000" dirty="0">
                <a:solidFill>
                  <a:prstClr val="black"/>
                </a:solidFill>
              </a:rPr>
              <a:t> given </a:t>
            </a:r>
            <a:r>
              <a:rPr lang="sv-SE" sz="1000" dirty="0" err="1">
                <a:solidFill>
                  <a:prstClr val="black"/>
                </a:solidFill>
              </a:rPr>
              <a:t>notice</a:t>
            </a:r>
            <a:r>
              <a:rPr lang="sv-SE" sz="1000" dirty="0">
                <a:solidFill>
                  <a:prstClr val="black"/>
                </a:solidFill>
              </a:rPr>
              <a:t> </a:t>
            </a:r>
            <a:r>
              <a:rPr lang="sv-SE" sz="1000" dirty="0" err="1" smtClean="0">
                <a:solidFill>
                  <a:prstClr val="black"/>
                </a:solidFill>
              </a:rPr>
              <a:t>decreased</a:t>
            </a:r>
            <a:r>
              <a:rPr lang="sv-SE" sz="1000" dirty="0" smtClean="0">
                <a:solidFill>
                  <a:prstClr val="black"/>
                </a:solidFill>
              </a:rPr>
              <a:t>. </a:t>
            </a:r>
            <a:r>
              <a:rPr lang="en-US" sz="1000" dirty="0">
                <a:solidFill>
                  <a:prstClr val="black"/>
                </a:solidFill>
              </a:rPr>
              <a:t>The unemployment rate </a:t>
            </a:r>
            <a:r>
              <a:rPr lang="en-GB" sz="1000" dirty="0" smtClean="0">
                <a:solidFill>
                  <a:prstClr val="black"/>
                </a:solidFill>
              </a:rPr>
              <a:t>in </a:t>
            </a:r>
            <a:r>
              <a:rPr lang="en-GB" sz="1000" dirty="0">
                <a:solidFill>
                  <a:prstClr val="black"/>
                </a:solidFill>
              </a:rPr>
              <a:t>the Stockholm Region</a:t>
            </a:r>
            <a:r>
              <a:rPr lang="en-US" sz="1000" dirty="0" smtClean="0">
                <a:solidFill>
                  <a:prstClr val="black"/>
                </a:solidFill>
              </a:rPr>
              <a:t> remained at the same level as the fourth quarter </a:t>
            </a:r>
            <a:r>
              <a:rPr lang="en-US" sz="1000" dirty="0">
                <a:solidFill>
                  <a:prstClr val="black"/>
                </a:solidFill>
              </a:rPr>
              <a:t>2014.</a:t>
            </a:r>
            <a:endParaRPr lang="sv-SE" sz="1000" dirty="0">
              <a:solidFill>
                <a:prstClr val="black"/>
              </a:solidFill>
            </a:endParaRPr>
          </a:p>
          <a:p>
            <a:pPr lvl="0"/>
            <a:r>
              <a:rPr lang="en-US" sz="1000" dirty="0">
                <a:solidFill>
                  <a:prstClr val="black"/>
                </a:solidFill>
              </a:rPr>
              <a:t/>
            </a:r>
            <a:br>
              <a:rPr lang="en-US" sz="1000" dirty="0">
                <a:solidFill>
                  <a:prstClr val="black"/>
                </a:solidFill>
              </a:rPr>
            </a:br>
            <a:r>
              <a:rPr lang="en-US" sz="1000" dirty="0" smtClean="0">
                <a:solidFill>
                  <a:prstClr val="black"/>
                </a:solidFill>
              </a:rPr>
              <a:t>In 2015 the </a:t>
            </a:r>
            <a:r>
              <a:rPr lang="en-US" sz="1000" dirty="0">
                <a:solidFill>
                  <a:prstClr val="black"/>
                </a:solidFill>
              </a:rPr>
              <a:t>number of residents </a:t>
            </a:r>
            <a:r>
              <a:rPr lang="en-GB" sz="1000" dirty="0">
                <a:solidFill>
                  <a:prstClr val="black"/>
                </a:solidFill>
              </a:rPr>
              <a:t>in the Stockholm Region </a:t>
            </a:r>
            <a:r>
              <a:rPr lang="en-US" sz="1000" dirty="0" smtClean="0">
                <a:solidFill>
                  <a:prstClr val="black"/>
                </a:solidFill>
              </a:rPr>
              <a:t>has </a:t>
            </a:r>
            <a:r>
              <a:rPr lang="en-US" sz="1000" dirty="0">
                <a:solidFill>
                  <a:prstClr val="black"/>
                </a:solidFill>
              </a:rPr>
              <a:t>increased by </a:t>
            </a:r>
            <a:r>
              <a:rPr lang="en-US" sz="1000" dirty="0" smtClean="0">
                <a:solidFill>
                  <a:prstClr val="black"/>
                </a:solidFill>
              </a:rPr>
              <a:t>49 000, representing </a:t>
            </a:r>
            <a:r>
              <a:rPr lang="en-US" sz="1000" dirty="0">
                <a:solidFill>
                  <a:prstClr val="black"/>
                </a:solidFill>
              </a:rPr>
              <a:t>a 1% increase in population for </a:t>
            </a:r>
            <a:r>
              <a:rPr lang="en-US" sz="1000" dirty="0" smtClean="0">
                <a:solidFill>
                  <a:prstClr val="black"/>
                </a:solidFill>
              </a:rPr>
              <a:t>the region.</a:t>
            </a:r>
            <a:endParaRPr lang="sv-SE" sz="1000" dirty="0">
              <a:solidFill>
                <a:prstClr val="black"/>
              </a:solidFill>
            </a:endParaRPr>
          </a:p>
          <a:p>
            <a:pPr lvl="0"/>
            <a:endParaRPr lang="sv-SE" sz="1000" dirty="0">
              <a:solidFill>
                <a:prstClr val="black"/>
              </a:solidFill>
            </a:endParaRPr>
          </a:p>
          <a:p>
            <a:pPr lvl="0"/>
            <a:r>
              <a:rPr lang="sv-SE" sz="1000" dirty="0">
                <a:solidFill>
                  <a:prstClr val="black"/>
                </a:solidFill>
              </a:rPr>
              <a:t>The </a:t>
            </a:r>
            <a:r>
              <a:rPr lang="sv-SE" sz="1000" dirty="0" err="1">
                <a:solidFill>
                  <a:prstClr val="black"/>
                </a:solidFill>
              </a:rPr>
              <a:t>number</a:t>
            </a:r>
            <a:r>
              <a:rPr lang="sv-SE" sz="1000" dirty="0">
                <a:solidFill>
                  <a:prstClr val="black"/>
                </a:solidFill>
              </a:rPr>
              <a:t> </a:t>
            </a:r>
            <a:r>
              <a:rPr lang="sv-SE" sz="1000" dirty="0" err="1">
                <a:solidFill>
                  <a:prstClr val="black"/>
                </a:solidFill>
              </a:rPr>
              <a:t>of</a:t>
            </a:r>
            <a:r>
              <a:rPr lang="sv-SE" sz="1000" dirty="0">
                <a:solidFill>
                  <a:prstClr val="black"/>
                </a:solidFill>
              </a:rPr>
              <a:t> </a:t>
            </a:r>
            <a:r>
              <a:rPr lang="sv-SE" sz="1000" dirty="0" err="1">
                <a:solidFill>
                  <a:prstClr val="black"/>
                </a:solidFill>
              </a:rPr>
              <a:t>housing</a:t>
            </a:r>
            <a:r>
              <a:rPr lang="sv-SE" sz="1000" dirty="0">
                <a:solidFill>
                  <a:prstClr val="black"/>
                </a:solidFill>
              </a:rPr>
              <a:t> </a:t>
            </a:r>
            <a:r>
              <a:rPr lang="sv-SE" sz="1000" dirty="0" err="1">
                <a:solidFill>
                  <a:prstClr val="black"/>
                </a:solidFill>
              </a:rPr>
              <a:t>projects</a:t>
            </a:r>
            <a:r>
              <a:rPr lang="sv-SE" sz="1000" dirty="0">
                <a:solidFill>
                  <a:prstClr val="black"/>
                </a:solidFill>
              </a:rPr>
              <a:t> </a:t>
            </a:r>
            <a:r>
              <a:rPr lang="sv-SE" sz="1000" dirty="0" err="1" smtClean="0">
                <a:solidFill>
                  <a:prstClr val="black"/>
                </a:solidFill>
              </a:rPr>
              <a:t>decreased</a:t>
            </a:r>
            <a:r>
              <a:rPr lang="sv-SE" sz="1000" dirty="0" smtClean="0">
                <a:solidFill>
                  <a:prstClr val="black"/>
                </a:solidFill>
              </a:rPr>
              <a:t> </a:t>
            </a:r>
            <a:r>
              <a:rPr lang="en-GB" sz="1000" dirty="0">
                <a:solidFill>
                  <a:prstClr val="black"/>
                </a:solidFill>
              </a:rPr>
              <a:t>in the Stockholm Region</a:t>
            </a:r>
            <a:r>
              <a:rPr lang="sv-SE" sz="1000" dirty="0" smtClean="0">
                <a:solidFill>
                  <a:prstClr val="black"/>
                </a:solidFill>
              </a:rPr>
              <a:t> </a:t>
            </a:r>
            <a:r>
              <a:rPr lang="en-US" sz="1000" dirty="0">
                <a:solidFill>
                  <a:prstClr val="black"/>
                </a:solidFill>
              </a:rPr>
              <a:t>compared with the same quarter 2014</a:t>
            </a:r>
            <a:r>
              <a:rPr lang="sv-SE" sz="1000" dirty="0" smtClean="0">
                <a:solidFill>
                  <a:prstClr val="black"/>
                </a:solidFill>
              </a:rPr>
              <a:t>. </a:t>
            </a:r>
            <a:r>
              <a:rPr lang="sv-SE" sz="1000" dirty="0">
                <a:solidFill>
                  <a:prstClr val="black"/>
                </a:solidFill>
              </a:rPr>
              <a:t>In </a:t>
            </a:r>
            <a:r>
              <a:rPr lang="sv-SE" sz="1000" dirty="0" smtClean="0">
                <a:solidFill>
                  <a:prstClr val="black"/>
                </a:solidFill>
              </a:rPr>
              <a:t>total 19 </a:t>
            </a:r>
            <a:r>
              <a:rPr lang="sv-SE" sz="1000" dirty="0">
                <a:solidFill>
                  <a:prstClr val="black"/>
                </a:solidFill>
              </a:rPr>
              <a:t>8</a:t>
            </a:r>
            <a:r>
              <a:rPr lang="sv-SE" sz="1000" dirty="0" smtClean="0">
                <a:solidFill>
                  <a:prstClr val="black"/>
                </a:solidFill>
              </a:rPr>
              <a:t>00 </a:t>
            </a:r>
            <a:r>
              <a:rPr lang="sv-SE" sz="1000" dirty="0">
                <a:solidFill>
                  <a:prstClr val="black"/>
                </a:solidFill>
              </a:rPr>
              <a:t>apartments </a:t>
            </a:r>
            <a:r>
              <a:rPr lang="sv-SE" sz="1000" dirty="0" err="1" smtClean="0">
                <a:solidFill>
                  <a:prstClr val="black"/>
                </a:solidFill>
              </a:rPr>
              <a:t>have</a:t>
            </a:r>
            <a:r>
              <a:rPr lang="sv-SE" sz="1000" dirty="0" smtClean="0">
                <a:solidFill>
                  <a:prstClr val="black"/>
                </a:solidFill>
              </a:rPr>
              <a:t> </a:t>
            </a:r>
            <a:r>
              <a:rPr lang="sv-SE" sz="1000" dirty="0" err="1" smtClean="0">
                <a:solidFill>
                  <a:prstClr val="black"/>
                </a:solidFill>
              </a:rPr>
              <a:t>been</a:t>
            </a:r>
            <a:r>
              <a:rPr lang="sv-SE" sz="1000" dirty="0" smtClean="0">
                <a:solidFill>
                  <a:prstClr val="black"/>
                </a:solidFill>
              </a:rPr>
              <a:t> </a:t>
            </a:r>
            <a:r>
              <a:rPr lang="sv-SE" sz="1000" dirty="0" err="1" smtClean="0">
                <a:solidFill>
                  <a:prstClr val="black"/>
                </a:solidFill>
              </a:rPr>
              <a:t>started</a:t>
            </a:r>
            <a:r>
              <a:rPr lang="sv-SE" sz="1000" dirty="0" smtClean="0">
                <a:solidFill>
                  <a:prstClr val="black"/>
                </a:solidFill>
              </a:rPr>
              <a:t> </a:t>
            </a:r>
            <a:r>
              <a:rPr lang="en-GB" sz="1000" dirty="0">
                <a:solidFill>
                  <a:prstClr val="black"/>
                </a:solidFill>
              </a:rPr>
              <a:t>in the </a:t>
            </a:r>
            <a:r>
              <a:rPr lang="en-GB" sz="1000" dirty="0" smtClean="0">
                <a:solidFill>
                  <a:prstClr val="black"/>
                </a:solidFill>
              </a:rPr>
              <a:t>region during 2015.</a:t>
            </a:r>
            <a:br>
              <a:rPr lang="en-GB" sz="1000" dirty="0" smtClean="0">
                <a:solidFill>
                  <a:prstClr val="black"/>
                </a:solidFill>
              </a:rPr>
            </a:br>
            <a:endParaRPr lang="sv-SE" sz="1000" dirty="0">
              <a:solidFill>
                <a:prstClr val="black"/>
              </a:solidFill>
            </a:endParaRPr>
          </a:p>
          <a:p>
            <a:pPr lvl="0"/>
            <a:r>
              <a:rPr lang="de-DE" sz="1000" dirty="0">
                <a:solidFill>
                  <a:prstClr val="black"/>
                </a:solidFill>
              </a:rPr>
              <a:t>Olle Zetterberg</a:t>
            </a:r>
            <a:endParaRPr lang="sv-SE" sz="1000" dirty="0">
              <a:solidFill>
                <a:prstClr val="black"/>
              </a:solidFill>
            </a:endParaRPr>
          </a:p>
          <a:p>
            <a:pPr lvl="0"/>
            <a:r>
              <a:rPr lang="de-DE" sz="1000" dirty="0">
                <a:solidFill>
                  <a:prstClr val="black"/>
                </a:solidFill>
              </a:rPr>
              <a:t>CEO Stockholm Business Region</a:t>
            </a:r>
          </a:p>
        </p:txBody>
      </p:sp>
    </p:spTree>
    <p:extLst>
      <p:ext uri="{BB962C8B-B14F-4D97-AF65-F5344CB8AC3E}">
        <p14:creationId xmlns:p14="http://schemas.microsoft.com/office/powerpoint/2010/main" val="420417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err="1"/>
              <a:t>Economic</a:t>
            </a:r>
            <a:r>
              <a:rPr lang="sv-SE" sz="2800" dirty="0"/>
              <a:t> </a:t>
            </a:r>
            <a:r>
              <a:rPr lang="sv-SE" sz="2800" dirty="0" err="1"/>
              <a:t>growth</a:t>
            </a:r>
            <a:r>
              <a:rPr lang="sv-SE" sz="2800" dirty="0"/>
              <a:t>, private </a:t>
            </a:r>
            <a:r>
              <a:rPr lang="sv-SE" sz="2800" dirty="0" err="1"/>
              <a:t>sector</a:t>
            </a:r>
            <a:r>
              <a:rPr lang="sv-SE" sz="2800" dirty="0"/>
              <a:t> </a:t>
            </a:r>
            <a:r>
              <a:rPr lang="sv-SE" sz="2800" b="0" dirty="0"/>
              <a:t/>
            </a:r>
            <a:br>
              <a:rPr lang="sv-SE" sz="2800" b="0" dirty="0"/>
            </a:br>
            <a:r>
              <a:rPr lang="sv-SE" sz="2000" b="0" dirty="0"/>
              <a:t>Index 100 = 2005 Q1</a:t>
            </a:r>
          </a:p>
        </p:txBody>
      </p:sp>
      <p:graphicFrame>
        <p:nvGraphicFramePr>
          <p:cNvPr id="6" name="Tabell 5"/>
          <p:cNvGraphicFramePr>
            <a:graphicFrameLocks noGrp="1"/>
          </p:cNvGraphicFramePr>
          <p:nvPr>
            <p:extLst>
              <p:ext uri="{D42A27DB-BD31-4B8C-83A1-F6EECF244321}">
                <p14:modId xmlns:p14="http://schemas.microsoft.com/office/powerpoint/2010/main" val="1792323164"/>
              </p:ext>
            </p:extLst>
          </p:nvPr>
        </p:nvGraphicFramePr>
        <p:xfrm>
          <a:off x="4389425" y="2343087"/>
          <a:ext cx="4420346" cy="1905000"/>
        </p:xfrm>
        <a:graphic>
          <a:graphicData uri="http://schemas.openxmlformats.org/drawingml/2006/table">
            <a:tbl>
              <a:tblPr>
                <a:tableStyleId>{68D230F3-CF80-4859-8CE7-A43EE81993B5}</a:tableStyleId>
              </a:tblPr>
              <a:tblGrid>
                <a:gridCol w="1540547"/>
                <a:gridCol w="834855"/>
                <a:gridCol w="681648"/>
                <a:gridCol w="681648"/>
                <a:gridCol w="681648"/>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 Q4</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050" i="0" u="none" strike="noStrike" dirty="0" smtClean="0">
                          <a:effectLst/>
                        </a:rPr>
                        <a:t>Change </a:t>
                      </a:r>
                      <a:r>
                        <a:rPr lang="sv-SE" sz="1050" i="0" u="none" strike="noStrike" dirty="0">
                          <a:effectLst/>
                        </a:rPr>
                        <a:t>(%) </a:t>
                      </a:r>
                      <a:r>
                        <a:rPr lang="sv-SE" sz="1050" i="0" u="none" strike="noStrike" dirty="0" err="1" smtClean="0">
                          <a:effectLst/>
                        </a:rPr>
                        <a:t>since</a:t>
                      </a:r>
                      <a:r>
                        <a:rPr lang="sv-SE" sz="1050" i="0" u="none" strike="noStrike" dirty="0" smtClean="0">
                          <a:effectLst/>
                        </a:rPr>
                        <a:t>,</a:t>
                      </a:r>
                      <a:endParaRPr lang="sv-SE" sz="1050" b="0" i="0" u="none" strike="noStrike" dirty="0">
                        <a:solidFill>
                          <a:srgbClr val="000000"/>
                        </a:solidFill>
                        <a:effectLst/>
                        <a:latin typeface="Calibri"/>
                      </a:endParaRPr>
                    </a:p>
                  </a:txBody>
                  <a:tcPr marL="9525" marR="9525" marT="9525" marB="0" anchor="b"/>
                </a:tc>
                <a:tc hMerge="1">
                  <a:txBody>
                    <a:bodyPr/>
                    <a:lstStyle/>
                    <a:p>
                      <a:pPr algn="ctr" fontAlgn="b"/>
                      <a:endParaRPr lang="sv-SE" sz="1100" b="0" i="0" u="none" strike="noStrike" dirty="0">
                        <a:solidFill>
                          <a:srgbClr val="000000"/>
                        </a:solidFill>
                        <a:effectLst/>
                        <a:latin typeface="Calibri"/>
                      </a:endParaRP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fontAlgn="b"/>
                      <a:r>
                        <a:rPr lang="sv-SE" sz="1000" b="0" i="0" u="none" strike="noStrike" dirty="0" smtClean="0">
                          <a:effectLst/>
                          <a:latin typeface="+mj-lt"/>
                        </a:rPr>
                        <a:t>Billion </a:t>
                      </a:r>
                      <a:r>
                        <a:rPr lang="sv-SE" sz="1000" b="0" i="0" u="none" strike="noStrike" dirty="0" err="1" smtClean="0">
                          <a:effectLst/>
                          <a:latin typeface="+mj-lt"/>
                        </a:rPr>
                        <a:t>cr</a:t>
                      </a:r>
                      <a:r>
                        <a:rPr lang="sv-SE" sz="1000" b="0" i="0" u="none" strike="noStrike" dirty="0" smtClean="0">
                          <a:effectLst/>
                          <a:latin typeface="+mj-lt"/>
                        </a:rPr>
                        <a:t>.</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i="0" u="none" strike="noStrike" dirty="0" smtClean="0">
                          <a:effectLst/>
                        </a:rPr>
                        <a:t>2005 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i="0" u="none" strike="noStrike" dirty="0">
                          <a:effectLst/>
                        </a:rPr>
                        <a:t>2010 </a:t>
                      </a:r>
                      <a:r>
                        <a:rPr lang="sv-SE" sz="1000" i="0" u="none" strike="noStrike" dirty="0" smtClean="0">
                          <a:effectLs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i="0" u="none" strike="noStrike" dirty="0" smtClean="0">
                          <a:effectLst/>
                        </a:rPr>
                        <a:t>2014 Q4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1" i="0" u="none" strike="noStrike" dirty="0" smtClean="0">
                          <a:solidFill>
                            <a:srgbClr val="000000"/>
                          </a:solidFill>
                          <a:effectLst/>
                          <a:latin typeface="Futura std book"/>
                        </a:rPr>
                        <a:t>The Stockholm Region</a:t>
                      </a:r>
                      <a:endParaRPr lang="sv-SE" sz="1100" b="1" i="0" u="none" strike="noStrike" dirty="0">
                        <a:solidFill>
                          <a:srgbClr val="000000"/>
                        </a:solidFill>
                        <a:effectLst/>
                        <a:latin typeface="Futura std book"/>
                      </a:endParaRPr>
                    </a:p>
                  </a:txBody>
                  <a:tcPr marL="9525" marR="9525" marT="9525" marB="0" anchor="b"/>
                </a:tc>
                <a:tc>
                  <a:txBody>
                    <a:bodyPr/>
                    <a:lstStyle/>
                    <a:p>
                      <a:pPr algn="ctr" fontAlgn="b"/>
                      <a:r>
                        <a:rPr lang="sv-SE" sz="1100" b="1" i="0" u="none" strike="noStrike">
                          <a:solidFill>
                            <a:srgbClr val="000000"/>
                          </a:solidFill>
                          <a:effectLst/>
                          <a:latin typeface="Futura std book"/>
                        </a:rPr>
                        <a:t>130,1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70,3</a:t>
                      </a:r>
                    </a:p>
                  </a:txBody>
                  <a:tcPr marL="9525" marR="9525" marT="9525" marB="0" anchor="b"/>
                </a:tc>
                <a:tc>
                  <a:txBody>
                    <a:bodyPr/>
                    <a:lstStyle/>
                    <a:p>
                      <a:pPr algn="ctr" fontAlgn="b"/>
                      <a:r>
                        <a:rPr lang="sv-SE" sz="1100" b="1" i="0" u="none" strike="noStrike">
                          <a:solidFill>
                            <a:srgbClr val="000000"/>
                          </a:solidFill>
                          <a:effectLst/>
                          <a:latin typeface="Futura std book"/>
                        </a:rPr>
                        <a:t>31,2</a:t>
                      </a:r>
                    </a:p>
                  </a:txBody>
                  <a:tcPr marL="9525" marR="9525" marT="9525" marB="0" anchor="b"/>
                </a:tc>
                <a:tc>
                  <a:txBody>
                    <a:bodyPr/>
                    <a:lstStyle/>
                    <a:p>
                      <a:pPr algn="ctr" fontAlgn="b"/>
                      <a:r>
                        <a:rPr lang="sv-SE" sz="1100" b="1"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1" i="0" u="none" strike="noStrike" dirty="0" smtClean="0">
                          <a:solidFill>
                            <a:srgbClr val="000000"/>
                          </a:solidFill>
                          <a:effectLst/>
                          <a:latin typeface="Futura std book"/>
                        </a:rPr>
                        <a:t>Rest </a:t>
                      </a:r>
                      <a:r>
                        <a:rPr lang="sv-SE" sz="1100" b="1" i="0" u="none" strike="noStrike" dirty="0" err="1" smtClean="0">
                          <a:solidFill>
                            <a:srgbClr val="000000"/>
                          </a:solidFill>
                          <a:effectLst/>
                          <a:latin typeface="Futura std book"/>
                        </a:rPr>
                        <a:t>of</a:t>
                      </a:r>
                      <a:r>
                        <a:rPr lang="sv-SE" sz="1100" b="1" i="0" u="none" strike="noStrike" dirty="0" smtClean="0">
                          <a:solidFill>
                            <a:srgbClr val="000000"/>
                          </a:solidFill>
                          <a:effectLst/>
                          <a:latin typeface="Futura std book"/>
                        </a:rPr>
                        <a:t> Sweden</a:t>
                      </a:r>
                      <a:endParaRPr lang="sv-SE" sz="1100" b="1" i="0" u="none" strike="noStrike" dirty="0">
                        <a:solidFill>
                          <a:srgbClr val="000000"/>
                        </a:solidFill>
                        <a:effectLst/>
                        <a:latin typeface="Futura std book"/>
                      </a:endParaRPr>
                    </a:p>
                  </a:txBody>
                  <a:tcPr marL="9525" marR="9525" marT="9525" marB="0" anchor="b"/>
                </a:tc>
                <a:tc>
                  <a:txBody>
                    <a:bodyPr/>
                    <a:lstStyle/>
                    <a:p>
                      <a:pPr algn="ctr" fontAlgn="b"/>
                      <a:r>
                        <a:rPr lang="sv-SE" sz="1100" b="1" i="0" u="none" strike="noStrike">
                          <a:solidFill>
                            <a:srgbClr val="000000"/>
                          </a:solidFill>
                          <a:effectLst/>
                          <a:latin typeface="Futura std book"/>
                        </a:rPr>
                        <a:t>159,6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59,1</a:t>
                      </a:r>
                    </a:p>
                  </a:txBody>
                  <a:tcPr marL="9525" marR="9525" marT="9525" marB="0" anchor="b"/>
                </a:tc>
                <a:tc>
                  <a:txBody>
                    <a:bodyPr/>
                    <a:lstStyle/>
                    <a:p>
                      <a:pPr algn="ctr" fontAlgn="b"/>
                      <a:r>
                        <a:rPr lang="sv-SE" sz="1100" b="1" i="0" u="none" strike="noStrike">
                          <a:solidFill>
                            <a:srgbClr val="000000"/>
                          </a:solidFill>
                          <a:effectLst/>
                          <a:latin typeface="Futura std book"/>
                        </a:rPr>
                        <a:t>30,0</a:t>
                      </a:r>
                    </a:p>
                  </a:txBody>
                  <a:tcPr marL="9525" marR="9525" marT="9525" marB="0" anchor="b"/>
                </a:tc>
                <a:tc>
                  <a:txBody>
                    <a:bodyPr/>
                    <a:lstStyle/>
                    <a:p>
                      <a:pPr algn="ctr" fontAlgn="b"/>
                      <a:r>
                        <a:rPr lang="sv-SE" sz="1100" b="1" i="0" u="none" strike="noStrike">
                          <a:solidFill>
                            <a:srgbClr val="000000"/>
                          </a:solidFill>
                          <a:effectLst/>
                          <a:latin typeface="Futura std book"/>
                        </a:rPr>
                        <a:t>4,7</a:t>
                      </a:r>
                    </a:p>
                  </a:txBody>
                  <a:tcPr marL="9525" marR="9525" marT="9525" marB="0" anchor="b"/>
                </a:tc>
              </a:tr>
              <a:tr h="190500">
                <a:tc>
                  <a:txBody>
                    <a:bodyPr/>
                    <a:lstStyle/>
                    <a:p>
                      <a:pPr algn="l" fontAlgn="b"/>
                      <a:r>
                        <a:rPr lang="sv-SE" sz="1100" b="0" i="0" u="none" strike="noStrike" dirty="0" smtClean="0">
                          <a:solidFill>
                            <a:srgbClr val="000000"/>
                          </a:solidFill>
                          <a:effectLst/>
                          <a:latin typeface="Futura std book"/>
                        </a:rPr>
                        <a:t>Stockholm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95,7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73,3</a:t>
                      </a:r>
                    </a:p>
                  </a:txBody>
                  <a:tcPr marL="9525" marR="9525" marT="9525" marB="0" anchor="b"/>
                </a:tc>
                <a:tc>
                  <a:txBody>
                    <a:bodyPr/>
                    <a:lstStyle/>
                    <a:p>
                      <a:pPr algn="ctr" fontAlgn="b"/>
                      <a:r>
                        <a:rPr lang="sv-SE" sz="1100" b="0" i="0" u="none" strike="noStrike">
                          <a:solidFill>
                            <a:srgbClr val="000000"/>
                          </a:solidFill>
                          <a:effectLst/>
                          <a:latin typeface="Futura std book"/>
                        </a:rPr>
                        <a:t>31,1</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tr>
              <a:tr h="190500">
                <a:tc>
                  <a:txBody>
                    <a:bodyPr/>
                    <a:lstStyle/>
                    <a:p>
                      <a:pPr algn="l" fontAlgn="b"/>
                      <a:r>
                        <a:rPr lang="sv-SE" sz="1100" b="0" i="0" u="none" strike="noStrike" dirty="0" smtClean="0">
                          <a:solidFill>
                            <a:srgbClr val="000000"/>
                          </a:solidFill>
                          <a:effectLst/>
                          <a:latin typeface="Futura std book"/>
                        </a:rPr>
                        <a:t>Uppsala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7,6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86,1</a:t>
                      </a:r>
                    </a:p>
                  </a:txBody>
                  <a:tcPr marL="9525" marR="9525" marT="9525" marB="0" anchor="b"/>
                </a:tc>
                <a:tc>
                  <a:txBody>
                    <a:bodyPr/>
                    <a:lstStyle/>
                    <a:p>
                      <a:pPr algn="ctr" fontAlgn="b"/>
                      <a:r>
                        <a:rPr lang="sv-SE" sz="1100" b="0" i="0" u="none" strike="noStrike">
                          <a:solidFill>
                            <a:srgbClr val="000000"/>
                          </a:solidFill>
                          <a:effectLst/>
                          <a:latin typeface="Futura std book"/>
                        </a:rPr>
                        <a:t>43,6</a:t>
                      </a:r>
                    </a:p>
                  </a:txBody>
                  <a:tcPr marL="9525" marR="9525" marT="9525" marB="0" anchor="b"/>
                </a:tc>
                <a:tc>
                  <a:txBody>
                    <a:bodyPr/>
                    <a:lstStyle/>
                    <a:p>
                      <a:pPr algn="ctr" fontAlgn="b"/>
                      <a:r>
                        <a:rPr lang="sv-SE" sz="1100" b="0" i="0" u="none" strike="noStrike">
                          <a:solidFill>
                            <a:srgbClr val="000000"/>
                          </a:solidFill>
                          <a:effectLst/>
                          <a:latin typeface="Futura std book"/>
                        </a:rPr>
                        <a:t>7,1</a:t>
                      </a:r>
                    </a:p>
                  </a:txBody>
                  <a:tcPr marL="9525" marR="9525" marT="9525" marB="0" anchor="b"/>
                </a:tc>
              </a:tr>
              <a:tr h="190500">
                <a:tc>
                  <a:txBody>
                    <a:bodyPr/>
                    <a:lstStyle/>
                    <a:p>
                      <a:pPr algn="l" fontAlgn="b"/>
                      <a:r>
                        <a:rPr lang="sv-SE" sz="1100" b="0" i="0" u="none" strike="noStrike" dirty="0" smtClean="0">
                          <a:solidFill>
                            <a:srgbClr val="000000"/>
                          </a:solidFill>
                          <a:effectLst/>
                          <a:latin typeface="Futura std book"/>
                        </a:rPr>
                        <a:t>Södermanland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52,1</a:t>
                      </a:r>
                    </a:p>
                  </a:txBody>
                  <a:tcPr marL="9525" marR="9525" marT="9525" marB="0" anchor="b"/>
                </a:tc>
                <a:tc>
                  <a:txBody>
                    <a:bodyPr/>
                    <a:lstStyle/>
                    <a:p>
                      <a:pPr algn="ctr" fontAlgn="b"/>
                      <a:r>
                        <a:rPr lang="sv-SE" sz="1100" b="0" i="0" u="none" strike="noStrike">
                          <a:solidFill>
                            <a:srgbClr val="000000"/>
                          </a:solidFill>
                          <a:effectLst/>
                          <a:latin typeface="Futura std book"/>
                        </a:rPr>
                        <a:t>27,3</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r>
              <a:tr h="190500">
                <a:tc>
                  <a:txBody>
                    <a:bodyPr/>
                    <a:lstStyle/>
                    <a:p>
                      <a:pPr algn="l" fontAlgn="b"/>
                      <a:r>
                        <a:rPr lang="sv-SE" sz="1100" b="0" i="0" u="none" strike="noStrike" dirty="0">
                          <a:solidFill>
                            <a:srgbClr val="000000"/>
                          </a:solidFill>
                          <a:effectLst/>
                          <a:latin typeface="Futura std book"/>
                        </a:rPr>
                        <a:t>Örebro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7,4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62,3</a:t>
                      </a:r>
                    </a:p>
                  </a:txBody>
                  <a:tcPr marL="9525" marR="9525" marT="9525" marB="0" anchor="b"/>
                </a:tc>
                <a:tc>
                  <a:txBody>
                    <a:bodyPr/>
                    <a:lstStyle/>
                    <a:p>
                      <a:pPr algn="ctr" fontAlgn="b"/>
                      <a:r>
                        <a:rPr lang="sv-SE" sz="1100" b="0" i="0" u="none" strike="noStrike">
                          <a:solidFill>
                            <a:srgbClr val="000000"/>
                          </a:solidFill>
                          <a:effectLst/>
                          <a:latin typeface="Futura std book"/>
                        </a:rPr>
                        <a:t>31,7</a:t>
                      </a:r>
                    </a:p>
                  </a:txBody>
                  <a:tcPr marL="9525" marR="9525" marT="9525" marB="0" anchor="b"/>
                </a:tc>
                <a:tc>
                  <a:txBody>
                    <a:bodyPr/>
                    <a:lstStyle/>
                    <a:p>
                      <a:pPr algn="ctr" fontAlgn="b"/>
                      <a:r>
                        <a:rPr lang="sv-SE" sz="1100" b="0" i="0" u="none" strike="noStrike">
                          <a:solidFill>
                            <a:srgbClr val="000000"/>
                          </a:solidFill>
                          <a:effectLst/>
                          <a:latin typeface="Futura std book"/>
                        </a:rPr>
                        <a:t>4,5</a:t>
                      </a:r>
                    </a:p>
                  </a:txBody>
                  <a:tcPr marL="9525" marR="9525" marT="9525" marB="0" anchor="b"/>
                </a:tc>
              </a:tr>
              <a:tr h="190500">
                <a:tc>
                  <a:txBody>
                    <a:bodyPr/>
                    <a:lstStyle/>
                    <a:p>
                      <a:pPr algn="l" fontAlgn="b"/>
                      <a:r>
                        <a:rPr lang="sv-SE" sz="1100" b="0" i="0" u="none" strike="noStrike" dirty="0" smtClean="0">
                          <a:solidFill>
                            <a:srgbClr val="000000"/>
                          </a:solidFill>
                          <a:effectLst/>
                          <a:latin typeface="Futura std book"/>
                        </a:rPr>
                        <a:t>Västmanland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7,1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55,7</a:t>
                      </a:r>
                    </a:p>
                  </a:txBody>
                  <a:tcPr marL="9525" marR="9525" marT="9525" marB="0" anchor="b"/>
                </a:tc>
                <a:tc>
                  <a:txBody>
                    <a:bodyPr/>
                    <a:lstStyle/>
                    <a:p>
                      <a:pPr algn="ctr" fontAlgn="b"/>
                      <a:r>
                        <a:rPr lang="sv-SE" sz="1100" b="0" i="0" u="none" strike="noStrike">
                          <a:solidFill>
                            <a:srgbClr val="000000"/>
                          </a:solidFill>
                          <a:effectLst/>
                          <a:latin typeface="Futura std book"/>
                        </a:rPr>
                        <a:t>31,3</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tr>
              <a:tr h="190500">
                <a:tc>
                  <a:txBody>
                    <a:bodyPr/>
                    <a:lstStyle/>
                    <a:p>
                      <a:pPr algn="l" fontAlgn="b"/>
                      <a:r>
                        <a:rPr lang="sv-SE" sz="1100" b="0" i="0" u="none" strike="noStrike" dirty="0" smtClean="0">
                          <a:solidFill>
                            <a:srgbClr val="000000"/>
                          </a:solidFill>
                          <a:effectLst/>
                          <a:latin typeface="Futura std book"/>
                        </a:rPr>
                        <a:t>Gävleborg </a:t>
                      </a:r>
                      <a:r>
                        <a:rPr lang="sv-SE" sz="1100" b="0" i="0" u="none" strike="noStrike" dirty="0" err="1" smtClean="0">
                          <a:solidFill>
                            <a:srgbClr val="000000"/>
                          </a:solidFill>
                          <a:effectLst/>
                          <a:latin typeface="Futura std book"/>
                        </a:rPr>
                        <a:t>county</a:t>
                      </a:r>
                      <a:endParaRPr lang="sv-SE" sz="1100" b="0" i="0" u="none" strike="noStrike" dirty="0">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6,6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57,1</a:t>
                      </a:r>
                    </a:p>
                  </a:txBody>
                  <a:tcPr marL="9525" marR="9525" marT="9525" marB="0" anchor="b"/>
                </a:tc>
                <a:tc>
                  <a:txBody>
                    <a:bodyPr/>
                    <a:lstStyle/>
                    <a:p>
                      <a:pPr algn="ctr" fontAlgn="b"/>
                      <a:r>
                        <a:rPr lang="sv-SE" sz="1100" b="0" i="0" u="none" strike="noStrike">
                          <a:solidFill>
                            <a:srgbClr val="000000"/>
                          </a:solidFill>
                          <a:effectLst/>
                          <a:latin typeface="Futura std book"/>
                        </a:rPr>
                        <a:t>22,4</a:t>
                      </a:r>
                    </a:p>
                  </a:txBody>
                  <a:tcPr marL="9525" marR="9525" marT="9525" marB="0" anchor="b"/>
                </a:tc>
                <a:tc>
                  <a:txBody>
                    <a:bodyPr/>
                    <a:lstStyle/>
                    <a:p>
                      <a:pPr algn="ctr" fontAlgn="b"/>
                      <a:r>
                        <a:rPr lang="sv-SE" sz="1100" b="0" i="0" u="none" strike="noStrike" dirty="0">
                          <a:solidFill>
                            <a:srgbClr val="000000"/>
                          </a:solidFill>
                          <a:effectLst/>
                          <a:latin typeface="Futura std book"/>
                        </a:rPr>
                        <a:t>3,2</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9" name="Diagram 8"/>
          <p:cNvGraphicFramePr>
            <a:graphicFrameLocks/>
          </p:cNvGraphicFramePr>
          <p:nvPr>
            <p:extLst>
              <p:ext uri="{D42A27DB-BD31-4B8C-83A1-F6EECF244321}">
                <p14:modId xmlns:p14="http://schemas.microsoft.com/office/powerpoint/2010/main" val="1544411777"/>
              </p:ext>
            </p:extLst>
          </p:nvPr>
        </p:nvGraphicFramePr>
        <p:xfrm>
          <a:off x="453575" y="2182483"/>
          <a:ext cx="4013505"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7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400" dirty="0" err="1"/>
              <a:t>Economic</a:t>
            </a:r>
            <a:r>
              <a:rPr lang="sv-SE" sz="2400" dirty="0"/>
              <a:t> </a:t>
            </a:r>
            <a:r>
              <a:rPr lang="sv-SE" sz="2400" dirty="0" err="1" smtClean="0"/>
              <a:t>growth</a:t>
            </a:r>
            <a:r>
              <a:rPr lang="sv-SE" sz="2400" dirty="0" smtClean="0"/>
              <a:t> by </a:t>
            </a:r>
            <a:r>
              <a:rPr lang="sv-SE" sz="2400" dirty="0" err="1" smtClean="0"/>
              <a:t>sector</a:t>
            </a:r>
            <a:r>
              <a:rPr lang="sv-SE" sz="2800" dirty="0" smtClean="0"/>
              <a:t/>
            </a:r>
            <a:br>
              <a:rPr lang="sv-SE" sz="2800" dirty="0" smtClean="0"/>
            </a:br>
            <a:r>
              <a:rPr lang="sv-SE" sz="2000" b="0" dirty="0" smtClean="0"/>
              <a:t>Index 100 = 2005 Q1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4201676256"/>
              </p:ext>
            </p:extLst>
          </p:nvPr>
        </p:nvGraphicFramePr>
        <p:xfrm>
          <a:off x="4813707" y="36774"/>
          <a:ext cx="4249825" cy="4839507"/>
        </p:xfrm>
        <a:graphic>
          <a:graphicData uri="http://schemas.openxmlformats.org/drawingml/2006/table">
            <a:tbl>
              <a:tblPr>
                <a:tableStyleId>{68D230F3-CF80-4859-8CE7-A43EE81993B5}</a:tableStyleId>
              </a:tblPr>
              <a:tblGrid>
                <a:gridCol w="1583269"/>
                <a:gridCol w="666639"/>
                <a:gridCol w="666639"/>
                <a:gridCol w="666639"/>
                <a:gridCol w="666639"/>
              </a:tblGrid>
              <a:tr h="153783">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marL="0" marR="0" indent="0" algn="r" defTabSz="816314" rtl="0" eaLnBrk="1" fontAlgn="b" latinLnBrk="0" hangingPunct="1">
                        <a:lnSpc>
                          <a:spcPct val="100000"/>
                        </a:lnSpc>
                        <a:spcBef>
                          <a:spcPts val="0"/>
                        </a:spcBef>
                        <a:spcAft>
                          <a:spcPts val="0"/>
                        </a:spcAft>
                        <a:buClrTx/>
                        <a:buSzTx/>
                        <a:buFontTx/>
                        <a:buNone/>
                        <a:tabLst/>
                        <a:defRPr/>
                      </a:pPr>
                      <a:r>
                        <a:rPr lang="sv-SE" sz="1100" b="0" i="0" u="none" strike="noStrike" kern="1200" dirty="0" smtClean="0">
                          <a:solidFill>
                            <a:schemeClr val="tx1"/>
                          </a:solidFill>
                          <a:effectLst/>
                          <a:latin typeface="+mn-lt"/>
                          <a:ea typeface="+mn-ea"/>
                          <a:cs typeface="+mn-cs"/>
                        </a:rPr>
                        <a:t>2015 Q4</a:t>
                      </a:r>
                      <a:endParaRPr lang="sv-SE" sz="1100" b="0" i="0" u="none" strike="noStrike" kern="1200" dirty="0">
                        <a:solidFill>
                          <a:schemeClr val="tx1"/>
                        </a:solidFill>
                        <a:effectLst/>
                        <a:latin typeface="+mj-lt"/>
                        <a:ea typeface="+mn-ea"/>
                        <a:cs typeface="+mn-cs"/>
                      </a:endParaRPr>
                    </a:p>
                  </a:txBody>
                  <a:tcPr marL="9525" marR="9525" marT="9525" marB="0" anchor="b"/>
                </a:tc>
                <a:tc gridSpan="3">
                  <a:txBody>
                    <a:bodyPr/>
                    <a:lstStyle/>
                    <a:p>
                      <a:pPr algn="ctr" fontAlgn="b"/>
                      <a:r>
                        <a:rPr lang="sv-SE" sz="1050" b="0" i="0" u="none" strike="noStrike" dirty="0" err="1" smtClean="0">
                          <a:solidFill>
                            <a:srgbClr val="000000"/>
                          </a:solidFill>
                          <a:effectLst/>
                          <a:latin typeface="+mj-lt"/>
                        </a:rPr>
                        <a:t>Growth</a:t>
                      </a:r>
                      <a:r>
                        <a:rPr lang="sv-SE" sz="1050" b="0" i="0" u="none" strike="noStrike" dirty="0" smtClean="0">
                          <a:solidFill>
                            <a:srgbClr val="000000"/>
                          </a:solidFill>
                          <a:effectLst/>
                          <a:latin typeface="+mj-lt"/>
                        </a:rPr>
                        <a:t> (%) </a:t>
                      </a:r>
                      <a:r>
                        <a:rPr lang="sv-SE" sz="1050" b="0" i="0" u="none" strike="noStrike" dirty="0" err="1" smtClean="0">
                          <a:solidFill>
                            <a:srgbClr val="000000"/>
                          </a:solidFill>
                          <a:effectLst/>
                          <a:latin typeface="+mj-lt"/>
                        </a:rPr>
                        <a:t>since</a:t>
                      </a:r>
                      <a:r>
                        <a:rPr lang="sv-SE" sz="1050" b="0" i="0" u="none" strike="noStrike" dirty="0" smtClean="0">
                          <a:solidFill>
                            <a:srgbClr val="000000"/>
                          </a:solidFill>
                          <a:effectLst/>
                          <a:latin typeface="+mj-lt"/>
                        </a:rPr>
                        <a:t>,</a:t>
                      </a:r>
                      <a:endParaRPr lang="sv-SE" sz="1050" b="0" i="0" u="none" strike="noStrike" dirty="0">
                        <a:solidFill>
                          <a:srgbClr val="000000"/>
                        </a:solidFill>
                        <a:effectLst/>
                        <a:latin typeface="+mj-lt"/>
                      </a:endParaRPr>
                    </a:p>
                  </a:txBody>
                  <a:tcPr marL="9525" marR="9525" marT="9525" marB="0" anchor="b"/>
                </a:tc>
                <a:tc hMerge="1">
                  <a:txBody>
                    <a:bodyPr/>
                    <a:lstStyle/>
                    <a:p>
                      <a:endParaRPr lang="sv-SE"/>
                    </a:p>
                  </a:txBody>
                  <a:tcPr/>
                </a:tc>
                <a:tc hMerge="1">
                  <a:txBody>
                    <a:bodyPr/>
                    <a:lstStyle/>
                    <a:p>
                      <a:endParaRPr lang="sv-SE"/>
                    </a:p>
                  </a:txBody>
                  <a:tcPr/>
                </a:tc>
              </a:tr>
              <a:tr h="153783">
                <a:tc>
                  <a:txBody>
                    <a:bodyPr/>
                    <a:lstStyle/>
                    <a:p>
                      <a:pPr marL="0" algn="r" defTabSz="816314" rtl="0" eaLnBrk="1" fontAlgn="b" latinLnBrk="0" hangingPunct="1"/>
                      <a:endParaRPr lang="sv-SE" sz="1100" b="0" i="0" u="none" strike="noStrike" kern="1200" dirty="0">
                        <a:solidFill>
                          <a:schemeClr val="tx1"/>
                        </a:solidFill>
                        <a:effectLst/>
                        <a:latin typeface="+mj-lt"/>
                        <a:ea typeface="+mn-ea"/>
                        <a:cs typeface="+mn-cs"/>
                      </a:endParaRPr>
                    </a:p>
                  </a:txBody>
                  <a:tcPr marL="9525" marR="9525" marT="9525" marB="0" anchor="b"/>
                </a:tc>
                <a:tc>
                  <a:txBody>
                    <a:bodyPr/>
                    <a:lstStyle/>
                    <a:p>
                      <a:pPr algn="ctr" fontAlgn="b"/>
                      <a:r>
                        <a:rPr lang="sv-SE" sz="1000" b="0" i="0" u="none" strike="noStrike" kern="1200" dirty="0" smtClean="0">
                          <a:solidFill>
                            <a:schemeClr val="tx1"/>
                          </a:solidFill>
                          <a:effectLst/>
                          <a:latin typeface="+mn-lt"/>
                          <a:ea typeface="+mn-ea"/>
                          <a:cs typeface="+mn-cs"/>
                        </a:rPr>
                        <a:t>Billion </a:t>
                      </a:r>
                      <a:r>
                        <a:rPr lang="sv-SE" sz="1000" b="0" i="0" u="none" strike="noStrike" kern="1200" dirty="0" err="1" smtClean="0">
                          <a:solidFill>
                            <a:schemeClr val="tx1"/>
                          </a:solidFill>
                          <a:effectLst/>
                          <a:latin typeface="+mn-lt"/>
                          <a:ea typeface="+mn-ea"/>
                          <a:cs typeface="+mn-cs"/>
                        </a:rPr>
                        <a:t>cr</a:t>
                      </a:r>
                      <a:r>
                        <a:rPr lang="sv-SE" sz="1000" b="0" i="0" u="none" strike="noStrike" kern="1200" dirty="0" smtClean="0">
                          <a:solidFill>
                            <a:schemeClr val="tx1"/>
                          </a:solidFill>
                          <a:effectLst/>
                          <a:latin typeface="+mn-lt"/>
                          <a:ea typeface="+mn-ea"/>
                          <a:cs typeface="+mn-cs"/>
                        </a:rPr>
                        <a:t>.</a:t>
                      </a:r>
                      <a:endParaRPr lang="sv-SE" sz="1100" b="0" i="0" u="none" strike="noStrike" kern="1200" dirty="0">
                        <a:solidFill>
                          <a:srgbClr val="000000"/>
                        </a:solidFill>
                        <a:effectLst/>
                        <a:latin typeface="+mn-lt"/>
                        <a:ea typeface="+mn-ea"/>
                        <a:cs typeface="+mn-cs"/>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2005 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Q4</a:t>
                      </a:r>
                      <a:endParaRPr lang="sv-SE" sz="1000" b="0" i="0" u="none" strike="noStrike" dirty="0">
                        <a:solidFill>
                          <a:srgbClr val="000000"/>
                        </a:solidFill>
                        <a:effectLst/>
                        <a:latin typeface="+mj-lt"/>
                      </a:endParaRPr>
                    </a:p>
                  </a:txBody>
                  <a:tcPr marL="9525" marR="9525" marT="9525" marB="0" anchor="b"/>
                </a:tc>
              </a:tr>
              <a:tr h="153783">
                <a:tc>
                  <a:txBody>
                    <a:bodyPr/>
                    <a:lstStyle/>
                    <a:p>
                      <a:pPr marL="0" algn="l" defTabSz="816314" rtl="0" eaLnBrk="1" fontAlgn="b" latinLnBrk="0" hangingPunct="1"/>
                      <a:r>
                        <a:rPr lang="sv-SE" sz="1100" b="1" i="0" u="none" strike="noStrike" kern="1200" dirty="0" smtClean="0">
                          <a:solidFill>
                            <a:schemeClr val="accent1"/>
                          </a:solidFill>
                          <a:effectLst/>
                          <a:latin typeface="+mj-lt"/>
                          <a:ea typeface="+mn-ea"/>
                          <a:cs typeface="+mn-cs"/>
                        </a:rPr>
                        <a:t>INDUSTRY</a:t>
                      </a:r>
                      <a:endParaRPr lang="sv-SE" sz="1100" b="1" i="0" u="none" strike="noStrike" kern="1200" dirty="0">
                        <a:solidFill>
                          <a:schemeClr val="accent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1100" b="1" i="0" u="none" strike="noStrike" kern="1200" dirty="0">
                        <a:solidFill>
                          <a:schemeClr val="bg1"/>
                        </a:solidFill>
                        <a:effectLst/>
                        <a:latin typeface="+mj-lt"/>
                        <a:ea typeface="+mn-ea"/>
                        <a:cs typeface="+mn-cs"/>
                      </a:endParaRPr>
                    </a:p>
                  </a:txBody>
                  <a:tcPr marL="9525" marR="9525" marT="9525" marB="0" anchor="b">
                    <a:noFill/>
                  </a:tcPr>
                </a:tc>
                <a:tc>
                  <a:txBody>
                    <a:bodyPr/>
                    <a:lstStyle/>
                    <a:p>
                      <a:pPr marL="0" algn="ctr" defTabSz="816314" rtl="0" eaLnBrk="1" fontAlgn="b" latinLnBrk="0" hangingPunct="1"/>
                      <a:endParaRPr lang="sv-SE" sz="1100" b="1" i="0" u="none" strike="noStrike" kern="1200" dirty="0">
                        <a:solidFill>
                          <a:schemeClr val="tx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1100" b="1" i="0" u="none" strike="noStrike" kern="1200" dirty="0">
                        <a:solidFill>
                          <a:schemeClr val="tx1"/>
                        </a:solidFill>
                        <a:effectLst/>
                        <a:latin typeface="+mj-lt"/>
                        <a:ea typeface="+mn-ea"/>
                        <a:cs typeface="+mn-cs"/>
                      </a:endParaRPr>
                    </a:p>
                  </a:txBody>
                  <a:tcPr marL="9525" marR="9525" marT="9525" marB="0" anchor="b"/>
                </a:tc>
                <a:tc>
                  <a:txBody>
                    <a:bodyPr/>
                    <a:lstStyle/>
                    <a:p>
                      <a:pPr marL="0" algn="ctr" defTabSz="816314" rtl="0" eaLnBrk="1" fontAlgn="b" latinLnBrk="0" hangingPunct="1"/>
                      <a:endParaRPr lang="sv-SE" sz="1100" b="1" i="0" u="none" strike="noStrike" kern="1200" dirty="0">
                        <a:solidFill>
                          <a:schemeClr val="tx1"/>
                        </a:solidFill>
                        <a:effectLst/>
                        <a:latin typeface="+mj-lt"/>
                        <a:ea typeface="+mn-ea"/>
                        <a:cs typeface="+mn-cs"/>
                      </a:endParaRPr>
                    </a:p>
                  </a:txBody>
                  <a:tcPr marL="9525" marR="9525" marT="9525" marB="0" anchor="b"/>
                </a:tc>
              </a:tr>
              <a:tr h="153783">
                <a:tc>
                  <a:txBody>
                    <a:bodyPr/>
                    <a:lstStyle/>
                    <a:p>
                      <a:pPr algn="l" fontAlgn="b">
                        <a:lnSpc>
                          <a:spcPts val="1000"/>
                        </a:lnSpc>
                      </a:pPr>
                      <a:r>
                        <a:rPr lang="sv-SE" sz="900" b="1" i="0" u="none" strike="noStrike" dirty="0" smtClean="0">
                          <a:solidFill>
                            <a:srgbClr val="000000"/>
                          </a:solidFill>
                          <a:effectLst/>
                          <a:latin typeface="+mj-lt"/>
                        </a:rPr>
                        <a:t>The Stockholm Region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19,5</a:t>
                      </a:r>
                    </a:p>
                  </a:txBody>
                  <a:tcPr marL="9525" marR="9525" marT="9525" marB="0" anchor="b">
                    <a:noFill/>
                  </a:tcPr>
                </a:tc>
                <a:tc>
                  <a:txBody>
                    <a:bodyPr/>
                    <a:lstStyle/>
                    <a:p>
                      <a:pPr algn="ctr" fontAlgn="b"/>
                      <a:r>
                        <a:rPr lang="sv-SE" sz="900" b="1" i="0" u="none" strike="noStrike">
                          <a:solidFill>
                            <a:srgbClr val="000000"/>
                          </a:solidFill>
                          <a:effectLst/>
                          <a:latin typeface="Futura std book"/>
                        </a:rPr>
                        <a:t>16,8</a:t>
                      </a:r>
                    </a:p>
                  </a:txBody>
                  <a:tcPr marL="9525" marR="9525" marT="9525" marB="0" anchor="b"/>
                </a:tc>
                <a:tc>
                  <a:txBody>
                    <a:bodyPr/>
                    <a:lstStyle/>
                    <a:p>
                      <a:pPr algn="ctr" fontAlgn="b"/>
                      <a:r>
                        <a:rPr lang="sv-SE" sz="900" b="1" i="0" u="none" strike="noStrike">
                          <a:solidFill>
                            <a:srgbClr val="000000"/>
                          </a:solidFill>
                          <a:effectLst/>
                          <a:latin typeface="Futura std book"/>
                        </a:rPr>
                        <a:t>10,7</a:t>
                      </a:r>
                    </a:p>
                  </a:txBody>
                  <a:tcPr marL="9525" marR="9525" marT="9525" marB="0" anchor="b"/>
                </a:tc>
                <a:tc>
                  <a:txBody>
                    <a:bodyPr/>
                    <a:lstStyle/>
                    <a:p>
                      <a:pPr algn="ctr" fontAlgn="b"/>
                      <a:r>
                        <a:rPr lang="sv-SE" sz="900" b="1" i="0" u="none" strike="noStrike">
                          <a:solidFill>
                            <a:srgbClr val="000000"/>
                          </a:solidFill>
                          <a:effectLst/>
                          <a:latin typeface="Futura std book"/>
                        </a:rPr>
                        <a:t>1,7</a:t>
                      </a:r>
                    </a:p>
                  </a:txBody>
                  <a:tcPr marL="9525" marR="9525" marT="9525" marB="0" anchor="b"/>
                </a:tc>
              </a:tr>
              <a:tr h="153783">
                <a:tc>
                  <a:txBody>
                    <a:bodyPr/>
                    <a:lstStyle/>
                    <a:p>
                      <a:pPr algn="l" fontAlgn="b">
                        <a:lnSpc>
                          <a:spcPts val="1000"/>
                        </a:lnSpc>
                      </a:pPr>
                      <a:r>
                        <a:rPr lang="sv-SE" sz="900" b="1" i="0" u="none" strike="noStrike" dirty="0" smtClean="0">
                          <a:solidFill>
                            <a:srgbClr val="000000"/>
                          </a:solidFill>
                          <a:effectLst/>
                          <a:latin typeface="+mj-lt"/>
                        </a:rPr>
                        <a:t>Rest </a:t>
                      </a:r>
                      <a:r>
                        <a:rPr lang="sv-SE" sz="900" b="1" i="0" u="none" strike="noStrike" dirty="0" err="1" smtClean="0">
                          <a:solidFill>
                            <a:srgbClr val="000000"/>
                          </a:solidFill>
                          <a:effectLst/>
                          <a:latin typeface="+mj-lt"/>
                        </a:rPr>
                        <a:t>of</a:t>
                      </a:r>
                      <a:r>
                        <a:rPr lang="sv-SE" sz="900" b="1" i="0" u="none" strike="noStrike" dirty="0" smtClean="0">
                          <a:solidFill>
                            <a:srgbClr val="000000"/>
                          </a:solidFill>
                          <a:effectLst/>
                          <a:latin typeface="+mj-lt"/>
                        </a:rPr>
                        <a:t> Sweden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41,9</a:t>
                      </a:r>
                    </a:p>
                  </a:txBody>
                  <a:tcPr marL="9525" marR="9525" marT="9525" marB="0" anchor="b">
                    <a:noFill/>
                  </a:tcPr>
                </a:tc>
                <a:tc>
                  <a:txBody>
                    <a:bodyPr/>
                    <a:lstStyle/>
                    <a:p>
                      <a:pPr algn="ctr" fontAlgn="b"/>
                      <a:r>
                        <a:rPr lang="sv-SE" sz="900" b="1" i="0" u="none" strike="noStrike">
                          <a:solidFill>
                            <a:srgbClr val="000000"/>
                          </a:solidFill>
                          <a:effectLst/>
                          <a:latin typeface="Futura std book"/>
                        </a:rPr>
                        <a:t>14,5</a:t>
                      </a:r>
                    </a:p>
                  </a:txBody>
                  <a:tcPr marL="9525" marR="9525" marT="9525" marB="0" anchor="b"/>
                </a:tc>
                <a:tc>
                  <a:txBody>
                    <a:bodyPr/>
                    <a:lstStyle/>
                    <a:p>
                      <a:pPr algn="ctr" fontAlgn="b"/>
                      <a:r>
                        <a:rPr lang="sv-SE" sz="900" b="1" i="0" u="none" strike="noStrike">
                          <a:solidFill>
                            <a:srgbClr val="000000"/>
                          </a:solidFill>
                          <a:effectLst/>
                          <a:latin typeface="Futura std book"/>
                        </a:rPr>
                        <a:t>11,4</a:t>
                      </a:r>
                    </a:p>
                  </a:txBody>
                  <a:tcPr marL="9525" marR="9525" marT="9525" marB="0" anchor="b"/>
                </a:tc>
                <a:tc>
                  <a:txBody>
                    <a:bodyPr/>
                    <a:lstStyle/>
                    <a:p>
                      <a:pPr algn="ctr" fontAlgn="b"/>
                      <a:r>
                        <a:rPr lang="sv-SE" sz="900" b="1" i="0" u="none" strike="noStrike">
                          <a:solidFill>
                            <a:srgbClr val="000000"/>
                          </a:solidFill>
                          <a:effectLst/>
                          <a:latin typeface="Futura std book"/>
                        </a:rPr>
                        <a:t>2,5</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Stockholm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9,6</a:t>
                      </a:r>
                    </a:p>
                  </a:txBody>
                  <a:tcPr marL="9525" marR="9525" marT="9525" marB="0" anchor="b">
                    <a:noFill/>
                  </a:tcPr>
                </a:tc>
                <a:tc>
                  <a:txBody>
                    <a:bodyPr/>
                    <a:lstStyle/>
                    <a:p>
                      <a:pPr algn="ctr" fontAlgn="b"/>
                      <a:r>
                        <a:rPr lang="sv-SE" sz="900" b="0" i="0" u="none" strike="noStrike">
                          <a:solidFill>
                            <a:srgbClr val="000000"/>
                          </a:solidFill>
                          <a:effectLst/>
                          <a:latin typeface="Futura std book"/>
                        </a:rPr>
                        <a:t>14,8</a:t>
                      </a:r>
                    </a:p>
                  </a:txBody>
                  <a:tcPr marL="9525" marR="9525" marT="9525" marB="0" anchor="b"/>
                </a:tc>
                <a:tc>
                  <a:txBody>
                    <a:bodyPr/>
                    <a:lstStyle/>
                    <a:p>
                      <a:pPr algn="ctr" fontAlgn="b"/>
                      <a:r>
                        <a:rPr lang="sv-SE" sz="900" b="0" i="0" u="none" strike="noStrike">
                          <a:solidFill>
                            <a:srgbClr val="000000"/>
                          </a:solidFill>
                          <a:effectLst/>
                          <a:latin typeface="Futura std book"/>
                        </a:rPr>
                        <a:t>10,7</a:t>
                      </a:r>
                    </a:p>
                  </a:txBody>
                  <a:tcPr marL="9525" marR="9525" marT="9525" marB="0" anchor="b"/>
                </a:tc>
                <a:tc>
                  <a:txBody>
                    <a:bodyPr/>
                    <a:lstStyle/>
                    <a:p>
                      <a:pPr algn="ctr" fontAlgn="b"/>
                      <a:r>
                        <a:rPr lang="sv-SE" sz="900" b="0" i="0" u="none" strike="noStrike">
                          <a:solidFill>
                            <a:srgbClr val="000000"/>
                          </a:solidFill>
                          <a:effectLst/>
                          <a:latin typeface="Futura std book"/>
                        </a:rPr>
                        <a:t>3,1</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Uppsala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1,5</a:t>
                      </a:r>
                    </a:p>
                  </a:txBody>
                  <a:tcPr marL="9525" marR="9525" marT="9525" marB="0" anchor="b">
                    <a:noFill/>
                  </a:tcPr>
                </a:tc>
                <a:tc>
                  <a:txBody>
                    <a:bodyPr/>
                    <a:lstStyle/>
                    <a:p>
                      <a:pPr algn="ctr" fontAlgn="b"/>
                      <a:r>
                        <a:rPr lang="sv-SE" sz="900" b="0" i="0" u="none" strike="noStrike">
                          <a:solidFill>
                            <a:srgbClr val="000000"/>
                          </a:solidFill>
                          <a:effectLst/>
                          <a:latin typeface="Futura std book"/>
                        </a:rPr>
                        <a:t>27,8</a:t>
                      </a:r>
                    </a:p>
                  </a:txBody>
                  <a:tcPr marL="9525" marR="9525" marT="9525" marB="0" anchor="b"/>
                </a:tc>
                <a:tc>
                  <a:txBody>
                    <a:bodyPr/>
                    <a:lstStyle/>
                    <a:p>
                      <a:pPr algn="ctr" fontAlgn="b"/>
                      <a:r>
                        <a:rPr lang="sv-SE" sz="900" b="0" i="0" u="none" strike="noStrike">
                          <a:solidFill>
                            <a:srgbClr val="000000"/>
                          </a:solidFill>
                          <a:effectLst/>
                          <a:latin typeface="Futura std book"/>
                        </a:rPr>
                        <a:t>18,4</a:t>
                      </a:r>
                    </a:p>
                  </a:txBody>
                  <a:tcPr marL="9525" marR="9525" marT="9525" marB="0" anchor="b"/>
                </a:tc>
                <a:tc>
                  <a:txBody>
                    <a:bodyPr/>
                    <a:lstStyle/>
                    <a:p>
                      <a:pPr algn="ctr" fontAlgn="b"/>
                      <a:r>
                        <a:rPr lang="sv-SE" sz="900" b="0" i="0" u="none" strike="noStrike">
                          <a:solidFill>
                            <a:srgbClr val="000000"/>
                          </a:solidFill>
                          <a:effectLst/>
                          <a:latin typeface="Futura std book"/>
                        </a:rPr>
                        <a:t>4,6</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Södermanland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1,7</a:t>
                      </a:r>
                    </a:p>
                  </a:txBody>
                  <a:tcPr marL="9525" marR="9525" marT="9525" marB="0" anchor="b">
                    <a:noFill/>
                  </a:tcPr>
                </a:tc>
                <a:tc>
                  <a:txBody>
                    <a:bodyPr/>
                    <a:lstStyle/>
                    <a:p>
                      <a:pPr algn="ctr" fontAlgn="b"/>
                      <a:r>
                        <a:rPr lang="sv-SE" sz="900" b="0" i="0" u="none" strike="noStrike">
                          <a:solidFill>
                            <a:srgbClr val="000000"/>
                          </a:solidFill>
                          <a:effectLst/>
                          <a:latin typeface="Futura std book"/>
                        </a:rPr>
                        <a:t>9,9</a:t>
                      </a:r>
                    </a:p>
                  </a:txBody>
                  <a:tcPr marL="9525" marR="9525" marT="9525" marB="0" anchor="b"/>
                </a:tc>
                <a:tc>
                  <a:txBody>
                    <a:bodyPr/>
                    <a:lstStyle/>
                    <a:p>
                      <a:pPr algn="ctr" fontAlgn="b"/>
                      <a:r>
                        <a:rPr lang="sv-SE" sz="900" b="0" i="0" u="none" strike="noStrike">
                          <a:solidFill>
                            <a:srgbClr val="000000"/>
                          </a:solidFill>
                          <a:effectLst/>
                          <a:latin typeface="Futura std book"/>
                        </a:rPr>
                        <a:t>10,8</a:t>
                      </a:r>
                    </a:p>
                  </a:txBody>
                  <a:tcPr marL="9525" marR="9525" marT="9525" marB="0" anchor="b"/>
                </a:tc>
                <a:tc>
                  <a:txBody>
                    <a:bodyPr/>
                    <a:lstStyle/>
                    <a:p>
                      <a:pPr algn="ctr" fontAlgn="b"/>
                      <a:r>
                        <a:rPr lang="sv-SE" sz="900" b="0" i="0" u="none" strike="noStrike">
                          <a:solidFill>
                            <a:srgbClr val="000000"/>
                          </a:solidFill>
                          <a:effectLst/>
                          <a:latin typeface="Futura std book"/>
                        </a:rPr>
                        <a:t>-0,6</a:t>
                      </a:r>
                    </a:p>
                  </a:txBody>
                  <a:tcPr marL="9525" marR="9525" marT="9525" marB="0" anchor="b"/>
                </a:tc>
              </a:tr>
              <a:tr h="153783">
                <a:tc>
                  <a:txBody>
                    <a:bodyPr/>
                    <a:lstStyle/>
                    <a:p>
                      <a:pPr algn="l" fontAlgn="b">
                        <a:lnSpc>
                          <a:spcPts val="1000"/>
                        </a:lnSpc>
                      </a:pPr>
                      <a:r>
                        <a:rPr lang="sv-SE" sz="900" b="0" i="0" u="none" strike="noStrike" dirty="0">
                          <a:solidFill>
                            <a:srgbClr val="000000"/>
                          </a:solidFill>
                          <a:effectLst/>
                          <a:latin typeface="+mj-lt"/>
                        </a:rPr>
                        <a:t>Örebro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2,1</a:t>
                      </a:r>
                    </a:p>
                  </a:txBody>
                  <a:tcPr marL="9525" marR="9525" marT="9525" marB="0" anchor="b">
                    <a:noFill/>
                  </a:tcPr>
                </a:tc>
                <a:tc>
                  <a:txBody>
                    <a:bodyPr/>
                    <a:lstStyle/>
                    <a:p>
                      <a:pPr algn="ctr" fontAlgn="b"/>
                      <a:r>
                        <a:rPr lang="sv-SE" sz="900" b="0" i="0" u="none" strike="noStrike">
                          <a:solidFill>
                            <a:srgbClr val="000000"/>
                          </a:solidFill>
                          <a:effectLst/>
                          <a:latin typeface="Futura std book"/>
                        </a:rPr>
                        <a:t>22,2</a:t>
                      </a:r>
                    </a:p>
                  </a:txBody>
                  <a:tcPr marL="9525" marR="9525" marT="9525" marB="0" anchor="b"/>
                </a:tc>
                <a:tc>
                  <a:txBody>
                    <a:bodyPr/>
                    <a:lstStyle/>
                    <a:p>
                      <a:pPr algn="ctr" fontAlgn="b"/>
                      <a:r>
                        <a:rPr lang="sv-SE" sz="900" b="0" i="0" u="none" strike="noStrike">
                          <a:solidFill>
                            <a:srgbClr val="000000"/>
                          </a:solidFill>
                          <a:effectLst/>
                          <a:latin typeface="Futura std book"/>
                        </a:rPr>
                        <a:t>14,1</a:t>
                      </a:r>
                    </a:p>
                  </a:txBody>
                  <a:tcPr marL="9525" marR="9525" marT="9525" marB="0" anchor="b"/>
                </a:tc>
                <a:tc>
                  <a:txBody>
                    <a:bodyPr/>
                    <a:lstStyle/>
                    <a:p>
                      <a:pPr algn="ctr" fontAlgn="b"/>
                      <a:r>
                        <a:rPr lang="sv-SE" sz="900" b="0" i="0" u="none" strike="noStrike">
                          <a:solidFill>
                            <a:srgbClr val="000000"/>
                          </a:solidFill>
                          <a:effectLst/>
                          <a:latin typeface="Futura std book"/>
                        </a:rPr>
                        <a:t>1,9</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Västmanland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2,5</a:t>
                      </a:r>
                    </a:p>
                  </a:txBody>
                  <a:tcPr marL="9525" marR="9525" marT="9525" marB="0" anchor="b">
                    <a:noFill/>
                  </a:tcPr>
                </a:tc>
                <a:tc>
                  <a:txBody>
                    <a:bodyPr/>
                    <a:lstStyle/>
                    <a:p>
                      <a:pPr algn="ctr" fontAlgn="b"/>
                      <a:r>
                        <a:rPr lang="sv-SE" sz="900" b="0" i="0" u="none" strike="noStrike">
                          <a:solidFill>
                            <a:srgbClr val="000000"/>
                          </a:solidFill>
                          <a:effectLst/>
                          <a:latin typeface="Futura std book"/>
                        </a:rPr>
                        <a:t>21,6</a:t>
                      </a:r>
                    </a:p>
                  </a:txBody>
                  <a:tcPr marL="9525" marR="9525" marT="9525" marB="0" anchor="b"/>
                </a:tc>
                <a:tc>
                  <a:txBody>
                    <a:bodyPr/>
                    <a:lstStyle/>
                    <a:p>
                      <a:pPr algn="ctr" fontAlgn="b"/>
                      <a:r>
                        <a:rPr lang="sv-SE" sz="900" b="0" i="0" u="none" strike="noStrike">
                          <a:solidFill>
                            <a:srgbClr val="000000"/>
                          </a:solidFill>
                          <a:effectLst/>
                          <a:latin typeface="Futura std book"/>
                        </a:rPr>
                        <a:t>15,8</a:t>
                      </a:r>
                    </a:p>
                  </a:txBody>
                  <a:tcPr marL="9525" marR="9525" marT="9525" marB="0" anchor="b"/>
                </a:tc>
                <a:tc>
                  <a:txBody>
                    <a:bodyPr/>
                    <a:lstStyle/>
                    <a:p>
                      <a:pPr algn="ctr" fontAlgn="b"/>
                      <a:r>
                        <a:rPr lang="sv-SE" sz="900" b="0" i="0" u="none" strike="noStrike">
                          <a:solidFill>
                            <a:srgbClr val="000000"/>
                          </a:solidFill>
                          <a:effectLst/>
                          <a:latin typeface="Futura std book"/>
                        </a:rPr>
                        <a:t>-1,7</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Gävleborg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2,1</a:t>
                      </a:r>
                    </a:p>
                  </a:txBody>
                  <a:tcPr marL="9525" marR="9525" marT="9525" marB="0" anchor="b">
                    <a:noFill/>
                  </a:tcPr>
                </a:tc>
                <a:tc>
                  <a:txBody>
                    <a:bodyPr/>
                    <a:lstStyle/>
                    <a:p>
                      <a:pPr algn="ctr" fontAlgn="b"/>
                      <a:r>
                        <a:rPr lang="sv-SE" sz="900" b="0" i="0" u="none" strike="noStrike">
                          <a:solidFill>
                            <a:srgbClr val="000000"/>
                          </a:solidFill>
                          <a:effectLst/>
                          <a:latin typeface="Futura std book"/>
                        </a:rPr>
                        <a:t>14,2</a:t>
                      </a:r>
                    </a:p>
                  </a:txBody>
                  <a:tcPr marL="9525" marR="9525" marT="9525" marB="0" anchor="b"/>
                </a:tc>
                <a:tc>
                  <a:txBody>
                    <a:bodyPr/>
                    <a:lstStyle/>
                    <a:p>
                      <a:pPr algn="ctr" fontAlgn="b"/>
                      <a:r>
                        <a:rPr lang="sv-SE" sz="900" b="0" i="0" u="none" strike="noStrike">
                          <a:solidFill>
                            <a:srgbClr val="000000"/>
                          </a:solidFill>
                          <a:effectLst/>
                          <a:latin typeface="Futura std book"/>
                        </a:rPr>
                        <a:t>-1,7</a:t>
                      </a:r>
                    </a:p>
                  </a:txBody>
                  <a:tcPr marL="9525" marR="9525" marT="9525" marB="0" anchor="b"/>
                </a:tc>
                <a:tc>
                  <a:txBody>
                    <a:bodyPr/>
                    <a:lstStyle/>
                    <a:p>
                      <a:pPr algn="ctr" fontAlgn="b"/>
                      <a:r>
                        <a:rPr lang="sv-SE" sz="900" b="0" i="0" u="none" strike="noStrike" dirty="0">
                          <a:solidFill>
                            <a:srgbClr val="000000"/>
                          </a:solidFill>
                          <a:effectLst/>
                          <a:latin typeface="Futura std book"/>
                        </a:rPr>
                        <a:t>-0,4</a:t>
                      </a:r>
                    </a:p>
                  </a:txBody>
                  <a:tcPr marL="9525" marR="9525" marT="9525" marB="0" anchor="b"/>
                </a:tc>
              </a:tr>
              <a:tr h="109208">
                <a:tc>
                  <a:txBody>
                    <a:bodyPr/>
                    <a:lstStyle/>
                    <a:p>
                      <a:pPr algn="l" fontAlgn="b">
                        <a:lnSpc>
                          <a:spcPts val="500"/>
                        </a:lnSpc>
                      </a:pPr>
                      <a:endParaRPr lang="sv-SE" sz="4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noFill/>
                  </a:tcPr>
                </a:tc>
                <a:tc>
                  <a:txBody>
                    <a:bodyPr/>
                    <a:lstStyle/>
                    <a:p>
                      <a:pPr algn="ctr" fontAlgn="b"/>
                      <a:endParaRPr lang="sv-SE" sz="8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tc>
              </a:tr>
              <a:tr h="153783">
                <a:tc>
                  <a:txBody>
                    <a:bodyPr/>
                    <a:lstStyle/>
                    <a:p>
                      <a:pPr algn="l" fontAlgn="b"/>
                      <a:r>
                        <a:rPr lang="sv-SE" sz="1100" b="1" i="0" u="none" strike="noStrike" kern="1200" dirty="0" smtClean="0">
                          <a:solidFill>
                            <a:schemeClr val="accent2"/>
                          </a:solidFill>
                          <a:effectLst/>
                          <a:latin typeface="+mj-lt"/>
                          <a:ea typeface="+mn-ea"/>
                          <a:cs typeface="+mn-cs"/>
                        </a:rPr>
                        <a:t>SERVICES</a:t>
                      </a:r>
                      <a:endParaRPr lang="sv-SE" sz="1100" b="1" i="0" u="none" strike="noStrike" kern="1200" dirty="0">
                        <a:solidFill>
                          <a:schemeClr val="accent2"/>
                        </a:solidFill>
                        <a:effectLst/>
                        <a:latin typeface="+mj-lt"/>
                        <a:ea typeface="+mn-ea"/>
                        <a:cs typeface="+mn-cs"/>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noFill/>
                  </a:tcPr>
                </a:tc>
                <a:tc>
                  <a:txBody>
                    <a:bodyPr/>
                    <a:lstStyle/>
                    <a:p>
                      <a:pPr algn="ctr" fontAlgn="b"/>
                      <a:endParaRPr lang="sv-SE" sz="1100" b="0" i="0" u="none" strike="noStrike" dirty="0">
                        <a:solidFill>
                          <a:srgbClr val="000000"/>
                        </a:solidFill>
                        <a:effectLst/>
                        <a:latin typeface="+mj-lt"/>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tc>
              </a:tr>
              <a:tr h="153783">
                <a:tc>
                  <a:txBody>
                    <a:bodyPr/>
                    <a:lstStyle/>
                    <a:p>
                      <a:pPr algn="l" fontAlgn="b">
                        <a:lnSpc>
                          <a:spcPts val="1000"/>
                        </a:lnSpc>
                      </a:pPr>
                      <a:r>
                        <a:rPr lang="sv-SE" sz="900" b="1" i="0" u="none" strike="noStrike" dirty="0" smtClean="0">
                          <a:solidFill>
                            <a:srgbClr val="000000"/>
                          </a:solidFill>
                          <a:effectLst/>
                          <a:latin typeface="+mj-lt"/>
                        </a:rPr>
                        <a:t>The Stockholm Region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98,4</a:t>
                      </a:r>
                    </a:p>
                  </a:txBody>
                  <a:tcPr marL="9525" marR="9525" marT="9525" marB="0" anchor="b">
                    <a:noFill/>
                  </a:tcPr>
                </a:tc>
                <a:tc>
                  <a:txBody>
                    <a:bodyPr/>
                    <a:lstStyle/>
                    <a:p>
                      <a:pPr algn="ctr" fontAlgn="b"/>
                      <a:r>
                        <a:rPr lang="sv-SE" sz="900" b="1" i="0" u="none" strike="noStrike">
                          <a:solidFill>
                            <a:srgbClr val="000000"/>
                          </a:solidFill>
                          <a:effectLst/>
                          <a:latin typeface="Futura std book"/>
                        </a:rPr>
                        <a:t>80,8</a:t>
                      </a:r>
                    </a:p>
                  </a:txBody>
                  <a:tcPr marL="9525" marR="9525" marT="9525" marB="0" anchor="b"/>
                </a:tc>
                <a:tc>
                  <a:txBody>
                    <a:bodyPr/>
                    <a:lstStyle/>
                    <a:p>
                      <a:pPr algn="ctr" fontAlgn="b"/>
                      <a:r>
                        <a:rPr lang="sv-SE" sz="900" b="1" i="0" u="none" strike="noStrike">
                          <a:solidFill>
                            <a:srgbClr val="000000"/>
                          </a:solidFill>
                          <a:effectLst/>
                          <a:latin typeface="Futura std book"/>
                        </a:rPr>
                        <a:t>33,3</a:t>
                      </a:r>
                    </a:p>
                  </a:txBody>
                  <a:tcPr marL="9525" marR="9525" marT="9525" marB="0" anchor="b"/>
                </a:tc>
                <a:tc>
                  <a:txBody>
                    <a:bodyPr/>
                    <a:lstStyle/>
                    <a:p>
                      <a:pPr algn="ctr" fontAlgn="b"/>
                      <a:r>
                        <a:rPr lang="sv-SE" sz="900" b="1" i="0" u="none" strike="noStrike">
                          <a:solidFill>
                            <a:srgbClr val="000000"/>
                          </a:solidFill>
                          <a:effectLst/>
                          <a:latin typeface="Futura std book"/>
                        </a:rPr>
                        <a:t>6,3</a:t>
                      </a:r>
                    </a:p>
                  </a:txBody>
                  <a:tcPr marL="9525" marR="9525" marT="9525" marB="0" anchor="b"/>
                </a:tc>
              </a:tr>
              <a:tr h="153783">
                <a:tc>
                  <a:txBody>
                    <a:bodyPr/>
                    <a:lstStyle/>
                    <a:p>
                      <a:pPr algn="l" fontAlgn="b">
                        <a:lnSpc>
                          <a:spcPts val="1000"/>
                        </a:lnSpc>
                      </a:pPr>
                      <a:r>
                        <a:rPr lang="sv-SE" sz="900" b="1" i="0" u="none" strike="noStrike" dirty="0" smtClean="0">
                          <a:solidFill>
                            <a:srgbClr val="000000"/>
                          </a:solidFill>
                          <a:effectLst/>
                          <a:latin typeface="+mj-lt"/>
                        </a:rPr>
                        <a:t>Rest </a:t>
                      </a:r>
                      <a:r>
                        <a:rPr lang="sv-SE" sz="900" b="1" i="0" u="none" strike="noStrike" dirty="0" err="1" smtClean="0">
                          <a:solidFill>
                            <a:srgbClr val="000000"/>
                          </a:solidFill>
                          <a:effectLst/>
                          <a:latin typeface="+mj-lt"/>
                        </a:rPr>
                        <a:t>of</a:t>
                      </a:r>
                      <a:r>
                        <a:rPr lang="sv-SE" sz="900" b="1" i="0" u="none" strike="noStrike" dirty="0" smtClean="0">
                          <a:solidFill>
                            <a:srgbClr val="000000"/>
                          </a:solidFill>
                          <a:effectLst/>
                          <a:latin typeface="+mj-lt"/>
                        </a:rPr>
                        <a:t> Sweden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98,3</a:t>
                      </a:r>
                    </a:p>
                  </a:txBody>
                  <a:tcPr marL="9525" marR="9525" marT="9525" marB="0" anchor="b">
                    <a:noFill/>
                  </a:tcPr>
                </a:tc>
                <a:tc>
                  <a:txBody>
                    <a:bodyPr/>
                    <a:lstStyle/>
                    <a:p>
                      <a:pPr algn="ctr" fontAlgn="b"/>
                      <a:r>
                        <a:rPr lang="sv-SE" sz="900" b="1" i="0" u="none" strike="noStrike">
                          <a:solidFill>
                            <a:srgbClr val="000000"/>
                          </a:solidFill>
                          <a:effectLst/>
                          <a:latin typeface="Futura std book"/>
                        </a:rPr>
                        <a:t>75,4</a:t>
                      </a:r>
                    </a:p>
                  </a:txBody>
                  <a:tcPr marL="9525" marR="9525" marT="9525" marB="0" anchor="b"/>
                </a:tc>
                <a:tc>
                  <a:txBody>
                    <a:bodyPr/>
                    <a:lstStyle/>
                    <a:p>
                      <a:pPr algn="ctr" fontAlgn="b"/>
                      <a:r>
                        <a:rPr lang="sv-SE" sz="900" b="1" i="0" u="none" strike="noStrike">
                          <a:solidFill>
                            <a:srgbClr val="000000"/>
                          </a:solidFill>
                          <a:effectLst/>
                          <a:latin typeface="Futura std book"/>
                        </a:rPr>
                        <a:t>35,8</a:t>
                      </a:r>
                    </a:p>
                  </a:txBody>
                  <a:tcPr marL="9525" marR="9525" marT="9525" marB="0" anchor="b"/>
                </a:tc>
                <a:tc>
                  <a:txBody>
                    <a:bodyPr/>
                    <a:lstStyle/>
                    <a:p>
                      <a:pPr algn="ctr" fontAlgn="b"/>
                      <a:r>
                        <a:rPr lang="sv-SE" sz="900" b="1" i="0" u="none" strike="noStrike">
                          <a:solidFill>
                            <a:srgbClr val="000000"/>
                          </a:solidFill>
                          <a:effectLst/>
                          <a:latin typeface="Futura std book"/>
                        </a:rPr>
                        <a:t>5,2</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Stockholm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78,4</a:t>
                      </a:r>
                    </a:p>
                  </a:txBody>
                  <a:tcPr marL="9525" marR="9525" marT="9525" marB="0" anchor="b">
                    <a:noFill/>
                  </a:tcPr>
                </a:tc>
                <a:tc>
                  <a:txBody>
                    <a:bodyPr/>
                    <a:lstStyle/>
                    <a:p>
                      <a:pPr algn="ctr" fontAlgn="b"/>
                      <a:r>
                        <a:rPr lang="sv-SE" sz="900" b="0" i="0" u="none" strike="noStrike">
                          <a:solidFill>
                            <a:srgbClr val="000000"/>
                          </a:solidFill>
                          <a:effectLst/>
                          <a:latin typeface="Futura std book"/>
                        </a:rPr>
                        <a:t>79,4</a:t>
                      </a:r>
                    </a:p>
                  </a:txBody>
                  <a:tcPr marL="9525" marR="9525" marT="9525" marB="0" anchor="b"/>
                </a:tc>
                <a:tc>
                  <a:txBody>
                    <a:bodyPr/>
                    <a:lstStyle/>
                    <a:p>
                      <a:pPr algn="ctr" fontAlgn="b"/>
                      <a:r>
                        <a:rPr lang="sv-SE" sz="900" b="0" i="0" u="none" strike="noStrike">
                          <a:solidFill>
                            <a:srgbClr val="000000"/>
                          </a:solidFill>
                          <a:effectLst/>
                          <a:latin typeface="Futura std book"/>
                        </a:rPr>
                        <a:t>31,8</a:t>
                      </a:r>
                    </a:p>
                  </a:txBody>
                  <a:tcPr marL="9525" marR="9525" marT="9525" marB="0" anchor="b"/>
                </a:tc>
                <a:tc>
                  <a:txBody>
                    <a:bodyPr/>
                    <a:lstStyle/>
                    <a:p>
                      <a:pPr algn="ctr" fontAlgn="b"/>
                      <a:r>
                        <a:rPr lang="sv-SE" sz="900" b="0" i="0" u="none" strike="noStrike">
                          <a:solidFill>
                            <a:srgbClr val="000000"/>
                          </a:solidFill>
                          <a:effectLst/>
                          <a:latin typeface="Futura std book"/>
                        </a:rPr>
                        <a:t>6,5</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Uppsala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5,0</a:t>
                      </a:r>
                    </a:p>
                  </a:txBody>
                  <a:tcPr marL="9525" marR="9525" marT="9525" marB="0" anchor="b">
                    <a:noFill/>
                  </a:tcPr>
                </a:tc>
                <a:tc>
                  <a:txBody>
                    <a:bodyPr/>
                    <a:lstStyle/>
                    <a:p>
                      <a:pPr algn="ctr" fontAlgn="b"/>
                      <a:r>
                        <a:rPr lang="sv-SE" sz="900" b="0" i="0" u="none" strike="noStrike">
                          <a:solidFill>
                            <a:srgbClr val="000000"/>
                          </a:solidFill>
                          <a:effectLst/>
                          <a:latin typeface="Futura std book"/>
                        </a:rPr>
                        <a:t>102,5</a:t>
                      </a:r>
                    </a:p>
                  </a:txBody>
                  <a:tcPr marL="9525" marR="9525" marT="9525" marB="0" anchor="b"/>
                </a:tc>
                <a:tc>
                  <a:txBody>
                    <a:bodyPr/>
                    <a:lstStyle/>
                    <a:p>
                      <a:pPr algn="ctr" fontAlgn="b"/>
                      <a:r>
                        <a:rPr lang="sv-SE" sz="900" b="0" i="0" u="none" strike="noStrike">
                          <a:solidFill>
                            <a:srgbClr val="000000"/>
                          </a:solidFill>
                          <a:effectLst/>
                          <a:latin typeface="Futura std book"/>
                        </a:rPr>
                        <a:t>46,6</a:t>
                      </a:r>
                    </a:p>
                  </a:txBody>
                  <a:tcPr marL="9525" marR="9525" marT="9525" marB="0" anchor="b"/>
                </a:tc>
                <a:tc>
                  <a:txBody>
                    <a:bodyPr/>
                    <a:lstStyle/>
                    <a:p>
                      <a:pPr algn="ctr" fontAlgn="b"/>
                      <a:r>
                        <a:rPr lang="sv-SE" sz="900" b="0" i="0" u="none" strike="noStrike">
                          <a:solidFill>
                            <a:srgbClr val="000000"/>
                          </a:solidFill>
                          <a:effectLst/>
                          <a:latin typeface="Futura std book"/>
                        </a:rPr>
                        <a:t>7,4</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Södermanland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3,3</a:t>
                      </a:r>
                    </a:p>
                  </a:txBody>
                  <a:tcPr marL="9525" marR="9525" marT="9525" marB="0" anchor="b">
                    <a:noFill/>
                  </a:tcPr>
                </a:tc>
                <a:tc>
                  <a:txBody>
                    <a:bodyPr/>
                    <a:lstStyle/>
                    <a:p>
                      <a:pPr algn="ctr" fontAlgn="b"/>
                      <a:r>
                        <a:rPr lang="sv-SE" sz="900" b="0" i="0" u="none" strike="noStrike">
                          <a:solidFill>
                            <a:srgbClr val="000000"/>
                          </a:solidFill>
                          <a:effectLst/>
                          <a:latin typeface="Futura std book"/>
                        </a:rPr>
                        <a:t>72,5</a:t>
                      </a:r>
                    </a:p>
                  </a:txBody>
                  <a:tcPr marL="9525" marR="9525" marT="9525" marB="0" anchor="b"/>
                </a:tc>
                <a:tc>
                  <a:txBody>
                    <a:bodyPr/>
                    <a:lstStyle/>
                    <a:p>
                      <a:pPr algn="ctr" fontAlgn="b"/>
                      <a:r>
                        <a:rPr lang="sv-SE" sz="900" b="0" i="0" u="none" strike="noStrike">
                          <a:solidFill>
                            <a:srgbClr val="000000"/>
                          </a:solidFill>
                          <a:effectLst/>
                          <a:latin typeface="Futura std book"/>
                        </a:rPr>
                        <a:t>31,4</a:t>
                      </a:r>
                    </a:p>
                  </a:txBody>
                  <a:tcPr marL="9525" marR="9525" marT="9525" marB="0" anchor="b"/>
                </a:tc>
                <a:tc>
                  <a:txBody>
                    <a:bodyPr/>
                    <a:lstStyle/>
                    <a:p>
                      <a:pPr algn="ctr" fontAlgn="b"/>
                      <a:r>
                        <a:rPr lang="sv-SE" sz="900" b="0" i="0" u="none" strike="noStrike">
                          <a:solidFill>
                            <a:srgbClr val="000000"/>
                          </a:solidFill>
                          <a:effectLst/>
                          <a:latin typeface="Futura std book"/>
                        </a:rPr>
                        <a:t>4,9</a:t>
                      </a:r>
                    </a:p>
                  </a:txBody>
                  <a:tcPr marL="9525" marR="9525" marT="9525" marB="0" anchor="b"/>
                </a:tc>
              </a:tr>
              <a:tr h="153783">
                <a:tc>
                  <a:txBody>
                    <a:bodyPr/>
                    <a:lstStyle/>
                    <a:p>
                      <a:pPr algn="l" fontAlgn="b">
                        <a:lnSpc>
                          <a:spcPts val="1000"/>
                        </a:lnSpc>
                      </a:pPr>
                      <a:r>
                        <a:rPr lang="sv-SE" sz="900" b="0" i="0" u="none" strike="noStrike" dirty="0">
                          <a:solidFill>
                            <a:srgbClr val="000000"/>
                          </a:solidFill>
                          <a:effectLst/>
                          <a:latin typeface="+mj-lt"/>
                        </a:rPr>
                        <a:t>Örebro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4,4</a:t>
                      </a:r>
                    </a:p>
                  </a:txBody>
                  <a:tcPr marL="9525" marR="9525" marT="9525" marB="0" anchor="b">
                    <a:noFill/>
                  </a:tcPr>
                </a:tc>
                <a:tc>
                  <a:txBody>
                    <a:bodyPr/>
                    <a:lstStyle/>
                    <a:p>
                      <a:pPr algn="ctr" fontAlgn="b"/>
                      <a:r>
                        <a:rPr lang="sv-SE" sz="900" b="0" i="0" u="none" strike="noStrike">
                          <a:solidFill>
                            <a:srgbClr val="000000"/>
                          </a:solidFill>
                          <a:effectLst/>
                          <a:latin typeface="Futura std book"/>
                        </a:rPr>
                        <a:t>87,8</a:t>
                      </a:r>
                    </a:p>
                  </a:txBody>
                  <a:tcPr marL="9525" marR="9525" marT="9525" marB="0" anchor="b"/>
                </a:tc>
                <a:tc>
                  <a:txBody>
                    <a:bodyPr/>
                    <a:lstStyle/>
                    <a:p>
                      <a:pPr algn="ctr" fontAlgn="b"/>
                      <a:r>
                        <a:rPr lang="sv-SE" sz="900" b="0" i="0" u="none" strike="noStrike">
                          <a:solidFill>
                            <a:srgbClr val="000000"/>
                          </a:solidFill>
                          <a:effectLst/>
                          <a:latin typeface="Futura std book"/>
                        </a:rPr>
                        <a:t>39,2</a:t>
                      </a:r>
                    </a:p>
                  </a:txBody>
                  <a:tcPr marL="9525" marR="9525" marT="9525" marB="0" anchor="b"/>
                </a:tc>
                <a:tc>
                  <a:txBody>
                    <a:bodyPr/>
                    <a:lstStyle/>
                    <a:p>
                      <a:pPr algn="ctr" fontAlgn="b"/>
                      <a:r>
                        <a:rPr lang="sv-SE" sz="900" b="0" i="0" u="none" strike="noStrike">
                          <a:solidFill>
                            <a:srgbClr val="000000"/>
                          </a:solidFill>
                          <a:effectLst/>
                          <a:latin typeface="Futura std book"/>
                        </a:rPr>
                        <a:t>5,6</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Västmanland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3,9</a:t>
                      </a:r>
                    </a:p>
                  </a:txBody>
                  <a:tcPr marL="9525" marR="9525" marT="9525" marB="0" anchor="b">
                    <a:noFill/>
                  </a:tcPr>
                </a:tc>
                <a:tc>
                  <a:txBody>
                    <a:bodyPr/>
                    <a:lstStyle/>
                    <a:p>
                      <a:pPr algn="ctr" fontAlgn="b"/>
                      <a:r>
                        <a:rPr lang="sv-SE" sz="900" b="0" i="0" u="none" strike="noStrike">
                          <a:solidFill>
                            <a:srgbClr val="000000"/>
                          </a:solidFill>
                          <a:effectLst/>
                          <a:latin typeface="Futura std book"/>
                        </a:rPr>
                        <a:t>84,5</a:t>
                      </a:r>
                    </a:p>
                  </a:txBody>
                  <a:tcPr marL="9525" marR="9525" marT="9525" marB="0" anchor="b"/>
                </a:tc>
                <a:tc>
                  <a:txBody>
                    <a:bodyPr/>
                    <a:lstStyle/>
                    <a:p>
                      <a:pPr algn="ctr" fontAlgn="b"/>
                      <a:r>
                        <a:rPr lang="sv-SE" sz="900" b="0" i="0" u="none" strike="noStrike">
                          <a:solidFill>
                            <a:srgbClr val="000000"/>
                          </a:solidFill>
                          <a:effectLst/>
                          <a:latin typeface="Futura std book"/>
                        </a:rPr>
                        <a:t>42,5</a:t>
                      </a:r>
                    </a:p>
                  </a:txBody>
                  <a:tcPr marL="9525" marR="9525" marT="9525" marB="0" anchor="b"/>
                </a:tc>
                <a:tc>
                  <a:txBody>
                    <a:bodyPr/>
                    <a:lstStyle/>
                    <a:p>
                      <a:pPr algn="ctr" fontAlgn="b"/>
                      <a:r>
                        <a:rPr lang="sv-SE" sz="900" b="0" i="0" u="none" strike="noStrike">
                          <a:solidFill>
                            <a:srgbClr val="000000"/>
                          </a:solidFill>
                          <a:effectLst/>
                          <a:latin typeface="Futura std book"/>
                        </a:rPr>
                        <a:t>5,2</a:t>
                      </a:r>
                    </a:p>
                  </a:txBody>
                  <a:tcPr marL="9525" marR="9525" marT="9525" marB="0" anchor="b"/>
                </a:tc>
              </a:tr>
              <a:tr h="153783">
                <a:tc>
                  <a:txBody>
                    <a:bodyPr/>
                    <a:lstStyle/>
                    <a:p>
                      <a:pPr algn="l" fontAlgn="b">
                        <a:lnSpc>
                          <a:spcPts val="1000"/>
                        </a:lnSpc>
                      </a:pPr>
                      <a:r>
                        <a:rPr lang="sv-SE" sz="900" b="0" i="0" u="none" strike="noStrike" dirty="0" smtClean="0">
                          <a:solidFill>
                            <a:srgbClr val="000000"/>
                          </a:solidFill>
                          <a:effectLst/>
                          <a:latin typeface="+mj-lt"/>
                        </a:rPr>
                        <a:t>Gävleborg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3,5</a:t>
                      </a:r>
                    </a:p>
                  </a:txBody>
                  <a:tcPr marL="9525" marR="9525" marT="9525" marB="0" anchor="b">
                    <a:noFill/>
                  </a:tcPr>
                </a:tc>
                <a:tc>
                  <a:txBody>
                    <a:bodyPr/>
                    <a:lstStyle/>
                    <a:p>
                      <a:pPr algn="ctr" fontAlgn="b"/>
                      <a:r>
                        <a:rPr lang="sv-SE" sz="900" b="0" i="0" u="none" strike="noStrike">
                          <a:solidFill>
                            <a:srgbClr val="000000"/>
                          </a:solidFill>
                          <a:effectLst/>
                          <a:latin typeface="Futura std book"/>
                        </a:rPr>
                        <a:t>81,0</a:t>
                      </a:r>
                    </a:p>
                  </a:txBody>
                  <a:tcPr marL="9525" marR="9525" marT="9525" marB="0" anchor="b"/>
                </a:tc>
                <a:tc>
                  <a:txBody>
                    <a:bodyPr/>
                    <a:lstStyle/>
                    <a:p>
                      <a:pPr algn="ctr" fontAlgn="b"/>
                      <a:r>
                        <a:rPr lang="sv-SE" sz="900" b="0" i="0" u="none" strike="noStrike">
                          <a:solidFill>
                            <a:srgbClr val="000000"/>
                          </a:solidFill>
                          <a:effectLst/>
                          <a:latin typeface="Futura std book"/>
                        </a:rPr>
                        <a:t>34,1</a:t>
                      </a:r>
                    </a:p>
                  </a:txBody>
                  <a:tcPr marL="9525" marR="9525" marT="9525" marB="0" anchor="b"/>
                </a:tc>
                <a:tc>
                  <a:txBody>
                    <a:bodyPr/>
                    <a:lstStyle/>
                    <a:p>
                      <a:pPr algn="ctr" fontAlgn="b"/>
                      <a:r>
                        <a:rPr lang="sv-SE" sz="900" b="0" i="0" u="none" strike="noStrike" dirty="0">
                          <a:solidFill>
                            <a:srgbClr val="000000"/>
                          </a:solidFill>
                          <a:effectLst/>
                          <a:latin typeface="Futura std book"/>
                        </a:rPr>
                        <a:t>4,8</a:t>
                      </a:r>
                    </a:p>
                  </a:txBody>
                  <a:tcPr marL="9525" marR="9525" marT="9525" marB="0" anchor="b"/>
                </a:tc>
              </a:tr>
              <a:tr h="43899">
                <a:tc>
                  <a:txBody>
                    <a:bodyPr/>
                    <a:lstStyle/>
                    <a:p>
                      <a:pPr algn="l" fontAlgn="b">
                        <a:lnSpc>
                          <a:spcPts val="500"/>
                        </a:lnSpc>
                      </a:pPr>
                      <a:endParaRPr lang="sv-SE" sz="4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noFill/>
                  </a:tcPr>
                </a:tc>
                <a:tc>
                  <a:txBody>
                    <a:bodyPr/>
                    <a:lstStyle/>
                    <a:p>
                      <a:pPr algn="ctr" fontAlgn="b"/>
                      <a:endParaRPr lang="sv-SE" sz="8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tc>
                <a:tc>
                  <a:txBody>
                    <a:bodyPr/>
                    <a:lstStyle/>
                    <a:p>
                      <a:pPr algn="ctr" fontAlgn="b"/>
                      <a:endParaRPr lang="sv-SE" sz="800" b="0" i="0" u="none" strike="noStrike" dirty="0">
                        <a:solidFill>
                          <a:srgbClr val="000000"/>
                        </a:solidFill>
                        <a:effectLst/>
                        <a:latin typeface="+mj-lt"/>
                      </a:endParaRPr>
                    </a:p>
                  </a:txBody>
                  <a:tcPr marL="9525" marR="9525" marT="9525" marB="0" anchor="b"/>
                </a:tc>
              </a:tr>
              <a:tr h="153783">
                <a:tc>
                  <a:txBody>
                    <a:bodyPr/>
                    <a:lstStyle/>
                    <a:p>
                      <a:pPr algn="l" fontAlgn="b"/>
                      <a:r>
                        <a:rPr lang="sv-SE" sz="1100" b="1" i="0" u="none" strike="noStrike" kern="1200" dirty="0" smtClean="0">
                          <a:solidFill>
                            <a:schemeClr val="accent4"/>
                          </a:solidFill>
                          <a:effectLst/>
                          <a:latin typeface="+mj-lt"/>
                          <a:ea typeface="+mn-ea"/>
                          <a:cs typeface="+mn-cs"/>
                        </a:rPr>
                        <a:t>OTHER*</a:t>
                      </a:r>
                      <a:endParaRPr lang="sv-SE" sz="1100" b="1" i="0" u="none" strike="noStrike" kern="1200" dirty="0">
                        <a:solidFill>
                          <a:schemeClr val="accent4"/>
                        </a:solidFill>
                        <a:effectLst/>
                        <a:latin typeface="+mj-lt"/>
                        <a:ea typeface="+mn-ea"/>
                        <a:cs typeface="+mn-cs"/>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noFill/>
                  </a:tcPr>
                </a:tc>
                <a:tc>
                  <a:txBody>
                    <a:bodyPr/>
                    <a:lstStyle/>
                    <a:p>
                      <a:pPr algn="ctr" fontAlgn="b"/>
                      <a:endParaRPr lang="sv-SE" sz="1100" b="0" i="0" u="none" strike="noStrike" dirty="0">
                        <a:solidFill>
                          <a:srgbClr val="000000"/>
                        </a:solidFill>
                        <a:effectLst/>
                        <a:latin typeface="+mj-lt"/>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tc>
                <a:tc>
                  <a:txBody>
                    <a:bodyPr/>
                    <a:lstStyle/>
                    <a:p>
                      <a:pPr algn="ctr" fontAlgn="b"/>
                      <a:endParaRPr lang="sv-SE" sz="1100" b="0" i="0" u="none" strike="noStrike" dirty="0">
                        <a:solidFill>
                          <a:srgbClr val="000000"/>
                        </a:solidFill>
                        <a:effectLst/>
                        <a:latin typeface="+mj-lt"/>
                      </a:endParaRPr>
                    </a:p>
                  </a:txBody>
                  <a:tcPr marL="9525" marR="9525" marT="9525" marB="0" anchor="b"/>
                </a:tc>
              </a:tr>
              <a:tr h="153783">
                <a:tc>
                  <a:txBody>
                    <a:bodyPr/>
                    <a:lstStyle/>
                    <a:p>
                      <a:pPr algn="l" fontAlgn="b"/>
                      <a:r>
                        <a:rPr lang="sv-SE" sz="900" b="1" i="0" u="none" strike="noStrike" dirty="0" smtClean="0">
                          <a:solidFill>
                            <a:srgbClr val="000000"/>
                          </a:solidFill>
                          <a:effectLst/>
                          <a:latin typeface="+mj-lt"/>
                        </a:rPr>
                        <a:t>The Stockholm Region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12,3</a:t>
                      </a:r>
                    </a:p>
                  </a:txBody>
                  <a:tcPr marL="9525" marR="9525" marT="9525" marB="0" anchor="b">
                    <a:noFill/>
                  </a:tcPr>
                </a:tc>
                <a:tc>
                  <a:txBody>
                    <a:bodyPr/>
                    <a:lstStyle/>
                    <a:p>
                      <a:pPr algn="ctr" fontAlgn="b"/>
                      <a:r>
                        <a:rPr lang="sv-SE" sz="900" b="1" i="0" u="none" strike="noStrike">
                          <a:solidFill>
                            <a:srgbClr val="000000"/>
                          </a:solidFill>
                          <a:effectLst/>
                          <a:latin typeface="Futura std book"/>
                        </a:rPr>
                        <a:t>131,6</a:t>
                      </a:r>
                    </a:p>
                  </a:txBody>
                  <a:tcPr marL="9525" marR="9525" marT="9525" marB="0" anchor="b"/>
                </a:tc>
                <a:tc>
                  <a:txBody>
                    <a:bodyPr/>
                    <a:lstStyle/>
                    <a:p>
                      <a:pPr algn="ctr" fontAlgn="b"/>
                      <a:r>
                        <a:rPr lang="sv-SE" sz="900" b="1" i="0" u="none" strike="noStrike">
                          <a:solidFill>
                            <a:srgbClr val="000000"/>
                          </a:solidFill>
                          <a:effectLst/>
                          <a:latin typeface="Futura std book"/>
                        </a:rPr>
                        <a:t>57,6</a:t>
                      </a:r>
                    </a:p>
                  </a:txBody>
                  <a:tcPr marL="9525" marR="9525" marT="9525" marB="0" anchor="b"/>
                </a:tc>
                <a:tc>
                  <a:txBody>
                    <a:bodyPr/>
                    <a:lstStyle/>
                    <a:p>
                      <a:pPr algn="ctr" fontAlgn="b"/>
                      <a:r>
                        <a:rPr lang="sv-SE" sz="900" b="1" i="0" u="none" strike="noStrike">
                          <a:solidFill>
                            <a:srgbClr val="000000"/>
                          </a:solidFill>
                          <a:effectLst/>
                          <a:latin typeface="Futura std book"/>
                        </a:rPr>
                        <a:t>9,3</a:t>
                      </a:r>
                    </a:p>
                  </a:txBody>
                  <a:tcPr marL="9525" marR="9525" marT="9525" marB="0" anchor="b"/>
                </a:tc>
              </a:tr>
              <a:tr h="153783">
                <a:tc>
                  <a:txBody>
                    <a:bodyPr/>
                    <a:lstStyle/>
                    <a:p>
                      <a:pPr algn="l" fontAlgn="b"/>
                      <a:r>
                        <a:rPr lang="sv-SE" sz="900" b="1" i="0" u="none" strike="noStrike" dirty="0" smtClean="0">
                          <a:solidFill>
                            <a:srgbClr val="000000"/>
                          </a:solidFill>
                          <a:effectLst/>
                          <a:latin typeface="+mj-lt"/>
                        </a:rPr>
                        <a:t>Rest </a:t>
                      </a:r>
                      <a:r>
                        <a:rPr lang="sv-SE" sz="900" b="1" i="0" u="none" strike="noStrike" dirty="0" err="1" smtClean="0">
                          <a:solidFill>
                            <a:srgbClr val="000000"/>
                          </a:solidFill>
                          <a:effectLst/>
                          <a:latin typeface="+mj-lt"/>
                        </a:rPr>
                        <a:t>of</a:t>
                      </a:r>
                      <a:r>
                        <a:rPr lang="sv-SE" sz="900" b="1" i="0" u="none" strike="noStrike" dirty="0" smtClean="0">
                          <a:solidFill>
                            <a:srgbClr val="000000"/>
                          </a:solidFill>
                          <a:effectLst/>
                          <a:latin typeface="+mj-lt"/>
                        </a:rPr>
                        <a:t> Sweden</a:t>
                      </a:r>
                      <a:endParaRPr lang="sv-SE" sz="900" b="1" i="0" u="none" strike="noStrike" dirty="0">
                        <a:solidFill>
                          <a:srgbClr val="000000"/>
                        </a:solidFill>
                        <a:effectLst/>
                        <a:latin typeface="+mj-lt"/>
                      </a:endParaRPr>
                    </a:p>
                  </a:txBody>
                  <a:tcPr marL="9525" marR="9525" marT="9525" marB="0" anchor="b"/>
                </a:tc>
                <a:tc>
                  <a:txBody>
                    <a:bodyPr/>
                    <a:lstStyle/>
                    <a:p>
                      <a:pPr algn="ctr" fontAlgn="b"/>
                      <a:r>
                        <a:rPr lang="sv-SE" sz="900" b="1" i="0" u="none" strike="noStrike">
                          <a:solidFill>
                            <a:srgbClr val="000000"/>
                          </a:solidFill>
                          <a:effectLst/>
                          <a:latin typeface="Futura std book"/>
                        </a:rPr>
                        <a:t>19,5</a:t>
                      </a:r>
                    </a:p>
                  </a:txBody>
                  <a:tcPr marL="9525" marR="9525" marT="9525" marB="0" anchor="b">
                    <a:noFill/>
                  </a:tcPr>
                </a:tc>
                <a:tc>
                  <a:txBody>
                    <a:bodyPr/>
                    <a:lstStyle/>
                    <a:p>
                      <a:pPr algn="ctr" fontAlgn="b"/>
                      <a:r>
                        <a:rPr lang="sv-SE" sz="900" b="1" i="0" u="none" strike="noStrike">
                          <a:solidFill>
                            <a:srgbClr val="000000"/>
                          </a:solidFill>
                          <a:effectLst/>
                          <a:latin typeface="Futura std book"/>
                        </a:rPr>
                        <a:t>118,2</a:t>
                      </a:r>
                    </a:p>
                  </a:txBody>
                  <a:tcPr marL="9525" marR="9525" marT="9525" marB="0" anchor="b"/>
                </a:tc>
                <a:tc>
                  <a:txBody>
                    <a:bodyPr/>
                    <a:lstStyle/>
                    <a:p>
                      <a:pPr algn="ctr" fontAlgn="b"/>
                      <a:r>
                        <a:rPr lang="sv-SE" sz="900" b="1" i="0" u="none" strike="noStrike">
                          <a:solidFill>
                            <a:srgbClr val="000000"/>
                          </a:solidFill>
                          <a:effectLst/>
                          <a:latin typeface="Futura std book"/>
                        </a:rPr>
                        <a:t>52,6</a:t>
                      </a:r>
                    </a:p>
                  </a:txBody>
                  <a:tcPr marL="9525" marR="9525" marT="9525" marB="0" anchor="b"/>
                </a:tc>
                <a:tc>
                  <a:txBody>
                    <a:bodyPr/>
                    <a:lstStyle/>
                    <a:p>
                      <a:pPr algn="ctr" fontAlgn="b"/>
                      <a:r>
                        <a:rPr lang="sv-SE" sz="900" b="1" i="0" u="none" strike="noStrike">
                          <a:solidFill>
                            <a:srgbClr val="000000"/>
                          </a:solidFill>
                          <a:effectLst/>
                          <a:latin typeface="Futura std book"/>
                        </a:rPr>
                        <a:t>7,2</a:t>
                      </a:r>
                    </a:p>
                  </a:txBody>
                  <a:tcPr marL="9525" marR="9525" marT="9525" marB="0" anchor="b"/>
                </a:tc>
              </a:tr>
              <a:tr h="153783">
                <a:tc>
                  <a:txBody>
                    <a:bodyPr/>
                    <a:lstStyle/>
                    <a:p>
                      <a:pPr algn="l" fontAlgn="b"/>
                      <a:r>
                        <a:rPr lang="sv-SE" sz="900" b="0" i="0" u="none" strike="noStrike" dirty="0" smtClean="0">
                          <a:solidFill>
                            <a:srgbClr val="000000"/>
                          </a:solidFill>
                          <a:effectLst/>
                          <a:latin typeface="+mj-lt"/>
                        </a:rPr>
                        <a:t>Stockholm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7,7</a:t>
                      </a:r>
                    </a:p>
                  </a:txBody>
                  <a:tcPr marL="9525" marR="9525" marT="9525" marB="0" anchor="b">
                    <a:noFill/>
                  </a:tcPr>
                </a:tc>
                <a:tc>
                  <a:txBody>
                    <a:bodyPr/>
                    <a:lstStyle/>
                    <a:p>
                      <a:pPr algn="ctr" fontAlgn="b"/>
                      <a:r>
                        <a:rPr lang="sv-SE" sz="900" b="0" i="0" u="none" strike="noStrike">
                          <a:solidFill>
                            <a:srgbClr val="000000"/>
                          </a:solidFill>
                          <a:effectLst/>
                          <a:latin typeface="Futura std book"/>
                        </a:rPr>
                        <a:t>143,8</a:t>
                      </a:r>
                    </a:p>
                  </a:txBody>
                  <a:tcPr marL="9525" marR="9525" marT="9525" marB="0" anchor="b"/>
                </a:tc>
                <a:tc>
                  <a:txBody>
                    <a:bodyPr/>
                    <a:lstStyle/>
                    <a:p>
                      <a:pPr algn="ctr" fontAlgn="b"/>
                      <a:r>
                        <a:rPr lang="sv-SE" sz="900" b="0" i="0" u="none" strike="noStrike">
                          <a:solidFill>
                            <a:srgbClr val="000000"/>
                          </a:solidFill>
                          <a:effectLst/>
                          <a:latin typeface="Futura std book"/>
                        </a:rPr>
                        <a:t>58,8</a:t>
                      </a:r>
                    </a:p>
                  </a:txBody>
                  <a:tcPr marL="9525" marR="9525" marT="9525" marB="0" anchor="b"/>
                </a:tc>
                <a:tc>
                  <a:txBody>
                    <a:bodyPr/>
                    <a:lstStyle/>
                    <a:p>
                      <a:pPr algn="ctr" fontAlgn="b"/>
                      <a:r>
                        <a:rPr lang="sv-SE" sz="900" b="0" i="0" u="none" strike="noStrike">
                          <a:solidFill>
                            <a:srgbClr val="000000"/>
                          </a:solidFill>
                          <a:effectLst/>
                          <a:latin typeface="Futura std book"/>
                        </a:rPr>
                        <a:t>10,5</a:t>
                      </a:r>
                    </a:p>
                  </a:txBody>
                  <a:tcPr marL="9525" marR="9525" marT="9525" marB="0" anchor="b"/>
                </a:tc>
              </a:tr>
              <a:tr h="153783">
                <a:tc>
                  <a:txBody>
                    <a:bodyPr/>
                    <a:lstStyle/>
                    <a:p>
                      <a:pPr algn="l" fontAlgn="b"/>
                      <a:r>
                        <a:rPr lang="sv-SE" sz="900" b="0" i="0" u="none" strike="noStrike" dirty="0" smtClean="0">
                          <a:solidFill>
                            <a:srgbClr val="000000"/>
                          </a:solidFill>
                          <a:effectLst/>
                          <a:latin typeface="+mj-lt"/>
                        </a:rPr>
                        <a:t>Uppsala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1,1</a:t>
                      </a:r>
                    </a:p>
                  </a:txBody>
                  <a:tcPr marL="9525" marR="9525" marT="9525" marB="0" anchor="b">
                    <a:noFill/>
                  </a:tcPr>
                </a:tc>
                <a:tc>
                  <a:txBody>
                    <a:bodyPr/>
                    <a:lstStyle/>
                    <a:p>
                      <a:pPr algn="ctr" fontAlgn="b"/>
                      <a:r>
                        <a:rPr lang="sv-SE" sz="900" b="0" i="0" u="none" strike="noStrike">
                          <a:solidFill>
                            <a:srgbClr val="000000"/>
                          </a:solidFill>
                          <a:effectLst/>
                          <a:latin typeface="Futura std book"/>
                        </a:rPr>
                        <a:t>146,7</a:t>
                      </a:r>
                    </a:p>
                  </a:txBody>
                  <a:tcPr marL="9525" marR="9525" marT="9525" marB="0" anchor="b"/>
                </a:tc>
                <a:tc>
                  <a:txBody>
                    <a:bodyPr/>
                    <a:lstStyle/>
                    <a:p>
                      <a:pPr algn="ctr" fontAlgn="b"/>
                      <a:r>
                        <a:rPr lang="sv-SE" sz="900" b="0" i="0" u="none" strike="noStrike">
                          <a:solidFill>
                            <a:srgbClr val="000000"/>
                          </a:solidFill>
                          <a:effectLst/>
                          <a:latin typeface="Futura std book"/>
                        </a:rPr>
                        <a:t>78,0</a:t>
                      </a:r>
                    </a:p>
                  </a:txBody>
                  <a:tcPr marL="9525" marR="9525" marT="9525" marB="0" anchor="b"/>
                </a:tc>
                <a:tc>
                  <a:txBody>
                    <a:bodyPr/>
                    <a:lstStyle/>
                    <a:p>
                      <a:pPr algn="ctr" fontAlgn="b"/>
                      <a:r>
                        <a:rPr lang="sv-SE" sz="900" b="0" i="0" u="none" strike="noStrike">
                          <a:solidFill>
                            <a:srgbClr val="000000"/>
                          </a:solidFill>
                          <a:effectLst/>
                          <a:latin typeface="Futura std book"/>
                        </a:rPr>
                        <a:t>9,7</a:t>
                      </a:r>
                    </a:p>
                  </a:txBody>
                  <a:tcPr marL="9525" marR="9525" marT="9525" marB="0" anchor="b"/>
                </a:tc>
              </a:tr>
              <a:tr h="153783">
                <a:tc>
                  <a:txBody>
                    <a:bodyPr/>
                    <a:lstStyle/>
                    <a:p>
                      <a:pPr algn="l" fontAlgn="b"/>
                      <a:r>
                        <a:rPr lang="sv-SE" sz="900" b="0" i="0" u="none" strike="noStrike" dirty="0" smtClean="0">
                          <a:solidFill>
                            <a:srgbClr val="000000"/>
                          </a:solidFill>
                          <a:effectLst/>
                          <a:latin typeface="+mj-lt"/>
                        </a:rPr>
                        <a:t>Södermanland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0,8</a:t>
                      </a:r>
                    </a:p>
                  </a:txBody>
                  <a:tcPr marL="9525" marR="9525" marT="9525" marB="0" anchor="b">
                    <a:noFill/>
                  </a:tcPr>
                </a:tc>
                <a:tc>
                  <a:txBody>
                    <a:bodyPr/>
                    <a:lstStyle/>
                    <a:p>
                      <a:pPr algn="ctr" fontAlgn="b"/>
                      <a:r>
                        <a:rPr lang="sv-SE" sz="900" b="0" i="0" u="none" strike="noStrike">
                          <a:solidFill>
                            <a:srgbClr val="000000"/>
                          </a:solidFill>
                          <a:effectLst/>
                          <a:latin typeface="Futura std book"/>
                        </a:rPr>
                        <a:t>119,8</a:t>
                      </a:r>
                    </a:p>
                  </a:txBody>
                  <a:tcPr marL="9525" marR="9525" marT="9525" marB="0" anchor="b"/>
                </a:tc>
                <a:tc>
                  <a:txBody>
                    <a:bodyPr/>
                    <a:lstStyle/>
                    <a:p>
                      <a:pPr algn="ctr" fontAlgn="b"/>
                      <a:r>
                        <a:rPr lang="sv-SE" sz="900" b="0" i="0" u="none" strike="noStrike">
                          <a:solidFill>
                            <a:srgbClr val="000000"/>
                          </a:solidFill>
                          <a:effectLst/>
                          <a:latin typeface="Futura std book"/>
                        </a:rPr>
                        <a:t>55,0</a:t>
                      </a:r>
                    </a:p>
                  </a:txBody>
                  <a:tcPr marL="9525" marR="9525" marT="9525" marB="0" anchor="b"/>
                </a:tc>
                <a:tc>
                  <a:txBody>
                    <a:bodyPr/>
                    <a:lstStyle/>
                    <a:p>
                      <a:pPr algn="ctr" fontAlgn="b"/>
                      <a:r>
                        <a:rPr lang="sv-SE" sz="900" b="0" i="0" u="none" strike="noStrike">
                          <a:solidFill>
                            <a:srgbClr val="000000"/>
                          </a:solidFill>
                          <a:effectLst/>
                          <a:latin typeface="Futura std book"/>
                        </a:rPr>
                        <a:t>6,2</a:t>
                      </a:r>
                    </a:p>
                  </a:txBody>
                  <a:tcPr marL="9525" marR="9525" marT="9525" marB="0" anchor="b"/>
                </a:tc>
              </a:tr>
              <a:tr h="153783">
                <a:tc>
                  <a:txBody>
                    <a:bodyPr/>
                    <a:lstStyle/>
                    <a:p>
                      <a:pPr algn="l" fontAlgn="b"/>
                      <a:r>
                        <a:rPr lang="sv-SE" sz="900" b="0" i="0" u="none" strike="noStrike" dirty="0">
                          <a:solidFill>
                            <a:srgbClr val="000000"/>
                          </a:solidFill>
                          <a:effectLst/>
                          <a:latin typeface="+mj-lt"/>
                        </a:rPr>
                        <a:t>Örebro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0,9</a:t>
                      </a:r>
                    </a:p>
                  </a:txBody>
                  <a:tcPr marL="9525" marR="9525" marT="9525" marB="0" anchor="b">
                    <a:noFill/>
                  </a:tcPr>
                </a:tc>
                <a:tc>
                  <a:txBody>
                    <a:bodyPr/>
                    <a:lstStyle/>
                    <a:p>
                      <a:pPr algn="ctr" fontAlgn="b"/>
                      <a:r>
                        <a:rPr lang="sv-SE" sz="900" b="0" i="0" u="none" strike="noStrike">
                          <a:solidFill>
                            <a:srgbClr val="000000"/>
                          </a:solidFill>
                          <a:effectLst/>
                          <a:latin typeface="Futura std book"/>
                        </a:rPr>
                        <a:t>82,9</a:t>
                      </a:r>
                    </a:p>
                  </a:txBody>
                  <a:tcPr marL="9525" marR="9525" marT="9525" marB="0" anchor="b"/>
                </a:tc>
                <a:tc>
                  <a:txBody>
                    <a:bodyPr/>
                    <a:lstStyle/>
                    <a:p>
                      <a:pPr algn="ctr" fontAlgn="b"/>
                      <a:r>
                        <a:rPr lang="sv-SE" sz="900" b="0" i="0" u="none" strike="noStrike">
                          <a:solidFill>
                            <a:srgbClr val="000000"/>
                          </a:solidFill>
                          <a:effectLst/>
                          <a:latin typeface="Futura std book"/>
                        </a:rPr>
                        <a:t>46,4</a:t>
                      </a:r>
                    </a:p>
                  </a:txBody>
                  <a:tcPr marL="9525" marR="9525" marT="9525" marB="0" anchor="b"/>
                </a:tc>
                <a:tc>
                  <a:txBody>
                    <a:bodyPr/>
                    <a:lstStyle/>
                    <a:p>
                      <a:pPr algn="ctr" fontAlgn="b"/>
                      <a:r>
                        <a:rPr lang="sv-SE" sz="900" b="0" i="0" u="none" strike="noStrike">
                          <a:solidFill>
                            <a:srgbClr val="000000"/>
                          </a:solidFill>
                          <a:effectLst/>
                          <a:latin typeface="Futura std book"/>
                        </a:rPr>
                        <a:t>6,2</a:t>
                      </a:r>
                    </a:p>
                  </a:txBody>
                  <a:tcPr marL="9525" marR="9525" marT="9525" marB="0" anchor="b"/>
                </a:tc>
              </a:tr>
              <a:tr h="153783">
                <a:tc>
                  <a:txBody>
                    <a:bodyPr/>
                    <a:lstStyle/>
                    <a:p>
                      <a:pPr algn="l" fontAlgn="b"/>
                      <a:r>
                        <a:rPr lang="sv-SE" sz="900" b="0" i="0" u="none" strike="noStrike" dirty="0" smtClean="0">
                          <a:solidFill>
                            <a:srgbClr val="000000"/>
                          </a:solidFill>
                          <a:effectLst/>
                          <a:latin typeface="+mj-lt"/>
                        </a:rPr>
                        <a:t>Västmanland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0,7</a:t>
                      </a:r>
                    </a:p>
                  </a:txBody>
                  <a:tcPr marL="9525" marR="9525" marT="9525" marB="0" anchor="b">
                    <a:noFill/>
                  </a:tcPr>
                </a:tc>
                <a:tc>
                  <a:txBody>
                    <a:bodyPr/>
                    <a:lstStyle/>
                    <a:p>
                      <a:pPr algn="ctr" fontAlgn="b"/>
                      <a:r>
                        <a:rPr lang="sv-SE" sz="900" b="0" i="0" u="none" strike="noStrike">
                          <a:solidFill>
                            <a:srgbClr val="000000"/>
                          </a:solidFill>
                          <a:effectLst/>
                          <a:latin typeface="Futura std book"/>
                        </a:rPr>
                        <a:t>81,0</a:t>
                      </a:r>
                    </a:p>
                  </a:txBody>
                  <a:tcPr marL="9525" marR="9525" marT="9525" marB="0" anchor="b"/>
                </a:tc>
                <a:tc>
                  <a:txBody>
                    <a:bodyPr/>
                    <a:lstStyle/>
                    <a:p>
                      <a:pPr algn="ctr" fontAlgn="b"/>
                      <a:r>
                        <a:rPr lang="sv-SE" sz="900" b="0" i="0" u="none" strike="noStrike">
                          <a:solidFill>
                            <a:srgbClr val="000000"/>
                          </a:solidFill>
                          <a:effectLst/>
                          <a:latin typeface="Futura std book"/>
                        </a:rPr>
                        <a:t>38,1</a:t>
                      </a:r>
                    </a:p>
                  </a:txBody>
                  <a:tcPr marL="9525" marR="9525" marT="9525" marB="0" anchor="b"/>
                </a:tc>
                <a:tc>
                  <a:txBody>
                    <a:bodyPr/>
                    <a:lstStyle/>
                    <a:p>
                      <a:pPr algn="ctr" fontAlgn="b"/>
                      <a:r>
                        <a:rPr lang="sv-SE" sz="900" b="0" i="0" u="none" strike="noStrike">
                          <a:solidFill>
                            <a:srgbClr val="000000"/>
                          </a:solidFill>
                          <a:effectLst/>
                          <a:latin typeface="Futura std book"/>
                        </a:rPr>
                        <a:t>10,0</a:t>
                      </a:r>
                    </a:p>
                  </a:txBody>
                  <a:tcPr marL="9525" marR="9525" marT="9525" marB="0" anchor="b"/>
                </a:tc>
              </a:tr>
              <a:tr h="153783">
                <a:tc>
                  <a:txBody>
                    <a:bodyPr/>
                    <a:lstStyle/>
                    <a:p>
                      <a:pPr algn="l" fontAlgn="b"/>
                      <a:r>
                        <a:rPr lang="sv-SE" sz="900" b="0" i="0" u="none" strike="noStrike" dirty="0" smtClean="0">
                          <a:solidFill>
                            <a:srgbClr val="000000"/>
                          </a:solidFill>
                          <a:effectLst/>
                          <a:latin typeface="+mj-lt"/>
                        </a:rPr>
                        <a:t>Gävleborg </a:t>
                      </a:r>
                      <a:r>
                        <a:rPr lang="sv-SE" sz="900" b="0" i="0" u="none" strike="noStrike" dirty="0" err="1" smtClean="0">
                          <a:solidFill>
                            <a:srgbClr val="000000"/>
                          </a:solidFill>
                          <a:effectLst/>
                          <a:latin typeface="+mj-lt"/>
                        </a:rPr>
                        <a:t>county</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900" b="0" i="0" u="none" strike="noStrike">
                          <a:solidFill>
                            <a:srgbClr val="000000"/>
                          </a:solidFill>
                          <a:effectLst/>
                          <a:latin typeface="Futura std book"/>
                        </a:rPr>
                        <a:t>1,0</a:t>
                      </a:r>
                    </a:p>
                  </a:txBody>
                  <a:tcPr marL="9525" marR="9525" marT="9525" marB="0" anchor="b">
                    <a:noFill/>
                  </a:tcPr>
                </a:tc>
                <a:tc>
                  <a:txBody>
                    <a:bodyPr/>
                    <a:lstStyle/>
                    <a:p>
                      <a:pPr algn="ctr" fontAlgn="b"/>
                      <a:r>
                        <a:rPr lang="sv-SE" sz="900" b="0" i="0" u="none" strike="noStrike">
                          <a:solidFill>
                            <a:srgbClr val="000000"/>
                          </a:solidFill>
                          <a:effectLst/>
                          <a:latin typeface="Futura std book"/>
                        </a:rPr>
                        <a:t>137,7</a:t>
                      </a:r>
                    </a:p>
                  </a:txBody>
                  <a:tcPr marL="9525" marR="9525" marT="9525" marB="0" anchor="b"/>
                </a:tc>
                <a:tc>
                  <a:txBody>
                    <a:bodyPr/>
                    <a:lstStyle/>
                    <a:p>
                      <a:pPr algn="ctr" fontAlgn="b"/>
                      <a:r>
                        <a:rPr lang="sv-SE" sz="900" b="0" i="0" u="none" strike="noStrike">
                          <a:solidFill>
                            <a:srgbClr val="000000"/>
                          </a:solidFill>
                          <a:effectLst/>
                          <a:latin typeface="Futura std book"/>
                        </a:rPr>
                        <a:t>56,6</a:t>
                      </a:r>
                    </a:p>
                  </a:txBody>
                  <a:tcPr marL="9525" marR="9525" marT="9525" marB="0" anchor="b"/>
                </a:tc>
                <a:tc>
                  <a:txBody>
                    <a:bodyPr/>
                    <a:lstStyle/>
                    <a:p>
                      <a:pPr algn="ctr" fontAlgn="b"/>
                      <a:r>
                        <a:rPr lang="sv-SE" sz="900" b="0" i="0" u="none" strike="noStrike" dirty="0">
                          <a:solidFill>
                            <a:srgbClr val="000000"/>
                          </a:solidFill>
                          <a:effectLst/>
                          <a:latin typeface="Futura std book"/>
                        </a:rPr>
                        <a:t>5,3</a:t>
                      </a:r>
                    </a:p>
                  </a:txBody>
                  <a:tcPr marL="9525" marR="9525" marT="9525" marB="0" anchor="b"/>
                </a:tc>
              </a:tr>
            </a:tbl>
          </a:graphicData>
        </a:graphic>
      </p:graphicFrame>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10" name="textruta 9"/>
          <p:cNvSpPr txBox="1"/>
          <p:nvPr/>
        </p:nvSpPr>
        <p:spPr>
          <a:xfrm>
            <a:off x="4839161" y="4794879"/>
            <a:ext cx="914400" cy="348621"/>
          </a:xfrm>
          <a:prstGeom prst="rect">
            <a:avLst/>
          </a:prstGeom>
          <a:noFill/>
        </p:spPr>
        <p:txBody>
          <a:bodyPr wrap="none" lIns="0" tIns="0" rIns="0" bIns="0" rtlCol="0">
            <a:noAutofit/>
          </a:bodyPr>
          <a:lstStyle/>
          <a:p>
            <a:pPr>
              <a:lnSpc>
                <a:spcPts val="2400"/>
              </a:lnSpc>
            </a:pPr>
            <a:r>
              <a:rPr lang="sv-SE" sz="800" dirty="0" smtClean="0"/>
              <a:t>*</a:t>
            </a:r>
            <a:r>
              <a:rPr lang="sv-SE" sz="800" dirty="0" err="1" smtClean="0"/>
              <a:t>Other</a:t>
            </a:r>
            <a:r>
              <a:rPr lang="sv-SE" sz="800" dirty="0" smtClean="0"/>
              <a:t> </a:t>
            </a:r>
            <a:r>
              <a:rPr lang="sv-SE" sz="800" dirty="0" err="1" smtClean="0"/>
              <a:t>includes</a:t>
            </a:r>
            <a:r>
              <a:rPr lang="sv-SE" sz="800" dirty="0" smtClean="0"/>
              <a:t>, </a:t>
            </a:r>
            <a:r>
              <a:rPr lang="sv-SE" sz="800" dirty="0" err="1" smtClean="0"/>
              <a:t>agriculture</a:t>
            </a:r>
            <a:r>
              <a:rPr lang="sv-SE" sz="800" dirty="0" smtClean="0"/>
              <a:t>, </a:t>
            </a:r>
            <a:r>
              <a:rPr lang="sv-SE" sz="800" dirty="0" err="1" smtClean="0"/>
              <a:t>forestry</a:t>
            </a:r>
            <a:r>
              <a:rPr lang="sv-SE" sz="800" dirty="0" smtClean="0"/>
              <a:t> and </a:t>
            </a:r>
            <a:r>
              <a:rPr lang="sv-SE" sz="800" dirty="0" err="1" smtClean="0"/>
              <a:t>fishing</a:t>
            </a:r>
            <a:r>
              <a:rPr lang="sv-SE" sz="800" dirty="0" smtClean="0"/>
              <a:t>, </a:t>
            </a:r>
            <a:r>
              <a:rPr lang="sv-SE" sz="800" dirty="0" err="1" smtClean="0"/>
              <a:t>construction</a:t>
            </a:r>
            <a:r>
              <a:rPr lang="sv-SE" sz="800" dirty="0" smtClean="0"/>
              <a:t> and </a:t>
            </a:r>
            <a:r>
              <a:rPr lang="sv-SE" sz="800" dirty="0" err="1" smtClean="0"/>
              <a:t>unspecified</a:t>
            </a:r>
            <a:r>
              <a:rPr lang="sv-SE" sz="800" dirty="0" smtClean="0"/>
              <a:t> </a:t>
            </a:r>
            <a:r>
              <a:rPr lang="sv-SE" sz="800" dirty="0" err="1" smtClean="0"/>
              <a:t>sectors</a:t>
            </a:r>
            <a:endParaRPr lang="sv-SE" sz="800" dirty="0" smtClean="0"/>
          </a:p>
        </p:txBody>
      </p:sp>
      <p:graphicFrame>
        <p:nvGraphicFramePr>
          <p:cNvPr id="12" name="Diagram 11"/>
          <p:cNvGraphicFramePr>
            <a:graphicFrameLocks/>
          </p:cNvGraphicFramePr>
          <p:nvPr>
            <p:extLst>
              <p:ext uri="{D42A27DB-BD31-4B8C-83A1-F6EECF244321}">
                <p14:modId xmlns:p14="http://schemas.microsoft.com/office/powerpoint/2010/main" val="2271196426"/>
              </p:ext>
            </p:extLst>
          </p:nvPr>
        </p:nvGraphicFramePr>
        <p:xfrm>
          <a:off x="455267" y="2179382"/>
          <a:ext cx="4138696"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47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220402" cy="727828"/>
          </a:xfrm>
        </p:spPr>
        <p:txBody>
          <a:bodyPr/>
          <a:lstStyle/>
          <a:p>
            <a:pPr>
              <a:lnSpc>
                <a:spcPct val="100000"/>
              </a:lnSpc>
            </a:pPr>
            <a:r>
              <a:rPr lang="sv-SE" sz="2800" dirty="0"/>
              <a:t>The </a:t>
            </a:r>
            <a:r>
              <a:rPr lang="sv-SE" sz="2800" dirty="0" err="1"/>
              <a:t>number</a:t>
            </a:r>
            <a:r>
              <a:rPr lang="sv-SE" sz="2800" dirty="0"/>
              <a:t> </a:t>
            </a:r>
            <a:r>
              <a:rPr lang="sv-SE" sz="2800" dirty="0" err="1"/>
              <a:t>of</a:t>
            </a:r>
            <a:r>
              <a:rPr lang="sv-SE" sz="2800" dirty="0"/>
              <a:t> </a:t>
            </a:r>
            <a:r>
              <a:rPr lang="sv-SE" sz="2800" dirty="0" err="1"/>
              <a:t>newly</a:t>
            </a:r>
            <a:r>
              <a:rPr lang="sv-SE" sz="2800" dirty="0"/>
              <a:t> </a:t>
            </a:r>
            <a:r>
              <a:rPr lang="sv-SE" sz="2800" dirty="0" err="1"/>
              <a:t>registred</a:t>
            </a:r>
            <a:r>
              <a:rPr lang="sv-SE" sz="2800" dirty="0"/>
              <a:t> </a:t>
            </a:r>
            <a:r>
              <a:rPr lang="sv-SE" sz="2800" dirty="0" err="1"/>
              <a:t>businesses</a:t>
            </a:r>
            <a:r>
              <a:rPr lang="sv-SE" sz="2800" dirty="0" smtClean="0"/>
              <a:t/>
            </a:r>
            <a:br>
              <a:rPr lang="sv-SE" sz="2800" dirty="0" smtClean="0"/>
            </a:br>
            <a:endParaRPr lang="sv-SE" sz="2000" b="0" dirty="0"/>
          </a:p>
        </p:txBody>
      </p:sp>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Swedish </a:t>
            </a:r>
            <a:r>
              <a:rPr lang="sv-SE" sz="1000" dirty="0" err="1"/>
              <a:t>Companies</a:t>
            </a:r>
            <a:r>
              <a:rPr lang="sv-SE" sz="1000" dirty="0"/>
              <a:t> </a:t>
            </a:r>
            <a:r>
              <a:rPr lang="sv-SE" sz="1000" dirty="0" err="1"/>
              <a:t>Registration</a:t>
            </a:r>
            <a:r>
              <a:rPr lang="sv-SE" sz="1000" dirty="0"/>
              <a:t> Office. </a:t>
            </a:r>
          </a:p>
        </p:txBody>
      </p:sp>
      <p:sp>
        <p:nvSpPr>
          <p:cNvPr id="2" name="textruta 1"/>
          <p:cNvSpPr txBox="1"/>
          <p:nvPr/>
        </p:nvSpPr>
        <p:spPr>
          <a:xfrm>
            <a:off x="7797266" y="4118457"/>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9" name="Tabell 8"/>
          <p:cNvGraphicFramePr>
            <a:graphicFrameLocks noGrp="1"/>
          </p:cNvGraphicFramePr>
          <p:nvPr>
            <p:extLst>
              <p:ext uri="{D42A27DB-BD31-4B8C-83A1-F6EECF244321}">
                <p14:modId xmlns:p14="http://schemas.microsoft.com/office/powerpoint/2010/main" val="2198602445"/>
              </p:ext>
            </p:extLst>
          </p:nvPr>
        </p:nvGraphicFramePr>
        <p:xfrm>
          <a:off x="4571666" y="2202512"/>
          <a:ext cx="4320086" cy="1980660"/>
        </p:xfrm>
        <a:graphic>
          <a:graphicData uri="http://schemas.openxmlformats.org/drawingml/2006/table">
            <a:tbl>
              <a:tblPr>
                <a:tableStyleId>{68D230F3-CF80-4859-8CE7-A43EE81993B5}</a:tableStyleId>
              </a:tblPr>
              <a:tblGrid>
                <a:gridCol w="1561240"/>
                <a:gridCol w="766260"/>
                <a:gridCol w="717047"/>
                <a:gridCol w="706342"/>
                <a:gridCol w="569197"/>
              </a:tblGrid>
              <a:tr h="198066">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1" u="none" strike="noStrike" dirty="0" smtClean="0">
                          <a:solidFill>
                            <a:srgbClr val="000000"/>
                          </a:solidFill>
                          <a:effectLst/>
                          <a:latin typeface="+mj-lt"/>
                        </a:rPr>
                        <a:t>2015 Q4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1" u="none" strike="noStrike" dirty="0" err="1" smtClean="0">
                          <a:solidFill>
                            <a:srgbClr val="000000"/>
                          </a:solidFill>
                          <a:effectLst/>
                          <a:latin typeface="+mj-lt"/>
                        </a:rPr>
                        <a:t>Yearly</a:t>
                      </a:r>
                      <a:r>
                        <a:rPr lang="sv-SE" sz="1100" b="0" i="1" u="none" strike="noStrike" dirty="0" smtClean="0">
                          <a:solidFill>
                            <a:srgbClr val="000000"/>
                          </a:solidFill>
                          <a:effectLst/>
                          <a:latin typeface="+mj-lt"/>
                        </a:rPr>
                        <a:t> </a:t>
                      </a:r>
                      <a:r>
                        <a:rPr lang="sv-SE" sz="1100" b="0" i="1" u="none" strike="noStrike" dirty="0" err="1" smtClean="0">
                          <a:solidFill>
                            <a:srgbClr val="000000"/>
                          </a:solidFill>
                          <a:effectLst/>
                          <a:latin typeface="+mj-lt"/>
                        </a:rPr>
                        <a:t>change</a:t>
                      </a:r>
                      <a:r>
                        <a:rPr lang="sv-SE" sz="1100" b="0" i="1" u="none" strike="noStrike" dirty="0" smtClean="0">
                          <a:solidFill>
                            <a:srgbClr val="000000"/>
                          </a:solidFill>
                          <a:effectLst/>
                          <a:latin typeface="+mj-lt"/>
                        </a:rPr>
                        <a:t>*</a:t>
                      </a:r>
                    </a:p>
                  </a:txBody>
                  <a:tcPr marL="9525" marR="9525" marT="9525" marB="0" anchor="b"/>
                </a:tc>
                <a:tc hMerge="1">
                  <a:txBody>
                    <a:bodyPr/>
                    <a:lstStyle/>
                    <a:p>
                      <a:endParaRPr lang="sv-SE"/>
                    </a:p>
                  </a:txBody>
                  <a:tcPr/>
                </a:tc>
              </a:tr>
              <a:tr h="198066">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r>
              <a:tr h="198066">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8 701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30 826</a:t>
                      </a:r>
                    </a:p>
                  </a:txBody>
                  <a:tcPr marL="9525" marR="9525" marT="9525" marB="0" anchor="b"/>
                </a:tc>
                <a:tc>
                  <a:txBody>
                    <a:bodyPr/>
                    <a:lstStyle/>
                    <a:p>
                      <a:pPr algn="ctr" fontAlgn="b"/>
                      <a:r>
                        <a:rPr lang="sv-SE" sz="1100" b="1" i="0" u="none" strike="noStrike">
                          <a:solidFill>
                            <a:srgbClr val="000000"/>
                          </a:solidFill>
                          <a:effectLst/>
                          <a:latin typeface="Futura std book"/>
                        </a:rPr>
                        <a:t>5,5</a:t>
                      </a:r>
                    </a:p>
                  </a:txBody>
                  <a:tcPr marL="9525" marR="9525" marT="9525" marB="0" anchor="b"/>
                </a:tc>
              </a:tr>
              <a:tr h="198066">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Rest </a:t>
                      </a:r>
                      <a:r>
                        <a:rPr lang="sv-SE" sz="1100" b="1" i="0" u="none" strike="noStrike" kern="1200" dirty="0" err="1" smtClean="0">
                          <a:solidFill>
                            <a:srgbClr val="000000"/>
                          </a:solidFill>
                          <a:effectLst/>
                          <a:latin typeface="+mj-lt"/>
                          <a:ea typeface="+mn-ea"/>
                          <a:cs typeface="+mn-cs"/>
                        </a:rPr>
                        <a:t>of</a:t>
                      </a:r>
                      <a:r>
                        <a:rPr lang="sv-SE" sz="1100" b="1" i="0" u="none" strike="noStrike" kern="1200" dirty="0" smtClean="0">
                          <a:solidFill>
                            <a:srgbClr val="000000"/>
                          </a:solidFill>
                          <a:effectLst/>
                          <a:latin typeface="+mj-lt"/>
                          <a:ea typeface="+mn-ea"/>
                          <a:cs typeface="+mn-cs"/>
                        </a:rPr>
                        <a:t> 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9 583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33 799</a:t>
                      </a:r>
                    </a:p>
                  </a:txBody>
                  <a:tcPr marL="9525" marR="9525" marT="9525" marB="0" anchor="b"/>
                </a:tc>
                <a:tc>
                  <a:txBody>
                    <a:bodyPr/>
                    <a:lstStyle/>
                    <a:p>
                      <a:pPr algn="ctr" fontAlgn="b"/>
                      <a:r>
                        <a:rPr lang="sv-SE" sz="1100" b="1" i="0" u="none" strike="noStrike">
                          <a:solidFill>
                            <a:srgbClr val="000000"/>
                          </a:solidFill>
                          <a:effectLst/>
                          <a:latin typeface="Futura std book"/>
                        </a:rPr>
                        <a:t>2,0</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6 591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23 298</a:t>
                      </a:r>
                    </a:p>
                  </a:txBody>
                  <a:tcPr marL="9525" marR="9525" marT="9525" marB="0" anchor="b"/>
                </a:tc>
                <a:tc>
                  <a:txBody>
                    <a:bodyPr/>
                    <a:lstStyle/>
                    <a:p>
                      <a:pPr algn="ctr" fontAlgn="b"/>
                      <a:r>
                        <a:rPr lang="sv-SE" sz="1100" b="0" i="0" u="none" strike="noStrike">
                          <a:solidFill>
                            <a:srgbClr val="000000"/>
                          </a:solidFill>
                          <a:effectLst/>
                          <a:latin typeface="Futura std book"/>
                        </a:rPr>
                        <a:t>6,0</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575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1 984</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422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1 445</a:t>
                      </a:r>
                    </a:p>
                  </a:txBody>
                  <a:tcPr marL="9525" marR="9525" marT="9525" marB="0" anchor="b"/>
                </a:tc>
                <a:tc>
                  <a:txBody>
                    <a:bodyPr/>
                    <a:lstStyle/>
                    <a:p>
                      <a:pPr algn="ctr" fontAlgn="b"/>
                      <a:r>
                        <a:rPr lang="sv-SE" sz="1100" b="0" i="0" u="none" strike="noStrike">
                          <a:solidFill>
                            <a:srgbClr val="000000"/>
                          </a:solidFill>
                          <a:effectLst/>
                          <a:latin typeface="Futura std book"/>
                        </a:rPr>
                        <a:t>7,3</a:t>
                      </a:r>
                    </a:p>
                  </a:txBody>
                  <a:tcPr marL="9525" marR="9525" marT="9525" marB="0" anchor="b"/>
                </a:tc>
              </a:tr>
              <a:tr h="198066">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401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1 505</a:t>
                      </a:r>
                    </a:p>
                  </a:txBody>
                  <a:tcPr marL="9525" marR="9525" marT="9525" marB="0" anchor="b"/>
                </a:tc>
                <a:tc>
                  <a:txBody>
                    <a:bodyPr/>
                    <a:lstStyle/>
                    <a:p>
                      <a:pPr algn="ctr" fontAlgn="b"/>
                      <a:r>
                        <a:rPr lang="sv-SE" sz="1100" b="0" i="0" u="none" strike="noStrike">
                          <a:solidFill>
                            <a:srgbClr val="000000"/>
                          </a:solidFill>
                          <a:effectLst/>
                          <a:latin typeface="Futura std book"/>
                        </a:rPr>
                        <a:t>11,0</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371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1 354</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1 240</a:t>
                      </a:r>
                    </a:p>
                  </a:txBody>
                  <a:tcPr marL="9525" marR="9525" marT="9525" marB="0" anchor="b"/>
                </a:tc>
                <a:tc>
                  <a:txBody>
                    <a:bodyPr/>
                    <a:lstStyle/>
                    <a:p>
                      <a:pPr algn="ctr" fontAlgn="b"/>
                      <a:r>
                        <a:rPr lang="sv-SE" sz="1100" b="0" i="0" u="none" strike="noStrike" dirty="0">
                          <a:solidFill>
                            <a:srgbClr val="000000"/>
                          </a:solidFill>
                          <a:effectLst/>
                          <a:latin typeface="Futura std book"/>
                        </a:rPr>
                        <a:t>5,2</a:t>
                      </a:r>
                    </a:p>
                  </a:txBody>
                  <a:tcPr marL="9525" marR="9525" marT="9525" marB="0" anchor="b"/>
                </a:tc>
              </a:tr>
            </a:tbl>
          </a:graphicData>
        </a:graphic>
      </p:graphicFrame>
      <p:graphicFrame>
        <p:nvGraphicFramePr>
          <p:cNvPr id="8" name="Diagram 7"/>
          <p:cNvGraphicFramePr>
            <a:graphicFrameLocks/>
          </p:cNvGraphicFramePr>
          <p:nvPr>
            <p:extLst>
              <p:ext uri="{D42A27DB-BD31-4B8C-83A1-F6EECF244321}">
                <p14:modId xmlns:p14="http://schemas.microsoft.com/office/powerpoint/2010/main" val="1195053017"/>
              </p:ext>
            </p:extLst>
          </p:nvPr>
        </p:nvGraphicFramePr>
        <p:xfrm>
          <a:off x="431666" y="2063788"/>
          <a:ext cx="4140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70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a:t>Company </a:t>
            </a:r>
            <a:r>
              <a:rPr lang="sv-SE" sz="2800" dirty="0" err="1"/>
              <a:t>bankruptcies</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7" name="textruta 6"/>
          <p:cNvSpPr txBox="1"/>
          <p:nvPr/>
        </p:nvSpPr>
        <p:spPr>
          <a:xfrm>
            <a:off x="7876484" y="4229100"/>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8" name="Tabell 7"/>
          <p:cNvGraphicFramePr>
            <a:graphicFrameLocks noGrp="1"/>
          </p:cNvGraphicFramePr>
          <p:nvPr>
            <p:extLst>
              <p:ext uri="{D42A27DB-BD31-4B8C-83A1-F6EECF244321}">
                <p14:modId xmlns:p14="http://schemas.microsoft.com/office/powerpoint/2010/main" val="2713125101"/>
              </p:ext>
            </p:extLst>
          </p:nvPr>
        </p:nvGraphicFramePr>
        <p:xfrm>
          <a:off x="4650884" y="2305880"/>
          <a:ext cx="4264641" cy="1980660"/>
        </p:xfrm>
        <a:graphic>
          <a:graphicData uri="http://schemas.openxmlformats.org/drawingml/2006/table">
            <a:tbl>
              <a:tblPr>
                <a:tableStyleId>{68D230F3-CF80-4859-8CE7-A43EE81993B5}</a:tableStyleId>
              </a:tblPr>
              <a:tblGrid>
                <a:gridCol w="1541203"/>
                <a:gridCol w="756426"/>
                <a:gridCol w="707844"/>
                <a:gridCol w="697276"/>
                <a:gridCol w="561892"/>
              </a:tblGrid>
              <a:tr h="198066">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1" u="none" strike="noStrike" dirty="0" smtClean="0">
                          <a:solidFill>
                            <a:srgbClr val="000000"/>
                          </a:solidFill>
                          <a:effectLst/>
                          <a:latin typeface="+mj-lt"/>
                        </a:rPr>
                        <a:t>2015 Q4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1" u="none" strike="noStrike" dirty="0" err="1" smtClean="0">
                          <a:solidFill>
                            <a:srgbClr val="000000"/>
                          </a:solidFill>
                          <a:effectLst/>
                          <a:latin typeface="+mj-lt"/>
                        </a:rPr>
                        <a:t>Yearly</a:t>
                      </a:r>
                      <a:r>
                        <a:rPr lang="sv-SE" sz="1100" b="0" i="1" u="none" strike="noStrike" dirty="0" smtClean="0">
                          <a:solidFill>
                            <a:srgbClr val="000000"/>
                          </a:solidFill>
                          <a:effectLst/>
                          <a:latin typeface="+mj-lt"/>
                        </a:rPr>
                        <a:t> </a:t>
                      </a:r>
                      <a:r>
                        <a:rPr lang="sv-SE" sz="1100" b="0" i="1" u="none" strike="noStrike" dirty="0" err="1" smtClean="0">
                          <a:solidFill>
                            <a:srgbClr val="000000"/>
                          </a:solidFill>
                          <a:effectLst/>
                          <a:latin typeface="+mj-lt"/>
                        </a:rPr>
                        <a:t>change</a:t>
                      </a:r>
                      <a:r>
                        <a:rPr lang="sv-SE" sz="1100" b="0" i="1" u="none" strike="noStrike" dirty="0" smtClean="0">
                          <a:solidFill>
                            <a:srgbClr val="000000"/>
                          </a:solidFill>
                          <a:effectLst/>
                          <a:latin typeface="+mj-lt"/>
                        </a:rPr>
                        <a:t>*</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r>
              <a:tr h="198066">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r>
              <a:tr h="198066">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733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2 827</a:t>
                      </a:r>
                    </a:p>
                  </a:txBody>
                  <a:tcPr marL="9525" marR="9525" marT="9525" marB="0" anchor="b"/>
                </a:tc>
                <a:tc>
                  <a:txBody>
                    <a:bodyPr/>
                    <a:lstStyle/>
                    <a:p>
                      <a:pPr algn="ctr" fontAlgn="b"/>
                      <a:r>
                        <a:rPr lang="sv-SE" sz="1100" b="1" i="0" u="none" strike="noStrike">
                          <a:solidFill>
                            <a:srgbClr val="000000"/>
                          </a:solidFill>
                          <a:effectLst/>
                          <a:latin typeface="Futura std book"/>
                        </a:rPr>
                        <a:t>-11,4</a:t>
                      </a:r>
                    </a:p>
                  </a:txBody>
                  <a:tcPr marL="9525" marR="9525" marT="9525" marB="0" anchor="b"/>
                </a:tc>
              </a:tr>
              <a:tr h="198066">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Rest </a:t>
                      </a:r>
                      <a:r>
                        <a:rPr lang="sv-SE" sz="1100" b="1" i="0" u="none" strike="noStrike" kern="1200" dirty="0" err="1" smtClean="0">
                          <a:solidFill>
                            <a:srgbClr val="000000"/>
                          </a:solidFill>
                          <a:effectLst/>
                          <a:latin typeface="+mj-lt"/>
                          <a:ea typeface="+mn-ea"/>
                          <a:cs typeface="+mn-cs"/>
                        </a:rPr>
                        <a:t>of</a:t>
                      </a:r>
                      <a:r>
                        <a:rPr lang="sv-SE" sz="1100" b="1" i="0" u="none" strike="noStrike" kern="1200" dirty="0" smtClean="0">
                          <a:solidFill>
                            <a:srgbClr val="000000"/>
                          </a:solidFill>
                          <a:effectLst/>
                          <a:latin typeface="+mj-lt"/>
                          <a:ea typeface="+mn-ea"/>
                          <a:cs typeface="+mn-cs"/>
                        </a:rPr>
                        <a:t> 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943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3 599</a:t>
                      </a:r>
                    </a:p>
                  </a:txBody>
                  <a:tcPr marL="9525" marR="9525" marT="9525" marB="0" anchor="b"/>
                </a:tc>
                <a:tc>
                  <a:txBody>
                    <a:bodyPr/>
                    <a:lstStyle/>
                    <a:p>
                      <a:pPr algn="ctr" fontAlgn="b"/>
                      <a:r>
                        <a:rPr lang="sv-SE" sz="1100" b="1" i="0" u="none" strike="noStrike">
                          <a:solidFill>
                            <a:srgbClr val="000000"/>
                          </a:solidFill>
                          <a:effectLst/>
                          <a:latin typeface="Futura std book"/>
                        </a:rPr>
                        <a:t>-9,2</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530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2 007</a:t>
                      </a:r>
                    </a:p>
                  </a:txBody>
                  <a:tcPr marL="9525" marR="9525" marT="9525" marB="0" anchor="b"/>
                </a:tc>
                <a:tc>
                  <a:txBody>
                    <a:bodyPr/>
                    <a:lstStyle/>
                    <a:p>
                      <a:pPr algn="ctr" fontAlgn="b"/>
                      <a:r>
                        <a:rPr lang="sv-SE" sz="1100" b="0" i="0" u="none" strike="noStrike">
                          <a:solidFill>
                            <a:srgbClr val="000000"/>
                          </a:solidFill>
                          <a:effectLst/>
                          <a:latin typeface="Futura std book"/>
                        </a:rPr>
                        <a:t>-14,2</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218</a:t>
                      </a:r>
                    </a:p>
                  </a:txBody>
                  <a:tcPr marL="9525" marR="9525" marT="9525" marB="0" anchor="b"/>
                </a:tc>
                <a:tc>
                  <a:txBody>
                    <a:bodyPr/>
                    <a:lstStyle/>
                    <a:p>
                      <a:pPr algn="ctr" fontAlgn="b"/>
                      <a:r>
                        <a:rPr lang="sv-SE" sz="1100" b="0" i="0" u="none" strike="noStrike">
                          <a:solidFill>
                            <a:srgbClr val="000000"/>
                          </a:solidFill>
                          <a:effectLst/>
                          <a:latin typeface="Futura std book"/>
                        </a:rPr>
                        <a:t>20,4</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143</a:t>
                      </a:r>
                    </a:p>
                  </a:txBody>
                  <a:tcPr marL="9525" marR="9525" marT="9525" marB="0" anchor="b"/>
                </a:tc>
                <a:tc>
                  <a:txBody>
                    <a:bodyPr/>
                    <a:lstStyle/>
                    <a:p>
                      <a:pPr algn="ctr" fontAlgn="b"/>
                      <a:r>
                        <a:rPr lang="sv-SE" sz="1100" b="0" i="0" u="none" strike="noStrike">
                          <a:solidFill>
                            <a:srgbClr val="000000"/>
                          </a:solidFill>
                          <a:effectLst/>
                          <a:latin typeface="Futura std book"/>
                        </a:rPr>
                        <a:t>-6,5</a:t>
                      </a:r>
                    </a:p>
                  </a:txBody>
                  <a:tcPr marL="9525" marR="9525" marT="9525" marB="0" anchor="b"/>
                </a:tc>
              </a:tr>
              <a:tr h="198066">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158</a:t>
                      </a:r>
                    </a:p>
                  </a:txBody>
                  <a:tcPr marL="9525" marR="9525" marT="9525" marB="0" anchor="b"/>
                </a:tc>
                <a:tc>
                  <a:txBody>
                    <a:bodyPr/>
                    <a:lstStyle/>
                    <a:p>
                      <a:pPr algn="ctr" fontAlgn="b"/>
                      <a:r>
                        <a:rPr lang="sv-SE" sz="1100" b="0" i="0" u="none" strike="noStrike">
                          <a:solidFill>
                            <a:srgbClr val="000000"/>
                          </a:solidFill>
                          <a:effectLst/>
                          <a:latin typeface="Futura std book"/>
                        </a:rPr>
                        <a:t>-9,7</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122</a:t>
                      </a:r>
                    </a:p>
                  </a:txBody>
                  <a:tcPr marL="9525" marR="9525" marT="9525" marB="0" anchor="b"/>
                </a:tc>
                <a:tc>
                  <a:txBody>
                    <a:bodyPr/>
                    <a:lstStyle/>
                    <a:p>
                      <a:pPr algn="ctr" fontAlgn="b"/>
                      <a:r>
                        <a:rPr lang="sv-SE" sz="1100" b="0" i="0" u="none" strike="noStrike">
                          <a:solidFill>
                            <a:srgbClr val="000000"/>
                          </a:solidFill>
                          <a:effectLst/>
                          <a:latin typeface="Futura std book"/>
                        </a:rPr>
                        <a:t>-20,8</a:t>
                      </a:r>
                    </a:p>
                  </a:txBody>
                  <a:tcPr marL="9525" marR="9525" marT="9525" marB="0" anchor="b"/>
                </a:tc>
              </a:tr>
              <a:tr h="198066">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179</a:t>
                      </a:r>
                    </a:p>
                  </a:txBody>
                  <a:tcPr marL="9525" marR="9525" marT="9525" marB="0" anchor="b"/>
                </a:tc>
                <a:tc>
                  <a:txBody>
                    <a:bodyPr/>
                    <a:lstStyle/>
                    <a:p>
                      <a:pPr algn="ctr" fontAlgn="b"/>
                      <a:r>
                        <a:rPr lang="sv-SE" sz="1100" b="0" i="0" u="none" strike="noStrike" dirty="0">
                          <a:solidFill>
                            <a:srgbClr val="000000"/>
                          </a:solidFill>
                          <a:effectLst/>
                          <a:latin typeface="Futura std book"/>
                        </a:rPr>
                        <a:t>-5,3</a:t>
                      </a:r>
                    </a:p>
                  </a:txBody>
                  <a:tcPr marL="9525" marR="9525" marT="9525" marB="0" anchor="b"/>
                </a:tc>
              </a:tr>
            </a:tbl>
          </a:graphicData>
        </a:graphic>
      </p:graphicFrame>
      <p:graphicFrame>
        <p:nvGraphicFramePr>
          <p:cNvPr id="10" name="Diagram 9"/>
          <p:cNvGraphicFramePr>
            <a:graphicFrameLocks/>
          </p:cNvGraphicFramePr>
          <p:nvPr>
            <p:extLst>
              <p:ext uri="{D42A27DB-BD31-4B8C-83A1-F6EECF244321}">
                <p14:modId xmlns:p14="http://schemas.microsoft.com/office/powerpoint/2010/main" val="3280940979"/>
              </p:ext>
            </p:extLst>
          </p:nvPr>
        </p:nvGraphicFramePr>
        <p:xfrm>
          <a:off x="445100" y="2182483"/>
          <a:ext cx="414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216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err="1">
                <a:solidFill>
                  <a:prstClr val="black"/>
                </a:solidFill>
              </a:rPr>
              <a:t>Employment</a:t>
            </a:r>
            <a:r>
              <a:rPr lang="sv-SE" sz="2800" dirty="0">
                <a:solidFill>
                  <a:prstClr val="black"/>
                </a:solidFill>
              </a:rPr>
              <a:t> rate</a:t>
            </a:r>
            <a:br>
              <a:rPr lang="sv-SE" sz="2800" dirty="0">
                <a:solidFill>
                  <a:prstClr val="black"/>
                </a:solidFill>
              </a:rPr>
            </a:br>
            <a:r>
              <a:rPr lang="sv-SE" sz="2000" b="0" dirty="0">
                <a:solidFill>
                  <a:prstClr val="black"/>
                </a:solidFill>
              </a:rPr>
              <a:t>Index 100 = 2008 Q1</a:t>
            </a:r>
            <a:endParaRPr lang="sv-SE" sz="1800" b="0" dirty="0"/>
          </a:p>
        </p:txBody>
      </p:sp>
      <p:graphicFrame>
        <p:nvGraphicFramePr>
          <p:cNvPr id="6" name="Tabell 5"/>
          <p:cNvGraphicFramePr>
            <a:graphicFrameLocks noGrp="1"/>
          </p:cNvGraphicFramePr>
          <p:nvPr>
            <p:extLst>
              <p:ext uri="{D42A27DB-BD31-4B8C-83A1-F6EECF244321}">
                <p14:modId xmlns:p14="http://schemas.microsoft.com/office/powerpoint/2010/main" val="2253925801"/>
              </p:ext>
            </p:extLst>
          </p:nvPr>
        </p:nvGraphicFramePr>
        <p:xfrm>
          <a:off x="3701744" y="2335772"/>
          <a:ext cx="5341358" cy="1905000"/>
        </p:xfrm>
        <a:graphic>
          <a:graphicData uri="http://schemas.openxmlformats.org/drawingml/2006/table">
            <a:tbl>
              <a:tblPr>
                <a:tableStyleId>{68D230F3-CF80-4859-8CE7-A43EE81993B5}</a:tableStyleId>
              </a:tblPr>
              <a:tblGrid>
                <a:gridCol w="1570245"/>
                <a:gridCol w="734622"/>
                <a:gridCol w="1155701"/>
                <a:gridCol w="626930"/>
                <a:gridCol w="626930"/>
                <a:gridCol w="626930"/>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err="1" smtClean="0">
                          <a:solidFill>
                            <a:srgbClr val="000000"/>
                          </a:solidFill>
                          <a:effectLst/>
                          <a:latin typeface="+mj-lt"/>
                        </a:rPr>
                        <a:t>Number</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err="1" smtClean="0">
                          <a:solidFill>
                            <a:srgbClr val="000000"/>
                          </a:solidFill>
                          <a:effectLst/>
                          <a:latin typeface="+mj-lt"/>
                        </a:rPr>
                        <a:t>Growth</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err="1" smtClean="0">
                          <a:solidFill>
                            <a:srgbClr val="000000"/>
                          </a:solidFill>
                          <a:effectLst/>
                          <a:latin typeface="+mj-lt"/>
                        </a:rPr>
                        <a:t>Growth</a:t>
                      </a:r>
                      <a:r>
                        <a:rPr lang="sv-SE" sz="1100" b="0" i="1" u="none" strike="noStrike" dirty="0" smtClean="0">
                          <a:solidFill>
                            <a:srgbClr val="000000"/>
                          </a:solidFill>
                          <a:effectLst/>
                          <a:latin typeface="+mj-lt"/>
                        </a:rPr>
                        <a:t> </a:t>
                      </a:r>
                      <a:r>
                        <a:rPr lang="sv-SE" sz="1100" b="0" i="1" u="none" strike="noStrike" dirty="0">
                          <a:solidFill>
                            <a:srgbClr val="000000"/>
                          </a:solidFill>
                          <a:effectLst/>
                          <a:latin typeface="+mj-lt"/>
                        </a:rPr>
                        <a:t>(%) </a:t>
                      </a:r>
                      <a:r>
                        <a:rPr lang="sv-SE" sz="1100" b="0" i="1" u="none" strike="noStrike" dirty="0" err="1" smtClean="0">
                          <a:solidFill>
                            <a:srgbClr val="000000"/>
                          </a:solidFill>
                          <a:effectLst/>
                          <a:latin typeface="+mj-lt"/>
                        </a:rPr>
                        <a:t>since</a:t>
                      </a:r>
                      <a:r>
                        <a:rPr lang="sv-SE" sz="1100" b="0" i="1" u="none" strike="noStrike" dirty="0" smtClean="0">
                          <a:solidFill>
                            <a:srgbClr val="000000"/>
                          </a:solidFill>
                          <a:effectLst/>
                          <a:latin typeface="+mj-lt"/>
                        </a:rPr>
                        <a:t>,</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Q4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Yearly</a:t>
                      </a:r>
                      <a:r>
                        <a:rPr lang="sv-SE" sz="1000" b="0" i="0" u="none" strike="noStrike" dirty="0" smtClean="0">
                          <a:solidFill>
                            <a:srgbClr val="000000"/>
                          </a:solidFill>
                          <a:effectLst/>
                          <a:latin typeface="+mj-lt"/>
                        </a:rPr>
                        <a:t> ch.*</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2008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Q4</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1" u="none" strike="noStrike" dirty="0" smtClean="0">
                          <a:effectLst/>
                          <a:latin typeface="Futura Std Book (Rubriker)"/>
                        </a:rPr>
                        <a:t>The Stockholm Region</a:t>
                      </a:r>
                      <a:endParaRPr lang="sv-SE" sz="1100" b="1" i="0" u="none" strike="noStrike" dirty="0">
                        <a:solidFill>
                          <a:srgbClr val="000000"/>
                        </a:solidFill>
                        <a:effectLst/>
                        <a:latin typeface="Futura Std Book (Rubriker)"/>
                      </a:endParaRPr>
                    </a:p>
                  </a:txBody>
                  <a:tcPr marL="9525" marR="9525" marT="9525" marB="0" anchor="b"/>
                </a:tc>
                <a:tc>
                  <a:txBody>
                    <a:bodyPr/>
                    <a:lstStyle/>
                    <a:p>
                      <a:pPr algn="ctr" fontAlgn="b"/>
                      <a:r>
                        <a:rPr lang="sv-SE" sz="1100" b="1" i="0" u="none" strike="noStrike">
                          <a:solidFill>
                            <a:srgbClr val="000000"/>
                          </a:solidFill>
                          <a:effectLst/>
                          <a:latin typeface="Futura std book"/>
                        </a:rPr>
                        <a:t>1 876 700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11,4</a:t>
                      </a:r>
                    </a:p>
                  </a:txBody>
                  <a:tcPr marL="9525" marR="9525" marT="9525" marB="0" anchor="b"/>
                </a:tc>
                <a:tc>
                  <a:txBody>
                    <a:bodyPr/>
                    <a:lstStyle/>
                    <a:p>
                      <a:pPr algn="ctr" fontAlgn="b"/>
                      <a:r>
                        <a:rPr lang="sv-SE" sz="1100" b="1" i="0" u="none" strike="noStrike">
                          <a:solidFill>
                            <a:srgbClr val="000000"/>
                          </a:solidFill>
                          <a:effectLst/>
                          <a:latin typeface="Futura std book"/>
                        </a:rPr>
                        <a:t>11,1</a:t>
                      </a:r>
                    </a:p>
                  </a:txBody>
                  <a:tcPr marL="9525" marR="9525" marT="9525" marB="0" anchor="b"/>
                </a:tc>
                <a:tc>
                  <a:txBody>
                    <a:bodyPr/>
                    <a:lstStyle/>
                    <a:p>
                      <a:pPr algn="ctr" fontAlgn="b"/>
                      <a:r>
                        <a:rPr lang="sv-SE" sz="1100" b="1" i="0" u="none" strike="noStrike">
                          <a:solidFill>
                            <a:srgbClr val="000000"/>
                          </a:solidFill>
                          <a:effectLst/>
                          <a:latin typeface="Futura std book"/>
                        </a:rPr>
                        <a:t>1,4</a:t>
                      </a:r>
                    </a:p>
                  </a:txBody>
                  <a:tcPr marL="9525" marR="9525" marT="9525" marB="0" anchor="b"/>
                </a:tc>
              </a:tr>
              <a:tr h="190500">
                <a:tc>
                  <a:txBody>
                    <a:bodyPr/>
                    <a:lstStyle/>
                    <a:p>
                      <a:pPr algn="l" fontAlgn="b"/>
                      <a:r>
                        <a:rPr lang="sv-SE" sz="1100" b="1" u="none" strike="noStrike" dirty="0" smtClean="0">
                          <a:effectLst/>
                          <a:latin typeface="Futura Std Book (Rubriker)"/>
                        </a:rPr>
                        <a:t>Rest </a:t>
                      </a:r>
                      <a:r>
                        <a:rPr lang="sv-SE" sz="1100" b="1" u="none" strike="noStrike" dirty="0" err="1" smtClean="0">
                          <a:effectLst/>
                          <a:latin typeface="Futura Std Book (Rubriker)"/>
                        </a:rPr>
                        <a:t>of</a:t>
                      </a:r>
                      <a:r>
                        <a:rPr lang="sv-SE" sz="1100" b="1" u="none" strike="noStrike" dirty="0" smtClean="0">
                          <a:effectLst/>
                          <a:latin typeface="Futura Std Book (Rubriker)"/>
                        </a:rPr>
                        <a:t> Sweden</a:t>
                      </a:r>
                      <a:endParaRPr lang="sv-SE" sz="1100" b="1" i="0" u="none" strike="noStrike" dirty="0">
                        <a:solidFill>
                          <a:srgbClr val="000000"/>
                        </a:solidFill>
                        <a:effectLst/>
                        <a:latin typeface="Futura Std Book (Rubriker)"/>
                      </a:endParaRPr>
                    </a:p>
                  </a:txBody>
                  <a:tcPr marL="9525" marR="9525" marT="9525" marB="0" anchor="b"/>
                </a:tc>
                <a:tc>
                  <a:txBody>
                    <a:bodyPr/>
                    <a:lstStyle/>
                    <a:p>
                      <a:pPr algn="ctr" fontAlgn="b"/>
                      <a:r>
                        <a:rPr lang="sv-SE" sz="1100" b="1" i="0" u="none" strike="noStrike">
                          <a:solidFill>
                            <a:srgbClr val="000000"/>
                          </a:solidFill>
                          <a:effectLst/>
                          <a:latin typeface="Futura std book"/>
                        </a:rPr>
                        <a:t>2 970 600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49 100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4,8</a:t>
                      </a:r>
                    </a:p>
                  </a:txBody>
                  <a:tcPr marL="9525" marR="9525" marT="9525" marB="0" anchor="b"/>
                </a:tc>
                <a:tc>
                  <a:txBody>
                    <a:bodyPr/>
                    <a:lstStyle/>
                    <a:p>
                      <a:pPr algn="ctr" fontAlgn="b"/>
                      <a:r>
                        <a:rPr lang="sv-SE" sz="1100" b="1" i="0" u="none" strike="noStrike">
                          <a:solidFill>
                            <a:srgbClr val="000000"/>
                          </a:solidFill>
                          <a:effectLst/>
                          <a:latin typeface="Futura std book"/>
                        </a:rPr>
                        <a:t>9,0</a:t>
                      </a:r>
                    </a:p>
                  </a:txBody>
                  <a:tcPr marL="9525" marR="9525" marT="9525" marB="0" anchor="b"/>
                </a:tc>
                <a:tc>
                  <a:txBody>
                    <a:bodyPr/>
                    <a:lstStyle/>
                    <a:p>
                      <a:pPr algn="ctr" fontAlgn="b"/>
                      <a:r>
                        <a:rPr lang="sv-SE" sz="1100" b="1" i="0" u="none" strike="noStrike">
                          <a:solidFill>
                            <a:srgbClr val="000000"/>
                          </a:solidFill>
                          <a:effectLst/>
                          <a:latin typeface="Futura std book"/>
                        </a:rPr>
                        <a:t>1,7</a:t>
                      </a:r>
                    </a:p>
                  </a:txBody>
                  <a:tcPr marL="9525" marR="9525" marT="9525" marB="0" anchor="b"/>
                </a:tc>
              </a:tr>
              <a:tr h="190500">
                <a:tc>
                  <a:txBody>
                    <a:bodyPr/>
                    <a:lstStyle/>
                    <a:p>
                      <a:pPr algn="l" fontAlgn="b"/>
                      <a:r>
                        <a:rPr lang="sv-SE" sz="1100" u="none" strike="noStrike" dirty="0" smtClean="0">
                          <a:effectLst/>
                          <a:latin typeface="Futura Std Book (Rubriker)"/>
                        </a:rPr>
                        <a:t>Stockholm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1 188 000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16,0</a:t>
                      </a:r>
                    </a:p>
                  </a:txBody>
                  <a:tcPr marL="9525" marR="9525" marT="9525" marB="0" anchor="b"/>
                </a:tc>
                <a:tc>
                  <a:txBody>
                    <a:bodyPr/>
                    <a:lstStyle/>
                    <a:p>
                      <a:pPr algn="ctr" fontAlgn="b"/>
                      <a:r>
                        <a:rPr lang="sv-SE" sz="1100" b="0" i="0" u="none" strike="noStrike">
                          <a:solidFill>
                            <a:srgbClr val="000000"/>
                          </a:solidFill>
                          <a:effectLst/>
                          <a:latin typeface="Futura std book"/>
                        </a:rPr>
                        <a:t>13,4</a:t>
                      </a:r>
                    </a:p>
                  </a:txBody>
                  <a:tcPr marL="9525" marR="9525" marT="9525" marB="0" anchor="b"/>
                </a:tc>
                <a:tc>
                  <a:txBody>
                    <a:bodyPr/>
                    <a:lstStyle/>
                    <a:p>
                      <a:pPr algn="ctr" fontAlgn="b"/>
                      <a:r>
                        <a:rPr lang="sv-SE" sz="1100" b="0" i="0" u="none" strike="noStrike">
                          <a:solidFill>
                            <a:srgbClr val="000000"/>
                          </a:solidFill>
                          <a:effectLst/>
                          <a:latin typeface="Futura std book"/>
                        </a:rPr>
                        <a:t>1,9</a:t>
                      </a:r>
                    </a:p>
                  </a:txBody>
                  <a:tcPr marL="9525" marR="9525" marT="9525" marB="0" anchor="b"/>
                </a:tc>
              </a:tr>
              <a:tr h="190500">
                <a:tc>
                  <a:txBody>
                    <a:bodyPr/>
                    <a:lstStyle/>
                    <a:p>
                      <a:pPr algn="l" fontAlgn="b"/>
                      <a:r>
                        <a:rPr lang="sv-SE" sz="1100" u="none" strike="noStrike" dirty="0" smtClean="0">
                          <a:effectLst/>
                          <a:latin typeface="Futura Std Book (Rubriker)"/>
                        </a:rPr>
                        <a:t>Uppsala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180 400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14,2</a:t>
                      </a:r>
                    </a:p>
                  </a:txBody>
                  <a:tcPr marL="9525" marR="9525" marT="9525" marB="0" anchor="b"/>
                </a:tc>
                <a:tc>
                  <a:txBody>
                    <a:bodyPr/>
                    <a:lstStyle/>
                    <a:p>
                      <a:pPr algn="ctr" fontAlgn="b"/>
                      <a:r>
                        <a:rPr lang="sv-SE" sz="1100" b="0" i="0" u="none" strike="noStrike">
                          <a:solidFill>
                            <a:srgbClr val="000000"/>
                          </a:solidFill>
                          <a:effectLst/>
                          <a:latin typeface="Futura std book"/>
                        </a:rPr>
                        <a:t>3,1</a:t>
                      </a:r>
                    </a:p>
                  </a:txBody>
                  <a:tcPr marL="9525" marR="9525" marT="9525" marB="0" anchor="b"/>
                </a:tc>
              </a:tr>
              <a:tr h="190500">
                <a:tc>
                  <a:txBody>
                    <a:bodyPr/>
                    <a:lstStyle/>
                    <a:p>
                      <a:pPr algn="l" fontAlgn="b"/>
                      <a:r>
                        <a:rPr lang="sv-SE" sz="1100" u="none" strike="noStrike" dirty="0" smtClean="0">
                          <a:effectLst/>
                          <a:latin typeface="Futura Std Book (Rubriker)"/>
                        </a:rPr>
                        <a:t>Södermanland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127 900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0,9</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u="none" strike="noStrike" dirty="0">
                          <a:effectLst/>
                          <a:latin typeface="Futura Std Book (Rubriker)"/>
                        </a:rPr>
                        <a:t>Örebro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134 700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3,3</a:t>
                      </a:r>
                    </a:p>
                  </a:txBody>
                  <a:tcPr marL="9525" marR="9525" marT="9525" marB="0" anchor="b"/>
                </a:tc>
                <a:tc>
                  <a:txBody>
                    <a:bodyPr/>
                    <a:lstStyle/>
                    <a:p>
                      <a:pPr algn="ctr" fontAlgn="b"/>
                      <a:r>
                        <a:rPr lang="sv-SE" sz="1100" b="0" i="0" u="none" strike="noStrike">
                          <a:solidFill>
                            <a:srgbClr val="000000"/>
                          </a:solidFill>
                          <a:effectLst/>
                          <a:latin typeface="Futura std book"/>
                        </a:rPr>
                        <a:t>8,8</a:t>
                      </a:r>
                    </a:p>
                  </a:txBody>
                  <a:tcPr marL="9525" marR="9525" marT="9525" marB="0" anchor="b"/>
                </a:tc>
                <a:tc>
                  <a:txBody>
                    <a:bodyPr/>
                    <a:lstStyle/>
                    <a:p>
                      <a:pPr algn="ctr" fontAlgn="b"/>
                      <a:r>
                        <a:rPr lang="sv-SE" sz="1100" b="0" i="0" u="none" strike="noStrike">
                          <a:solidFill>
                            <a:srgbClr val="000000"/>
                          </a:solidFill>
                          <a:effectLst/>
                          <a:latin typeface="Futura std book"/>
                        </a:rPr>
                        <a:t>2,2</a:t>
                      </a:r>
                    </a:p>
                  </a:txBody>
                  <a:tcPr marL="9525" marR="9525" marT="9525" marB="0" anchor="b"/>
                </a:tc>
              </a:tr>
              <a:tr h="190500">
                <a:tc>
                  <a:txBody>
                    <a:bodyPr/>
                    <a:lstStyle/>
                    <a:p>
                      <a:pPr algn="l" fontAlgn="b"/>
                      <a:r>
                        <a:rPr lang="sv-SE" sz="1100" u="none" strike="noStrike" dirty="0" smtClean="0">
                          <a:effectLst/>
                          <a:latin typeface="Futura Std Book (Rubriker)"/>
                        </a:rPr>
                        <a:t>Västmanland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122 100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5,4</a:t>
                      </a:r>
                    </a:p>
                  </a:txBody>
                  <a:tcPr marL="9525" marR="9525" marT="9525" marB="0" anchor="b"/>
                </a:tc>
                <a:tc>
                  <a:txBody>
                    <a:bodyPr/>
                    <a:lstStyle/>
                    <a:p>
                      <a:pPr algn="ctr" fontAlgn="b"/>
                      <a:r>
                        <a:rPr lang="sv-SE" sz="1100" b="0" i="0" u="none" strike="noStrike">
                          <a:solidFill>
                            <a:srgbClr val="000000"/>
                          </a:solidFill>
                          <a:effectLst/>
                          <a:latin typeface="Futura std book"/>
                        </a:rPr>
                        <a:t>6,9</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u="none" strike="noStrike" dirty="0" smtClean="0">
                          <a:effectLst/>
                          <a:latin typeface="Futura Std Book (Rubriker)"/>
                        </a:rPr>
                        <a:t>Gävleborg </a:t>
                      </a:r>
                      <a:r>
                        <a:rPr lang="sv-SE" sz="1100" u="none" strike="noStrike" dirty="0" err="1" smtClean="0">
                          <a:effectLst/>
                          <a:latin typeface="Futura Std Book (Rubriker)"/>
                        </a:rPr>
                        <a:t>county</a:t>
                      </a:r>
                      <a:endParaRPr lang="sv-SE" sz="1100" b="0" i="0" u="none" strike="noStrike" dirty="0">
                        <a:solidFill>
                          <a:srgbClr val="000000"/>
                        </a:solidFill>
                        <a:effectLst/>
                        <a:latin typeface="Futura Std Book (Rubriker)"/>
                      </a:endParaRPr>
                    </a:p>
                  </a:txBody>
                  <a:tcPr marL="9525" marR="9525" marT="9525" marB="0" anchor="b"/>
                </a:tc>
                <a:tc>
                  <a:txBody>
                    <a:bodyPr/>
                    <a:lstStyle/>
                    <a:p>
                      <a:pPr algn="ctr" fontAlgn="b"/>
                      <a:r>
                        <a:rPr lang="sv-SE" sz="1100" b="0" i="0" u="none" strike="noStrike">
                          <a:solidFill>
                            <a:srgbClr val="000000"/>
                          </a:solidFill>
                          <a:effectLst/>
                          <a:latin typeface="Futura std book"/>
                        </a:rPr>
                        <a:t>123 600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a:t>
                      </a: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tc>
                <a:tc>
                  <a:txBody>
                    <a:bodyPr/>
                    <a:lstStyle/>
                    <a:p>
                      <a:pPr algn="ctr" fontAlgn="b"/>
                      <a:r>
                        <a:rPr lang="sv-SE" sz="1100" b="0" i="0" u="none" strike="noStrike" dirty="0">
                          <a:solidFill>
                            <a:srgbClr val="000000"/>
                          </a:solidFill>
                          <a:effectLst/>
                          <a:latin typeface="Futura std book"/>
                        </a:rPr>
                        <a:t>-1,1</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sp>
        <p:nvSpPr>
          <p:cNvPr id="11" name="textruta 10"/>
          <p:cNvSpPr txBox="1"/>
          <p:nvPr/>
        </p:nvSpPr>
        <p:spPr>
          <a:xfrm>
            <a:off x="6376939" y="4158532"/>
            <a:ext cx="914400" cy="373711"/>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7" name="Diagram 6"/>
          <p:cNvGraphicFramePr>
            <a:graphicFrameLocks/>
          </p:cNvGraphicFramePr>
          <p:nvPr>
            <p:extLst>
              <p:ext uri="{D42A27DB-BD31-4B8C-83A1-F6EECF244321}">
                <p14:modId xmlns:p14="http://schemas.microsoft.com/office/powerpoint/2010/main" val="2962700935"/>
              </p:ext>
            </p:extLst>
          </p:nvPr>
        </p:nvGraphicFramePr>
        <p:xfrm>
          <a:off x="397496" y="2182483"/>
          <a:ext cx="3240000" cy="27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7927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17617"/>
            <a:ext cx="8410005" cy="727828"/>
          </a:xfrm>
        </p:spPr>
        <p:txBody>
          <a:bodyPr/>
          <a:lstStyle/>
          <a:p>
            <a:pPr>
              <a:lnSpc>
                <a:spcPct val="100000"/>
              </a:lnSpc>
            </a:pPr>
            <a:r>
              <a:rPr lang="sv-SE" sz="2400" dirty="0">
                <a:solidFill>
                  <a:prstClr val="black"/>
                </a:solidFill>
              </a:rPr>
              <a:t>The </a:t>
            </a:r>
            <a:r>
              <a:rPr lang="sv-SE" sz="2400" dirty="0" err="1">
                <a:solidFill>
                  <a:prstClr val="black"/>
                </a:solidFill>
              </a:rPr>
              <a:t>number</a:t>
            </a:r>
            <a:r>
              <a:rPr lang="sv-SE" sz="2400" dirty="0">
                <a:solidFill>
                  <a:prstClr val="black"/>
                </a:solidFill>
              </a:rPr>
              <a:t> </a:t>
            </a:r>
            <a:r>
              <a:rPr lang="sv-SE" sz="2400" dirty="0" err="1">
                <a:solidFill>
                  <a:prstClr val="black"/>
                </a:solidFill>
              </a:rPr>
              <a:t>of</a:t>
            </a:r>
            <a:r>
              <a:rPr lang="sv-SE" sz="2400" dirty="0">
                <a:solidFill>
                  <a:prstClr val="black"/>
                </a:solidFill>
              </a:rPr>
              <a:t> </a:t>
            </a:r>
            <a:r>
              <a:rPr lang="sv-SE" sz="2400" dirty="0" err="1">
                <a:solidFill>
                  <a:prstClr val="black"/>
                </a:solidFill>
              </a:rPr>
              <a:t>employed</a:t>
            </a:r>
            <a:r>
              <a:rPr lang="sv-SE" sz="2400" dirty="0">
                <a:solidFill>
                  <a:prstClr val="black"/>
                </a:solidFill>
              </a:rPr>
              <a:t> </a:t>
            </a:r>
            <a:r>
              <a:rPr lang="sv-SE" sz="2400" dirty="0" err="1">
                <a:solidFill>
                  <a:prstClr val="black"/>
                </a:solidFill>
              </a:rPr>
              <a:t>people</a:t>
            </a:r>
            <a:r>
              <a:rPr lang="sv-SE" sz="2400" dirty="0">
                <a:solidFill>
                  <a:prstClr val="black"/>
                </a:solidFill>
              </a:rPr>
              <a:t/>
            </a:r>
            <a:br>
              <a:rPr lang="sv-SE" sz="2400" dirty="0">
                <a:solidFill>
                  <a:prstClr val="black"/>
                </a:solidFill>
              </a:rPr>
            </a:br>
            <a:r>
              <a:rPr lang="sv-SE" sz="2400" dirty="0">
                <a:solidFill>
                  <a:prstClr val="black"/>
                </a:solidFill>
              </a:rPr>
              <a:t>in Stockholm County</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a:t>
            </a:r>
            <a:r>
              <a:rPr lang="sv-SE" sz="1000" dirty="0" err="1"/>
              <a:t>Statistics</a:t>
            </a:r>
            <a:r>
              <a:rPr lang="sv-SE" sz="1000" dirty="0"/>
              <a:t> Sweden</a:t>
            </a:r>
          </a:p>
        </p:txBody>
      </p:sp>
      <p:graphicFrame>
        <p:nvGraphicFramePr>
          <p:cNvPr id="6" name="Tabell 5"/>
          <p:cNvGraphicFramePr>
            <a:graphicFrameLocks noGrp="1"/>
          </p:cNvGraphicFramePr>
          <p:nvPr>
            <p:extLst>
              <p:ext uri="{D42A27DB-BD31-4B8C-83A1-F6EECF244321}">
                <p14:modId xmlns:p14="http://schemas.microsoft.com/office/powerpoint/2010/main" val="1163247784"/>
              </p:ext>
            </p:extLst>
          </p:nvPr>
        </p:nvGraphicFramePr>
        <p:xfrm>
          <a:off x="482802" y="1121449"/>
          <a:ext cx="7070936" cy="3681549"/>
        </p:xfrm>
        <a:graphic>
          <a:graphicData uri="http://schemas.openxmlformats.org/drawingml/2006/table">
            <a:tbl>
              <a:tblPr>
                <a:tableStyleId>{68D230F3-CF80-4859-8CE7-A43EE81993B5}</a:tableStyleId>
              </a:tblPr>
              <a:tblGrid>
                <a:gridCol w="2167118"/>
                <a:gridCol w="1170672"/>
                <a:gridCol w="1204688"/>
                <a:gridCol w="795075"/>
                <a:gridCol w="850789"/>
                <a:gridCol w="739669"/>
                <a:gridCol w="142925"/>
              </a:tblGrid>
              <a:tr h="17584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err="1" smtClean="0">
                          <a:solidFill>
                            <a:srgbClr val="000000"/>
                          </a:solidFill>
                          <a:effectLst/>
                          <a:latin typeface="+mj-lt"/>
                        </a:rPr>
                        <a:t>Number</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err="1" smtClean="0">
                          <a:solidFill>
                            <a:srgbClr val="000000"/>
                          </a:solidFill>
                          <a:effectLst/>
                          <a:latin typeface="+mj-lt"/>
                        </a:rPr>
                        <a:t>Growth</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err="1" smtClean="0">
                          <a:solidFill>
                            <a:srgbClr val="000000"/>
                          </a:solidFill>
                          <a:effectLst/>
                          <a:latin typeface="+mj-lt"/>
                        </a:rPr>
                        <a:t>Growth</a:t>
                      </a:r>
                      <a:r>
                        <a:rPr lang="sv-SE" sz="1100" b="0" i="1" u="none" strike="noStrike" dirty="0" smtClean="0">
                          <a:solidFill>
                            <a:srgbClr val="000000"/>
                          </a:solidFill>
                          <a:effectLst/>
                          <a:latin typeface="+mj-lt"/>
                        </a:rPr>
                        <a:t> </a:t>
                      </a:r>
                      <a:r>
                        <a:rPr lang="sv-SE" sz="1100" b="0" i="1" u="none" strike="noStrike" dirty="0">
                          <a:solidFill>
                            <a:srgbClr val="000000"/>
                          </a:solidFill>
                          <a:effectLst/>
                          <a:latin typeface="+mj-lt"/>
                        </a:rPr>
                        <a:t>(%) </a:t>
                      </a:r>
                      <a:r>
                        <a:rPr lang="sv-SE" sz="1100" b="0" i="1" u="none" strike="noStrike" dirty="0" err="1" smtClean="0">
                          <a:solidFill>
                            <a:srgbClr val="000000"/>
                          </a:solidFill>
                          <a:effectLst/>
                          <a:latin typeface="+mj-lt"/>
                        </a:rPr>
                        <a:t>since</a:t>
                      </a:r>
                      <a:r>
                        <a:rPr lang="sv-SE" sz="1100" b="0" i="1" u="none" strike="noStrike" dirty="0" smtClean="0">
                          <a:solidFill>
                            <a:srgbClr val="000000"/>
                          </a:solidFill>
                          <a:effectLst/>
                          <a:latin typeface="+mj-lt"/>
                        </a:rPr>
                        <a:t>,</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a:txBody>
                    <a:bodyPr/>
                    <a:lstStyle/>
                    <a:p>
                      <a:pPr algn="l" fontAlgn="b"/>
                      <a:endParaRPr lang="sv-SE" sz="1100" b="0" i="0" u="none" strike="noStrike" dirty="0">
                        <a:solidFill>
                          <a:srgbClr val="000000"/>
                        </a:solidFill>
                        <a:effectLst/>
                        <a:latin typeface="+mj-lt"/>
                      </a:endParaRPr>
                    </a:p>
                  </a:txBody>
                  <a:tcPr marL="9525" marR="9525" marT="9525" marB="0" anchor="b"/>
                </a:tc>
              </a:tr>
              <a:tr h="17584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2015</a:t>
                      </a:r>
                      <a:r>
                        <a:rPr lang="sv-SE" sz="1100" b="0" i="0" u="none" strike="noStrike" baseline="0" dirty="0" smtClean="0">
                          <a:solidFill>
                            <a:srgbClr val="000000"/>
                          </a:solidFill>
                          <a:effectLst/>
                          <a:latin typeface="+mj-lt"/>
                        </a:rPr>
                        <a:t> Q4</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Yearly</a:t>
                      </a:r>
                      <a:r>
                        <a:rPr lang="sv-SE" sz="1000" b="0" i="0" u="none" strike="noStrike" dirty="0" smtClean="0">
                          <a:solidFill>
                            <a:srgbClr val="000000"/>
                          </a:solidFill>
                          <a:effectLst/>
                          <a:latin typeface="+mj-lt"/>
                        </a:rPr>
                        <a:t> ch.*</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2008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Q1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2014 Q4</a:t>
                      </a:r>
                      <a:endParaRPr lang="sv-SE" sz="1000" b="0" i="0" u="none" strike="noStrike" dirty="0">
                        <a:solidFill>
                          <a:srgbClr val="000000"/>
                        </a:solidFill>
                        <a:effectLst/>
                        <a:latin typeface="+mj-lt"/>
                      </a:endParaRPr>
                    </a:p>
                  </a:txBody>
                  <a:tcPr marL="9525" marR="9525" marT="9525" marB="0" anchor="b"/>
                </a:tc>
                <a:tc>
                  <a:txBody>
                    <a:bodyPr/>
                    <a:lstStyle/>
                    <a:p>
                      <a:pPr algn="l" fontAlgn="b"/>
                      <a:endParaRPr lang="sv-SE" sz="1100" b="0" i="0" u="none" strike="noStrike" dirty="0">
                        <a:solidFill>
                          <a:srgbClr val="000000"/>
                        </a:solidFill>
                        <a:effectLst/>
                        <a:latin typeface="+mj-lt"/>
                      </a:endParaRPr>
                    </a:p>
                  </a:txBody>
                  <a:tcPr marL="9525" marR="9525" marT="9525" marB="0" anchor="b"/>
                </a:tc>
              </a:tr>
              <a:tr h="279219">
                <a:tc>
                  <a:txBody>
                    <a:bodyPr/>
                    <a:lstStyle/>
                    <a:p>
                      <a:pPr algn="l" fontAlgn="b"/>
                      <a:r>
                        <a:rPr lang="sv-SE" sz="900" b="1" i="0" u="none" strike="noStrike" dirty="0">
                          <a:solidFill>
                            <a:srgbClr val="000000"/>
                          </a:solidFill>
                          <a:effectLst/>
                          <a:latin typeface="+mj-lt"/>
                        </a:rPr>
                        <a:t>Total</a:t>
                      </a:r>
                    </a:p>
                  </a:txBody>
                  <a:tcPr marL="9525" marR="9525" marT="9525" marB="0" anchor="b"/>
                </a:tc>
                <a:tc>
                  <a:txBody>
                    <a:bodyPr/>
                    <a:lstStyle/>
                    <a:p>
                      <a:pPr algn="ctr" fontAlgn="b"/>
                      <a:r>
                        <a:rPr lang="sv-SE" sz="1100" b="1" i="0" u="none" strike="noStrike">
                          <a:solidFill>
                            <a:srgbClr val="000000"/>
                          </a:solidFill>
                          <a:effectLst/>
                          <a:latin typeface="Futura std book"/>
                        </a:rPr>
                        <a:t>1 876 700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25 500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11,4</a:t>
                      </a:r>
                    </a:p>
                  </a:txBody>
                  <a:tcPr marL="9525" marR="9525" marT="9525" marB="0" anchor="b"/>
                </a:tc>
                <a:tc>
                  <a:txBody>
                    <a:bodyPr/>
                    <a:lstStyle/>
                    <a:p>
                      <a:pPr algn="ctr" fontAlgn="b"/>
                      <a:r>
                        <a:rPr lang="sv-SE" sz="1100" b="1" i="0" u="none" strike="noStrike">
                          <a:solidFill>
                            <a:srgbClr val="000000"/>
                          </a:solidFill>
                          <a:effectLst/>
                          <a:latin typeface="Futura std book"/>
                        </a:rPr>
                        <a:t>11,1</a:t>
                      </a:r>
                    </a:p>
                  </a:txBody>
                  <a:tcPr marL="9525" marR="9525" marT="9525" marB="0" anchor="b"/>
                </a:tc>
                <a:tc>
                  <a:txBody>
                    <a:bodyPr/>
                    <a:lstStyle/>
                    <a:p>
                      <a:pPr algn="ctr" fontAlgn="b"/>
                      <a:r>
                        <a:rPr lang="sv-SE" sz="1100" b="1" i="0" u="none" strike="noStrike">
                          <a:solidFill>
                            <a:srgbClr val="000000"/>
                          </a:solidFill>
                          <a:effectLst/>
                          <a:latin typeface="Futura std book"/>
                        </a:rPr>
                        <a:t>1,4</a:t>
                      </a:r>
                    </a:p>
                  </a:txBody>
                  <a:tcPr marL="9525" marR="9525" marT="9525" marB="0" anchor="b"/>
                </a:tc>
                <a:tc>
                  <a:txBody>
                    <a:bodyPr/>
                    <a:lstStyle/>
                    <a:p>
                      <a:pPr algn="r" fontAlgn="b"/>
                      <a:endParaRPr lang="sv-SE" sz="1100" b="1"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Agriculture, forestry &amp; fishing</a:t>
                      </a:r>
                    </a:p>
                  </a:txBody>
                  <a:tcPr marL="9525" marR="9525" marT="9525" marB="0" anchor="b"/>
                </a:tc>
                <a:tc>
                  <a:txBody>
                    <a:bodyPr/>
                    <a:lstStyle/>
                    <a:p>
                      <a:pPr algn="ctr" fontAlgn="b"/>
                      <a:r>
                        <a:rPr lang="sv-SE" sz="1100" b="0" i="0" u="none" strike="noStrike">
                          <a:solidFill>
                            <a:srgbClr val="000000"/>
                          </a:solidFill>
                          <a:effectLst/>
                          <a:latin typeface="Futura std book"/>
                        </a:rPr>
                        <a:t>13 800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-13,8</a:t>
                      </a:r>
                    </a:p>
                  </a:txBody>
                  <a:tcPr marL="9525" marR="9525" marT="9525" marB="0" anchor="b"/>
                </a:tc>
                <a:tc>
                  <a:txBody>
                    <a:bodyPr/>
                    <a:lstStyle/>
                    <a:p>
                      <a:pPr algn="ctr" fontAlgn="b"/>
                      <a:r>
                        <a:rPr lang="sv-SE" sz="1100" b="0" i="0" u="none" strike="noStrike">
                          <a:solidFill>
                            <a:srgbClr val="000000"/>
                          </a:solidFill>
                          <a:effectLst/>
                          <a:latin typeface="Futura std book"/>
                        </a:rPr>
                        <a:t>-18,8</a:t>
                      </a:r>
                    </a:p>
                  </a:txBody>
                  <a:tcPr marL="9525" marR="9525" marT="9525" marB="0" anchor="b"/>
                </a:tc>
                <a:tc>
                  <a:txBody>
                    <a:bodyPr/>
                    <a:lstStyle/>
                    <a:p>
                      <a:pPr algn="ctr" fontAlgn="b"/>
                      <a:r>
                        <a:rPr lang="sv-SE" sz="1100" b="0" i="0" u="none" strike="noStrike">
                          <a:solidFill>
                            <a:srgbClr val="000000"/>
                          </a:solidFill>
                          <a:effectLst/>
                          <a:latin typeface="Futura std book"/>
                        </a:rPr>
                        <a:t>-23,3</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275871">
                <a:tc>
                  <a:txBody>
                    <a:bodyPr/>
                    <a:lstStyle/>
                    <a:p>
                      <a:pPr algn="l" fontAlgn="b"/>
                      <a:r>
                        <a:rPr lang="sv-SE" sz="900" b="0" i="0" u="none" strike="noStrike">
                          <a:solidFill>
                            <a:srgbClr val="000000"/>
                          </a:solidFill>
                          <a:effectLst/>
                          <a:latin typeface="+mj-lt"/>
                        </a:rPr>
                        <a:t>Manufacturing, mining, quarrying &amp; utilities</a:t>
                      </a:r>
                    </a:p>
                  </a:txBody>
                  <a:tcPr marL="9525" marR="9525" marT="9525" marB="0" anchor="b"/>
                </a:tc>
                <a:tc>
                  <a:txBody>
                    <a:bodyPr/>
                    <a:lstStyle/>
                    <a:p>
                      <a:pPr algn="ctr" fontAlgn="b"/>
                      <a:r>
                        <a:rPr lang="sv-SE" sz="1100" b="0" i="0" u="none" strike="noStrike">
                          <a:solidFill>
                            <a:srgbClr val="000000"/>
                          </a:solidFill>
                          <a:effectLst/>
                          <a:latin typeface="Futura std book"/>
                        </a:rPr>
                        <a:t>152 100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-11,7</a:t>
                      </a: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tc>
                <a:tc>
                  <a:txBody>
                    <a:bodyPr/>
                    <a:lstStyle/>
                    <a:p>
                      <a:pPr algn="ctr" fontAlgn="b"/>
                      <a:r>
                        <a:rPr lang="sv-SE" sz="1100" b="0" i="0" u="none" strike="noStrike">
                          <a:solidFill>
                            <a:srgbClr val="000000"/>
                          </a:solidFill>
                          <a:effectLst/>
                          <a:latin typeface="Futura std book"/>
                        </a:rPr>
                        <a:t>-2,9</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Manufacturing of workshop products</a:t>
                      </a:r>
                    </a:p>
                  </a:txBody>
                  <a:tcPr marL="9525" marR="9525" marT="9525" marB="0" anchor="b"/>
                </a:tc>
                <a:tc>
                  <a:txBody>
                    <a:bodyPr/>
                    <a:lstStyle/>
                    <a:p>
                      <a:pPr algn="ctr" fontAlgn="b"/>
                      <a:r>
                        <a:rPr lang="sv-SE" sz="1100" b="0" i="0" u="none" strike="noStrike">
                          <a:solidFill>
                            <a:srgbClr val="000000"/>
                          </a:solidFill>
                          <a:effectLst/>
                          <a:latin typeface="Futura std book"/>
                        </a:rPr>
                        <a:t>75 000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-12,8</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Construction</a:t>
                      </a:r>
                    </a:p>
                  </a:txBody>
                  <a:tcPr marL="9525" marR="9525" marT="9525" marB="0" anchor="b"/>
                </a:tc>
                <a:tc>
                  <a:txBody>
                    <a:bodyPr/>
                    <a:lstStyle/>
                    <a:p>
                      <a:pPr algn="ctr" fontAlgn="b"/>
                      <a:r>
                        <a:rPr lang="sv-SE" sz="1100" b="0" i="0" u="none" strike="noStrike">
                          <a:solidFill>
                            <a:srgbClr val="000000"/>
                          </a:solidFill>
                          <a:effectLst/>
                          <a:latin typeface="Futura std book"/>
                        </a:rPr>
                        <a:t>114 800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8,6</a:t>
                      </a:r>
                    </a:p>
                  </a:txBody>
                  <a:tcPr marL="9525" marR="9525" marT="9525" marB="0" anchor="b"/>
                </a:tc>
                <a:tc>
                  <a:txBody>
                    <a:bodyPr/>
                    <a:lstStyle/>
                    <a:p>
                      <a:pPr algn="ctr" fontAlgn="b"/>
                      <a:r>
                        <a:rPr lang="sv-SE" sz="1100" b="0" i="0" u="none" strike="noStrike">
                          <a:solidFill>
                            <a:srgbClr val="000000"/>
                          </a:solidFill>
                          <a:effectLst/>
                          <a:latin typeface="Futura std book"/>
                        </a:rPr>
                        <a:t>9,1</a:t>
                      </a:r>
                    </a:p>
                  </a:txBody>
                  <a:tcPr marL="9525" marR="9525" marT="9525" marB="0" anchor="b"/>
                </a:tc>
                <a:tc>
                  <a:txBody>
                    <a:bodyPr/>
                    <a:lstStyle/>
                    <a:p>
                      <a:pPr algn="ctr" fontAlgn="b"/>
                      <a:r>
                        <a:rPr lang="sv-SE" sz="1100" b="0" i="0" u="none" strike="noStrike">
                          <a:solidFill>
                            <a:srgbClr val="000000"/>
                          </a:solidFill>
                          <a:effectLst/>
                          <a:latin typeface="Futura std book"/>
                        </a:rPr>
                        <a:t>-0,4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Trade</a:t>
                      </a:r>
                    </a:p>
                  </a:txBody>
                  <a:tcPr marL="9525" marR="9525" marT="9525" marB="0" anchor="b"/>
                </a:tc>
                <a:tc>
                  <a:txBody>
                    <a:bodyPr/>
                    <a:lstStyle/>
                    <a:p>
                      <a:pPr algn="ctr" fontAlgn="b"/>
                      <a:r>
                        <a:rPr lang="sv-SE" sz="1100" b="0" i="0" u="none" strike="noStrike">
                          <a:solidFill>
                            <a:srgbClr val="000000"/>
                          </a:solidFill>
                          <a:effectLst/>
                          <a:latin typeface="Futura std book"/>
                        </a:rPr>
                        <a:t>213 300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Transport</a:t>
                      </a:r>
                    </a:p>
                  </a:txBody>
                  <a:tcPr marL="9525" marR="9525" marT="9525" marB="0" anchor="b"/>
                </a:tc>
                <a:tc>
                  <a:txBody>
                    <a:bodyPr/>
                    <a:lstStyle/>
                    <a:p>
                      <a:pPr algn="ctr" fontAlgn="b"/>
                      <a:r>
                        <a:rPr lang="sv-SE" sz="1100" b="0" i="0" u="none" strike="noStrike">
                          <a:solidFill>
                            <a:srgbClr val="000000"/>
                          </a:solidFill>
                          <a:effectLst/>
                          <a:latin typeface="Futura std book"/>
                        </a:rPr>
                        <a:t>91 400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6,5</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ctr" fontAlgn="b"/>
                      <a:r>
                        <a:rPr lang="sv-SE" sz="1100" b="0" i="0" u="none" strike="noStrike">
                          <a:solidFill>
                            <a:srgbClr val="000000"/>
                          </a:solidFill>
                          <a:effectLst/>
                          <a:latin typeface="Futura std book"/>
                        </a:rPr>
                        <a:t>2,5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Accommodation &amp; food services</a:t>
                      </a:r>
                    </a:p>
                  </a:txBody>
                  <a:tcPr marL="9525" marR="9525" marT="9525" marB="0" anchor="b"/>
                </a:tc>
                <a:tc>
                  <a:txBody>
                    <a:bodyPr/>
                    <a:lstStyle/>
                    <a:p>
                      <a:pPr algn="ctr" fontAlgn="b"/>
                      <a:r>
                        <a:rPr lang="sv-SE" sz="1100" b="0" i="0" u="none" strike="noStrike">
                          <a:solidFill>
                            <a:srgbClr val="000000"/>
                          </a:solidFill>
                          <a:effectLst/>
                          <a:latin typeface="Futura std book"/>
                        </a:rPr>
                        <a:t>64 300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15,9</a:t>
                      </a:r>
                    </a:p>
                  </a:txBody>
                  <a:tcPr marL="9525" marR="9525" marT="9525" marB="0" anchor="b"/>
                </a:tc>
                <a:tc>
                  <a:txBody>
                    <a:bodyPr/>
                    <a:lstStyle/>
                    <a:p>
                      <a:pPr algn="ctr" fontAlgn="b"/>
                      <a:r>
                        <a:rPr lang="sv-SE" sz="1100" b="0" i="0" u="none" strike="noStrike">
                          <a:solidFill>
                            <a:srgbClr val="000000"/>
                          </a:solidFill>
                          <a:effectLst/>
                          <a:latin typeface="Futura std book"/>
                        </a:rPr>
                        <a:t>7,9</a:t>
                      </a: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Information &amp; communication</a:t>
                      </a:r>
                    </a:p>
                  </a:txBody>
                  <a:tcPr marL="9525" marR="9525" marT="9525" marB="0" anchor="b"/>
                </a:tc>
                <a:tc>
                  <a:txBody>
                    <a:bodyPr/>
                    <a:lstStyle/>
                    <a:p>
                      <a:pPr algn="ctr" fontAlgn="b"/>
                      <a:r>
                        <a:rPr lang="sv-SE" sz="1100" b="0" i="0" u="none" strike="noStrike">
                          <a:solidFill>
                            <a:srgbClr val="000000"/>
                          </a:solidFill>
                          <a:effectLst/>
                          <a:latin typeface="Futura std book"/>
                        </a:rPr>
                        <a:t>109 400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14,9</a:t>
                      </a:r>
                    </a:p>
                  </a:txBody>
                  <a:tcPr marL="9525" marR="9525" marT="9525" marB="0" anchor="b"/>
                </a:tc>
                <a:tc>
                  <a:txBody>
                    <a:bodyPr/>
                    <a:lstStyle/>
                    <a:p>
                      <a:pPr algn="ctr" fontAlgn="b"/>
                      <a:r>
                        <a:rPr lang="sv-SE" sz="1100" b="0" i="0" u="none" strike="noStrike">
                          <a:solidFill>
                            <a:srgbClr val="000000"/>
                          </a:solidFill>
                          <a:effectLst/>
                          <a:latin typeface="Futura std book"/>
                        </a:rPr>
                        <a:t>14,2</a:t>
                      </a:r>
                    </a:p>
                  </a:txBody>
                  <a:tcPr marL="9525" marR="9525" marT="9525" marB="0" anchor="b"/>
                </a:tc>
                <a:tc>
                  <a:txBody>
                    <a:bodyPr/>
                    <a:lstStyle/>
                    <a:p>
                      <a:pPr algn="ctr" fontAlgn="b"/>
                      <a:r>
                        <a:rPr lang="sv-SE" sz="1100" b="0" i="0" u="none" strike="noStrike">
                          <a:solidFill>
                            <a:srgbClr val="000000"/>
                          </a:solidFill>
                          <a:effectLst/>
                          <a:latin typeface="Futura std book"/>
                        </a:rPr>
                        <a:t>-0,5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275871">
                <a:tc>
                  <a:txBody>
                    <a:bodyPr/>
                    <a:lstStyle/>
                    <a:p>
                      <a:pPr algn="l" fontAlgn="b"/>
                      <a:r>
                        <a:rPr lang="en-US" sz="900" b="0" i="0" u="none" strike="noStrike">
                          <a:solidFill>
                            <a:srgbClr val="000000"/>
                          </a:solidFill>
                          <a:effectLst/>
                          <a:latin typeface="+mj-lt"/>
                        </a:rPr>
                        <a:t>Arts, entertainment, recreation &amp; other services</a:t>
                      </a:r>
                    </a:p>
                  </a:txBody>
                  <a:tcPr marL="9525" marR="9525" marT="9525" marB="0" anchor="b"/>
                </a:tc>
                <a:tc>
                  <a:txBody>
                    <a:bodyPr/>
                    <a:lstStyle/>
                    <a:p>
                      <a:pPr algn="ctr" fontAlgn="b"/>
                      <a:r>
                        <a:rPr lang="sv-SE" sz="1100" b="0" i="0" u="none" strike="noStrike">
                          <a:solidFill>
                            <a:srgbClr val="000000"/>
                          </a:solidFill>
                          <a:effectLst/>
                          <a:latin typeface="Futura std book"/>
                        </a:rPr>
                        <a:t>101 100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13,0</a:t>
                      </a:r>
                    </a:p>
                  </a:txBody>
                  <a:tcPr marL="9525" marR="9525" marT="9525" marB="0" anchor="b"/>
                </a:tc>
                <a:tc>
                  <a:txBody>
                    <a:bodyPr/>
                    <a:lstStyle/>
                    <a:p>
                      <a:pPr algn="ctr" fontAlgn="b"/>
                      <a:r>
                        <a:rPr lang="sv-SE" sz="1100" b="0" i="0" u="none" strike="noStrike">
                          <a:solidFill>
                            <a:srgbClr val="000000"/>
                          </a:solidFill>
                          <a:effectLst/>
                          <a:latin typeface="Futura std book"/>
                        </a:rPr>
                        <a:t>9,5</a:t>
                      </a:r>
                    </a:p>
                  </a:txBody>
                  <a:tcPr marL="9525" marR="9525" marT="9525" marB="0" anchor="b"/>
                </a:tc>
                <a:tc>
                  <a:txBody>
                    <a:bodyPr/>
                    <a:lstStyle/>
                    <a:p>
                      <a:pPr algn="ctr" fontAlgn="b"/>
                      <a:r>
                        <a:rPr lang="sv-SE" sz="1100" b="0" i="0" u="none" strike="noStrike">
                          <a:solidFill>
                            <a:srgbClr val="000000"/>
                          </a:solidFill>
                          <a:effectLst/>
                          <a:latin typeface="Futura std book"/>
                        </a:rPr>
                        <a:t>0,6</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Financial &amp; insurance</a:t>
                      </a:r>
                    </a:p>
                  </a:txBody>
                  <a:tcPr marL="9525" marR="9525" marT="9525" marB="0" anchor="b"/>
                </a:tc>
                <a:tc>
                  <a:txBody>
                    <a:bodyPr/>
                    <a:lstStyle/>
                    <a:p>
                      <a:pPr algn="ctr" fontAlgn="b"/>
                      <a:r>
                        <a:rPr lang="sv-SE" sz="1100" b="0" i="0" u="none" strike="noStrike">
                          <a:solidFill>
                            <a:srgbClr val="000000"/>
                          </a:solidFill>
                          <a:effectLst/>
                          <a:latin typeface="Futura std book"/>
                        </a:rPr>
                        <a:t>401 600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23,5</a:t>
                      </a:r>
                    </a:p>
                  </a:txBody>
                  <a:tcPr marL="9525" marR="9525" marT="9525" marB="0" anchor="b"/>
                </a:tc>
                <a:tc>
                  <a:txBody>
                    <a:bodyPr/>
                    <a:lstStyle/>
                    <a:p>
                      <a:pPr algn="ctr" fontAlgn="b"/>
                      <a:r>
                        <a:rPr lang="sv-SE" sz="1100" b="0" i="0" u="none" strike="noStrike">
                          <a:solidFill>
                            <a:srgbClr val="000000"/>
                          </a:solidFill>
                          <a:effectLst/>
                          <a:latin typeface="Futura std book"/>
                        </a:rPr>
                        <a:t>16,3</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Public administration</a:t>
                      </a:r>
                    </a:p>
                  </a:txBody>
                  <a:tcPr marL="9525" marR="9525" marT="9525" marB="0" anchor="b"/>
                </a:tc>
                <a:tc>
                  <a:txBody>
                    <a:bodyPr/>
                    <a:lstStyle/>
                    <a:p>
                      <a:pPr algn="ctr" fontAlgn="b"/>
                      <a:r>
                        <a:rPr lang="sv-SE" sz="1100" b="0" i="0" u="none" strike="noStrike">
                          <a:solidFill>
                            <a:srgbClr val="000000"/>
                          </a:solidFill>
                          <a:effectLst/>
                          <a:latin typeface="Futura std book"/>
                        </a:rPr>
                        <a:t>125 700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21,1</a:t>
                      </a:r>
                    </a:p>
                  </a:txBody>
                  <a:tcPr marL="9525" marR="9525" marT="9525" marB="0" anchor="b"/>
                </a:tc>
                <a:tc>
                  <a:txBody>
                    <a:bodyPr/>
                    <a:lstStyle/>
                    <a:p>
                      <a:pPr algn="ctr" fontAlgn="b"/>
                      <a:r>
                        <a:rPr lang="sv-SE" sz="1100" b="0" i="0" u="none" strike="noStrike">
                          <a:solidFill>
                            <a:srgbClr val="000000"/>
                          </a:solidFill>
                          <a:effectLst/>
                          <a:latin typeface="Futura std book"/>
                        </a:rPr>
                        <a:t>19,3</a:t>
                      </a:r>
                    </a:p>
                  </a:txBody>
                  <a:tcPr marL="9525" marR="9525" marT="9525" marB="0" anchor="b"/>
                </a:tc>
                <a:tc>
                  <a:txBody>
                    <a:bodyPr/>
                    <a:lstStyle/>
                    <a:p>
                      <a:pPr algn="ctr" fontAlgn="b"/>
                      <a:r>
                        <a:rPr lang="sv-SE" sz="1100" b="0" i="0" u="none" strike="noStrike">
                          <a:solidFill>
                            <a:srgbClr val="000000"/>
                          </a:solidFill>
                          <a:effectLst/>
                          <a:latin typeface="Futura std book"/>
                        </a:rPr>
                        <a:t>-3,5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Education</a:t>
                      </a:r>
                    </a:p>
                  </a:txBody>
                  <a:tcPr marL="9525" marR="9525" marT="9525" marB="0" anchor="b"/>
                </a:tc>
                <a:tc>
                  <a:txBody>
                    <a:bodyPr/>
                    <a:lstStyle/>
                    <a:p>
                      <a:pPr algn="ctr" fontAlgn="b"/>
                      <a:r>
                        <a:rPr lang="sv-SE" sz="1100" b="0" i="0" u="none" strike="noStrike">
                          <a:solidFill>
                            <a:srgbClr val="000000"/>
                          </a:solidFill>
                          <a:effectLst/>
                          <a:latin typeface="Futura std book"/>
                        </a:rPr>
                        <a:t>209 300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15,9</a:t>
                      </a:r>
                    </a:p>
                  </a:txBody>
                  <a:tcPr marL="9525" marR="9525" marT="9525" marB="0" anchor="b"/>
                </a:tc>
                <a:tc>
                  <a:txBody>
                    <a:bodyPr/>
                    <a:lstStyle/>
                    <a:p>
                      <a:pPr algn="ctr" fontAlgn="b"/>
                      <a:r>
                        <a:rPr lang="sv-SE" sz="1100" b="0" i="0" u="none" strike="noStrike">
                          <a:solidFill>
                            <a:srgbClr val="000000"/>
                          </a:solidFill>
                          <a:effectLst/>
                          <a:latin typeface="Futura std book"/>
                        </a:rPr>
                        <a:t>17,3</a:t>
                      </a:r>
                    </a:p>
                  </a:txBody>
                  <a:tcPr marL="9525" marR="9525" marT="9525" marB="0" anchor="b"/>
                </a:tc>
                <a:tc>
                  <a:txBody>
                    <a:bodyPr/>
                    <a:lstStyle/>
                    <a:p>
                      <a:pPr algn="ctr" fontAlgn="b"/>
                      <a:r>
                        <a:rPr lang="sv-SE" sz="1100" b="0" i="0" u="none" strike="noStrike">
                          <a:solidFill>
                            <a:srgbClr val="000000"/>
                          </a:solidFill>
                          <a:effectLst/>
                          <a:latin typeface="Futura std book"/>
                        </a:rPr>
                        <a:t>3,4</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Health</a:t>
                      </a:r>
                    </a:p>
                  </a:txBody>
                  <a:tcPr marL="9525" marR="9525" marT="9525" marB="0" anchor="b"/>
                </a:tc>
                <a:tc>
                  <a:txBody>
                    <a:bodyPr/>
                    <a:lstStyle/>
                    <a:p>
                      <a:pPr algn="ctr" fontAlgn="b"/>
                      <a:r>
                        <a:rPr lang="sv-SE" sz="1100" b="0" i="0" u="none" strike="noStrike">
                          <a:solidFill>
                            <a:srgbClr val="000000"/>
                          </a:solidFill>
                          <a:effectLst/>
                          <a:latin typeface="Futura std book"/>
                        </a:rPr>
                        <a:t>259 200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10,3</a:t>
                      </a:r>
                    </a:p>
                  </a:txBody>
                  <a:tcPr marL="9525" marR="9525" marT="9525" marB="0" anchor="b"/>
                </a:tc>
                <a:tc>
                  <a:txBody>
                    <a:bodyPr/>
                    <a:lstStyle/>
                    <a:p>
                      <a:pPr algn="ctr" fontAlgn="b"/>
                      <a:r>
                        <a:rPr lang="sv-SE" sz="1100" b="0" i="0" u="none" strike="noStrike">
                          <a:solidFill>
                            <a:srgbClr val="000000"/>
                          </a:solidFill>
                          <a:effectLst/>
                          <a:latin typeface="Futura std book"/>
                        </a:rPr>
                        <a:t>12,0</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dirty="0" err="1">
                          <a:solidFill>
                            <a:srgbClr val="000000"/>
                          </a:solidFill>
                          <a:effectLst/>
                          <a:latin typeface="+mj-lt"/>
                        </a:rPr>
                        <a:t>Unspecified</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-3 600</a:t>
                      </a:r>
                    </a:p>
                  </a:txBody>
                  <a:tcPr marL="9525" marR="9525" marT="9525" marB="0" anchor="b">
                    <a:noFill/>
                  </a:tcPr>
                </a:tc>
                <a:tc>
                  <a:txBody>
                    <a:bodyPr/>
                    <a:lstStyle/>
                    <a:p>
                      <a:pPr algn="ctr" fontAlgn="b"/>
                      <a:endParaRPr lang="sv-SE" sz="1100" b="0" i="0" u="none" strike="noStrike">
                        <a:solidFill>
                          <a:srgbClr val="000000"/>
                        </a:solidFill>
                        <a:effectLst/>
                        <a:latin typeface="Futura std book"/>
                      </a:endParaRPr>
                    </a:p>
                  </a:txBody>
                  <a:tcPr marL="9525" marR="9525" marT="9525" marB="0" anchor="b"/>
                </a:tc>
                <a:tc>
                  <a:txBody>
                    <a:bodyPr/>
                    <a:lstStyle/>
                    <a:p>
                      <a:pPr algn="ctr" fontAlgn="b"/>
                      <a:endParaRPr lang="sv-SE" sz="1100" b="0" i="0" u="none" strike="noStrike">
                        <a:solidFill>
                          <a:srgbClr val="000000"/>
                        </a:solidFill>
                        <a:effectLst/>
                        <a:latin typeface="Futura std book"/>
                      </a:endParaRPr>
                    </a:p>
                  </a:txBody>
                  <a:tcPr marL="9525" marR="9525" marT="9525" marB="0" anchor="b"/>
                </a:tc>
                <a:tc>
                  <a:txBody>
                    <a:bodyPr/>
                    <a:lstStyle/>
                    <a:p>
                      <a:pPr algn="ctr" fontAlgn="b"/>
                      <a:r>
                        <a:rPr lang="sv-SE" sz="1100" b="0" i="0" u="none" strike="noStrike">
                          <a:solidFill>
                            <a:srgbClr val="000000"/>
                          </a:solidFill>
                          <a:effectLst/>
                          <a:latin typeface="Futura std book"/>
                        </a:rPr>
                        <a:t>-100,0</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a:solidFill>
                            <a:srgbClr val="000000"/>
                          </a:solidFill>
                          <a:effectLst/>
                          <a:latin typeface="+mj-lt"/>
                        </a:rPr>
                        <a:t>Employed in Sweden</a:t>
                      </a:r>
                    </a:p>
                  </a:txBody>
                  <a:tcPr marL="9525" marR="9525" marT="9525" marB="0" anchor="b"/>
                </a:tc>
                <a:tc>
                  <a:txBody>
                    <a:bodyPr/>
                    <a:lstStyle/>
                    <a:p>
                      <a:pPr algn="ctr" fontAlgn="b"/>
                      <a:r>
                        <a:rPr lang="sv-SE" sz="1100" b="0" i="0" u="none" strike="noStrike">
                          <a:solidFill>
                            <a:srgbClr val="000000"/>
                          </a:solidFill>
                          <a:effectLst/>
                          <a:latin typeface="Futura std book"/>
                        </a:rPr>
                        <a:t>1 868 600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27 500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11,4</a:t>
                      </a:r>
                    </a:p>
                  </a:txBody>
                  <a:tcPr marL="9525" marR="9525" marT="9525" marB="0" anchor="b"/>
                </a:tc>
                <a:tc>
                  <a:txBody>
                    <a:bodyPr/>
                    <a:lstStyle/>
                    <a:p>
                      <a:pPr algn="ctr" fontAlgn="b"/>
                      <a:r>
                        <a:rPr lang="sv-SE" sz="1100" b="0" i="0" u="none" strike="noStrike">
                          <a:solidFill>
                            <a:srgbClr val="000000"/>
                          </a:solidFill>
                          <a:effectLst/>
                          <a:latin typeface="Futura std book"/>
                        </a:rPr>
                        <a:t>11,1</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r h="175840">
                <a:tc>
                  <a:txBody>
                    <a:bodyPr/>
                    <a:lstStyle/>
                    <a:p>
                      <a:pPr algn="l" fontAlgn="b"/>
                      <a:r>
                        <a:rPr lang="sv-SE" sz="900" b="0" i="0" u="none" strike="noStrike" dirty="0" err="1">
                          <a:solidFill>
                            <a:srgbClr val="000000"/>
                          </a:solidFill>
                          <a:effectLst/>
                          <a:latin typeface="+mj-lt"/>
                        </a:rPr>
                        <a:t>Employed</a:t>
                      </a:r>
                      <a:r>
                        <a:rPr lang="sv-SE" sz="900" b="0" i="0" u="none" strike="noStrike" dirty="0">
                          <a:solidFill>
                            <a:srgbClr val="000000"/>
                          </a:solidFill>
                          <a:effectLst/>
                          <a:latin typeface="+mj-lt"/>
                        </a:rPr>
                        <a:t> </a:t>
                      </a:r>
                      <a:r>
                        <a:rPr lang="sv-SE" sz="900" b="0" i="0" u="none" strike="noStrike" dirty="0" err="1">
                          <a:solidFill>
                            <a:srgbClr val="000000"/>
                          </a:solidFill>
                          <a:effectLst/>
                          <a:latin typeface="+mj-lt"/>
                        </a:rPr>
                        <a:t>abroad</a:t>
                      </a:r>
                      <a:endParaRPr lang="sv-SE" sz="9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5 400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58,8</a:t>
                      </a:r>
                    </a:p>
                  </a:txBody>
                  <a:tcPr marL="9525" marR="9525" marT="9525" marB="0" anchor="b"/>
                </a:tc>
                <a:tc>
                  <a:txBody>
                    <a:bodyPr/>
                    <a:lstStyle/>
                    <a:p>
                      <a:pPr algn="ctr" fontAlgn="b"/>
                      <a:r>
                        <a:rPr lang="sv-SE" sz="1100" b="0" i="0" u="none" strike="noStrike">
                          <a:solidFill>
                            <a:srgbClr val="000000"/>
                          </a:solidFill>
                          <a:effectLst/>
                          <a:latin typeface="Futura std book"/>
                        </a:rPr>
                        <a:t>45,9</a:t>
                      </a:r>
                    </a:p>
                  </a:txBody>
                  <a:tcPr marL="9525" marR="9525" marT="9525" marB="0" anchor="b"/>
                </a:tc>
                <a:tc>
                  <a:txBody>
                    <a:bodyPr/>
                    <a:lstStyle/>
                    <a:p>
                      <a:pPr algn="ctr" fontAlgn="b"/>
                      <a:r>
                        <a:rPr lang="sv-SE" sz="1100" b="0" i="0" u="none" strike="noStrike" dirty="0">
                          <a:solidFill>
                            <a:srgbClr val="000000"/>
                          </a:solidFill>
                          <a:effectLst/>
                          <a:latin typeface="Futura std book"/>
                        </a:rPr>
                        <a:t>-46,0</a:t>
                      </a:r>
                    </a:p>
                  </a:txBody>
                  <a:tcPr marL="9525" marR="9525" marT="9525" marB="0" anchor="b"/>
                </a:tc>
                <a:tc>
                  <a:txBody>
                    <a:bodyPr/>
                    <a:lstStyle/>
                    <a:p>
                      <a:pPr algn="r" fontAlgn="b"/>
                      <a:endParaRPr lang="sv-SE" sz="1100" b="0" i="0" u="none" strike="noStrike" dirty="0">
                        <a:solidFill>
                          <a:srgbClr val="000000"/>
                        </a:solidFill>
                        <a:effectLst/>
                        <a:latin typeface="+mj-lt"/>
                      </a:endParaRPr>
                    </a:p>
                  </a:txBody>
                  <a:tcPr marL="108000" marR="9525" marT="9525" marB="0" anchor="b"/>
                </a:tc>
              </a:tr>
            </a:tbl>
          </a:graphicData>
        </a:graphic>
      </p:graphicFrame>
      <p:sp>
        <p:nvSpPr>
          <p:cNvPr id="5" name="textruta 4"/>
          <p:cNvSpPr txBox="1"/>
          <p:nvPr/>
        </p:nvSpPr>
        <p:spPr>
          <a:xfrm>
            <a:off x="4150569" y="4765852"/>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spTree>
    <p:extLst>
      <p:ext uri="{BB962C8B-B14F-4D97-AF65-F5344CB8AC3E}">
        <p14:creationId xmlns:p14="http://schemas.microsoft.com/office/powerpoint/2010/main" val="2301633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5" y="1454655"/>
            <a:ext cx="7118001" cy="727828"/>
          </a:xfrm>
        </p:spPr>
        <p:txBody>
          <a:bodyPr/>
          <a:lstStyle/>
          <a:p>
            <a:pPr>
              <a:lnSpc>
                <a:spcPct val="100000"/>
              </a:lnSpc>
            </a:pPr>
            <a:r>
              <a:rPr lang="en-US" sz="2800" dirty="0">
                <a:solidFill>
                  <a:prstClr val="black"/>
                </a:solidFill>
              </a:rPr>
              <a:t>Number of recently listed positions </a:t>
            </a:r>
            <a:r>
              <a:rPr lang="en-US" sz="2800" dirty="0">
                <a:solidFill>
                  <a:prstClr val="black"/>
                </a:solidFill>
                <a:latin typeface="Futura" pitchFamily="34" charset="0"/>
              </a:rPr>
              <a:t/>
            </a:r>
            <a:br>
              <a:rPr lang="en-US" sz="2800" dirty="0">
                <a:solidFill>
                  <a:prstClr val="black"/>
                </a:solidFill>
                <a:latin typeface="Futura" pitchFamily="34" charset="0"/>
              </a:rPr>
            </a:br>
            <a:r>
              <a:rPr lang="sv-SE" sz="2000" b="0" dirty="0">
                <a:solidFill>
                  <a:prstClr val="black"/>
                </a:solidFill>
              </a:rPr>
              <a:t>Index 100 = 2005 Q1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Source: The Labor Exchange</a:t>
            </a:r>
          </a:p>
        </p:txBody>
      </p:sp>
      <p:graphicFrame>
        <p:nvGraphicFramePr>
          <p:cNvPr id="7" name="Tabell 6"/>
          <p:cNvGraphicFramePr>
            <a:graphicFrameLocks noGrp="1"/>
          </p:cNvGraphicFramePr>
          <p:nvPr>
            <p:extLst>
              <p:ext uri="{D42A27DB-BD31-4B8C-83A1-F6EECF244321}">
                <p14:modId xmlns:p14="http://schemas.microsoft.com/office/powerpoint/2010/main" val="4059079500"/>
              </p:ext>
            </p:extLst>
          </p:nvPr>
        </p:nvGraphicFramePr>
        <p:xfrm>
          <a:off x="3991235" y="2305876"/>
          <a:ext cx="4530243" cy="1905000"/>
        </p:xfrm>
        <a:graphic>
          <a:graphicData uri="http://schemas.openxmlformats.org/drawingml/2006/table">
            <a:tbl>
              <a:tblPr>
                <a:tableStyleId>{68D230F3-CF80-4859-8CE7-A43EE81993B5}</a:tableStyleId>
              </a:tblPr>
              <a:tblGrid>
                <a:gridCol w="1985880"/>
                <a:gridCol w="706688"/>
                <a:gridCol w="661301"/>
                <a:gridCol w="651428"/>
                <a:gridCol w="524946"/>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1" u="none" strike="noStrike" dirty="0" smtClean="0">
                          <a:solidFill>
                            <a:srgbClr val="000000"/>
                          </a:solidFill>
                          <a:effectLst/>
                          <a:latin typeface="+mj-lt"/>
                        </a:rPr>
                        <a:t>2015 Q4</a:t>
                      </a:r>
                      <a:endParaRPr lang="sv-SE" sz="1100" b="0" i="1" u="none" strike="noStrike" dirty="0">
                        <a:solidFill>
                          <a:srgbClr val="000000"/>
                        </a:solidFill>
                        <a:effectLst/>
                        <a:latin typeface="+mj-lt"/>
                      </a:endParaRPr>
                    </a:p>
                  </a:txBody>
                  <a:tcPr marL="9525" marR="9525" marT="9525" marB="0" anchor="b"/>
                </a:tc>
                <a:tc hMerge="1">
                  <a:txBody>
                    <a:bodyPr/>
                    <a:lstStyle/>
                    <a:p>
                      <a:endParaRPr lang="sv-SE"/>
                    </a:p>
                  </a:txBody>
                  <a:tcPr/>
                </a:tc>
                <a:tc gridSpan="2">
                  <a:txBody>
                    <a:bodyPr/>
                    <a:lstStyle/>
                    <a:p>
                      <a:pPr algn="ctr" fontAlgn="b"/>
                      <a:r>
                        <a:rPr lang="sv-SE" sz="1100" b="0" i="1" u="none" strike="noStrike" dirty="0" err="1" smtClean="0">
                          <a:solidFill>
                            <a:srgbClr val="000000"/>
                          </a:solidFill>
                          <a:effectLst/>
                          <a:latin typeface="+mj-lt"/>
                        </a:rPr>
                        <a:t>Yearly</a:t>
                      </a:r>
                      <a:r>
                        <a:rPr lang="sv-SE" sz="1100" b="0" i="1" u="none" strike="noStrike" dirty="0" smtClean="0">
                          <a:solidFill>
                            <a:srgbClr val="000000"/>
                          </a:solidFill>
                          <a:effectLst/>
                          <a:latin typeface="+mj-lt"/>
                        </a:rPr>
                        <a:t> </a:t>
                      </a:r>
                      <a:r>
                        <a:rPr lang="sv-SE" sz="1100" b="0" i="1" u="none" strike="noStrike" dirty="0" err="1" smtClean="0">
                          <a:solidFill>
                            <a:srgbClr val="000000"/>
                          </a:solidFill>
                          <a:effectLst/>
                          <a:latin typeface="+mj-lt"/>
                        </a:rPr>
                        <a:t>growth</a:t>
                      </a:r>
                      <a:r>
                        <a:rPr lang="sv-SE" sz="1100" b="0" i="1" u="none" strike="noStrike" dirty="0" smtClean="0">
                          <a:solidFill>
                            <a:srgbClr val="000000"/>
                          </a:solidFill>
                          <a:effectLst/>
                          <a:latin typeface="+mj-lt"/>
                        </a:rPr>
                        <a:t>*</a:t>
                      </a: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c>
                  <a:txBody>
                    <a:bodyPr/>
                    <a:lstStyle/>
                    <a:p>
                      <a:pPr algn="ctr" fontAlgn="b"/>
                      <a:r>
                        <a:rPr lang="sv-SE" sz="1000" b="0" i="0" u="none" strike="noStrike" dirty="0" err="1" smtClean="0">
                          <a:solidFill>
                            <a:srgbClr val="000000"/>
                          </a:solidFill>
                          <a:effectLst/>
                          <a:latin typeface="+mj-lt"/>
                        </a:rPr>
                        <a:t>Number</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err="1" smtClean="0">
                          <a:solidFill>
                            <a:srgbClr val="000000"/>
                          </a:solidFill>
                          <a:effectLst/>
                          <a:latin typeface="+mj-lt"/>
                        </a:rPr>
                        <a:t>Ch</a:t>
                      </a:r>
                      <a:r>
                        <a:rPr lang="sv-SE" sz="1000" b="0" i="0" u="none" strike="noStrike" dirty="0" smtClean="0">
                          <a:solidFill>
                            <a:srgbClr val="000000"/>
                          </a:solidFill>
                          <a:effectLst/>
                          <a:latin typeface="+mj-lt"/>
                        </a:rPr>
                        <a:t>., </a:t>
                      </a:r>
                      <a:r>
                        <a:rPr lang="sv-SE" sz="1000" b="0" i="0" u="none" strike="noStrike" dirty="0">
                          <a:solidFill>
                            <a:srgbClr val="000000"/>
                          </a:solidFill>
                          <a:effectLst/>
                          <a:latin typeface="+mj-lt"/>
                        </a:rPr>
                        <a:t>%</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The Stockholm Region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117 247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30,1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452 751</a:t>
                      </a:r>
                    </a:p>
                  </a:txBody>
                  <a:tcPr marL="9525" marR="9525" marT="9525" marB="0" anchor="b"/>
                </a:tc>
                <a:tc>
                  <a:txBody>
                    <a:bodyPr/>
                    <a:lstStyle/>
                    <a:p>
                      <a:pPr algn="ctr" fontAlgn="b"/>
                      <a:r>
                        <a:rPr lang="sv-SE" sz="1100" b="1" i="0" u="none" strike="noStrike">
                          <a:solidFill>
                            <a:srgbClr val="000000"/>
                          </a:solidFill>
                          <a:effectLst/>
                          <a:latin typeface="Futura std book"/>
                        </a:rPr>
                        <a:t>33,6</a:t>
                      </a:r>
                    </a:p>
                  </a:txBody>
                  <a:tcPr marL="9525" marR="9525" marT="9525" marB="0" anchor="b"/>
                </a:tc>
              </a:tr>
              <a:tr h="190500">
                <a:tc>
                  <a:txBody>
                    <a:bodyPr/>
                    <a:lstStyle/>
                    <a:p>
                      <a:pPr marL="0" algn="l" defTabSz="816314" rtl="0" eaLnBrk="1" fontAlgn="b" latinLnBrk="0" hangingPunct="1"/>
                      <a:r>
                        <a:rPr lang="sv-SE" sz="1100" b="1" i="0" u="none" strike="noStrike" kern="1200" dirty="0" smtClean="0">
                          <a:solidFill>
                            <a:srgbClr val="000000"/>
                          </a:solidFill>
                          <a:effectLst/>
                          <a:latin typeface="+mj-lt"/>
                          <a:ea typeface="+mn-ea"/>
                          <a:cs typeface="+mn-cs"/>
                        </a:rPr>
                        <a:t>Rest </a:t>
                      </a:r>
                      <a:r>
                        <a:rPr lang="sv-SE" sz="1100" b="1" i="0" u="none" strike="noStrike" kern="1200" dirty="0" err="1" smtClean="0">
                          <a:solidFill>
                            <a:srgbClr val="000000"/>
                          </a:solidFill>
                          <a:effectLst/>
                          <a:latin typeface="+mj-lt"/>
                          <a:ea typeface="+mn-ea"/>
                          <a:cs typeface="+mn-cs"/>
                        </a:rPr>
                        <a:t>of</a:t>
                      </a:r>
                      <a:r>
                        <a:rPr lang="sv-SE" sz="1100" b="1" i="0" u="none" strike="noStrike" kern="1200" dirty="0" smtClean="0">
                          <a:solidFill>
                            <a:srgbClr val="000000"/>
                          </a:solidFill>
                          <a:effectLst/>
                          <a:latin typeface="+mj-lt"/>
                          <a:ea typeface="+mn-ea"/>
                          <a:cs typeface="+mn-cs"/>
                        </a:rPr>
                        <a:t> Sweden</a:t>
                      </a:r>
                      <a:endParaRPr lang="sv-SE" sz="1100" b="1"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1" i="0" u="none" strike="noStrike">
                          <a:solidFill>
                            <a:srgbClr val="000000"/>
                          </a:solidFill>
                          <a:effectLst/>
                          <a:latin typeface="Futura std book"/>
                        </a:rPr>
                        <a:t>166 188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48,7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615 638</a:t>
                      </a:r>
                    </a:p>
                  </a:txBody>
                  <a:tcPr marL="9525" marR="9525" marT="9525" marB="0" anchor="b"/>
                </a:tc>
                <a:tc>
                  <a:txBody>
                    <a:bodyPr/>
                    <a:lstStyle/>
                    <a:p>
                      <a:pPr algn="ctr" fontAlgn="b"/>
                      <a:r>
                        <a:rPr lang="sv-SE" sz="1100" b="1" i="0" u="none" strike="noStrike">
                          <a:solidFill>
                            <a:srgbClr val="000000"/>
                          </a:solidFill>
                          <a:effectLst/>
                          <a:latin typeface="Futura std book"/>
                        </a:rPr>
                        <a:t>38,0</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Stockholm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82 214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320 195</a:t>
                      </a:r>
                    </a:p>
                  </a:txBody>
                  <a:tcPr marL="9525" marR="9525" marT="9525" marB="0" anchor="b"/>
                </a:tc>
                <a:tc>
                  <a:txBody>
                    <a:bodyPr/>
                    <a:lstStyle/>
                    <a:p>
                      <a:pPr algn="ctr" fontAlgn="b"/>
                      <a:r>
                        <a:rPr lang="sv-SE" sz="1100" b="0" i="0" u="none" strike="noStrike">
                          <a:solidFill>
                            <a:srgbClr val="000000"/>
                          </a:solidFill>
                          <a:effectLst/>
                          <a:latin typeface="Futura std book"/>
                        </a:rPr>
                        <a:t>34,3</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Uppsala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8 625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39,4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31 926</a:t>
                      </a:r>
                    </a:p>
                  </a:txBody>
                  <a:tcPr marL="9525" marR="9525" marT="9525" marB="0" anchor="b"/>
                </a:tc>
                <a:tc>
                  <a:txBody>
                    <a:bodyPr/>
                    <a:lstStyle/>
                    <a:p>
                      <a:pPr algn="ctr" fontAlgn="b"/>
                      <a:r>
                        <a:rPr lang="sv-SE" sz="1100" b="0" i="0" u="none" strike="noStrike">
                          <a:solidFill>
                            <a:srgbClr val="000000"/>
                          </a:solidFill>
                          <a:effectLst/>
                          <a:latin typeface="Futura std book"/>
                        </a:rPr>
                        <a:t>38,9</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Södermanland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7 332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64,9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27 303</a:t>
                      </a:r>
                    </a:p>
                  </a:txBody>
                  <a:tcPr marL="9525" marR="9525" marT="9525" marB="0" anchor="b"/>
                </a:tc>
                <a:tc>
                  <a:txBody>
                    <a:bodyPr/>
                    <a:lstStyle/>
                    <a:p>
                      <a:pPr algn="ctr" fontAlgn="b"/>
                      <a:r>
                        <a:rPr lang="sv-SE" sz="1100" b="0" i="0" u="none" strike="noStrike">
                          <a:solidFill>
                            <a:srgbClr val="000000"/>
                          </a:solidFill>
                          <a:effectLst/>
                          <a:latin typeface="Futura std book"/>
                        </a:rPr>
                        <a:t>50,8</a:t>
                      </a:r>
                    </a:p>
                  </a:txBody>
                  <a:tcPr marL="9525" marR="9525" marT="9525" marB="0" anchor="b"/>
                </a:tc>
              </a:tr>
              <a:tr h="190500">
                <a:tc>
                  <a:txBody>
                    <a:bodyPr/>
                    <a:lstStyle/>
                    <a:p>
                      <a:pPr marL="0" algn="l" defTabSz="816314" rtl="0" eaLnBrk="1" fontAlgn="b" latinLnBrk="0" hangingPunct="1"/>
                      <a:r>
                        <a:rPr lang="sv-SE" sz="1100" b="0" i="0" u="none" strike="noStrike" kern="1200" dirty="0">
                          <a:solidFill>
                            <a:srgbClr val="000000"/>
                          </a:solidFill>
                          <a:effectLst/>
                          <a:latin typeface="+mj-lt"/>
                          <a:ea typeface="+mn-ea"/>
                          <a:cs typeface="+mn-cs"/>
                        </a:rPr>
                        <a:t>Örebro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6 722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26 554</a:t>
                      </a:r>
                    </a:p>
                  </a:txBody>
                  <a:tcPr marL="9525" marR="9525" marT="9525" marB="0" anchor="b"/>
                </a:tc>
                <a:tc>
                  <a:txBody>
                    <a:bodyPr/>
                    <a:lstStyle/>
                    <a:p>
                      <a:pPr algn="ctr" fontAlgn="b"/>
                      <a:r>
                        <a:rPr lang="sv-SE" sz="1100" b="0" i="0" u="none" strike="noStrike">
                          <a:solidFill>
                            <a:srgbClr val="000000"/>
                          </a:solidFill>
                          <a:effectLst/>
                          <a:latin typeface="Futura std book"/>
                        </a:rPr>
                        <a:t>22,8</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Västmanland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6 145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26,4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24 630</a:t>
                      </a:r>
                    </a:p>
                  </a:txBody>
                  <a:tcPr marL="9525" marR="9525" marT="9525" marB="0" anchor="b"/>
                </a:tc>
                <a:tc>
                  <a:txBody>
                    <a:bodyPr/>
                    <a:lstStyle/>
                    <a:p>
                      <a:pPr algn="ctr" fontAlgn="b"/>
                      <a:r>
                        <a:rPr lang="sv-SE" sz="1100" b="0" i="0" u="none" strike="noStrike">
                          <a:solidFill>
                            <a:srgbClr val="000000"/>
                          </a:solidFill>
                          <a:effectLst/>
                          <a:latin typeface="Futura std book"/>
                        </a:rPr>
                        <a:t>27,7</a:t>
                      </a:r>
                    </a:p>
                  </a:txBody>
                  <a:tcPr marL="9525" marR="9525" marT="9525" marB="0" anchor="b"/>
                </a:tc>
              </a:tr>
              <a:tr h="190500">
                <a:tc>
                  <a:txBody>
                    <a:bodyPr/>
                    <a:lstStyle/>
                    <a:p>
                      <a:pPr marL="0" algn="l" defTabSz="816314" rtl="0" eaLnBrk="1" fontAlgn="b" latinLnBrk="0" hangingPunct="1"/>
                      <a:r>
                        <a:rPr lang="sv-SE" sz="1100" b="0" i="0" u="none" strike="noStrike" kern="1200" dirty="0" smtClean="0">
                          <a:solidFill>
                            <a:srgbClr val="000000"/>
                          </a:solidFill>
                          <a:effectLst/>
                          <a:latin typeface="+mj-lt"/>
                          <a:ea typeface="+mn-ea"/>
                          <a:cs typeface="+mn-cs"/>
                        </a:rPr>
                        <a:t>Gävleborg </a:t>
                      </a:r>
                      <a:r>
                        <a:rPr lang="sv-SE" sz="1100" b="0" i="0" u="none" strike="noStrike" kern="1200" dirty="0" err="1" smtClean="0">
                          <a:solidFill>
                            <a:srgbClr val="000000"/>
                          </a:solidFill>
                          <a:effectLst/>
                          <a:latin typeface="+mj-lt"/>
                          <a:ea typeface="+mn-ea"/>
                          <a:cs typeface="+mn-cs"/>
                        </a:rPr>
                        <a:t>county</a:t>
                      </a:r>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sv-SE" sz="1100" b="0" i="0" u="none" strike="noStrike">
                          <a:solidFill>
                            <a:srgbClr val="000000"/>
                          </a:solidFill>
                          <a:effectLst/>
                          <a:latin typeface="Futura std book"/>
                        </a:rPr>
                        <a:t>6 209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37,1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22 143</a:t>
                      </a:r>
                    </a:p>
                  </a:txBody>
                  <a:tcPr marL="9525" marR="9525" marT="9525" marB="0" anchor="b"/>
                </a:tc>
                <a:tc>
                  <a:txBody>
                    <a:bodyPr/>
                    <a:lstStyle/>
                    <a:p>
                      <a:pPr algn="ctr" fontAlgn="b"/>
                      <a:r>
                        <a:rPr lang="sv-SE" sz="1100" b="0" i="0" u="none" strike="noStrike" dirty="0">
                          <a:solidFill>
                            <a:srgbClr val="000000"/>
                          </a:solidFill>
                          <a:effectLst/>
                          <a:latin typeface="Futura std book"/>
                        </a:rPr>
                        <a:t>20,4</a:t>
                      </a:r>
                    </a:p>
                  </a:txBody>
                  <a:tcPr marL="9525" marR="9525" marT="9525" marB="0" anchor="b"/>
                </a:tc>
              </a:tr>
            </a:tbl>
          </a:graphicData>
        </a:graphic>
      </p:graphicFrame>
      <p:sp>
        <p:nvSpPr>
          <p:cNvPr id="11" name="textruta 10"/>
          <p:cNvSpPr txBox="1"/>
          <p:nvPr/>
        </p:nvSpPr>
        <p:spPr>
          <a:xfrm>
            <a:off x="7425751" y="4118457"/>
            <a:ext cx="914400" cy="914400"/>
          </a:xfrm>
          <a:prstGeom prst="rect">
            <a:avLst/>
          </a:prstGeom>
          <a:noFill/>
        </p:spPr>
        <p:txBody>
          <a:bodyPr wrap="none" lIns="0" tIns="0" rIns="0" bIns="0" rtlCol="0">
            <a:noAutofit/>
          </a:bodyPr>
          <a:lstStyle/>
          <a:p>
            <a:pPr>
              <a:lnSpc>
                <a:spcPts val="2400"/>
              </a:lnSpc>
            </a:pPr>
            <a:r>
              <a:rPr lang="sv-SE" sz="800" dirty="0"/>
              <a:t>*Last </a:t>
            </a:r>
            <a:r>
              <a:rPr lang="sv-SE" sz="800" dirty="0" err="1"/>
              <a:t>four</a:t>
            </a:r>
            <a:r>
              <a:rPr lang="sv-SE" sz="800" dirty="0"/>
              <a:t> </a:t>
            </a:r>
            <a:r>
              <a:rPr lang="sv-SE" sz="800" dirty="0" err="1"/>
              <a:t>quarters</a:t>
            </a:r>
            <a:endParaRPr lang="sv-SE" sz="800" dirty="0"/>
          </a:p>
        </p:txBody>
      </p:sp>
      <p:graphicFrame>
        <p:nvGraphicFramePr>
          <p:cNvPr id="10" name="Diagram 9"/>
          <p:cNvGraphicFramePr>
            <a:graphicFrameLocks/>
          </p:cNvGraphicFramePr>
          <p:nvPr>
            <p:extLst>
              <p:ext uri="{D42A27DB-BD31-4B8C-83A1-F6EECF244321}">
                <p14:modId xmlns:p14="http://schemas.microsoft.com/office/powerpoint/2010/main" val="660013789"/>
              </p:ext>
            </p:extLst>
          </p:nvPr>
        </p:nvGraphicFramePr>
        <p:xfrm>
          <a:off x="473646" y="2182483"/>
          <a:ext cx="3609065" cy="2685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25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3620</TotalTime>
  <Words>1474</Words>
  <Application>Microsoft Office PowerPoint</Application>
  <PresentationFormat>Bildspel på skärmen (16:9)</PresentationFormat>
  <Paragraphs>797</Paragraphs>
  <Slides>15</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Arial</vt:lpstr>
      <vt:lpstr>Calibri</vt:lpstr>
      <vt:lpstr>Futura</vt:lpstr>
      <vt:lpstr>Futura Std Book</vt:lpstr>
      <vt:lpstr>Futura Std Book</vt:lpstr>
      <vt:lpstr>Futura Std Book (Rubriker)</vt:lpstr>
      <vt:lpstr>SBR 16 9</vt:lpstr>
      <vt:lpstr>The Stockholm Region Economy Stockholm Business Alliance  Economy Q4 2015 March 2016</vt:lpstr>
      <vt:lpstr>The Stockholm Region Economy 2015 Q4  </vt:lpstr>
      <vt:lpstr>Economic growth, private sector  Index 100 = 2005 Q1</vt:lpstr>
      <vt:lpstr>Economic growth by sector Index 100 = 2005 Q1</vt:lpstr>
      <vt:lpstr>The number of newly registred businesses </vt:lpstr>
      <vt:lpstr>Company bankruptcies</vt:lpstr>
      <vt:lpstr>Employment rate Index 100 = 2008 Q1</vt:lpstr>
      <vt:lpstr>The number of employed people in Stockholm County</vt:lpstr>
      <vt:lpstr>Number of recently listed positions  Index 100 = 2005 Q1</vt:lpstr>
      <vt:lpstr>The number of people given notice Index 100 = 2005 Q1 </vt:lpstr>
      <vt:lpstr>Unemployment in relation to the  population (%), 15-74 years</vt:lpstr>
      <vt:lpstr>Population Index 100 = 2005 Q1</vt:lpstr>
      <vt:lpstr>Number of housing projects started Index 100 = 2005 Q1 </vt:lpstr>
      <vt:lpstr>Commercial Accommodations Index 100 = 2008 Q4 (Q4, 2008 - 2015) </vt:lpstr>
      <vt:lpstr>Stockholm Business Region   Stockholm Business Region is responsible for developing and promoting Stockholm as a business and tourist destination under the brand Stockholm - The Capital of Scandinavia.   The aim is to make Stockholm the leading sustainable growth region in Europe.   Stockholm Business Region is owned by the city of Stockholm and has two subsidiaries Stockholm Business Region Development and Stockholm Visitors Board.  For questions: Contact Stefan Frid, Stockholm Business Region.  Publisher: Olle Zetterberg, CEO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220</cp:revision>
  <cp:lastPrinted>2015-02-26T14:29:42Z</cp:lastPrinted>
  <dcterms:created xsi:type="dcterms:W3CDTF">2015-02-13T14:20:44Z</dcterms:created>
  <dcterms:modified xsi:type="dcterms:W3CDTF">2016-03-11T11:42:57Z</dcterms:modified>
</cp:coreProperties>
</file>