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7" r:id="rId2"/>
    <p:sldId id="351" r:id="rId3"/>
    <p:sldId id="353" r:id="rId4"/>
    <p:sldId id="354" r:id="rId5"/>
    <p:sldId id="336" r:id="rId6"/>
    <p:sldId id="337" r:id="rId7"/>
    <p:sldId id="338" r:id="rId8"/>
    <p:sldId id="339" r:id="rId9"/>
    <p:sldId id="340" r:id="rId10"/>
    <p:sldId id="341" r:id="rId11"/>
    <p:sldId id="342" r:id="rId12"/>
    <p:sldId id="343" r:id="rId13"/>
    <p:sldId id="344" r:id="rId14"/>
    <p:sldId id="345" r:id="rId15"/>
    <p:sldId id="355"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varScale="1">
        <p:scale>
          <a:sx n="145" d="100"/>
          <a:sy n="145" d="100"/>
        </p:scale>
        <p:origin x="912" y="10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246;dermanlands%20l&#228;n%202015%20kv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Lönesumma'!$B$15</c:f>
              <c:strCache>
                <c:ptCount val="1"/>
                <c:pt idx="0">
                  <c:v>Sverige</c:v>
                </c:pt>
              </c:strCache>
            </c:strRef>
          </c:tx>
          <c:spPr>
            <a:ln>
              <a:solidFill>
                <a:sysClr val="window" lastClr="FFFFFF">
                  <a:lumMod val="50000"/>
                </a:sysClr>
              </a:solidFill>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Lönesumma'!$C$15:$AT$15</c:f>
              <c:numCache>
                <c:formatCode>0</c:formatCode>
                <c:ptCount val="44"/>
                <c:pt idx="0">
                  <c:v>100</c:v>
                </c:pt>
                <c:pt idx="1">
                  <c:v>108.09460208944073</c:v>
                </c:pt>
                <c:pt idx="2">
                  <c:v>105.60504363377061</c:v>
                </c:pt>
                <c:pt idx="3">
                  <c:v>106.78332522156447</c:v>
                </c:pt>
                <c:pt idx="4">
                  <c:v>105.65710987107948</c:v>
                </c:pt>
                <c:pt idx="5">
                  <c:v>113.8875369274129</c:v>
                </c:pt>
                <c:pt idx="6">
                  <c:v>111.55813874520368</c:v>
                </c:pt>
                <c:pt idx="7">
                  <c:v>113.83377287801785</c:v>
                </c:pt>
                <c:pt idx="8">
                  <c:v>114.35783087527874</c:v>
                </c:pt>
                <c:pt idx="9">
                  <c:v>122.15418397491769</c:v>
                </c:pt>
                <c:pt idx="10">
                  <c:v>120.68444464566662</c:v>
                </c:pt>
                <c:pt idx="11">
                  <c:v>123.61600018109998</c:v>
                </c:pt>
                <c:pt idx="12">
                  <c:v>123.43603209996718</c:v>
                </c:pt>
                <c:pt idx="13">
                  <c:v>132.33879274241926</c:v>
                </c:pt>
                <c:pt idx="14">
                  <c:v>128.50569898923587</c:v>
                </c:pt>
                <c:pt idx="15">
                  <c:v>127.67886450327678</c:v>
                </c:pt>
                <c:pt idx="16">
                  <c:v>125.14572887072859</c:v>
                </c:pt>
                <c:pt idx="17">
                  <c:v>130.83566310880713</c:v>
                </c:pt>
                <c:pt idx="18">
                  <c:v>127.14461963349896</c:v>
                </c:pt>
                <c:pt idx="19">
                  <c:v>126.55095134070559</c:v>
                </c:pt>
                <c:pt idx="20">
                  <c:v>125.65620437130019</c:v>
                </c:pt>
                <c:pt idx="21">
                  <c:v>134.92682429908658</c:v>
                </c:pt>
                <c:pt idx="22">
                  <c:v>132.75928420242445</c:v>
                </c:pt>
                <c:pt idx="23">
                  <c:v>134.64215780597402</c:v>
                </c:pt>
                <c:pt idx="24">
                  <c:v>134.36994193482664</c:v>
                </c:pt>
                <c:pt idx="25">
                  <c:v>144.54323195508721</c:v>
                </c:pt>
                <c:pt idx="26">
                  <c:v>142.10970129826032</c:v>
                </c:pt>
                <c:pt idx="27">
                  <c:v>142.05310756205506</c:v>
                </c:pt>
                <c:pt idx="28">
                  <c:v>140.19570113979785</c:v>
                </c:pt>
                <c:pt idx="29">
                  <c:v>150.75213075416812</c:v>
                </c:pt>
                <c:pt idx="30">
                  <c:v>147.41932562903938</c:v>
                </c:pt>
                <c:pt idx="31">
                  <c:v>146.88866853558048</c:v>
                </c:pt>
                <c:pt idx="32">
                  <c:v>143.73760283534617</c:v>
                </c:pt>
                <c:pt idx="33">
                  <c:v>153.29799293031044</c:v>
                </c:pt>
                <c:pt idx="34">
                  <c:v>150.7986978715096</c:v>
                </c:pt>
                <c:pt idx="35">
                  <c:v>151.14828000090549</c:v>
                </c:pt>
                <c:pt idx="36">
                  <c:v>148.83321360570011</c:v>
                </c:pt>
                <c:pt idx="37">
                  <c:v>159.74045170233956</c:v>
                </c:pt>
                <c:pt idx="38">
                  <c:v>156.61147102627081</c:v>
                </c:pt>
                <c:pt idx="39">
                  <c:v>155.82135940984051</c:v>
                </c:pt>
                <c:pt idx="40">
                  <c:v>155.23639667681581</c:v>
                </c:pt>
                <c:pt idx="41">
                  <c:v>166.98580040521114</c:v>
                </c:pt>
                <c:pt idx="42">
                  <c:v>163.35168683290132</c:v>
                </c:pt>
                <c:pt idx="43">
                  <c:v>163.98327411742068</c:v>
                </c:pt>
              </c:numCache>
            </c:numRef>
          </c:val>
          <c:smooth val="0"/>
        </c:ser>
        <c:ser>
          <c:idx val="2"/>
          <c:order val="1"/>
          <c:tx>
            <c:strRef>
              <c:f>'3-4. Lönesumma'!$B$16</c:f>
              <c:strCache>
                <c:ptCount val="1"/>
                <c:pt idx="0">
                  <c:v>Stockholmsregionen</c:v>
                </c:pt>
              </c:strCache>
            </c:strRef>
          </c:tx>
          <c:spPr>
            <a:ln>
              <a:solidFill>
                <a:srgbClr val="052364"/>
              </a:solidFill>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Lönesumma'!$C$16:$AT$16</c:f>
              <c:numCache>
                <c:formatCode>0</c:formatCode>
                <c:ptCount val="44"/>
                <c:pt idx="0">
                  <c:v>100</c:v>
                </c:pt>
                <c:pt idx="1">
                  <c:v>106.40144523426147</c:v>
                </c:pt>
                <c:pt idx="2">
                  <c:v>102.76086871146369</c:v>
                </c:pt>
                <c:pt idx="3">
                  <c:v>105.37642854337665</c:v>
                </c:pt>
                <c:pt idx="4">
                  <c:v>106.71431750644724</c:v>
                </c:pt>
                <c:pt idx="5">
                  <c:v>112.81859953658247</c:v>
                </c:pt>
                <c:pt idx="6">
                  <c:v>109.0824595164225</c:v>
                </c:pt>
                <c:pt idx="7">
                  <c:v>112.81074500255271</c:v>
                </c:pt>
                <c:pt idx="8">
                  <c:v>115.88972234222203</c:v>
                </c:pt>
                <c:pt idx="9">
                  <c:v>121.36433256097081</c:v>
                </c:pt>
                <c:pt idx="10">
                  <c:v>118.4071004987629</c:v>
                </c:pt>
                <c:pt idx="11">
                  <c:v>122.64723978583305</c:v>
                </c:pt>
                <c:pt idx="12">
                  <c:v>125.5547264658524</c:v>
                </c:pt>
                <c:pt idx="13">
                  <c:v>131.92998992001466</c:v>
                </c:pt>
                <c:pt idx="14">
                  <c:v>127.1059969367317</c:v>
                </c:pt>
                <c:pt idx="15">
                  <c:v>128.14803178468105</c:v>
                </c:pt>
                <c:pt idx="16">
                  <c:v>128.58919477935308</c:v>
                </c:pt>
                <c:pt idx="17">
                  <c:v>131.87893544882115</c:v>
                </c:pt>
                <c:pt idx="18">
                  <c:v>127.37305109374388</c:v>
                </c:pt>
                <c:pt idx="19">
                  <c:v>128.37188600452942</c:v>
                </c:pt>
                <c:pt idx="20">
                  <c:v>129.8498474911309</c:v>
                </c:pt>
                <c:pt idx="21">
                  <c:v>136.99747345822044</c:v>
                </c:pt>
                <c:pt idx="22">
                  <c:v>133.44853316576993</c:v>
                </c:pt>
                <c:pt idx="23">
                  <c:v>136.93070991896741</c:v>
                </c:pt>
                <c:pt idx="24">
                  <c:v>138.48459856785661</c:v>
                </c:pt>
                <c:pt idx="25">
                  <c:v>147.57229444029898</c:v>
                </c:pt>
                <c:pt idx="26">
                  <c:v>143.71702732068752</c:v>
                </c:pt>
                <c:pt idx="27">
                  <c:v>145.38218853499851</c:v>
                </c:pt>
                <c:pt idx="28">
                  <c:v>145.60735184385186</c:v>
                </c:pt>
                <c:pt idx="29">
                  <c:v>154.24210292057759</c:v>
                </c:pt>
                <c:pt idx="30">
                  <c:v>149.33171006296715</c:v>
                </c:pt>
                <c:pt idx="31">
                  <c:v>150.26843947285857</c:v>
                </c:pt>
                <c:pt idx="32">
                  <c:v>149.30787326919497</c:v>
                </c:pt>
                <c:pt idx="33">
                  <c:v>156.96644730071193</c:v>
                </c:pt>
                <c:pt idx="34">
                  <c:v>152.93823832554057</c:v>
                </c:pt>
                <c:pt idx="35">
                  <c:v>155.41035827933339</c:v>
                </c:pt>
                <c:pt idx="36">
                  <c:v>155.1763034948525</c:v>
                </c:pt>
                <c:pt idx="37">
                  <c:v>164.01882899800552</c:v>
                </c:pt>
                <c:pt idx="38">
                  <c:v>159.66692493552733</c:v>
                </c:pt>
                <c:pt idx="39">
                  <c:v>160.90108329995155</c:v>
                </c:pt>
                <c:pt idx="40">
                  <c:v>162.9655462173873</c:v>
                </c:pt>
                <c:pt idx="41">
                  <c:v>173.02542159211401</c:v>
                </c:pt>
                <c:pt idx="42">
                  <c:v>167.76789838851141</c:v>
                </c:pt>
                <c:pt idx="43">
                  <c:v>170.33994986189109</c:v>
                </c:pt>
              </c:numCache>
            </c:numRef>
          </c:val>
          <c:smooth val="0"/>
        </c:ser>
        <c:ser>
          <c:idx val="0"/>
          <c:order val="2"/>
          <c:tx>
            <c:strRef>
              <c:f>'3-4. Lönesumma'!$B$17</c:f>
              <c:strCache>
                <c:ptCount val="1"/>
                <c:pt idx="0">
                  <c:v>Södermanlands län</c:v>
                </c:pt>
              </c:strCache>
            </c:strRef>
          </c:tx>
          <c:spPr>
            <a:ln>
              <a:solidFill>
                <a:srgbClr val="052364"/>
              </a:solidFill>
              <a:prstDash val="sysDash"/>
            </a:ln>
          </c:spPr>
          <c:marker>
            <c:symbol val="none"/>
          </c:marker>
          <c:cat>
            <c:strRef>
              <c:f>'3-4. Lönesumma'!$C$13:$AT$13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Lönesumma'!$C$17:$AT$17</c:f>
              <c:numCache>
                <c:formatCode>0</c:formatCode>
                <c:ptCount val="44"/>
                <c:pt idx="0">
                  <c:v>100</c:v>
                </c:pt>
                <c:pt idx="1">
                  <c:v>109.30478456251649</c:v>
                </c:pt>
                <c:pt idx="2">
                  <c:v>107.13719270420299</c:v>
                </c:pt>
                <c:pt idx="3">
                  <c:v>106.5027755749405</c:v>
                </c:pt>
                <c:pt idx="4">
                  <c:v>107.50726936293944</c:v>
                </c:pt>
                <c:pt idx="5">
                  <c:v>114.43298969072164</c:v>
                </c:pt>
                <c:pt idx="6">
                  <c:v>112.50330425588156</c:v>
                </c:pt>
                <c:pt idx="7">
                  <c:v>113.26989162040707</c:v>
                </c:pt>
                <c:pt idx="8">
                  <c:v>111.52524451493522</c:v>
                </c:pt>
                <c:pt idx="9">
                  <c:v>120.80359503039915</c:v>
                </c:pt>
                <c:pt idx="10">
                  <c:v>119.42902458366373</c:v>
                </c:pt>
                <c:pt idx="11">
                  <c:v>122.6275442770288</c:v>
                </c:pt>
                <c:pt idx="12">
                  <c:v>120.88289717155696</c:v>
                </c:pt>
                <c:pt idx="13">
                  <c:v>130.61062648691509</c:v>
                </c:pt>
                <c:pt idx="14">
                  <c:v>127.49140893470789</c:v>
                </c:pt>
                <c:pt idx="15">
                  <c:v>124.10785091197461</c:v>
                </c:pt>
                <c:pt idx="16">
                  <c:v>119.1646841131377</c:v>
                </c:pt>
                <c:pt idx="17">
                  <c:v>125.03304255881574</c:v>
                </c:pt>
                <c:pt idx="18">
                  <c:v>120.75072693629394</c:v>
                </c:pt>
                <c:pt idx="19">
                  <c:v>120.30134813639965</c:v>
                </c:pt>
                <c:pt idx="20">
                  <c:v>119.48189267776897</c:v>
                </c:pt>
                <c:pt idx="21">
                  <c:v>128.41660058154903</c:v>
                </c:pt>
                <c:pt idx="22">
                  <c:v>128.52233676975942</c:v>
                </c:pt>
                <c:pt idx="23">
                  <c:v>130.08194554586305</c:v>
                </c:pt>
                <c:pt idx="24">
                  <c:v>123.60560401797514</c:v>
                </c:pt>
                <c:pt idx="25">
                  <c:v>139.54533439069519</c:v>
                </c:pt>
                <c:pt idx="26">
                  <c:v>139.0430874966957</c:v>
                </c:pt>
                <c:pt idx="27">
                  <c:v>137.90642347343376</c:v>
                </c:pt>
                <c:pt idx="28">
                  <c:v>134.15278879196401</c:v>
                </c:pt>
                <c:pt idx="29">
                  <c:v>144.59423737774247</c:v>
                </c:pt>
                <c:pt idx="30">
                  <c:v>142.08300290774514</c:v>
                </c:pt>
                <c:pt idx="31">
                  <c:v>138.80928266092477</c:v>
                </c:pt>
                <c:pt idx="32">
                  <c:v>133.16462892754197</c:v>
                </c:pt>
                <c:pt idx="33">
                  <c:v>144.59804836587281</c:v>
                </c:pt>
                <c:pt idx="34">
                  <c:v>144.81060727619794</c:v>
                </c:pt>
                <c:pt idx="35">
                  <c:v>143.4313782712133</c:v>
                </c:pt>
                <c:pt idx="36">
                  <c:v>138.19590297545773</c:v>
                </c:pt>
                <c:pt idx="37">
                  <c:v>149.72862876364357</c:v>
                </c:pt>
                <c:pt idx="38">
                  <c:v>149.2609148559344</c:v>
                </c:pt>
                <c:pt idx="39">
                  <c:v>147.07173386201424</c:v>
                </c:pt>
                <c:pt idx="40">
                  <c:v>142.43488236849058</c:v>
                </c:pt>
                <c:pt idx="41">
                  <c:v>154.30186888712657</c:v>
                </c:pt>
                <c:pt idx="42">
                  <c:v>153.72254559873113</c:v>
                </c:pt>
                <c:pt idx="43">
                  <c:v>152.12793021411574</c:v>
                </c:pt>
              </c:numCache>
            </c:numRef>
          </c:val>
          <c:smooth val="0"/>
        </c:ser>
        <c:dLbls>
          <c:showLegendKey val="0"/>
          <c:showVal val="0"/>
          <c:showCatName val="0"/>
          <c:showSerName val="0"/>
          <c:showPercent val="0"/>
          <c:showBubbleSize val="0"/>
        </c:dLbls>
        <c:smooth val="0"/>
        <c:axId val="516489168"/>
        <c:axId val="516488776"/>
      </c:lineChart>
      <c:catAx>
        <c:axId val="516489168"/>
        <c:scaling>
          <c:orientation val="minMax"/>
        </c:scaling>
        <c:delete val="0"/>
        <c:axPos val="b"/>
        <c:numFmt formatCode="General" sourceLinked="0"/>
        <c:majorTickMark val="out"/>
        <c:minorTickMark val="none"/>
        <c:tickLblPos val="nextTo"/>
        <c:txPr>
          <a:bodyPr rot="-2700000"/>
          <a:lstStyle/>
          <a:p>
            <a:pPr>
              <a:defRPr/>
            </a:pPr>
            <a:endParaRPr lang="sv-SE"/>
          </a:p>
        </c:txPr>
        <c:crossAx val="516488776"/>
        <c:crosses val="autoZero"/>
        <c:auto val="1"/>
        <c:lblAlgn val="ctr"/>
        <c:lblOffset val="100"/>
        <c:noMultiLvlLbl val="0"/>
      </c:catAx>
      <c:valAx>
        <c:axId val="516488776"/>
        <c:scaling>
          <c:orientation val="minMax"/>
          <c:min val="100"/>
        </c:scaling>
        <c:delete val="0"/>
        <c:axPos val="l"/>
        <c:majorGridlines/>
        <c:numFmt formatCode="0" sourceLinked="1"/>
        <c:majorTickMark val="out"/>
        <c:minorTickMark val="none"/>
        <c:tickLblPos val="nextTo"/>
        <c:crossAx val="516489168"/>
        <c:crosses val="autoZero"/>
        <c:crossBetween val="between"/>
      </c:valAx>
      <c:spPr>
        <a:solidFill>
          <a:schemeClr val="bg1">
            <a:lumMod val="95000"/>
          </a:schemeClr>
        </a:solidFill>
      </c:spPr>
    </c:plotArea>
    <c:legend>
      <c:legendPos val="r"/>
      <c:layout>
        <c:manualLayout>
          <c:xMode val="edge"/>
          <c:yMode val="edge"/>
          <c:x val="0.68155759259259252"/>
          <c:y val="0.58349722222222222"/>
          <c:w val="0.28325833333333333"/>
          <c:h val="0.273396428571428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Lägenheter'!$A$12</c:f>
              <c:strCache>
                <c:ptCount val="1"/>
                <c:pt idx="0">
                  <c:v>Sverige</c:v>
                </c:pt>
              </c:strCache>
            </c:strRef>
          </c:tx>
          <c:spPr>
            <a:ln>
              <a:solidFill>
                <a:sysClr val="window" lastClr="FFFFFF">
                  <a:lumMod val="50000"/>
                </a:sysClr>
              </a:solidFill>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Lägenheter'!$B$12:$AS$12</c:f>
              <c:numCache>
                <c:formatCode>#,##0</c:formatCode>
                <c:ptCount val="44"/>
                <c:pt idx="0">
                  <c:v>100</c:v>
                </c:pt>
                <c:pt idx="1">
                  <c:v>115.6570058836348</c:v>
                </c:pt>
                <c:pt idx="2">
                  <c:v>83.689256918718684</c:v>
                </c:pt>
                <c:pt idx="3">
                  <c:v>127.90368271954675</c:v>
                </c:pt>
                <c:pt idx="4">
                  <c:v>103.79167574634998</c:v>
                </c:pt>
                <c:pt idx="5">
                  <c:v>127.5114404009588</c:v>
                </c:pt>
                <c:pt idx="6">
                  <c:v>115.67879712355634</c:v>
                </c:pt>
                <c:pt idx="7">
                  <c:v>291.73022444977119</c:v>
                </c:pt>
                <c:pt idx="8">
                  <c:v>86.936151667029861</c:v>
                </c:pt>
                <c:pt idx="9">
                  <c:v>87.371976465460889</c:v>
                </c:pt>
                <c:pt idx="10">
                  <c:v>91.555894530398788</c:v>
                </c:pt>
                <c:pt idx="11">
                  <c:v>105.00108956199608</c:v>
                </c:pt>
                <c:pt idx="12">
                  <c:v>86.674656787971244</c:v>
                </c:pt>
                <c:pt idx="13">
                  <c:v>82.534321202876441</c:v>
                </c:pt>
                <c:pt idx="14">
                  <c:v>55.491392460230983</c:v>
                </c:pt>
                <c:pt idx="15">
                  <c:v>71.616910002179125</c:v>
                </c:pt>
                <c:pt idx="16">
                  <c:v>55.436914360427103</c:v>
                </c:pt>
                <c:pt idx="17">
                  <c:v>61.516670298539985</c:v>
                </c:pt>
                <c:pt idx="18">
                  <c:v>53.541076487252127</c:v>
                </c:pt>
                <c:pt idx="19">
                  <c:v>78.285029418173892</c:v>
                </c:pt>
                <c:pt idx="20">
                  <c:v>77.72935280017434</c:v>
                </c:pt>
                <c:pt idx="21">
                  <c:v>124.32991937241229</c:v>
                </c:pt>
                <c:pt idx="22">
                  <c:v>76.857703203312269</c:v>
                </c:pt>
                <c:pt idx="23">
                  <c:v>114.98147744606668</c:v>
                </c:pt>
                <c:pt idx="24">
                  <c:v>112.0941381564611</c:v>
                </c:pt>
                <c:pt idx="25">
                  <c:v>117.56373937677054</c:v>
                </c:pt>
                <c:pt idx="26">
                  <c:v>70.331226846807581</c:v>
                </c:pt>
                <c:pt idx="27">
                  <c:v>67.945086075397683</c:v>
                </c:pt>
                <c:pt idx="28">
                  <c:v>73.741555894530393</c:v>
                </c:pt>
                <c:pt idx="29">
                  <c:v>86.042710830246236</c:v>
                </c:pt>
                <c:pt idx="30">
                  <c:v>63.292656352146437</c:v>
                </c:pt>
                <c:pt idx="31">
                  <c:v>70.069731967748965</c:v>
                </c:pt>
                <c:pt idx="32">
                  <c:v>112.47548485508825</c:v>
                </c:pt>
                <c:pt idx="33">
                  <c:v>109.07605142732622</c:v>
                </c:pt>
                <c:pt idx="34">
                  <c:v>95.532795816081943</c:v>
                </c:pt>
                <c:pt idx="35">
                  <c:v>119.13270865112224</c:v>
                </c:pt>
                <c:pt idx="36">
                  <c:v>122.13989976029636</c:v>
                </c:pt>
                <c:pt idx="37">
                  <c:v>122.78274133798213</c:v>
                </c:pt>
                <c:pt idx="38">
                  <c:v>100.16343429941163</c:v>
                </c:pt>
                <c:pt idx="39">
                  <c:v>153.595554587056</c:v>
                </c:pt>
                <c:pt idx="40">
                  <c:v>154.52168228372193</c:v>
                </c:pt>
                <c:pt idx="41">
                  <c:v>159.52277184571801</c:v>
                </c:pt>
                <c:pt idx="42">
                  <c:v>145.46742209631728</c:v>
                </c:pt>
                <c:pt idx="43">
                  <c:v>128.56831553715406</c:v>
                </c:pt>
              </c:numCache>
            </c:numRef>
          </c:val>
          <c:smooth val="0"/>
        </c:ser>
        <c:ser>
          <c:idx val="2"/>
          <c:order val="1"/>
          <c:tx>
            <c:strRef>
              <c:f>'13. Lägenheter'!$A$13</c:f>
              <c:strCache>
                <c:ptCount val="1"/>
                <c:pt idx="0">
                  <c:v>Södermanlands län</c:v>
                </c:pt>
              </c:strCache>
            </c:strRef>
          </c:tx>
          <c:spPr>
            <a:ln>
              <a:solidFill>
                <a:srgbClr val="052364"/>
              </a:solidFill>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Lägenheter'!$B$13:$AS$13</c:f>
              <c:numCache>
                <c:formatCode>#,##0</c:formatCode>
                <c:ptCount val="44"/>
                <c:pt idx="0">
                  <c:v>100</c:v>
                </c:pt>
                <c:pt idx="1">
                  <c:v>111.16751269035532</c:v>
                </c:pt>
                <c:pt idx="2">
                  <c:v>114.21319796954315</c:v>
                </c:pt>
                <c:pt idx="3">
                  <c:v>122.84263959390861</c:v>
                </c:pt>
                <c:pt idx="4">
                  <c:v>110.65989847715736</c:v>
                </c:pt>
                <c:pt idx="5">
                  <c:v>118.27411167512692</c:v>
                </c:pt>
                <c:pt idx="6">
                  <c:v>210.65989847715736</c:v>
                </c:pt>
                <c:pt idx="7">
                  <c:v>206.09137055837564</c:v>
                </c:pt>
                <c:pt idx="8">
                  <c:v>78.680203045685289</c:v>
                </c:pt>
                <c:pt idx="9">
                  <c:v>89.340101522842644</c:v>
                </c:pt>
                <c:pt idx="10">
                  <c:v>59.898477157360411</c:v>
                </c:pt>
                <c:pt idx="11">
                  <c:v>109.13705583756345</c:v>
                </c:pt>
                <c:pt idx="12">
                  <c:v>59.390862944162436</c:v>
                </c:pt>
                <c:pt idx="13">
                  <c:v>106.09137055837563</c:v>
                </c:pt>
                <c:pt idx="14">
                  <c:v>83.756345177664969</c:v>
                </c:pt>
                <c:pt idx="15">
                  <c:v>90.862944162436548</c:v>
                </c:pt>
                <c:pt idx="16">
                  <c:v>56.345177664974621</c:v>
                </c:pt>
                <c:pt idx="17">
                  <c:v>31.472081218274113</c:v>
                </c:pt>
                <c:pt idx="18">
                  <c:v>41.624365482233507</c:v>
                </c:pt>
                <c:pt idx="19">
                  <c:v>107.61421319796953</c:v>
                </c:pt>
                <c:pt idx="20">
                  <c:v>56.345177664974621</c:v>
                </c:pt>
                <c:pt idx="21">
                  <c:v>110.65989847715736</c:v>
                </c:pt>
                <c:pt idx="22">
                  <c:v>98.477157360406082</c:v>
                </c:pt>
                <c:pt idx="23">
                  <c:v>51.776649746192895</c:v>
                </c:pt>
                <c:pt idx="24">
                  <c:v>101.01522842639594</c:v>
                </c:pt>
                <c:pt idx="25">
                  <c:v>78.680203045685289</c:v>
                </c:pt>
                <c:pt idx="26">
                  <c:v>132.48730964467006</c:v>
                </c:pt>
                <c:pt idx="27">
                  <c:v>113.70558375634519</c:v>
                </c:pt>
                <c:pt idx="28">
                  <c:v>27.411167512690355</c:v>
                </c:pt>
                <c:pt idx="29">
                  <c:v>35.532994923857871</c:v>
                </c:pt>
                <c:pt idx="30">
                  <c:v>40.609137055837564</c:v>
                </c:pt>
                <c:pt idx="31">
                  <c:v>104.56852791878173</c:v>
                </c:pt>
                <c:pt idx="32">
                  <c:v>95.431472081218274</c:v>
                </c:pt>
                <c:pt idx="33">
                  <c:v>47.208121827411169</c:v>
                </c:pt>
                <c:pt idx="34">
                  <c:v>65.989847715736033</c:v>
                </c:pt>
                <c:pt idx="35">
                  <c:v>24.36548223350254</c:v>
                </c:pt>
                <c:pt idx="36">
                  <c:v>24.36548223350254</c:v>
                </c:pt>
                <c:pt idx="37">
                  <c:v>120.81218274111676</c:v>
                </c:pt>
                <c:pt idx="38">
                  <c:v>134.51776649746193</c:v>
                </c:pt>
                <c:pt idx="39">
                  <c:v>46.192893401015226</c:v>
                </c:pt>
                <c:pt idx="40">
                  <c:v>133.50253807106597</c:v>
                </c:pt>
                <c:pt idx="41">
                  <c:v>52.284263959390863</c:v>
                </c:pt>
                <c:pt idx="42">
                  <c:v>30.456852791878177</c:v>
                </c:pt>
                <c:pt idx="43">
                  <c:v>77.664974619289339</c:v>
                </c:pt>
              </c:numCache>
            </c:numRef>
          </c:val>
          <c:smooth val="0"/>
        </c:ser>
        <c:ser>
          <c:idx val="0"/>
          <c:order val="2"/>
          <c:tx>
            <c:strRef>
              <c:f>'13. Lägenheter'!$A$14</c:f>
              <c:strCache>
                <c:ptCount val="1"/>
                <c:pt idx="0">
                  <c:v>Eskilstuna kommun</c:v>
                </c:pt>
              </c:strCache>
            </c:strRef>
          </c:tx>
          <c:spPr>
            <a:ln>
              <a:solidFill>
                <a:srgbClr val="052364"/>
              </a:solidFill>
              <a:prstDash val="sysDash"/>
            </a:ln>
          </c:spPr>
          <c:marker>
            <c:symbol val="none"/>
          </c:marker>
          <c:cat>
            <c:strRef>
              <c:f>'13. Lägenheter'!$B$10:$AS$10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Lägenheter'!$B$14:$AS$14</c:f>
              <c:numCache>
                <c:formatCode>#,##0</c:formatCode>
                <c:ptCount val="44"/>
                <c:pt idx="0">
                  <c:v>100</c:v>
                </c:pt>
                <c:pt idx="1">
                  <c:v>102.56410256410255</c:v>
                </c:pt>
                <c:pt idx="2">
                  <c:v>125.64102564102564</c:v>
                </c:pt>
                <c:pt idx="3">
                  <c:v>70.512820512820511</c:v>
                </c:pt>
                <c:pt idx="4">
                  <c:v>56.410256410256409</c:v>
                </c:pt>
                <c:pt idx="5">
                  <c:v>82.051282051282044</c:v>
                </c:pt>
                <c:pt idx="6">
                  <c:v>152.56410256410254</c:v>
                </c:pt>
                <c:pt idx="7">
                  <c:v>107.69230769230769</c:v>
                </c:pt>
                <c:pt idx="8">
                  <c:v>108.97435897435896</c:v>
                </c:pt>
                <c:pt idx="9">
                  <c:v>65.384615384615387</c:v>
                </c:pt>
                <c:pt idx="10">
                  <c:v>25.641025641025639</c:v>
                </c:pt>
                <c:pt idx="11">
                  <c:v>124.35897435897436</c:v>
                </c:pt>
                <c:pt idx="12">
                  <c:v>26.923076923076923</c:v>
                </c:pt>
                <c:pt idx="13">
                  <c:v>82.051282051282044</c:v>
                </c:pt>
                <c:pt idx="14">
                  <c:v>78.205128205128204</c:v>
                </c:pt>
                <c:pt idx="15">
                  <c:v>126.92307692307692</c:v>
                </c:pt>
                <c:pt idx="16">
                  <c:v>23.076923076923077</c:v>
                </c:pt>
                <c:pt idx="17">
                  <c:v>29.487179487179489</c:v>
                </c:pt>
                <c:pt idx="18">
                  <c:v>23.076923076923077</c:v>
                </c:pt>
                <c:pt idx="19">
                  <c:v>111.53846153846155</c:v>
                </c:pt>
                <c:pt idx="20">
                  <c:v>25.641025641025639</c:v>
                </c:pt>
                <c:pt idx="21">
                  <c:v>80.769230769230774</c:v>
                </c:pt>
                <c:pt idx="22">
                  <c:v>155.12820512820514</c:v>
                </c:pt>
                <c:pt idx="23">
                  <c:v>29.487179487179489</c:v>
                </c:pt>
                <c:pt idx="24">
                  <c:v>52.564102564102569</c:v>
                </c:pt>
                <c:pt idx="25">
                  <c:v>24.358974358974358</c:v>
                </c:pt>
                <c:pt idx="26">
                  <c:v>124.35897435897436</c:v>
                </c:pt>
                <c:pt idx="27">
                  <c:v>3.8461538461538463</c:v>
                </c:pt>
                <c:pt idx="28">
                  <c:v>1.2820512820512819</c:v>
                </c:pt>
                <c:pt idx="29">
                  <c:v>5.1282051282051277</c:v>
                </c:pt>
                <c:pt idx="30">
                  <c:v>11.538461538461538</c:v>
                </c:pt>
                <c:pt idx="31">
                  <c:v>5.1282051282051277</c:v>
                </c:pt>
                <c:pt idx="32">
                  <c:v>180.76923076923077</c:v>
                </c:pt>
                <c:pt idx="33">
                  <c:v>82.051282051282044</c:v>
                </c:pt>
                <c:pt idx="34">
                  <c:v>7.6923076923076925</c:v>
                </c:pt>
                <c:pt idx="35">
                  <c:v>3.8461538461538463</c:v>
                </c:pt>
                <c:pt idx="36">
                  <c:v>14.102564102564102</c:v>
                </c:pt>
                <c:pt idx="37">
                  <c:v>11.538461538461538</c:v>
                </c:pt>
                <c:pt idx="38">
                  <c:v>67.948717948717956</c:v>
                </c:pt>
                <c:pt idx="39">
                  <c:v>7.6923076923076925</c:v>
                </c:pt>
                <c:pt idx="40">
                  <c:v>205.12820512820511</c:v>
                </c:pt>
                <c:pt idx="41">
                  <c:v>24.358974358974358</c:v>
                </c:pt>
                <c:pt idx="42">
                  <c:v>16.666666666666664</c:v>
                </c:pt>
                <c:pt idx="43">
                  <c:v>105.12820512820514</c:v>
                </c:pt>
              </c:numCache>
            </c:numRef>
          </c:val>
          <c:smooth val="0"/>
        </c:ser>
        <c:dLbls>
          <c:showLegendKey val="0"/>
          <c:showVal val="0"/>
          <c:showCatName val="0"/>
          <c:showSerName val="0"/>
          <c:showPercent val="0"/>
          <c:showBubbleSize val="0"/>
        </c:dLbls>
        <c:smooth val="0"/>
        <c:axId val="516478584"/>
        <c:axId val="516478192"/>
      </c:lineChart>
      <c:catAx>
        <c:axId val="516478584"/>
        <c:scaling>
          <c:orientation val="minMax"/>
        </c:scaling>
        <c:delete val="0"/>
        <c:axPos val="b"/>
        <c:numFmt formatCode="General" sourceLinked="0"/>
        <c:majorTickMark val="out"/>
        <c:minorTickMark val="none"/>
        <c:tickLblPos val="nextTo"/>
        <c:txPr>
          <a:bodyPr rot="-2700000"/>
          <a:lstStyle/>
          <a:p>
            <a:pPr>
              <a:defRPr/>
            </a:pPr>
            <a:endParaRPr lang="sv-SE"/>
          </a:p>
        </c:txPr>
        <c:crossAx val="516478192"/>
        <c:crosses val="autoZero"/>
        <c:auto val="1"/>
        <c:lblAlgn val="ctr"/>
        <c:lblOffset val="100"/>
        <c:noMultiLvlLbl val="0"/>
      </c:catAx>
      <c:valAx>
        <c:axId val="516478192"/>
        <c:scaling>
          <c:orientation val="minMax"/>
        </c:scaling>
        <c:delete val="0"/>
        <c:axPos val="l"/>
        <c:majorGridlines/>
        <c:numFmt formatCode="#,##0" sourceLinked="1"/>
        <c:majorTickMark val="out"/>
        <c:minorTickMark val="none"/>
        <c:tickLblPos val="nextTo"/>
        <c:crossAx val="51647858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Besöksnäring'!$BH$26:$BO$26</c:f>
              <c:numCache>
                <c:formatCode>0</c:formatCode>
                <c:ptCount val="8"/>
                <c:pt idx="0">
                  <c:v>100</c:v>
                </c:pt>
                <c:pt idx="1">
                  <c:v>102.48735568571385</c:v>
                </c:pt>
                <c:pt idx="2">
                  <c:v>106.24797900543876</c:v>
                </c:pt>
                <c:pt idx="3">
                  <c:v>106.31159968428796</c:v>
                </c:pt>
                <c:pt idx="4">
                  <c:v>108.75055004557379</c:v>
                </c:pt>
                <c:pt idx="5">
                  <c:v>113.70149235297046</c:v>
                </c:pt>
                <c:pt idx="6">
                  <c:v>120.83071367764447</c:v>
                </c:pt>
                <c:pt idx="7">
                  <c:v>129.92870726117971</c:v>
                </c:pt>
              </c:numCache>
            </c:numRef>
          </c:val>
          <c:smooth val="0"/>
        </c:ser>
        <c:ser>
          <c:idx val="2"/>
          <c:order val="1"/>
          <c:tx>
            <c:strRef>
              <c:f>'14. Besöksnäring'!$BD$27</c:f>
              <c:strCache>
                <c:ptCount val="1"/>
                <c:pt idx="0">
                  <c:v>Södermanlands län</c:v>
                </c:pt>
              </c:strCache>
            </c:strRef>
          </c:tx>
          <c:spPr>
            <a:ln>
              <a:solidFill>
                <a:srgbClr val="052364"/>
              </a:solidFill>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Besöksnäring'!$BH$27:$BO$27</c:f>
              <c:numCache>
                <c:formatCode>0</c:formatCode>
                <c:ptCount val="8"/>
                <c:pt idx="0">
                  <c:v>100</c:v>
                </c:pt>
                <c:pt idx="1">
                  <c:v>88.534564336495762</c:v>
                </c:pt>
                <c:pt idx="2">
                  <c:v>101.11251304200131</c:v>
                </c:pt>
                <c:pt idx="3">
                  <c:v>101.68939412321353</c:v>
                </c:pt>
                <c:pt idx="4">
                  <c:v>91.819935457258623</c:v>
                </c:pt>
                <c:pt idx="5">
                  <c:v>97.835027782495814</c:v>
                </c:pt>
                <c:pt idx="6">
                  <c:v>94.447140465387136</c:v>
                </c:pt>
                <c:pt idx="7">
                  <c:v>102.44097736151214</c:v>
                </c:pt>
              </c:numCache>
            </c:numRef>
          </c:val>
          <c:smooth val="0"/>
        </c:ser>
        <c:ser>
          <c:idx val="0"/>
          <c:order val="2"/>
          <c:tx>
            <c:strRef>
              <c:f>'14. Besöksnäring'!$BD$28</c:f>
              <c:strCache>
                <c:ptCount val="1"/>
                <c:pt idx="0">
                  <c:v>Eskilstuna kommun</c:v>
                </c:pt>
              </c:strCache>
            </c:strRef>
          </c:tx>
          <c:spPr>
            <a:ln>
              <a:solidFill>
                <a:srgbClr val="052364"/>
              </a:solidFill>
              <a:prstDash val="sysDash"/>
            </a:ln>
          </c:spPr>
          <c:marker>
            <c:symbol val="none"/>
          </c:marker>
          <c:cat>
            <c:strRef>
              <c:f>'14. Besöksnäring'!$BH$25:$BO$25</c:f>
              <c:strCache>
                <c:ptCount val="8"/>
                <c:pt idx="0">
                  <c:v>2008</c:v>
                </c:pt>
                <c:pt idx="1">
                  <c:v>2009</c:v>
                </c:pt>
                <c:pt idx="2">
                  <c:v>2010</c:v>
                </c:pt>
                <c:pt idx="3">
                  <c:v>2011</c:v>
                </c:pt>
                <c:pt idx="4">
                  <c:v>2012</c:v>
                </c:pt>
                <c:pt idx="5">
                  <c:v>2013</c:v>
                </c:pt>
                <c:pt idx="6">
                  <c:v>2014</c:v>
                </c:pt>
                <c:pt idx="7">
                  <c:v>2015</c:v>
                </c:pt>
              </c:strCache>
            </c:strRef>
          </c:cat>
          <c:val>
            <c:numRef>
              <c:f>'14. Besöksnäring'!$BH$28:$BO$28</c:f>
              <c:numCache>
                <c:formatCode>0</c:formatCode>
                <c:ptCount val="8"/>
                <c:pt idx="0">
                  <c:v>100</c:v>
                </c:pt>
                <c:pt idx="1">
                  <c:v>80.203522715068203</c:v>
                </c:pt>
                <c:pt idx="2">
                  <c:v>99.089786274299215</c:v>
                </c:pt>
                <c:pt idx="3">
                  <c:v>96.211470303941567</c:v>
                </c:pt>
                <c:pt idx="4">
                  <c:v>98.743421759209539</c:v>
                </c:pt>
                <c:pt idx="5">
                  <c:v>103.43411019224573</c:v>
                </c:pt>
                <c:pt idx="6">
                  <c:v>102.87563097411663</c:v>
                </c:pt>
                <c:pt idx="7">
                  <c:v>127.86489098915261</c:v>
                </c:pt>
              </c:numCache>
            </c:numRef>
          </c:val>
          <c:smooth val="0"/>
        </c:ser>
        <c:dLbls>
          <c:showLegendKey val="0"/>
          <c:showVal val="0"/>
          <c:showCatName val="0"/>
          <c:showSerName val="0"/>
          <c:showPercent val="0"/>
          <c:showBubbleSize val="0"/>
        </c:dLbls>
        <c:smooth val="0"/>
        <c:axId val="546874496"/>
        <c:axId val="546874104"/>
      </c:lineChart>
      <c:catAx>
        <c:axId val="546874496"/>
        <c:scaling>
          <c:orientation val="minMax"/>
        </c:scaling>
        <c:delete val="0"/>
        <c:axPos val="b"/>
        <c:numFmt formatCode="General" sourceLinked="0"/>
        <c:majorTickMark val="out"/>
        <c:minorTickMark val="none"/>
        <c:tickLblPos val="nextTo"/>
        <c:txPr>
          <a:bodyPr rot="-2700000"/>
          <a:lstStyle/>
          <a:p>
            <a:pPr>
              <a:defRPr/>
            </a:pPr>
            <a:endParaRPr lang="sv-SE"/>
          </a:p>
        </c:txPr>
        <c:crossAx val="546874104"/>
        <c:crosses val="autoZero"/>
        <c:auto val="1"/>
        <c:lblAlgn val="ctr"/>
        <c:lblOffset val="100"/>
        <c:noMultiLvlLbl val="0"/>
      </c:catAx>
      <c:valAx>
        <c:axId val="546874104"/>
        <c:scaling>
          <c:orientation val="minMax"/>
          <c:min val="80"/>
        </c:scaling>
        <c:delete val="0"/>
        <c:axPos val="l"/>
        <c:majorGridlines/>
        <c:numFmt formatCode="0" sourceLinked="1"/>
        <c:majorTickMark val="out"/>
        <c:minorTickMark val="none"/>
        <c:tickLblPos val="nextTo"/>
        <c:crossAx val="546874496"/>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Lönesumma'!$C$49</c:f>
              <c:strCache>
                <c:ptCount val="1"/>
                <c:pt idx="0">
                  <c:v>Privat sektor, varav</c:v>
                </c:pt>
              </c:strCache>
            </c:strRef>
          </c:tx>
          <c:spPr>
            <a:ln>
              <a:solidFill>
                <a:srgbClr val="052364"/>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Lönesumma'!$D$49:$AU$49</c:f>
              <c:numCache>
                <c:formatCode>0.0</c:formatCode>
                <c:ptCount val="44"/>
                <c:pt idx="0">
                  <c:v>100</c:v>
                </c:pt>
                <c:pt idx="1">
                  <c:v>109.30478456251649</c:v>
                </c:pt>
                <c:pt idx="2">
                  <c:v>107.13719270420299</c:v>
                </c:pt>
                <c:pt idx="3">
                  <c:v>106.5027755749405</c:v>
                </c:pt>
                <c:pt idx="4">
                  <c:v>107.50726936293944</c:v>
                </c:pt>
                <c:pt idx="5">
                  <c:v>114.43298969072164</c:v>
                </c:pt>
                <c:pt idx="6">
                  <c:v>112.50330425588156</c:v>
                </c:pt>
                <c:pt idx="7">
                  <c:v>113.26989162040707</c:v>
                </c:pt>
                <c:pt idx="8">
                  <c:v>111.52524451493522</c:v>
                </c:pt>
                <c:pt idx="9">
                  <c:v>120.80359503039915</c:v>
                </c:pt>
                <c:pt idx="10">
                  <c:v>119.42902458366373</c:v>
                </c:pt>
                <c:pt idx="11">
                  <c:v>122.6275442770288</c:v>
                </c:pt>
                <c:pt idx="12">
                  <c:v>120.88289717155696</c:v>
                </c:pt>
                <c:pt idx="13">
                  <c:v>130.61062648691509</c:v>
                </c:pt>
                <c:pt idx="14">
                  <c:v>127.49140893470789</c:v>
                </c:pt>
                <c:pt idx="15">
                  <c:v>124.10785091197461</c:v>
                </c:pt>
                <c:pt idx="16">
                  <c:v>119.1646841131377</c:v>
                </c:pt>
                <c:pt idx="17">
                  <c:v>125.03304255881574</c:v>
                </c:pt>
                <c:pt idx="18">
                  <c:v>120.75072693629394</c:v>
                </c:pt>
                <c:pt idx="19">
                  <c:v>120.30134813639965</c:v>
                </c:pt>
                <c:pt idx="20">
                  <c:v>119.48189267776897</c:v>
                </c:pt>
                <c:pt idx="21">
                  <c:v>128.41660058154903</c:v>
                </c:pt>
                <c:pt idx="22">
                  <c:v>128.52233676975942</c:v>
                </c:pt>
                <c:pt idx="23">
                  <c:v>130.08194554586305</c:v>
                </c:pt>
                <c:pt idx="24">
                  <c:v>123.60560401797514</c:v>
                </c:pt>
                <c:pt idx="25">
                  <c:v>139.54533439069519</c:v>
                </c:pt>
                <c:pt idx="26">
                  <c:v>139.0430874966957</c:v>
                </c:pt>
                <c:pt idx="27">
                  <c:v>137.90642347343376</c:v>
                </c:pt>
                <c:pt idx="28">
                  <c:v>134.15278879196401</c:v>
                </c:pt>
                <c:pt idx="29">
                  <c:v>144.59423737774247</c:v>
                </c:pt>
                <c:pt idx="30">
                  <c:v>142.08300290774514</c:v>
                </c:pt>
                <c:pt idx="31">
                  <c:v>138.80928266092477</c:v>
                </c:pt>
                <c:pt idx="32">
                  <c:v>133.16462892754197</c:v>
                </c:pt>
                <c:pt idx="33">
                  <c:v>144.59804836587281</c:v>
                </c:pt>
                <c:pt idx="34">
                  <c:v>144.81060727619794</c:v>
                </c:pt>
                <c:pt idx="35">
                  <c:v>143.4313782712133</c:v>
                </c:pt>
                <c:pt idx="36">
                  <c:v>138.19590272270682</c:v>
                </c:pt>
                <c:pt idx="37">
                  <c:v>149.72862807295795</c:v>
                </c:pt>
                <c:pt idx="38">
                  <c:v>149.26091461802798</c:v>
                </c:pt>
                <c:pt idx="39">
                  <c:v>147.07173407348662</c:v>
                </c:pt>
                <c:pt idx="40">
                  <c:v>142.43488236849058</c:v>
                </c:pt>
                <c:pt idx="41">
                  <c:v>154.30186888712657</c:v>
                </c:pt>
                <c:pt idx="42">
                  <c:v>153.72254559873113</c:v>
                </c:pt>
                <c:pt idx="43">
                  <c:v>152.12793021411574</c:v>
                </c:pt>
              </c:numCache>
            </c:numRef>
          </c:val>
          <c:smooth val="0"/>
        </c:ser>
        <c:ser>
          <c:idx val="3"/>
          <c:order val="1"/>
          <c:tx>
            <c:strRef>
              <c:f>'3-4. Lönesumma'!$C$50</c:f>
              <c:strCache>
                <c:ptCount val="1"/>
                <c:pt idx="0">
                  <c:v>Industri</c:v>
                </c:pt>
              </c:strCache>
            </c:strRef>
          </c:tx>
          <c:spPr>
            <a:ln>
              <a:solidFill>
                <a:srgbClr val="C40064"/>
              </a:solidFill>
              <a:prstDash val="solid"/>
            </a:ln>
          </c:spPr>
          <c:marker>
            <c:spPr>
              <a:ln>
                <a:noFill/>
              </a:ln>
            </c:spPr>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Lönesumma'!$D$50:$AU$50</c:f>
              <c:numCache>
                <c:formatCode>0.0</c:formatCode>
                <c:ptCount val="44"/>
                <c:pt idx="0">
                  <c:v>100</c:v>
                </c:pt>
                <c:pt idx="1">
                  <c:v>112.64063534083392</c:v>
                </c:pt>
                <c:pt idx="2">
                  <c:v>105.75777630708141</c:v>
                </c:pt>
                <c:pt idx="3">
                  <c:v>102.77961614824621</c:v>
                </c:pt>
                <c:pt idx="4">
                  <c:v>114.29516876240902</c:v>
                </c:pt>
                <c:pt idx="5">
                  <c:v>118.3984116479153</c:v>
                </c:pt>
                <c:pt idx="6">
                  <c:v>111.84645929847782</c:v>
                </c:pt>
                <c:pt idx="7">
                  <c:v>110.39046988749173</c:v>
                </c:pt>
                <c:pt idx="8">
                  <c:v>111.91264063534085</c:v>
                </c:pt>
                <c:pt idx="9">
                  <c:v>120.11912640635344</c:v>
                </c:pt>
                <c:pt idx="10">
                  <c:v>115.08934480476508</c:v>
                </c:pt>
                <c:pt idx="11">
                  <c:v>118.06750496360027</c:v>
                </c:pt>
                <c:pt idx="12">
                  <c:v>119.32495036399735</c:v>
                </c:pt>
                <c:pt idx="13">
                  <c:v>127.06816677696891</c:v>
                </c:pt>
                <c:pt idx="14">
                  <c:v>119.39113170086037</c:v>
                </c:pt>
                <c:pt idx="15">
                  <c:v>114.09662475181999</c:v>
                </c:pt>
                <c:pt idx="16">
                  <c:v>112.77299801455993</c:v>
                </c:pt>
                <c:pt idx="17">
                  <c:v>111.31700860357383</c:v>
                </c:pt>
                <c:pt idx="18">
                  <c:v>101.05890138980807</c:v>
                </c:pt>
                <c:pt idx="19">
                  <c:v>101.05890138980807</c:v>
                </c:pt>
                <c:pt idx="20">
                  <c:v>99.205823957643958</c:v>
                </c:pt>
                <c:pt idx="21">
                  <c:v>110.39046988749173</c:v>
                </c:pt>
                <c:pt idx="22">
                  <c:v>107.0814030443415</c:v>
                </c:pt>
                <c:pt idx="23">
                  <c:v>108.73593646591661</c:v>
                </c:pt>
                <c:pt idx="24">
                  <c:v>99.139642620780947</c:v>
                </c:pt>
                <c:pt idx="25">
                  <c:v>121.50893448047653</c:v>
                </c:pt>
                <c:pt idx="26">
                  <c:v>115.94970218398413</c:v>
                </c:pt>
                <c:pt idx="27">
                  <c:v>113.10390469887493</c:v>
                </c:pt>
                <c:pt idx="28">
                  <c:v>113.43481138318998</c:v>
                </c:pt>
                <c:pt idx="29">
                  <c:v>121.90602250165455</c:v>
                </c:pt>
                <c:pt idx="30">
                  <c:v>112.90536068828594</c:v>
                </c:pt>
                <c:pt idx="31">
                  <c:v>106.39491019192589</c:v>
                </c:pt>
                <c:pt idx="32">
                  <c:v>106.3099834546658</c:v>
                </c:pt>
                <c:pt idx="33">
                  <c:v>117.98243408338848</c:v>
                </c:pt>
                <c:pt idx="34">
                  <c:v>113.51391197882199</c:v>
                </c:pt>
                <c:pt idx="35">
                  <c:v>110.37831369953675</c:v>
                </c:pt>
                <c:pt idx="36">
                  <c:v>110.46651886168102</c:v>
                </c:pt>
                <c:pt idx="37">
                  <c:v>119.78117140966249</c:v>
                </c:pt>
                <c:pt idx="38">
                  <c:v>114.98946393117141</c:v>
                </c:pt>
                <c:pt idx="39">
                  <c:v>110.5405823957644</c:v>
                </c:pt>
                <c:pt idx="40">
                  <c:v>111.041118464593</c:v>
                </c:pt>
                <c:pt idx="41">
                  <c:v>120.7635737921906</c:v>
                </c:pt>
                <c:pt idx="42">
                  <c:v>114.30287227001988</c:v>
                </c:pt>
                <c:pt idx="43">
                  <c:v>109.89491065519526</c:v>
                </c:pt>
              </c:numCache>
            </c:numRef>
          </c:val>
          <c:smooth val="0"/>
        </c:ser>
        <c:ser>
          <c:idx val="0"/>
          <c:order val="2"/>
          <c:tx>
            <c:strRef>
              <c:f>'3-4. Lönesumma'!$C$51</c:f>
              <c:strCache>
                <c:ptCount val="1"/>
                <c:pt idx="0">
                  <c:v>Tjänster</c:v>
                </c:pt>
              </c:strCache>
            </c:strRef>
          </c:tx>
          <c:spPr>
            <a:ln>
              <a:solidFill>
                <a:srgbClr val="006EBF"/>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Lönesumma'!$D$51:$AU$51</c:f>
              <c:numCache>
                <c:formatCode>0.0</c:formatCode>
                <c:ptCount val="44"/>
                <c:pt idx="0">
                  <c:v>100</c:v>
                </c:pt>
                <c:pt idx="1">
                  <c:v>106.32244467860907</c:v>
                </c:pt>
                <c:pt idx="2">
                  <c:v>107.85036880927292</c:v>
                </c:pt>
                <c:pt idx="3">
                  <c:v>107.06006322444679</c:v>
                </c:pt>
                <c:pt idx="4">
                  <c:v>102.21285563751317</c:v>
                </c:pt>
                <c:pt idx="5">
                  <c:v>109.74710221285567</c:v>
                </c:pt>
                <c:pt idx="6">
                  <c:v>111.32771338250791</c:v>
                </c:pt>
                <c:pt idx="7">
                  <c:v>112.11801896733404</c:v>
                </c:pt>
                <c:pt idx="8">
                  <c:v>109.58904109589042</c:v>
                </c:pt>
                <c:pt idx="9">
                  <c:v>118.01896733403585</c:v>
                </c:pt>
                <c:pt idx="10">
                  <c:v>119.91570073761856</c:v>
                </c:pt>
                <c:pt idx="11">
                  <c:v>121.91780821917808</c:v>
                </c:pt>
                <c:pt idx="12">
                  <c:v>119.12539515279244</c:v>
                </c:pt>
                <c:pt idx="13">
                  <c:v>128.34562697576396</c:v>
                </c:pt>
                <c:pt idx="14">
                  <c:v>129.24130663856695</c:v>
                </c:pt>
                <c:pt idx="15">
                  <c:v>126.02739726027397</c:v>
                </c:pt>
                <c:pt idx="16">
                  <c:v>120.65331928345628</c:v>
                </c:pt>
                <c:pt idx="17">
                  <c:v>130.24236037934668</c:v>
                </c:pt>
                <c:pt idx="18">
                  <c:v>130.82191780821918</c:v>
                </c:pt>
                <c:pt idx="19">
                  <c:v>128.97787144362488</c:v>
                </c:pt>
                <c:pt idx="20">
                  <c:v>131.29610115911484</c:v>
                </c:pt>
                <c:pt idx="21">
                  <c:v>136.45943097997892</c:v>
                </c:pt>
                <c:pt idx="22">
                  <c:v>139.51527924130664</c:v>
                </c:pt>
                <c:pt idx="23">
                  <c:v>139.14646996838778</c:v>
                </c:pt>
                <c:pt idx="24">
                  <c:v>136.67017913593259</c:v>
                </c:pt>
                <c:pt idx="25">
                  <c:v>145.94309799789252</c:v>
                </c:pt>
                <c:pt idx="26">
                  <c:v>149.89462592202321</c:v>
                </c:pt>
                <c:pt idx="27">
                  <c:v>148.05057955742888</c:v>
                </c:pt>
                <c:pt idx="28">
                  <c:v>143.67755532139097</c:v>
                </c:pt>
                <c:pt idx="29">
                  <c:v>153.95152792413066</c:v>
                </c:pt>
                <c:pt idx="30">
                  <c:v>157.1127502634352</c:v>
                </c:pt>
                <c:pt idx="31">
                  <c:v>154.48172555321392</c:v>
                </c:pt>
                <c:pt idx="32">
                  <c:v>147.46890353003161</c:v>
                </c:pt>
                <c:pt idx="33">
                  <c:v>157.44132718651213</c:v>
                </c:pt>
                <c:pt idx="34">
                  <c:v>161.81637908324552</c:v>
                </c:pt>
                <c:pt idx="35">
                  <c:v>159.79776106427818</c:v>
                </c:pt>
                <c:pt idx="36">
                  <c:v>153.07763962065331</c:v>
                </c:pt>
                <c:pt idx="37">
                  <c:v>164.00985774499475</c:v>
                </c:pt>
                <c:pt idx="38">
                  <c:v>168.37516332982085</c:v>
                </c:pt>
                <c:pt idx="39">
                  <c:v>164.4577397260274</c:v>
                </c:pt>
                <c:pt idx="40">
                  <c:v>159.03174394099051</c:v>
                </c:pt>
                <c:pt idx="41">
                  <c:v>170.08387249736566</c:v>
                </c:pt>
                <c:pt idx="42">
                  <c:v>174.38149104320337</c:v>
                </c:pt>
                <c:pt idx="43">
                  <c:v>172.52559536354059</c:v>
                </c:pt>
              </c:numCache>
            </c:numRef>
          </c:val>
          <c:smooth val="0"/>
        </c:ser>
        <c:ser>
          <c:idx val="2"/>
          <c:order val="3"/>
          <c:tx>
            <c:strRef>
              <c:f>'3-4. Lönesumma'!$C$52</c:f>
              <c:strCache>
                <c:ptCount val="1"/>
                <c:pt idx="0">
                  <c:v>Övrigt</c:v>
                </c:pt>
              </c:strCache>
            </c:strRef>
          </c:tx>
          <c:spPr>
            <a:ln>
              <a:solidFill>
                <a:srgbClr val="DD4A2C"/>
              </a:solidFill>
            </a:ln>
          </c:spPr>
          <c:marker>
            <c:symbol val="none"/>
          </c:marker>
          <c:cat>
            <c:strRef>
              <c:f>'3-4. Lönesumma'!$D$47:$AU$47</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Lönesumma'!$D$52:$AU$52</c:f>
              <c:numCache>
                <c:formatCode>0.0</c:formatCode>
                <c:ptCount val="44"/>
                <c:pt idx="0">
                  <c:v>100</c:v>
                </c:pt>
                <c:pt idx="1">
                  <c:v>111.26005361930298</c:v>
                </c:pt>
                <c:pt idx="2">
                  <c:v>109.38337801608577</c:v>
                </c:pt>
                <c:pt idx="3">
                  <c:v>119.30294906166222</c:v>
                </c:pt>
                <c:pt idx="4">
                  <c:v>106.97050938337802</c:v>
                </c:pt>
                <c:pt idx="5">
                  <c:v>122.52010723860592</c:v>
                </c:pt>
                <c:pt idx="6">
                  <c:v>121.17962466487937</c:v>
                </c:pt>
                <c:pt idx="7">
                  <c:v>131.09919571045577</c:v>
                </c:pt>
                <c:pt idx="8">
                  <c:v>120.37533512064344</c:v>
                </c:pt>
                <c:pt idx="9">
                  <c:v>137.80160857908848</c:v>
                </c:pt>
                <c:pt idx="10">
                  <c:v>135.12064343163539</c:v>
                </c:pt>
                <c:pt idx="11">
                  <c:v>144.7721179624665</c:v>
                </c:pt>
                <c:pt idx="12">
                  <c:v>136.19302949061662</c:v>
                </c:pt>
                <c:pt idx="13">
                  <c:v>156.83646112600542</c:v>
                </c:pt>
                <c:pt idx="14">
                  <c:v>151.4745308310992</c:v>
                </c:pt>
                <c:pt idx="15">
                  <c:v>154.95978552278825</c:v>
                </c:pt>
                <c:pt idx="16">
                  <c:v>137.80160857908848</c:v>
                </c:pt>
                <c:pt idx="17">
                  <c:v>154.4235924932976</c:v>
                </c:pt>
                <c:pt idx="18">
                  <c:v>149.59785522788204</c:v>
                </c:pt>
                <c:pt idx="19">
                  <c:v>154.4235924932976</c:v>
                </c:pt>
                <c:pt idx="20">
                  <c:v>141.82305630026809</c:v>
                </c:pt>
                <c:pt idx="21">
                  <c:v>160.85790884718497</c:v>
                </c:pt>
                <c:pt idx="22">
                  <c:v>159.78552278820374</c:v>
                </c:pt>
                <c:pt idx="23">
                  <c:v>170.50938337801608</c:v>
                </c:pt>
                <c:pt idx="24">
                  <c:v>156.83646112600542</c:v>
                </c:pt>
                <c:pt idx="25">
                  <c:v>180.4289544235925</c:v>
                </c:pt>
                <c:pt idx="26">
                  <c:v>177.4798927613941</c:v>
                </c:pt>
                <c:pt idx="27">
                  <c:v>187.39946380697057</c:v>
                </c:pt>
                <c:pt idx="28">
                  <c:v>169.97319034852546</c:v>
                </c:pt>
                <c:pt idx="29">
                  <c:v>189.54423592493305</c:v>
                </c:pt>
                <c:pt idx="30">
                  <c:v>184.18230563002683</c:v>
                </c:pt>
                <c:pt idx="31">
                  <c:v>190.74126516428547</c:v>
                </c:pt>
                <c:pt idx="32">
                  <c:v>169.52125290319401</c:v>
                </c:pt>
                <c:pt idx="33">
                  <c:v>187.45126023618505</c:v>
                </c:pt>
                <c:pt idx="34">
                  <c:v>185.44643116851745</c:v>
                </c:pt>
                <c:pt idx="35">
                  <c:v>194.43196112600535</c:v>
                </c:pt>
                <c:pt idx="36">
                  <c:v>175.17112600536194</c:v>
                </c:pt>
                <c:pt idx="37">
                  <c:v>198.77571045576408</c:v>
                </c:pt>
                <c:pt idx="38">
                  <c:v>191.23026809651475</c:v>
                </c:pt>
                <c:pt idx="39">
                  <c:v>206.98329758713137</c:v>
                </c:pt>
                <c:pt idx="40">
                  <c:v>185.5383109919571</c:v>
                </c:pt>
                <c:pt idx="41">
                  <c:v>210.27080428954426</c:v>
                </c:pt>
                <c:pt idx="42">
                  <c:v>208.69884718498662</c:v>
                </c:pt>
                <c:pt idx="43">
                  <c:v>219.82621983914208</c:v>
                </c:pt>
              </c:numCache>
            </c:numRef>
          </c:val>
          <c:smooth val="0"/>
        </c:ser>
        <c:dLbls>
          <c:showLegendKey val="0"/>
          <c:showVal val="0"/>
          <c:showCatName val="0"/>
          <c:showSerName val="0"/>
          <c:showPercent val="0"/>
          <c:showBubbleSize val="0"/>
        </c:dLbls>
        <c:smooth val="0"/>
        <c:axId val="516487992"/>
        <c:axId val="516487600"/>
      </c:lineChart>
      <c:catAx>
        <c:axId val="516487992"/>
        <c:scaling>
          <c:orientation val="minMax"/>
        </c:scaling>
        <c:delete val="0"/>
        <c:axPos val="b"/>
        <c:numFmt formatCode="General" sourceLinked="0"/>
        <c:majorTickMark val="out"/>
        <c:minorTickMark val="none"/>
        <c:tickLblPos val="nextTo"/>
        <c:txPr>
          <a:bodyPr rot="-2700000"/>
          <a:lstStyle/>
          <a:p>
            <a:pPr>
              <a:defRPr/>
            </a:pPr>
            <a:endParaRPr lang="sv-SE"/>
          </a:p>
        </c:txPr>
        <c:crossAx val="516487600"/>
        <c:crosses val="autoZero"/>
        <c:auto val="1"/>
        <c:lblAlgn val="ctr"/>
        <c:lblOffset val="100"/>
        <c:noMultiLvlLbl val="0"/>
      </c:catAx>
      <c:valAx>
        <c:axId val="516487600"/>
        <c:scaling>
          <c:orientation val="minMax"/>
          <c:min val="90"/>
        </c:scaling>
        <c:delete val="0"/>
        <c:axPos val="l"/>
        <c:majorGridlines/>
        <c:numFmt formatCode="0.0" sourceLinked="1"/>
        <c:majorTickMark val="out"/>
        <c:minorTickMark val="none"/>
        <c:tickLblPos val="nextTo"/>
        <c:crossAx val="516487992"/>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företag'!$A$12</c:f>
              <c:strCache>
                <c:ptCount val="1"/>
                <c:pt idx="0">
                  <c:v>Södermanlands län</c:v>
                </c:pt>
              </c:strCache>
            </c:strRef>
          </c:tx>
          <c:spPr>
            <a:ln>
              <a:solidFill>
                <a:srgbClr val="052364"/>
              </a:solidFill>
            </a:ln>
          </c:spPr>
          <c:marker>
            <c:symbol val="none"/>
          </c:marker>
          <c:cat>
            <c:strRef>
              <c:f>'5. Nya företag'!$B$10:$AS$10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företag'!$B$12:$AS$12</c:f>
              <c:numCache>
                <c:formatCode>#,##0</c:formatCode>
                <c:ptCount val="44"/>
                <c:pt idx="0">
                  <c:v>316</c:v>
                </c:pt>
                <c:pt idx="1">
                  <c:v>320</c:v>
                </c:pt>
                <c:pt idx="2">
                  <c:v>226</c:v>
                </c:pt>
                <c:pt idx="3">
                  <c:v>332</c:v>
                </c:pt>
                <c:pt idx="4">
                  <c:v>349</c:v>
                </c:pt>
                <c:pt idx="5">
                  <c:v>325</c:v>
                </c:pt>
                <c:pt idx="6">
                  <c:v>286</c:v>
                </c:pt>
                <c:pt idx="7">
                  <c:v>289</c:v>
                </c:pt>
                <c:pt idx="8">
                  <c:v>357</c:v>
                </c:pt>
                <c:pt idx="9">
                  <c:v>352</c:v>
                </c:pt>
                <c:pt idx="10">
                  <c:v>298</c:v>
                </c:pt>
                <c:pt idx="11">
                  <c:v>351</c:v>
                </c:pt>
                <c:pt idx="12">
                  <c:v>391</c:v>
                </c:pt>
                <c:pt idx="13">
                  <c:v>416</c:v>
                </c:pt>
                <c:pt idx="14">
                  <c:v>264</c:v>
                </c:pt>
                <c:pt idx="15">
                  <c:v>295</c:v>
                </c:pt>
                <c:pt idx="16">
                  <c:v>345</c:v>
                </c:pt>
                <c:pt idx="17">
                  <c:v>247</c:v>
                </c:pt>
                <c:pt idx="18">
                  <c:v>254</c:v>
                </c:pt>
                <c:pt idx="19">
                  <c:v>321</c:v>
                </c:pt>
                <c:pt idx="20">
                  <c:v>364</c:v>
                </c:pt>
                <c:pt idx="21">
                  <c:v>310</c:v>
                </c:pt>
                <c:pt idx="22">
                  <c:v>276</c:v>
                </c:pt>
                <c:pt idx="23">
                  <c:v>374</c:v>
                </c:pt>
                <c:pt idx="24">
                  <c:v>492</c:v>
                </c:pt>
                <c:pt idx="25">
                  <c:v>385</c:v>
                </c:pt>
                <c:pt idx="26">
                  <c:v>285</c:v>
                </c:pt>
                <c:pt idx="27">
                  <c:v>331</c:v>
                </c:pt>
                <c:pt idx="28">
                  <c:v>430</c:v>
                </c:pt>
                <c:pt idx="29">
                  <c:v>291</c:v>
                </c:pt>
                <c:pt idx="30">
                  <c:v>280</c:v>
                </c:pt>
                <c:pt idx="31">
                  <c:v>353</c:v>
                </c:pt>
                <c:pt idx="32">
                  <c:v>397</c:v>
                </c:pt>
                <c:pt idx="33">
                  <c:v>320</c:v>
                </c:pt>
                <c:pt idx="34">
                  <c:v>274</c:v>
                </c:pt>
                <c:pt idx="35">
                  <c:v>344</c:v>
                </c:pt>
                <c:pt idx="36">
                  <c:v>363</c:v>
                </c:pt>
                <c:pt idx="37">
                  <c:v>307</c:v>
                </c:pt>
                <c:pt idx="38">
                  <c:v>330</c:v>
                </c:pt>
                <c:pt idx="39">
                  <c:v>347</c:v>
                </c:pt>
                <c:pt idx="40">
                  <c:v>408</c:v>
                </c:pt>
                <c:pt idx="41">
                  <c:v>319</c:v>
                </c:pt>
                <c:pt idx="42">
                  <c:v>296</c:v>
                </c:pt>
                <c:pt idx="43">
                  <c:v>422</c:v>
                </c:pt>
              </c:numCache>
            </c:numRef>
          </c:val>
          <c:smooth val="0"/>
        </c:ser>
        <c:ser>
          <c:idx val="2"/>
          <c:order val="1"/>
          <c:tx>
            <c:strRef>
              <c:f>'5. Nya företag'!$A$13</c:f>
              <c:strCache>
                <c:ptCount val="1"/>
                <c:pt idx="0">
                  <c:v>Eskilstuna kommun</c:v>
                </c:pt>
              </c:strCache>
            </c:strRef>
          </c:tx>
          <c:spPr>
            <a:ln>
              <a:solidFill>
                <a:srgbClr val="052364"/>
              </a:solidFill>
              <a:prstDash val="sysDash"/>
            </a:ln>
          </c:spPr>
          <c:marker>
            <c:symbol val="none"/>
          </c:marker>
          <c:cat>
            <c:strRef>
              <c:f>'5. Nya företag'!$B$10:$AS$10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företag'!$B$13:$AS$13</c:f>
              <c:numCache>
                <c:formatCode>#,##0</c:formatCode>
                <c:ptCount val="44"/>
                <c:pt idx="0">
                  <c:v>92</c:v>
                </c:pt>
                <c:pt idx="1">
                  <c:v>108</c:v>
                </c:pt>
                <c:pt idx="2">
                  <c:v>86</c:v>
                </c:pt>
                <c:pt idx="3">
                  <c:v>118</c:v>
                </c:pt>
                <c:pt idx="4">
                  <c:v>126</c:v>
                </c:pt>
                <c:pt idx="5">
                  <c:v>120</c:v>
                </c:pt>
                <c:pt idx="6">
                  <c:v>105</c:v>
                </c:pt>
                <c:pt idx="7">
                  <c:v>104</c:v>
                </c:pt>
                <c:pt idx="8">
                  <c:v>106</c:v>
                </c:pt>
                <c:pt idx="9">
                  <c:v>139</c:v>
                </c:pt>
                <c:pt idx="10">
                  <c:v>108</c:v>
                </c:pt>
                <c:pt idx="11">
                  <c:v>118</c:v>
                </c:pt>
                <c:pt idx="12">
                  <c:v>134</c:v>
                </c:pt>
                <c:pt idx="13">
                  <c:v>145</c:v>
                </c:pt>
                <c:pt idx="14">
                  <c:v>81</c:v>
                </c:pt>
                <c:pt idx="15">
                  <c:v>101</c:v>
                </c:pt>
                <c:pt idx="16">
                  <c:v>100</c:v>
                </c:pt>
                <c:pt idx="17">
                  <c:v>75</c:v>
                </c:pt>
                <c:pt idx="18">
                  <c:v>96</c:v>
                </c:pt>
                <c:pt idx="19">
                  <c:v>101</c:v>
                </c:pt>
                <c:pt idx="20">
                  <c:v>106</c:v>
                </c:pt>
                <c:pt idx="21">
                  <c:v>104</c:v>
                </c:pt>
                <c:pt idx="22">
                  <c:v>99</c:v>
                </c:pt>
                <c:pt idx="23">
                  <c:v>226</c:v>
                </c:pt>
                <c:pt idx="24">
                  <c:v>171</c:v>
                </c:pt>
                <c:pt idx="25">
                  <c:v>128</c:v>
                </c:pt>
                <c:pt idx="26">
                  <c:v>92</c:v>
                </c:pt>
                <c:pt idx="27">
                  <c:v>123</c:v>
                </c:pt>
                <c:pt idx="28">
                  <c:v>172</c:v>
                </c:pt>
                <c:pt idx="29">
                  <c:v>108</c:v>
                </c:pt>
                <c:pt idx="30">
                  <c:v>101</c:v>
                </c:pt>
                <c:pt idx="31">
                  <c:v>124</c:v>
                </c:pt>
                <c:pt idx="32">
                  <c:v>146</c:v>
                </c:pt>
                <c:pt idx="33">
                  <c:v>117</c:v>
                </c:pt>
                <c:pt idx="34">
                  <c:v>89</c:v>
                </c:pt>
                <c:pt idx="35">
                  <c:v>131</c:v>
                </c:pt>
                <c:pt idx="36">
                  <c:v>130</c:v>
                </c:pt>
                <c:pt idx="37">
                  <c:v>102</c:v>
                </c:pt>
                <c:pt idx="38">
                  <c:v>96</c:v>
                </c:pt>
                <c:pt idx="39">
                  <c:v>131</c:v>
                </c:pt>
                <c:pt idx="40">
                  <c:v>140</c:v>
                </c:pt>
                <c:pt idx="41">
                  <c:v>128</c:v>
                </c:pt>
                <c:pt idx="42">
                  <c:v>102</c:v>
                </c:pt>
                <c:pt idx="43">
                  <c:v>149</c:v>
                </c:pt>
              </c:numCache>
            </c:numRef>
          </c:val>
          <c:smooth val="0"/>
        </c:ser>
        <c:dLbls>
          <c:showLegendKey val="0"/>
          <c:showVal val="0"/>
          <c:showCatName val="0"/>
          <c:showSerName val="0"/>
          <c:showPercent val="0"/>
          <c:showBubbleSize val="0"/>
        </c:dLbls>
        <c:smooth val="0"/>
        <c:axId val="516486816"/>
        <c:axId val="516486424"/>
      </c:lineChart>
      <c:catAx>
        <c:axId val="516486816"/>
        <c:scaling>
          <c:orientation val="minMax"/>
        </c:scaling>
        <c:delete val="0"/>
        <c:axPos val="b"/>
        <c:numFmt formatCode="General" sourceLinked="0"/>
        <c:majorTickMark val="out"/>
        <c:minorTickMark val="none"/>
        <c:tickLblPos val="nextTo"/>
        <c:txPr>
          <a:bodyPr rot="-2700000"/>
          <a:lstStyle/>
          <a:p>
            <a:pPr>
              <a:defRPr/>
            </a:pPr>
            <a:endParaRPr lang="sv-SE"/>
          </a:p>
        </c:txPr>
        <c:crossAx val="516486424"/>
        <c:crosses val="autoZero"/>
        <c:auto val="1"/>
        <c:lblAlgn val="ctr"/>
        <c:lblOffset val="100"/>
        <c:noMultiLvlLbl val="0"/>
      </c:catAx>
      <c:valAx>
        <c:axId val="516486424"/>
        <c:scaling>
          <c:orientation val="minMax"/>
        </c:scaling>
        <c:delete val="0"/>
        <c:axPos val="l"/>
        <c:majorGridlines/>
        <c:numFmt formatCode="#,##0" sourceLinked="1"/>
        <c:majorTickMark val="out"/>
        <c:minorTickMark val="none"/>
        <c:tickLblPos val="nextTo"/>
        <c:crossAx val="516486816"/>
        <c:crosses val="autoZero"/>
        <c:crossBetween val="between"/>
      </c:valAx>
      <c:spPr>
        <a:solidFill>
          <a:schemeClr val="bg1">
            <a:lumMod val="95000"/>
          </a:schemeClr>
        </a:solidFill>
      </c:spPr>
    </c:plotArea>
    <c:legend>
      <c:legendPos val="r"/>
      <c:layout>
        <c:manualLayout>
          <c:xMode val="edge"/>
          <c:yMode val="edge"/>
          <c:x val="0.71192899305555557"/>
          <c:y val="0.72132817460317467"/>
          <c:w val="0.26079166666666664"/>
          <c:h val="0.17722460317460315"/>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Konkurs'!$A$13</c:f>
              <c:strCache>
                <c:ptCount val="1"/>
                <c:pt idx="0">
                  <c:v>Södermanlands län</c:v>
                </c:pt>
              </c:strCache>
            </c:strRef>
          </c:tx>
          <c:spPr>
            <a:ln>
              <a:solidFill>
                <a:srgbClr val="052364"/>
              </a:solidFill>
            </a:ln>
          </c:spPr>
          <c:marker>
            <c:symbol val="none"/>
          </c:marker>
          <c:cat>
            <c:strRef>
              <c:f>'6. Konkurs'!$B$11:$AS$11</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Konkurs'!$B$13:$AS$13</c:f>
              <c:numCache>
                <c:formatCode>#,##0</c:formatCode>
                <c:ptCount val="44"/>
                <c:pt idx="0">
                  <c:v>39</c:v>
                </c:pt>
                <c:pt idx="1">
                  <c:v>38</c:v>
                </c:pt>
                <c:pt idx="2">
                  <c:v>27</c:v>
                </c:pt>
                <c:pt idx="3">
                  <c:v>45</c:v>
                </c:pt>
                <c:pt idx="4">
                  <c:v>37</c:v>
                </c:pt>
                <c:pt idx="5">
                  <c:v>43</c:v>
                </c:pt>
                <c:pt idx="6">
                  <c:v>28</c:v>
                </c:pt>
                <c:pt idx="7">
                  <c:v>44</c:v>
                </c:pt>
                <c:pt idx="8">
                  <c:v>45</c:v>
                </c:pt>
                <c:pt idx="9">
                  <c:v>41</c:v>
                </c:pt>
                <c:pt idx="10">
                  <c:v>19</c:v>
                </c:pt>
                <c:pt idx="11">
                  <c:v>32</c:v>
                </c:pt>
                <c:pt idx="12">
                  <c:v>45</c:v>
                </c:pt>
                <c:pt idx="13">
                  <c:v>43</c:v>
                </c:pt>
                <c:pt idx="14">
                  <c:v>40</c:v>
                </c:pt>
                <c:pt idx="15">
                  <c:v>44</c:v>
                </c:pt>
                <c:pt idx="16">
                  <c:v>63</c:v>
                </c:pt>
                <c:pt idx="17">
                  <c:v>41</c:v>
                </c:pt>
                <c:pt idx="18">
                  <c:v>41</c:v>
                </c:pt>
                <c:pt idx="19">
                  <c:v>37</c:v>
                </c:pt>
                <c:pt idx="20">
                  <c:v>56</c:v>
                </c:pt>
                <c:pt idx="21">
                  <c:v>55</c:v>
                </c:pt>
                <c:pt idx="22">
                  <c:v>41</c:v>
                </c:pt>
                <c:pt idx="23">
                  <c:v>48</c:v>
                </c:pt>
                <c:pt idx="24">
                  <c:v>53</c:v>
                </c:pt>
                <c:pt idx="25">
                  <c:v>39</c:v>
                </c:pt>
                <c:pt idx="26">
                  <c:v>34</c:v>
                </c:pt>
                <c:pt idx="27">
                  <c:v>31</c:v>
                </c:pt>
                <c:pt idx="28">
                  <c:v>49</c:v>
                </c:pt>
                <c:pt idx="29">
                  <c:v>49</c:v>
                </c:pt>
                <c:pt idx="30">
                  <c:v>44</c:v>
                </c:pt>
                <c:pt idx="31">
                  <c:v>34</c:v>
                </c:pt>
                <c:pt idx="32">
                  <c:v>33</c:v>
                </c:pt>
                <c:pt idx="33">
                  <c:v>62</c:v>
                </c:pt>
                <c:pt idx="34">
                  <c:v>36</c:v>
                </c:pt>
                <c:pt idx="35">
                  <c:v>36</c:v>
                </c:pt>
                <c:pt idx="36">
                  <c:v>36</c:v>
                </c:pt>
                <c:pt idx="37">
                  <c:v>49</c:v>
                </c:pt>
                <c:pt idx="38">
                  <c:v>27</c:v>
                </c:pt>
                <c:pt idx="39">
                  <c:v>41</c:v>
                </c:pt>
                <c:pt idx="40">
                  <c:v>44</c:v>
                </c:pt>
                <c:pt idx="41">
                  <c:v>48</c:v>
                </c:pt>
                <c:pt idx="42">
                  <c:v>17</c:v>
                </c:pt>
                <c:pt idx="43">
                  <c:v>34</c:v>
                </c:pt>
              </c:numCache>
            </c:numRef>
          </c:val>
          <c:smooth val="0"/>
        </c:ser>
        <c:ser>
          <c:idx val="2"/>
          <c:order val="1"/>
          <c:tx>
            <c:strRef>
              <c:f>'6. Konkurs'!$A$14</c:f>
              <c:strCache>
                <c:ptCount val="1"/>
                <c:pt idx="0">
                  <c:v>Eskilstuna kommun</c:v>
                </c:pt>
              </c:strCache>
            </c:strRef>
          </c:tx>
          <c:spPr>
            <a:ln>
              <a:solidFill>
                <a:srgbClr val="052364"/>
              </a:solidFill>
              <a:prstDash val="sysDash"/>
            </a:ln>
          </c:spPr>
          <c:marker>
            <c:symbol val="none"/>
          </c:marker>
          <c:cat>
            <c:strRef>
              <c:f>'6. Konkurs'!$B$11:$AS$11</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Konkurs'!$B$14:$AS$14</c:f>
              <c:numCache>
                <c:formatCode>#,##0</c:formatCode>
                <c:ptCount val="44"/>
                <c:pt idx="0">
                  <c:v>14</c:v>
                </c:pt>
                <c:pt idx="1">
                  <c:v>18</c:v>
                </c:pt>
                <c:pt idx="2">
                  <c:v>9</c:v>
                </c:pt>
                <c:pt idx="3">
                  <c:v>11</c:v>
                </c:pt>
                <c:pt idx="4">
                  <c:v>20</c:v>
                </c:pt>
                <c:pt idx="5">
                  <c:v>22</c:v>
                </c:pt>
                <c:pt idx="6">
                  <c:v>13</c:v>
                </c:pt>
                <c:pt idx="7">
                  <c:v>16</c:v>
                </c:pt>
                <c:pt idx="8">
                  <c:v>18</c:v>
                </c:pt>
                <c:pt idx="9">
                  <c:v>12</c:v>
                </c:pt>
                <c:pt idx="10">
                  <c:v>7</c:v>
                </c:pt>
                <c:pt idx="11">
                  <c:v>9</c:v>
                </c:pt>
                <c:pt idx="12">
                  <c:v>18</c:v>
                </c:pt>
                <c:pt idx="13">
                  <c:v>21</c:v>
                </c:pt>
                <c:pt idx="14">
                  <c:v>17</c:v>
                </c:pt>
                <c:pt idx="15">
                  <c:v>20</c:v>
                </c:pt>
                <c:pt idx="16">
                  <c:v>18</c:v>
                </c:pt>
                <c:pt idx="17">
                  <c:v>19</c:v>
                </c:pt>
                <c:pt idx="18">
                  <c:v>11</c:v>
                </c:pt>
                <c:pt idx="19">
                  <c:v>14</c:v>
                </c:pt>
                <c:pt idx="20">
                  <c:v>19</c:v>
                </c:pt>
                <c:pt idx="21">
                  <c:v>19</c:v>
                </c:pt>
                <c:pt idx="22">
                  <c:v>13</c:v>
                </c:pt>
                <c:pt idx="23">
                  <c:v>16</c:v>
                </c:pt>
                <c:pt idx="24">
                  <c:v>20</c:v>
                </c:pt>
                <c:pt idx="25">
                  <c:v>19</c:v>
                </c:pt>
                <c:pt idx="26">
                  <c:v>17</c:v>
                </c:pt>
                <c:pt idx="27">
                  <c:v>18</c:v>
                </c:pt>
                <c:pt idx="28">
                  <c:v>13</c:v>
                </c:pt>
                <c:pt idx="29">
                  <c:v>25</c:v>
                </c:pt>
                <c:pt idx="30">
                  <c:v>20</c:v>
                </c:pt>
                <c:pt idx="31">
                  <c:v>18</c:v>
                </c:pt>
                <c:pt idx="32">
                  <c:v>15</c:v>
                </c:pt>
                <c:pt idx="33">
                  <c:v>21</c:v>
                </c:pt>
                <c:pt idx="34">
                  <c:v>12</c:v>
                </c:pt>
                <c:pt idx="35">
                  <c:v>12</c:v>
                </c:pt>
                <c:pt idx="36">
                  <c:v>12</c:v>
                </c:pt>
                <c:pt idx="37">
                  <c:v>16</c:v>
                </c:pt>
                <c:pt idx="38">
                  <c:v>9</c:v>
                </c:pt>
                <c:pt idx="39">
                  <c:v>17</c:v>
                </c:pt>
                <c:pt idx="40">
                  <c:v>12</c:v>
                </c:pt>
                <c:pt idx="41">
                  <c:v>21</c:v>
                </c:pt>
                <c:pt idx="42">
                  <c:v>7</c:v>
                </c:pt>
                <c:pt idx="43">
                  <c:v>14</c:v>
                </c:pt>
              </c:numCache>
            </c:numRef>
          </c:val>
          <c:smooth val="0"/>
        </c:ser>
        <c:dLbls>
          <c:showLegendKey val="0"/>
          <c:showVal val="0"/>
          <c:showCatName val="0"/>
          <c:showSerName val="0"/>
          <c:showPercent val="0"/>
          <c:showBubbleSize val="0"/>
        </c:dLbls>
        <c:smooth val="0"/>
        <c:axId val="516485640"/>
        <c:axId val="516485248"/>
      </c:lineChart>
      <c:catAx>
        <c:axId val="516485640"/>
        <c:scaling>
          <c:orientation val="minMax"/>
        </c:scaling>
        <c:delete val="0"/>
        <c:axPos val="b"/>
        <c:numFmt formatCode="General" sourceLinked="0"/>
        <c:majorTickMark val="out"/>
        <c:minorTickMark val="none"/>
        <c:tickLblPos val="nextTo"/>
        <c:txPr>
          <a:bodyPr rot="-2700000"/>
          <a:lstStyle/>
          <a:p>
            <a:pPr>
              <a:defRPr/>
            </a:pPr>
            <a:endParaRPr lang="sv-SE"/>
          </a:p>
        </c:txPr>
        <c:crossAx val="516485248"/>
        <c:crosses val="autoZero"/>
        <c:auto val="1"/>
        <c:lblAlgn val="ctr"/>
        <c:lblOffset val="100"/>
        <c:noMultiLvlLbl val="0"/>
      </c:catAx>
      <c:valAx>
        <c:axId val="516485248"/>
        <c:scaling>
          <c:orientation val="minMax"/>
        </c:scaling>
        <c:delete val="0"/>
        <c:axPos val="l"/>
        <c:majorGridlines/>
        <c:numFmt formatCode="#,##0" sourceLinked="1"/>
        <c:majorTickMark val="out"/>
        <c:minorTickMark val="none"/>
        <c:tickLblPos val="nextTo"/>
        <c:crossAx val="516485640"/>
        <c:crosses val="autoZero"/>
        <c:crossBetween val="between"/>
      </c:valAx>
      <c:spPr>
        <a:solidFill>
          <a:schemeClr val="bg1">
            <a:lumMod val="95000"/>
          </a:schemeClr>
        </a:solidFill>
      </c:spPr>
    </c:plotArea>
    <c:legend>
      <c:legendPos val="r"/>
      <c:layout>
        <c:manualLayout>
          <c:xMode val="edge"/>
          <c:yMode val="edge"/>
          <c:x val="0.70531440972222226"/>
          <c:y val="0.67597103174603179"/>
          <c:w val="0.26520138888888889"/>
          <c:h val="0.17722460317460315"/>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Sysselsättning'!$D$14</c:f>
              <c:strCache>
                <c:ptCount val="1"/>
                <c:pt idx="0">
                  <c:v>Sverige</c:v>
                </c:pt>
              </c:strCache>
            </c:strRef>
          </c:tx>
          <c:spPr>
            <a:ln>
              <a:solidFill>
                <a:sysClr val="window" lastClr="FFFFFF">
                  <a:lumMod val="50000"/>
                </a:sysClr>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Sysselsättning'!$E$14:$AJ$14</c:f>
              <c:numCache>
                <c:formatCode>#,##0</c:formatCode>
                <c:ptCount val="32"/>
                <c:pt idx="0">
                  <c:v>100</c:v>
                </c:pt>
                <c:pt idx="1">
                  <c:v>102.29640937147408</c:v>
                </c:pt>
                <c:pt idx="2">
                  <c:v>103.40257958894713</c:v>
                </c:pt>
                <c:pt idx="3">
                  <c:v>100.74777106701178</c:v>
                </c:pt>
                <c:pt idx="4">
                  <c:v>98.80312382469414</c:v>
                </c:pt>
                <c:pt idx="5">
                  <c:v>100.10176766000751</c:v>
                </c:pt>
                <c:pt idx="6">
                  <c:v>100.61281830048007</c:v>
                </c:pt>
                <c:pt idx="7">
                  <c:v>98.64383531337802</c:v>
                </c:pt>
                <c:pt idx="8">
                  <c:v>97.623946372867849</c:v>
                </c:pt>
                <c:pt idx="9">
                  <c:v>100.29424127784783</c:v>
                </c:pt>
                <c:pt idx="10">
                  <c:v>102.03535320015045</c:v>
                </c:pt>
                <c:pt idx="11">
                  <c:v>100.36724851220107</c:v>
                </c:pt>
                <c:pt idx="12">
                  <c:v>100.29202893741289</c:v>
                </c:pt>
                <c:pt idx="13">
                  <c:v>102.77206256498749</c:v>
                </c:pt>
                <c:pt idx="14">
                  <c:v>104.15035065595895</c:v>
                </c:pt>
                <c:pt idx="15">
                  <c:v>102.14597022189776</c:v>
                </c:pt>
                <c:pt idx="16">
                  <c:v>101.11501957921286</c:v>
                </c:pt>
                <c:pt idx="17">
                  <c:v>103.49328554677994</c:v>
                </c:pt>
                <c:pt idx="18">
                  <c:v>104.76316895643902</c:v>
                </c:pt>
                <c:pt idx="19">
                  <c:v>102.75436384150794</c:v>
                </c:pt>
                <c:pt idx="20">
                  <c:v>101.95570894449237</c:v>
                </c:pt>
                <c:pt idx="21">
                  <c:v>104.3406119333643</c:v>
                </c:pt>
                <c:pt idx="22">
                  <c:v>105.8892502378266</c:v>
                </c:pt>
                <c:pt idx="23">
                  <c:v>104.15035065595895</c:v>
                </c:pt>
                <c:pt idx="24">
                  <c:v>103.08179022587996</c:v>
                </c:pt>
                <c:pt idx="25">
                  <c:v>105.71890002433575</c:v>
                </c:pt>
                <c:pt idx="26">
                  <c:v>107.93124045928188</c:v>
                </c:pt>
                <c:pt idx="27">
                  <c:v>105.58837193867392</c:v>
                </c:pt>
                <c:pt idx="28">
                  <c:v>104.8627242760116</c:v>
                </c:pt>
                <c:pt idx="29">
                  <c:v>107.00205747660449</c:v>
                </c:pt>
                <c:pt idx="30">
                  <c:v>108.94228003805226</c:v>
                </c:pt>
                <c:pt idx="31">
                  <c:v>107.23877790314373</c:v>
                </c:pt>
              </c:numCache>
            </c:numRef>
          </c:val>
          <c:smooth val="0"/>
        </c:ser>
        <c:ser>
          <c:idx val="2"/>
          <c:order val="1"/>
          <c:tx>
            <c:strRef>
              <c:f>'7-8. Sysselsättning'!$D$15</c:f>
              <c:strCache>
                <c:ptCount val="1"/>
                <c:pt idx="0">
                  <c:v>Stockholmsregionen</c:v>
                </c:pt>
              </c:strCache>
            </c:strRef>
          </c:tx>
          <c:spPr>
            <a:ln>
              <a:solidFill>
                <a:sysClr val="windowText" lastClr="000000"/>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Sysselsättning'!$E$15:$AJ$15</c:f>
              <c:numCache>
                <c:formatCode>#,##0</c:formatCode>
                <c:ptCount val="32"/>
                <c:pt idx="0">
                  <c:v>100</c:v>
                </c:pt>
                <c:pt idx="1">
                  <c:v>101.99477558774639</c:v>
                </c:pt>
                <c:pt idx="2">
                  <c:v>103.25932082640703</c:v>
                </c:pt>
                <c:pt idx="3">
                  <c:v>102.11351222987415</c:v>
                </c:pt>
                <c:pt idx="4">
                  <c:v>100.39776775112801</c:v>
                </c:pt>
                <c:pt idx="5">
                  <c:v>101.8285442887675</c:v>
                </c:pt>
                <c:pt idx="6">
                  <c:v>102.39254333887438</c:v>
                </c:pt>
                <c:pt idx="7">
                  <c:v>101.70387081453336</c:v>
                </c:pt>
                <c:pt idx="8">
                  <c:v>100.24341011636191</c:v>
                </c:pt>
                <c:pt idx="9">
                  <c:v>102.55877463785323</c:v>
                </c:pt>
                <c:pt idx="10">
                  <c:v>103.85894086915222</c:v>
                </c:pt>
                <c:pt idx="11">
                  <c:v>102.55877463785323</c:v>
                </c:pt>
                <c:pt idx="12">
                  <c:v>103.10496319164093</c:v>
                </c:pt>
                <c:pt idx="13">
                  <c:v>105.05818095464261</c:v>
                </c:pt>
                <c:pt idx="14">
                  <c:v>106.02588458798385</c:v>
                </c:pt>
                <c:pt idx="15">
                  <c:v>104.86226549513179</c:v>
                </c:pt>
                <c:pt idx="16">
                  <c:v>103.99548800759915</c:v>
                </c:pt>
                <c:pt idx="17">
                  <c:v>105.80622180004748</c:v>
                </c:pt>
                <c:pt idx="18">
                  <c:v>106.62550463072904</c:v>
                </c:pt>
                <c:pt idx="19">
                  <c:v>105.93683210638802</c:v>
                </c:pt>
                <c:pt idx="20">
                  <c:v>105.07005461885537</c:v>
                </c:pt>
                <c:pt idx="21">
                  <c:v>107.40916646877226</c:v>
                </c:pt>
                <c:pt idx="22">
                  <c:v>108.44811208145333</c:v>
                </c:pt>
                <c:pt idx="23">
                  <c:v>108.02066017454285</c:v>
                </c:pt>
                <c:pt idx="24">
                  <c:v>106.70268344811208</c:v>
                </c:pt>
                <c:pt idx="25">
                  <c:v>108.99430064117787</c:v>
                </c:pt>
                <c:pt idx="26">
                  <c:v>110.78722393730705</c:v>
                </c:pt>
                <c:pt idx="27">
                  <c:v>109.90263595345525</c:v>
                </c:pt>
                <c:pt idx="28">
                  <c:v>109.13084777962479</c:v>
                </c:pt>
                <c:pt idx="29">
                  <c:v>110.81690809783899</c:v>
                </c:pt>
                <c:pt idx="30">
                  <c:v>111.89147470909522</c:v>
                </c:pt>
                <c:pt idx="31">
                  <c:v>111.4165281399905</c:v>
                </c:pt>
              </c:numCache>
            </c:numRef>
          </c:val>
          <c:smooth val="0"/>
        </c:ser>
        <c:ser>
          <c:idx val="0"/>
          <c:order val="2"/>
          <c:tx>
            <c:strRef>
              <c:f>'7-8. Sysselsättning'!$D$16</c:f>
              <c:strCache>
                <c:ptCount val="1"/>
                <c:pt idx="0">
                  <c:v>Södermanlands län</c:v>
                </c:pt>
              </c:strCache>
            </c:strRef>
          </c:tx>
          <c:spPr>
            <a:ln>
              <a:solidFill>
                <a:srgbClr val="052364"/>
              </a:solidFill>
            </a:ln>
          </c:spPr>
          <c:marker>
            <c:symbol val="none"/>
          </c:marker>
          <c:cat>
            <c:strRef>
              <c:f>'7-8. Sysselsättning'!$E$12:$AJ$12</c:f>
              <c:strCache>
                <c:ptCount val="29"/>
                <c:pt idx="0">
                  <c:v>2008</c:v>
                </c:pt>
                <c:pt idx="4">
                  <c:v>2009</c:v>
                </c:pt>
                <c:pt idx="8">
                  <c:v>2010</c:v>
                </c:pt>
                <c:pt idx="12">
                  <c:v>2011</c:v>
                </c:pt>
                <c:pt idx="16">
                  <c:v>2012</c:v>
                </c:pt>
                <c:pt idx="20">
                  <c:v>2013</c:v>
                </c:pt>
                <c:pt idx="24">
                  <c:v>2014</c:v>
                </c:pt>
                <c:pt idx="28">
                  <c:v>2015</c:v>
                </c:pt>
              </c:strCache>
            </c:strRef>
          </c:cat>
          <c:val>
            <c:numRef>
              <c:f>'7-8. Sysselsättning'!$E$16:$AJ$16</c:f>
              <c:numCache>
                <c:formatCode>#,##0</c:formatCode>
                <c:ptCount val="32"/>
                <c:pt idx="0">
                  <c:v>100</c:v>
                </c:pt>
                <c:pt idx="1">
                  <c:v>99.447513812154696</c:v>
                </c:pt>
                <c:pt idx="2">
                  <c:v>100.23677979479085</c:v>
                </c:pt>
                <c:pt idx="3">
                  <c:v>97.868981846882392</c:v>
                </c:pt>
                <c:pt idx="4">
                  <c:v>96.685082872928177</c:v>
                </c:pt>
                <c:pt idx="5">
                  <c:v>100.63141278610892</c:v>
                </c:pt>
                <c:pt idx="6">
                  <c:v>100.71033938437253</c:v>
                </c:pt>
                <c:pt idx="7">
                  <c:v>96.369376479873708</c:v>
                </c:pt>
                <c:pt idx="8">
                  <c:v>94.948697711128645</c:v>
                </c:pt>
                <c:pt idx="9">
                  <c:v>97.868981846882392</c:v>
                </c:pt>
                <c:pt idx="10">
                  <c:v>101.34175217048144</c:v>
                </c:pt>
                <c:pt idx="11">
                  <c:v>96.685082872928177</c:v>
                </c:pt>
                <c:pt idx="12">
                  <c:v>96.764009471191798</c:v>
                </c:pt>
                <c:pt idx="13">
                  <c:v>98.737174427782165</c:v>
                </c:pt>
                <c:pt idx="14">
                  <c:v>99.921073401736379</c:v>
                </c:pt>
                <c:pt idx="15">
                  <c:v>96.685082872928177</c:v>
                </c:pt>
                <c:pt idx="16">
                  <c:v>96.764009471191798</c:v>
                </c:pt>
                <c:pt idx="17">
                  <c:v>102.6835043409629</c:v>
                </c:pt>
                <c:pt idx="18">
                  <c:v>99.763220205209151</c:v>
                </c:pt>
                <c:pt idx="19">
                  <c:v>97.47434885556433</c:v>
                </c:pt>
                <c:pt idx="20">
                  <c:v>94.475138121546962</c:v>
                </c:pt>
                <c:pt idx="21">
                  <c:v>98.737174427782165</c:v>
                </c:pt>
                <c:pt idx="22">
                  <c:v>101.65745856353593</c:v>
                </c:pt>
                <c:pt idx="23">
                  <c:v>101.18389896606158</c:v>
                </c:pt>
                <c:pt idx="24">
                  <c:v>100.78926598263615</c:v>
                </c:pt>
                <c:pt idx="25">
                  <c:v>102.052091554854</c:v>
                </c:pt>
                <c:pt idx="26">
                  <c:v>105.36700868192581</c:v>
                </c:pt>
                <c:pt idx="27">
                  <c:v>102.6835043409629</c:v>
                </c:pt>
                <c:pt idx="28">
                  <c:v>102.76243093922652</c:v>
                </c:pt>
                <c:pt idx="29">
                  <c:v>102.20994475138122</c:v>
                </c:pt>
                <c:pt idx="30">
                  <c:v>102.20994475138122</c:v>
                </c:pt>
                <c:pt idx="31">
                  <c:v>100.94711917916337</c:v>
                </c:pt>
              </c:numCache>
            </c:numRef>
          </c:val>
          <c:smooth val="0"/>
        </c:ser>
        <c:dLbls>
          <c:showLegendKey val="0"/>
          <c:showVal val="0"/>
          <c:showCatName val="0"/>
          <c:showSerName val="0"/>
          <c:showPercent val="0"/>
          <c:showBubbleSize val="0"/>
        </c:dLbls>
        <c:smooth val="0"/>
        <c:axId val="516484464"/>
        <c:axId val="516484072"/>
      </c:lineChart>
      <c:catAx>
        <c:axId val="516484464"/>
        <c:scaling>
          <c:orientation val="minMax"/>
        </c:scaling>
        <c:delete val="0"/>
        <c:axPos val="b"/>
        <c:numFmt formatCode="General" sourceLinked="0"/>
        <c:majorTickMark val="out"/>
        <c:minorTickMark val="none"/>
        <c:tickLblPos val="nextTo"/>
        <c:txPr>
          <a:bodyPr rot="-2700000"/>
          <a:lstStyle/>
          <a:p>
            <a:pPr>
              <a:defRPr/>
            </a:pPr>
            <a:endParaRPr lang="sv-SE"/>
          </a:p>
        </c:txPr>
        <c:crossAx val="516484072"/>
        <c:crosses val="autoZero"/>
        <c:auto val="1"/>
        <c:lblAlgn val="ctr"/>
        <c:lblOffset val="100"/>
        <c:noMultiLvlLbl val="0"/>
      </c:catAx>
      <c:valAx>
        <c:axId val="516484072"/>
        <c:scaling>
          <c:orientation val="minMax"/>
        </c:scaling>
        <c:delete val="0"/>
        <c:axPos val="l"/>
        <c:majorGridlines/>
        <c:numFmt formatCode="#,##0" sourceLinked="1"/>
        <c:majorTickMark val="out"/>
        <c:minorTickMark val="none"/>
        <c:tickLblPos val="nextTo"/>
        <c:crossAx val="51648446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platser'!$A$12</c:f>
              <c:strCache>
                <c:ptCount val="1"/>
                <c:pt idx="0">
                  <c:v>Sverige</c:v>
                </c:pt>
              </c:strCache>
            </c:strRef>
          </c:tx>
          <c:spPr>
            <a:ln>
              <a:solidFill>
                <a:sysClr val="window" lastClr="FFFFFF">
                  <a:lumMod val="50000"/>
                </a:sysClr>
              </a:solidFill>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platser'!$B$12:$AS$12</c:f>
              <c:numCache>
                <c:formatCode>#,##0</c:formatCode>
                <c:ptCount val="44"/>
                <c:pt idx="0">
                  <c:v>100</c:v>
                </c:pt>
                <c:pt idx="1">
                  <c:v>87.556257780331322</c:v>
                </c:pt>
                <c:pt idx="2">
                  <c:v>68.051964633406755</c:v>
                </c:pt>
                <c:pt idx="3">
                  <c:v>74.930575505123059</c:v>
                </c:pt>
                <c:pt idx="4">
                  <c:v>138.83063615180822</c:v>
                </c:pt>
                <c:pt idx="5">
                  <c:v>118.60576462702288</c:v>
                </c:pt>
                <c:pt idx="6">
                  <c:v>110.43202783363657</c:v>
                </c:pt>
                <c:pt idx="7">
                  <c:v>118.7494015129752</c:v>
                </c:pt>
                <c:pt idx="8">
                  <c:v>196.03322799961697</c:v>
                </c:pt>
                <c:pt idx="9">
                  <c:v>177.75383829678572</c:v>
                </c:pt>
                <c:pt idx="10">
                  <c:v>143.10941938778768</c:v>
                </c:pt>
                <c:pt idx="11">
                  <c:v>144.2569185100067</c:v>
                </c:pt>
                <c:pt idx="12">
                  <c:v>176.10680200453254</c:v>
                </c:pt>
                <c:pt idx="13">
                  <c:v>136.6936384819177</c:v>
                </c:pt>
                <c:pt idx="14">
                  <c:v>95.11474991222191</c:v>
                </c:pt>
                <c:pt idx="15">
                  <c:v>78.567780650515502</c:v>
                </c:pt>
                <c:pt idx="16">
                  <c:v>115.82160298764722</c:v>
                </c:pt>
                <c:pt idx="17">
                  <c:v>76.80344090140126</c:v>
                </c:pt>
                <c:pt idx="18">
                  <c:v>63.551342206900955</c:v>
                </c:pt>
                <c:pt idx="19">
                  <c:v>70.270356538670242</c:v>
                </c:pt>
                <c:pt idx="20">
                  <c:v>127.16811899518019</c:v>
                </c:pt>
                <c:pt idx="21">
                  <c:v>110.05139008586293</c:v>
                </c:pt>
                <c:pt idx="22">
                  <c:v>92.858054837371128</c:v>
                </c:pt>
                <c:pt idx="23">
                  <c:v>109.33879153499953</c:v>
                </c:pt>
                <c:pt idx="24">
                  <c:v>166.96910210986627</c:v>
                </c:pt>
                <c:pt idx="25">
                  <c:v>147.60046602189664</c:v>
                </c:pt>
                <c:pt idx="26">
                  <c:v>115.68036004979412</c:v>
                </c:pt>
                <c:pt idx="27">
                  <c:v>120.7659037952057</c:v>
                </c:pt>
                <c:pt idx="28">
                  <c:v>170.3357911200485</c:v>
                </c:pt>
                <c:pt idx="29">
                  <c:v>138.3845638226563</c:v>
                </c:pt>
                <c:pt idx="30">
                  <c:v>106.74375179546107</c:v>
                </c:pt>
                <c:pt idx="31">
                  <c:v>112.90258227201635</c:v>
                </c:pt>
                <c:pt idx="32">
                  <c:v>162.77490504005874</c:v>
                </c:pt>
                <c:pt idx="33">
                  <c:v>139.32059752944556</c:v>
                </c:pt>
                <c:pt idx="34">
                  <c:v>107.68616936384818</c:v>
                </c:pt>
                <c:pt idx="35">
                  <c:v>117.81097385808677</c:v>
                </c:pt>
                <c:pt idx="36">
                  <c:v>167.90992371285392</c:v>
                </c:pt>
                <c:pt idx="37">
                  <c:v>163.57927160139167</c:v>
                </c:pt>
                <c:pt idx="38">
                  <c:v>133.93182035813464</c:v>
                </c:pt>
                <c:pt idx="39">
                  <c:v>161.07200995882408</c:v>
                </c:pt>
                <c:pt idx="40">
                  <c:v>237.59296498451911</c:v>
                </c:pt>
                <c:pt idx="41">
                  <c:v>212.93051166650704</c:v>
                </c:pt>
                <c:pt idx="42">
                  <c:v>175.85623543681572</c:v>
                </c:pt>
                <c:pt idx="43">
                  <c:v>226.17622649940947</c:v>
                </c:pt>
              </c:numCache>
            </c:numRef>
          </c:val>
          <c:smooth val="0"/>
        </c:ser>
        <c:ser>
          <c:idx val="2"/>
          <c:order val="1"/>
          <c:tx>
            <c:strRef>
              <c:f>'9. Nyanmälda platser'!$A$13</c:f>
              <c:strCache>
                <c:ptCount val="1"/>
                <c:pt idx="0">
                  <c:v>Södermanlands län</c:v>
                </c:pt>
              </c:strCache>
            </c:strRef>
          </c:tx>
          <c:spPr>
            <a:ln>
              <a:solidFill>
                <a:srgbClr val="052364"/>
              </a:solidFill>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platser'!$B$13:$AS$13</c:f>
              <c:numCache>
                <c:formatCode>#,##0</c:formatCode>
                <c:ptCount val="44"/>
                <c:pt idx="0">
                  <c:v>100</c:v>
                </c:pt>
                <c:pt idx="1">
                  <c:v>61.475840336134461</c:v>
                </c:pt>
                <c:pt idx="2">
                  <c:v>38.235294117647058</c:v>
                </c:pt>
                <c:pt idx="3">
                  <c:v>45.850840336134453</c:v>
                </c:pt>
                <c:pt idx="4">
                  <c:v>103.17752100840336</c:v>
                </c:pt>
                <c:pt idx="5">
                  <c:v>87.841386554621849</c:v>
                </c:pt>
                <c:pt idx="6">
                  <c:v>70.456932773109244</c:v>
                </c:pt>
                <c:pt idx="7">
                  <c:v>82.668067226890756</c:v>
                </c:pt>
                <c:pt idx="8">
                  <c:v>152.23214285714286</c:v>
                </c:pt>
                <c:pt idx="9">
                  <c:v>119.74789915966386</c:v>
                </c:pt>
                <c:pt idx="10">
                  <c:v>89.233193277310932</c:v>
                </c:pt>
                <c:pt idx="11">
                  <c:v>99.632352941176478</c:v>
                </c:pt>
                <c:pt idx="12">
                  <c:v>147.19012605042016</c:v>
                </c:pt>
                <c:pt idx="13">
                  <c:v>89.57457983193278</c:v>
                </c:pt>
                <c:pt idx="14">
                  <c:v>60.057773109243698</c:v>
                </c:pt>
                <c:pt idx="15">
                  <c:v>52.179621848739501</c:v>
                </c:pt>
                <c:pt idx="16">
                  <c:v>96.586134453781511</c:v>
                </c:pt>
                <c:pt idx="17">
                  <c:v>57.720588235294116</c:v>
                </c:pt>
                <c:pt idx="18">
                  <c:v>45.509453781512605</c:v>
                </c:pt>
                <c:pt idx="19">
                  <c:v>55.69852941176471</c:v>
                </c:pt>
                <c:pt idx="20">
                  <c:v>123.97584033613444</c:v>
                </c:pt>
                <c:pt idx="21">
                  <c:v>107.24789915966386</c:v>
                </c:pt>
                <c:pt idx="22">
                  <c:v>71.481092436974791</c:v>
                </c:pt>
                <c:pt idx="23">
                  <c:v>86.554621848739501</c:v>
                </c:pt>
                <c:pt idx="24">
                  <c:v>169.85294117647058</c:v>
                </c:pt>
                <c:pt idx="25">
                  <c:v>107.66806722689076</c:v>
                </c:pt>
                <c:pt idx="26">
                  <c:v>81.223739495798313</c:v>
                </c:pt>
                <c:pt idx="27">
                  <c:v>94.984243697478988</c:v>
                </c:pt>
                <c:pt idx="28">
                  <c:v>129.28046218487395</c:v>
                </c:pt>
                <c:pt idx="29">
                  <c:v>109.58508403361344</c:v>
                </c:pt>
                <c:pt idx="30">
                  <c:v>73.398109243697476</c:v>
                </c:pt>
                <c:pt idx="31">
                  <c:v>91.964285714285708</c:v>
                </c:pt>
                <c:pt idx="32">
                  <c:v>143.48739495798318</c:v>
                </c:pt>
                <c:pt idx="33">
                  <c:v>148.94957983193277</c:v>
                </c:pt>
                <c:pt idx="34">
                  <c:v>84.112394957983199</c:v>
                </c:pt>
                <c:pt idx="35">
                  <c:v>89.4170168067227</c:v>
                </c:pt>
                <c:pt idx="36">
                  <c:v>133.74474789915968</c:v>
                </c:pt>
                <c:pt idx="37">
                  <c:v>136.52836134453781</c:v>
                </c:pt>
                <c:pt idx="38">
                  <c:v>88.445378151260499</c:v>
                </c:pt>
                <c:pt idx="39">
                  <c:v>116.78046218487394</c:v>
                </c:pt>
                <c:pt idx="40">
                  <c:v>233.8497899159664</c:v>
                </c:pt>
                <c:pt idx="41">
                  <c:v>167.41071428571428</c:v>
                </c:pt>
                <c:pt idx="42">
                  <c:v>123.18802521008404</c:v>
                </c:pt>
                <c:pt idx="43">
                  <c:v>192.5420168067227</c:v>
                </c:pt>
              </c:numCache>
            </c:numRef>
          </c:val>
          <c:smooth val="0"/>
        </c:ser>
        <c:ser>
          <c:idx val="0"/>
          <c:order val="2"/>
          <c:tx>
            <c:strRef>
              <c:f>'9. Nyanmälda platser'!$A$14</c:f>
              <c:strCache>
                <c:ptCount val="1"/>
                <c:pt idx="0">
                  <c:v>Eskilstuna kommun</c:v>
                </c:pt>
              </c:strCache>
            </c:strRef>
          </c:tx>
          <c:spPr>
            <a:ln>
              <a:solidFill>
                <a:srgbClr val="052364"/>
              </a:solidFill>
              <a:prstDash val="sysDash"/>
            </a:ln>
          </c:spPr>
          <c:marker>
            <c:symbol val="none"/>
          </c:marker>
          <c:cat>
            <c:strRef>
              <c:f>'9. Nyanmälda platser'!$B$10:$AS$10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platser'!$B$14:$AS$14</c:f>
              <c:numCache>
                <c:formatCode>#,##0</c:formatCode>
                <c:ptCount val="44"/>
                <c:pt idx="0">
                  <c:v>100</c:v>
                </c:pt>
                <c:pt idx="1">
                  <c:v>58.380771663504113</c:v>
                </c:pt>
                <c:pt idx="2">
                  <c:v>38.962681846932327</c:v>
                </c:pt>
                <c:pt idx="3">
                  <c:v>42.125237191650854</c:v>
                </c:pt>
                <c:pt idx="4">
                  <c:v>79.380139152435163</c:v>
                </c:pt>
                <c:pt idx="5">
                  <c:v>83.048703352308664</c:v>
                </c:pt>
                <c:pt idx="6">
                  <c:v>78.937381404174573</c:v>
                </c:pt>
                <c:pt idx="7">
                  <c:v>75.015812776723592</c:v>
                </c:pt>
                <c:pt idx="8">
                  <c:v>133.96584440227704</c:v>
                </c:pt>
                <c:pt idx="9">
                  <c:v>117.71030993042378</c:v>
                </c:pt>
                <c:pt idx="10">
                  <c:v>92.409867172675519</c:v>
                </c:pt>
                <c:pt idx="11">
                  <c:v>83.175205566097404</c:v>
                </c:pt>
                <c:pt idx="12">
                  <c:v>140.98671726755219</c:v>
                </c:pt>
                <c:pt idx="13">
                  <c:v>75.774826059456032</c:v>
                </c:pt>
                <c:pt idx="14">
                  <c:v>56.293485135989883</c:v>
                </c:pt>
                <c:pt idx="15">
                  <c:v>50.031625553447192</c:v>
                </c:pt>
                <c:pt idx="16">
                  <c:v>102.15053763440861</c:v>
                </c:pt>
                <c:pt idx="17">
                  <c:v>48.197343453510442</c:v>
                </c:pt>
                <c:pt idx="18">
                  <c:v>41.935483870967744</c:v>
                </c:pt>
                <c:pt idx="19">
                  <c:v>50.031625553447192</c:v>
                </c:pt>
                <c:pt idx="20">
                  <c:v>131.81530676786844</c:v>
                </c:pt>
                <c:pt idx="21">
                  <c:v>116.06578115117014</c:v>
                </c:pt>
                <c:pt idx="22">
                  <c:v>76.91334598355472</c:v>
                </c:pt>
                <c:pt idx="23">
                  <c:v>81.15117014547755</c:v>
                </c:pt>
                <c:pt idx="24">
                  <c:v>177.92536369386465</c:v>
                </c:pt>
                <c:pt idx="25">
                  <c:v>110.87919038583176</c:v>
                </c:pt>
                <c:pt idx="26">
                  <c:v>89.373814041745732</c:v>
                </c:pt>
                <c:pt idx="27">
                  <c:v>113.59898798228969</c:v>
                </c:pt>
                <c:pt idx="28">
                  <c:v>118.65907653383934</c:v>
                </c:pt>
                <c:pt idx="29">
                  <c:v>119.6078431372549</c:v>
                </c:pt>
                <c:pt idx="30">
                  <c:v>73.814041745730549</c:v>
                </c:pt>
                <c:pt idx="31">
                  <c:v>112.08096141682479</c:v>
                </c:pt>
                <c:pt idx="32">
                  <c:v>146.93232131562303</c:v>
                </c:pt>
                <c:pt idx="33">
                  <c:v>185.70524984187222</c:v>
                </c:pt>
                <c:pt idx="34">
                  <c:v>90.955091714104995</c:v>
                </c:pt>
                <c:pt idx="35">
                  <c:v>114.2314990512334</c:v>
                </c:pt>
                <c:pt idx="36">
                  <c:v>117.96331435800127</c:v>
                </c:pt>
                <c:pt idx="37">
                  <c:v>162.55534471853258</c:v>
                </c:pt>
                <c:pt idx="38">
                  <c:v>95.129664769133456</c:v>
                </c:pt>
                <c:pt idx="39">
                  <c:v>124.85768500948767</c:v>
                </c:pt>
                <c:pt idx="40">
                  <c:v>263.25110689437065</c:v>
                </c:pt>
                <c:pt idx="41">
                  <c:v>174.32005060088551</c:v>
                </c:pt>
                <c:pt idx="42">
                  <c:v>112.33396584440227</c:v>
                </c:pt>
                <c:pt idx="43">
                  <c:v>204.68058191018343</c:v>
                </c:pt>
              </c:numCache>
            </c:numRef>
          </c:val>
          <c:smooth val="0"/>
        </c:ser>
        <c:dLbls>
          <c:showLegendKey val="0"/>
          <c:showVal val="0"/>
          <c:showCatName val="0"/>
          <c:showSerName val="0"/>
          <c:showPercent val="0"/>
          <c:showBubbleSize val="0"/>
        </c:dLbls>
        <c:smooth val="0"/>
        <c:axId val="516483288"/>
        <c:axId val="516482896"/>
      </c:lineChart>
      <c:catAx>
        <c:axId val="516483288"/>
        <c:scaling>
          <c:orientation val="minMax"/>
        </c:scaling>
        <c:delete val="0"/>
        <c:axPos val="b"/>
        <c:numFmt formatCode="General" sourceLinked="0"/>
        <c:majorTickMark val="out"/>
        <c:minorTickMark val="none"/>
        <c:tickLblPos val="nextTo"/>
        <c:txPr>
          <a:bodyPr rot="-2700000"/>
          <a:lstStyle/>
          <a:p>
            <a:pPr>
              <a:defRPr/>
            </a:pPr>
            <a:endParaRPr lang="sv-SE"/>
          </a:p>
        </c:txPr>
        <c:crossAx val="516482896"/>
        <c:crosses val="autoZero"/>
        <c:auto val="1"/>
        <c:lblAlgn val="ctr"/>
        <c:lblOffset val="100"/>
        <c:noMultiLvlLbl val="0"/>
      </c:catAx>
      <c:valAx>
        <c:axId val="516482896"/>
        <c:scaling>
          <c:orientation val="minMax"/>
        </c:scaling>
        <c:delete val="0"/>
        <c:axPos val="l"/>
        <c:majorGridlines/>
        <c:numFmt formatCode="#,##0" sourceLinked="1"/>
        <c:majorTickMark val="out"/>
        <c:minorTickMark val="none"/>
        <c:tickLblPos val="nextTo"/>
        <c:crossAx val="51648328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Varsel'!$A$12</c:f>
              <c:strCache>
                <c:ptCount val="1"/>
                <c:pt idx="0">
                  <c:v>Sverige</c:v>
                </c:pt>
              </c:strCache>
            </c:strRef>
          </c:tx>
          <c:spPr>
            <a:ln>
              <a:solidFill>
                <a:sysClr val="window" lastClr="FFFFFF">
                  <a:lumMod val="50000"/>
                </a:sysClr>
              </a:solidFill>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Varsel'!$B$12:$AS$12</c:f>
              <c:numCache>
                <c:formatCode>#,##0</c:formatCode>
                <c:ptCount val="44"/>
                <c:pt idx="0">
                  <c:v>100</c:v>
                </c:pt>
                <c:pt idx="1">
                  <c:v>69.613771313395432</c:v>
                </c:pt>
                <c:pt idx="2">
                  <c:v>56.13117611810209</c:v>
                </c:pt>
                <c:pt idx="3">
                  <c:v>60.287628697499599</c:v>
                </c:pt>
                <c:pt idx="4">
                  <c:v>52.290679304897317</c:v>
                </c:pt>
                <c:pt idx="5">
                  <c:v>45.426812660020701</c:v>
                </c:pt>
                <c:pt idx="6">
                  <c:v>44.83848123331699</c:v>
                </c:pt>
                <c:pt idx="7">
                  <c:v>57.961540556735848</c:v>
                </c:pt>
                <c:pt idx="8">
                  <c:v>50.128016560440159</c:v>
                </c:pt>
                <c:pt idx="9">
                  <c:v>30.729422018848396</c:v>
                </c:pt>
                <c:pt idx="10">
                  <c:v>37.451653320259304</c:v>
                </c:pt>
                <c:pt idx="11">
                  <c:v>45.007354142833798</c:v>
                </c:pt>
                <c:pt idx="12">
                  <c:v>49.370812224219648</c:v>
                </c:pt>
                <c:pt idx="13">
                  <c:v>81.609195402298852</c:v>
                </c:pt>
                <c:pt idx="14">
                  <c:v>78.618510649888336</c:v>
                </c:pt>
                <c:pt idx="15">
                  <c:v>312.62188810807868</c:v>
                </c:pt>
                <c:pt idx="16">
                  <c:v>266.04020264749141</c:v>
                </c:pt>
                <c:pt idx="17">
                  <c:v>172.94220188483956</c:v>
                </c:pt>
                <c:pt idx="18">
                  <c:v>94.873890069183417</c:v>
                </c:pt>
                <c:pt idx="19">
                  <c:v>93.735359808247537</c:v>
                </c:pt>
                <c:pt idx="20">
                  <c:v>75.83483139946614</c:v>
                </c:pt>
                <c:pt idx="21">
                  <c:v>55.48292204608596</c:v>
                </c:pt>
                <c:pt idx="22">
                  <c:v>51.424524704472404</c:v>
                </c:pt>
                <c:pt idx="23">
                  <c:v>59.497739282017761</c:v>
                </c:pt>
                <c:pt idx="24">
                  <c:v>45.415917633600259</c:v>
                </c:pt>
                <c:pt idx="25">
                  <c:v>60.14054584082367</c:v>
                </c:pt>
                <c:pt idx="26">
                  <c:v>55.063463528899057</c:v>
                </c:pt>
                <c:pt idx="27">
                  <c:v>92.42795663779485</c:v>
                </c:pt>
                <c:pt idx="28">
                  <c:v>89.976575693196054</c:v>
                </c:pt>
                <c:pt idx="29">
                  <c:v>75.622378384267591</c:v>
                </c:pt>
                <c:pt idx="30">
                  <c:v>83.063681429427476</c:v>
                </c:pt>
                <c:pt idx="31">
                  <c:v>140.67113362749905</c:v>
                </c:pt>
                <c:pt idx="32">
                  <c:v>93.713569755406652</c:v>
                </c:pt>
                <c:pt idx="33">
                  <c:v>84.736067984964876</c:v>
                </c:pt>
                <c:pt idx="34">
                  <c:v>62.515661600479376</c:v>
                </c:pt>
                <c:pt idx="35">
                  <c:v>79.097891812387644</c:v>
                </c:pt>
                <c:pt idx="36">
                  <c:v>71.302500408563503</c:v>
                </c:pt>
                <c:pt idx="37">
                  <c:v>68.567848777033277</c:v>
                </c:pt>
                <c:pt idx="38">
                  <c:v>55.499264585716624</c:v>
                </c:pt>
                <c:pt idx="39">
                  <c:v>61.066623086560988</c:v>
                </c:pt>
                <c:pt idx="40">
                  <c:v>91.300321403279412</c:v>
                </c:pt>
                <c:pt idx="41">
                  <c:v>48.88053603529989</c:v>
                </c:pt>
                <c:pt idx="42">
                  <c:v>42.038459443264145</c:v>
                </c:pt>
                <c:pt idx="43">
                  <c:v>52.797298033447724</c:v>
                </c:pt>
              </c:numCache>
            </c:numRef>
          </c:val>
          <c:smooth val="0"/>
        </c:ser>
        <c:ser>
          <c:idx val="2"/>
          <c:order val="1"/>
          <c:tx>
            <c:strRef>
              <c:f>'10. Varsel'!$A$13</c:f>
              <c:strCache>
                <c:ptCount val="1"/>
                <c:pt idx="0">
                  <c:v>Södermanlands län</c:v>
                </c:pt>
              </c:strCache>
            </c:strRef>
          </c:tx>
          <c:spPr>
            <a:ln>
              <a:solidFill>
                <a:srgbClr val="052364"/>
              </a:solidFill>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Varsel'!$B$13:$AS$13</c:f>
              <c:numCache>
                <c:formatCode>#,##0</c:formatCode>
                <c:ptCount val="44"/>
                <c:pt idx="0">
                  <c:v>100</c:v>
                </c:pt>
                <c:pt idx="1">
                  <c:v>75.114678899082563</c:v>
                </c:pt>
                <c:pt idx="2">
                  <c:v>23.738532110091743</c:v>
                </c:pt>
                <c:pt idx="3">
                  <c:v>34.174311926605505</c:v>
                </c:pt>
                <c:pt idx="4">
                  <c:v>11.123853211009175</c:v>
                </c:pt>
                <c:pt idx="5">
                  <c:v>15.940366972477063</c:v>
                </c:pt>
                <c:pt idx="6">
                  <c:v>20.183486238532112</c:v>
                </c:pt>
                <c:pt idx="7">
                  <c:v>33.486238532110093</c:v>
                </c:pt>
                <c:pt idx="8">
                  <c:v>44.380733944954123</c:v>
                </c:pt>
                <c:pt idx="9">
                  <c:v>19.036697247706421</c:v>
                </c:pt>
                <c:pt idx="10">
                  <c:v>15.481651376146788</c:v>
                </c:pt>
                <c:pt idx="11">
                  <c:v>34.288990825688074</c:v>
                </c:pt>
                <c:pt idx="12">
                  <c:v>24.770642201834864</c:v>
                </c:pt>
                <c:pt idx="13">
                  <c:v>35.550458715596328</c:v>
                </c:pt>
                <c:pt idx="14">
                  <c:v>27.522935779816514</c:v>
                </c:pt>
                <c:pt idx="15">
                  <c:v>195.87155963302752</c:v>
                </c:pt>
                <c:pt idx="16">
                  <c:v>194.15137614678898</c:v>
                </c:pt>
                <c:pt idx="17">
                  <c:v>131.76605504587155</c:v>
                </c:pt>
                <c:pt idx="18">
                  <c:v>42.775229357798167</c:v>
                </c:pt>
                <c:pt idx="19">
                  <c:v>35.321100917431195</c:v>
                </c:pt>
                <c:pt idx="20">
                  <c:v>44.61009174311927</c:v>
                </c:pt>
                <c:pt idx="21">
                  <c:v>52.293577981651374</c:v>
                </c:pt>
                <c:pt idx="22">
                  <c:v>9.4036697247706424</c:v>
                </c:pt>
                <c:pt idx="23">
                  <c:v>41.628440366972477</c:v>
                </c:pt>
                <c:pt idx="24">
                  <c:v>18.922018348623855</c:v>
                </c:pt>
                <c:pt idx="25">
                  <c:v>43.922018348623851</c:v>
                </c:pt>
                <c:pt idx="26">
                  <c:v>21.215596330275229</c:v>
                </c:pt>
                <c:pt idx="27">
                  <c:v>66.857798165137609</c:v>
                </c:pt>
                <c:pt idx="28">
                  <c:v>34.633027522935777</c:v>
                </c:pt>
                <c:pt idx="29">
                  <c:v>33.486238532110093</c:v>
                </c:pt>
                <c:pt idx="30">
                  <c:v>57.110091743119263</c:v>
                </c:pt>
                <c:pt idx="31">
                  <c:v>73.165137614678898</c:v>
                </c:pt>
                <c:pt idx="32">
                  <c:v>57.339449541284402</c:v>
                </c:pt>
                <c:pt idx="33">
                  <c:v>44.724770642201833</c:v>
                </c:pt>
                <c:pt idx="34">
                  <c:v>22.935779816513762</c:v>
                </c:pt>
                <c:pt idx="35">
                  <c:v>31.536697247706424</c:v>
                </c:pt>
                <c:pt idx="36">
                  <c:v>22.706422018348622</c:v>
                </c:pt>
                <c:pt idx="37">
                  <c:v>26.261467889908257</c:v>
                </c:pt>
                <c:pt idx="38">
                  <c:v>27.064220183486238</c:v>
                </c:pt>
                <c:pt idx="39">
                  <c:v>65.022935779816521</c:v>
                </c:pt>
                <c:pt idx="40">
                  <c:v>93.11926605504587</c:v>
                </c:pt>
                <c:pt idx="41">
                  <c:v>23.165137614678898</c:v>
                </c:pt>
                <c:pt idx="42">
                  <c:v>14.793577981651376</c:v>
                </c:pt>
                <c:pt idx="43">
                  <c:v>36.009174311926607</c:v>
                </c:pt>
              </c:numCache>
            </c:numRef>
          </c:val>
          <c:smooth val="0"/>
        </c:ser>
        <c:ser>
          <c:idx val="0"/>
          <c:order val="2"/>
          <c:tx>
            <c:strRef>
              <c:f>'10. Varsel'!$A$14</c:f>
              <c:strCache>
                <c:ptCount val="1"/>
                <c:pt idx="0">
                  <c:v>Eskilstuna kommun</c:v>
                </c:pt>
              </c:strCache>
            </c:strRef>
          </c:tx>
          <c:spPr>
            <a:ln>
              <a:solidFill>
                <a:srgbClr val="052364"/>
              </a:solidFill>
              <a:prstDash val="sysDash"/>
            </a:ln>
          </c:spPr>
          <c:marker>
            <c:symbol val="none"/>
          </c:marker>
          <c:cat>
            <c:strRef>
              <c:f>'10. Varsel'!$B$10:$AS$10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Varsel'!$B$14:$AS$14</c:f>
              <c:numCache>
                <c:formatCode>#,##0</c:formatCode>
                <c:ptCount val="44"/>
                <c:pt idx="0">
                  <c:v>100</c:v>
                </c:pt>
                <c:pt idx="1">
                  <c:v>71.102661596958171</c:v>
                </c:pt>
                <c:pt idx="2">
                  <c:v>13.688212927756654</c:v>
                </c:pt>
                <c:pt idx="3">
                  <c:v>29.657794676806081</c:v>
                </c:pt>
                <c:pt idx="4">
                  <c:v>10.266159695817491</c:v>
                </c:pt>
                <c:pt idx="5">
                  <c:v>29.277566539923956</c:v>
                </c:pt>
                <c:pt idx="6">
                  <c:v>36.50190114068441</c:v>
                </c:pt>
                <c:pt idx="7">
                  <c:v>28.517110266159694</c:v>
                </c:pt>
                <c:pt idx="8">
                  <c:v>50.570342205323193</c:v>
                </c:pt>
                <c:pt idx="9">
                  <c:v>4.1825095057034218</c:v>
                </c:pt>
                <c:pt idx="10">
                  <c:v>34.22053231939163</c:v>
                </c:pt>
                <c:pt idx="11">
                  <c:v>7.2243346007604554</c:v>
                </c:pt>
                <c:pt idx="12">
                  <c:v>36.50190114068441</c:v>
                </c:pt>
                <c:pt idx="13">
                  <c:v>42.20532319391635</c:v>
                </c:pt>
                <c:pt idx="14">
                  <c:v>49.429657794676807</c:v>
                </c:pt>
                <c:pt idx="15">
                  <c:v>171.4828897338403</c:v>
                </c:pt>
                <c:pt idx="16">
                  <c:v>273.38403041825097</c:v>
                </c:pt>
                <c:pt idx="17">
                  <c:v>234.22053231939165</c:v>
                </c:pt>
                <c:pt idx="18">
                  <c:v>75.285171102661593</c:v>
                </c:pt>
                <c:pt idx="19">
                  <c:v>11.02661596958175</c:v>
                </c:pt>
                <c:pt idx="20">
                  <c:v>25.475285171102662</c:v>
                </c:pt>
                <c:pt idx="21">
                  <c:v>46.387832699619771</c:v>
                </c:pt>
                <c:pt idx="22">
                  <c:v>6.4638783269961975</c:v>
                </c:pt>
                <c:pt idx="23">
                  <c:v>42.965779467680612</c:v>
                </c:pt>
                <c:pt idx="24">
                  <c:v>25.475285171102662</c:v>
                </c:pt>
                <c:pt idx="25">
                  <c:v>26.615969581749049</c:v>
                </c:pt>
                <c:pt idx="26">
                  <c:v>34.22053231939163</c:v>
                </c:pt>
                <c:pt idx="27">
                  <c:v>123.95437262357414</c:v>
                </c:pt>
                <c:pt idx="28">
                  <c:v>56.653992395437257</c:v>
                </c:pt>
                <c:pt idx="29">
                  <c:v>49.049429657794676</c:v>
                </c:pt>
                <c:pt idx="30">
                  <c:v>120.15209125475286</c:v>
                </c:pt>
                <c:pt idx="31">
                  <c:v>88.593155893536121</c:v>
                </c:pt>
                <c:pt idx="32">
                  <c:v>83.650190114068451</c:v>
                </c:pt>
                <c:pt idx="33">
                  <c:v>90.114068441064646</c:v>
                </c:pt>
                <c:pt idx="34">
                  <c:v>23.193916349809886</c:v>
                </c:pt>
                <c:pt idx="35">
                  <c:v>48.669201520912544</c:v>
                </c:pt>
                <c:pt idx="36">
                  <c:v>18.631178707224336</c:v>
                </c:pt>
                <c:pt idx="37">
                  <c:v>16.34980988593156</c:v>
                </c:pt>
                <c:pt idx="38">
                  <c:v>17.490494296577946</c:v>
                </c:pt>
                <c:pt idx="39">
                  <c:v>92.775665399239543</c:v>
                </c:pt>
                <c:pt idx="40">
                  <c:v>72.623574144486696</c:v>
                </c:pt>
                <c:pt idx="41">
                  <c:v>21.292775665399237</c:v>
                </c:pt>
                <c:pt idx="42">
                  <c:v>9.8859315589353614</c:v>
                </c:pt>
                <c:pt idx="43">
                  <c:v>25.095057034220531</c:v>
                </c:pt>
              </c:numCache>
            </c:numRef>
          </c:val>
          <c:smooth val="0"/>
        </c:ser>
        <c:dLbls>
          <c:showLegendKey val="0"/>
          <c:showVal val="0"/>
          <c:showCatName val="0"/>
          <c:showSerName val="0"/>
          <c:showPercent val="0"/>
          <c:showBubbleSize val="0"/>
        </c:dLbls>
        <c:smooth val="0"/>
        <c:axId val="516482112"/>
        <c:axId val="516481720"/>
      </c:lineChart>
      <c:catAx>
        <c:axId val="516482112"/>
        <c:scaling>
          <c:orientation val="minMax"/>
        </c:scaling>
        <c:delete val="0"/>
        <c:axPos val="b"/>
        <c:numFmt formatCode="General" sourceLinked="0"/>
        <c:majorTickMark val="out"/>
        <c:minorTickMark val="none"/>
        <c:tickLblPos val="nextTo"/>
        <c:txPr>
          <a:bodyPr rot="-2700000"/>
          <a:lstStyle/>
          <a:p>
            <a:pPr>
              <a:defRPr/>
            </a:pPr>
            <a:endParaRPr lang="sv-SE"/>
          </a:p>
        </c:txPr>
        <c:crossAx val="516481720"/>
        <c:crosses val="autoZero"/>
        <c:auto val="1"/>
        <c:lblAlgn val="ctr"/>
        <c:lblOffset val="100"/>
        <c:noMultiLvlLbl val="0"/>
      </c:catAx>
      <c:valAx>
        <c:axId val="516481720"/>
        <c:scaling>
          <c:orientation val="minMax"/>
        </c:scaling>
        <c:delete val="0"/>
        <c:axPos val="l"/>
        <c:majorGridlines/>
        <c:numFmt formatCode="#,##0" sourceLinked="1"/>
        <c:majorTickMark val="out"/>
        <c:minorTickMark val="none"/>
        <c:tickLblPos val="nextTo"/>
        <c:crossAx val="516482112"/>
        <c:crosses val="autoZero"/>
        <c:crossBetween val="between"/>
      </c:valAx>
      <c:spPr>
        <a:solidFill>
          <a:schemeClr val="bg1">
            <a:lumMod val="95000"/>
          </a:schemeClr>
        </a:solidFill>
      </c:spPr>
    </c:plotArea>
    <c:legend>
      <c:legendPos val="r"/>
      <c:layout>
        <c:manualLayout>
          <c:xMode val="edge"/>
          <c:yMode val="edge"/>
          <c:x val="0.69163690476190476"/>
          <c:y val="0.69437023809523812"/>
          <c:w val="0.29656309523809526"/>
          <c:h val="0.24244932925051035"/>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Arbetslöshet'!$A$12</c:f>
              <c:strCache>
                <c:ptCount val="1"/>
                <c:pt idx="0">
                  <c:v>Sverige</c:v>
                </c:pt>
              </c:strCache>
            </c:strRef>
          </c:tx>
          <c:spPr>
            <a:ln>
              <a:solidFill>
                <a:sysClr val="window" lastClr="FFFFFF">
                  <a:lumMod val="50000"/>
                </a:sysClr>
              </a:solidFill>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Arbetslöshet'!$B$12:$AR$12</c:f>
              <c:numCache>
                <c:formatCode>#,##0.0</c:formatCode>
                <c:ptCount val="43"/>
                <c:pt idx="0">
                  <c:v>4.9210000000000003</c:v>
                </c:pt>
                <c:pt idx="1">
                  <c:v>5.1550000000000002</c:v>
                </c:pt>
                <c:pt idx="2">
                  <c:v>5.032</c:v>
                </c:pt>
                <c:pt idx="3">
                  <c:v>5.0680000000000005</c:v>
                </c:pt>
                <c:pt idx="4">
                  <c:v>4.593</c:v>
                </c:pt>
                <c:pt idx="5">
                  <c:v>4.6530000000000005</c:v>
                </c:pt>
                <c:pt idx="6">
                  <c:v>4.133</c:v>
                </c:pt>
                <c:pt idx="7">
                  <c:v>3.8720000000000008</c:v>
                </c:pt>
                <c:pt idx="8">
                  <c:v>3.2069999999999999</c:v>
                </c:pt>
                <c:pt idx="9">
                  <c:v>3.1749999999999998</c:v>
                </c:pt>
                <c:pt idx="10">
                  <c:v>3.1269999999999998</c:v>
                </c:pt>
                <c:pt idx="11">
                  <c:v>3.222</c:v>
                </c:pt>
                <c:pt idx="12">
                  <c:v>2.8980000000000001</c:v>
                </c:pt>
                <c:pt idx="13">
                  <c:v>3.0979999999999999</c:v>
                </c:pt>
                <c:pt idx="14">
                  <c:v>3.59</c:v>
                </c:pt>
                <c:pt idx="15">
                  <c:v>4.4670000000000005</c:v>
                </c:pt>
                <c:pt idx="16">
                  <c:v>4.8360000000000003</c:v>
                </c:pt>
                <c:pt idx="17">
                  <c:v>5.399</c:v>
                </c:pt>
                <c:pt idx="18">
                  <c:v>5.7859999999999996</c:v>
                </c:pt>
                <c:pt idx="19">
                  <c:v>6.1769999999999996</c:v>
                </c:pt>
                <c:pt idx="20">
                  <c:v>5.7240000000000002</c:v>
                </c:pt>
                <c:pt idx="21">
                  <c:v>5.75</c:v>
                </c:pt>
                <c:pt idx="22">
                  <c:v>5.6960000000000006</c:v>
                </c:pt>
                <c:pt idx="23">
                  <c:v>5.6340000000000012</c:v>
                </c:pt>
                <c:pt idx="24">
                  <c:v>5.1059999999999999</c:v>
                </c:pt>
                <c:pt idx="25">
                  <c:v>5.1980000000000004</c:v>
                </c:pt>
                <c:pt idx="26">
                  <c:v>5.3719999999999999</c:v>
                </c:pt>
                <c:pt idx="27">
                  <c:v>5.6470000000000002</c:v>
                </c:pt>
                <c:pt idx="28">
                  <c:v>5.2840000000000007</c:v>
                </c:pt>
                <c:pt idx="29">
                  <c:v>5.4270000000000005</c:v>
                </c:pt>
                <c:pt idx="30">
                  <c:v>5.6900012031122067</c:v>
                </c:pt>
                <c:pt idx="31">
                  <c:v>5.8598795323414654</c:v>
                </c:pt>
                <c:pt idx="32">
                  <c:v>5.4593396617240302</c:v>
                </c:pt>
                <c:pt idx="33">
                  <c:v>5.5785104380198653</c:v>
                </c:pt>
                <c:pt idx="34">
                  <c:v>5.6457477740064581</c:v>
                </c:pt>
                <c:pt idx="35">
                  <c:v>5.5976245000000002</c:v>
                </c:pt>
                <c:pt idx="36">
                  <c:v>5.0938878000000001</c:v>
                </c:pt>
                <c:pt idx="37">
                  <c:v>5.1062773000000004</c:v>
                </c:pt>
                <c:pt idx="38">
                  <c:v>5.2243864999999996</c:v>
                </c:pt>
                <c:pt idx="39">
                  <c:v>5.2929404</c:v>
                </c:pt>
                <c:pt idx="40">
                  <c:v>4.9356795</c:v>
                </c:pt>
                <c:pt idx="41">
                  <c:v>5.0270139</c:v>
                </c:pt>
                <c:pt idx="42">
                  <c:v>5.1607665000000003</c:v>
                </c:pt>
              </c:numCache>
            </c:numRef>
          </c:val>
          <c:smooth val="0"/>
        </c:ser>
        <c:ser>
          <c:idx val="2"/>
          <c:order val="1"/>
          <c:tx>
            <c:strRef>
              <c:f>'11. Arbetslöshet'!$A$13</c:f>
              <c:strCache>
                <c:ptCount val="1"/>
                <c:pt idx="0">
                  <c:v>Södermanlands län</c:v>
                </c:pt>
              </c:strCache>
            </c:strRef>
          </c:tx>
          <c:spPr>
            <a:ln>
              <a:solidFill>
                <a:srgbClr val="052364"/>
              </a:solidFill>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Arbetslöshet'!$B$13:$AR$13</c:f>
              <c:numCache>
                <c:formatCode>#,##0.0</c:formatCode>
                <c:ptCount val="43"/>
                <c:pt idx="0">
                  <c:v>5.6290000000000004</c:v>
                </c:pt>
                <c:pt idx="1">
                  <c:v>5.7969999999999997</c:v>
                </c:pt>
                <c:pt idx="2">
                  <c:v>5.8250000000000002</c:v>
                </c:pt>
                <c:pt idx="3">
                  <c:v>5.9020000000000001</c:v>
                </c:pt>
                <c:pt idx="4">
                  <c:v>5.2380000000000004</c:v>
                </c:pt>
                <c:pt idx="5">
                  <c:v>5.2789999999999999</c:v>
                </c:pt>
                <c:pt idx="6">
                  <c:v>4.6930000000000005</c:v>
                </c:pt>
                <c:pt idx="7">
                  <c:v>4.4089999999999998</c:v>
                </c:pt>
                <c:pt idx="8">
                  <c:v>3.7130000000000001</c:v>
                </c:pt>
                <c:pt idx="9">
                  <c:v>3.7109999999999999</c:v>
                </c:pt>
                <c:pt idx="10">
                  <c:v>3.7120000000000002</c:v>
                </c:pt>
                <c:pt idx="11">
                  <c:v>3.7759999999999998</c:v>
                </c:pt>
                <c:pt idx="12">
                  <c:v>3.4289999999999998</c:v>
                </c:pt>
                <c:pt idx="13">
                  <c:v>3.7710000000000008</c:v>
                </c:pt>
                <c:pt idx="14">
                  <c:v>4.4420000000000002</c:v>
                </c:pt>
                <c:pt idx="15">
                  <c:v>5.5380000000000003</c:v>
                </c:pt>
                <c:pt idx="16">
                  <c:v>6.2060000000000004</c:v>
                </c:pt>
                <c:pt idx="17">
                  <c:v>7.0260000000000016</c:v>
                </c:pt>
                <c:pt idx="18">
                  <c:v>7.4730000000000016</c:v>
                </c:pt>
                <c:pt idx="19">
                  <c:v>7.8480000000000016</c:v>
                </c:pt>
                <c:pt idx="20">
                  <c:v>7.2440000000000015</c:v>
                </c:pt>
                <c:pt idx="21">
                  <c:v>7.25</c:v>
                </c:pt>
                <c:pt idx="22">
                  <c:v>7.15</c:v>
                </c:pt>
                <c:pt idx="23">
                  <c:v>6.9550000000000001</c:v>
                </c:pt>
                <c:pt idx="24">
                  <c:v>6.4610000000000003</c:v>
                </c:pt>
                <c:pt idx="25">
                  <c:v>6.66</c:v>
                </c:pt>
                <c:pt idx="26">
                  <c:v>6.9810000000000016</c:v>
                </c:pt>
                <c:pt idx="27">
                  <c:v>7.2409999999999997</c:v>
                </c:pt>
                <c:pt idx="28">
                  <c:v>6.7779999999999996</c:v>
                </c:pt>
                <c:pt idx="29">
                  <c:v>7.0449999999999999</c:v>
                </c:pt>
                <c:pt idx="30">
                  <c:v>7.4621871894035552</c:v>
                </c:pt>
                <c:pt idx="31">
                  <c:v>7.6157006336600608</c:v>
                </c:pt>
                <c:pt idx="32">
                  <c:v>7.042442050277506</c:v>
                </c:pt>
                <c:pt idx="33">
                  <c:v>7.1031506976789744</c:v>
                </c:pt>
                <c:pt idx="34">
                  <c:v>7.1938594816203887</c:v>
                </c:pt>
                <c:pt idx="35">
                  <c:v>7.2131276</c:v>
                </c:pt>
                <c:pt idx="36">
                  <c:v>6.7015295999999998</c:v>
                </c:pt>
                <c:pt idx="37">
                  <c:v>6.6768245999999998</c:v>
                </c:pt>
                <c:pt idx="38">
                  <c:v>6.8510480999999999</c:v>
                </c:pt>
                <c:pt idx="39">
                  <c:v>6.9107979000000004</c:v>
                </c:pt>
                <c:pt idx="40">
                  <c:v>6.5940886000000001</c:v>
                </c:pt>
                <c:pt idx="41">
                  <c:v>6.8032607</c:v>
                </c:pt>
                <c:pt idx="42">
                  <c:v>7.0896863000000003</c:v>
                </c:pt>
              </c:numCache>
            </c:numRef>
          </c:val>
          <c:smooth val="0"/>
        </c:ser>
        <c:ser>
          <c:idx val="0"/>
          <c:order val="2"/>
          <c:tx>
            <c:strRef>
              <c:f>'11. Arbetslöshet'!$A$14</c:f>
              <c:strCache>
                <c:ptCount val="1"/>
                <c:pt idx="0">
                  <c:v>Eskilstuna kommun</c:v>
                </c:pt>
              </c:strCache>
            </c:strRef>
          </c:tx>
          <c:spPr>
            <a:ln>
              <a:solidFill>
                <a:srgbClr val="052364"/>
              </a:solidFill>
              <a:prstDash val="sysDash"/>
            </a:ln>
          </c:spPr>
          <c:marker>
            <c:symbol val="none"/>
          </c:marker>
          <c:cat>
            <c:strRef>
              <c:f>'11. Arbetslöshet'!$B$10:$AR$10</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Arbetslöshet'!$B$14:$AR$14</c:f>
              <c:numCache>
                <c:formatCode>#,##0.0</c:formatCode>
                <c:ptCount val="43"/>
                <c:pt idx="0">
                  <c:v>6.8659999999999997</c:v>
                </c:pt>
                <c:pt idx="1">
                  <c:v>7.0229999999999997</c:v>
                </c:pt>
                <c:pt idx="2">
                  <c:v>6.891</c:v>
                </c:pt>
                <c:pt idx="3">
                  <c:v>7.16</c:v>
                </c:pt>
                <c:pt idx="4">
                  <c:v>6.5590000000000002</c:v>
                </c:pt>
                <c:pt idx="5">
                  <c:v>6.649</c:v>
                </c:pt>
                <c:pt idx="6">
                  <c:v>5.7640000000000002</c:v>
                </c:pt>
                <c:pt idx="7">
                  <c:v>5.4249999999999998</c:v>
                </c:pt>
                <c:pt idx="8">
                  <c:v>4.7590000000000012</c:v>
                </c:pt>
                <c:pt idx="9">
                  <c:v>4.673</c:v>
                </c:pt>
                <c:pt idx="10">
                  <c:v>4.5940000000000003</c:v>
                </c:pt>
                <c:pt idx="11">
                  <c:v>4.7450000000000001</c:v>
                </c:pt>
                <c:pt idx="12">
                  <c:v>4.484</c:v>
                </c:pt>
                <c:pt idx="13">
                  <c:v>4.8890000000000002</c:v>
                </c:pt>
                <c:pt idx="14">
                  <c:v>5.69</c:v>
                </c:pt>
                <c:pt idx="15">
                  <c:v>7.0620000000000003</c:v>
                </c:pt>
                <c:pt idx="16">
                  <c:v>8.2360000000000024</c:v>
                </c:pt>
                <c:pt idx="17">
                  <c:v>9.4420000000000002</c:v>
                </c:pt>
                <c:pt idx="18">
                  <c:v>9.9329999999999998</c:v>
                </c:pt>
                <c:pt idx="19">
                  <c:v>10.218</c:v>
                </c:pt>
                <c:pt idx="20">
                  <c:v>9.3970000000000002</c:v>
                </c:pt>
                <c:pt idx="21">
                  <c:v>9.3230000000000004</c:v>
                </c:pt>
                <c:pt idx="22">
                  <c:v>9.0890000000000004</c:v>
                </c:pt>
                <c:pt idx="23">
                  <c:v>8.7949999999999999</c:v>
                </c:pt>
                <c:pt idx="24">
                  <c:v>8.3570000000000011</c:v>
                </c:pt>
                <c:pt idx="25">
                  <c:v>8.4050000000000011</c:v>
                </c:pt>
                <c:pt idx="26">
                  <c:v>8.7230000000000008</c:v>
                </c:pt>
                <c:pt idx="27">
                  <c:v>9.1</c:v>
                </c:pt>
                <c:pt idx="28">
                  <c:v>8.5990000000000002</c:v>
                </c:pt>
                <c:pt idx="29">
                  <c:v>8.93</c:v>
                </c:pt>
                <c:pt idx="30">
                  <c:v>9.5028782167303998</c:v>
                </c:pt>
                <c:pt idx="31">
                  <c:v>9.7511656353107377</c:v>
                </c:pt>
                <c:pt idx="32">
                  <c:v>9.0130998071967845</c:v>
                </c:pt>
                <c:pt idx="33">
                  <c:v>9.1918618789008679</c:v>
                </c:pt>
                <c:pt idx="34">
                  <c:v>9.2458211487779334</c:v>
                </c:pt>
                <c:pt idx="35">
                  <c:v>9.3585600000000007</c:v>
                </c:pt>
                <c:pt idx="36">
                  <c:v>8.8665070999999998</c:v>
                </c:pt>
                <c:pt idx="37">
                  <c:v>8.9351558999999998</c:v>
                </c:pt>
                <c:pt idx="38">
                  <c:v>9.0673946999999995</c:v>
                </c:pt>
                <c:pt idx="39">
                  <c:v>9.0655751999999996</c:v>
                </c:pt>
                <c:pt idx="40">
                  <c:v>8.8311907999999999</c:v>
                </c:pt>
                <c:pt idx="41">
                  <c:v>9.1040565000000004</c:v>
                </c:pt>
                <c:pt idx="42">
                  <c:v>9.3943964999999992</c:v>
                </c:pt>
              </c:numCache>
            </c:numRef>
          </c:val>
          <c:smooth val="0"/>
        </c:ser>
        <c:dLbls>
          <c:showLegendKey val="0"/>
          <c:showVal val="0"/>
          <c:showCatName val="0"/>
          <c:showSerName val="0"/>
          <c:showPercent val="0"/>
          <c:showBubbleSize val="0"/>
        </c:dLbls>
        <c:smooth val="0"/>
        <c:axId val="516480936"/>
        <c:axId val="516480544"/>
      </c:lineChart>
      <c:catAx>
        <c:axId val="516480936"/>
        <c:scaling>
          <c:orientation val="minMax"/>
        </c:scaling>
        <c:delete val="0"/>
        <c:axPos val="b"/>
        <c:numFmt formatCode="General" sourceLinked="0"/>
        <c:majorTickMark val="out"/>
        <c:minorTickMark val="none"/>
        <c:tickLblPos val="nextTo"/>
        <c:txPr>
          <a:bodyPr rot="-2700000"/>
          <a:lstStyle/>
          <a:p>
            <a:pPr>
              <a:defRPr/>
            </a:pPr>
            <a:endParaRPr lang="sv-SE"/>
          </a:p>
        </c:txPr>
        <c:crossAx val="516480544"/>
        <c:crosses val="autoZero"/>
        <c:auto val="1"/>
        <c:lblAlgn val="ctr"/>
        <c:lblOffset val="100"/>
        <c:noMultiLvlLbl val="0"/>
      </c:catAx>
      <c:valAx>
        <c:axId val="516480544"/>
        <c:scaling>
          <c:orientation val="minMax"/>
        </c:scaling>
        <c:delete val="0"/>
        <c:axPos val="l"/>
        <c:majorGridlines/>
        <c:numFmt formatCode="#,##0.0" sourceLinked="1"/>
        <c:majorTickMark val="out"/>
        <c:minorTickMark val="none"/>
        <c:tickLblPos val="nextTo"/>
        <c:crossAx val="516480936"/>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Befolkning'!$A$12</c:f>
              <c:strCache>
                <c:ptCount val="1"/>
                <c:pt idx="0">
                  <c:v>Sverige</c:v>
                </c:pt>
              </c:strCache>
            </c:strRef>
          </c:tx>
          <c:spPr>
            <a:ln>
              <a:solidFill>
                <a:sysClr val="window" lastClr="FFFFFF">
                  <a:lumMod val="50000"/>
                </a:sysClr>
              </a:solidFill>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Befolkning'!$B$12:$AS$12</c:f>
              <c:numCache>
                <c:formatCode>#,##0</c:formatCode>
                <c:ptCount val="44"/>
                <c:pt idx="0">
                  <c:v>100</c:v>
                </c:pt>
                <c:pt idx="1">
                  <c:v>100.10277405647814</c:v>
                </c:pt>
                <c:pt idx="2">
                  <c:v>100.26868787868469</c:v>
                </c:pt>
                <c:pt idx="3">
                  <c:v>100.36418511044079</c:v>
                </c:pt>
                <c:pt idx="4">
                  <c:v>100.57824134010713</c:v>
                </c:pt>
                <c:pt idx="5">
                  <c:v>100.75512586299979</c:v>
                </c:pt>
                <c:pt idx="6">
                  <c:v>100.98314782791773</c:v>
                </c:pt>
                <c:pt idx="7">
                  <c:v>101.09081377418616</c:v>
                </c:pt>
                <c:pt idx="8">
                  <c:v>101.24390441136421</c:v>
                </c:pt>
                <c:pt idx="9">
                  <c:v>101.41871459550227</c:v>
                </c:pt>
                <c:pt idx="10">
                  <c:v>101.68505081741704</c:v>
                </c:pt>
                <c:pt idx="11">
                  <c:v>101.86364361928409</c:v>
                </c:pt>
                <c:pt idx="12">
                  <c:v>102.01117680343511</c:v>
                </c:pt>
                <c:pt idx="13">
                  <c:v>102.2196533946332</c:v>
                </c:pt>
                <c:pt idx="14">
                  <c:v>102.52552407281217</c:v>
                </c:pt>
                <c:pt idx="15">
                  <c:v>102.67807116668021</c:v>
                </c:pt>
                <c:pt idx="16">
                  <c:v>102.82936478311902</c:v>
                </c:pt>
                <c:pt idx="17">
                  <c:v>103.07754222139052</c:v>
                </c:pt>
                <c:pt idx="18">
                  <c:v>103.44437849205778</c:v>
                </c:pt>
                <c:pt idx="19">
                  <c:v>103.61357575956573</c:v>
                </c:pt>
                <c:pt idx="20">
                  <c:v>103.76643344961091</c:v>
                </c:pt>
                <c:pt idx="21">
                  <c:v>103.97627444544439</c:v>
                </c:pt>
                <c:pt idx="22">
                  <c:v>104.29292724805907</c:v>
                </c:pt>
                <c:pt idx="23">
                  <c:v>104.44428742082155</c:v>
                </c:pt>
                <c:pt idx="24">
                  <c:v>104.58276894495249</c:v>
                </c:pt>
                <c:pt idx="25">
                  <c:v>104.79084619820851</c:v>
                </c:pt>
                <c:pt idx="26">
                  <c:v>105.06108705777899</c:v>
                </c:pt>
                <c:pt idx="27">
                  <c:v>105.19066112725778</c:v>
                </c:pt>
                <c:pt idx="28">
                  <c:v>105.32663569653022</c:v>
                </c:pt>
                <c:pt idx="29">
                  <c:v>105.54064755531414</c:v>
                </c:pt>
                <c:pt idx="30">
                  <c:v>105.82527567351949</c:v>
                </c:pt>
                <c:pt idx="31">
                  <c:v>106.00085125537984</c:v>
                </c:pt>
                <c:pt idx="32">
                  <c:v>106.19578363470961</c:v>
                </c:pt>
                <c:pt idx="33">
                  <c:v>106.45058342718698</c:v>
                </c:pt>
                <c:pt idx="34">
                  <c:v>106.77236106672483</c:v>
                </c:pt>
                <c:pt idx="35">
                  <c:v>106.98778170102656</c:v>
                </c:pt>
                <c:pt idx="36">
                  <c:v>107.23189920355377</c:v>
                </c:pt>
                <c:pt idx="37">
                  <c:v>107.53498560885892</c:v>
                </c:pt>
                <c:pt idx="38">
                  <c:v>107.91551029676245</c:v>
                </c:pt>
                <c:pt idx="39">
                  <c:v>108.12468572935914</c:v>
                </c:pt>
                <c:pt idx="40">
                  <c:v>108.34656232705755</c:v>
                </c:pt>
                <c:pt idx="41">
                  <c:v>108.6329209096785</c:v>
                </c:pt>
                <c:pt idx="42">
                  <c:v>109.02652391518461</c:v>
                </c:pt>
                <c:pt idx="43">
                  <c:v>109.27457933352937</c:v>
                </c:pt>
              </c:numCache>
            </c:numRef>
          </c:val>
          <c:smooth val="0"/>
        </c:ser>
        <c:ser>
          <c:idx val="2"/>
          <c:order val="1"/>
          <c:tx>
            <c:strRef>
              <c:f>'12. Befolkning'!$A$13</c:f>
              <c:strCache>
                <c:ptCount val="1"/>
                <c:pt idx="0">
                  <c:v>Södermanlands län</c:v>
                </c:pt>
              </c:strCache>
            </c:strRef>
          </c:tx>
          <c:spPr>
            <a:ln>
              <a:solidFill>
                <a:srgbClr val="052364"/>
              </a:solidFill>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Befolkning'!$B$13:$AS$13</c:f>
              <c:numCache>
                <c:formatCode>#,##0</c:formatCode>
                <c:ptCount val="44"/>
                <c:pt idx="0">
                  <c:v>100</c:v>
                </c:pt>
                <c:pt idx="1">
                  <c:v>100.20039619438815</c:v>
                </c:pt>
                <c:pt idx="2">
                  <c:v>100.23028319852251</c:v>
                </c:pt>
                <c:pt idx="3">
                  <c:v>100.34944804834032</c:v>
                </c:pt>
                <c:pt idx="4">
                  <c:v>100.45903373016634</c:v>
                </c:pt>
                <c:pt idx="5">
                  <c:v>100.69544759620359</c:v>
                </c:pt>
                <c:pt idx="6">
                  <c:v>100.76518393918379</c:v>
                </c:pt>
                <c:pt idx="7">
                  <c:v>100.81078077882468</c:v>
                </c:pt>
                <c:pt idx="8">
                  <c:v>100.85216278454918</c:v>
                </c:pt>
                <c:pt idx="9">
                  <c:v>101.08857665058643</c:v>
                </c:pt>
                <c:pt idx="10">
                  <c:v>101.32882218382039</c:v>
                </c:pt>
                <c:pt idx="11">
                  <c:v>101.61198238965756</c:v>
                </c:pt>
                <c:pt idx="12">
                  <c:v>101.72884823915733</c:v>
                </c:pt>
                <c:pt idx="13">
                  <c:v>102.12964062793361</c:v>
                </c:pt>
                <c:pt idx="14">
                  <c:v>102.33961599031353</c:v>
                </c:pt>
                <c:pt idx="15">
                  <c:v>102.50629351337059</c:v>
                </c:pt>
                <c:pt idx="16">
                  <c:v>102.58752485794093</c:v>
                </c:pt>
                <c:pt idx="17">
                  <c:v>102.86493756298303</c:v>
                </c:pt>
                <c:pt idx="18">
                  <c:v>102.93850557315993</c:v>
                </c:pt>
                <c:pt idx="19">
                  <c:v>103.09215542774817</c:v>
                </c:pt>
                <c:pt idx="20">
                  <c:v>103.18756394094635</c:v>
                </c:pt>
                <c:pt idx="21">
                  <c:v>103.52015265362111</c:v>
                </c:pt>
                <c:pt idx="22">
                  <c:v>103.59640283083573</c:v>
                </c:pt>
                <c:pt idx="23">
                  <c:v>103.73779135039447</c:v>
                </c:pt>
                <c:pt idx="24">
                  <c:v>103.83090086327462</c:v>
                </c:pt>
                <c:pt idx="25">
                  <c:v>104.10448190112001</c:v>
                </c:pt>
                <c:pt idx="26">
                  <c:v>104.30257909519011</c:v>
                </c:pt>
                <c:pt idx="27">
                  <c:v>104.43707061379477</c:v>
                </c:pt>
                <c:pt idx="28">
                  <c:v>104.51255445757003</c:v>
                </c:pt>
                <c:pt idx="29">
                  <c:v>104.88345984221195</c:v>
                </c:pt>
                <c:pt idx="30">
                  <c:v>105.08002436940338</c:v>
                </c:pt>
                <c:pt idx="31">
                  <c:v>105.26471072828498</c:v>
                </c:pt>
                <c:pt idx="32">
                  <c:v>105.50687209511732</c:v>
                </c:pt>
                <c:pt idx="33">
                  <c:v>105.91226248452965</c:v>
                </c:pt>
                <c:pt idx="34">
                  <c:v>106.15595651824066</c:v>
                </c:pt>
                <c:pt idx="35">
                  <c:v>106.35520321246979</c:v>
                </c:pt>
                <c:pt idx="36">
                  <c:v>106.57629040972016</c:v>
                </c:pt>
                <c:pt idx="37">
                  <c:v>107.04375380771927</c:v>
                </c:pt>
                <c:pt idx="38">
                  <c:v>107.31197051148926</c:v>
                </c:pt>
                <c:pt idx="39">
                  <c:v>107.54187054329209</c:v>
                </c:pt>
                <c:pt idx="40">
                  <c:v>107.697053064759</c:v>
                </c:pt>
                <c:pt idx="41">
                  <c:v>108.18290846530235</c:v>
                </c:pt>
                <c:pt idx="42">
                  <c:v>108.43311633324777</c:v>
                </c:pt>
                <c:pt idx="43">
                  <c:v>108.70899637141116</c:v>
                </c:pt>
              </c:numCache>
            </c:numRef>
          </c:val>
          <c:smooth val="0"/>
        </c:ser>
        <c:ser>
          <c:idx val="0"/>
          <c:order val="2"/>
          <c:tx>
            <c:strRef>
              <c:f>'12. Befolkning'!$A$14</c:f>
              <c:strCache>
                <c:ptCount val="1"/>
                <c:pt idx="0">
                  <c:v>Eskilstuna kommun</c:v>
                </c:pt>
              </c:strCache>
            </c:strRef>
          </c:tx>
          <c:spPr>
            <a:ln>
              <a:solidFill>
                <a:srgbClr val="052364"/>
              </a:solidFill>
              <a:prstDash val="sysDash"/>
            </a:ln>
          </c:spPr>
          <c:marker>
            <c:symbol val="none"/>
          </c:marker>
          <c:cat>
            <c:strRef>
              <c:f>'12. Befolkning'!$B$10:$AS$10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Befolkning'!$B$14:$AS$14</c:f>
              <c:numCache>
                <c:formatCode>#,##0</c:formatCode>
                <c:ptCount val="44"/>
                <c:pt idx="0">
                  <c:v>100</c:v>
                </c:pt>
                <c:pt idx="1">
                  <c:v>100.27527966659355</c:v>
                </c:pt>
                <c:pt idx="2">
                  <c:v>100.36959859618338</c:v>
                </c:pt>
                <c:pt idx="3">
                  <c:v>100.49901294143453</c:v>
                </c:pt>
                <c:pt idx="4">
                  <c:v>100.68655406887474</c:v>
                </c:pt>
                <c:pt idx="5">
                  <c:v>100.87848212327263</c:v>
                </c:pt>
                <c:pt idx="6">
                  <c:v>101.1142794472472</c:v>
                </c:pt>
                <c:pt idx="7">
                  <c:v>101.17350296117569</c:v>
                </c:pt>
                <c:pt idx="8">
                  <c:v>101.18995393726695</c:v>
                </c:pt>
                <c:pt idx="9">
                  <c:v>101.50252248300066</c:v>
                </c:pt>
                <c:pt idx="10">
                  <c:v>101.95876288659792</c:v>
                </c:pt>
                <c:pt idx="11">
                  <c:v>102.37223075235798</c:v>
                </c:pt>
                <c:pt idx="12">
                  <c:v>102.59706075893837</c:v>
                </c:pt>
                <c:pt idx="13">
                  <c:v>103.18710243474447</c:v>
                </c:pt>
                <c:pt idx="14">
                  <c:v>103.67405132704542</c:v>
                </c:pt>
                <c:pt idx="15">
                  <c:v>103.95371792059662</c:v>
                </c:pt>
                <c:pt idx="16">
                  <c:v>104.07655187541127</c:v>
                </c:pt>
                <c:pt idx="17">
                  <c:v>104.45273086203115</c:v>
                </c:pt>
                <c:pt idx="18">
                  <c:v>104.62382101338012</c:v>
                </c:pt>
                <c:pt idx="19">
                  <c:v>104.82232945821453</c:v>
                </c:pt>
                <c:pt idx="20">
                  <c:v>104.86400526431234</c:v>
                </c:pt>
                <c:pt idx="21">
                  <c:v>105.22263654310156</c:v>
                </c:pt>
                <c:pt idx="22">
                  <c:v>105.37508225488045</c:v>
                </c:pt>
                <c:pt idx="23">
                  <c:v>105.62733055494627</c:v>
                </c:pt>
                <c:pt idx="24">
                  <c:v>105.8620311471814</c:v>
                </c:pt>
                <c:pt idx="25">
                  <c:v>106.22066242597062</c:v>
                </c:pt>
                <c:pt idx="26">
                  <c:v>106.69335380565914</c:v>
                </c:pt>
                <c:pt idx="27">
                  <c:v>107.03663084009651</c:v>
                </c:pt>
                <c:pt idx="28">
                  <c:v>107.2219785040579</c:v>
                </c:pt>
                <c:pt idx="29">
                  <c:v>107.7451195437596</c:v>
                </c:pt>
                <c:pt idx="30">
                  <c:v>108.09168677341523</c:v>
                </c:pt>
                <c:pt idx="31">
                  <c:v>108.31871024347444</c:v>
                </c:pt>
                <c:pt idx="32">
                  <c:v>108.72340425531914</c:v>
                </c:pt>
                <c:pt idx="33">
                  <c:v>109.15332309717043</c:v>
                </c:pt>
                <c:pt idx="34">
                  <c:v>109.39350734810264</c:v>
                </c:pt>
                <c:pt idx="35">
                  <c:v>109.37595964027199</c:v>
                </c:pt>
                <c:pt idx="36">
                  <c:v>109.77407326168019</c:v>
                </c:pt>
                <c:pt idx="37">
                  <c:v>110.16999341960955</c:v>
                </c:pt>
                <c:pt idx="38">
                  <c:v>110.48914235577978</c:v>
                </c:pt>
                <c:pt idx="39">
                  <c:v>110.68545733713533</c:v>
                </c:pt>
                <c:pt idx="40">
                  <c:v>110.95635007677123</c:v>
                </c:pt>
                <c:pt idx="41">
                  <c:v>111.44878262776925</c:v>
                </c:pt>
                <c:pt idx="42">
                  <c:v>111.63632375520946</c:v>
                </c:pt>
                <c:pt idx="43">
                  <c:v>111.93792498354902</c:v>
                </c:pt>
              </c:numCache>
            </c:numRef>
          </c:val>
          <c:smooth val="0"/>
        </c:ser>
        <c:dLbls>
          <c:showLegendKey val="0"/>
          <c:showVal val="0"/>
          <c:showCatName val="0"/>
          <c:showSerName val="0"/>
          <c:showPercent val="0"/>
          <c:showBubbleSize val="0"/>
        </c:dLbls>
        <c:smooth val="0"/>
        <c:axId val="516479760"/>
        <c:axId val="516479368"/>
      </c:lineChart>
      <c:catAx>
        <c:axId val="516479760"/>
        <c:scaling>
          <c:orientation val="minMax"/>
        </c:scaling>
        <c:delete val="0"/>
        <c:axPos val="b"/>
        <c:numFmt formatCode="General" sourceLinked="0"/>
        <c:majorTickMark val="out"/>
        <c:minorTickMark val="none"/>
        <c:tickLblPos val="nextTo"/>
        <c:txPr>
          <a:bodyPr rot="-2700000"/>
          <a:lstStyle/>
          <a:p>
            <a:pPr>
              <a:defRPr/>
            </a:pPr>
            <a:endParaRPr lang="sv-SE"/>
          </a:p>
        </c:txPr>
        <c:crossAx val="516479368"/>
        <c:crosses val="autoZero"/>
        <c:auto val="1"/>
        <c:lblAlgn val="ctr"/>
        <c:lblOffset val="100"/>
        <c:noMultiLvlLbl val="0"/>
      </c:catAx>
      <c:valAx>
        <c:axId val="516479368"/>
        <c:scaling>
          <c:orientation val="minMax"/>
        </c:scaling>
        <c:delete val="0"/>
        <c:axPos val="l"/>
        <c:majorGridlines/>
        <c:numFmt formatCode="#,##0" sourceLinked="1"/>
        <c:majorTickMark val="out"/>
        <c:minorTickMark val="none"/>
        <c:tickLblPos val="nextTo"/>
        <c:crossAx val="51647976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3/11/2016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11/03/2016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12101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900" dirty="0" err="1"/>
              <a:t>Konjunkturen</a:t>
            </a:r>
            <a:r>
              <a:rPr lang="en-GB" sz="1900" dirty="0"/>
              <a:t> i </a:t>
            </a:r>
            <a:r>
              <a:rPr lang="en-GB" sz="1900" dirty="0" err="1" smtClean="0"/>
              <a:t>Södermanlands</a:t>
            </a:r>
            <a:r>
              <a:rPr lang="en-GB" sz="1900" dirty="0" smtClean="0"/>
              <a:t> </a:t>
            </a:r>
            <a:r>
              <a:rPr lang="en-GB" sz="1900" dirty="0" err="1" smtClean="0"/>
              <a:t>län</a:t>
            </a:r>
            <a:r>
              <a:rPr lang="en-GB" sz="1900" dirty="0"/>
              <a:t/>
            </a:r>
            <a:br>
              <a:rPr lang="en-GB" sz="1900" dirty="0"/>
            </a:br>
            <a:r>
              <a:rPr lang="en-GB" sz="2000" dirty="0"/>
              <a:t/>
            </a:r>
            <a:br>
              <a:rPr lang="en-GB" sz="2000" dirty="0"/>
            </a:br>
            <a:r>
              <a:rPr lang="en-GB" sz="1900" dirty="0" err="1"/>
              <a:t>Konjunkturläget</a:t>
            </a:r>
            <a:r>
              <a:rPr lang="en-GB" sz="1900" dirty="0"/>
              <a:t> </a:t>
            </a:r>
            <a:r>
              <a:rPr lang="en-GB" sz="1900" dirty="0" smtClean="0"/>
              <a:t>kv4 </a:t>
            </a:r>
            <a:r>
              <a:rPr lang="en-GB" sz="1900" dirty="0"/>
              <a:t>2015</a:t>
            </a:r>
            <a:br>
              <a:rPr lang="en-GB" sz="1900" dirty="0"/>
            </a:br>
            <a:r>
              <a:rPr lang="en-GB" sz="1900" dirty="0" smtClean="0"/>
              <a:t>Mars 2016</a:t>
            </a:r>
            <a:endParaRPr lang="sv-SE" sz="1900" dirty="0"/>
          </a:p>
        </p:txBody>
      </p:sp>
      <p:pic>
        <p:nvPicPr>
          <p:cNvPr id="5" name="Bildobjekt 4" descr="kommunkarta_sodermanland.jpg"/>
          <p:cNvPicPr>
            <a:picLocks noChangeAspect="1"/>
          </p:cNvPicPr>
          <p:nvPr/>
        </p:nvPicPr>
        <p:blipFill rotWithShape="1">
          <a:blip r:embed="rId2">
            <a:extLst>
              <a:ext uri="{28A0092B-C50C-407E-A947-70E740481C1C}">
                <a14:useLocalDpi xmlns:a14="http://schemas.microsoft.com/office/drawing/2010/main" val="0"/>
              </a:ext>
            </a:extLst>
          </a:blip>
          <a:srcRect b="17758"/>
          <a:stretch/>
        </p:blipFill>
        <p:spPr>
          <a:xfrm>
            <a:off x="4573588" y="0"/>
            <a:ext cx="4606924" cy="5143501"/>
          </a:xfrm>
          <a:prstGeom prst="rect">
            <a:avLst/>
          </a:prstGeom>
        </p:spPr>
      </p:pic>
    </p:spTree>
    <p:extLst>
      <p:ext uri="{BB962C8B-B14F-4D97-AF65-F5344CB8AC3E}">
        <p14:creationId xmlns:p14="http://schemas.microsoft.com/office/powerpoint/2010/main" val="348601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754597744"/>
              </p:ext>
            </p:extLst>
          </p:nvPr>
        </p:nvGraphicFramePr>
        <p:xfrm>
          <a:off x="3962400" y="2318932"/>
          <a:ext cx="4871086" cy="1143000"/>
        </p:xfrm>
        <a:graphic>
          <a:graphicData uri="http://schemas.openxmlformats.org/drawingml/2006/table">
            <a:tbl>
              <a:tblPr>
                <a:tableStyleId>{68D230F3-CF80-4859-8CE7-A43EE81993B5}</a:tableStyleId>
              </a:tblPr>
              <a:tblGrid>
                <a:gridCol w="1542183"/>
                <a:gridCol w="1017976"/>
                <a:gridCol w="770309"/>
                <a:gridCol w="770309"/>
                <a:gridCol w="770309"/>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dirty="0">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c>
                  <a:txBody>
                    <a:bodyPr/>
                    <a:lstStyle/>
                    <a:p>
                      <a:pPr algn="ctr" rtl="0" fontAlgn="b"/>
                      <a:r>
                        <a:rPr lang="sv-SE" sz="1000" b="0" i="0" u="none" strike="noStrike">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9 692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-13,5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43 142</a:t>
                      </a:r>
                    </a:p>
                  </a:txBody>
                  <a:tcPr marL="9525" marR="9525" marT="9525" marB="0" anchor="b"/>
                </a:tc>
                <a:tc>
                  <a:txBody>
                    <a:bodyPr/>
                    <a:lstStyle/>
                    <a:p>
                      <a:pPr algn="ctr" rtl="0" fontAlgn="b"/>
                      <a:r>
                        <a:rPr lang="sv-SE" sz="1100" b="0" i="0" u="none" strike="noStrike">
                          <a:solidFill>
                            <a:srgbClr val="000000"/>
                          </a:solidFill>
                          <a:effectLst/>
                          <a:latin typeface="Futura Std Book"/>
                        </a:rPr>
                        <a:t>-8,4</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4 505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18 415</a:t>
                      </a:r>
                    </a:p>
                  </a:txBody>
                  <a:tcPr marL="9525" marR="9525" marT="9525" marB="0" anchor="b"/>
                </a:tc>
                <a:tc>
                  <a:txBody>
                    <a:bodyPr/>
                    <a:lstStyle/>
                    <a:p>
                      <a:pPr algn="ctr" rtl="0" fontAlgn="b"/>
                      <a:r>
                        <a:rPr lang="sv-SE" sz="1100" b="0" i="0" u="none" strike="noStrike">
                          <a:solidFill>
                            <a:srgbClr val="000000"/>
                          </a:solidFill>
                          <a:effectLst/>
                          <a:latin typeface="Futura Std Book"/>
                        </a:rPr>
                        <a:t>-0,7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314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-44,6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1 457</a:t>
                      </a:r>
                    </a:p>
                  </a:txBody>
                  <a:tcPr marL="9525" marR="9525" marT="9525" marB="0" anchor="b"/>
                </a:tc>
                <a:tc>
                  <a:txBody>
                    <a:bodyPr/>
                    <a:lstStyle/>
                    <a:p>
                      <a:pPr algn="ctr" rtl="0" fontAlgn="b"/>
                      <a:r>
                        <a:rPr lang="sv-SE" sz="1100" b="1" i="0" u="none" strike="noStrike">
                          <a:solidFill>
                            <a:srgbClr val="000000"/>
                          </a:solidFill>
                          <a:effectLst/>
                          <a:latin typeface="Futura Std Book"/>
                        </a:rPr>
                        <a:t>18,5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66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-73,0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339</a:t>
                      </a:r>
                    </a:p>
                  </a:txBody>
                  <a:tcPr marL="9525" marR="9525" marT="9525" marB="0" anchor="b"/>
                </a:tc>
                <a:tc>
                  <a:txBody>
                    <a:bodyPr/>
                    <a:lstStyle/>
                    <a:p>
                      <a:pPr algn="ctr" rtl="0" fontAlgn="b"/>
                      <a:r>
                        <a:rPr lang="sv-SE" sz="1100" b="1" i="0" u="none" strike="noStrike" dirty="0">
                          <a:solidFill>
                            <a:srgbClr val="000000"/>
                          </a:solidFill>
                          <a:effectLst/>
                          <a:latin typeface="Futura Std Book"/>
                        </a:rPr>
                        <a:t>-11,3</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1454031007"/>
              </p:ext>
            </p:extLst>
          </p:nvPr>
        </p:nvGraphicFramePr>
        <p:xfrm>
          <a:off x="397496" y="2318932"/>
          <a:ext cx="50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2090319457"/>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årstakt*</a:t>
                      </a:r>
                      <a:endParaRPr lang="sv-SE" sz="1000" b="0" i="0" u="none" strike="noStrike" dirty="0">
                        <a:solidFill>
                          <a:srgbClr val="000000"/>
                        </a:solidFill>
                        <a:effectLst/>
                        <a:latin typeface="+mj-lt"/>
                      </a:endParaRPr>
                    </a:p>
                  </a:txBody>
                  <a:tcPr marL="9525" marR="9525" marT="9525" marB="0" anchor="b"/>
                </a:tc>
                <a:tc>
                  <a:txBody>
                    <a:bodyPr/>
                    <a:lstStyle/>
                    <a:p>
                      <a:pPr marL="0" algn="ctr" defTabSz="816314" rtl="0" eaLnBrk="1" fontAlgn="b" latinLnBrk="0" hangingPunct="1"/>
                      <a:r>
                        <a:rPr lang="sv-SE" sz="1000" b="0" i="0" u="none" strike="noStrike" kern="1200" dirty="0">
                          <a:solidFill>
                            <a:srgbClr val="000000"/>
                          </a:solidFill>
                          <a:effectLst/>
                          <a:latin typeface="+mj-lt"/>
                          <a:ea typeface="+mn-ea"/>
                          <a:cs typeface="+mn-cs"/>
                        </a:rPr>
                        <a:t>2010 </a:t>
                      </a:r>
                      <a:r>
                        <a:rPr lang="sv-SE" sz="1000" b="0" i="0" u="none" strike="noStrike" kern="1200" dirty="0" smtClean="0">
                          <a:solidFill>
                            <a:srgbClr val="000000"/>
                          </a:solidFill>
                          <a:effectLst/>
                          <a:latin typeface="+mj-lt"/>
                          <a:ea typeface="+mn-ea"/>
                          <a:cs typeface="+mn-cs"/>
                        </a:rPr>
                        <a:t>kv1</a:t>
                      </a:r>
                      <a:endParaRPr lang="sv-SE" sz="10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000" b="0" i="0" u="none" strike="noStrike" kern="1200" dirty="0" smtClean="0">
                          <a:solidFill>
                            <a:srgbClr val="000000"/>
                          </a:solidFill>
                          <a:effectLst/>
                          <a:latin typeface="+mj-lt"/>
                          <a:ea typeface="+mn-ea"/>
                          <a:cs typeface="+mn-cs"/>
                        </a:rPr>
                        <a:t>2014 kv4</a:t>
                      </a:r>
                      <a:endParaRPr lang="sv-SE" sz="10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000" b="0" i="0" u="none" strike="noStrike" kern="1200" dirty="0" smtClean="0">
                          <a:solidFill>
                            <a:srgbClr val="000000"/>
                          </a:solidFill>
                          <a:effectLst/>
                          <a:latin typeface="+mj-lt"/>
                          <a:ea typeface="+mn-ea"/>
                          <a:cs typeface="+mn-cs"/>
                        </a:rPr>
                        <a:t>2015 kv4</a:t>
                      </a:r>
                      <a:endParaRPr lang="sv-SE" sz="1000" b="0" i="0" u="none" strike="noStrike" kern="1200" dirty="0">
                        <a:solidFill>
                          <a:srgbClr val="000000"/>
                        </a:solidFill>
                        <a:effectLst/>
                        <a:latin typeface="+mj-lt"/>
                        <a:ea typeface="+mn-ea"/>
                        <a:cs typeface="+mn-cs"/>
                      </a:endParaRP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376 052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-1 715</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134 463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1 817</a:t>
                      </a: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1" i="0" u="none" strike="noStrike">
                          <a:solidFill>
                            <a:srgbClr val="000000"/>
                          </a:solidFill>
                          <a:effectLst/>
                          <a:latin typeface="+mj-lt"/>
                        </a:rPr>
                        <a:t>Södermanlands län</a:t>
                      </a:r>
                    </a:p>
                  </a:txBody>
                  <a:tcPr marL="9525" marR="9525" marT="9525" marB="0" anchor="b"/>
                </a:tc>
                <a:tc>
                  <a:txBody>
                    <a:bodyPr/>
                    <a:lstStyle/>
                    <a:p>
                      <a:pPr algn="ctr" fontAlgn="b"/>
                      <a:r>
                        <a:rPr lang="sv-SE" sz="1100" b="1" i="0" u="none" strike="noStrike">
                          <a:solidFill>
                            <a:srgbClr val="000000"/>
                          </a:solidFill>
                          <a:effectLst/>
                          <a:latin typeface="Futura std book"/>
                        </a:rPr>
                        <a:t>14 670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590</a:t>
                      </a:r>
                    </a:p>
                  </a:txBody>
                  <a:tcPr marL="9525" marR="9525" marT="9525" marB="0" anchor="b"/>
                </a:tc>
                <a:tc>
                  <a:txBody>
                    <a:bodyPr/>
                    <a:lstStyle/>
                    <a:p>
                      <a:pPr algn="ctr" fontAlgn="b"/>
                      <a:r>
                        <a:rPr lang="sv-SE" sz="1100" b="1" i="0" u="none" strike="noStrike">
                          <a:solidFill>
                            <a:srgbClr val="000000"/>
                          </a:solidFill>
                          <a:effectLst/>
                          <a:latin typeface="Futura std book"/>
                        </a:rPr>
                        <a:t>7,8</a:t>
                      </a:r>
                    </a:p>
                  </a:txBody>
                  <a:tcPr marL="9525" marR="9525" marT="9525" marB="0" anchor="b"/>
                </a:tc>
                <a:tc>
                  <a:txBody>
                    <a:bodyPr/>
                    <a:lstStyle/>
                    <a:p>
                      <a:pPr algn="ctr" fontAlgn="b"/>
                      <a:r>
                        <a:rPr lang="sv-SE" sz="1100" b="1" i="0" u="none" strike="noStrike">
                          <a:solidFill>
                            <a:srgbClr val="000000"/>
                          </a:solidFill>
                          <a:effectLst/>
                          <a:latin typeface="Futura std book"/>
                        </a:rPr>
                        <a:t>6,9</a:t>
                      </a:r>
                    </a:p>
                  </a:txBody>
                  <a:tcPr marL="9525" marR="9525" marT="9525" marB="0" anchor="b"/>
                </a:tc>
                <a:tc>
                  <a:txBody>
                    <a:bodyPr/>
                    <a:lstStyle/>
                    <a:p>
                      <a:pPr algn="ctr" fontAlgn="b"/>
                      <a:r>
                        <a:rPr lang="sv-SE" sz="1100" b="1" i="0" u="none" strike="noStrike">
                          <a:solidFill>
                            <a:srgbClr val="000000"/>
                          </a:solidFill>
                          <a:effectLst/>
                          <a:latin typeface="Futura std book"/>
                        </a:rPr>
                        <a:t>7,1</a:t>
                      </a:r>
                    </a:p>
                  </a:txBody>
                  <a:tcPr marL="9525" marR="9525" marT="9525" marB="0" anchor="b"/>
                </a:tc>
              </a:tr>
              <a:tr h="190500">
                <a:tc>
                  <a:txBody>
                    <a:bodyPr/>
                    <a:lstStyle/>
                    <a:p>
                      <a:pPr algn="l" fontAlgn="b"/>
                      <a:r>
                        <a:rPr lang="sv-SE" sz="1100" b="1" i="0" u="none" strike="noStrike">
                          <a:solidFill>
                            <a:srgbClr val="000000"/>
                          </a:solidFill>
                          <a:effectLst/>
                          <a:latin typeface="+mj-lt"/>
                        </a:rPr>
                        <a:t>Eskilstuna kommun</a:t>
                      </a:r>
                    </a:p>
                  </a:txBody>
                  <a:tcPr marL="9525" marR="9525" marT="9525" marB="0" anchor="b"/>
                </a:tc>
                <a:tc>
                  <a:txBody>
                    <a:bodyPr/>
                    <a:lstStyle/>
                    <a:p>
                      <a:pPr algn="ctr" fontAlgn="b"/>
                      <a:r>
                        <a:rPr lang="sv-SE" sz="1100" b="1" i="0" u="none" strike="noStrike">
                          <a:solidFill>
                            <a:srgbClr val="000000"/>
                          </a:solidFill>
                          <a:effectLst/>
                          <a:latin typeface="Futura std book"/>
                        </a:rPr>
                        <a:t>7 038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296</a:t>
                      </a:r>
                    </a:p>
                  </a:txBody>
                  <a:tcPr marL="9525" marR="9525" marT="9525" marB="0" anchor="b"/>
                </a:tc>
                <a:tc>
                  <a:txBody>
                    <a:bodyPr/>
                    <a:lstStyle/>
                    <a:p>
                      <a:pPr algn="ctr" fontAlgn="b"/>
                      <a:r>
                        <a:rPr lang="sv-SE" sz="1100" b="1" i="0" u="none" strike="noStrike">
                          <a:solidFill>
                            <a:srgbClr val="000000"/>
                          </a:solidFill>
                          <a:effectLst/>
                          <a:latin typeface="Futura std book"/>
                        </a:rPr>
                        <a:t>10,2</a:t>
                      </a:r>
                    </a:p>
                  </a:txBody>
                  <a:tcPr marL="9525" marR="9525" marT="9525" marB="0" anchor="b"/>
                </a:tc>
                <a:tc>
                  <a:txBody>
                    <a:bodyPr/>
                    <a:lstStyle/>
                    <a:p>
                      <a:pPr algn="ctr" fontAlgn="b"/>
                      <a:r>
                        <a:rPr lang="sv-SE" sz="1100" b="1" i="0" u="none" strike="noStrike">
                          <a:solidFill>
                            <a:srgbClr val="000000"/>
                          </a:solidFill>
                          <a:effectLst/>
                          <a:latin typeface="Futura std book"/>
                        </a:rPr>
                        <a:t>9,1</a:t>
                      </a:r>
                    </a:p>
                  </a:txBody>
                  <a:tcPr marL="9525" marR="9525" marT="9525" marB="0" anchor="b"/>
                </a:tc>
                <a:tc>
                  <a:txBody>
                    <a:bodyPr/>
                    <a:lstStyle/>
                    <a:p>
                      <a:pPr algn="ctr" fontAlgn="b"/>
                      <a:r>
                        <a:rPr lang="sv-SE" sz="1100" b="1" i="0" u="none" strike="noStrike" dirty="0">
                          <a:solidFill>
                            <a:srgbClr val="000000"/>
                          </a:solidFill>
                          <a:effectLst/>
                          <a:latin typeface="Futura std book"/>
                        </a:rPr>
                        <a:t>9,4</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4065029889"/>
              </p:ext>
            </p:extLst>
          </p:nvPr>
        </p:nvGraphicFramePr>
        <p:xfrm>
          <a:off x="397496" y="2182483"/>
          <a:ext cx="4680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550682624"/>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marL="0" marR="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kern="1200" dirty="0" smtClean="0">
                          <a:solidFill>
                            <a:srgbClr val="000000"/>
                          </a:solidFill>
                          <a:effectLst/>
                          <a:latin typeface="Furtur"/>
                          <a:ea typeface="+mn-ea"/>
                          <a:cs typeface="+mn-cs"/>
                        </a:rPr>
                        <a:t>2015 kv4</a:t>
                      </a:r>
                      <a:endParaRPr lang="sv-SE" sz="1100" b="0" i="0" u="none" strike="noStrike" dirty="0">
                        <a:solidFill>
                          <a:srgbClr val="000000"/>
                        </a:solidFill>
                        <a:effectLst/>
                        <a:latin typeface="Furtur"/>
                      </a:endParaRPr>
                    </a:p>
                  </a:txBody>
                  <a:tcPr marL="9525" marR="9525" marT="9525" marB="0" anchor="b"/>
                </a:tc>
                <a:tc>
                  <a:txBody>
                    <a:bodyPr/>
                    <a:lstStyle/>
                    <a:p>
                      <a:pPr algn="ctr" fontAlgn="b"/>
                      <a:r>
                        <a:rPr lang="sv-SE" sz="1100" b="0" i="1" u="none" strike="noStrike" dirty="0" smtClean="0">
                          <a:solidFill>
                            <a:srgbClr val="000000"/>
                          </a:solidFill>
                          <a:effectLst/>
                          <a:latin typeface="Furtur"/>
                        </a:rPr>
                        <a:t>Årstakt*</a:t>
                      </a:r>
                      <a:endParaRPr lang="sv-SE" sz="1100" b="0" i="1" u="none" strike="noStrike" dirty="0">
                        <a:solidFill>
                          <a:srgbClr val="000000"/>
                        </a:solidFill>
                        <a:effectLst/>
                        <a:latin typeface="Furtur"/>
                      </a:endParaRPr>
                    </a:p>
                  </a:txBody>
                  <a:tcPr marL="9525" marR="9525" marT="9525" marB="0" anchor="b"/>
                </a:tc>
                <a:tc gridSpan="3">
                  <a:txBody>
                    <a:bodyPr/>
                    <a:lstStyle/>
                    <a:p>
                      <a:pPr algn="ctr" fontAlgn="b"/>
                      <a:r>
                        <a:rPr lang="sv-SE" sz="1100" b="0" i="1" u="none" strike="noStrike" dirty="0">
                          <a:solidFill>
                            <a:srgbClr val="000000"/>
                          </a:solidFill>
                          <a:effectLst/>
                          <a:latin typeface="Furtur"/>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fontAlgn="b"/>
                      <a:r>
                        <a:rPr lang="sv-SE" sz="1000" b="0" i="0" u="none" strike="noStrike" dirty="0" smtClean="0">
                          <a:solidFill>
                            <a:srgbClr val="000000"/>
                          </a:solidFill>
                          <a:effectLst/>
                          <a:latin typeface="Furtur"/>
                        </a:rPr>
                        <a:t>(</a:t>
                      </a:r>
                      <a:r>
                        <a:rPr lang="sv-SE" sz="1000" b="0" i="0" u="none" strike="noStrike" baseline="0" dirty="0" smtClean="0">
                          <a:solidFill>
                            <a:srgbClr val="000000"/>
                          </a:solidFill>
                          <a:effectLst/>
                          <a:latin typeface="Furtur"/>
                        </a:rPr>
                        <a:t>i tusental)</a:t>
                      </a:r>
                      <a:endParaRPr lang="sv-SE" sz="1000" b="0" i="0" u="none" strike="noStrike" dirty="0">
                        <a:solidFill>
                          <a:srgbClr val="000000"/>
                        </a:solidFill>
                        <a:effectLst/>
                        <a:latin typeface="Furtur"/>
                      </a:endParaRPr>
                    </a:p>
                  </a:txBody>
                  <a:tcPr marL="9525" marR="9525" marT="9525" marB="0" anchor="b"/>
                </a:tc>
                <a:tc hMerge="1">
                  <a:txBody>
                    <a:bodyPr/>
                    <a:lstStyle/>
                    <a:p>
                      <a:pPr algn="ctr"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Furtur"/>
                        </a:rPr>
                        <a:t>2005 </a:t>
                      </a:r>
                      <a:r>
                        <a:rPr lang="sv-SE" sz="1000" b="0" i="0" u="none" strike="noStrike" dirty="0">
                          <a:solidFill>
                            <a:srgbClr val="000000"/>
                          </a:solidFill>
                          <a:effectLst/>
                          <a:latin typeface="Furtur"/>
                        </a:rPr>
                        <a:t>kv1</a:t>
                      </a:r>
                    </a:p>
                  </a:txBody>
                  <a:tcPr marL="9525" marR="9525" marT="9525" marB="0" anchor="b"/>
                </a:tc>
                <a:tc>
                  <a:txBody>
                    <a:bodyPr/>
                    <a:lstStyle/>
                    <a:p>
                      <a:pPr algn="ctr" fontAlgn="b"/>
                      <a:r>
                        <a:rPr lang="sv-SE" sz="1000" b="0" i="0" u="none" strike="noStrike" dirty="0">
                          <a:solidFill>
                            <a:srgbClr val="000000"/>
                          </a:solidFill>
                          <a:effectLst/>
                          <a:latin typeface="Furtur"/>
                        </a:rPr>
                        <a:t>2010 </a:t>
                      </a:r>
                      <a:r>
                        <a:rPr lang="sv-SE" sz="1000" b="0" i="0" u="none" strike="noStrike" dirty="0" smtClean="0">
                          <a:solidFill>
                            <a:srgbClr val="000000"/>
                          </a:solidFill>
                          <a:effectLst/>
                          <a:latin typeface="Furtur"/>
                        </a:rPr>
                        <a:t>kv1</a:t>
                      </a:r>
                      <a:endParaRPr lang="sv-SE" sz="1000" b="0" i="0" u="none" strike="noStrike" dirty="0">
                        <a:solidFill>
                          <a:srgbClr val="000000"/>
                        </a:solidFill>
                        <a:effectLst/>
                        <a:latin typeface="Furtur"/>
                      </a:endParaRPr>
                    </a:p>
                  </a:txBody>
                  <a:tcPr marL="9525" marR="9525" marT="9525" marB="0" anchor="b"/>
                </a:tc>
                <a:tc>
                  <a:txBody>
                    <a:bodyPr/>
                    <a:lstStyle/>
                    <a:p>
                      <a:pPr algn="ctr" fontAlgn="b"/>
                      <a:r>
                        <a:rPr lang="sv-SE" sz="1000" b="0" i="0" u="none" strike="noStrike" dirty="0" smtClean="0">
                          <a:solidFill>
                            <a:srgbClr val="000000"/>
                          </a:solidFill>
                          <a:effectLst/>
                          <a:latin typeface="Furtur"/>
                        </a:rPr>
                        <a:t>2014 kv4</a:t>
                      </a:r>
                      <a:endParaRPr lang="sv-SE" sz="1000" b="0" i="0" u="none" strike="noStrike" dirty="0">
                        <a:solidFill>
                          <a:srgbClr val="000000"/>
                        </a:solidFill>
                        <a:effectLst/>
                        <a:latin typeface="Furtur"/>
                      </a:endParaRP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9 851,0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103,7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tc>
                <a:tc>
                  <a:txBody>
                    <a:bodyPr/>
                    <a:lstStyle/>
                    <a:p>
                      <a:pPr algn="ctr" rtl="0" fontAlgn="b"/>
                      <a:r>
                        <a:rPr lang="sv-SE" sz="1100" b="0" i="0" u="none" strike="noStrike">
                          <a:solidFill>
                            <a:srgbClr val="000000"/>
                          </a:solidFill>
                          <a:effectLst/>
                          <a:latin typeface="Futura Std Book"/>
                        </a:rPr>
                        <a:t>5,3</a:t>
                      </a:r>
                    </a:p>
                  </a:txBody>
                  <a:tcPr marL="9525" marR="9525" marT="9525" marB="0" anchor="b"/>
                </a:tc>
                <a:tc>
                  <a:txBody>
                    <a:bodyPr/>
                    <a:lstStyle/>
                    <a:p>
                      <a:pPr algn="ctr" rtl="0"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3 706,4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14,0</a:t>
                      </a:r>
                    </a:p>
                  </a:txBody>
                  <a:tcPr marL="9525" marR="9525" marT="9525" marB="0" anchor="b"/>
                </a:tc>
                <a:tc>
                  <a:txBody>
                    <a:bodyPr/>
                    <a:lstStyle/>
                    <a:p>
                      <a:pPr algn="ctr" rtl="0" fontAlgn="b"/>
                      <a:r>
                        <a:rPr lang="sv-SE" sz="1100" b="0" i="0" u="none" strike="noStrike">
                          <a:solidFill>
                            <a:srgbClr val="000000"/>
                          </a:solidFill>
                          <a:effectLst/>
                          <a:latin typeface="Futura Std Book"/>
                        </a:rPr>
                        <a:t>7,9</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rtl="0" fontAlgn="b"/>
                      <a:r>
                        <a:rPr lang="sv-SE" sz="1100" b="1" i="0" u="none" strike="noStrike">
                          <a:solidFill>
                            <a:srgbClr val="000000"/>
                          </a:solidFill>
                          <a:effectLst/>
                          <a:latin typeface="+mj-lt"/>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283,7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8,7</a:t>
                      </a:r>
                    </a:p>
                  </a:txBody>
                  <a:tcPr marL="9525" marR="9525" marT="9525" marB="0" anchor="b"/>
                </a:tc>
                <a:tc>
                  <a:txBody>
                    <a:bodyPr/>
                    <a:lstStyle/>
                    <a:p>
                      <a:pPr algn="ctr" rtl="0" fontAlgn="b"/>
                      <a:r>
                        <a:rPr lang="sv-SE" sz="1100" b="1" i="0" u="none" strike="noStrike">
                          <a:solidFill>
                            <a:srgbClr val="000000"/>
                          </a:solidFill>
                          <a:effectLst/>
                          <a:latin typeface="Futura Std Book"/>
                        </a:rPr>
                        <a:t>5,4</a:t>
                      </a:r>
                    </a:p>
                  </a:txBody>
                  <a:tcPr marL="9525" marR="9525" marT="9525" marB="0" anchor="b"/>
                </a:tc>
                <a:tc>
                  <a:txBody>
                    <a:bodyPr/>
                    <a:lstStyle/>
                    <a:p>
                      <a:pPr algn="ctr" rtl="0" fontAlgn="b"/>
                      <a:r>
                        <a:rPr lang="sv-SE" sz="1100" b="1" i="0" u="none" strike="noStrike">
                          <a:solidFill>
                            <a:srgbClr val="000000"/>
                          </a:solidFill>
                          <a:effectLst/>
                          <a:latin typeface="Futura Std Book"/>
                        </a:rPr>
                        <a:t>1,1</a:t>
                      </a:r>
                    </a:p>
                  </a:txBody>
                  <a:tcPr marL="9525" marR="9525" marT="9525" marB="0" anchor="b"/>
                </a:tc>
              </a:tr>
              <a:tr h="190500">
                <a:tc>
                  <a:txBody>
                    <a:bodyPr/>
                    <a:lstStyle/>
                    <a:p>
                      <a:pPr algn="l" rtl="0" fontAlgn="b"/>
                      <a:r>
                        <a:rPr lang="sv-SE" sz="1100" b="1" i="0" u="none" strike="noStrike" dirty="0">
                          <a:solidFill>
                            <a:srgbClr val="000000"/>
                          </a:solidFill>
                          <a:effectLst/>
                          <a:latin typeface="+mj-lt"/>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102,1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11,9</a:t>
                      </a:r>
                    </a:p>
                  </a:txBody>
                  <a:tcPr marL="9525" marR="9525" marT="9525" marB="0" anchor="b"/>
                </a:tc>
                <a:tc>
                  <a:txBody>
                    <a:bodyPr/>
                    <a:lstStyle/>
                    <a:p>
                      <a:pPr algn="ctr" rtl="0" fontAlgn="b"/>
                      <a:r>
                        <a:rPr lang="sv-SE" sz="1100" b="1" i="0" u="none" strike="noStrike">
                          <a:solidFill>
                            <a:srgbClr val="000000"/>
                          </a:solidFill>
                          <a:effectLst/>
                          <a:latin typeface="Futura Std Book"/>
                        </a:rPr>
                        <a:t>6,7</a:t>
                      </a:r>
                    </a:p>
                  </a:txBody>
                  <a:tcPr marL="9525" marR="9525" marT="9525" marB="0" anchor="b"/>
                </a:tc>
                <a:tc>
                  <a:txBody>
                    <a:bodyPr/>
                    <a:lstStyle/>
                    <a:p>
                      <a:pPr algn="ctr" rtl="0" fontAlgn="b"/>
                      <a:r>
                        <a:rPr lang="sv-SE" sz="1100" b="1" i="0" u="none" strike="noStrike" dirty="0">
                          <a:solidFill>
                            <a:srgbClr val="000000"/>
                          </a:solidFill>
                          <a:effectLst/>
                          <a:latin typeface="Futura Std Book"/>
                        </a:rPr>
                        <a:t>1,1</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560687150"/>
              </p:ext>
            </p:extLst>
          </p:nvPr>
        </p:nvGraphicFramePr>
        <p:xfrm>
          <a:off x="567744" y="2318088"/>
          <a:ext cx="468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3734409794"/>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a:solidFill>
                            <a:srgbClr val="000000"/>
                          </a:solidFill>
                          <a:effectLst/>
                          <a:latin typeface="+mj-lt"/>
                        </a:rPr>
                        <a:t>Antal</a:t>
                      </a:r>
                    </a:p>
                  </a:txBody>
                  <a:tcPr marL="9525" marR="9525" marT="9525" marB="0" anchor="b"/>
                </a:tc>
                <a:tc>
                  <a:txBody>
                    <a:bodyPr/>
                    <a:lstStyle/>
                    <a:p>
                      <a:pPr algn="ctr" rtl="0" fontAlgn="b"/>
                      <a:r>
                        <a:rPr lang="sv-SE" sz="1000" b="0" i="0" u="none" strike="noStrike" dirty="0">
                          <a:solidFill>
                            <a:srgbClr val="000000"/>
                          </a:solidFill>
                          <a:effectLst/>
                          <a:latin typeface="+mj-lt"/>
                        </a:rPr>
                        <a:t>Utv., %</a:t>
                      </a:r>
                    </a:p>
                  </a:txBody>
                  <a:tcPr marL="9525" marR="9525" marT="9525" marB="0" anchor="b"/>
                </a:tc>
                <a:tc>
                  <a:txBody>
                    <a:bodyPr/>
                    <a:lstStyle/>
                    <a:p>
                      <a:pPr algn="ctr" rtl="0" fontAlgn="b"/>
                      <a:r>
                        <a:rPr lang="sv-SE" sz="1000" b="0" i="0" u="none" strike="noStrike">
                          <a:solidFill>
                            <a:srgbClr val="000000"/>
                          </a:solidFill>
                          <a:effectLst/>
                          <a:latin typeface="+mj-lt"/>
                        </a:rPr>
                        <a:t>Antal</a:t>
                      </a:r>
                    </a:p>
                  </a:txBody>
                  <a:tcPr marL="9525" marR="9525" marT="9525" marB="0" anchor="b"/>
                </a:tc>
                <a:tc>
                  <a:txBody>
                    <a:bodyPr/>
                    <a:lstStyle/>
                    <a:p>
                      <a:pPr algn="ctr" rtl="0" fontAlgn="b"/>
                      <a:r>
                        <a:rPr lang="sv-SE" sz="1000" b="0" i="0" u="none" strike="noStrike">
                          <a:solidFill>
                            <a:srgbClr val="000000"/>
                          </a:solidFill>
                          <a:effectLst/>
                          <a:latin typeface="+mj-lt"/>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11 800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-16,3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53 974</a:t>
                      </a:r>
                    </a:p>
                  </a:txBody>
                  <a:tcPr marL="9525" marR="9525" marT="9525" marB="0" anchor="b"/>
                </a:tc>
                <a:tc>
                  <a:txBody>
                    <a:bodyPr/>
                    <a:lstStyle/>
                    <a:p>
                      <a:pPr algn="ctr" rtl="0" fontAlgn="b"/>
                      <a:r>
                        <a:rPr lang="sv-SE" sz="1100" b="0" i="0" u="none" strike="noStrike">
                          <a:solidFill>
                            <a:srgbClr val="000000"/>
                          </a:solidFill>
                          <a:effectLst/>
                          <a:latin typeface="Futura Std Book"/>
                        </a:rPr>
                        <a:t>17,9</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4 061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-32,2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19 748</a:t>
                      </a:r>
                    </a:p>
                  </a:txBody>
                  <a:tcPr marL="9525" marR="9525" marT="9525" marB="0" anchor="b"/>
                </a:tc>
                <a:tc>
                  <a:txBody>
                    <a:bodyPr/>
                    <a:lstStyle/>
                    <a:p>
                      <a:pPr algn="ctr" rtl="0" fontAlgn="b"/>
                      <a:r>
                        <a:rPr lang="sv-SE" sz="1100" b="0" i="0" u="none" strike="noStrike">
                          <a:solidFill>
                            <a:srgbClr val="000000"/>
                          </a:solidFill>
                          <a:effectLst/>
                          <a:latin typeface="Futura Std Book"/>
                        </a:rPr>
                        <a:t>4,8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153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68,1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579</a:t>
                      </a:r>
                    </a:p>
                  </a:txBody>
                  <a:tcPr marL="9525" marR="9525" marT="9525" marB="0" anchor="b"/>
                </a:tc>
                <a:tc>
                  <a:txBody>
                    <a:bodyPr/>
                    <a:lstStyle/>
                    <a:p>
                      <a:pPr algn="ctr" rtl="0" fontAlgn="b"/>
                      <a:r>
                        <a:rPr lang="sv-SE" sz="1100" b="1" i="0" u="none" strike="noStrike">
                          <a:solidFill>
                            <a:srgbClr val="000000"/>
                          </a:solidFill>
                          <a:effectLst/>
                          <a:latin typeface="Futura Std Book"/>
                        </a:rPr>
                        <a:t>-9,8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82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1266,7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274</a:t>
                      </a:r>
                    </a:p>
                  </a:txBody>
                  <a:tcPr marL="9525" marR="9525" marT="9525" marB="0" anchor="b"/>
                </a:tc>
                <a:tc>
                  <a:txBody>
                    <a:bodyPr/>
                    <a:lstStyle/>
                    <a:p>
                      <a:pPr algn="ctr" rtl="0" fontAlgn="b"/>
                      <a:r>
                        <a:rPr lang="sv-SE" sz="1100" b="1" i="0" u="none" strike="noStrike" dirty="0">
                          <a:solidFill>
                            <a:srgbClr val="000000"/>
                          </a:solidFill>
                          <a:effectLst/>
                          <a:latin typeface="Futura Std Book"/>
                        </a:rPr>
                        <a:t>246,8</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1190446269"/>
              </p:ext>
            </p:extLst>
          </p:nvPr>
        </p:nvGraphicFramePr>
        <p:xfrm>
          <a:off x="397496" y="2182483"/>
          <a:ext cx="54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smtClean="0"/>
              <a:t>2008 kv4 (kv4, </a:t>
            </a:r>
            <a:r>
              <a:rPr lang="sv-SE" sz="2000" b="0" dirty="0" smtClean="0"/>
              <a:t>2008 - 2015)</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3498348389"/>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kv4</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kv4</a:t>
                      </a:r>
                      <a:endParaRPr lang="sv-SE" sz="1000" b="0" i="0" u="none" strike="noStrike" dirty="0">
                        <a:solidFill>
                          <a:srgbClr val="000000"/>
                        </a:solidFill>
                        <a:effectLst/>
                        <a:latin typeface="+mj-lt"/>
                      </a:endParaRPr>
                    </a:p>
                  </a:txBody>
                  <a:tcPr marL="9525" marR="9525" marT="9525" marB="0" anchor="b"/>
                </a:tc>
              </a:tr>
              <a:tr h="190500">
                <a:tc>
                  <a:txBody>
                    <a:bodyPr/>
                    <a:lstStyle/>
                    <a:p>
                      <a:pPr algn="l" rtl="0" fontAlgn="b"/>
                      <a:r>
                        <a:rPr lang="sv-SE" sz="1100" b="0" i="0" u="none" strike="noStrike">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9 889</a:t>
                      </a:r>
                    </a:p>
                  </a:txBody>
                  <a:tcPr marL="7620" marR="7620" marT="7620" marB="0" anchor="b">
                    <a:noFill/>
                  </a:tcPr>
                </a:tc>
                <a:tc>
                  <a:txBody>
                    <a:bodyPr/>
                    <a:lstStyle/>
                    <a:p>
                      <a:pPr algn="ctr" fontAlgn="b"/>
                      <a:r>
                        <a:rPr lang="sv-SE" sz="1100" b="0" i="0" u="none" strike="noStrike">
                          <a:solidFill>
                            <a:srgbClr val="000000"/>
                          </a:solidFill>
                          <a:effectLst/>
                          <a:latin typeface="Futura Std Book"/>
                        </a:rPr>
                        <a:t>59 881</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29,9</a:t>
                      </a:r>
                    </a:p>
                  </a:txBody>
                  <a:tcPr marL="7620" marR="7620" marT="7620" marB="0" anchor="b"/>
                </a:tc>
                <a:tc>
                  <a:txBody>
                    <a:bodyPr/>
                    <a:lstStyle/>
                    <a:p>
                      <a:pPr algn="ctr" fontAlgn="b"/>
                      <a:r>
                        <a:rPr lang="sv-SE" sz="1100" b="0" i="0" u="none" strike="noStrike">
                          <a:solidFill>
                            <a:srgbClr val="000000"/>
                          </a:solidFill>
                          <a:effectLst/>
                          <a:latin typeface="Futura std book"/>
                        </a:rPr>
                        <a:t>22,3</a:t>
                      </a:r>
                    </a:p>
                  </a:txBody>
                  <a:tcPr marL="7620" marR="7620" marT="7620" marB="0" anchor="b"/>
                </a:tc>
                <a:tc>
                  <a:txBody>
                    <a:bodyPr/>
                    <a:lstStyle/>
                    <a:p>
                      <a:pPr algn="ctr" fontAlgn="b"/>
                      <a:r>
                        <a:rPr lang="sv-SE" sz="1100" b="0" i="0" u="none" strike="noStrike">
                          <a:solidFill>
                            <a:srgbClr val="000000"/>
                          </a:solidFill>
                          <a:effectLst/>
                          <a:latin typeface="Futura std book"/>
                        </a:rPr>
                        <a:t>7,5</a:t>
                      </a:r>
                    </a:p>
                  </a:txBody>
                  <a:tcPr marL="7620" marR="7620" marT="7620" marB="0" anchor="b"/>
                </a:tc>
              </a:tr>
              <a:tr h="190500">
                <a:tc>
                  <a:txBody>
                    <a:bodyPr/>
                    <a:lstStyle/>
                    <a:p>
                      <a:pPr algn="l" rtl="0" fontAlgn="b"/>
                      <a:r>
                        <a:rPr lang="sv-SE" sz="1100" b="0" i="0" u="none" strike="noStrike">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3 801</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18 117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42,8</a:t>
                      </a:r>
                    </a:p>
                  </a:txBody>
                  <a:tcPr marL="7620" marR="7620" marT="7620" marB="0" anchor="b"/>
                </a:tc>
                <a:tc>
                  <a:txBody>
                    <a:bodyPr/>
                    <a:lstStyle/>
                    <a:p>
                      <a:pPr algn="ctr" fontAlgn="b"/>
                      <a:r>
                        <a:rPr lang="sv-SE" sz="1100" b="0" i="0" u="none" strike="noStrike">
                          <a:solidFill>
                            <a:srgbClr val="000000"/>
                          </a:solidFill>
                          <a:effectLst/>
                          <a:latin typeface="Futura std book"/>
                        </a:rPr>
                        <a:t>32,1</a:t>
                      </a:r>
                    </a:p>
                  </a:txBody>
                  <a:tcPr marL="7620" marR="7620" marT="7620" marB="0" anchor="b"/>
                </a:tc>
                <a:tc>
                  <a:txBody>
                    <a:bodyPr/>
                    <a:lstStyle/>
                    <a:p>
                      <a:pPr algn="ctr" fontAlgn="b"/>
                      <a:r>
                        <a:rPr lang="sv-SE" sz="1100" b="0" i="0" u="none" strike="noStrike">
                          <a:solidFill>
                            <a:srgbClr val="000000"/>
                          </a:solidFill>
                          <a:effectLst/>
                          <a:latin typeface="Futura std book"/>
                        </a:rPr>
                        <a:t>7,3</a:t>
                      </a:r>
                    </a:p>
                  </a:txBody>
                  <a:tcPr marL="7620" marR="7620" marT="7620" marB="0" anchor="b"/>
                </a:tc>
              </a:tr>
              <a:tr h="190500">
                <a:tc>
                  <a:txBody>
                    <a:bodyPr/>
                    <a:lstStyle/>
                    <a:p>
                      <a:pPr algn="l"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1" i="0" u="none" strike="noStrike">
                          <a:solidFill>
                            <a:srgbClr val="000000"/>
                          </a:solidFill>
                          <a:effectLst/>
                          <a:latin typeface="Futura Std Book"/>
                        </a:rPr>
                        <a:t>169</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1 016</a:t>
                      </a:r>
                    </a:p>
                  </a:txBody>
                  <a:tcPr marL="7620" marR="7620" marT="7620" marB="0" anchor="b">
                    <a:noFill/>
                  </a:tcPr>
                </a:tc>
                <a:tc>
                  <a:txBody>
                    <a:bodyPr/>
                    <a:lstStyle/>
                    <a:p>
                      <a:pPr algn="ctr" fontAlgn="b"/>
                      <a:r>
                        <a:rPr lang="sv-SE" sz="1100" b="1" i="0" u="none" strike="noStrike" dirty="0">
                          <a:solidFill>
                            <a:srgbClr val="000000"/>
                          </a:solidFill>
                          <a:effectLst/>
                          <a:latin typeface="Futura std book"/>
                        </a:rPr>
                        <a:t>2,4</a:t>
                      </a:r>
                    </a:p>
                  </a:txBody>
                  <a:tcPr marL="7620" marR="7620" marT="7620" marB="0" anchor="b"/>
                </a:tc>
                <a:tc>
                  <a:txBody>
                    <a:bodyPr/>
                    <a:lstStyle/>
                    <a:p>
                      <a:pPr algn="ctr" fontAlgn="b"/>
                      <a:r>
                        <a:rPr lang="sv-SE" sz="1100" b="1" i="0" u="none" strike="noStrike" dirty="0">
                          <a:solidFill>
                            <a:srgbClr val="000000"/>
                          </a:solidFill>
                          <a:effectLst/>
                          <a:latin typeface="Futura std book"/>
                        </a:rPr>
                        <a:t>1,3</a:t>
                      </a:r>
                    </a:p>
                  </a:txBody>
                  <a:tcPr marL="7620" marR="7620" marT="7620" marB="0" anchor="b"/>
                </a:tc>
                <a:tc>
                  <a:txBody>
                    <a:bodyPr/>
                    <a:lstStyle/>
                    <a:p>
                      <a:pPr algn="ctr" fontAlgn="b"/>
                      <a:r>
                        <a:rPr lang="sv-SE" sz="1100" b="1" i="0" u="none" strike="noStrike">
                          <a:solidFill>
                            <a:srgbClr val="000000"/>
                          </a:solidFill>
                          <a:effectLst/>
                          <a:latin typeface="Futura std book"/>
                        </a:rPr>
                        <a:t>8,5</a:t>
                      </a:r>
                    </a:p>
                  </a:txBody>
                  <a:tcPr marL="7620" marR="7620" marT="7620" marB="0" anchor="b"/>
                </a:tc>
              </a:tr>
              <a:tr h="190500">
                <a:tc>
                  <a:txBody>
                    <a:bodyPr/>
                    <a:lstStyle/>
                    <a:p>
                      <a:pPr algn="l"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198</a:t>
                      </a:r>
                    </a:p>
                  </a:txBody>
                  <a:tcPr marL="7620" marR="7620" marT="7620" marB="0" anchor="b">
                    <a:noFill/>
                  </a:tcPr>
                </a:tc>
                <a:tc>
                  <a:txBody>
                    <a:bodyPr/>
                    <a:lstStyle/>
                    <a:p>
                      <a:pPr algn="ctr" fontAlgn="b"/>
                      <a:r>
                        <a:rPr lang="sv-SE" sz="1100" b="1" i="0" u="none" strike="noStrike">
                          <a:solidFill>
                            <a:srgbClr val="000000"/>
                          </a:solidFill>
                          <a:effectLst/>
                          <a:latin typeface="Futura std book"/>
                        </a:rPr>
                        <a:t>27,9</a:t>
                      </a:r>
                    </a:p>
                  </a:txBody>
                  <a:tcPr marL="7620" marR="7620" marT="7620" marB="0" anchor="b"/>
                </a:tc>
                <a:tc>
                  <a:txBody>
                    <a:bodyPr/>
                    <a:lstStyle/>
                    <a:p>
                      <a:pPr algn="ctr" fontAlgn="b"/>
                      <a:r>
                        <a:rPr lang="sv-SE" sz="1100" b="1" i="0" u="none" strike="noStrike" dirty="0">
                          <a:solidFill>
                            <a:srgbClr val="000000"/>
                          </a:solidFill>
                          <a:effectLst/>
                          <a:latin typeface="Futura std book"/>
                        </a:rPr>
                        <a:t>29,0</a:t>
                      </a:r>
                    </a:p>
                  </a:txBody>
                  <a:tcPr marL="7620" marR="7620" marT="7620" marB="0" anchor="b"/>
                </a:tc>
                <a:tc>
                  <a:txBody>
                    <a:bodyPr/>
                    <a:lstStyle/>
                    <a:p>
                      <a:pPr algn="ctr" fontAlgn="b"/>
                      <a:r>
                        <a:rPr lang="sv-SE" sz="1100" b="1" i="0" u="none" strike="noStrike" dirty="0">
                          <a:solidFill>
                            <a:srgbClr val="000000"/>
                          </a:solidFill>
                          <a:effectLst/>
                          <a:latin typeface="Futura std book"/>
                        </a:rPr>
                        <a:t>24,3</a:t>
                      </a:r>
                    </a:p>
                  </a:txBody>
                  <a:tcPr marL="7620" marR="7620" marT="7620" marB="0" anchor="b"/>
                </a:tc>
              </a:tr>
            </a:tbl>
          </a:graphicData>
        </a:graphic>
      </p:graphicFrame>
      <p:sp>
        <p:nvSpPr>
          <p:cNvPr id="12" name="textruta 11"/>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7" name="Diagram 6"/>
          <p:cNvGraphicFramePr>
            <a:graphicFrameLocks/>
          </p:cNvGraphicFramePr>
          <p:nvPr>
            <p:extLst>
              <p:ext uri="{D42A27DB-BD31-4B8C-83A1-F6EECF244321}">
                <p14:modId xmlns:p14="http://schemas.microsoft.com/office/powerpoint/2010/main" val="1269697251"/>
              </p:ext>
            </p:extLst>
          </p:nvPr>
        </p:nvGraphicFramePr>
        <p:xfrm>
          <a:off x="397496" y="2182483"/>
          <a:ext cx="5078100" cy="2420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53 kommuner i Stockholmsregionen – tas det fram kvartalsvisa konjunkturrapporter för länen; Gävleborgs län, Stockholms län, Södermanlands län, Uppsala län, Västmanlands län och Örebro 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smtClean="0">
                <a:solidFill>
                  <a:srgbClr val="FFFFFF"/>
                </a:solidFill>
              </a:rPr>
              <a:t>Stefan Frid på </a:t>
            </a:r>
            <a:r>
              <a:rPr lang="sv-SE" sz="1000" dirty="0">
                <a:solidFill>
                  <a:srgbClr val="FFFFFF"/>
                </a:solidFill>
              </a:rPr>
              <a:t>Stockholm Business Region </a:t>
            </a:r>
            <a:r>
              <a:rPr lang="sv-SE" sz="1000" dirty="0" err="1">
                <a:solidFill>
                  <a:srgbClr val="FFFFFF"/>
                </a:solidFill>
              </a:rPr>
              <a:t>Development</a:t>
            </a:r>
            <a:r>
              <a:rPr lang="sv-SE" sz="1000" dirty="0">
                <a:solidFill>
                  <a:srgbClr val="FFFFFF"/>
                </a:solidFill>
              </a:rPr>
              <a:t>.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2015 kv4</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Södermanlands län och Eskilstuna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53 kommuner i Stockholmsregionen – görs motsvarande rapport för regionens sex län samt en gemensam för länen tillsammans.</a:t>
            </a:r>
            <a:r>
              <a:rPr lang="sv-SE" sz="900" dirty="0"/>
              <a:t> </a:t>
            </a:r>
          </a:p>
          <a:p>
            <a:endParaRPr lang="sv-SE" sz="900" dirty="0"/>
          </a:p>
          <a:p>
            <a:r>
              <a:rPr lang="sv-SE" sz="1000" dirty="0"/>
              <a:t>Stockholmsregionen omfattar Stockholms län, Uppsala län, Gävleborgs län, Västmanlands län, Örebro län och Södermanlands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a:t>
            </a:r>
            <a:r>
              <a:rPr lang="sv-SE" sz="1000" dirty="0"/>
              <a:t>på Stockholm Business Region </a:t>
            </a:r>
            <a:r>
              <a:rPr lang="sv-SE" sz="1000" dirty="0" err="1"/>
              <a:t>Development</a:t>
            </a:r>
            <a:r>
              <a:rPr lang="sv-SE" sz="1000" dirty="0"/>
              <a:t>. Ansvarig utgivare: Olle Zetterberg.</a:t>
            </a:r>
            <a:endParaRPr lang="sv-SE" sz="900" dirty="0"/>
          </a:p>
        </p:txBody>
      </p:sp>
      <p:sp>
        <p:nvSpPr>
          <p:cNvPr id="6" name="textruta 5"/>
          <p:cNvSpPr txBox="1"/>
          <p:nvPr/>
        </p:nvSpPr>
        <p:spPr>
          <a:xfrm>
            <a:off x="4864609" y="452393"/>
            <a:ext cx="4140402" cy="4515833"/>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Södermanlands län</a:t>
            </a:r>
            <a:r>
              <a:rPr lang="sv-SE" sz="1000" dirty="0" smtClean="0"/>
              <a:t/>
            </a:r>
            <a:br>
              <a:rPr lang="sv-SE" sz="1000" dirty="0" smtClean="0"/>
            </a:br>
            <a:r>
              <a:rPr lang="sv-SE" sz="1000" dirty="0" smtClean="0"/>
              <a:t/>
            </a:r>
            <a:br>
              <a:rPr lang="sv-SE" sz="1000" dirty="0" smtClean="0"/>
            </a:br>
            <a:r>
              <a:rPr lang="sv-SE" sz="1000" dirty="0"/>
              <a:t>Lönesumman visar en positiv utveckling i länet jämfört med samma kvartal 2014. </a:t>
            </a:r>
            <a:r>
              <a:rPr lang="sv-SE" sz="1000" i="1" dirty="0" smtClean="0"/>
              <a:t/>
            </a:r>
            <a:br>
              <a:rPr lang="sv-SE" sz="1000" i="1" dirty="0" smtClean="0"/>
            </a:br>
            <a:r>
              <a:rPr lang="sv-SE" sz="1000" i="1" dirty="0" smtClean="0"/>
              <a:t/>
            </a:r>
            <a:br>
              <a:rPr lang="sv-SE" sz="1000" i="1" dirty="0" smtClean="0"/>
            </a:br>
            <a:r>
              <a:rPr lang="sv-SE" sz="1000" dirty="0" smtClean="0"/>
              <a:t>Under årets sista kvartal 2015 startades </a:t>
            </a:r>
            <a:r>
              <a:rPr lang="sv-SE" sz="1000" dirty="0"/>
              <a:t>det totalt </a:t>
            </a:r>
            <a:r>
              <a:rPr lang="sv-SE" sz="1000" dirty="0" smtClean="0"/>
              <a:t>422 företag </a:t>
            </a:r>
            <a:r>
              <a:rPr lang="sv-SE" sz="1000" dirty="0"/>
              <a:t>i länet, varav </a:t>
            </a:r>
            <a:r>
              <a:rPr lang="sv-SE" sz="1000" dirty="0" smtClean="0"/>
              <a:t>149 i kommunen. </a:t>
            </a:r>
            <a:r>
              <a:rPr lang="sv-SE" sz="1000" dirty="0"/>
              <a:t>För länet är det en </a:t>
            </a:r>
            <a:r>
              <a:rPr lang="sv-SE" sz="1000" dirty="0" smtClean="0"/>
              <a:t>ökning </a:t>
            </a:r>
            <a:r>
              <a:rPr lang="sv-SE" sz="1000" dirty="0"/>
              <a:t>med </a:t>
            </a:r>
            <a:r>
              <a:rPr lang="sv-SE" sz="1000" dirty="0" smtClean="0"/>
              <a:t>22 % </a:t>
            </a:r>
            <a:r>
              <a:rPr lang="sv-SE" sz="1000" dirty="0"/>
              <a:t>och för </a:t>
            </a:r>
            <a:r>
              <a:rPr lang="sv-SE" sz="1000" dirty="0" smtClean="0"/>
              <a:t>kommunen en ökning </a:t>
            </a:r>
            <a:r>
              <a:rPr lang="sv-SE" sz="1000" dirty="0"/>
              <a:t>med </a:t>
            </a:r>
            <a:r>
              <a:rPr lang="sv-SE" sz="1000" dirty="0" smtClean="0"/>
              <a:t>14 % jämfört </a:t>
            </a:r>
            <a:r>
              <a:rPr lang="sv-SE" sz="1000" dirty="0"/>
              <a:t>med </a:t>
            </a:r>
            <a:r>
              <a:rPr lang="sv-SE" sz="1000" dirty="0" smtClean="0"/>
              <a:t>motsvarande kvartal </a:t>
            </a:r>
            <a:r>
              <a:rPr lang="sv-SE" sz="1000" dirty="0"/>
              <a:t>2014</a:t>
            </a:r>
            <a:r>
              <a:rPr lang="sv-SE" sz="1000" dirty="0" smtClean="0"/>
              <a:t>.</a:t>
            </a:r>
            <a:endParaRPr lang="sv-SE" sz="1000" dirty="0"/>
          </a:p>
          <a:p>
            <a:endParaRPr lang="sv-SE" sz="1000" dirty="0"/>
          </a:p>
          <a:p>
            <a:r>
              <a:rPr lang="sv-SE" sz="1000" dirty="0" smtClean="0"/>
              <a:t>På </a:t>
            </a:r>
            <a:r>
              <a:rPr lang="sv-SE" sz="1000" dirty="0"/>
              <a:t>arbetsmarknaden </a:t>
            </a:r>
            <a:r>
              <a:rPr lang="sv-SE" sz="1000" dirty="0" smtClean="0"/>
              <a:t>minskar sysselsättningen. </a:t>
            </a:r>
            <a:r>
              <a:rPr lang="sv-SE" sz="1000" dirty="0"/>
              <a:t>Antalet lediga jobb ökar </a:t>
            </a:r>
            <a:r>
              <a:rPr lang="sv-SE" sz="1000" dirty="0" smtClean="0"/>
              <a:t>i både länet och kommunen samtidigt som antalet varsel minskar i såväl länet som kommunen. Arbetslösheten ökar i både länet och kommunen </a:t>
            </a:r>
            <a:r>
              <a:rPr lang="sv-SE" sz="1000" dirty="0"/>
              <a:t>jämfört med </a:t>
            </a:r>
            <a:r>
              <a:rPr lang="sv-SE" sz="1000" dirty="0" smtClean="0"/>
              <a:t>fjärde kvartalet 2014. </a:t>
            </a:r>
          </a:p>
          <a:p>
            <a:endParaRPr lang="sv-SE" sz="1000" i="1" dirty="0"/>
          </a:p>
          <a:p>
            <a:r>
              <a:rPr lang="sv-SE" sz="1000" dirty="0" smtClean="0"/>
              <a:t>Under 2015 har länet fått drygt </a:t>
            </a:r>
            <a:r>
              <a:rPr lang="sv-SE" sz="1000" dirty="0"/>
              <a:t>3</a:t>
            </a:r>
            <a:r>
              <a:rPr lang="sv-SE" sz="1000" dirty="0" smtClean="0"/>
              <a:t> </a:t>
            </a:r>
            <a:r>
              <a:rPr lang="sv-SE" sz="1000" dirty="0"/>
              <a:t>0</a:t>
            </a:r>
            <a:r>
              <a:rPr lang="sv-SE" sz="1000" dirty="0" smtClean="0"/>
              <a:t>00 </a:t>
            </a:r>
            <a:r>
              <a:rPr lang="sv-SE" sz="1000" dirty="0"/>
              <a:t>fler </a:t>
            </a:r>
            <a:r>
              <a:rPr lang="sv-SE" sz="1000" dirty="0" smtClean="0"/>
              <a:t>invånare, varav drygt 1 100 i kommunen</a:t>
            </a:r>
            <a:r>
              <a:rPr lang="sv-SE" sz="1000" dirty="0"/>
              <a:t> motsvarande befolkningsökningar på </a:t>
            </a:r>
            <a:r>
              <a:rPr lang="sv-SE" sz="1000" dirty="0" smtClean="0"/>
              <a:t>1%.</a:t>
            </a:r>
          </a:p>
          <a:p>
            <a:endParaRPr lang="sv-SE" sz="1000" dirty="0"/>
          </a:p>
          <a:p>
            <a:r>
              <a:rPr lang="sv-SE" sz="1000" dirty="0" smtClean="0"/>
              <a:t>Bostadsbyggandet ökar i både länet och kommunen </a:t>
            </a:r>
            <a:r>
              <a:rPr lang="sv-SE" sz="1000" dirty="0"/>
              <a:t>jämfört med samma kvartal 2014. Totalt har </a:t>
            </a:r>
            <a:r>
              <a:rPr lang="sv-SE" sz="1000" dirty="0" smtClean="0"/>
              <a:t>579 lägenheter </a:t>
            </a:r>
            <a:r>
              <a:rPr lang="sv-SE" sz="1000" dirty="0"/>
              <a:t>påbörjats i länet under </a:t>
            </a:r>
            <a:r>
              <a:rPr lang="sv-SE" sz="1000" dirty="0" smtClean="0"/>
              <a:t>2015, </a:t>
            </a:r>
            <a:r>
              <a:rPr lang="sv-SE" sz="1000" dirty="0"/>
              <a:t>varav </a:t>
            </a:r>
            <a:r>
              <a:rPr lang="sv-SE" sz="1000" dirty="0" smtClean="0"/>
              <a:t>274  i kommunen.  </a:t>
            </a:r>
          </a:p>
          <a:p>
            <a:endParaRPr lang="sv-SE" sz="1000" dirty="0"/>
          </a:p>
          <a:p>
            <a:r>
              <a:rPr lang="de-DE" sz="1000" dirty="0" smtClean="0"/>
              <a:t>Olle </a:t>
            </a:r>
            <a:r>
              <a:rPr lang="de-DE" sz="1000" dirty="0"/>
              <a:t>Zetterberg</a:t>
            </a:r>
            <a:endParaRPr lang="sv-SE" sz="1000" dirty="0"/>
          </a:p>
          <a:p>
            <a:r>
              <a:rPr lang="de-DE" sz="1000" dirty="0"/>
              <a:t>VD Stockholm Business </a:t>
            </a:r>
            <a:r>
              <a:rPr lang="de-DE" sz="1000" dirty="0" smtClean="0"/>
              <a:t>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796221589"/>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kv4</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050" i="0" u="none" strike="noStrike" dirty="0">
                          <a:effectLst/>
                        </a:rPr>
                        <a:t>Förändring (%) sedan,</a:t>
                      </a:r>
                      <a:endParaRPr lang="sv-SE" sz="1050" b="0" i="0" u="none" strike="noStrike" dirty="0">
                        <a:solidFill>
                          <a:srgbClr val="000000"/>
                        </a:solidFill>
                        <a:effectLst/>
                        <a:latin typeface="Calibri"/>
                      </a:endParaRPr>
                    </a:p>
                  </a:txBody>
                  <a:tcPr marL="9525" marR="9525" marT="9525" marB="0" anchor="b"/>
                </a:tc>
                <a:tc hMerge="1">
                  <a:txBody>
                    <a:bodyPr/>
                    <a:lstStyle/>
                    <a:p>
                      <a:pPr algn="ctr" fontAlgn="b"/>
                      <a:endParaRPr lang="sv-SE" sz="1100" b="0" i="0" u="none" strike="noStrike" dirty="0">
                        <a:solidFill>
                          <a:srgbClr val="000000"/>
                        </a:solidFill>
                        <a:effectLst/>
                        <a:latin typeface="Calibri"/>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000" b="0" i="0" u="none" strike="noStrike" dirty="0">
                          <a:solidFill>
                            <a:schemeClr val="tx1"/>
                          </a:solidFill>
                          <a:effectLst/>
                          <a:latin typeface="+mj-lt"/>
                        </a:rPr>
                        <a:t>Mdkr</a:t>
                      </a:r>
                      <a:endParaRPr lang="sv-SE" sz="1100" b="0" i="0" u="none" strike="noStrike" dirty="0">
                        <a:solidFill>
                          <a:schemeClr val="tx1"/>
                        </a:solidFill>
                        <a:effectLst/>
                        <a:latin typeface="+mj-lt"/>
                      </a:endParaRPr>
                    </a:p>
                  </a:txBody>
                  <a:tcPr marL="9525" marR="9525" marT="9525" marB="0" anchor="b"/>
                </a:tc>
                <a:tc>
                  <a:txBody>
                    <a:bodyPr/>
                    <a:lstStyle/>
                    <a:p>
                      <a:pPr algn="ctr" fontAlgn="b"/>
                      <a:r>
                        <a:rPr lang="sv-SE" sz="1000" b="0" i="0" u="none" strike="noStrike" dirty="0">
                          <a:solidFill>
                            <a:schemeClr val="tx1"/>
                          </a:solidFill>
                          <a:effectLst/>
                        </a:rPr>
                        <a:t>2005 </a:t>
                      </a:r>
                      <a:r>
                        <a:rPr lang="sv-SE" sz="1000" b="0" i="0" u="none" strike="noStrike" dirty="0" smtClean="0">
                          <a:solidFill>
                            <a:schemeClr val="tx1"/>
                          </a:solidFill>
                          <a:effectLst/>
                        </a:rPr>
                        <a:t>kv1</a:t>
                      </a:r>
                      <a:endParaRPr lang="sv-SE" sz="1000" b="0" i="0" u="none" strike="noStrike" dirty="0">
                        <a:solidFill>
                          <a:schemeClr val="tx1"/>
                        </a:solidFill>
                        <a:effectLst/>
                        <a:latin typeface="+mj-lt"/>
                      </a:endParaRPr>
                    </a:p>
                  </a:txBody>
                  <a:tcPr marL="9525" marR="9525" marT="9525" marB="0" anchor="b"/>
                </a:tc>
                <a:tc>
                  <a:txBody>
                    <a:bodyPr/>
                    <a:lstStyle/>
                    <a:p>
                      <a:pPr algn="ctr" fontAlgn="b"/>
                      <a:r>
                        <a:rPr lang="sv-SE" sz="1000" b="0" i="0" u="none" strike="noStrike" dirty="0">
                          <a:effectLst/>
                        </a:rPr>
                        <a:t>2010 </a:t>
                      </a:r>
                      <a:r>
                        <a:rPr lang="sv-SE" sz="1000" b="0" i="0" u="none" strike="noStrike" dirty="0" smtClean="0">
                          <a:effectLs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effectLst/>
                        </a:rPr>
                        <a:t>2014 kv4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289,8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30,5</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130,1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70,3</a:t>
                      </a:r>
                    </a:p>
                  </a:txBody>
                  <a:tcPr marL="9525" marR="9525" marT="9525" marB="0" anchor="b"/>
                </a:tc>
                <a:tc>
                  <a:txBody>
                    <a:bodyPr/>
                    <a:lstStyle/>
                    <a:p>
                      <a:pPr algn="ctr" rtl="0" fontAlgn="b"/>
                      <a:r>
                        <a:rPr lang="sv-SE" sz="1100" b="0" i="0" u="none" strike="noStrike">
                          <a:solidFill>
                            <a:srgbClr val="000000"/>
                          </a:solidFill>
                          <a:effectLst/>
                          <a:latin typeface="Futura Std Book"/>
                        </a:rPr>
                        <a:t>31,2</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81723">
                <a:tc>
                  <a:txBody>
                    <a:bodyPr/>
                    <a:lstStyle/>
                    <a:p>
                      <a:pPr algn="l" rtl="0" fontAlgn="b"/>
                      <a:r>
                        <a:rPr lang="sv-SE" sz="1100" b="1" i="0" u="none" strike="noStrike" dirty="0">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5,8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52,1</a:t>
                      </a:r>
                    </a:p>
                  </a:txBody>
                  <a:tcPr marL="9525" marR="9525" marT="9525" marB="0" anchor="b"/>
                </a:tc>
                <a:tc>
                  <a:txBody>
                    <a:bodyPr/>
                    <a:lstStyle/>
                    <a:p>
                      <a:pPr algn="ctr" rtl="0" fontAlgn="b"/>
                      <a:r>
                        <a:rPr lang="sv-SE" sz="1100" b="1" i="0" u="none" strike="noStrike">
                          <a:solidFill>
                            <a:srgbClr val="000000"/>
                          </a:solidFill>
                          <a:effectLst/>
                          <a:latin typeface="Futura Std Book"/>
                        </a:rPr>
                        <a:t>27,3</a:t>
                      </a:r>
                    </a:p>
                  </a:txBody>
                  <a:tcPr marL="9525" marR="9525" marT="9525" marB="0" anchor="b"/>
                </a:tc>
                <a:tc>
                  <a:txBody>
                    <a:bodyPr/>
                    <a:lstStyle/>
                    <a:p>
                      <a:pPr algn="ctr" rtl="0" fontAlgn="b"/>
                      <a:r>
                        <a:rPr lang="sv-SE" sz="1100" b="1" i="0" u="none" strike="noStrike" dirty="0">
                          <a:solidFill>
                            <a:srgbClr val="000000"/>
                          </a:solidFill>
                          <a:effectLst/>
                          <a:latin typeface="Futura Std Book"/>
                        </a:rPr>
                        <a:t>3,4</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9" name="Diagram 8"/>
          <p:cNvGraphicFramePr>
            <a:graphicFrameLocks/>
          </p:cNvGraphicFramePr>
          <p:nvPr>
            <p:extLst>
              <p:ext uri="{D42A27DB-BD31-4B8C-83A1-F6EECF244321}">
                <p14:modId xmlns:p14="http://schemas.microsoft.com/office/powerpoint/2010/main" val="2177370278"/>
              </p:ext>
            </p:extLst>
          </p:nvPr>
        </p:nvGraphicFramePr>
        <p:xfrm>
          <a:off x="397496" y="2182483"/>
          <a:ext cx="52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5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dirty="0" smtClean="0"/>
              <a:t>Lönesumma, Södermanlands län</a:t>
            </a:r>
            <a:br>
              <a:rPr lang="sv-SE"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3094293494"/>
              </p:ext>
            </p:extLst>
          </p:nvPr>
        </p:nvGraphicFramePr>
        <p:xfrm>
          <a:off x="4728533" y="284670"/>
          <a:ext cx="4216678" cy="4503011"/>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dirty="0" smtClean="0">
                          <a:solidFill>
                            <a:srgbClr val="000000"/>
                          </a:solidFill>
                          <a:effectLst/>
                          <a:latin typeface="Futura Std Book"/>
                        </a:rPr>
                        <a:t>2015 </a:t>
                      </a:r>
                      <a:r>
                        <a:rPr lang="sv-SE" sz="1100" b="0" i="0" u="none" strike="noStrike" dirty="0" smtClean="0">
                          <a:solidFill>
                            <a:srgbClr val="000000"/>
                          </a:solidFill>
                          <a:effectLst/>
                          <a:latin typeface="Futura Std Book"/>
                        </a:rPr>
                        <a:t>kv4</a:t>
                      </a:r>
                      <a:endParaRPr lang="sv-SE" sz="1100" b="0" i="0" u="none" strike="noStrike" dirty="0">
                        <a:solidFill>
                          <a:srgbClr val="000000"/>
                        </a:solidFill>
                        <a:effectLst/>
                        <a:latin typeface="Futura Std Book"/>
                      </a:endParaRPr>
                    </a:p>
                  </a:txBody>
                  <a:tcPr marL="9525" marR="9525" marT="9525" marB="0" anchor="b"/>
                </a:tc>
                <a:tc gridSpan="3">
                  <a:txBody>
                    <a:bodyPr/>
                    <a:lstStyle/>
                    <a:p>
                      <a:pPr algn="ctr" rtl="0" fontAlgn="b"/>
                      <a:r>
                        <a:rPr lang="sv-SE" sz="1050" b="0" i="0" u="none" strike="noStrike" dirty="0">
                          <a:solidFill>
                            <a:srgbClr val="000000"/>
                          </a:solidFill>
                          <a:effectLst/>
                          <a:latin typeface="Futura Std Book"/>
                        </a:rPr>
                        <a:t> </a:t>
                      </a:r>
                    </a:p>
                    <a:p>
                      <a:pPr marL="0" marR="0" indent="0" algn="ctr" defTabSz="816314" rtl="0" eaLnBrk="1" fontAlgn="b" latinLnBrk="0" hangingPunct="1">
                        <a:lnSpc>
                          <a:spcPct val="100000"/>
                        </a:lnSpc>
                        <a:spcBef>
                          <a:spcPts val="0"/>
                        </a:spcBef>
                        <a:spcAft>
                          <a:spcPts val="0"/>
                        </a:spcAft>
                        <a:buClrTx/>
                        <a:buSzTx/>
                        <a:buFontTx/>
                        <a:buNone/>
                        <a:tabLst/>
                        <a:defRPr/>
                      </a:pPr>
                      <a:r>
                        <a:rPr lang="sv-SE" sz="1050" b="0" i="0" u="none" strike="noStrike" dirty="0" smtClean="0">
                          <a:solidFill>
                            <a:srgbClr val="000000"/>
                          </a:solidFill>
                          <a:effectLst/>
                          <a:latin typeface="+mn-lt"/>
                        </a:rPr>
                        <a:t>Förändring (%) sedan,</a:t>
                      </a:r>
                      <a:r>
                        <a:rPr lang="sv-SE" sz="1050" b="0" i="0" u="none" strike="noStrike" dirty="0">
                          <a:solidFill>
                            <a:srgbClr val="000000"/>
                          </a:solidFill>
                          <a:effectLst/>
                          <a:latin typeface="Futura Std Book"/>
                        </a:rPr>
                        <a:t> </a:t>
                      </a: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mdkr</a:t>
                      </a:r>
                    </a:p>
                  </a:txBody>
                  <a:tcPr marL="9525" marR="9525" marT="9525" marB="0" anchor="b"/>
                </a:tc>
                <a:tc>
                  <a:txBody>
                    <a:bodyPr/>
                    <a:lstStyle/>
                    <a:p>
                      <a:pPr algn="ctr" rtl="0" fontAlgn="b"/>
                      <a:r>
                        <a:rPr lang="sv-SE" sz="1000" b="0" i="0" u="none" strike="noStrike" dirty="0">
                          <a:solidFill>
                            <a:srgbClr val="000000"/>
                          </a:solidFill>
                          <a:effectLst/>
                          <a:latin typeface="Futura Std Book"/>
                        </a:rPr>
                        <a:t>2005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smtClean="0">
                          <a:solidFill>
                            <a:srgbClr val="000000"/>
                          </a:solidFill>
                          <a:effectLst/>
                          <a:latin typeface="Futura Std Book"/>
                        </a:rPr>
                        <a:t>2014 </a:t>
                      </a:r>
                      <a:r>
                        <a:rPr lang="sv-SE" sz="1000" b="0" i="0" u="none" strike="noStrike" dirty="0" smtClean="0">
                          <a:solidFill>
                            <a:srgbClr val="000000"/>
                          </a:solidFill>
                          <a:effectLst/>
                          <a:latin typeface="Futura Std Book"/>
                        </a:rPr>
                        <a:t>kv4</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l" fontAlgn="b"/>
                      <a:endParaRPr lang="sv-SE" sz="1100" b="0" i="0" u="none" strike="noStrike">
                        <a:solidFill>
                          <a:srgbClr val="000000"/>
                        </a:solidFill>
                        <a:effectLst/>
                        <a:latin typeface="Calibri"/>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289,8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30,5</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61,3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15,2</a:t>
                      </a:r>
                    </a:p>
                  </a:txBody>
                  <a:tcPr marL="9525" marR="9525" marT="9525" marB="0" anchor="b"/>
                </a:tc>
                <a:tc>
                  <a:txBody>
                    <a:bodyPr/>
                    <a:lstStyle/>
                    <a:p>
                      <a:pPr algn="ctr" rtl="0" fontAlgn="b"/>
                      <a:r>
                        <a:rPr lang="sv-SE" sz="1100" b="0" i="0" u="none" strike="noStrike">
                          <a:solidFill>
                            <a:srgbClr val="000000"/>
                          </a:solidFill>
                          <a:effectLst/>
                          <a:latin typeface="Futura Std Book"/>
                        </a:rPr>
                        <a:t>11,2</a:t>
                      </a:r>
                    </a:p>
                  </a:txBody>
                  <a:tcPr marL="9525" marR="9525" marT="9525" marB="0" anchor="b"/>
                </a:tc>
                <a:tc>
                  <a:txBody>
                    <a:bodyPr/>
                    <a:lstStyle/>
                    <a:p>
                      <a:pPr algn="ctr" rtl="0" fontAlgn="b"/>
                      <a:r>
                        <a:rPr lang="sv-SE" sz="1100" b="0" i="0" u="none" strike="noStrike">
                          <a:solidFill>
                            <a:srgbClr val="000000"/>
                          </a:solidFill>
                          <a:effectLst/>
                          <a:latin typeface="Futura Std Book"/>
                        </a:rPr>
                        <a:t>2,3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196,7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78,0</a:t>
                      </a:r>
                    </a:p>
                  </a:txBody>
                  <a:tcPr marL="9525" marR="9525" marT="9525" marB="0" anchor="b"/>
                </a:tc>
                <a:tc>
                  <a:txBody>
                    <a:bodyPr/>
                    <a:lstStyle/>
                    <a:p>
                      <a:pPr algn="ctr" rtl="0" fontAlgn="b"/>
                      <a:r>
                        <a:rPr lang="sv-SE" sz="1100" b="0" i="0" u="none" strike="noStrike">
                          <a:solidFill>
                            <a:srgbClr val="000000"/>
                          </a:solidFill>
                          <a:effectLst/>
                          <a:latin typeface="Futura Std Book"/>
                        </a:rPr>
                        <a:t>34,5</a:t>
                      </a:r>
                    </a:p>
                  </a:txBody>
                  <a:tcPr marL="9525" marR="9525" marT="9525" marB="0" anchor="b"/>
                </a:tc>
                <a:tc>
                  <a:txBody>
                    <a:bodyPr/>
                    <a:lstStyle/>
                    <a:p>
                      <a:pPr algn="ctr" rtl="0" fontAlgn="b"/>
                      <a:r>
                        <a:rPr lang="sv-SE" sz="1100" b="0" i="0" u="none" strike="noStrike">
                          <a:solidFill>
                            <a:srgbClr val="000000"/>
                          </a:solidFill>
                          <a:effectLst/>
                          <a:latin typeface="Futura Std Book"/>
                        </a:rPr>
                        <a:t>5,8</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31,7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123,2</a:t>
                      </a:r>
                    </a:p>
                  </a:txBody>
                  <a:tcPr marL="9525" marR="9525" marT="9525" marB="0" anchor="b"/>
                </a:tc>
                <a:tc>
                  <a:txBody>
                    <a:bodyPr/>
                    <a:lstStyle/>
                    <a:p>
                      <a:pPr algn="ctr" rtl="0" fontAlgn="b"/>
                      <a:r>
                        <a:rPr lang="sv-SE" sz="1100" b="0" i="0" u="none" strike="noStrike">
                          <a:solidFill>
                            <a:srgbClr val="000000"/>
                          </a:solidFill>
                          <a:effectLst/>
                          <a:latin typeface="Futura Std Book"/>
                        </a:rPr>
                        <a:t>54,5</a:t>
                      </a:r>
                    </a:p>
                  </a:txBody>
                  <a:tcPr marL="9525" marR="9525" marT="9525" marB="0" anchor="b"/>
                </a:tc>
                <a:tc>
                  <a:txBody>
                    <a:bodyPr/>
                    <a:lstStyle/>
                    <a:p>
                      <a:pPr algn="ctr" rtl="0" fontAlgn="b"/>
                      <a:r>
                        <a:rPr lang="sv-SE" sz="1100" b="0" i="0" u="none" strike="noStrike">
                          <a:solidFill>
                            <a:srgbClr val="000000"/>
                          </a:solidFill>
                          <a:effectLst/>
                          <a:latin typeface="Futura Std Book"/>
                        </a:rPr>
                        <a:t>8,0</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108,6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47,8</a:t>
                      </a:r>
                    </a:p>
                  </a:txBody>
                  <a:tcPr marL="9525" marR="9525" marT="9525" marB="0" anchor="b"/>
                </a:tc>
                <a:tc>
                  <a:txBody>
                    <a:bodyPr/>
                    <a:lstStyle/>
                    <a:p>
                      <a:pPr algn="ctr" rtl="0" fontAlgn="b"/>
                      <a:r>
                        <a:rPr lang="sv-SE" sz="1100" b="0" i="0" u="none" strike="noStrike">
                          <a:solidFill>
                            <a:srgbClr val="000000"/>
                          </a:solidFill>
                          <a:effectLst/>
                          <a:latin typeface="Futura Std Book"/>
                        </a:rPr>
                        <a:t>24,0</a:t>
                      </a:r>
                    </a:p>
                  </a:txBody>
                  <a:tcPr marL="9525" marR="9525" marT="9525" marB="0" anchor="b"/>
                </a:tc>
                <a:tc>
                  <a:txBody>
                    <a:bodyPr/>
                    <a:lstStyle/>
                    <a:p>
                      <a:pPr algn="ctr" rtl="0" fontAlgn="b"/>
                      <a:r>
                        <a:rPr lang="sv-SE" sz="1100" b="0" i="0" u="none" strike="noStrike">
                          <a:solidFill>
                            <a:srgbClr val="000000"/>
                          </a:solidFill>
                          <a:effectLst/>
                          <a:latin typeface="Futura Std Book"/>
                        </a:rPr>
                        <a:t>4,5</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398,3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59,2</a:t>
                      </a:r>
                    </a:p>
                  </a:txBody>
                  <a:tcPr marL="9525" marR="9525" marT="9525" marB="0" anchor="b"/>
                </a:tc>
                <a:tc>
                  <a:txBody>
                    <a:bodyPr/>
                    <a:lstStyle/>
                    <a:p>
                      <a:pPr algn="ctr" rtl="0" fontAlgn="b"/>
                      <a:r>
                        <a:rPr lang="sv-SE" sz="1100" b="0" i="0" u="none" strike="noStrike">
                          <a:solidFill>
                            <a:srgbClr val="000000"/>
                          </a:solidFill>
                          <a:effectLst/>
                          <a:latin typeface="Futura Std Book"/>
                        </a:rPr>
                        <a:t>28,7</a:t>
                      </a:r>
                    </a:p>
                  </a:txBody>
                  <a:tcPr marL="9525" marR="9525" marT="9525" marB="0" anchor="b"/>
                </a:tc>
                <a:tc>
                  <a:txBody>
                    <a:bodyPr/>
                    <a:lstStyle/>
                    <a:p>
                      <a:pPr algn="ctr" rtl="0" fontAlgn="b"/>
                      <a:r>
                        <a:rPr lang="sv-SE" sz="1100" b="0" i="0" u="none" strike="noStrike" dirty="0">
                          <a:solidFill>
                            <a:srgbClr val="000000"/>
                          </a:solidFill>
                          <a:effectLst/>
                          <a:latin typeface="Futura Std Book"/>
                        </a:rPr>
                        <a:t>5,0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130,1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70,3</a:t>
                      </a:r>
                    </a:p>
                  </a:txBody>
                  <a:tcPr marL="9525" marR="9525" marT="9525" marB="0" anchor="b"/>
                </a:tc>
                <a:tc>
                  <a:txBody>
                    <a:bodyPr/>
                    <a:lstStyle/>
                    <a:p>
                      <a:pPr algn="ctr" rtl="0" fontAlgn="b"/>
                      <a:r>
                        <a:rPr lang="sv-SE" sz="1100" b="0" i="0" u="none" strike="noStrike">
                          <a:solidFill>
                            <a:srgbClr val="000000"/>
                          </a:solidFill>
                          <a:effectLst/>
                          <a:latin typeface="Futura Std Book"/>
                        </a:rPr>
                        <a:t>31,2</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16,8</a:t>
                      </a:r>
                    </a:p>
                  </a:txBody>
                  <a:tcPr marL="9525" marR="9525" marT="9525" marB="0" anchor="b"/>
                </a:tc>
                <a:tc>
                  <a:txBody>
                    <a:bodyPr/>
                    <a:lstStyle/>
                    <a:p>
                      <a:pPr algn="ctr" rtl="0" fontAlgn="b"/>
                      <a:r>
                        <a:rPr lang="sv-SE" sz="1100" b="0" i="0" u="none" strike="noStrike">
                          <a:solidFill>
                            <a:srgbClr val="000000"/>
                          </a:solidFill>
                          <a:effectLst/>
                          <a:latin typeface="Futura Std Book"/>
                        </a:rPr>
                        <a:t>10,7</a:t>
                      </a:r>
                    </a:p>
                  </a:txBody>
                  <a:tcPr marL="9525" marR="9525" marT="9525" marB="0" anchor="b"/>
                </a:tc>
                <a:tc>
                  <a:txBody>
                    <a:bodyPr/>
                    <a:lstStyle/>
                    <a:p>
                      <a:pPr algn="ctr" rtl="0"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98,4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80,8</a:t>
                      </a:r>
                    </a:p>
                  </a:txBody>
                  <a:tcPr marL="9525" marR="9525" marT="9525" marB="0" anchor="b"/>
                </a:tc>
                <a:tc>
                  <a:txBody>
                    <a:bodyPr/>
                    <a:lstStyle/>
                    <a:p>
                      <a:pPr algn="ctr" rtl="0" fontAlgn="b"/>
                      <a:r>
                        <a:rPr lang="sv-SE" sz="1100" b="0" i="0" u="none" strike="noStrike">
                          <a:solidFill>
                            <a:srgbClr val="000000"/>
                          </a:solidFill>
                          <a:effectLst/>
                          <a:latin typeface="Futura Std Book"/>
                        </a:rPr>
                        <a:t>33,3</a:t>
                      </a:r>
                    </a:p>
                  </a:txBody>
                  <a:tcPr marL="9525" marR="9525" marT="9525" marB="0" anchor="b"/>
                </a:tc>
                <a:tc>
                  <a:txBody>
                    <a:bodyPr/>
                    <a:lstStyle/>
                    <a:p>
                      <a:pPr algn="ctr" rtl="0" fontAlgn="b"/>
                      <a:r>
                        <a:rPr lang="sv-SE" sz="1100" b="0" i="0" u="none" strike="noStrike">
                          <a:solidFill>
                            <a:srgbClr val="000000"/>
                          </a:solidFill>
                          <a:effectLst/>
                          <a:latin typeface="Futura Std Book"/>
                        </a:rPr>
                        <a:t>6,3</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12,3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131,6</a:t>
                      </a:r>
                    </a:p>
                  </a:txBody>
                  <a:tcPr marL="9525" marR="9525" marT="9525" marB="0" anchor="b"/>
                </a:tc>
                <a:tc>
                  <a:txBody>
                    <a:bodyPr/>
                    <a:lstStyle/>
                    <a:p>
                      <a:pPr algn="ctr" rtl="0" fontAlgn="b"/>
                      <a:r>
                        <a:rPr lang="sv-SE" sz="1100" b="0" i="0" u="none" strike="noStrike">
                          <a:solidFill>
                            <a:srgbClr val="000000"/>
                          </a:solidFill>
                          <a:effectLst/>
                          <a:latin typeface="Futura Std Book"/>
                        </a:rPr>
                        <a:t>57,6</a:t>
                      </a:r>
                    </a:p>
                  </a:txBody>
                  <a:tcPr marL="9525" marR="9525" marT="9525" marB="0" anchor="b"/>
                </a:tc>
                <a:tc>
                  <a:txBody>
                    <a:bodyPr/>
                    <a:lstStyle/>
                    <a:p>
                      <a:pPr algn="ctr" rtl="0" fontAlgn="b"/>
                      <a:r>
                        <a:rPr lang="sv-SE" sz="1100" b="0" i="0" u="none" strike="noStrike">
                          <a:solidFill>
                            <a:srgbClr val="000000"/>
                          </a:solidFill>
                          <a:effectLst/>
                          <a:latin typeface="Futura Std Book"/>
                        </a:rPr>
                        <a:t>9,3</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38,0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45,2</a:t>
                      </a:r>
                    </a:p>
                  </a:txBody>
                  <a:tcPr marL="9525" marR="9525" marT="9525" marB="0" anchor="b"/>
                </a:tc>
                <a:tc>
                  <a:txBody>
                    <a:bodyPr/>
                    <a:lstStyle/>
                    <a:p>
                      <a:pPr algn="ctr" rtl="0" fontAlgn="b"/>
                      <a:r>
                        <a:rPr lang="sv-SE" sz="1100" b="0" i="0" u="none" strike="noStrike">
                          <a:solidFill>
                            <a:srgbClr val="000000"/>
                          </a:solidFill>
                          <a:effectLst/>
                          <a:latin typeface="Futura Std Book"/>
                        </a:rPr>
                        <a:t>24,5</a:t>
                      </a:r>
                    </a:p>
                  </a:txBody>
                  <a:tcPr marL="9525" marR="9525" marT="9525" marB="0" anchor="b"/>
                </a:tc>
                <a:tc>
                  <a:txBody>
                    <a:bodyPr/>
                    <a:lstStyle/>
                    <a:p>
                      <a:pPr algn="ctr" rtl="0"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168,1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63,9</a:t>
                      </a:r>
                    </a:p>
                  </a:txBody>
                  <a:tcPr marL="9525" marR="9525" marT="9525" marB="0" anchor="b"/>
                </a:tc>
                <a:tc>
                  <a:txBody>
                    <a:bodyPr/>
                    <a:lstStyle/>
                    <a:p>
                      <a:pPr algn="ctr" rtl="0" fontAlgn="b"/>
                      <a:r>
                        <a:rPr lang="sv-SE" sz="1100" b="0" i="0" u="none" strike="noStrike">
                          <a:solidFill>
                            <a:srgbClr val="000000"/>
                          </a:solidFill>
                          <a:effectLst/>
                          <a:latin typeface="Futura Std Book"/>
                        </a:rPr>
                        <a:t>29,6</a:t>
                      </a:r>
                    </a:p>
                  </a:txBody>
                  <a:tcPr marL="9525" marR="9525" marT="9525" marB="0" anchor="b"/>
                </a:tc>
                <a:tc>
                  <a:txBody>
                    <a:bodyPr/>
                    <a:lstStyle/>
                    <a:p>
                      <a:pPr algn="ctr" rtl="0" fontAlgn="b"/>
                      <a:r>
                        <a:rPr lang="sv-SE" sz="1100" b="0" i="0" u="none" strike="noStrike" dirty="0">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dirty="0" smtClean="0">
                          <a:solidFill>
                            <a:srgbClr val="000000"/>
                          </a:solidFill>
                          <a:effectLst/>
                          <a:latin typeface="+mn-lt"/>
                        </a:rPr>
                        <a:t>Södermanlands län</a:t>
                      </a:r>
                      <a:endParaRPr lang="sv-SE" sz="1100" b="1" i="0" u="none" strike="noStrike" dirty="0">
                        <a:solidFill>
                          <a:srgbClr val="000000"/>
                        </a:solidFill>
                        <a:effectLst/>
                        <a:latin typeface="+mn-lt"/>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5,8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52,1</a:t>
                      </a:r>
                    </a:p>
                  </a:txBody>
                  <a:tcPr marL="9525" marR="9525" marT="9525" marB="0" anchor="b"/>
                </a:tc>
                <a:tc>
                  <a:txBody>
                    <a:bodyPr/>
                    <a:lstStyle/>
                    <a:p>
                      <a:pPr algn="ctr" rtl="0" fontAlgn="b"/>
                      <a:r>
                        <a:rPr lang="sv-SE" sz="1100" b="0" i="0" u="none" strike="noStrike">
                          <a:solidFill>
                            <a:srgbClr val="000000"/>
                          </a:solidFill>
                          <a:effectLst/>
                          <a:latin typeface="Futura Std Book"/>
                        </a:rPr>
                        <a:t>27,3</a:t>
                      </a:r>
                    </a:p>
                  </a:txBody>
                  <a:tcPr marL="9525" marR="9525" marT="9525" marB="0" anchor="b"/>
                </a:tc>
                <a:tc>
                  <a:txBody>
                    <a:bodyPr/>
                    <a:lstStyle/>
                    <a:p>
                      <a:pPr algn="ctr" rtl="0" fontAlgn="b"/>
                      <a:r>
                        <a:rPr lang="sv-SE" sz="1100" b="0" i="0" u="none" strike="noStrike">
                          <a:solidFill>
                            <a:srgbClr val="000000"/>
                          </a:solidFill>
                          <a:effectLst/>
                          <a:latin typeface="Futura Std Book"/>
                        </a:rPr>
                        <a:t>3,4</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9,9</a:t>
                      </a:r>
                    </a:p>
                  </a:txBody>
                  <a:tcPr marL="9525" marR="9525" marT="9525" marB="0" anchor="b"/>
                </a:tc>
                <a:tc>
                  <a:txBody>
                    <a:bodyPr/>
                    <a:lstStyle/>
                    <a:p>
                      <a:pPr algn="ctr" rtl="0" fontAlgn="b"/>
                      <a:r>
                        <a:rPr lang="sv-SE" sz="1100" b="0" i="0" u="none" strike="noStrike">
                          <a:solidFill>
                            <a:srgbClr val="000000"/>
                          </a:solidFill>
                          <a:effectLst/>
                          <a:latin typeface="Futura Std Book"/>
                        </a:rPr>
                        <a:t>10,8</a:t>
                      </a:r>
                    </a:p>
                  </a:txBody>
                  <a:tcPr marL="9525" marR="9525" marT="9525" marB="0" anchor="b"/>
                </a:tc>
                <a:tc>
                  <a:txBody>
                    <a:bodyPr/>
                    <a:lstStyle/>
                    <a:p>
                      <a:pPr algn="ctr" rtl="0" fontAlgn="b"/>
                      <a:r>
                        <a:rPr lang="sv-SE" sz="1100" b="0" i="0" u="none" strike="noStrike">
                          <a:solidFill>
                            <a:srgbClr val="000000"/>
                          </a:solidFill>
                          <a:effectLst/>
                          <a:latin typeface="Futura Std Book"/>
                        </a:rPr>
                        <a:t>-0,6</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3,3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72,5</a:t>
                      </a:r>
                    </a:p>
                  </a:txBody>
                  <a:tcPr marL="9525" marR="9525" marT="9525" marB="0" anchor="b"/>
                </a:tc>
                <a:tc>
                  <a:txBody>
                    <a:bodyPr/>
                    <a:lstStyle/>
                    <a:p>
                      <a:pPr algn="ctr" rtl="0" fontAlgn="b"/>
                      <a:r>
                        <a:rPr lang="sv-SE" sz="1100" b="0" i="0" u="none" strike="noStrike">
                          <a:solidFill>
                            <a:srgbClr val="000000"/>
                          </a:solidFill>
                          <a:effectLst/>
                          <a:latin typeface="Futura Std Book"/>
                        </a:rPr>
                        <a:t>31,4</a:t>
                      </a:r>
                    </a:p>
                  </a:txBody>
                  <a:tcPr marL="9525" marR="9525" marT="9525" marB="0" anchor="b"/>
                </a:tc>
                <a:tc>
                  <a:txBody>
                    <a:bodyPr/>
                    <a:lstStyle/>
                    <a:p>
                      <a:pPr algn="ctr" rtl="0"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0,8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119,8</a:t>
                      </a:r>
                    </a:p>
                  </a:txBody>
                  <a:tcPr marL="9525" marR="9525" marT="9525" marB="0" anchor="b"/>
                </a:tc>
                <a:tc>
                  <a:txBody>
                    <a:bodyPr/>
                    <a:lstStyle/>
                    <a:p>
                      <a:pPr algn="ctr" rtl="0" fontAlgn="b"/>
                      <a:r>
                        <a:rPr lang="sv-SE" sz="1100" b="0" i="0" u="none" strike="noStrike">
                          <a:solidFill>
                            <a:srgbClr val="000000"/>
                          </a:solidFill>
                          <a:effectLst/>
                          <a:latin typeface="Futura Std Book"/>
                        </a:rPr>
                        <a:t>55,0</a:t>
                      </a:r>
                    </a:p>
                  </a:txBody>
                  <a:tcPr marL="9525" marR="9525" marT="9525" marB="0" anchor="b"/>
                </a:tc>
                <a:tc>
                  <a:txBody>
                    <a:bodyPr/>
                    <a:lstStyle/>
                    <a:p>
                      <a:pPr algn="ctr" rtl="0" fontAlgn="b"/>
                      <a:r>
                        <a:rPr lang="sv-SE" sz="1100" b="0" i="0" u="none" strike="noStrike">
                          <a:solidFill>
                            <a:srgbClr val="000000"/>
                          </a:solidFill>
                          <a:effectLst/>
                          <a:latin typeface="Futura Std Book"/>
                        </a:rPr>
                        <a:t>6,2</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42,9</a:t>
                      </a:r>
                    </a:p>
                  </a:txBody>
                  <a:tcPr marL="9525" marR="9525" marT="9525" marB="0" anchor="b"/>
                </a:tc>
                <a:tc>
                  <a:txBody>
                    <a:bodyPr/>
                    <a:lstStyle/>
                    <a:p>
                      <a:pPr algn="ctr" rtl="0" fontAlgn="b"/>
                      <a:r>
                        <a:rPr lang="sv-SE" sz="1100" b="0" i="0" u="none" strike="noStrike">
                          <a:solidFill>
                            <a:srgbClr val="000000"/>
                          </a:solidFill>
                          <a:effectLst/>
                          <a:latin typeface="Futura Std Book"/>
                        </a:rPr>
                        <a:t>21,9</a:t>
                      </a:r>
                    </a:p>
                  </a:txBody>
                  <a:tcPr marL="9525" marR="9525" marT="9525" marB="0" anchor="b"/>
                </a:tc>
                <a:tc>
                  <a:txBody>
                    <a:bodyPr/>
                    <a:lstStyle/>
                    <a:p>
                      <a:pPr algn="ctr" rtl="0" fontAlgn="b"/>
                      <a:r>
                        <a:rPr lang="sv-SE" sz="1100" b="0" i="0" u="none" strike="noStrike">
                          <a:solidFill>
                            <a:srgbClr val="000000"/>
                          </a:solidFill>
                          <a:effectLst/>
                          <a:latin typeface="Futura Std Book"/>
                        </a:rPr>
                        <a:t>3,9</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8,6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48,9</a:t>
                      </a:r>
                    </a:p>
                  </a:txBody>
                  <a:tcPr marL="9525" marR="9525" marT="9525" marB="0" anchor="b"/>
                </a:tc>
                <a:tc>
                  <a:txBody>
                    <a:bodyPr/>
                    <a:lstStyle/>
                    <a:p>
                      <a:pPr algn="ctr" rtl="0" fontAlgn="b"/>
                      <a:r>
                        <a:rPr lang="sv-SE" sz="1100" b="0" i="0" u="none" strike="noStrike">
                          <a:solidFill>
                            <a:srgbClr val="000000"/>
                          </a:solidFill>
                          <a:effectLst/>
                          <a:latin typeface="Futura Std Book"/>
                        </a:rPr>
                        <a:t>25,5</a:t>
                      </a:r>
                    </a:p>
                  </a:txBody>
                  <a:tcPr marL="9525" marR="9525" marT="9525" marB="0" anchor="b"/>
                </a:tc>
                <a:tc>
                  <a:txBody>
                    <a:bodyPr/>
                    <a:lstStyle/>
                    <a:p>
                      <a:pPr algn="ctr" rtl="0" fontAlgn="b"/>
                      <a:r>
                        <a:rPr lang="sv-SE" sz="1100" b="0" i="0" u="none" strike="noStrike" dirty="0">
                          <a:solidFill>
                            <a:srgbClr val="000000"/>
                          </a:solidFill>
                          <a:effectLst/>
                          <a:latin typeface="Futura Std Book"/>
                        </a:rPr>
                        <a:t>3,6</a:t>
                      </a:r>
                    </a:p>
                  </a:txBody>
                  <a:tcPr marL="9525" marR="9525" marT="9525" marB="0" anchor="b"/>
                </a:tc>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1" name="Diagram 10"/>
          <p:cNvGraphicFramePr>
            <a:graphicFrameLocks/>
          </p:cNvGraphicFramePr>
          <p:nvPr>
            <p:extLst>
              <p:ext uri="{D42A27DB-BD31-4B8C-83A1-F6EECF244321}">
                <p14:modId xmlns:p14="http://schemas.microsoft.com/office/powerpoint/2010/main" val="3851956023"/>
              </p:ext>
            </p:extLst>
          </p:nvPr>
        </p:nvGraphicFramePr>
        <p:xfrm>
          <a:off x="397038" y="2103993"/>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90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017505693"/>
              </p:ext>
            </p:extLst>
          </p:nvPr>
        </p:nvGraphicFramePr>
        <p:xfrm>
          <a:off x="4788132" y="2313827"/>
          <a:ext cx="3927999" cy="1329690"/>
        </p:xfrm>
        <a:graphic>
          <a:graphicData uri="http://schemas.openxmlformats.org/drawingml/2006/table">
            <a:tbl>
              <a:tblPr>
                <a:tableStyleId>{68D230F3-CF80-4859-8CE7-A43EE81993B5}</a:tableStyleId>
              </a:tblPr>
              <a:tblGrid>
                <a:gridCol w="1344395"/>
                <a:gridCol w="717587"/>
                <a:gridCol w="671500"/>
                <a:gridCol w="661475"/>
                <a:gridCol w="533042"/>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smtClean="0">
                          <a:solidFill>
                            <a:srgbClr val="000000"/>
                          </a:solidFill>
                          <a:effectLst/>
                          <a:latin typeface="Futura Std Book"/>
                        </a:rPr>
                        <a:t>2015 kv4</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dirty="0">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18 284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64 625</a:t>
                      </a:r>
                    </a:p>
                  </a:txBody>
                  <a:tcPr marL="9525" marR="9525" marT="9525" marB="0" anchor="b"/>
                </a:tc>
                <a:tc>
                  <a:txBody>
                    <a:bodyPr/>
                    <a:lstStyle/>
                    <a:p>
                      <a:pPr algn="ctr" rtl="0" fontAlgn="b"/>
                      <a:r>
                        <a:rPr lang="sv-SE" sz="1100" b="0" i="0" u="none" strike="noStrike">
                          <a:solidFill>
                            <a:srgbClr val="000000"/>
                          </a:solidFill>
                          <a:effectLst/>
                          <a:latin typeface="Futura Std Book"/>
                        </a:rPr>
                        <a:t>3,6</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8 701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30 826</a:t>
                      </a:r>
                    </a:p>
                  </a:txBody>
                  <a:tcPr marL="9525" marR="9525" marT="9525" marB="0" anchor="b"/>
                </a:tc>
                <a:tc>
                  <a:txBody>
                    <a:bodyPr/>
                    <a:lstStyle/>
                    <a:p>
                      <a:pPr algn="ctr" rtl="0" fontAlgn="b"/>
                      <a:r>
                        <a:rPr lang="sv-SE" sz="1100" b="0" i="0" u="none" strike="noStrike">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422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21,6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1 445</a:t>
                      </a:r>
                    </a:p>
                  </a:txBody>
                  <a:tcPr marL="9525" marR="9525" marT="9525" marB="0" anchor="b"/>
                </a:tc>
                <a:tc>
                  <a:txBody>
                    <a:bodyPr/>
                    <a:lstStyle/>
                    <a:p>
                      <a:pPr algn="ctr" rtl="0" fontAlgn="b"/>
                      <a:r>
                        <a:rPr lang="sv-SE" sz="1100" b="1" i="0" u="none" strike="noStrike">
                          <a:solidFill>
                            <a:srgbClr val="000000"/>
                          </a:solidFill>
                          <a:effectLst/>
                          <a:latin typeface="Futura Std Book"/>
                        </a:rPr>
                        <a:t>7,3</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149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519</a:t>
                      </a:r>
                    </a:p>
                  </a:txBody>
                  <a:tcPr marL="9525" marR="9525" marT="9525" marB="0" anchor="b"/>
                </a:tc>
                <a:tc>
                  <a:txBody>
                    <a:bodyPr/>
                    <a:lstStyle/>
                    <a:p>
                      <a:pPr algn="ctr" rtl="0" fontAlgn="b"/>
                      <a:r>
                        <a:rPr lang="sv-SE" sz="1100" b="1" i="0" u="none" strike="noStrike" dirty="0">
                          <a:solidFill>
                            <a:srgbClr val="000000"/>
                          </a:solidFill>
                          <a:effectLst/>
                          <a:latin typeface="Futura Std Book"/>
                        </a:rPr>
                        <a:t>13,1</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23268" y="357038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9" name="Diagram 8"/>
          <p:cNvGraphicFramePr>
            <a:graphicFrameLocks/>
          </p:cNvGraphicFramePr>
          <p:nvPr>
            <p:extLst>
              <p:ext uri="{D42A27DB-BD31-4B8C-83A1-F6EECF244321}">
                <p14:modId xmlns:p14="http://schemas.microsoft.com/office/powerpoint/2010/main" val="303068089"/>
              </p:ext>
            </p:extLst>
          </p:nvPr>
        </p:nvGraphicFramePr>
        <p:xfrm>
          <a:off x="549000"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1046136986"/>
              </p:ext>
            </p:extLst>
          </p:nvPr>
        </p:nvGraphicFramePr>
        <p:xfrm>
          <a:off x="4779819" y="2313827"/>
          <a:ext cx="3936312" cy="1329690"/>
        </p:xfrm>
        <a:graphic>
          <a:graphicData uri="http://schemas.openxmlformats.org/drawingml/2006/table">
            <a:tbl>
              <a:tblPr>
                <a:tableStyleId>{68D230F3-CF80-4859-8CE7-A43EE81993B5}</a:tableStyleId>
              </a:tblPr>
              <a:tblGrid>
                <a:gridCol w="1347240"/>
                <a:gridCol w="719106"/>
                <a:gridCol w="672921"/>
                <a:gridCol w="662875"/>
                <a:gridCol w="534170"/>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smtClean="0">
                          <a:solidFill>
                            <a:srgbClr val="000000"/>
                          </a:solidFill>
                          <a:effectLst/>
                          <a:latin typeface="Futura Std Book"/>
                        </a:rPr>
                        <a:t>2015 kv4</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dirty="0">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dirty="0">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1 676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-12,8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6 426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-10,2</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733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-14,1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2 827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-11,4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34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-17,1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1" i="0" u="none" strike="noStrike">
                          <a:solidFill>
                            <a:srgbClr val="000000"/>
                          </a:solidFill>
                          <a:effectLst/>
                          <a:latin typeface="Futura Std Book"/>
                        </a:rPr>
                        <a:t>-6,5</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14</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-17,6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54</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b"/>
                      <a:r>
                        <a:rPr lang="sv-SE" sz="1100" b="1" i="0" u="none" strike="noStrike" dirty="0">
                          <a:solidFill>
                            <a:srgbClr val="000000"/>
                          </a:solidFill>
                          <a:effectLst/>
                          <a:latin typeface="Futura Std Book"/>
                        </a:rPr>
                        <a:t>0,0</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707157297"/>
              </p:ext>
            </p:extLst>
          </p:nvPr>
        </p:nvGraphicFramePr>
        <p:xfrm>
          <a:off x="397496"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550083794"/>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Förändring (%) sedan,</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årstakt*</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2008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kv4</a:t>
                      </a:r>
                      <a:endParaRPr lang="sv-SE" sz="1000" b="0" i="0" u="none" strike="noStrike" dirty="0">
                        <a:solidFill>
                          <a:srgbClr val="000000"/>
                        </a:solidFill>
                        <a:effectLst/>
                        <a:latin typeface="+mj-lt"/>
                      </a:endParaRP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4 847 300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74 600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9,8</a:t>
                      </a:r>
                    </a:p>
                  </a:txBody>
                  <a:tcPr marL="9525" marR="9525" marT="9525" marB="0" anchor="b"/>
                </a:tc>
                <a:tc>
                  <a:txBody>
                    <a:bodyPr/>
                    <a:lstStyle/>
                    <a:p>
                      <a:pPr algn="ctr" rtl="0" fontAlgn="b"/>
                      <a:r>
                        <a:rPr lang="sv-SE" sz="1100" b="0" i="0" u="none" strike="noStrike">
                          <a:solidFill>
                            <a:srgbClr val="000000"/>
                          </a:solidFill>
                          <a:effectLst/>
                          <a:latin typeface="Futura Std Book"/>
                        </a:rPr>
                        <a:t>1,6</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1 876 700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25 500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11,1</a:t>
                      </a:r>
                    </a:p>
                  </a:txBody>
                  <a:tcPr marL="9525" marR="9525" marT="9525" marB="0" anchor="b"/>
                </a:tc>
                <a:tc>
                  <a:txBody>
                    <a:bodyPr/>
                    <a:lstStyle/>
                    <a:p>
                      <a:pPr algn="ctr" rtl="0" fontAlgn="b"/>
                      <a:r>
                        <a:rPr lang="sv-SE" sz="1100" b="0" i="0" u="none" strike="noStrike">
                          <a:solidFill>
                            <a:srgbClr val="000000"/>
                          </a:solidFill>
                          <a:effectLst/>
                          <a:latin typeface="Futura Std Book"/>
                        </a:rPr>
                        <a:t>1,4</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127 900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-2 200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0,9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6,3</a:t>
                      </a:r>
                    </a:p>
                  </a:txBody>
                  <a:tcPr marL="9525" marR="9525" marT="9525" marB="0" anchor="b"/>
                </a:tc>
                <a:tc>
                  <a:txBody>
                    <a:bodyPr/>
                    <a:lstStyle/>
                    <a:p>
                      <a:pPr algn="ctr" rtl="0" fontAlgn="b"/>
                      <a:r>
                        <a:rPr lang="sv-SE" sz="1100" b="1" i="0" u="none" strike="noStrike" dirty="0">
                          <a:solidFill>
                            <a:srgbClr val="000000"/>
                          </a:solidFill>
                          <a:effectLst/>
                          <a:latin typeface="Futura Std Book"/>
                        </a:rPr>
                        <a:t>-1,7</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3677591170"/>
              </p:ext>
            </p:extLst>
          </p:nvPr>
        </p:nvGraphicFramePr>
        <p:xfrm>
          <a:off x="397496" y="2182483"/>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Södermanlands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991445678"/>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kv4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a:solidFill>
                            <a:srgbClr val="000000"/>
                          </a:solidFill>
                          <a:effectLst/>
                          <a:latin typeface="+mj-lt"/>
                        </a:rPr>
                        <a:t>2008 kv1</a:t>
                      </a:r>
                    </a:p>
                  </a:txBody>
                  <a:tcPr marL="9525" marR="9525" marT="9525" marB="0" anchor="b"/>
                </a:tc>
                <a:tc>
                  <a:txBody>
                    <a:bodyPr/>
                    <a:lstStyle/>
                    <a:p>
                      <a:pPr algn="ctr" fontAlgn="b"/>
                      <a:r>
                        <a:rPr lang="sv-SE" sz="1100" b="0" i="0" u="none" strike="noStrike" dirty="0">
                          <a:solidFill>
                            <a:srgbClr val="000000"/>
                          </a:solidFill>
                          <a:effectLst/>
                          <a:latin typeface="+mj-lt"/>
                        </a:rPr>
                        <a:t>2010 </a:t>
                      </a:r>
                      <a:r>
                        <a:rPr lang="sv-SE" sz="1100" b="0" i="0" u="none" strike="noStrike" dirty="0" smtClean="0">
                          <a:solidFill>
                            <a:srgbClr val="000000"/>
                          </a:solidFill>
                          <a:effectLst/>
                          <a:latin typeface="+mj-lt"/>
                        </a:rPr>
                        <a:t>kv1</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2014 kv4</a:t>
                      </a:r>
                      <a:endParaRPr lang="sv-SE" sz="1100" b="0" i="0" u="none" strike="noStrike" dirty="0">
                        <a:solidFill>
                          <a:srgbClr val="000000"/>
                        </a:solidFill>
                        <a:effectLst/>
                        <a:latin typeface="+mj-lt"/>
                      </a:endParaRP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
                        </a:rPr>
                        <a:t>127 900</a:t>
                      </a:r>
                    </a:p>
                  </a:txBody>
                  <a:tcPr marL="9525" marR="9525" marT="9525" marB="0" anchor="b">
                    <a:noFill/>
                  </a:tcPr>
                </a:tc>
                <a:tc>
                  <a:txBody>
                    <a:bodyPr/>
                    <a:lstStyle/>
                    <a:p>
                      <a:pPr algn="ctr" fontAlgn="b"/>
                      <a:r>
                        <a:rPr lang="sv-SE" sz="1100" b="1" i="0" u="none" strike="noStrike">
                          <a:solidFill>
                            <a:srgbClr val="000000"/>
                          </a:solidFill>
                          <a:effectLst/>
                          <a:latin typeface="Fu"/>
                        </a:rPr>
                        <a:t>-2 200</a:t>
                      </a:r>
                    </a:p>
                  </a:txBody>
                  <a:tcPr marL="9525" marR="9525" marT="9525" marB="0" anchor="b">
                    <a:noFill/>
                  </a:tcPr>
                </a:tc>
                <a:tc>
                  <a:txBody>
                    <a:bodyPr/>
                    <a:lstStyle/>
                    <a:p>
                      <a:pPr algn="ctr" fontAlgn="b"/>
                      <a:r>
                        <a:rPr lang="sv-SE" sz="1100" b="1" i="0" u="none" strike="noStrike">
                          <a:solidFill>
                            <a:srgbClr val="000000"/>
                          </a:solidFill>
                          <a:effectLst/>
                          <a:latin typeface="Fu"/>
                        </a:rPr>
                        <a:t>0,9</a:t>
                      </a:r>
                    </a:p>
                  </a:txBody>
                  <a:tcPr marL="9525" marR="9525" marT="9525" marB="0" anchor="b"/>
                </a:tc>
                <a:tc>
                  <a:txBody>
                    <a:bodyPr/>
                    <a:lstStyle/>
                    <a:p>
                      <a:pPr algn="ctr" fontAlgn="b"/>
                      <a:r>
                        <a:rPr lang="sv-SE" sz="1100" b="1" i="0" u="none" strike="noStrike">
                          <a:solidFill>
                            <a:srgbClr val="000000"/>
                          </a:solidFill>
                          <a:effectLst/>
                          <a:latin typeface="Fu"/>
                        </a:rPr>
                        <a:t>6,3</a:t>
                      </a:r>
                    </a:p>
                  </a:txBody>
                  <a:tcPr marL="9525" marR="9525" marT="9525" marB="0" anchor="b"/>
                </a:tc>
                <a:tc>
                  <a:txBody>
                    <a:bodyPr/>
                    <a:lstStyle/>
                    <a:p>
                      <a:pPr algn="ctr" fontAlgn="b"/>
                      <a:r>
                        <a:rPr lang="sv-SE" sz="1100" b="1" i="0" u="none" strike="noStrike">
                          <a:solidFill>
                            <a:srgbClr val="000000"/>
                          </a:solidFill>
                          <a:effectLst/>
                          <a:latin typeface="Fu"/>
                        </a:rPr>
                        <a:t>-1,7</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-3 000</a:t>
                      </a:r>
                    </a:p>
                  </a:txBody>
                  <a:tcPr marL="9525" marR="9525" marT="9525" marB="0" anchor="b">
                    <a:noFill/>
                  </a:tcPr>
                </a:tc>
                <a:tc>
                  <a:txBody>
                    <a:bodyPr/>
                    <a:lstStyle/>
                    <a:p>
                      <a:pPr algn="ctr" fontAlgn="b"/>
                      <a:r>
                        <a:rPr lang="sv-SE" sz="1100" b="0" i="0" u="none" strike="noStrike">
                          <a:solidFill>
                            <a:srgbClr val="000000"/>
                          </a:solidFill>
                          <a:effectLst/>
                          <a:latin typeface="Fu"/>
                        </a:rPr>
                        <a:t>-100,0</a:t>
                      </a: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18 200</a:t>
                      </a:r>
                    </a:p>
                  </a:txBody>
                  <a:tcPr marL="9525" marR="9525" marT="9525" marB="0" anchor="b">
                    <a:noFill/>
                  </a:tcPr>
                </a:tc>
                <a:tc>
                  <a:txBody>
                    <a:bodyPr/>
                    <a:lstStyle/>
                    <a:p>
                      <a:pPr algn="ctr" fontAlgn="b"/>
                      <a:r>
                        <a:rPr lang="sv-SE" sz="1100" b="0" i="0" u="none" strike="noStrike">
                          <a:solidFill>
                            <a:srgbClr val="000000"/>
                          </a:solidFill>
                          <a:effectLst/>
                          <a:latin typeface="Fu"/>
                        </a:rPr>
                        <a:t>-200</a:t>
                      </a:r>
                    </a:p>
                  </a:txBody>
                  <a:tcPr marL="9525" marR="9525" marT="9525" marB="0" anchor="b">
                    <a:noFill/>
                  </a:tcPr>
                </a:tc>
                <a:tc>
                  <a:txBody>
                    <a:bodyPr/>
                    <a:lstStyle/>
                    <a:p>
                      <a:pPr algn="ctr" fontAlgn="b"/>
                      <a:r>
                        <a:rPr lang="sv-SE" sz="1100" b="0" i="0" u="none" strike="noStrike">
                          <a:solidFill>
                            <a:srgbClr val="000000"/>
                          </a:solidFill>
                          <a:effectLst/>
                          <a:latin typeface="Fu"/>
                        </a:rPr>
                        <a:t>-24,8</a:t>
                      </a:r>
                    </a:p>
                  </a:txBody>
                  <a:tcPr marL="9525" marR="9525" marT="9525" marB="0" anchor="b"/>
                </a:tc>
                <a:tc>
                  <a:txBody>
                    <a:bodyPr/>
                    <a:lstStyle/>
                    <a:p>
                      <a:pPr algn="ctr" fontAlgn="b"/>
                      <a:r>
                        <a:rPr lang="sv-SE" sz="1100" b="0" i="0" u="none" strike="noStrike">
                          <a:solidFill>
                            <a:srgbClr val="000000"/>
                          </a:solidFill>
                          <a:effectLst/>
                          <a:latin typeface="Fu"/>
                        </a:rPr>
                        <a:t>-5,2</a:t>
                      </a:r>
                    </a:p>
                  </a:txBody>
                  <a:tcPr marL="9525" marR="9525" marT="9525" marB="0" anchor="b"/>
                </a:tc>
                <a:tc>
                  <a:txBody>
                    <a:bodyPr/>
                    <a:lstStyle/>
                    <a:p>
                      <a:pPr algn="ctr" fontAlgn="b"/>
                      <a:r>
                        <a:rPr lang="sv-SE" sz="1100" b="0" i="0" u="none" strike="noStrike">
                          <a:solidFill>
                            <a:srgbClr val="000000"/>
                          </a:solidFill>
                          <a:effectLst/>
                          <a:latin typeface="Fu"/>
                        </a:rPr>
                        <a:t>-1,1</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11 200</a:t>
                      </a:r>
                    </a:p>
                  </a:txBody>
                  <a:tcPr marL="9525" marR="9525" marT="9525" marB="0" anchor="b">
                    <a:noFill/>
                  </a:tcPr>
                </a:tc>
                <a:tc>
                  <a:txBody>
                    <a:bodyPr/>
                    <a:lstStyle/>
                    <a:p>
                      <a:pPr algn="ctr" fontAlgn="b"/>
                      <a:r>
                        <a:rPr lang="sv-SE" sz="1100" b="0" i="0" u="none" strike="noStrike">
                          <a:solidFill>
                            <a:srgbClr val="000000"/>
                          </a:solidFill>
                          <a:effectLst/>
                          <a:latin typeface="Fu"/>
                        </a:rPr>
                        <a:t>800</a:t>
                      </a:r>
                    </a:p>
                  </a:txBody>
                  <a:tcPr marL="9525" marR="9525" marT="9525" marB="0" anchor="b">
                    <a:noFill/>
                  </a:tcPr>
                </a:tc>
                <a:tc>
                  <a:txBody>
                    <a:bodyPr/>
                    <a:lstStyle/>
                    <a:p>
                      <a:pPr algn="ctr" fontAlgn="b"/>
                      <a:r>
                        <a:rPr lang="sv-SE" sz="1100" b="0" i="0" u="none" strike="noStrike">
                          <a:solidFill>
                            <a:srgbClr val="000000"/>
                          </a:solidFill>
                          <a:effectLst/>
                          <a:latin typeface="Fu"/>
                        </a:rPr>
                        <a:t>-22,2</a:t>
                      </a:r>
                    </a:p>
                  </a:txBody>
                  <a:tcPr marL="9525" marR="9525" marT="9525" marB="0" anchor="b"/>
                </a:tc>
                <a:tc>
                  <a:txBody>
                    <a:bodyPr/>
                    <a:lstStyle/>
                    <a:p>
                      <a:pPr algn="ctr" fontAlgn="b"/>
                      <a:r>
                        <a:rPr lang="sv-SE" sz="1100" b="0" i="0" u="none" strike="noStrike">
                          <a:solidFill>
                            <a:srgbClr val="000000"/>
                          </a:solidFill>
                          <a:effectLst/>
                          <a:latin typeface="Fu"/>
                        </a:rPr>
                        <a:t>12,0</a:t>
                      </a:r>
                    </a:p>
                  </a:txBody>
                  <a:tcPr marL="9525" marR="9525" marT="9525" marB="0" anchor="b"/>
                </a:tc>
                <a:tc>
                  <a:txBody>
                    <a:bodyPr/>
                    <a:lstStyle/>
                    <a:p>
                      <a:pPr algn="ctr" fontAlgn="b"/>
                      <a:r>
                        <a:rPr lang="sv-SE" sz="1100" b="0" i="0" u="none" strike="noStrike">
                          <a:solidFill>
                            <a:srgbClr val="000000"/>
                          </a:solidFill>
                          <a:effectLst/>
                          <a:latin typeface="Fu"/>
                        </a:rPr>
                        <a:t>7,7</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10 300</a:t>
                      </a:r>
                    </a:p>
                  </a:txBody>
                  <a:tcPr marL="9525" marR="9525" marT="9525" marB="0" anchor="b">
                    <a:noFill/>
                  </a:tcPr>
                </a:tc>
                <a:tc>
                  <a:txBody>
                    <a:bodyPr/>
                    <a:lstStyle/>
                    <a:p>
                      <a:pPr algn="ctr" fontAlgn="b"/>
                      <a:r>
                        <a:rPr lang="sv-SE" sz="1100" b="0" i="0" u="none" strike="noStrike">
                          <a:solidFill>
                            <a:srgbClr val="000000"/>
                          </a:solidFill>
                          <a:effectLst/>
                          <a:latin typeface="Fu"/>
                        </a:rPr>
                        <a:t>-200</a:t>
                      </a:r>
                    </a:p>
                  </a:txBody>
                  <a:tcPr marL="9525" marR="9525" marT="9525" marB="0" anchor="b">
                    <a:noFill/>
                  </a:tcPr>
                </a:tc>
                <a:tc>
                  <a:txBody>
                    <a:bodyPr/>
                    <a:lstStyle/>
                    <a:p>
                      <a:pPr algn="ctr" fontAlgn="b"/>
                      <a:r>
                        <a:rPr lang="sv-SE" sz="1100" b="0" i="0" u="none" strike="noStrike">
                          <a:solidFill>
                            <a:srgbClr val="000000"/>
                          </a:solidFill>
                          <a:effectLst/>
                          <a:latin typeface="Fu"/>
                        </a:rPr>
                        <a:t>7,3</a:t>
                      </a:r>
                    </a:p>
                  </a:txBody>
                  <a:tcPr marL="9525" marR="9525" marT="9525" marB="0" anchor="b"/>
                </a:tc>
                <a:tc>
                  <a:txBody>
                    <a:bodyPr/>
                    <a:lstStyle/>
                    <a:p>
                      <a:pPr algn="ctr" fontAlgn="b"/>
                      <a:r>
                        <a:rPr lang="sv-SE" sz="1100" b="0" i="0" u="none" strike="noStrike">
                          <a:solidFill>
                            <a:srgbClr val="000000"/>
                          </a:solidFill>
                          <a:effectLst/>
                          <a:latin typeface="Fu"/>
                        </a:rPr>
                        <a:t>5,1</a:t>
                      </a:r>
                    </a:p>
                  </a:txBody>
                  <a:tcPr marL="9525" marR="9525" marT="9525" marB="0" anchor="b"/>
                </a:tc>
                <a:tc>
                  <a:txBody>
                    <a:bodyPr/>
                    <a:lstStyle/>
                    <a:p>
                      <a:pPr algn="ctr" fontAlgn="b"/>
                      <a:r>
                        <a:rPr lang="sv-SE" sz="1100" b="0" i="0" u="none" strike="noStrike">
                          <a:solidFill>
                            <a:srgbClr val="000000"/>
                          </a:solidFill>
                          <a:effectLst/>
                          <a:latin typeface="Fu"/>
                        </a:rPr>
                        <a:t>-1,9</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13 300</a:t>
                      </a:r>
                    </a:p>
                  </a:txBody>
                  <a:tcPr marL="9525" marR="9525" marT="9525" marB="0" anchor="b">
                    <a:noFill/>
                  </a:tcPr>
                </a:tc>
                <a:tc>
                  <a:txBody>
                    <a:bodyPr/>
                    <a:lstStyle/>
                    <a:p>
                      <a:pPr algn="ctr" fontAlgn="b"/>
                      <a:r>
                        <a:rPr lang="sv-SE" sz="1100" b="0" i="0" u="none" strike="noStrike">
                          <a:solidFill>
                            <a:srgbClr val="000000"/>
                          </a:solidFill>
                          <a:effectLst/>
                          <a:latin typeface="Fu"/>
                        </a:rPr>
                        <a:t>-1 500</a:t>
                      </a:r>
                    </a:p>
                  </a:txBody>
                  <a:tcPr marL="9525" marR="9525" marT="9525" marB="0" anchor="b">
                    <a:noFill/>
                  </a:tcPr>
                </a:tc>
                <a:tc>
                  <a:txBody>
                    <a:bodyPr/>
                    <a:lstStyle/>
                    <a:p>
                      <a:pPr algn="ctr" fontAlgn="b"/>
                      <a:r>
                        <a:rPr lang="sv-SE" sz="1100" b="0" i="0" u="none" strike="noStrike">
                          <a:solidFill>
                            <a:srgbClr val="000000"/>
                          </a:solidFill>
                          <a:effectLst/>
                          <a:latin typeface="Fu"/>
                        </a:rPr>
                        <a:t>-8,9</a:t>
                      </a:r>
                    </a:p>
                  </a:txBody>
                  <a:tcPr marL="9525" marR="9525" marT="9525" marB="0" anchor="b"/>
                </a:tc>
                <a:tc>
                  <a:txBody>
                    <a:bodyPr/>
                    <a:lstStyle/>
                    <a:p>
                      <a:pPr algn="ctr" fontAlgn="b"/>
                      <a:r>
                        <a:rPr lang="sv-SE" sz="1100" b="0" i="0" u="none" strike="noStrike">
                          <a:solidFill>
                            <a:srgbClr val="000000"/>
                          </a:solidFill>
                          <a:effectLst/>
                          <a:latin typeface="Fu"/>
                        </a:rPr>
                        <a:t>-5,0</a:t>
                      </a:r>
                    </a:p>
                  </a:txBody>
                  <a:tcPr marL="9525" marR="9525" marT="9525" marB="0" anchor="b"/>
                </a:tc>
                <a:tc>
                  <a:txBody>
                    <a:bodyPr/>
                    <a:lstStyle/>
                    <a:p>
                      <a:pPr algn="ctr" fontAlgn="b"/>
                      <a:r>
                        <a:rPr lang="sv-SE" sz="1100" b="0" i="0" u="none" strike="noStrike">
                          <a:solidFill>
                            <a:srgbClr val="000000"/>
                          </a:solidFill>
                          <a:effectLst/>
                          <a:latin typeface="Fu"/>
                        </a:rPr>
                        <a:t>-10,1</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5 900</a:t>
                      </a:r>
                    </a:p>
                  </a:txBody>
                  <a:tcPr marL="9525" marR="9525" marT="9525" marB="0" anchor="b">
                    <a:noFill/>
                  </a:tcPr>
                </a:tc>
                <a:tc>
                  <a:txBody>
                    <a:bodyPr/>
                    <a:lstStyle/>
                    <a:p>
                      <a:pPr algn="ctr" fontAlgn="b"/>
                      <a:r>
                        <a:rPr lang="sv-SE" sz="1100" b="0" i="0" u="none" strike="noStrike">
                          <a:solidFill>
                            <a:srgbClr val="000000"/>
                          </a:solidFill>
                          <a:effectLst/>
                          <a:latin typeface="Fu"/>
                        </a:rPr>
                        <a:t>-1 100</a:t>
                      </a:r>
                    </a:p>
                  </a:txBody>
                  <a:tcPr marL="9525" marR="9525" marT="9525" marB="0" anchor="b">
                    <a:noFill/>
                  </a:tcPr>
                </a:tc>
                <a:tc>
                  <a:txBody>
                    <a:bodyPr/>
                    <a:lstStyle/>
                    <a:p>
                      <a:pPr algn="ctr" fontAlgn="b"/>
                      <a:r>
                        <a:rPr lang="sv-SE" sz="1100" b="0" i="0" u="none" strike="noStrike">
                          <a:solidFill>
                            <a:srgbClr val="000000"/>
                          </a:solidFill>
                          <a:effectLst/>
                          <a:latin typeface="Fu"/>
                        </a:rPr>
                        <a:t>-20,3</a:t>
                      </a:r>
                    </a:p>
                  </a:txBody>
                  <a:tcPr marL="9525" marR="9525" marT="9525" marB="0" anchor="b"/>
                </a:tc>
                <a:tc>
                  <a:txBody>
                    <a:bodyPr/>
                    <a:lstStyle/>
                    <a:p>
                      <a:pPr algn="ctr" fontAlgn="b"/>
                      <a:r>
                        <a:rPr lang="sv-SE" sz="1100" b="0" i="0" u="none" strike="noStrike">
                          <a:solidFill>
                            <a:srgbClr val="000000"/>
                          </a:solidFill>
                          <a:effectLst/>
                          <a:latin typeface="Fu"/>
                        </a:rPr>
                        <a:t>-4,8</a:t>
                      </a:r>
                    </a:p>
                  </a:txBody>
                  <a:tcPr marL="9525" marR="9525" marT="9525" marB="0" anchor="b"/>
                </a:tc>
                <a:tc>
                  <a:txBody>
                    <a:bodyPr/>
                    <a:lstStyle/>
                    <a:p>
                      <a:pPr algn="ctr" fontAlgn="b"/>
                      <a:r>
                        <a:rPr lang="sv-SE" sz="1100" b="0" i="0" u="none" strike="noStrike">
                          <a:solidFill>
                            <a:srgbClr val="000000"/>
                          </a:solidFill>
                          <a:effectLst/>
                          <a:latin typeface="Fu"/>
                        </a:rPr>
                        <a:t>-15,7</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-4 100</a:t>
                      </a:r>
                    </a:p>
                  </a:txBody>
                  <a:tcPr marL="9525" marR="9525" marT="9525" marB="0" anchor="b">
                    <a:noFill/>
                  </a:tcPr>
                </a:tc>
                <a:tc>
                  <a:txBody>
                    <a:bodyPr/>
                    <a:lstStyle/>
                    <a:p>
                      <a:pPr algn="ctr" fontAlgn="b"/>
                      <a:r>
                        <a:rPr lang="sv-SE" sz="1100" b="0" i="0" u="none" strike="noStrike">
                          <a:solidFill>
                            <a:srgbClr val="000000"/>
                          </a:solidFill>
                          <a:effectLst/>
                          <a:latin typeface="Fu"/>
                        </a:rPr>
                        <a:t>-100,0</a:t>
                      </a: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3 100</a:t>
                      </a:r>
                    </a:p>
                  </a:txBody>
                  <a:tcPr marL="9525" marR="9525" marT="9525" marB="0" anchor="b">
                    <a:noFill/>
                  </a:tcPr>
                </a:tc>
                <a:tc>
                  <a:txBody>
                    <a:bodyPr/>
                    <a:lstStyle/>
                    <a:p>
                      <a:pPr algn="ctr" fontAlgn="b"/>
                      <a:r>
                        <a:rPr lang="sv-SE" sz="1100" b="0" i="0" u="none" strike="noStrike">
                          <a:solidFill>
                            <a:srgbClr val="000000"/>
                          </a:solidFill>
                          <a:effectLst/>
                          <a:latin typeface="Fu"/>
                        </a:rPr>
                        <a:t>-400</a:t>
                      </a:r>
                    </a:p>
                  </a:txBody>
                  <a:tcPr marL="9525" marR="9525" marT="9525" marB="0" anchor="b">
                    <a:noFill/>
                  </a:tcPr>
                </a:tc>
                <a:tc>
                  <a:txBody>
                    <a:bodyPr/>
                    <a:lstStyle/>
                    <a:p>
                      <a:pPr algn="ctr" fontAlgn="b"/>
                      <a:r>
                        <a:rPr lang="sv-SE" sz="1100" b="0" i="0" u="none" strike="noStrike">
                          <a:solidFill>
                            <a:srgbClr val="000000"/>
                          </a:solidFill>
                          <a:effectLst/>
                          <a:latin typeface="Fu"/>
                        </a:rPr>
                        <a:t>-20,5</a:t>
                      </a:r>
                    </a:p>
                  </a:txBody>
                  <a:tcPr marL="9525" marR="9525" marT="9525" marB="0" anchor="b"/>
                </a:tc>
                <a:tc>
                  <a:txBody>
                    <a:bodyPr/>
                    <a:lstStyle/>
                    <a:p>
                      <a:pPr algn="ctr" fontAlgn="b"/>
                      <a:r>
                        <a:rPr lang="sv-SE" sz="1100" b="0" i="0" u="none" strike="noStrike">
                          <a:solidFill>
                            <a:srgbClr val="000000"/>
                          </a:solidFill>
                          <a:effectLst/>
                          <a:latin typeface="Fu"/>
                        </a:rPr>
                        <a:t>63,2</a:t>
                      </a:r>
                    </a:p>
                  </a:txBody>
                  <a:tcPr marL="9525" marR="9525" marT="9525" marB="0" anchor="b"/>
                </a:tc>
                <a:tc>
                  <a:txBody>
                    <a:bodyPr/>
                    <a:lstStyle/>
                    <a:p>
                      <a:pPr algn="ctr" fontAlgn="b"/>
                      <a:r>
                        <a:rPr lang="sv-SE" sz="1100" b="0" i="0" u="none" strike="noStrike">
                          <a:solidFill>
                            <a:srgbClr val="000000"/>
                          </a:solidFill>
                          <a:effectLst/>
                          <a:latin typeface="Fu"/>
                        </a:rPr>
                        <a:t>-11,4</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4 500</a:t>
                      </a:r>
                    </a:p>
                  </a:txBody>
                  <a:tcPr marL="9525" marR="9525" marT="9525" marB="0" anchor="b">
                    <a:noFill/>
                  </a:tcPr>
                </a:tc>
                <a:tc>
                  <a:txBody>
                    <a:bodyPr/>
                    <a:lstStyle/>
                    <a:p>
                      <a:pPr algn="ctr" fontAlgn="b"/>
                      <a:r>
                        <a:rPr lang="sv-SE" sz="1100" b="0" i="0" u="none" strike="noStrike">
                          <a:solidFill>
                            <a:srgbClr val="000000"/>
                          </a:solidFill>
                          <a:effectLst/>
                          <a:latin typeface="Fu"/>
                        </a:rPr>
                        <a:t>-1 100</a:t>
                      </a:r>
                    </a:p>
                  </a:txBody>
                  <a:tcPr marL="9525" marR="9525" marT="9525" marB="0" anchor="b">
                    <a:noFill/>
                  </a:tcPr>
                </a:tc>
                <a:tc>
                  <a:txBody>
                    <a:bodyPr/>
                    <a:lstStyle/>
                    <a:p>
                      <a:pPr algn="ctr" fontAlgn="b"/>
                      <a:r>
                        <a:rPr lang="sv-SE" sz="1100" b="0" i="0" u="none" strike="noStrike">
                          <a:solidFill>
                            <a:srgbClr val="000000"/>
                          </a:solidFill>
                          <a:effectLst/>
                          <a:latin typeface="Fu"/>
                        </a:rPr>
                        <a:t>-8,2</a:t>
                      </a:r>
                    </a:p>
                  </a:txBody>
                  <a:tcPr marL="9525" marR="9525" marT="9525" marB="0" anchor="b"/>
                </a:tc>
                <a:tc>
                  <a:txBody>
                    <a:bodyPr/>
                    <a:lstStyle/>
                    <a:p>
                      <a:pPr algn="ctr" fontAlgn="b"/>
                      <a:r>
                        <a:rPr lang="sv-SE" sz="1100" b="0" i="0" u="none" strike="noStrike">
                          <a:solidFill>
                            <a:srgbClr val="000000"/>
                          </a:solidFill>
                          <a:effectLst/>
                          <a:latin typeface="Fu"/>
                        </a:rPr>
                        <a:t>-19,6</a:t>
                      </a:r>
                    </a:p>
                  </a:txBody>
                  <a:tcPr marL="9525" marR="9525" marT="9525" marB="0" anchor="b"/>
                </a:tc>
                <a:tc>
                  <a:txBody>
                    <a:bodyPr/>
                    <a:lstStyle/>
                    <a:p>
                      <a:pPr algn="ctr" fontAlgn="b"/>
                      <a:r>
                        <a:rPr lang="sv-SE" sz="1100" b="0" i="0" u="none" strike="noStrike">
                          <a:solidFill>
                            <a:srgbClr val="000000"/>
                          </a:solidFill>
                          <a:effectLst/>
                          <a:latin typeface="Fu"/>
                        </a:rPr>
                        <a:t>-19,6</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17 500</a:t>
                      </a:r>
                    </a:p>
                  </a:txBody>
                  <a:tcPr marL="9525" marR="9525" marT="9525" marB="0" anchor="b">
                    <a:noFill/>
                  </a:tcPr>
                </a:tc>
                <a:tc>
                  <a:txBody>
                    <a:bodyPr/>
                    <a:lstStyle/>
                    <a:p>
                      <a:pPr algn="ctr" fontAlgn="b"/>
                      <a:r>
                        <a:rPr lang="sv-SE" sz="1100" b="0" i="0" u="none" strike="noStrike">
                          <a:solidFill>
                            <a:srgbClr val="000000"/>
                          </a:solidFill>
                          <a:effectLst/>
                          <a:latin typeface="Fu"/>
                        </a:rPr>
                        <a:t>-1 400</a:t>
                      </a:r>
                    </a:p>
                  </a:txBody>
                  <a:tcPr marL="9525" marR="9525" marT="9525" marB="0" anchor="b">
                    <a:noFill/>
                  </a:tcPr>
                </a:tc>
                <a:tc>
                  <a:txBody>
                    <a:bodyPr/>
                    <a:lstStyle/>
                    <a:p>
                      <a:pPr algn="ctr" fontAlgn="b"/>
                      <a:r>
                        <a:rPr lang="sv-SE" sz="1100" b="0" i="0" u="none" strike="noStrike">
                          <a:solidFill>
                            <a:srgbClr val="000000"/>
                          </a:solidFill>
                          <a:effectLst/>
                          <a:latin typeface="Fu"/>
                        </a:rPr>
                        <a:t>49,6</a:t>
                      </a:r>
                    </a:p>
                  </a:txBody>
                  <a:tcPr marL="9525" marR="9525" marT="9525" marB="0" anchor="b"/>
                </a:tc>
                <a:tc>
                  <a:txBody>
                    <a:bodyPr/>
                    <a:lstStyle/>
                    <a:p>
                      <a:pPr algn="ctr" fontAlgn="b"/>
                      <a:r>
                        <a:rPr lang="sv-SE" sz="1100" b="0" i="0" u="none" strike="noStrike">
                          <a:solidFill>
                            <a:srgbClr val="000000"/>
                          </a:solidFill>
                          <a:effectLst/>
                          <a:latin typeface="Fu"/>
                        </a:rPr>
                        <a:t>23,2</a:t>
                      </a:r>
                    </a:p>
                  </a:txBody>
                  <a:tcPr marL="9525" marR="9525" marT="9525" marB="0" anchor="b"/>
                </a:tc>
                <a:tc>
                  <a:txBody>
                    <a:bodyPr/>
                    <a:lstStyle/>
                    <a:p>
                      <a:pPr algn="ctr" fontAlgn="b"/>
                      <a:r>
                        <a:rPr lang="sv-SE" sz="1100" b="0" i="0" u="none" strike="noStrike">
                          <a:solidFill>
                            <a:srgbClr val="000000"/>
                          </a:solidFill>
                          <a:effectLst/>
                          <a:latin typeface="Fu"/>
                        </a:rPr>
                        <a:t>-7,4</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8 700</a:t>
                      </a:r>
                    </a:p>
                  </a:txBody>
                  <a:tcPr marL="9525" marR="9525" marT="9525" marB="0" anchor="b">
                    <a:noFill/>
                  </a:tcPr>
                </a:tc>
                <a:tc>
                  <a:txBody>
                    <a:bodyPr/>
                    <a:lstStyle/>
                    <a:p>
                      <a:pPr algn="ctr" fontAlgn="b"/>
                      <a:r>
                        <a:rPr lang="sv-SE" sz="1100" b="0" i="0" u="none" strike="noStrike">
                          <a:solidFill>
                            <a:srgbClr val="000000"/>
                          </a:solidFill>
                          <a:effectLst/>
                          <a:latin typeface="Fu"/>
                        </a:rPr>
                        <a:t>1 200</a:t>
                      </a:r>
                    </a:p>
                  </a:txBody>
                  <a:tcPr marL="9525" marR="9525" marT="9525" marB="0" anchor="b">
                    <a:noFill/>
                  </a:tcPr>
                </a:tc>
                <a:tc>
                  <a:txBody>
                    <a:bodyPr/>
                    <a:lstStyle/>
                    <a:p>
                      <a:pPr algn="ctr" fontAlgn="b"/>
                      <a:r>
                        <a:rPr lang="sv-SE" sz="1100" b="0" i="0" u="none" strike="noStrike">
                          <a:solidFill>
                            <a:srgbClr val="000000"/>
                          </a:solidFill>
                          <a:effectLst/>
                          <a:latin typeface="Fu"/>
                        </a:rPr>
                        <a:t>17,6</a:t>
                      </a:r>
                    </a:p>
                  </a:txBody>
                  <a:tcPr marL="9525" marR="9525" marT="9525" marB="0" anchor="b"/>
                </a:tc>
                <a:tc>
                  <a:txBody>
                    <a:bodyPr/>
                    <a:lstStyle/>
                    <a:p>
                      <a:pPr algn="ctr" fontAlgn="b"/>
                      <a:r>
                        <a:rPr lang="sv-SE" sz="1100" b="0" i="0" u="none" strike="noStrike">
                          <a:solidFill>
                            <a:srgbClr val="000000"/>
                          </a:solidFill>
                          <a:effectLst/>
                          <a:latin typeface="Fu"/>
                        </a:rPr>
                        <a:t>42,6</a:t>
                      </a:r>
                    </a:p>
                  </a:txBody>
                  <a:tcPr marL="9525" marR="9525" marT="9525" marB="0" anchor="b"/>
                </a:tc>
                <a:tc>
                  <a:txBody>
                    <a:bodyPr/>
                    <a:lstStyle/>
                    <a:p>
                      <a:pPr algn="ctr" fontAlgn="b"/>
                      <a:r>
                        <a:rPr lang="sv-SE" sz="1100" b="0" i="0" u="none" strike="noStrike">
                          <a:solidFill>
                            <a:srgbClr val="000000"/>
                          </a:solidFill>
                          <a:effectLst/>
                          <a:latin typeface="Fu"/>
                        </a:rPr>
                        <a:t>16,0</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16 300</a:t>
                      </a:r>
                    </a:p>
                  </a:txBody>
                  <a:tcPr marL="9525" marR="9525" marT="9525" marB="0" anchor="b">
                    <a:noFill/>
                  </a:tcPr>
                </a:tc>
                <a:tc>
                  <a:txBody>
                    <a:bodyPr/>
                    <a:lstStyle/>
                    <a:p>
                      <a:pPr algn="ctr" fontAlgn="b"/>
                      <a:r>
                        <a:rPr lang="sv-SE" sz="1100" b="0" i="0" u="none" strike="noStrike">
                          <a:solidFill>
                            <a:srgbClr val="000000"/>
                          </a:solidFill>
                          <a:effectLst/>
                          <a:latin typeface="Fu"/>
                        </a:rPr>
                        <a:t>900</a:t>
                      </a:r>
                    </a:p>
                  </a:txBody>
                  <a:tcPr marL="9525" marR="9525" marT="9525" marB="0" anchor="b">
                    <a:noFill/>
                  </a:tcPr>
                </a:tc>
                <a:tc>
                  <a:txBody>
                    <a:bodyPr/>
                    <a:lstStyle/>
                    <a:p>
                      <a:pPr algn="ctr" fontAlgn="b"/>
                      <a:r>
                        <a:rPr lang="sv-SE" sz="1100" b="0" i="0" u="none" strike="noStrike">
                          <a:solidFill>
                            <a:srgbClr val="000000"/>
                          </a:solidFill>
                          <a:effectLst/>
                          <a:latin typeface="Fu"/>
                        </a:rPr>
                        <a:t>10,9</a:t>
                      </a:r>
                    </a:p>
                  </a:txBody>
                  <a:tcPr marL="9525" marR="9525" marT="9525" marB="0" anchor="b"/>
                </a:tc>
                <a:tc>
                  <a:txBody>
                    <a:bodyPr/>
                    <a:lstStyle/>
                    <a:p>
                      <a:pPr algn="ctr" fontAlgn="b"/>
                      <a:r>
                        <a:rPr lang="sv-SE" sz="1100" b="0" i="0" u="none" strike="noStrike">
                          <a:solidFill>
                            <a:srgbClr val="000000"/>
                          </a:solidFill>
                          <a:effectLst/>
                          <a:latin typeface="Fu"/>
                        </a:rPr>
                        <a:t>3,2</a:t>
                      </a:r>
                    </a:p>
                  </a:txBody>
                  <a:tcPr marL="9525" marR="9525" marT="9525" marB="0" anchor="b"/>
                </a:tc>
                <a:tc>
                  <a:txBody>
                    <a:bodyPr/>
                    <a:lstStyle/>
                    <a:p>
                      <a:pPr algn="ctr" fontAlgn="b"/>
                      <a:r>
                        <a:rPr lang="sv-SE" sz="1100" b="0" i="0" u="none" strike="noStrike">
                          <a:solidFill>
                            <a:srgbClr val="000000"/>
                          </a:solidFill>
                          <a:effectLst/>
                          <a:latin typeface="Fu"/>
                        </a:rPr>
                        <a:t>5,8</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25 100</a:t>
                      </a:r>
                    </a:p>
                  </a:txBody>
                  <a:tcPr marL="9525" marR="9525" marT="9525" marB="0" anchor="b">
                    <a:noFill/>
                  </a:tcPr>
                </a:tc>
                <a:tc>
                  <a:txBody>
                    <a:bodyPr/>
                    <a:lstStyle/>
                    <a:p>
                      <a:pPr algn="ctr" fontAlgn="b"/>
                      <a:r>
                        <a:rPr lang="sv-SE" sz="1100" b="0" i="0" u="none" strike="noStrike">
                          <a:solidFill>
                            <a:srgbClr val="000000"/>
                          </a:solidFill>
                          <a:effectLst/>
                          <a:latin typeface="Fu"/>
                        </a:rPr>
                        <a:t>3 700</a:t>
                      </a:r>
                    </a:p>
                  </a:txBody>
                  <a:tcPr marL="9525" marR="9525" marT="9525" marB="0" anchor="b">
                    <a:noFill/>
                  </a:tcPr>
                </a:tc>
                <a:tc>
                  <a:txBody>
                    <a:bodyPr/>
                    <a:lstStyle/>
                    <a:p>
                      <a:pPr algn="ctr" fontAlgn="b"/>
                      <a:r>
                        <a:rPr lang="sv-SE" sz="1100" b="0" i="0" u="none" strike="noStrike">
                          <a:solidFill>
                            <a:srgbClr val="000000"/>
                          </a:solidFill>
                          <a:effectLst/>
                          <a:latin typeface="Fu"/>
                        </a:rPr>
                        <a:t>10,1</a:t>
                      </a:r>
                    </a:p>
                  </a:txBody>
                  <a:tcPr marL="9525" marR="9525" marT="9525" marB="0" anchor="b"/>
                </a:tc>
                <a:tc>
                  <a:txBody>
                    <a:bodyPr/>
                    <a:lstStyle/>
                    <a:p>
                      <a:pPr algn="ctr" fontAlgn="b"/>
                      <a:r>
                        <a:rPr lang="sv-SE" sz="1100" b="0" i="0" u="none" strike="noStrike">
                          <a:solidFill>
                            <a:srgbClr val="000000"/>
                          </a:solidFill>
                          <a:effectLst/>
                          <a:latin typeface="Fu"/>
                        </a:rPr>
                        <a:t>30,1</a:t>
                      </a:r>
                    </a:p>
                  </a:txBody>
                  <a:tcPr marL="9525" marR="9525" marT="9525" marB="0" anchor="b"/>
                </a:tc>
                <a:tc>
                  <a:txBody>
                    <a:bodyPr/>
                    <a:lstStyle/>
                    <a:p>
                      <a:pPr algn="ctr" fontAlgn="b"/>
                      <a:r>
                        <a:rPr lang="sv-SE" sz="1100" b="0" i="0" u="none" strike="noStrike">
                          <a:solidFill>
                            <a:srgbClr val="000000"/>
                          </a:solidFill>
                          <a:effectLst/>
                          <a:latin typeface="Fu"/>
                        </a:rPr>
                        <a:t>17,3</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127 700</a:t>
                      </a:r>
                    </a:p>
                  </a:txBody>
                  <a:tcPr marL="9525" marR="9525" marT="9525" marB="0" anchor="b">
                    <a:noFill/>
                  </a:tcPr>
                </a:tc>
                <a:tc>
                  <a:txBody>
                    <a:bodyPr/>
                    <a:lstStyle/>
                    <a:p>
                      <a:pPr algn="ctr" fontAlgn="b"/>
                      <a:r>
                        <a:rPr lang="sv-SE" sz="1100" b="0" i="0" u="none" strike="noStrike">
                          <a:solidFill>
                            <a:srgbClr val="000000"/>
                          </a:solidFill>
                          <a:effectLst/>
                          <a:latin typeface="Fu"/>
                        </a:rPr>
                        <a:t>-2 300</a:t>
                      </a:r>
                    </a:p>
                  </a:txBody>
                  <a:tcPr marL="9525" marR="9525" marT="9525" marB="0" anchor="b">
                    <a:noFill/>
                  </a:tcPr>
                </a:tc>
                <a:tc>
                  <a:txBody>
                    <a:bodyPr/>
                    <a:lstStyle/>
                    <a:p>
                      <a:pPr algn="ctr" fontAlgn="b"/>
                      <a:r>
                        <a:rPr lang="sv-SE" sz="1100" b="0" i="0" u="none" strike="noStrike">
                          <a:solidFill>
                            <a:srgbClr val="000000"/>
                          </a:solidFill>
                          <a:effectLst/>
                          <a:latin typeface="Fu"/>
                        </a:rPr>
                        <a:t>1,0</a:t>
                      </a:r>
                    </a:p>
                  </a:txBody>
                  <a:tcPr marL="9525" marR="9525" marT="9525" marB="0" anchor="b"/>
                </a:tc>
                <a:tc>
                  <a:txBody>
                    <a:bodyPr/>
                    <a:lstStyle/>
                    <a:p>
                      <a:pPr algn="ctr" fontAlgn="b"/>
                      <a:r>
                        <a:rPr lang="sv-SE" sz="1100" b="0" i="0" u="none" strike="noStrike">
                          <a:solidFill>
                            <a:srgbClr val="000000"/>
                          </a:solidFill>
                          <a:effectLst/>
                          <a:latin typeface="Fu"/>
                        </a:rPr>
                        <a:t>6,9</a:t>
                      </a:r>
                    </a:p>
                  </a:txBody>
                  <a:tcPr marL="9525" marR="9525" marT="9525" marB="0" anchor="b"/>
                </a:tc>
                <a:tc>
                  <a:txBody>
                    <a:bodyPr/>
                    <a:lstStyle/>
                    <a:p>
                      <a:pPr algn="ctr" fontAlgn="b"/>
                      <a:r>
                        <a:rPr lang="sv-SE" sz="1100" b="0" i="0" u="none" strike="noStrike">
                          <a:solidFill>
                            <a:srgbClr val="000000"/>
                          </a:solidFill>
                          <a:effectLst/>
                          <a:latin typeface="Fu"/>
                        </a:rPr>
                        <a:t>-1,8</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endParaRPr lang="sv-SE" sz="1100" b="0" i="0" u="none" strike="noStrike">
                        <a:solidFill>
                          <a:srgbClr val="000000"/>
                        </a:solidFill>
                        <a:effectLst/>
                        <a:latin typeface="Fu"/>
                      </a:endParaRPr>
                    </a:p>
                  </a:txBody>
                  <a:tcPr marL="9525" marR="9525" marT="9525" marB="0" anchor="b"/>
                </a:tc>
                <a:tc>
                  <a:txBody>
                    <a:bodyPr/>
                    <a:lstStyle/>
                    <a:p>
                      <a:pPr algn="ctr" fontAlgn="b"/>
                      <a:r>
                        <a:rPr lang="sv-SE" sz="1100" b="0" i="0" u="none" strike="noStrike" dirty="0">
                          <a:solidFill>
                            <a:srgbClr val="000000"/>
                          </a:solidFill>
                          <a:effectLst/>
                          <a:latin typeface="Fu"/>
                        </a:rPr>
                        <a:t>-100,0</a:t>
                      </a:r>
                    </a:p>
                  </a:txBody>
                  <a:tcPr marL="9525" marR="9525" marT="9525" marB="0" anchor="b"/>
                </a:tc>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017117478"/>
              </p:ext>
            </p:extLst>
          </p:nvPr>
        </p:nvGraphicFramePr>
        <p:xfrm>
          <a:off x="4075750" y="2319649"/>
          <a:ext cx="4674413" cy="1143000"/>
        </p:xfrm>
        <a:graphic>
          <a:graphicData uri="http://schemas.openxmlformats.org/drawingml/2006/table">
            <a:tbl>
              <a:tblPr>
                <a:tableStyleId>{68D230F3-CF80-4859-8CE7-A43EE81993B5}</a:tableStyleId>
              </a:tblPr>
              <a:tblGrid>
                <a:gridCol w="1479917"/>
                <a:gridCol w="976875"/>
                <a:gridCol w="739207"/>
                <a:gridCol w="739207"/>
                <a:gridCol w="73920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fontAlgn="b"/>
                      <a:r>
                        <a:rPr lang="sv-SE" sz="1100" b="0" i="1" u="none" strike="noStrike" dirty="0" smtClean="0">
                          <a:solidFill>
                            <a:srgbClr val="000000"/>
                          </a:solidFill>
                          <a:effectLst/>
                          <a:latin typeface="+mj-lt"/>
                        </a:rPr>
                        <a:t>2015 kv4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1" u="none" strike="noStrike" dirty="0" smtClean="0">
                          <a:solidFill>
                            <a:srgbClr val="000000"/>
                          </a:solidFill>
                          <a:effectLst/>
                          <a:latin typeface="+mj-lt"/>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000" b="0" i="0" u="none" strike="noStrike" dirty="0">
                          <a:solidFill>
                            <a:srgbClr val="000000"/>
                          </a:solidFill>
                          <a:effectLst/>
                          <a:latin typeface="+mj-lt"/>
                        </a:rPr>
                        <a:t>Antal</a:t>
                      </a:r>
                    </a:p>
                  </a:txBody>
                  <a:tcPr marL="9525" marR="9525" marT="9525" marB="0" anchor="b"/>
                </a:tc>
                <a:tc>
                  <a:txBody>
                    <a:bodyPr/>
                    <a:lstStyle/>
                    <a:p>
                      <a:pPr algn="ctr" fontAlgn="b"/>
                      <a:r>
                        <a:rPr lang="sv-SE" sz="1000" b="0" i="0" u="none" strike="noStrike" dirty="0" smtClean="0">
                          <a:solidFill>
                            <a:srgbClr val="000000"/>
                          </a:solidFill>
                          <a:effectLst/>
                          <a:latin typeface="+mj-lt"/>
                        </a:rPr>
                        <a:t>Utv., </a:t>
                      </a:r>
                      <a:r>
                        <a:rPr lang="sv-SE" sz="1000" b="0" i="0" u="none" strike="noStrike" dirty="0">
                          <a:solidFill>
                            <a:srgbClr val="000000"/>
                          </a:solidFill>
                          <a:effectLst/>
                          <a:latin typeface="+mj-lt"/>
                        </a:rPr>
                        <a:t>%</a:t>
                      </a:r>
                    </a:p>
                  </a:txBody>
                  <a:tcPr marL="9525" marR="9525" marT="9525" marB="0" anchor="b"/>
                </a:tc>
                <a:tc>
                  <a:txBody>
                    <a:bodyPr/>
                    <a:lstStyle/>
                    <a:p>
                      <a:pPr algn="ctr" fontAlgn="b"/>
                      <a:r>
                        <a:rPr lang="sv-SE" sz="1000" b="0" i="0" u="none" strike="noStrike" dirty="0">
                          <a:solidFill>
                            <a:srgbClr val="000000"/>
                          </a:solidFill>
                          <a:effectLst/>
                          <a:latin typeface="+mj-lt"/>
                        </a:rPr>
                        <a:t>Antal</a:t>
                      </a:r>
                    </a:p>
                  </a:txBody>
                  <a:tcPr marL="9525" marR="9525" marT="9525" marB="0" anchor="b"/>
                </a:tc>
                <a:tc>
                  <a:txBody>
                    <a:bodyPr/>
                    <a:lstStyle/>
                    <a:p>
                      <a:pPr algn="ctr" fontAlgn="b"/>
                      <a:r>
                        <a:rPr lang="sv-SE" sz="1000" b="0" i="0" u="none" strike="noStrike" dirty="0" smtClean="0">
                          <a:solidFill>
                            <a:srgbClr val="000000"/>
                          </a:solidFill>
                          <a:effectLst/>
                          <a:latin typeface="+mj-lt"/>
                        </a:rPr>
                        <a:t>Utv., </a:t>
                      </a:r>
                      <a:r>
                        <a:rPr lang="sv-SE" sz="1000" b="0" i="0" u="none" strike="noStrike" dirty="0">
                          <a:solidFill>
                            <a:srgbClr val="000000"/>
                          </a:solidFill>
                          <a:effectLst/>
                          <a:latin typeface="+mj-lt"/>
                        </a:rPr>
                        <a:t>%</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283 435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40,4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1 068 389</a:t>
                      </a:r>
                    </a:p>
                  </a:txBody>
                  <a:tcPr marL="9525" marR="9525" marT="9525" marB="0" anchor="b"/>
                </a:tc>
                <a:tc>
                  <a:txBody>
                    <a:bodyPr/>
                    <a:lstStyle/>
                    <a:p>
                      <a:pPr algn="ctr" rtl="0" fontAlgn="b"/>
                      <a:r>
                        <a:rPr lang="sv-SE" sz="1100" b="0" i="0" u="none" strike="noStrike">
                          <a:solidFill>
                            <a:srgbClr val="000000"/>
                          </a:solidFill>
                          <a:effectLst/>
                          <a:latin typeface="Futura Std Book"/>
                        </a:rPr>
                        <a:t>36,1</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117 247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30,1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452 751</a:t>
                      </a:r>
                    </a:p>
                  </a:txBody>
                  <a:tcPr marL="9525" marR="9525" marT="9525" marB="0" anchor="b"/>
                </a:tc>
                <a:tc>
                  <a:txBody>
                    <a:bodyPr/>
                    <a:lstStyle/>
                    <a:p>
                      <a:pPr algn="ctr" rtl="0" fontAlgn="b"/>
                      <a:r>
                        <a:rPr lang="sv-SE" sz="1100" b="0" i="0" u="none" strike="noStrike">
                          <a:solidFill>
                            <a:srgbClr val="000000"/>
                          </a:solidFill>
                          <a:effectLst/>
                          <a:latin typeface="Futura Std Book"/>
                        </a:rPr>
                        <a:t>33,6</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7 332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64,9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27 303</a:t>
                      </a:r>
                    </a:p>
                  </a:txBody>
                  <a:tcPr marL="9525" marR="9525" marT="9525" marB="0" anchor="b"/>
                </a:tc>
                <a:tc>
                  <a:txBody>
                    <a:bodyPr/>
                    <a:lstStyle/>
                    <a:p>
                      <a:pPr algn="ctr" rtl="0" fontAlgn="b"/>
                      <a:r>
                        <a:rPr lang="sv-SE" sz="1100" b="1" i="0" u="none" strike="noStrike">
                          <a:solidFill>
                            <a:srgbClr val="000000"/>
                          </a:solidFill>
                          <a:effectLst/>
                          <a:latin typeface="Futura Std Book"/>
                        </a:rPr>
                        <a:t>50,8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3 236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63,9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11 930</a:t>
                      </a:r>
                    </a:p>
                  </a:txBody>
                  <a:tcPr marL="9525" marR="9525" marT="9525" marB="0" anchor="b"/>
                </a:tc>
                <a:tc>
                  <a:txBody>
                    <a:bodyPr/>
                    <a:lstStyle/>
                    <a:p>
                      <a:pPr algn="ctr" rtl="0" fontAlgn="b"/>
                      <a:r>
                        <a:rPr lang="sv-SE" sz="1100" b="1" i="0" u="none" strike="noStrike" dirty="0">
                          <a:solidFill>
                            <a:srgbClr val="000000"/>
                          </a:solidFill>
                          <a:effectLst/>
                          <a:latin typeface="Futura Std Book"/>
                        </a:rPr>
                        <a:t>50,8</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2893191655"/>
              </p:ext>
            </p:extLst>
          </p:nvPr>
        </p:nvGraphicFramePr>
        <p:xfrm>
          <a:off x="397496" y="2319649"/>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3419</TotalTime>
  <Words>927</Words>
  <Application>Microsoft Office PowerPoint</Application>
  <PresentationFormat>Bildspel på skärmen (16:9)</PresentationFormat>
  <Paragraphs>543</Paragraphs>
  <Slides>15</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Fu</vt:lpstr>
      <vt:lpstr>Furtur</vt:lpstr>
      <vt:lpstr>Futura std book</vt:lpstr>
      <vt:lpstr>Futura std book</vt:lpstr>
      <vt:lpstr>SBR 16 9</vt:lpstr>
      <vt:lpstr>Konjunkturen i Södermanlands län  Konjunkturläget kv4 2015 Mars 2016</vt:lpstr>
      <vt:lpstr>Konjunkturläget 2015 kv4  </vt:lpstr>
      <vt:lpstr>Lönesumma i privat sektor Index 100 = 2005 kv1</vt:lpstr>
      <vt:lpstr>Lönesumma, Södermanlands län Index 100 = 2005 kv1</vt:lpstr>
      <vt:lpstr>Nyregistrerade företag  </vt:lpstr>
      <vt:lpstr>Företagskonkurser  </vt:lpstr>
      <vt:lpstr>Sysselsättning Index 100 = 2008 kv1 </vt:lpstr>
      <vt:lpstr>Sysselsättning i Södermanlands län</vt:lpstr>
      <vt:lpstr>Nyanmälda platser på arbetsförmedlingen Index 100 = 2005 kv1</vt:lpstr>
      <vt:lpstr>Varslade personer Index 100 = 2005 kv1</vt:lpstr>
      <vt:lpstr>Arbetslöshet i förh. till befolkningen (%), 15-74 år   </vt:lpstr>
      <vt:lpstr>Befolkning Index 100 = 2005 kv1</vt:lpstr>
      <vt:lpstr>Påbörjade lägenheter Index 100 = 2005 kv1</vt:lpstr>
      <vt:lpstr>Kommersiella övernattningar Index 100 = 2008 kv4 (kv4, 2008 - 2015) </vt:lpstr>
      <vt:lpstr>Stockholm Business Alliance, SBA  Inom ramen för partnerskapet Stockholm Business Alliance – 53 kommuner i Stockholmsregionen – tas det fram kvartalsvisa konjunkturrapporter för länen; Gävleborgs län, Stockholms län, Södermanlands län, Uppsala län, Västmanlands län och Örebro län.   Samtliga rapporter finns tillgängliga på www.stockholmbusinessalliance.se.  Frågor kan ställas till Stefan Frid på Stockholm Business Region Development.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217</cp:revision>
  <cp:lastPrinted>2015-02-26T14:29:42Z</cp:lastPrinted>
  <dcterms:created xsi:type="dcterms:W3CDTF">2015-02-13T14:20:44Z</dcterms:created>
  <dcterms:modified xsi:type="dcterms:W3CDTF">2016-03-11T12:26:49Z</dcterms:modified>
</cp:coreProperties>
</file>