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6" r:id="rId2"/>
    <p:sldId id="351" r:id="rId3"/>
    <p:sldId id="353" r:id="rId4"/>
    <p:sldId id="354" r:id="rId5"/>
    <p:sldId id="336" r:id="rId6"/>
    <p:sldId id="337" r:id="rId7"/>
    <p:sldId id="338" r:id="rId8"/>
    <p:sldId id="339" r:id="rId9"/>
    <p:sldId id="340" r:id="rId10"/>
    <p:sldId id="341" r:id="rId11"/>
    <p:sldId id="342" r:id="rId12"/>
    <p:sldId id="343" r:id="rId13"/>
    <p:sldId id="344" r:id="rId14"/>
    <p:sldId id="345" r:id="rId15"/>
    <p:sldId id="355"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varScale="1">
        <p:scale>
          <a:sx n="145" d="100"/>
          <a:sy n="145" d="100"/>
        </p:scale>
        <p:origin x="912" y="126"/>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V&#228;stmanlands%20l&#228;n%202015%20kv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Lönesumma'!$B$15</c:f>
              <c:strCache>
                <c:ptCount val="1"/>
                <c:pt idx="0">
                  <c:v>Sverige</c:v>
                </c:pt>
              </c:strCache>
            </c:strRef>
          </c:tx>
          <c:spPr>
            <a:ln>
              <a:solidFill>
                <a:sysClr val="window" lastClr="FFFFFF">
                  <a:lumMod val="50000"/>
                </a:sysClr>
              </a:solidFill>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Lönesumma'!$C$15:$AT$15</c:f>
              <c:numCache>
                <c:formatCode>0</c:formatCode>
                <c:ptCount val="44"/>
                <c:pt idx="0">
                  <c:v>100</c:v>
                </c:pt>
                <c:pt idx="1">
                  <c:v>108.09460208944073</c:v>
                </c:pt>
                <c:pt idx="2">
                  <c:v>105.60504363377061</c:v>
                </c:pt>
                <c:pt idx="3">
                  <c:v>106.78332522156447</c:v>
                </c:pt>
                <c:pt idx="4">
                  <c:v>105.65710987107948</c:v>
                </c:pt>
                <c:pt idx="5">
                  <c:v>113.8875369274129</c:v>
                </c:pt>
                <c:pt idx="6">
                  <c:v>111.55813874520368</c:v>
                </c:pt>
                <c:pt idx="7">
                  <c:v>113.83377287801785</c:v>
                </c:pt>
                <c:pt idx="8">
                  <c:v>114.35783087527874</c:v>
                </c:pt>
                <c:pt idx="9">
                  <c:v>122.15418397491769</c:v>
                </c:pt>
                <c:pt idx="10">
                  <c:v>120.68444464566662</c:v>
                </c:pt>
                <c:pt idx="11">
                  <c:v>123.61600018109998</c:v>
                </c:pt>
                <c:pt idx="12">
                  <c:v>123.43603209996718</c:v>
                </c:pt>
                <c:pt idx="13">
                  <c:v>132.33879274241926</c:v>
                </c:pt>
                <c:pt idx="14">
                  <c:v>128.50569898923587</c:v>
                </c:pt>
                <c:pt idx="15">
                  <c:v>127.67886450327678</c:v>
                </c:pt>
                <c:pt idx="16">
                  <c:v>125.14572887072859</c:v>
                </c:pt>
                <c:pt idx="17">
                  <c:v>130.83566310880713</c:v>
                </c:pt>
                <c:pt idx="18">
                  <c:v>127.14461963349896</c:v>
                </c:pt>
                <c:pt idx="19">
                  <c:v>126.55095134070559</c:v>
                </c:pt>
                <c:pt idx="20">
                  <c:v>125.65620437130019</c:v>
                </c:pt>
                <c:pt idx="21">
                  <c:v>134.92682429908658</c:v>
                </c:pt>
                <c:pt idx="22">
                  <c:v>132.75928420242445</c:v>
                </c:pt>
                <c:pt idx="23">
                  <c:v>134.64215780597402</c:v>
                </c:pt>
                <c:pt idx="24">
                  <c:v>134.36994193482664</c:v>
                </c:pt>
                <c:pt idx="25">
                  <c:v>144.54323195508721</c:v>
                </c:pt>
                <c:pt idx="26">
                  <c:v>142.10970129826032</c:v>
                </c:pt>
                <c:pt idx="27">
                  <c:v>142.05310756205506</c:v>
                </c:pt>
                <c:pt idx="28">
                  <c:v>140.19570113979785</c:v>
                </c:pt>
                <c:pt idx="29">
                  <c:v>150.75213075416812</c:v>
                </c:pt>
                <c:pt idx="30">
                  <c:v>147.41932562903938</c:v>
                </c:pt>
                <c:pt idx="31">
                  <c:v>146.88866853558048</c:v>
                </c:pt>
                <c:pt idx="32">
                  <c:v>143.73760283534617</c:v>
                </c:pt>
                <c:pt idx="33">
                  <c:v>153.29799293031044</c:v>
                </c:pt>
                <c:pt idx="34">
                  <c:v>150.7986978715096</c:v>
                </c:pt>
                <c:pt idx="35">
                  <c:v>151.14828000090549</c:v>
                </c:pt>
                <c:pt idx="36">
                  <c:v>148.83321360570011</c:v>
                </c:pt>
                <c:pt idx="37">
                  <c:v>159.74045170233956</c:v>
                </c:pt>
                <c:pt idx="38">
                  <c:v>156.61147102627081</c:v>
                </c:pt>
                <c:pt idx="39">
                  <c:v>155.82135940984051</c:v>
                </c:pt>
                <c:pt idx="40">
                  <c:v>155.23639667681581</c:v>
                </c:pt>
                <c:pt idx="41">
                  <c:v>166.98580040521114</c:v>
                </c:pt>
                <c:pt idx="42">
                  <c:v>163.35168683290132</c:v>
                </c:pt>
                <c:pt idx="43">
                  <c:v>163.98327411742068</c:v>
                </c:pt>
              </c:numCache>
            </c:numRef>
          </c:val>
          <c:smooth val="0"/>
        </c:ser>
        <c:ser>
          <c:idx val="2"/>
          <c:order val="1"/>
          <c:tx>
            <c:strRef>
              <c:f>'3-4. Lönesumma'!$B$16</c:f>
              <c:strCache>
                <c:ptCount val="1"/>
                <c:pt idx="0">
                  <c:v>Stockholmsregionen</c:v>
                </c:pt>
              </c:strCache>
            </c:strRef>
          </c:tx>
          <c:spPr>
            <a:ln>
              <a:solidFill>
                <a:srgbClr val="052364"/>
              </a:solidFill>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Lönesumma'!$C$16:$AT$16</c:f>
              <c:numCache>
                <c:formatCode>0</c:formatCode>
                <c:ptCount val="44"/>
                <c:pt idx="0">
                  <c:v>100</c:v>
                </c:pt>
                <c:pt idx="1">
                  <c:v>106.40144523426147</c:v>
                </c:pt>
                <c:pt idx="2">
                  <c:v>102.76086871146369</c:v>
                </c:pt>
                <c:pt idx="3">
                  <c:v>105.37642854337665</c:v>
                </c:pt>
                <c:pt idx="4">
                  <c:v>106.71431750644724</c:v>
                </c:pt>
                <c:pt idx="5">
                  <c:v>112.81859953658247</c:v>
                </c:pt>
                <c:pt idx="6">
                  <c:v>109.0824595164225</c:v>
                </c:pt>
                <c:pt idx="7">
                  <c:v>112.81074500255271</c:v>
                </c:pt>
                <c:pt idx="8">
                  <c:v>115.88972234222203</c:v>
                </c:pt>
                <c:pt idx="9">
                  <c:v>121.36433256097081</c:v>
                </c:pt>
                <c:pt idx="10">
                  <c:v>118.4071004987629</c:v>
                </c:pt>
                <c:pt idx="11">
                  <c:v>122.64723978583305</c:v>
                </c:pt>
                <c:pt idx="12">
                  <c:v>125.5547264658524</c:v>
                </c:pt>
                <c:pt idx="13">
                  <c:v>131.92998992001466</c:v>
                </c:pt>
                <c:pt idx="14">
                  <c:v>127.1059969367317</c:v>
                </c:pt>
                <c:pt idx="15">
                  <c:v>128.14803178468105</c:v>
                </c:pt>
                <c:pt idx="16">
                  <c:v>128.58919477935308</c:v>
                </c:pt>
                <c:pt idx="17">
                  <c:v>131.87893544882115</c:v>
                </c:pt>
                <c:pt idx="18">
                  <c:v>127.37305109374388</c:v>
                </c:pt>
                <c:pt idx="19">
                  <c:v>128.37188600452942</c:v>
                </c:pt>
                <c:pt idx="20">
                  <c:v>129.8498474911309</c:v>
                </c:pt>
                <c:pt idx="21">
                  <c:v>136.99747345822044</c:v>
                </c:pt>
                <c:pt idx="22">
                  <c:v>133.44853316576993</c:v>
                </c:pt>
                <c:pt idx="23">
                  <c:v>136.93070991896741</c:v>
                </c:pt>
                <c:pt idx="24">
                  <c:v>138.48459856785661</c:v>
                </c:pt>
                <c:pt idx="25">
                  <c:v>147.57229444029898</c:v>
                </c:pt>
                <c:pt idx="26">
                  <c:v>143.71702732068752</c:v>
                </c:pt>
                <c:pt idx="27">
                  <c:v>145.38218853499851</c:v>
                </c:pt>
                <c:pt idx="28">
                  <c:v>145.60735184385186</c:v>
                </c:pt>
                <c:pt idx="29">
                  <c:v>154.24210292057759</c:v>
                </c:pt>
                <c:pt idx="30">
                  <c:v>149.33171006296715</c:v>
                </c:pt>
                <c:pt idx="31">
                  <c:v>150.26843947285857</c:v>
                </c:pt>
                <c:pt idx="32">
                  <c:v>149.30787326919497</c:v>
                </c:pt>
                <c:pt idx="33">
                  <c:v>156.96644730071193</c:v>
                </c:pt>
                <c:pt idx="34">
                  <c:v>152.93823832554057</c:v>
                </c:pt>
                <c:pt idx="35">
                  <c:v>155.41035827933339</c:v>
                </c:pt>
                <c:pt idx="36">
                  <c:v>155.1763034948525</c:v>
                </c:pt>
                <c:pt idx="37">
                  <c:v>164.01882899800552</c:v>
                </c:pt>
                <c:pt idx="38">
                  <c:v>159.66692493552733</c:v>
                </c:pt>
                <c:pt idx="39">
                  <c:v>160.90108329995155</c:v>
                </c:pt>
                <c:pt idx="40">
                  <c:v>162.9655462173873</c:v>
                </c:pt>
                <c:pt idx="41">
                  <c:v>173.02542159211401</c:v>
                </c:pt>
                <c:pt idx="42">
                  <c:v>167.76789838851141</c:v>
                </c:pt>
                <c:pt idx="43">
                  <c:v>170.33994986189109</c:v>
                </c:pt>
              </c:numCache>
            </c:numRef>
          </c:val>
          <c:smooth val="0"/>
        </c:ser>
        <c:ser>
          <c:idx val="0"/>
          <c:order val="2"/>
          <c:tx>
            <c:strRef>
              <c:f>'3-4. Lönesumma'!$B$17</c:f>
              <c:strCache>
                <c:ptCount val="1"/>
                <c:pt idx="0">
                  <c:v>Västmanlands län</c:v>
                </c:pt>
              </c:strCache>
            </c:strRef>
          </c:tx>
          <c:spPr>
            <a:ln>
              <a:solidFill>
                <a:srgbClr val="052364"/>
              </a:solidFill>
              <a:prstDash val="sysDash"/>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Lönesumma'!$C$17:$AT$17</c:f>
              <c:numCache>
                <c:formatCode>0</c:formatCode>
                <c:ptCount val="44"/>
                <c:pt idx="0">
                  <c:v>100</c:v>
                </c:pt>
                <c:pt idx="1">
                  <c:v>110.51248357424444</c:v>
                </c:pt>
                <c:pt idx="2">
                  <c:v>108.21287779237845</c:v>
                </c:pt>
                <c:pt idx="3">
                  <c:v>108.67279894875166</c:v>
                </c:pt>
                <c:pt idx="4">
                  <c:v>102.71572492334649</c:v>
                </c:pt>
                <c:pt idx="5">
                  <c:v>114.58607095926413</c:v>
                </c:pt>
                <c:pt idx="6">
                  <c:v>113.42531756460798</c:v>
                </c:pt>
                <c:pt idx="7">
                  <c:v>115.52781427945689</c:v>
                </c:pt>
                <c:pt idx="8">
                  <c:v>110.99430573806397</c:v>
                </c:pt>
                <c:pt idx="9">
                  <c:v>125.5365746824354</c:v>
                </c:pt>
                <c:pt idx="10">
                  <c:v>119.07577748576435</c:v>
                </c:pt>
                <c:pt idx="11">
                  <c:v>123.21506789312311</c:v>
                </c:pt>
                <c:pt idx="12">
                  <c:v>118.48445028471311</c:v>
                </c:pt>
                <c:pt idx="13">
                  <c:v>130.07008322382831</c:v>
                </c:pt>
                <c:pt idx="14">
                  <c:v>127.28865527814281</c:v>
                </c:pt>
                <c:pt idx="15">
                  <c:v>125.82128777923785</c:v>
                </c:pt>
                <c:pt idx="16">
                  <c:v>120.58694699956199</c:v>
                </c:pt>
                <c:pt idx="17">
                  <c:v>128.6246167323697</c:v>
                </c:pt>
                <c:pt idx="18">
                  <c:v>124.72623740692073</c:v>
                </c:pt>
                <c:pt idx="19">
                  <c:v>122.14191852825232</c:v>
                </c:pt>
                <c:pt idx="20">
                  <c:v>118.52825229960577</c:v>
                </c:pt>
                <c:pt idx="21">
                  <c:v>130.11388523872102</c:v>
                </c:pt>
                <c:pt idx="22">
                  <c:v>128.95313184406484</c:v>
                </c:pt>
                <c:pt idx="23">
                  <c:v>129.23784494086732</c:v>
                </c:pt>
                <c:pt idx="24">
                  <c:v>126.47831800262814</c:v>
                </c:pt>
                <c:pt idx="25">
                  <c:v>139.04949627682873</c:v>
                </c:pt>
                <c:pt idx="26">
                  <c:v>138.21725799386772</c:v>
                </c:pt>
                <c:pt idx="27">
                  <c:v>137.18791064388961</c:v>
                </c:pt>
                <c:pt idx="28">
                  <c:v>133.66184844502851</c:v>
                </c:pt>
                <c:pt idx="29">
                  <c:v>145.29128339903636</c:v>
                </c:pt>
                <c:pt idx="30">
                  <c:v>144.37144108628996</c:v>
                </c:pt>
                <c:pt idx="31">
                  <c:v>143.19408411448288</c:v>
                </c:pt>
                <c:pt idx="32">
                  <c:v>138.25561007996362</c:v>
                </c:pt>
                <c:pt idx="33">
                  <c:v>148.00902813734569</c:v>
                </c:pt>
                <c:pt idx="34">
                  <c:v>148.26101633072116</c:v>
                </c:pt>
                <c:pt idx="35">
                  <c:v>148.35686123521683</c:v>
                </c:pt>
                <c:pt idx="36">
                  <c:v>143.48673448416224</c:v>
                </c:pt>
                <c:pt idx="37">
                  <c:v>153.6411881116907</c:v>
                </c:pt>
                <c:pt idx="38">
                  <c:v>152.64332161629434</c:v>
                </c:pt>
                <c:pt idx="39">
                  <c:v>150.93479505037232</c:v>
                </c:pt>
                <c:pt idx="40">
                  <c:v>148.22805738063951</c:v>
                </c:pt>
                <c:pt idx="41">
                  <c:v>160.05094393342094</c:v>
                </c:pt>
                <c:pt idx="42">
                  <c:v>156.20355234340781</c:v>
                </c:pt>
                <c:pt idx="43">
                  <c:v>155.67273543583005</c:v>
                </c:pt>
              </c:numCache>
            </c:numRef>
          </c:val>
          <c:smooth val="0"/>
        </c:ser>
        <c:dLbls>
          <c:showLegendKey val="0"/>
          <c:showVal val="0"/>
          <c:showCatName val="0"/>
          <c:showSerName val="0"/>
          <c:showPercent val="0"/>
          <c:showBubbleSize val="0"/>
        </c:dLbls>
        <c:smooth val="0"/>
        <c:axId val="210987144"/>
        <c:axId val="210987536"/>
      </c:lineChart>
      <c:catAx>
        <c:axId val="210987144"/>
        <c:scaling>
          <c:orientation val="minMax"/>
        </c:scaling>
        <c:delete val="0"/>
        <c:axPos val="b"/>
        <c:numFmt formatCode="General" sourceLinked="0"/>
        <c:majorTickMark val="out"/>
        <c:minorTickMark val="none"/>
        <c:tickLblPos val="nextTo"/>
        <c:txPr>
          <a:bodyPr rot="-2700000"/>
          <a:lstStyle/>
          <a:p>
            <a:pPr>
              <a:defRPr/>
            </a:pPr>
            <a:endParaRPr lang="sv-SE"/>
          </a:p>
        </c:txPr>
        <c:crossAx val="210987536"/>
        <c:crosses val="autoZero"/>
        <c:auto val="1"/>
        <c:lblAlgn val="ctr"/>
        <c:lblOffset val="100"/>
        <c:noMultiLvlLbl val="0"/>
      </c:catAx>
      <c:valAx>
        <c:axId val="210987536"/>
        <c:scaling>
          <c:orientation val="minMax"/>
          <c:min val="100"/>
        </c:scaling>
        <c:delete val="0"/>
        <c:axPos val="l"/>
        <c:majorGridlines/>
        <c:numFmt formatCode="0" sourceLinked="1"/>
        <c:majorTickMark val="out"/>
        <c:minorTickMark val="none"/>
        <c:tickLblPos val="nextTo"/>
        <c:crossAx val="210987144"/>
        <c:crosses val="autoZero"/>
        <c:crossBetween val="between"/>
      </c:valAx>
      <c:spPr>
        <a:solidFill>
          <a:schemeClr val="bg1">
            <a:lumMod val="95000"/>
          </a:schemeClr>
        </a:solidFill>
      </c:spPr>
    </c:plotArea>
    <c:legend>
      <c:legendPos val="r"/>
      <c:layout>
        <c:manualLayout>
          <c:xMode val="edge"/>
          <c:yMode val="edge"/>
          <c:x val="0.68155759259259252"/>
          <c:y val="0.58349722222222222"/>
          <c:w val="0.28325833333333333"/>
          <c:h val="0.273396428571428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Lägenheter'!$A$12</c:f>
              <c:strCache>
                <c:ptCount val="1"/>
                <c:pt idx="0">
                  <c:v>Sverige</c:v>
                </c:pt>
              </c:strCache>
            </c:strRef>
          </c:tx>
          <c:spPr>
            <a:ln>
              <a:solidFill>
                <a:sysClr val="window" lastClr="FFFFFF">
                  <a:lumMod val="50000"/>
                </a:sysClr>
              </a:solidFill>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Lägenheter'!$B$12:$AS$12</c:f>
              <c:numCache>
                <c:formatCode>#,##0</c:formatCode>
                <c:ptCount val="44"/>
                <c:pt idx="0">
                  <c:v>100</c:v>
                </c:pt>
                <c:pt idx="1">
                  <c:v>115.6570058836348</c:v>
                </c:pt>
                <c:pt idx="2">
                  <c:v>83.689256918718684</c:v>
                </c:pt>
                <c:pt idx="3">
                  <c:v>127.90368271954675</c:v>
                </c:pt>
                <c:pt idx="4">
                  <c:v>103.79167574634998</c:v>
                </c:pt>
                <c:pt idx="5">
                  <c:v>127.5114404009588</c:v>
                </c:pt>
                <c:pt idx="6">
                  <c:v>115.67879712355634</c:v>
                </c:pt>
                <c:pt idx="7">
                  <c:v>291.73022444977119</c:v>
                </c:pt>
                <c:pt idx="8">
                  <c:v>86.936151667029861</c:v>
                </c:pt>
                <c:pt idx="9">
                  <c:v>87.371976465460889</c:v>
                </c:pt>
                <c:pt idx="10">
                  <c:v>91.555894530398788</c:v>
                </c:pt>
                <c:pt idx="11">
                  <c:v>105.00108956199608</c:v>
                </c:pt>
                <c:pt idx="12">
                  <c:v>86.674656787971244</c:v>
                </c:pt>
                <c:pt idx="13">
                  <c:v>82.534321202876441</c:v>
                </c:pt>
                <c:pt idx="14">
                  <c:v>55.491392460230983</c:v>
                </c:pt>
                <c:pt idx="15">
                  <c:v>71.616910002179125</c:v>
                </c:pt>
                <c:pt idx="16">
                  <c:v>55.436914360427103</c:v>
                </c:pt>
                <c:pt idx="17">
                  <c:v>61.516670298539985</c:v>
                </c:pt>
                <c:pt idx="18">
                  <c:v>53.541076487252127</c:v>
                </c:pt>
                <c:pt idx="19">
                  <c:v>78.285029418173892</c:v>
                </c:pt>
                <c:pt idx="20">
                  <c:v>77.72935280017434</c:v>
                </c:pt>
                <c:pt idx="21">
                  <c:v>124.32991937241229</c:v>
                </c:pt>
                <c:pt idx="22">
                  <c:v>76.857703203312269</c:v>
                </c:pt>
                <c:pt idx="23">
                  <c:v>114.98147744606668</c:v>
                </c:pt>
                <c:pt idx="24">
                  <c:v>112.0941381564611</c:v>
                </c:pt>
                <c:pt idx="25">
                  <c:v>117.56373937677054</c:v>
                </c:pt>
                <c:pt idx="26">
                  <c:v>70.331226846807581</c:v>
                </c:pt>
                <c:pt idx="27">
                  <c:v>67.945086075397683</c:v>
                </c:pt>
                <c:pt idx="28">
                  <c:v>73.741555894530393</c:v>
                </c:pt>
                <c:pt idx="29">
                  <c:v>86.042710830246236</c:v>
                </c:pt>
                <c:pt idx="30">
                  <c:v>63.292656352146437</c:v>
                </c:pt>
                <c:pt idx="31">
                  <c:v>70.069731967748965</c:v>
                </c:pt>
                <c:pt idx="32">
                  <c:v>112.47548485508825</c:v>
                </c:pt>
                <c:pt idx="33">
                  <c:v>109.07605142732622</c:v>
                </c:pt>
                <c:pt idx="34">
                  <c:v>95.532795816081943</c:v>
                </c:pt>
                <c:pt idx="35">
                  <c:v>119.13270865112224</c:v>
                </c:pt>
                <c:pt idx="36">
                  <c:v>122.13989976029636</c:v>
                </c:pt>
                <c:pt idx="37">
                  <c:v>122.78274133798213</c:v>
                </c:pt>
                <c:pt idx="38">
                  <c:v>100.16343429941163</c:v>
                </c:pt>
                <c:pt idx="39">
                  <c:v>153.595554587056</c:v>
                </c:pt>
                <c:pt idx="40">
                  <c:v>154.52168228372193</c:v>
                </c:pt>
                <c:pt idx="41">
                  <c:v>159.52277184571801</c:v>
                </c:pt>
                <c:pt idx="42">
                  <c:v>145.46742209631728</c:v>
                </c:pt>
                <c:pt idx="43">
                  <c:v>128.56831553715406</c:v>
                </c:pt>
              </c:numCache>
            </c:numRef>
          </c:val>
          <c:smooth val="0"/>
        </c:ser>
        <c:ser>
          <c:idx val="2"/>
          <c:order val="1"/>
          <c:tx>
            <c:strRef>
              <c:f>'13. Lägenheter'!$A$13</c:f>
              <c:strCache>
                <c:ptCount val="1"/>
                <c:pt idx="0">
                  <c:v>Västmanlands län</c:v>
                </c:pt>
              </c:strCache>
            </c:strRef>
          </c:tx>
          <c:spPr>
            <a:ln>
              <a:solidFill>
                <a:srgbClr val="052364"/>
              </a:solidFill>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Lägenheter'!$B$13:$AS$13</c:f>
              <c:numCache>
                <c:formatCode>#,##0</c:formatCode>
                <c:ptCount val="44"/>
                <c:pt idx="0">
                  <c:v>100</c:v>
                </c:pt>
                <c:pt idx="1">
                  <c:v>135.53719008264463</c:v>
                </c:pt>
                <c:pt idx="2">
                  <c:v>66.942148760330582</c:v>
                </c:pt>
                <c:pt idx="3">
                  <c:v>89.256198347107443</c:v>
                </c:pt>
                <c:pt idx="4">
                  <c:v>113.22314049586777</c:v>
                </c:pt>
                <c:pt idx="5">
                  <c:v>79.338842975206617</c:v>
                </c:pt>
                <c:pt idx="6">
                  <c:v>202.47933884297521</c:v>
                </c:pt>
                <c:pt idx="7">
                  <c:v>123.96694214876034</c:v>
                </c:pt>
                <c:pt idx="8">
                  <c:v>29.75206611570248</c:v>
                </c:pt>
                <c:pt idx="9">
                  <c:v>100</c:v>
                </c:pt>
                <c:pt idx="10">
                  <c:v>69.421487603305792</c:v>
                </c:pt>
                <c:pt idx="11">
                  <c:v>100</c:v>
                </c:pt>
                <c:pt idx="12">
                  <c:v>73.553719008264466</c:v>
                </c:pt>
                <c:pt idx="13">
                  <c:v>63.636363636363633</c:v>
                </c:pt>
                <c:pt idx="14">
                  <c:v>110.74380165289257</c:v>
                </c:pt>
                <c:pt idx="15">
                  <c:v>108.26446280991735</c:v>
                </c:pt>
                <c:pt idx="16">
                  <c:v>16.528925619834713</c:v>
                </c:pt>
                <c:pt idx="17">
                  <c:v>42.97520661157025</c:v>
                </c:pt>
                <c:pt idx="18">
                  <c:v>42.97520661157025</c:v>
                </c:pt>
                <c:pt idx="19">
                  <c:v>233.88429752066116</c:v>
                </c:pt>
                <c:pt idx="20">
                  <c:v>190.08264462809919</c:v>
                </c:pt>
                <c:pt idx="21">
                  <c:v>202.47933884297521</c:v>
                </c:pt>
                <c:pt idx="22">
                  <c:v>66.942148760330582</c:v>
                </c:pt>
                <c:pt idx="23">
                  <c:v>68.59504132231406</c:v>
                </c:pt>
                <c:pt idx="24">
                  <c:v>127.27272727272727</c:v>
                </c:pt>
                <c:pt idx="25">
                  <c:v>233.88429752066116</c:v>
                </c:pt>
                <c:pt idx="26">
                  <c:v>82.644628099173559</c:v>
                </c:pt>
                <c:pt idx="27">
                  <c:v>37.190082644628099</c:v>
                </c:pt>
                <c:pt idx="28">
                  <c:v>222.31404958677686</c:v>
                </c:pt>
                <c:pt idx="29">
                  <c:v>85.950413223140501</c:v>
                </c:pt>
                <c:pt idx="30">
                  <c:v>24.793388429752067</c:v>
                </c:pt>
                <c:pt idx="31">
                  <c:v>123.14049586776858</c:v>
                </c:pt>
                <c:pt idx="32">
                  <c:v>117.35537190082646</c:v>
                </c:pt>
                <c:pt idx="33">
                  <c:v>100.82644628099173</c:v>
                </c:pt>
                <c:pt idx="34">
                  <c:v>160.3305785123967</c:v>
                </c:pt>
                <c:pt idx="35">
                  <c:v>19.008264462809919</c:v>
                </c:pt>
                <c:pt idx="36">
                  <c:v>123.96694214876034</c:v>
                </c:pt>
                <c:pt idx="37">
                  <c:v>209.91735537190084</c:v>
                </c:pt>
                <c:pt idx="38">
                  <c:v>31.404958677685951</c:v>
                </c:pt>
                <c:pt idx="39">
                  <c:v>90.909090909090907</c:v>
                </c:pt>
                <c:pt idx="40">
                  <c:v>577.68595041322305</c:v>
                </c:pt>
                <c:pt idx="41">
                  <c:v>274.38016528925624</c:v>
                </c:pt>
                <c:pt idx="42">
                  <c:v>87.603305785123965</c:v>
                </c:pt>
                <c:pt idx="43">
                  <c:v>46.280991735537192</c:v>
                </c:pt>
              </c:numCache>
            </c:numRef>
          </c:val>
          <c:smooth val="0"/>
        </c:ser>
        <c:ser>
          <c:idx val="0"/>
          <c:order val="2"/>
          <c:tx>
            <c:strRef>
              <c:f>'13. Lägenheter'!$A$14</c:f>
              <c:strCache>
                <c:ptCount val="1"/>
                <c:pt idx="0">
                  <c:v>Västerås kommun</c:v>
                </c:pt>
              </c:strCache>
            </c:strRef>
          </c:tx>
          <c:spPr>
            <a:ln>
              <a:solidFill>
                <a:srgbClr val="052364"/>
              </a:solidFill>
              <a:prstDash val="sysDash"/>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Lägenheter'!$B$14:$AS$14</c:f>
              <c:numCache>
                <c:formatCode>#,##0</c:formatCode>
                <c:ptCount val="44"/>
                <c:pt idx="0">
                  <c:v>100</c:v>
                </c:pt>
                <c:pt idx="1">
                  <c:v>87.5</c:v>
                </c:pt>
                <c:pt idx="2">
                  <c:v>58.035714285714292</c:v>
                </c:pt>
                <c:pt idx="3">
                  <c:v>65.178571428571431</c:v>
                </c:pt>
                <c:pt idx="4">
                  <c:v>103.57142857142858</c:v>
                </c:pt>
                <c:pt idx="5">
                  <c:v>61.607142857142861</c:v>
                </c:pt>
                <c:pt idx="6">
                  <c:v>142.85714285714286</c:v>
                </c:pt>
                <c:pt idx="7">
                  <c:v>88.392857142857139</c:v>
                </c:pt>
                <c:pt idx="8">
                  <c:v>21.428571428571427</c:v>
                </c:pt>
                <c:pt idx="9">
                  <c:v>72.321428571428569</c:v>
                </c:pt>
                <c:pt idx="10">
                  <c:v>59.821428571428569</c:v>
                </c:pt>
                <c:pt idx="11">
                  <c:v>81.25</c:v>
                </c:pt>
                <c:pt idx="12">
                  <c:v>35.714285714285715</c:v>
                </c:pt>
                <c:pt idx="13">
                  <c:v>51.785714285714292</c:v>
                </c:pt>
                <c:pt idx="14">
                  <c:v>92.857142857142861</c:v>
                </c:pt>
                <c:pt idx="15">
                  <c:v>100.89285714285714</c:v>
                </c:pt>
                <c:pt idx="16">
                  <c:v>11.607142857142858</c:v>
                </c:pt>
                <c:pt idx="17">
                  <c:v>29.464285714285715</c:v>
                </c:pt>
                <c:pt idx="18">
                  <c:v>38.392857142857146</c:v>
                </c:pt>
                <c:pt idx="19">
                  <c:v>237.5</c:v>
                </c:pt>
                <c:pt idx="20">
                  <c:v>195.53571428571428</c:v>
                </c:pt>
                <c:pt idx="21">
                  <c:v>201.78571428571428</c:v>
                </c:pt>
                <c:pt idx="22">
                  <c:v>53.571428571428569</c:v>
                </c:pt>
                <c:pt idx="23">
                  <c:v>59.821428571428569</c:v>
                </c:pt>
                <c:pt idx="24">
                  <c:v>131.25</c:v>
                </c:pt>
                <c:pt idx="25">
                  <c:v>244.64285714285717</c:v>
                </c:pt>
                <c:pt idx="26">
                  <c:v>66.071428571428569</c:v>
                </c:pt>
                <c:pt idx="27">
                  <c:v>27.678571428571431</c:v>
                </c:pt>
                <c:pt idx="28">
                  <c:v>233.92857142857144</c:v>
                </c:pt>
                <c:pt idx="29">
                  <c:v>15.178571428571427</c:v>
                </c:pt>
                <c:pt idx="30">
                  <c:v>12.5</c:v>
                </c:pt>
                <c:pt idx="31">
                  <c:v>128.57142857142858</c:v>
                </c:pt>
                <c:pt idx="32">
                  <c:v>122.32142857142858</c:v>
                </c:pt>
                <c:pt idx="33">
                  <c:v>91.964285714285708</c:v>
                </c:pt>
                <c:pt idx="34">
                  <c:v>161.60714285714286</c:v>
                </c:pt>
                <c:pt idx="35">
                  <c:v>13.392857142857142</c:v>
                </c:pt>
                <c:pt idx="36">
                  <c:v>128.57142857142858</c:v>
                </c:pt>
                <c:pt idx="37">
                  <c:v>212.5</c:v>
                </c:pt>
                <c:pt idx="38">
                  <c:v>27.678571428571431</c:v>
                </c:pt>
                <c:pt idx="39">
                  <c:v>89.285714285714292</c:v>
                </c:pt>
                <c:pt idx="40">
                  <c:v>543.75</c:v>
                </c:pt>
                <c:pt idx="41">
                  <c:v>239.28571428571428</c:v>
                </c:pt>
                <c:pt idx="42">
                  <c:v>88.392857142857139</c:v>
                </c:pt>
                <c:pt idx="43">
                  <c:v>27.678571428571431</c:v>
                </c:pt>
              </c:numCache>
            </c:numRef>
          </c:val>
          <c:smooth val="0"/>
        </c:ser>
        <c:dLbls>
          <c:showLegendKey val="0"/>
          <c:showVal val="0"/>
          <c:showCatName val="0"/>
          <c:showSerName val="0"/>
          <c:showPercent val="0"/>
          <c:showBubbleSize val="0"/>
        </c:dLbls>
        <c:smooth val="0"/>
        <c:axId val="211796976"/>
        <c:axId val="211797368"/>
      </c:lineChart>
      <c:catAx>
        <c:axId val="211796976"/>
        <c:scaling>
          <c:orientation val="minMax"/>
        </c:scaling>
        <c:delete val="0"/>
        <c:axPos val="b"/>
        <c:numFmt formatCode="General" sourceLinked="0"/>
        <c:majorTickMark val="out"/>
        <c:minorTickMark val="none"/>
        <c:tickLblPos val="nextTo"/>
        <c:txPr>
          <a:bodyPr rot="-2700000"/>
          <a:lstStyle/>
          <a:p>
            <a:pPr>
              <a:defRPr/>
            </a:pPr>
            <a:endParaRPr lang="sv-SE"/>
          </a:p>
        </c:txPr>
        <c:crossAx val="211797368"/>
        <c:crosses val="autoZero"/>
        <c:auto val="1"/>
        <c:lblAlgn val="ctr"/>
        <c:lblOffset val="100"/>
        <c:noMultiLvlLbl val="0"/>
      </c:catAx>
      <c:valAx>
        <c:axId val="211797368"/>
        <c:scaling>
          <c:orientation val="minMax"/>
        </c:scaling>
        <c:delete val="0"/>
        <c:axPos val="l"/>
        <c:majorGridlines/>
        <c:numFmt formatCode="#,##0" sourceLinked="1"/>
        <c:majorTickMark val="out"/>
        <c:minorTickMark val="none"/>
        <c:tickLblPos val="nextTo"/>
        <c:crossAx val="211796976"/>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Besöksnäring'!$BH$26:$BO$26</c:f>
              <c:numCache>
                <c:formatCode>0</c:formatCode>
                <c:ptCount val="8"/>
                <c:pt idx="0">
                  <c:v>100</c:v>
                </c:pt>
                <c:pt idx="1">
                  <c:v>102.48735568571385</c:v>
                </c:pt>
                <c:pt idx="2">
                  <c:v>106.24797900543876</c:v>
                </c:pt>
                <c:pt idx="3">
                  <c:v>106.31159968428796</c:v>
                </c:pt>
                <c:pt idx="4">
                  <c:v>108.75055004557379</c:v>
                </c:pt>
                <c:pt idx="5">
                  <c:v>113.70149235297046</c:v>
                </c:pt>
                <c:pt idx="6">
                  <c:v>120.83071367764447</c:v>
                </c:pt>
                <c:pt idx="7">
                  <c:v>129.92870726117971</c:v>
                </c:pt>
              </c:numCache>
            </c:numRef>
          </c:val>
          <c:smooth val="0"/>
        </c:ser>
        <c:ser>
          <c:idx val="2"/>
          <c:order val="1"/>
          <c:tx>
            <c:strRef>
              <c:f>'14. Besöksnäring'!$BD$27</c:f>
              <c:strCache>
                <c:ptCount val="1"/>
                <c:pt idx="0">
                  <c:v>Västmanlands län</c:v>
                </c:pt>
              </c:strCache>
            </c:strRef>
          </c:tx>
          <c:spPr>
            <a:ln>
              <a:solidFill>
                <a:srgbClr val="052364"/>
              </a:solidFill>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Besöksnäring'!$BH$27:$BO$27</c:f>
              <c:numCache>
                <c:formatCode>0</c:formatCode>
                <c:ptCount val="8"/>
                <c:pt idx="0">
                  <c:v>100</c:v>
                </c:pt>
                <c:pt idx="1">
                  <c:v>95.844656186577694</c:v>
                </c:pt>
                <c:pt idx="2">
                  <c:v>102.13270957311411</c:v>
                </c:pt>
                <c:pt idx="3">
                  <c:v>98.100340545560869</c:v>
                </c:pt>
                <c:pt idx="4">
                  <c:v>103.27388118743765</c:v>
                </c:pt>
                <c:pt idx="5">
                  <c:v>109.4879777097451</c:v>
                </c:pt>
                <c:pt idx="6">
                  <c:v>105.8150734408861</c:v>
                </c:pt>
                <c:pt idx="7">
                  <c:v>115.05710157889307</c:v>
                </c:pt>
              </c:numCache>
            </c:numRef>
          </c:val>
          <c:smooth val="0"/>
        </c:ser>
        <c:ser>
          <c:idx val="0"/>
          <c:order val="2"/>
          <c:tx>
            <c:strRef>
              <c:f>'14. Besöksnäring'!$BD$28</c:f>
              <c:strCache>
                <c:ptCount val="1"/>
                <c:pt idx="0">
                  <c:v>Västerås kommun</c:v>
                </c:pt>
              </c:strCache>
            </c:strRef>
          </c:tx>
          <c:spPr>
            <a:ln>
              <a:solidFill>
                <a:srgbClr val="052364"/>
              </a:solidFill>
              <a:prstDash val="sysDash"/>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Besöksnäring'!$BH$28:$BO$28</c:f>
              <c:numCache>
                <c:formatCode>0</c:formatCode>
                <c:ptCount val="8"/>
                <c:pt idx="0">
                  <c:v>100</c:v>
                </c:pt>
                <c:pt idx="1">
                  <c:v>101.25540418071877</c:v>
                </c:pt>
                <c:pt idx="2">
                  <c:v>102.19732873761309</c:v>
                </c:pt>
                <c:pt idx="3">
                  <c:v>99.318070391775251</c:v>
                </c:pt>
                <c:pt idx="4">
                  <c:v>103.04565511298638</c:v>
                </c:pt>
                <c:pt idx="5">
                  <c:v>106.10171002391952</c:v>
                </c:pt>
                <c:pt idx="6">
                  <c:v>111.23475315336731</c:v>
                </c:pt>
                <c:pt idx="7">
                  <c:v>114.59388789017812</c:v>
                </c:pt>
              </c:numCache>
            </c:numRef>
          </c:val>
          <c:smooth val="0"/>
        </c:ser>
        <c:dLbls>
          <c:showLegendKey val="0"/>
          <c:showVal val="0"/>
          <c:showCatName val="0"/>
          <c:showSerName val="0"/>
          <c:showPercent val="0"/>
          <c:showBubbleSize val="0"/>
        </c:dLbls>
        <c:smooth val="0"/>
        <c:axId val="399594128"/>
        <c:axId val="399594520"/>
      </c:lineChart>
      <c:catAx>
        <c:axId val="399594128"/>
        <c:scaling>
          <c:orientation val="minMax"/>
        </c:scaling>
        <c:delete val="0"/>
        <c:axPos val="b"/>
        <c:numFmt formatCode="General" sourceLinked="0"/>
        <c:majorTickMark val="out"/>
        <c:minorTickMark val="none"/>
        <c:tickLblPos val="nextTo"/>
        <c:txPr>
          <a:bodyPr rot="-2700000"/>
          <a:lstStyle/>
          <a:p>
            <a:pPr>
              <a:defRPr/>
            </a:pPr>
            <a:endParaRPr lang="sv-SE"/>
          </a:p>
        </c:txPr>
        <c:crossAx val="399594520"/>
        <c:crosses val="autoZero"/>
        <c:auto val="1"/>
        <c:lblAlgn val="ctr"/>
        <c:lblOffset val="100"/>
        <c:noMultiLvlLbl val="0"/>
      </c:catAx>
      <c:valAx>
        <c:axId val="399594520"/>
        <c:scaling>
          <c:orientation val="minMax"/>
          <c:min val="80"/>
        </c:scaling>
        <c:delete val="0"/>
        <c:axPos val="l"/>
        <c:majorGridlines/>
        <c:numFmt formatCode="0" sourceLinked="1"/>
        <c:majorTickMark val="out"/>
        <c:minorTickMark val="none"/>
        <c:tickLblPos val="nextTo"/>
        <c:crossAx val="39959412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Lönesumma'!$C$49</c:f>
              <c:strCache>
                <c:ptCount val="1"/>
                <c:pt idx="0">
                  <c:v>Privat sektor, varav</c:v>
                </c:pt>
              </c:strCache>
            </c:strRef>
          </c:tx>
          <c:spPr>
            <a:ln>
              <a:solidFill>
                <a:srgbClr val="052364"/>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2 015</c:v>
                </c:pt>
              </c:strCache>
            </c:strRef>
          </c:cat>
          <c:val>
            <c:numRef>
              <c:f>'3-4. Lönesumma'!$D$49:$AU$49</c:f>
              <c:numCache>
                <c:formatCode>0.0</c:formatCode>
                <c:ptCount val="44"/>
                <c:pt idx="0">
                  <c:v>100</c:v>
                </c:pt>
                <c:pt idx="1">
                  <c:v>110.51248357424444</c:v>
                </c:pt>
                <c:pt idx="2">
                  <c:v>108.21287779237845</c:v>
                </c:pt>
                <c:pt idx="3">
                  <c:v>108.67279894875166</c:v>
                </c:pt>
                <c:pt idx="4">
                  <c:v>102.71572492334649</c:v>
                </c:pt>
                <c:pt idx="5">
                  <c:v>114.58607095926413</c:v>
                </c:pt>
                <c:pt idx="6">
                  <c:v>113.42531756460798</c:v>
                </c:pt>
                <c:pt idx="7">
                  <c:v>115.52781427945689</c:v>
                </c:pt>
                <c:pt idx="8">
                  <c:v>110.99430573806397</c:v>
                </c:pt>
                <c:pt idx="9">
                  <c:v>125.5365746824354</c:v>
                </c:pt>
                <c:pt idx="10">
                  <c:v>119.07577748576435</c:v>
                </c:pt>
                <c:pt idx="11">
                  <c:v>123.21506789312311</c:v>
                </c:pt>
                <c:pt idx="12">
                  <c:v>118.48445028471311</c:v>
                </c:pt>
                <c:pt idx="13">
                  <c:v>130.07008322382831</c:v>
                </c:pt>
                <c:pt idx="14">
                  <c:v>127.28865527814281</c:v>
                </c:pt>
                <c:pt idx="15">
                  <c:v>125.82128777923785</c:v>
                </c:pt>
                <c:pt idx="16">
                  <c:v>120.58694699956199</c:v>
                </c:pt>
                <c:pt idx="17">
                  <c:v>128.6246167323697</c:v>
                </c:pt>
                <c:pt idx="18">
                  <c:v>124.72623740692073</c:v>
                </c:pt>
                <c:pt idx="19">
                  <c:v>122.14191852825232</c:v>
                </c:pt>
                <c:pt idx="20">
                  <c:v>118.52825229960577</c:v>
                </c:pt>
                <c:pt idx="21">
                  <c:v>130.11388523872102</c:v>
                </c:pt>
                <c:pt idx="22">
                  <c:v>128.95313184406484</c:v>
                </c:pt>
                <c:pt idx="23">
                  <c:v>129.23784494086732</c:v>
                </c:pt>
                <c:pt idx="24">
                  <c:v>126.47831800262814</c:v>
                </c:pt>
                <c:pt idx="25">
                  <c:v>139.04949627682873</c:v>
                </c:pt>
                <c:pt idx="26">
                  <c:v>138.21725799386772</c:v>
                </c:pt>
                <c:pt idx="27">
                  <c:v>137.18791064388961</c:v>
                </c:pt>
                <c:pt idx="28">
                  <c:v>133.66184844502851</c:v>
                </c:pt>
                <c:pt idx="29">
                  <c:v>145.29128339903636</c:v>
                </c:pt>
                <c:pt idx="30">
                  <c:v>144.37144108628996</c:v>
                </c:pt>
                <c:pt idx="31">
                  <c:v>143.19408411448288</c:v>
                </c:pt>
                <c:pt idx="32">
                  <c:v>138.25561007996362</c:v>
                </c:pt>
                <c:pt idx="33">
                  <c:v>148.00902813734569</c:v>
                </c:pt>
                <c:pt idx="34">
                  <c:v>148.26101633072116</c:v>
                </c:pt>
                <c:pt idx="35">
                  <c:v>148.35686123521683</c:v>
                </c:pt>
                <c:pt idx="36">
                  <c:v>143.48673455978974</c:v>
                </c:pt>
                <c:pt idx="37">
                  <c:v>153.64118703460358</c:v>
                </c:pt>
                <c:pt idx="38">
                  <c:v>152.64332238282961</c:v>
                </c:pt>
                <c:pt idx="39">
                  <c:v>150.93479413052998</c:v>
                </c:pt>
                <c:pt idx="40">
                  <c:v>148.22805738063951</c:v>
                </c:pt>
                <c:pt idx="41">
                  <c:v>160.05094393342094</c:v>
                </c:pt>
                <c:pt idx="42">
                  <c:v>156.20355234340781</c:v>
                </c:pt>
                <c:pt idx="43">
                  <c:v>155.67273543583005</c:v>
                </c:pt>
              </c:numCache>
            </c:numRef>
          </c:val>
          <c:smooth val="0"/>
        </c:ser>
        <c:ser>
          <c:idx val="3"/>
          <c:order val="1"/>
          <c:tx>
            <c:strRef>
              <c:f>'3-4. Lönesumma'!$C$50</c:f>
              <c:strCache>
                <c:ptCount val="1"/>
                <c:pt idx="0">
                  <c:v>Industri</c:v>
                </c:pt>
              </c:strCache>
            </c:strRef>
          </c:tx>
          <c:spPr>
            <a:ln>
              <a:solidFill>
                <a:srgbClr val="C40064"/>
              </a:solidFill>
              <a:prstDash val="solid"/>
            </a:ln>
          </c:spPr>
          <c:marker>
            <c:spPr>
              <a:ln>
                <a:noFill/>
              </a:ln>
            </c:spPr>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2 015</c:v>
                </c:pt>
              </c:strCache>
            </c:strRef>
          </c:cat>
          <c:val>
            <c:numRef>
              <c:f>'3-4. Lönesumma'!$D$50:$AU$50</c:f>
              <c:numCache>
                <c:formatCode>0.0</c:formatCode>
                <c:ptCount val="44"/>
                <c:pt idx="0">
                  <c:v>100</c:v>
                </c:pt>
                <c:pt idx="1">
                  <c:v>111.17561683599418</c:v>
                </c:pt>
                <c:pt idx="2">
                  <c:v>105.56361877116591</c:v>
                </c:pt>
                <c:pt idx="3">
                  <c:v>105.51523947750361</c:v>
                </c:pt>
                <c:pt idx="4">
                  <c:v>99.419448476052224</c:v>
                </c:pt>
                <c:pt idx="5">
                  <c:v>115.52975326560228</c:v>
                </c:pt>
                <c:pt idx="6">
                  <c:v>111.85292694726654</c:v>
                </c:pt>
                <c:pt idx="7">
                  <c:v>111.56265118529267</c:v>
                </c:pt>
                <c:pt idx="8">
                  <c:v>109.38558297048861</c:v>
                </c:pt>
                <c:pt idx="9">
                  <c:v>131.68843734881466</c:v>
                </c:pt>
                <c:pt idx="10">
                  <c:v>116.25544267053698</c:v>
                </c:pt>
                <c:pt idx="11">
                  <c:v>122.15771649733911</c:v>
                </c:pt>
                <c:pt idx="12">
                  <c:v>116.7876149008224</c:v>
                </c:pt>
                <c:pt idx="13">
                  <c:v>129.17271407837441</c:v>
                </c:pt>
                <c:pt idx="14">
                  <c:v>123.2704402515723</c:v>
                </c:pt>
                <c:pt idx="15">
                  <c:v>121.62554426705367</c:v>
                </c:pt>
                <c:pt idx="16">
                  <c:v>119.20657958393804</c:v>
                </c:pt>
                <c:pt idx="17">
                  <c:v>121.28688921141747</c:v>
                </c:pt>
                <c:pt idx="18">
                  <c:v>113.44944363812286</c:v>
                </c:pt>
                <c:pt idx="19">
                  <c:v>109.28882438316396</c:v>
                </c:pt>
                <c:pt idx="20">
                  <c:v>105.07982583454279</c:v>
                </c:pt>
                <c:pt idx="21">
                  <c:v>116.20706337687467</c:v>
                </c:pt>
                <c:pt idx="22">
                  <c:v>112.09482341557813</c:v>
                </c:pt>
                <c:pt idx="23">
                  <c:v>111.17561683599418</c:v>
                </c:pt>
                <c:pt idx="24">
                  <c:v>110.4983067247218</c:v>
                </c:pt>
                <c:pt idx="25">
                  <c:v>123.07692307692304</c:v>
                </c:pt>
                <c:pt idx="26">
                  <c:v>118.72278664731493</c:v>
                </c:pt>
                <c:pt idx="27">
                  <c:v>118.14223512336719</c:v>
                </c:pt>
                <c:pt idx="28">
                  <c:v>117.85195936139328</c:v>
                </c:pt>
                <c:pt idx="29">
                  <c:v>128.44702467343973</c:v>
                </c:pt>
                <c:pt idx="30">
                  <c:v>124.28640541848085</c:v>
                </c:pt>
                <c:pt idx="31">
                  <c:v>120.82930048379291</c:v>
                </c:pt>
                <c:pt idx="32">
                  <c:v>118.24328055152391</c:v>
                </c:pt>
                <c:pt idx="33">
                  <c:v>128.09350464441215</c:v>
                </c:pt>
                <c:pt idx="34">
                  <c:v>124.21371311078855</c:v>
                </c:pt>
                <c:pt idx="35">
                  <c:v>124.37275989356552</c:v>
                </c:pt>
                <c:pt idx="36">
                  <c:v>121.63557813255923</c:v>
                </c:pt>
                <c:pt idx="37">
                  <c:v>131.30214804063857</c:v>
                </c:pt>
                <c:pt idx="38">
                  <c:v>125.64542815674886</c:v>
                </c:pt>
                <c:pt idx="39">
                  <c:v>123.6925737784228</c:v>
                </c:pt>
                <c:pt idx="40">
                  <c:v>122.32861635220122</c:v>
                </c:pt>
                <c:pt idx="41">
                  <c:v>132.40178035800673</c:v>
                </c:pt>
                <c:pt idx="42">
                  <c:v>124.69779390420896</c:v>
                </c:pt>
                <c:pt idx="43">
                  <c:v>121.63574746008705</c:v>
                </c:pt>
              </c:numCache>
            </c:numRef>
          </c:val>
          <c:smooth val="0"/>
        </c:ser>
        <c:ser>
          <c:idx val="0"/>
          <c:order val="2"/>
          <c:tx>
            <c:strRef>
              <c:f>'3-4. Lönesumma'!$C$51</c:f>
              <c:strCache>
                <c:ptCount val="1"/>
                <c:pt idx="0">
                  <c:v>Tjänster</c:v>
                </c:pt>
              </c:strCache>
            </c:strRef>
          </c:tx>
          <c:spPr>
            <a:ln>
              <a:solidFill>
                <a:srgbClr val="006EBF"/>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2 015</c:v>
                </c:pt>
              </c:strCache>
            </c:strRef>
          </c:cat>
          <c:val>
            <c:numRef>
              <c:f>'3-4. Lönesumma'!$D$51:$AU$51</c:f>
              <c:numCache>
                <c:formatCode>0.0</c:formatCode>
                <c:ptCount val="44"/>
                <c:pt idx="0">
                  <c:v>100</c:v>
                </c:pt>
                <c:pt idx="1">
                  <c:v>107.69598470363289</c:v>
                </c:pt>
                <c:pt idx="2">
                  <c:v>108.89101338432121</c:v>
                </c:pt>
                <c:pt idx="3">
                  <c:v>108.50860420650095</c:v>
                </c:pt>
                <c:pt idx="4">
                  <c:v>104.78011472275337</c:v>
                </c:pt>
                <c:pt idx="5">
                  <c:v>111.13766730401534</c:v>
                </c:pt>
                <c:pt idx="6">
                  <c:v>112.7151051625239</c:v>
                </c:pt>
                <c:pt idx="7">
                  <c:v>116.06118546845123</c:v>
                </c:pt>
                <c:pt idx="8">
                  <c:v>111.85468451242828</c:v>
                </c:pt>
                <c:pt idx="9">
                  <c:v>118.92925430210323</c:v>
                </c:pt>
                <c:pt idx="10">
                  <c:v>120.79349904397705</c:v>
                </c:pt>
                <c:pt idx="11">
                  <c:v>121.84512428298278</c:v>
                </c:pt>
                <c:pt idx="12">
                  <c:v>119.07265774378585</c:v>
                </c:pt>
                <c:pt idx="13">
                  <c:v>128.05927342256217</c:v>
                </c:pt>
                <c:pt idx="14">
                  <c:v>128.20267686424472</c:v>
                </c:pt>
                <c:pt idx="15">
                  <c:v>125.52581261950289</c:v>
                </c:pt>
                <c:pt idx="16">
                  <c:v>120.45889101338432</c:v>
                </c:pt>
                <c:pt idx="17">
                  <c:v>132.21797323135755</c:v>
                </c:pt>
                <c:pt idx="18">
                  <c:v>132.74378585086041</c:v>
                </c:pt>
                <c:pt idx="19">
                  <c:v>130.30592734225621</c:v>
                </c:pt>
                <c:pt idx="20">
                  <c:v>129.44550669216062</c:v>
                </c:pt>
                <c:pt idx="21">
                  <c:v>140.24856596558317</c:v>
                </c:pt>
                <c:pt idx="22">
                  <c:v>142.30401529636708</c:v>
                </c:pt>
                <c:pt idx="23">
                  <c:v>141.30019120458888</c:v>
                </c:pt>
                <c:pt idx="24">
                  <c:v>138.47992351816444</c:v>
                </c:pt>
                <c:pt idx="25">
                  <c:v>151.43403441682602</c:v>
                </c:pt>
                <c:pt idx="26">
                  <c:v>154.54110898661568</c:v>
                </c:pt>
                <c:pt idx="27">
                  <c:v>152.24665391969407</c:v>
                </c:pt>
                <c:pt idx="28">
                  <c:v>147.08413001912044</c:v>
                </c:pt>
                <c:pt idx="29">
                  <c:v>158.17399617590823</c:v>
                </c:pt>
                <c:pt idx="30">
                  <c:v>161.04206500956025</c:v>
                </c:pt>
                <c:pt idx="31">
                  <c:v>161.06419947418738</c:v>
                </c:pt>
                <c:pt idx="32">
                  <c:v>155.42210382409175</c:v>
                </c:pt>
                <c:pt idx="33">
                  <c:v>163.26294402485658</c:v>
                </c:pt>
                <c:pt idx="34">
                  <c:v>168.33645057361375</c:v>
                </c:pt>
                <c:pt idx="35">
                  <c:v>167.85973159655831</c:v>
                </c:pt>
                <c:pt idx="36">
                  <c:v>163.4793260038241</c:v>
                </c:pt>
                <c:pt idx="37">
                  <c:v>173.4906309751434</c:v>
                </c:pt>
                <c:pt idx="38">
                  <c:v>177.49529636711281</c:v>
                </c:pt>
                <c:pt idx="39">
                  <c:v>175.28629541108987</c:v>
                </c:pt>
                <c:pt idx="40">
                  <c:v>170.9972705544933</c:v>
                </c:pt>
                <c:pt idx="41">
                  <c:v>182.78102294455064</c:v>
                </c:pt>
                <c:pt idx="42">
                  <c:v>184.23257170172084</c:v>
                </c:pt>
                <c:pt idx="43">
                  <c:v>184.4616873804971</c:v>
                </c:pt>
              </c:numCache>
            </c:numRef>
          </c:val>
          <c:smooth val="0"/>
        </c:ser>
        <c:ser>
          <c:idx val="2"/>
          <c:order val="3"/>
          <c:tx>
            <c:strRef>
              <c:f>'3-4. Lönesumma'!$C$52</c:f>
              <c:strCache>
                <c:ptCount val="1"/>
                <c:pt idx="0">
                  <c:v>Övrigt</c:v>
                </c:pt>
              </c:strCache>
            </c:strRef>
          </c:tx>
          <c:spPr>
            <a:ln>
              <a:solidFill>
                <a:srgbClr val="DD4A2C"/>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2 015</c:v>
                </c:pt>
              </c:strCache>
            </c:strRef>
          </c:cat>
          <c:val>
            <c:numRef>
              <c:f>'3-4. Lönesumma'!$D$52:$AU$52</c:f>
              <c:numCache>
                <c:formatCode>0.0</c:formatCode>
                <c:ptCount val="44"/>
                <c:pt idx="0">
                  <c:v>100</c:v>
                </c:pt>
                <c:pt idx="1">
                  <c:v>121.92118226600988</c:v>
                </c:pt>
                <c:pt idx="2">
                  <c:v>118.4729064039409</c:v>
                </c:pt>
                <c:pt idx="3">
                  <c:v>125.86206896551724</c:v>
                </c:pt>
                <c:pt idx="4">
                  <c:v>109.11330049261083</c:v>
                </c:pt>
                <c:pt idx="5">
                  <c:v>128.07881773399015</c:v>
                </c:pt>
                <c:pt idx="6">
                  <c:v>125.61576354679802</c:v>
                </c:pt>
                <c:pt idx="7">
                  <c:v>133.00492610837438</c:v>
                </c:pt>
                <c:pt idx="8">
                  <c:v>115.02463054187193</c:v>
                </c:pt>
                <c:pt idx="9">
                  <c:v>128.57142857142856</c:v>
                </c:pt>
                <c:pt idx="10">
                  <c:v>124.8768472906404</c:v>
                </c:pt>
                <c:pt idx="11">
                  <c:v>135.96059113300493</c:v>
                </c:pt>
                <c:pt idx="12">
                  <c:v>124.38423645320196</c:v>
                </c:pt>
                <c:pt idx="13">
                  <c:v>145.32019704433498</c:v>
                </c:pt>
                <c:pt idx="14">
                  <c:v>143.34975369458132</c:v>
                </c:pt>
                <c:pt idx="15">
                  <c:v>148.76847290640393</c:v>
                </c:pt>
                <c:pt idx="16">
                  <c:v>128.57142857142856</c:v>
                </c:pt>
                <c:pt idx="17">
                  <c:v>147.78325123152706</c:v>
                </c:pt>
                <c:pt idx="18">
                  <c:v>141.37931034482762</c:v>
                </c:pt>
                <c:pt idx="19">
                  <c:v>145.81280788177344</c:v>
                </c:pt>
                <c:pt idx="20">
                  <c:v>131.0344827586207</c:v>
                </c:pt>
                <c:pt idx="21">
                  <c:v>149.01477832512313</c:v>
                </c:pt>
                <c:pt idx="22">
                  <c:v>146.05911330049264</c:v>
                </c:pt>
                <c:pt idx="23">
                  <c:v>159.35960591133005</c:v>
                </c:pt>
                <c:pt idx="24">
                  <c:v>146.30541871921184</c:v>
                </c:pt>
                <c:pt idx="25">
                  <c:v>156.89655172413794</c:v>
                </c:pt>
                <c:pt idx="26">
                  <c:v>153.94088669950739</c:v>
                </c:pt>
                <c:pt idx="27">
                  <c:v>156.89655172413794</c:v>
                </c:pt>
                <c:pt idx="28">
                  <c:v>145.32019704433498</c:v>
                </c:pt>
                <c:pt idx="29">
                  <c:v>165.02463054187194</c:v>
                </c:pt>
                <c:pt idx="30">
                  <c:v>160.8374384236453</c:v>
                </c:pt>
                <c:pt idx="31">
                  <c:v>165.32935632199229</c:v>
                </c:pt>
                <c:pt idx="32">
                  <c:v>152.02761951998508</c:v>
                </c:pt>
                <c:pt idx="33">
                  <c:v>171.16716619487767</c:v>
                </c:pt>
                <c:pt idx="34">
                  <c:v>167.6113324287507</c:v>
                </c:pt>
                <c:pt idx="35">
                  <c:v>170.33589950738914</c:v>
                </c:pt>
                <c:pt idx="36">
                  <c:v>152.07128078817732</c:v>
                </c:pt>
                <c:pt idx="37">
                  <c:v>165.47221674876846</c:v>
                </c:pt>
                <c:pt idx="38">
                  <c:v>162.41413793103447</c:v>
                </c:pt>
                <c:pt idx="39">
                  <c:v>164.52413793103446</c:v>
                </c:pt>
                <c:pt idx="40">
                  <c:v>163.12751231527091</c:v>
                </c:pt>
                <c:pt idx="41">
                  <c:v>184.0892118226601</c:v>
                </c:pt>
                <c:pt idx="42">
                  <c:v>172.56293103448274</c:v>
                </c:pt>
                <c:pt idx="43">
                  <c:v>181.00189655172414</c:v>
                </c:pt>
              </c:numCache>
            </c:numRef>
          </c:val>
          <c:smooth val="0"/>
        </c:ser>
        <c:dLbls>
          <c:showLegendKey val="0"/>
          <c:showVal val="0"/>
          <c:showCatName val="0"/>
          <c:showSerName val="0"/>
          <c:showPercent val="0"/>
          <c:showBubbleSize val="0"/>
        </c:dLbls>
        <c:smooth val="0"/>
        <c:axId val="210993808"/>
        <c:axId val="210994200"/>
      </c:lineChart>
      <c:catAx>
        <c:axId val="210993808"/>
        <c:scaling>
          <c:orientation val="minMax"/>
        </c:scaling>
        <c:delete val="0"/>
        <c:axPos val="b"/>
        <c:numFmt formatCode="General" sourceLinked="0"/>
        <c:majorTickMark val="out"/>
        <c:minorTickMark val="none"/>
        <c:tickLblPos val="nextTo"/>
        <c:txPr>
          <a:bodyPr rot="-2700000"/>
          <a:lstStyle/>
          <a:p>
            <a:pPr>
              <a:defRPr/>
            </a:pPr>
            <a:endParaRPr lang="sv-SE"/>
          </a:p>
        </c:txPr>
        <c:crossAx val="210994200"/>
        <c:crosses val="autoZero"/>
        <c:auto val="1"/>
        <c:lblAlgn val="ctr"/>
        <c:lblOffset val="100"/>
        <c:noMultiLvlLbl val="0"/>
      </c:catAx>
      <c:valAx>
        <c:axId val="210994200"/>
        <c:scaling>
          <c:orientation val="minMax"/>
          <c:min val="90"/>
        </c:scaling>
        <c:delete val="0"/>
        <c:axPos val="l"/>
        <c:majorGridlines/>
        <c:numFmt formatCode="0.0" sourceLinked="1"/>
        <c:majorTickMark val="out"/>
        <c:minorTickMark val="none"/>
        <c:tickLblPos val="nextTo"/>
        <c:crossAx val="210993808"/>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företag'!$A$12</c:f>
              <c:strCache>
                <c:ptCount val="1"/>
                <c:pt idx="0">
                  <c:v>Västmanlands län</c:v>
                </c:pt>
              </c:strCache>
            </c:strRef>
          </c:tx>
          <c:spPr>
            <a:ln>
              <a:solidFill>
                <a:srgbClr val="052364"/>
              </a:solidFill>
            </a:ln>
          </c:spPr>
          <c:marker>
            <c:symbol val="none"/>
          </c:marker>
          <c:cat>
            <c:strRef>
              <c:f>'5. Nya företag'!$B$10:$AS$10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företag'!$B$12:$AS$12</c:f>
              <c:numCache>
                <c:formatCode>#,##0</c:formatCode>
                <c:ptCount val="44"/>
                <c:pt idx="0">
                  <c:v>347</c:v>
                </c:pt>
                <c:pt idx="1">
                  <c:v>296</c:v>
                </c:pt>
                <c:pt idx="2">
                  <c:v>292</c:v>
                </c:pt>
                <c:pt idx="3">
                  <c:v>359</c:v>
                </c:pt>
                <c:pt idx="4">
                  <c:v>356</c:v>
                </c:pt>
                <c:pt idx="5">
                  <c:v>317</c:v>
                </c:pt>
                <c:pt idx="6">
                  <c:v>253</c:v>
                </c:pt>
                <c:pt idx="7">
                  <c:v>320</c:v>
                </c:pt>
                <c:pt idx="8">
                  <c:v>364</c:v>
                </c:pt>
                <c:pt idx="9">
                  <c:v>353</c:v>
                </c:pt>
                <c:pt idx="10">
                  <c:v>273</c:v>
                </c:pt>
                <c:pt idx="11">
                  <c:v>331</c:v>
                </c:pt>
                <c:pt idx="12">
                  <c:v>341</c:v>
                </c:pt>
                <c:pt idx="13">
                  <c:v>314</c:v>
                </c:pt>
                <c:pt idx="14">
                  <c:v>247</c:v>
                </c:pt>
                <c:pt idx="15">
                  <c:v>314</c:v>
                </c:pt>
                <c:pt idx="16">
                  <c:v>300</c:v>
                </c:pt>
                <c:pt idx="17">
                  <c:v>234</c:v>
                </c:pt>
                <c:pt idx="18">
                  <c:v>241</c:v>
                </c:pt>
                <c:pt idx="19">
                  <c:v>290</c:v>
                </c:pt>
                <c:pt idx="20">
                  <c:v>327</c:v>
                </c:pt>
                <c:pt idx="21">
                  <c:v>341</c:v>
                </c:pt>
                <c:pt idx="22">
                  <c:v>290</c:v>
                </c:pt>
                <c:pt idx="23">
                  <c:v>359</c:v>
                </c:pt>
                <c:pt idx="24">
                  <c:v>472</c:v>
                </c:pt>
                <c:pt idx="25">
                  <c:v>344</c:v>
                </c:pt>
                <c:pt idx="26">
                  <c:v>291</c:v>
                </c:pt>
                <c:pt idx="27">
                  <c:v>324</c:v>
                </c:pt>
                <c:pt idx="28">
                  <c:v>428</c:v>
                </c:pt>
                <c:pt idx="29">
                  <c:v>278</c:v>
                </c:pt>
                <c:pt idx="30">
                  <c:v>264</c:v>
                </c:pt>
                <c:pt idx="31">
                  <c:v>296</c:v>
                </c:pt>
                <c:pt idx="32">
                  <c:v>349</c:v>
                </c:pt>
                <c:pt idx="33">
                  <c:v>287</c:v>
                </c:pt>
                <c:pt idx="34">
                  <c:v>264</c:v>
                </c:pt>
                <c:pt idx="35">
                  <c:v>306</c:v>
                </c:pt>
                <c:pt idx="36">
                  <c:v>377</c:v>
                </c:pt>
                <c:pt idx="37">
                  <c:v>312</c:v>
                </c:pt>
                <c:pt idx="38">
                  <c:v>269</c:v>
                </c:pt>
                <c:pt idx="39">
                  <c:v>355</c:v>
                </c:pt>
                <c:pt idx="40">
                  <c:v>410</c:v>
                </c:pt>
                <c:pt idx="41">
                  <c:v>279</c:v>
                </c:pt>
                <c:pt idx="42">
                  <c:v>294</c:v>
                </c:pt>
                <c:pt idx="43">
                  <c:v>371</c:v>
                </c:pt>
              </c:numCache>
            </c:numRef>
          </c:val>
          <c:smooth val="0"/>
        </c:ser>
        <c:ser>
          <c:idx val="2"/>
          <c:order val="1"/>
          <c:tx>
            <c:strRef>
              <c:f>'5. Nya företag'!$A$13</c:f>
              <c:strCache>
                <c:ptCount val="1"/>
                <c:pt idx="0">
                  <c:v>Västerås kommun</c:v>
                </c:pt>
              </c:strCache>
            </c:strRef>
          </c:tx>
          <c:spPr>
            <a:ln>
              <a:solidFill>
                <a:srgbClr val="052364"/>
              </a:solidFill>
              <a:prstDash val="sysDash"/>
            </a:ln>
          </c:spPr>
          <c:marker>
            <c:symbol val="none"/>
          </c:marker>
          <c:cat>
            <c:strRef>
              <c:f>'5. Nya företag'!$B$10:$AS$10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företag'!$B$13:$AS$13</c:f>
              <c:numCache>
                <c:formatCode>#,##0</c:formatCode>
                <c:ptCount val="44"/>
                <c:pt idx="0">
                  <c:v>225</c:v>
                </c:pt>
                <c:pt idx="1">
                  <c:v>177</c:v>
                </c:pt>
                <c:pt idx="2">
                  <c:v>165</c:v>
                </c:pt>
                <c:pt idx="3">
                  <c:v>220</c:v>
                </c:pt>
                <c:pt idx="4">
                  <c:v>222</c:v>
                </c:pt>
                <c:pt idx="5">
                  <c:v>194</c:v>
                </c:pt>
                <c:pt idx="6">
                  <c:v>132</c:v>
                </c:pt>
                <c:pt idx="7">
                  <c:v>185</c:v>
                </c:pt>
                <c:pt idx="8">
                  <c:v>231</c:v>
                </c:pt>
                <c:pt idx="9">
                  <c:v>221</c:v>
                </c:pt>
                <c:pt idx="10">
                  <c:v>155</c:v>
                </c:pt>
                <c:pt idx="11">
                  <c:v>199</c:v>
                </c:pt>
                <c:pt idx="12">
                  <c:v>204</c:v>
                </c:pt>
                <c:pt idx="13">
                  <c:v>170</c:v>
                </c:pt>
                <c:pt idx="14">
                  <c:v>154</c:v>
                </c:pt>
                <c:pt idx="15">
                  <c:v>180</c:v>
                </c:pt>
                <c:pt idx="16">
                  <c:v>195</c:v>
                </c:pt>
                <c:pt idx="17">
                  <c:v>153</c:v>
                </c:pt>
                <c:pt idx="18">
                  <c:v>149</c:v>
                </c:pt>
                <c:pt idx="19">
                  <c:v>178</c:v>
                </c:pt>
                <c:pt idx="20">
                  <c:v>207</c:v>
                </c:pt>
                <c:pt idx="21">
                  <c:v>203</c:v>
                </c:pt>
                <c:pt idx="22">
                  <c:v>154</c:v>
                </c:pt>
                <c:pt idx="23">
                  <c:v>238</c:v>
                </c:pt>
                <c:pt idx="24">
                  <c:v>278</c:v>
                </c:pt>
                <c:pt idx="25">
                  <c:v>216</c:v>
                </c:pt>
                <c:pt idx="26">
                  <c:v>184</c:v>
                </c:pt>
                <c:pt idx="27">
                  <c:v>204</c:v>
                </c:pt>
                <c:pt idx="28">
                  <c:v>260</c:v>
                </c:pt>
                <c:pt idx="29">
                  <c:v>161</c:v>
                </c:pt>
                <c:pt idx="30">
                  <c:v>168</c:v>
                </c:pt>
                <c:pt idx="31">
                  <c:v>199</c:v>
                </c:pt>
                <c:pt idx="32">
                  <c:v>234</c:v>
                </c:pt>
                <c:pt idx="33">
                  <c:v>190</c:v>
                </c:pt>
                <c:pt idx="34">
                  <c:v>175</c:v>
                </c:pt>
                <c:pt idx="35">
                  <c:v>212</c:v>
                </c:pt>
                <c:pt idx="36">
                  <c:v>241</c:v>
                </c:pt>
                <c:pt idx="37">
                  <c:v>204</c:v>
                </c:pt>
                <c:pt idx="38">
                  <c:v>168</c:v>
                </c:pt>
                <c:pt idx="39">
                  <c:v>223</c:v>
                </c:pt>
                <c:pt idx="40">
                  <c:v>264</c:v>
                </c:pt>
                <c:pt idx="41">
                  <c:v>189</c:v>
                </c:pt>
                <c:pt idx="42">
                  <c:v>183</c:v>
                </c:pt>
                <c:pt idx="43">
                  <c:v>248</c:v>
                </c:pt>
              </c:numCache>
            </c:numRef>
          </c:val>
          <c:smooth val="0"/>
        </c:ser>
        <c:dLbls>
          <c:showLegendKey val="0"/>
          <c:showVal val="0"/>
          <c:showCatName val="0"/>
          <c:showSerName val="0"/>
          <c:showPercent val="0"/>
          <c:showBubbleSize val="0"/>
        </c:dLbls>
        <c:smooth val="0"/>
        <c:axId val="211046688"/>
        <c:axId val="211047080"/>
      </c:lineChart>
      <c:catAx>
        <c:axId val="211046688"/>
        <c:scaling>
          <c:orientation val="minMax"/>
        </c:scaling>
        <c:delete val="0"/>
        <c:axPos val="b"/>
        <c:numFmt formatCode="General" sourceLinked="0"/>
        <c:majorTickMark val="out"/>
        <c:minorTickMark val="none"/>
        <c:tickLblPos val="nextTo"/>
        <c:txPr>
          <a:bodyPr rot="-2700000"/>
          <a:lstStyle/>
          <a:p>
            <a:pPr>
              <a:defRPr/>
            </a:pPr>
            <a:endParaRPr lang="sv-SE"/>
          </a:p>
        </c:txPr>
        <c:crossAx val="211047080"/>
        <c:crosses val="autoZero"/>
        <c:auto val="1"/>
        <c:lblAlgn val="ctr"/>
        <c:lblOffset val="100"/>
        <c:noMultiLvlLbl val="0"/>
      </c:catAx>
      <c:valAx>
        <c:axId val="211047080"/>
        <c:scaling>
          <c:orientation val="minMax"/>
        </c:scaling>
        <c:delete val="0"/>
        <c:axPos val="l"/>
        <c:majorGridlines/>
        <c:numFmt formatCode="#,##0" sourceLinked="1"/>
        <c:majorTickMark val="out"/>
        <c:minorTickMark val="none"/>
        <c:tickLblPos val="nextTo"/>
        <c:crossAx val="211046688"/>
        <c:crosses val="autoZero"/>
        <c:crossBetween val="between"/>
      </c:valAx>
      <c:spPr>
        <a:solidFill>
          <a:schemeClr val="bg1">
            <a:lumMod val="95000"/>
          </a:schemeClr>
        </a:solidFill>
      </c:spPr>
    </c:plotArea>
    <c:legend>
      <c:legendPos val="r"/>
      <c:layout>
        <c:manualLayout>
          <c:xMode val="edge"/>
          <c:yMode val="edge"/>
          <c:x val="0.73618246527777775"/>
          <c:y val="0.72132817460317467"/>
          <c:w val="0.23653819444444443"/>
          <c:h val="0.17722460317460315"/>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Konkurs'!$A$13</c:f>
              <c:strCache>
                <c:ptCount val="1"/>
                <c:pt idx="0">
                  <c:v>Västmanlands län</c:v>
                </c:pt>
              </c:strCache>
            </c:strRef>
          </c:tx>
          <c:spPr>
            <a:ln>
              <a:solidFill>
                <a:srgbClr val="052364"/>
              </a:solidFill>
            </a:ln>
          </c:spPr>
          <c:marker>
            <c:symbol val="none"/>
          </c:marker>
          <c:cat>
            <c:strRef>
              <c:f>'6. Konkurs'!$B$11:$AS$11</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Konkurs'!$B$13:$AS$13</c:f>
              <c:numCache>
                <c:formatCode>#,##0</c:formatCode>
                <c:ptCount val="44"/>
                <c:pt idx="0">
                  <c:v>41</c:v>
                </c:pt>
                <c:pt idx="1">
                  <c:v>39</c:v>
                </c:pt>
                <c:pt idx="2">
                  <c:v>31</c:v>
                </c:pt>
                <c:pt idx="3">
                  <c:v>45</c:v>
                </c:pt>
                <c:pt idx="4">
                  <c:v>32</c:v>
                </c:pt>
                <c:pt idx="5">
                  <c:v>24</c:v>
                </c:pt>
                <c:pt idx="6">
                  <c:v>32</c:v>
                </c:pt>
                <c:pt idx="7">
                  <c:v>39</c:v>
                </c:pt>
                <c:pt idx="8">
                  <c:v>40</c:v>
                </c:pt>
                <c:pt idx="9">
                  <c:v>35</c:v>
                </c:pt>
                <c:pt idx="10">
                  <c:v>27</c:v>
                </c:pt>
                <c:pt idx="11">
                  <c:v>43</c:v>
                </c:pt>
                <c:pt idx="12">
                  <c:v>35</c:v>
                </c:pt>
                <c:pt idx="13">
                  <c:v>43</c:v>
                </c:pt>
                <c:pt idx="14">
                  <c:v>34</c:v>
                </c:pt>
                <c:pt idx="15">
                  <c:v>33</c:v>
                </c:pt>
                <c:pt idx="16">
                  <c:v>39</c:v>
                </c:pt>
                <c:pt idx="17">
                  <c:v>41</c:v>
                </c:pt>
                <c:pt idx="18">
                  <c:v>26</c:v>
                </c:pt>
                <c:pt idx="19">
                  <c:v>37</c:v>
                </c:pt>
                <c:pt idx="20">
                  <c:v>52</c:v>
                </c:pt>
                <c:pt idx="21">
                  <c:v>45</c:v>
                </c:pt>
                <c:pt idx="22">
                  <c:v>28</c:v>
                </c:pt>
                <c:pt idx="23">
                  <c:v>33</c:v>
                </c:pt>
                <c:pt idx="24">
                  <c:v>31</c:v>
                </c:pt>
                <c:pt idx="25">
                  <c:v>47</c:v>
                </c:pt>
                <c:pt idx="26">
                  <c:v>34</c:v>
                </c:pt>
                <c:pt idx="27">
                  <c:v>46</c:v>
                </c:pt>
                <c:pt idx="28">
                  <c:v>39</c:v>
                </c:pt>
                <c:pt idx="29">
                  <c:v>40</c:v>
                </c:pt>
                <c:pt idx="30">
                  <c:v>23</c:v>
                </c:pt>
                <c:pt idx="31">
                  <c:v>50</c:v>
                </c:pt>
                <c:pt idx="32">
                  <c:v>49</c:v>
                </c:pt>
                <c:pt idx="33">
                  <c:v>49</c:v>
                </c:pt>
                <c:pt idx="34">
                  <c:v>34</c:v>
                </c:pt>
                <c:pt idx="35">
                  <c:v>38</c:v>
                </c:pt>
                <c:pt idx="36">
                  <c:v>47</c:v>
                </c:pt>
                <c:pt idx="37">
                  <c:v>29</c:v>
                </c:pt>
                <c:pt idx="38">
                  <c:v>34</c:v>
                </c:pt>
                <c:pt idx="39">
                  <c:v>44</c:v>
                </c:pt>
                <c:pt idx="40">
                  <c:v>39</c:v>
                </c:pt>
                <c:pt idx="41">
                  <c:v>41</c:v>
                </c:pt>
                <c:pt idx="42">
                  <c:v>21</c:v>
                </c:pt>
                <c:pt idx="43">
                  <c:v>21</c:v>
                </c:pt>
              </c:numCache>
            </c:numRef>
          </c:val>
          <c:smooth val="0"/>
        </c:ser>
        <c:ser>
          <c:idx val="2"/>
          <c:order val="1"/>
          <c:tx>
            <c:strRef>
              <c:f>'6. Konkurs'!$A$14</c:f>
              <c:strCache>
                <c:ptCount val="1"/>
                <c:pt idx="0">
                  <c:v>Västerås kommun</c:v>
                </c:pt>
              </c:strCache>
            </c:strRef>
          </c:tx>
          <c:spPr>
            <a:ln>
              <a:solidFill>
                <a:srgbClr val="052364"/>
              </a:solidFill>
              <a:prstDash val="sysDash"/>
            </a:ln>
          </c:spPr>
          <c:marker>
            <c:symbol val="none"/>
          </c:marker>
          <c:cat>
            <c:strRef>
              <c:f>'6. Konkurs'!$B$11:$AS$11</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Konkurs'!$B$14:$AS$14</c:f>
              <c:numCache>
                <c:formatCode>#,##0</c:formatCode>
                <c:ptCount val="44"/>
                <c:pt idx="0">
                  <c:v>21</c:v>
                </c:pt>
                <c:pt idx="1">
                  <c:v>20</c:v>
                </c:pt>
                <c:pt idx="2">
                  <c:v>14</c:v>
                </c:pt>
                <c:pt idx="3">
                  <c:v>28</c:v>
                </c:pt>
                <c:pt idx="4">
                  <c:v>16</c:v>
                </c:pt>
                <c:pt idx="5">
                  <c:v>11</c:v>
                </c:pt>
                <c:pt idx="6">
                  <c:v>22</c:v>
                </c:pt>
                <c:pt idx="7">
                  <c:v>26</c:v>
                </c:pt>
                <c:pt idx="8">
                  <c:v>23</c:v>
                </c:pt>
                <c:pt idx="9">
                  <c:v>22</c:v>
                </c:pt>
                <c:pt idx="10">
                  <c:v>14</c:v>
                </c:pt>
                <c:pt idx="11">
                  <c:v>30</c:v>
                </c:pt>
                <c:pt idx="12">
                  <c:v>24</c:v>
                </c:pt>
                <c:pt idx="13">
                  <c:v>22</c:v>
                </c:pt>
                <c:pt idx="14">
                  <c:v>18</c:v>
                </c:pt>
                <c:pt idx="15">
                  <c:v>14</c:v>
                </c:pt>
                <c:pt idx="16">
                  <c:v>22</c:v>
                </c:pt>
                <c:pt idx="17">
                  <c:v>24</c:v>
                </c:pt>
                <c:pt idx="18">
                  <c:v>15</c:v>
                </c:pt>
                <c:pt idx="19">
                  <c:v>17</c:v>
                </c:pt>
                <c:pt idx="20">
                  <c:v>25</c:v>
                </c:pt>
                <c:pt idx="21">
                  <c:v>27</c:v>
                </c:pt>
                <c:pt idx="22">
                  <c:v>15</c:v>
                </c:pt>
                <c:pt idx="23">
                  <c:v>20</c:v>
                </c:pt>
                <c:pt idx="24">
                  <c:v>16</c:v>
                </c:pt>
                <c:pt idx="25">
                  <c:v>22</c:v>
                </c:pt>
                <c:pt idx="26">
                  <c:v>15</c:v>
                </c:pt>
                <c:pt idx="27">
                  <c:v>26</c:v>
                </c:pt>
                <c:pt idx="28">
                  <c:v>21</c:v>
                </c:pt>
                <c:pt idx="29">
                  <c:v>18</c:v>
                </c:pt>
                <c:pt idx="30">
                  <c:v>14</c:v>
                </c:pt>
                <c:pt idx="31">
                  <c:v>25</c:v>
                </c:pt>
                <c:pt idx="32">
                  <c:v>28</c:v>
                </c:pt>
                <c:pt idx="33">
                  <c:v>26</c:v>
                </c:pt>
                <c:pt idx="34">
                  <c:v>25</c:v>
                </c:pt>
                <c:pt idx="35">
                  <c:v>23</c:v>
                </c:pt>
                <c:pt idx="36">
                  <c:v>25</c:v>
                </c:pt>
                <c:pt idx="37">
                  <c:v>15</c:v>
                </c:pt>
                <c:pt idx="38">
                  <c:v>23</c:v>
                </c:pt>
                <c:pt idx="39">
                  <c:v>24</c:v>
                </c:pt>
                <c:pt idx="40">
                  <c:v>24</c:v>
                </c:pt>
                <c:pt idx="41">
                  <c:v>29</c:v>
                </c:pt>
                <c:pt idx="42">
                  <c:v>12</c:v>
                </c:pt>
                <c:pt idx="43">
                  <c:v>12</c:v>
                </c:pt>
              </c:numCache>
            </c:numRef>
          </c:val>
          <c:smooth val="0"/>
        </c:ser>
        <c:dLbls>
          <c:showLegendKey val="0"/>
          <c:showVal val="0"/>
          <c:showCatName val="0"/>
          <c:showSerName val="0"/>
          <c:showPercent val="0"/>
          <c:showBubbleSize val="0"/>
        </c:dLbls>
        <c:smooth val="0"/>
        <c:axId val="207991208"/>
        <c:axId val="211047472"/>
      </c:lineChart>
      <c:catAx>
        <c:axId val="207991208"/>
        <c:scaling>
          <c:orientation val="minMax"/>
        </c:scaling>
        <c:delete val="0"/>
        <c:axPos val="b"/>
        <c:numFmt formatCode="General" sourceLinked="0"/>
        <c:majorTickMark val="out"/>
        <c:minorTickMark val="none"/>
        <c:tickLblPos val="nextTo"/>
        <c:txPr>
          <a:bodyPr rot="-2700000"/>
          <a:lstStyle/>
          <a:p>
            <a:pPr>
              <a:defRPr/>
            </a:pPr>
            <a:endParaRPr lang="sv-SE"/>
          </a:p>
        </c:txPr>
        <c:crossAx val="211047472"/>
        <c:crosses val="autoZero"/>
        <c:auto val="1"/>
        <c:lblAlgn val="ctr"/>
        <c:lblOffset val="100"/>
        <c:noMultiLvlLbl val="0"/>
      </c:catAx>
      <c:valAx>
        <c:axId val="211047472"/>
        <c:scaling>
          <c:orientation val="minMax"/>
        </c:scaling>
        <c:delete val="0"/>
        <c:axPos val="l"/>
        <c:majorGridlines/>
        <c:numFmt formatCode="#,##0" sourceLinked="1"/>
        <c:majorTickMark val="out"/>
        <c:minorTickMark val="none"/>
        <c:tickLblPos val="nextTo"/>
        <c:crossAx val="207991208"/>
        <c:crosses val="autoZero"/>
        <c:crossBetween val="between"/>
      </c:valAx>
      <c:spPr>
        <a:solidFill>
          <a:schemeClr val="bg1">
            <a:lumMod val="95000"/>
          </a:schemeClr>
        </a:solidFill>
      </c:spPr>
    </c:plotArea>
    <c:legend>
      <c:legendPos val="r"/>
      <c:layout>
        <c:manualLayout>
          <c:xMode val="edge"/>
          <c:yMode val="edge"/>
          <c:x val="0.73397760416666669"/>
          <c:y val="0.67597103174603179"/>
          <c:w val="0.23653819444444443"/>
          <c:h val="0.17722460317460315"/>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Sysselsättning'!$D$14</c:f>
              <c:strCache>
                <c:ptCount val="1"/>
                <c:pt idx="0">
                  <c:v>Sverige</c:v>
                </c:pt>
              </c:strCache>
            </c:strRef>
          </c:tx>
          <c:spPr>
            <a:ln>
              <a:solidFill>
                <a:sysClr val="window" lastClr="FFFFFF">
                  <a:lumMod val="50000"/>
                </a:sysClr>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Sysselsättning'!$E$14:$AJ$14</c:f>
              <c:numCache>
                <c:formatCode>#,##0</c:formatCode>
                <c:ptCount val="32"/>
                <c:pt idx="0">
                  <c:v>100</c:v>
                </c:pt>
                <c:pt idx="1">
                  <c:v>102.29640937147408</c:v>
                </c:pt>
                <c:pt idx="2">
                  <c:v>103.40257958894713</c:v>
                </c:pt>
                <c:pt idx="3">
                  <c:v>100.74777106701178</c:v>
                </c:pt>
                <c:pt idx="4">
                  <c:v>98.80312382469414</c:v>
                </c:pt>
                <c:pt idx="5">
                  <c:v>100.10176766000751</c:v>
                </c:pt>
                <c:pt idx="6">
                  <c:v>100.61281830048007</c:v>
                </c:pt>
                <c:pt idx="7">
                  <c:v>98.64383531337802</c:v>
                </c:pt>
                <c:pt idx="8">
                  <c:v>97.623946372867849</c:v>
                </c:pt>
                <c:pt idx="9">
                  <c:v>100.29424127784783</c:v>
                </c:pt>
                <c:pt idx="10">
                  <c:v>102.03535320015045</c:v>
                </c:pt>
                <c:pt idx="11">
                  <c:v>100.36724851220107</c:v>
                </c:pt>
                <c:pt idx="12">
                  <c:v>100.29202893741289</c:v>
                </c:pt>
                <c:pt idx="13">
                  <c:v>102.77206256498749</c:v>
                </c:pt>
                <c:pt idx="14">
                  <c:v>104.15035065595895</c:v>
                </c:pt>
                <c:pt idx="15">
                  <c:v>102.14597022189776</c:v>
                </c:pt>
                <c:pt idx="16">
                  <c:v>101.11501957921286</c:v>
                </c:pt>
                <c:pt idx="17">
                  <c:v>103.49328554677994</c:v>
                </c:pt>
                <c:pt idx="18">
                  <c:v>104.76316895643902</c:v>
                </c:pt>
                <c:pt idx="19">
                  <c:v>102.75436384150794</c:v>
                </c:pt>
                <c:pt idx="20">
                  <c:v>101.95570894449237</c:v>
                </c:pt>
                <c:pt idx="21">
                  <c:v>104.3406119333643</c:v>
                </c:pt>
                <c:pt idx="22">
                  <c:v>105.8892502378266</c:v>
                </c:pt>
                <c:pt idx="23">
                  <c:v>104.15035065595895</c:v>
                </c:pt>
                <c:pt idx="24">
                  <c:v>103.08179022587996</c:v>
                </c:pt>
                <c:pt idx="25">
                  <c:v>105.71890002433575</c:v>
                </c:pt>
                <c:pt idx="26">
                  <c:v>107.93124045928188</c:v>
                </c:pt>
                <c:pt idx="27">
                  <c:v>105.58837193867392</c:v>
                </c:pt>
                <c:pt idx="28">
                  <c:v>104.8627242760116</c:v>
                </c:pt>
                <c:pt idx="29">
                  <c:v>107.00205747660449</c:v>
                </c:pt>
                <c:pt idx="30">
                  <c:v>108.94228003805226</c:v>
                </c:pt>
                <c:pt idx="31">
                  <c:v>107.23877790314373</c:v>
                </c:pt>
              </c:numCache>
            </c:numRef>
          </c:val>
          <c:smooth val="0"/>
        </c:ser>
        <c:ser>
          <c:idx val="2"/>
          <c:order val="1"/>
          <c:tx>
            <c:strRef>
              <c:f>'7-8. Sysselsättning'!$D$15</c:f>
              <c:strCache>
                <c:ptCount val="1"/>
                <c:pt idx="0">
                  <c:v>Stockholmsregionen</c:v>
                </c:pt>
              </c:strCache>
            </c:strRef>
          </c:tx>
          <c:spPr>
            <a:ln>
              <a:solidFill>
                <a:sysClr val="windowText" lastClr="000000"/>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Sysselsättning'!$E$15:$AJ$15</c:f>
              <c:numCache>
                <c:formatCode>#,##0</c:formatCode>
                <c:ptCount val="32"/>
                <c:pt idx="0">
                  <c:v>100</c:v>
                </c:pt>
                <c:pt idx="1">
                  <c:v>101.99477558774639</c:v>
                </c:pt>
                <c:pt idx="2">
                  <c:v>103.25932082640703</c:v>
                </c:pt>
                <c:pt idx="3">
                  <c:v>102.11351222987415</c:v>
                </c:pt>
                <c:pt idx="4">
                  <c:v>100.39776775112801</c:v>
                </c:pt>
                <c:pt idx="5">
                  <c:v>101.8285442887675</c:v>
                </c:pt>
                <c:pt idx="6">
                  <c:v>102.39254333887438</c:v>
                </c:pt>
                <c:pt idx="7">
                  <c:v>101.70387081453336</c:v>
                </c:pt>
                <c:pt idx="8">
                  <c:v>100.24341011636191</c:v>
                </c:pt>
                <c:pt idx="9">
                  <c:v>102.55877463785323</c:v>
                </c:pt>
                <c:pt idx="10">
                  <c:v>103.85894086915222</c:v>
                </c:pt>
                <c:pt idx="11">
                  <c:v>102.55877463785323</c:v>
                </c:pt>
                <c:pt idx="12">
                  <c:v>103.10496319164093</c:v>
                </c:pt>
                <c:pt idx="13">
                  <c:v>105.05818095464261</c:v>
                </c:pt>
                <c:pt idx="14">
                  <c:v>106.02588458798385</c:v>
                </c:pt>
                <c:pt idx="15">
                  <c:v>104.86226549513179</c:v>
                </c:pt>
                <c:pt idx="16">
                  <c:v>103.99548800759915</c:v>
                </c:pt>
                <c:pt idx="17">
                  <c:v>105.80622180004748</c:v>
                </c:pt>
                <c:pt idx="18">
                  <c:v>106.62550463072904</c:v>
                </c:pt>
                <c:pt idx="19">
                  <c:v>105.93683210638802</c:v>
                </c:pt>
                <c:pt idx="20">
                  <c:v>105.07005461885537</c:v>
                </c:pt>
                <c:pt idx="21">
                  <c:v>107.40916646877226</c:v>
                </c:pt>
                <c:pt idx="22">
                  <c:v>108.44811208145333</c:v>
                </c:pt>
                <c:pt idx="23">
                  <c:v>108.02066017454285</c:v>
                </c:pt>
                <c:pt idx="24">
                  <c:v>106.70268344811208</c:v>
                </c:pt>
                <c:pt idx="25">
                  <c:v>108.99430064117787</c:v>
                </c:pt>
                <c:pt idx="26">
                  <c:v>110.78722393730705</c:v>
                </c:pt>
                <c:pt idx="27">
                  <c:v>109.90263595345525</c:v>
                </c:pt>
                <c:pt idx="28">
                  <c:v>109.13084777962479</c:v>
                </c:pt>
                <c:pt idx="29">
                  <c:v>110.81690809783899</c:v>
                </c:pt>
                <c:pt idx="30">
                  <c:v>111.89147470909522</c:v>
                </c:pt>
                <c:pt idx="31">
                  <c:v>111.4165281399905</c:v>
                </c:pt>
              </c:numCache>
            </c:numRef>
          </c:val>
          <c:smooth val="0"/>
        </c:ser>
        <c:ser>
          <c:idx val="0"/>
          <c:order val="2"/>
          <c:tx>
            <c:strRef>
              <c:f>'7-8. Sysselsättning'!$D$16</c:f>
              <c:strCache>
                <c:ptCount val="1"/>
                <c:pt idx="0">
                  <c:v>Västmanlands län</c:v>
                </c:pt>
              </c:strCache>
            </c:strRef>
          </c:tx>
          <c:spPr>
            <a:ln>
              <a:solidFill>
                <a:srgbClr val="052364"/>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Sysselsättning'!$E$16:$AJ$16</c:f>
              <c:numCache>
                <c:formatCode>#,##0</c:formatCode>
                <c:ptCount val="32"/>
                <c:pt idx="0">
                  <c:v>100</c:v>
                </c:pt>
                <c:pt idx="1">
                  <c:v>103.19516407599309</c:v>
                </c:pt>
                <c:pt idx="2">
                  <c:v>110.18998272884284</c:v>
                </c:pt>
                <c:pt idx="3">
                  <c:v>105.78583765112262</c:v>
                </c:pt>
                <c:pt idx="4">
                  <c:v>102.67702936096718</c:v>
                </c:pt>
                <c:pt idx="5">
                  <c:v>104.57685664939551</c:v>
                </c:pt>
                <c:pt idx="6">
                  <c:v>105.44041450777202</c:v>
                </c:pt>
                <c:pt idx="7">
                  <c:v>101.38169257340242</c:v>
                </c:pt>
                <c:pt idx="8">
                  <c:v>98.618307426597582</c:v>
                </c:pt>
                <c:pt idx="9">
                  <c:v>101.20898100172711</c:v>
                </c:pt>
                <c:pt idx="10">
                  <c:v>101.81347150259069</c:v>
                </c:pt>
                <c:pt idx="11">
                  <c:v>100.69084628670122</c:v>
                </c:pt>
                <c:pt idx="12">
                  <c:v>99.13644214162349</c:v>
                </c:pt>
                <c:pt idx="13">
                  <c:v>101.29533678756476</c:v>
                </c:pt>
                <c:pt idx="14">
                  <c:v>101.46804835924006</c:v>
                </c:pt>
                <c:pt idx="15">
                  <c:v>101.12262521588946</c:v>
                </c:pt>
                <c:pt idx="16">
                  <c:v>99.654576856649385</c:v>
                </c:pt>
                <c:pt idx="17">
                  <c:v>100.94991364421418</c:v>
                </c:pt>
                <c:pt idx="18">
                  <c:v>104.31778929188256</c:v>
                </c:pt>
                <c:pt idx="19">
                  <c:v>104.4041450777202</c:v>
                </c:pt>
                <c:pt idx="20">
                  <c:v>101.98618307426597</c:v>
                </c:pt>
                <c:pt idx="21">
                  <c:v>105.09499136442142</c:v>
                </c:pt>
                <c:pt idx="22">
                  <c:v>107.25388601036269</c:v>
                </c:pt>
                <c:pt idx="23">
                  <c:v>106.64939550949914</c:v>
                </c:pt>
                <c:pt idx="24">
                  <c:v>104.74956822107082</c:v>
                </c:pt>
                <c:pt idx="25">
                  <c:v>107.25388601036269</c:v>
                </c:pt>
                <c:pt idx="26">
                  <c:v>108.4628670120898</c:v>
                </c:pt>
                <c:pt idx="27">
                  <c:v>106.56303972366148</c:v>
                </c:pt>
                <c:pt idx="28">
                  <c:v>106.30397236614853</c:v>
                </c:pt>
                <c:pt idx="29">
                  <c:v>108.98100172711571</c:v>
                </c:pt>
                <c:pt idx="30">
                  <c:v>109.06735751295338</c:v>
                </c:pt>
                <c:pt idx="31">
                  <c:v>105.44041450777202</c:v>
                </c:pt>
              </c:numCache>
            </c:numRef>
          </c:val>
          <c:smooth val="0"/>
        </c:ser>
        <c:dLbls>
          <c:showLegendKey val="0"/>
          <c:showVal val="0"/>
          <c:showCatName val="0"/>
          <c:showSerName val="0"/>
          <c:showPercent val="0"/>
          <c:showBubbleSize val="0"/>
        </c:dLbls>
        <c:smooth val="0"/>
        <c:axId val="211048256"/>
        <c:axId val="211048648"/>
      </c:lineChart>
      <c:catAx>
        <c:axId val="211048256"/>
        <c:scaling>
          <c:orientation val="minMax"/>
        </c:scaling>
        <c:delete val="0"/>
        <c:axPos val="b"/>
        <c:numFmt formatCode="General" sourceLinked="0"/>
        <c:majorTickMark val="out"/>
        <c:minorTickMark val="none"/>
        <c:tickLblPos val="nextTo"/>
        <c:txPr>
          <a:bodyPr rot="-2700000"/>
          <a:lstStyle/>
          <a:p>
            <a:pPr>
              <a:defRPr/>
            </a:pPr>
            <a:endParaRPr lang="sv-SE"/>
          </a:p>
        </c:txPr>
        <c:crossAx val="211048648"/>
        <c:crosses val="autoZero"/>
        <c:auto val="1"/>
        <c:lblAlgn val="ctr"/>
        <c:lblOffset val="100"/>
        <c:noMultiLvlLbl val="0"/>
      </c:catAx>
      <c:valAx>
        <c:axId val="211048648"/>
        <c:scaling>
          <c:orientation val="minMax"/>
        </c:scaling>
        <c:delete val="0"/>
        <c:axPos val="l"/>
        <c:majorGridlines/>
        <c:numFmt formatCode="#,##0" sourceLinked="1"/>
        <c:majorTickMark val="out"/>
        <c:minorTickMark val="none"/>
        <c:tickLblPos val="nextTo"/>
        <c:crossAx val="211048256"/>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platser'!$A$12</c:f>
              <c:strCache>
                <c:ptCount val="1"/>
                <c:pt idx="0">
                  <c:v>Sverige</c:v>
                </c:pt>
              </c:strCache>
            </c:strRef>
          </c:tx>
          <c:spPr>
            <a:ln>
              <a:solidFill>
                <a:sysClr val="window" lastClr="FFFFFF">
                  <a:lumMod val="50000"/>
                </a:sysClr>
              </a:solidFill>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platser'!$B$12:$AS$12</c:f>
              <c:numCache>
                <c:formatCode>#,##0</c:formatCode>
                <c:ptCount val="44"/>
                <c:pt idx="0">
                  <c:v>100</c:v>
                </c:pt>
                <c:pt idx="1">
                  <c:v>87.556257780331322</c:v>
                </c:pt>
                <c:pt idx="2">
                  <c:v>68.051964633406755</c:v>
                </c:pt>
                <c:pt idx="3">
                  <c:v>74.930575505123059</c:v>
                </c:pt>
                <c:pt idx="4">
                  <c:v>138.83063615180822</c:v>
                </c:pt>
                <c:pt idx="5">
                  <c:v>118.60576462702288</c:v>
                </c:pt>
                <c:pt idx="6">
                  <c:v>110.43202783363657</c:v>
                </c:pt>
                <c:pt idx="7">
                  <c:v>118.7494015129752</c:v>
                </c:pt>
                <c:pt idx="8">
                  <c:v>196.03322799961697</c:v>
                </c:pt>
                <c:pt idx="9">
                  <c:v>177.75383829678572</c:v>
                </c:pt>
                <c:pt idx="10">
                  <c:v>143.10941938778768</c:v>
                </c:pt>
                <c:pt idx="11">
                  <c:v>144.2569185100067</c:v>
                </c:pt>
                <c:pt idx="12">
                  <c:v>176.10680200453254</c:v>
                </c:pt>
                <c:pt idx="13">
                  <c:v>136.6936384819177</c:v>
                </c:pt>
                <c:pt idx="14">
                  <c:v>95.11474991222191</c:v>
                </c:pt>
                <c:pt idx="15">
                  <c:v>78.567780650515502</c:v>
                </c:pt>
                <c:pt idx="16">
                  <c:v>115.82160298764722</c:v>
                </c:pt>
                <c:pt idx="17">
                  <c:v>76.80344090140126</c:v>
                </c:pt>
                <c:pt idx="18">
                  <c:v>63.551342206900955</c:v>
                </c:pt>
                <c:pt idx="19">
                  <c:v>70.270356538670242</c:v>
                </c:pt>
                <c:pt idx="20">
                  <c:v>127.16811899518019</c:v>
                </c:pt>
                <c:pt idx="21">
                  <c:v>110.05139008586293</c:v>
                </c:pt>
                <c:pt idx="22">
                  <c:v>92.858054837371128</c:v>
                </c:pt>
                <c:pt idx="23">
                  <c:v>109.33879153499953</c:v>
                </c:pt>
                <c:pt idx="24">
                  <c:v>166.96910210986627</c:v>
                </c:pt>
                <c:pt idx="25">
                  <c:v>147.60046602189664</c:v>
                </c:pt>
                <c:pt idx="26">
                  <c:v>115.68036004979412</c:v>
                </c:pt>
                <c:pt idx="27">
                  <c:v>120.7659037952057</c:v>
                </c:pt>
                <c:pt idx="28">
                  <c:v>170.3357911200485</c:v>
                </c:pt>
                <c:pt idx="29">
                  <c:v>138.3845638226563</c:v>
                </c:pt>
                <c:pt idx="30">
                  <c:v>106.74375179546107</c:v>
                </c:pt>
                <c:pt idx="31">
                  <c:v>112.90258227201635</c:v>
                </c:pt>
                <c:pt idx="32">
                  <c:v>162.77490504005874</c:v>
                </c:pt>
                <c:pt idx="33">
                  <c:v>139.32059752944556</c:v>
                </c:pt>
                <c:pt idx="34">
                  <c:v>107.68616936384818</c:v>
                </c:pt>
                <c:pt idx="35">
                  <c:v>117.81097385808677</c:v>
                </c:pt>
                <c:pt idx="36">
                  <c:v>167.90992371285392</c:v>
                </c:pt>
                <c:pt idx="37">
                  <c:v>163.57927160139167</c:v>
                </c:pt>
                <c:pt idx="38">
                  <c:v>133.93182035813464</c:v>
                </c:pt>
                <c:pt idx="39">
                  <c:v>161.07200995882408</c:v>
                </c:pt>
                <c:pt idx="40">
                  <c:v>237.59296498451911</c:v>
                </c:pt>
                <c:pt idx="41">
                  <c:v>212.93051166650704</c:v>
                </c:pt>
                <c:pt idx="42">
                  <c:v>175.85623543681572</c:v>
                </c:pt>
                <c:pt idx="43">
                  <c:v>226.17622649940947</c:v>
                </c:pt>
              </c:numCache>
            </c:numRef>
          </c:val>
          <c:smooth val="0"/>
        </c:ser>
        <c:ser>
          <c:idx val="2"/>
          <c:order val="1"/>
          <c:tx>
            <c:strRef>
              <c:f>'9. Nyanmälda platser'!$A$13</c:f>
              <c:strCache>
                <c:ptCount val="1"/>
                <c:pt idx="0">
                  <c:v>Västmanlands län</c:v>
                </c:pt>
              </c:strCache>
            </c:strRef>
          </c:tx>
          <c:spPr>
            <a:ln>
              <a:solidFill>
                <a:srgbClr val="052364"/>
              </a:solidFill>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platser'!$B$13:$AS$13</c:f>
              <c:numCache>
                <c:formatCode>#,##0</c:formatCode>
                <c:ptCount val="44"/>
                <c:pt idx="0">
                  <c:v>100</c:v>
                </c:pt>
                <c:pt idx="1">
                  <c:v>71.098726114649679</c:v>
                </c:pt>
                <c:pt idx="2">
                  <c:v>55.705944798301488</c:v>
                </c:pt>
                <c:pt idx="3">
                  <c:v>51.618895966029719</c:v>
                </c:pt>
                <c:pt idx="4">
                  <c:v>119.61252653927814</c:v>
                </c:pt>
                <c:pt idx="5">
                  <c:v>100.05307855626326</c:v>
                </c:pt>
                <c:pt idx="6">
                  <c:v>81.42250530785563</c:v>
                </c:pt>
                <c:pt idx="7">
                  <c:v>77.229299363057322</c:v>
                </c:pt>
                <c:pt idx="8">
                  <c:v>137.5796178343949</c:v>
                </c:pt>
                <c:pt idx="9">
                  <c:v>142.94055201698515</c:v>
                </c:pt>
                <c:pt idx="10">
                  <c:v>119.42675159235669</c:v>
                </c:pt>
                <c:pt idx="11">
                  <c:v>102.25583864118897</c:v>
                </c:pt>
                <c:pt idx="12">
                  <c:v>124.81422505307856</c:v>
                </c:pt>
                <c:pt idx="13">
                  <c:v>102.52123142250531</c:v>
                </c:pt>
                <c:pt idx="14">
                  <c:v>74.230360934182599</c:v>
                </c:pt>
                <c:pt idx="15">
                  <c:v>57.271762208067948</c:v>
                </c:pt>
                <c:pt idx="16">
                  <c:v>115.33970276008492</c:v>
                </c:pt>
                <c:pt idx="17">
                  <c:v>62.579617834394909</c:v>
                </c:pt>
                <c:pt idx="18">
                  <c:v>46.496815286624205</c:v>
                </c:pt>
                <c:pt idx="19">
                  <c:v>61.783439490445858</c:v>
                </c:pt>
                <c:pt idx="20">
                  <c:v>117.25053078556262</c:v>
                </c:pt>
                <c:pt idx="21">
                  <c:v>101.77813163481953</c:v>
                </c:pt>
                <c:pt idx="22">
                  <c:v>97.319532908704886</c:v>
                </c:pt>
                <c:pt idx="23">
                  <c:v>93.418259023354565</c:v>
                </c:pt>
                <c:pt idx="24">
                  <c:v>164.7823779193206</c:v>
                </c:pt>
                <c:pt idx="25">
                  <c:v>127.38853503184713</c:v>
                </c:pt>
                <c:pt idx="26">
                  <c:v>100.18577494692144</c:v>
                </c:pt>
                <c:pt idx="27">
                  <c:v>97.956475583864119</c:v>
                </c:pt>
                <c:pt idx="28">
                  <c:v>147.87685774946922</c:v>
                </c:pt>
                <c:pt idx="29">
                  <c:v>133.49256900212313</c:v>
                </c:pt>
                <c:pt idx="30">
                  <c:v>92.038216560509554</c:v>
                </c:pt>
                <c:pt idx="31">
                  <c:v>85.111464968152859</c:v>
                </c:pt>
                <c:pt idx="32">
                  <c:v>147.42569002123142</c:v>
                </c:pt>
                <c:pt idx="33">
                  <c:v>113.29617834394905</c:v>
                </c:pt>
                <c:pt idx="34">
                  <c:v>80.679405520169851</c:v>
                </c:pt>
                <c:pt idx="35">
                  <c:v>80.785562632696397</c:v>
                </c:pt>
                <c:pt idx="36">
                  <c:v>143.94904458598725</c:v>
                </c:pt>
                <c:pt idx="37">
                  <c:v>135.27070063694268</c:v>
                </c:pt>
                <c:pt idx="38">
                  <c:v>103.5031847133758</c:v>
                </c:pt>
                <c:pt idx="39">
                  <c:v>129.06050955414011</c:v>
                </c:pt>
                <c:pt idx="40">
                  <c:v>195.54140127388536</c:v>
                </c:pt>
                <c:pt idx="41">
                  <c:v>173.75265392781316</c:v>
                </c:pt>
                <c:pt idx="42">
                  <c:v>121.28450106157112</c:v>
                </c:pt>
                <c:pt idx="43">
                  <c:v>163.08386411889597</c:v>
                </c:pt>
              </c:numCache>
            </c:numRef>
          </c:val>
          <c:smooth val="0"/>
        </c:ser>
        <c:ser>
          <c:idx val="0"/>
          <c:order val="2"/>
          <c:tx>
            <c:strRef>
              <c:f>'9. Nyanmälda platser'!$A$14</c:f>
              <c:strCache>
                <c:ptCount val="1"/>
                <c:pt idx="0">
                  <c:v>Västerås kommun</c:v>
                </c:pt>
              </c:strCache>
            </c:strRef>
          </c:tx>
          <c:spPr>
            <a:ln>
              <a:solidFill>
                <a:srgbClr val="052364"/>
              </a:solidFill>
              <a:prstDash val="sysDash"/>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platser'!$B$14:$AS$14</c:f>
              <c:numCache>
                <c:formatCode>#,##0</c:formatCode>
                <c:ptCount val="44"/>
                <c:pt idx="0">
                  <c:v>100</c:v>
                </c:pt>
                <c:pt idx="1">
                  <c:v>70.813893208916539</c:v>
                </c:pt>
                <c:pt idx="2">
                  <c:v>58.68325557283567</c:v>
                </c:pt>
                <c:pt idx="3">
                  <c:v>67.288750648004154</c:v>
                </c:pt>
                <c:pt idx="4">
                  <c:v>135.97719025401761</c:v>
                </c:pt>
                <c:pt idx="5">
                  <c:v>111.09383100051839</c:v>
                </c:pt>
                <c:pt idx="6">
                  <c:v>100.82944530844998</c:v>
                </c:pt>
                <c:pt idx="7">
                  <c:v>93.416277864178326</c:v>
                </c:pt>
                <c:pt idx="8">
                  <c:v>145.10108864696733</c:v>
                </c:pt>
                <c:pt idx="9">
                  <c:v>174.96111975116642</c:v>
                </c:pt>
                <c:pt idx="10">
                  <c:v>161.11975116640747</c:v>
                </c:pt>
                <c:pt idx="11">
                  <c:v>138.67288750648004</c:v>
                </c:pt>
                <c:pt idx="12">
                  <c:v>138.98392949714878</c:v>
                </c:pt>
                <c:pt idx="13">
                  <c:v>122.60238465526179</c:v>
                </c:pt>
                <c:pt idx="14">
                  <c:v>98.496630378434418</c:v>
                </c:pt>
                <c:pt idx="15">
                  <c:v>79.056505961638152</c:v>
                </c:pt>
                <c:pt idx="16">
                  <c:v>161.74183514774495</c:v>
                </c:pt>
                <c:pt idx="17">
                  <c:v>81.389320891653711</c:v>
                </c:pt>
                <c:pt idx="18">
                  <c:v>66.874027993779166</c:v>
                </c:pt>
                <c:pt idx="19">
                  <c:v>88.232244686365988</c:v>
                </c:pt>
                <c:pt idx="20">
                  <c:v>146.1378952825298</c:v>
                </c:pt>
                <c:pt idx="21">
                  <c:v>127.99377916018662</c:v>
                </c:pt>
                <c:pt idx="22">
                  <c:v>127.68273716951788</c:v>
                </c:pt>
                <c:pt idx="23">
                  <c:v>127.00881285640229</c:v>
                </c:pt>
                <c:pt idx="24">
                  <c:v>183.77397615344736</c:v>
                </c:pt>
                <c:pt idx="25">
                  <c:v>149.6630378434422</c:v>
                </c:pt>
                <c:pt idx="26">
                  <c:v>134.83670295489893</c:v>
                </c:pt>
                <c:pt idx="27">
                  <c:v>143.07931570762054</c:v>
                </c:pt>
                <c:pt idx="28">
                  <c:v>189.78745463970969</c:v>
                </c:pt>
                <c:pt idx="29">
                  <c:v>190.87610160705029</c:v>
                </c:pt>
                <c:pt idx="30">
                  <c:v>124.41679626749611</c:v>
                </c:pt>
                <c:pt idx="31">
                  <c:v>114.77449455676516</c:v>
                </c:pt>
                <c:pt idx="32">
                  <c:v>184.81078278900983</c:v>
                </c:pt>
                <c:pt idx="33">
                  <c:v>141.52410575427683</c:v>
                </c:pt>
                <c:pt idx="34">
                  <c:v>106.37636080870918</c:v>
                </c:pt>
                <c:pt idx="35">
                  <c:v>112.85640228097461</c:v>
                </c:pt>
                <c:pt idx="36">
                  <c:v>163.24520476931053</c:v>
                </c:pt>
                <c:pt idx="37">
                  <c:v>157.28356661482636</c:v>
                </c:pt>
                <c:pt idx="38">
                  <c:v>128.40850181441161</c:v>
                </c:pt>
                <c:pt idx="39">
                  <c:v>167.13322965266977</c:v>
                </c:pt>
                <c:pt idx="40">
                  <c:v>211.45671332296527</c:v>
                </c:pt>
                <c:pt idx="41">
                  <c:v>235.61430793157078</c:v>
                </c:pt>
                <c:pt idx="42">
                  <c:v>153.39554173146709</c:v>
                </c:pt>
                <c:pt idx="43">
                  <c:v>206.16899948159667</c:v>
                </c:pt>
              </c:numCache>
            </c:numRef>
          </c:val>
          <c:smooth val="0"/>
        </c:ser>
        <c:dLbls>
          <c:showLegendKey val="0"/>
          <c:showVal val="0"/>
          <c:showCatName val="0"/>
          <c:showSerName val="0"/>
          <c:showPercent val="0"/>
          <c:showBubbleSize val="0"/>
        </c:dLbls>
        <c:smooth val="0"/>
        <c:axId val="211049824"/>
        <c:axId val="211050216"/>
      </c:lineChart>
      <c:catAx>
        <c:axId val="211049824"/>
        <c:scaling>
          <c:orientation val="minMax"/>
        </c:scaling>
        <c:delete val="0"/>
        <c:axPos val="b"/>
        <c:numFmt formatCode="General" sourceLinked="0"/>
        <c:majorTickMark val="out"/>
        <c:minorTickMark val="none"/>
        <c:tickLblPos val="nextTo"/>
        <c:txPr>
          <a:bodyPr rot="-2700000"/>
          <a:lstStyle/>
          <a:p>
            <a:pPr>
              <a:defRPr/>
            </a:pPr>
            <a:endParaRPr lang="sv-SE"/>
          </a:p>
        </c:txPr>
        <c:crossAx val="211050216"/>
        <c:crosses val="autoZero"/>
        <c:auto val="1"/>
        <c:lblAlgn val="ctr"/>
        <c:lblOffset val="100"/>
        <c:noMultiLvlLbl val="0"/>
      </c:catAx>
      <c:valAx>
        <c:axId val="211050216"/>
        <c:scaling>
          <c:orientation val="minMax"/>
        </c:scaling>
        <c:delete val="0"/>
        <c:axPos val="l"/>
        <c:majorGridlines/>
        <c:numFmt formatCode="#,##0" sourceLinked="1"/>
        <c:majorTickMark val="out"/>
        <c:minorTickMark val="none"/>
        <c:tickLblPos val="nextTo"/>
        <c:crossAx val="21104982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Varsel'!$A$12</c:f>
              <c:strCache>
                <c:ptCount val="1"/>
                <c:pt idx="0">
                  <c:v>Sverige</c:v>
                </c:pt>
              </c:strCache>
            </c:strRef>
          </c:tx>
          <c:spPr>
            <a:ln>
              <a:solidFill>
                <a:sysClr val="window" lastClr="FFFFFF">
                  <a:lumMod val="50000"/>
                </a:sysClr>
              </a:solidFill>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Varsel'!$B$12:$AS$12</c:f>
              <c:numCache>
                <c:formatCode>#,##0</c:formatCode>
                <c:ptCount val="44"/>
                <c:pt idx="0">
                  <c:v>100</c:v>
                </c:pt>
                <c:pt idx="1">
                  <c:v>69.613771313395432</c:v>
                </c:pt>
                <c:pt idx="2">
                  <c:v>56.13117611810209</c:v>
                </c:pt>
                <c:pt idx="3">
                  <c:v>60.287628697499599</c:v>
                </c:pt>
                <c:pt idx="4">
                  <c:v>52.290679304897317</c:v>
                </c:pt>
                <c:pt idx="5">
                  <c:v>45.426812660020701</c:v>
                </c:pt>
                <c:pt idx="6">
                  <c:v>44.83848123331699</c:v>
                </c:pt>
                <c:pt idx="7">
                  <c:v>57.961540556735848</c:v>
                </c:pt>
                <c:pt idx="8">
                  <c:v>50.128016560440159</c:v>
                </c:pt>
                <c:pt idx="9">
                  <c:v>30.729422018848396</c:v>
                </c:pt>
                <c:pt idx="10">
                  <c:v>37.451653320259304</c:v>
                </c:pt>
                <c:pt idx="11">
                  <c:v>45.007354142833798</c:v>
                </c:pt>
                <c:pt idx="12">
                  <c:v>49.370812224219648</c:v>
                </c:pt>
                <c:pt idx="13">
                  <c:v>81.609195402298852</c:v>
                </c:pt>
                <c:pt idx="14">
                  <c:v>78.618510649888336</c:v>
                </c:pt>
                <c:pt idx="15">
                  <c:v>312.62188810807868</c:v>
                </c:pt>
                <c:pt idx="16">
                  <c:v>266.04020264749141</c:v>
                </c:pt>
                <c:pt idx="17">
                  <c:v>172.94220188483956</c:v>
                </c:pt>
                <c:pt idx="18">
                  <c:v>94.873890069183417</c:v>
                </c:pt>
                <c:pt idx="19">
                  <c:v>93.735359808247537</c:v>
                </c:pt>
                <c:pt idx="20">
                  <c:v>75.83483139946614</c:v>
                </c:pt>
                <c:pt idx="21">
                  <c:v>55.48292204608596</c:v>
                </c:pt>
                <c:pt idx="22">
                  <c:v>51.424524704472404</c:v>
                </c:pt>
                <c:pt idx="23">
                  <c:v>59.497739282017761</c:v>
                </c:pt>
                <c:pt idx="24">
                  <c:v>45.415917633600259</c:v>
                </c:pt>
                <c:pt idx="25">
                  <c:v>60.14054584082367</c:v>
                </c:pt>
                <c:pt idx="26">
                  <c:v>55.063463528899057</c:v>
                </c:pt>
                <c:pt idx="27">
                  <c:v>92.42795663779485</c:v>
                </c:pt>
                <c:pt idx="28">
                  <c:v>89.976575693196054</c:v>
                </c:pt>
                <c:pt idx="29">
                  <c:v>75.622378384267591</c:v>
                </c:pt>
                <c:pt idx="30">
                  <c:v>83.063681429427476</c:v>
                </c:pt>
                <c:pt idx="31">
                  <c:v>140.67113362749905</c:v>
                </c:pt>
                <c:pt idx="32">
                  <c:v>93.713569755406652</c:v>
                </c:pt>
                <c:pt idx="33">
                  <c:v>84.736067984964876</c:v>
                </c:pt>
                <c:pt idx="34">
                  <c:v>62.515661600479376</c:v>
                </c:pt>
                <c:pt idx="35">
                  <c:v>79.097891812387644</c:v>
                </c:pt>
                <c:pt idx="36">
                  <c:v>71.302500408563503</c:v>
                </c:pt>
                <c:pt idx="37">
                  <c:v>68.567848777033277</c:v>
                </c:pt>
                <c:pt idx="38">
                  <c:v>55.499264585716624</c:v>
                </c:pt>
                <c:pt idx="39">
                  <c:v>61.066623086560988</c:v>
                </c:pt>
                <c:pt idx="40">
                  <c:v>91.300321403279412</c:v>
                </c:pt>
                <c:pt idx="41">
                  <c:v>48.88053603529989</c:v>
                </c:pt>
                <c:pt idx="42">
                  <c:v>42.038459443264145</c:v>
                </c:pt>
                <c:pt idx="43">
                  <c:v>52.797298033447724</c:v>
                </c:pt>
              </c:numCache>
            </c:numRef>
          </c:val>
          <c:smooth val="0"/>
        </c:ser>
        <c:ser>
          <c:idx val="2"/>
          <c:order val="1"/>
          <c:tx>
            <c:strRef>
              <c:f>'10. Varsel'!$A$13</c:f>
              <c:strCache>
                <c:ptCount val="1"/>
                <c:pt idx="0">
                  <c:v>Västmanlands län</c:v>
                </c:pt>
              </c:strCache>
            </c:strRef>
          </c:tx>
          <c:spPr>
            <a:ln>
              <a:solidFill>
                <a:srgbClr val="052364"/>
              </a:solidFill>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Varsel'!$B$13:$AS$13</c:f>
              <c:numCache>
                <c:formatCode>#,##0</c:formatCode>
                <c:ptCount val="44"/>
                <c:pt idx="0">
                  <c:v>100</c:v>
                </c:pt>
                <c:pt idx="1">
                  <c:v>56.588072122052701</c:v>
                </c:pt>
                <c:pt idx="2">
                  <c:v>55.339805825242713</c:v>
                </c:pt>
                <c:pt idx="3">
                  <c:v>63.800277392510409</c:v>
                </c:pt>
                <c:pt idx="4">
                  <c:v>51.595006934812758</c:v>
                </c:pt>
                <c:pt idx="5">
                  <c:v>37.586685159500696</c:v>
                </c:pt>
                <c:pt idx="6">
                  <c:v>21.775312066574202</c:v>
                </c:pt>
                <c:pt idx="7">
                  <c:v>51.04022191400832</c:v>
                </c:pt>
                <c:pt idx="8">
                  <c:v>35.367545076282944</c:v>
                </c:pt>
                <c:pt idx="9">
                  <c:v>11.789181692094314</c:v>
                </c:pt>
                <c:pt idx="10">
                  <c:v>15.950069348127602</c:v>
                </c:pt>
                <c:pt idx="11">
                  <c:v>52.704576976421635</c:v>
                </c:pt>
                <c:pt idx="12">
                  <c:v>18.169209431345354</c:v>
                </c:pt>
                <c:pt idx="13">
                  <c:v>33.425797503467408</c:v>
                </c:pt>
                <c:pt idx="14">
                  <c:v>28.571428571428569</c:v>
                </c:pt>
                <c:pt idx="15">
                  <c:v>296.11650485436894</c:v>
                </c:pt>
                <c:pt idx="16">
                  <c:v>202.49653259361997</c:v>
                </c:pt>
                <c:pt idx="17">
                  <c:v>183.49514563106797</c:v>
                </c:pt>
                <c:pt idx="18">
                  <c:v>37.586685159500696</c:v>
                </c:pt>
                <c:pt idx="19">
                  <c:v>35.228848821081833</c:v>
                </c:pt>
                <c:pt idx="20">
                  <c:v>30.790568654646322</c:v>
                </c:pt>
                <c:pt idx="21">
                  <c:v>17.198335644937586</c:v>
                </c:pt>
                <c:pt idx="22">
                  <c:v>16.366158113730929</c:v>
                </c:pt>
                <c:pt idx="23">
                  <c:v>28.571428571428569</c:v>
                </c:pt>
                <c:pt idx="24">
                  <c:v>19.972260748959776</c:v>
                </c:pt>
                <c:pt idx="25">
                  <c:v>20.943134535367545</c:v>
                </c:pt>
                <c:pt idx="26">
                  <c:v>53.675450762829399</c:v>
                </c:pt>
                <c:pt idx="27">
                  <c:v>51.595006934812758</c:v>
                </c:pt>
                <c:pt idx="28">
                  <c:v>34.396671289875172</c:v>
                </c:pt>
                <c:pt idx="29">
                  <c:v>29.542302357836338</c:v>
                </c:pt>
                <c:pt idx="30">
                  <c:v>62.552011095700422</c:v>
                </c:pt>
                <c:pt idx="31">
                  <c:v>56.865464632454923</c:v>
                </c:pt>
                <c:pt idx="32">
                  <c:v>58.668515950069342</c:v>
                </c:pt>
                <c:pt idx="33">
                  <c:v>85.991678224687931</c:v>
                </c:pt>
                <c:pt idx="34">
                  <c:v>46.879334257975039</c:v>
                </c:pt>
                <c:pt idx="35">
                  <c:v>66.990291262135926</c:v>
                </c:pt>
                <c:pt idx="36">
                  <c:v>30.651872399445214</c:v>
                </c:pt>
                <c:pt idx="37">
                  <c:v>36.199722607489598</c:v>
                </c:pt>
                <c:pt idx="38">
                  <c:v>60.74895977808599</c:v>
                </c:pt>
                <c:pt idx="39">
                  <c:v>14.979195561719832</c:v>
                </c:pt>
                <c:pt idx="40">
                  <c:v>93.897364771151189</c:v>
                </c:pt>
                <c:pt idx="41">
                  <c:v>40.638002773925102</c:v>
                </c:pt>
                <c:pt idx="42">
                  <c:v>50.208044382801667</c:v>
                </c:pt>
                <c:pt idx="43">
                  <c:v>22.191400832177532</c:v>
                </c:pt>
              </c:numCache>
            </c:numRef>
          </c:val>
          <c:smooth val="0"/>
        </c:ser>
        <c:ser>
          <c:idx val="0"/>
          <c:order val="2"/>
          <c:tx>
            <c:strRef>
              <c:f>'10. Varsel'!$A$14</c:f>
              <c:strCache>
                <c:ptCount val="1"/>
                <c:pt idx="0">
                  <c:v>Västerås kommun</c:v>
                </c:pt>
              </c:strCache>
            </c:strRef>
          </c:tx>
          <c:spPr>
            <a:ln>
              <a:solidFill>
                <a:srgbClr val="052364"/>
              </a:solidFill>
              <a:prstDash val="sysDash"/>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Varsel'!$B$14:$AS$14</c:f>
              <c:numCache>
                <c:formatCode>#,##0</c:formatCode>
                <c:ptCount val="44"/>
                <c:pt idx="0">
                  <c:v>100</c:v>
                </c:pt>
                <c:pt idx="1">
                  <c:v>41.876430205949653</c:v>
                </c:pt>
                <c:pt idx="2">
                  <c:v>31.350114416475972</c:v>
                </c:pt>
                <c:pt idx="3">
                  <c:v>48.512585812356981</c:v>
                </c:pt>
                <c:pt idx="4">
                  <c:v>34.782608695652172</c:v>
                </c:pt>
                <c:pt idx="5">
                  <c:v>2.9748283752860414</c:v>
                </c:pt>
                <c:pt idx="6">
                  <c:v>6.4073226544622424</c:v>
                </c:pt>
                <c:pt idx="7">
                  <c:v>38.443935926773456</c:v>
                </c:pt>
                <c:pt idx="8">
                  <c:v>27.688787185354691</c:v>
                </c:pt>
                <c:pt idx="9">
                  <c:v>11.212814645308924</c:v>
                </c:pt>
                <c:pt idx="10">
                  <c:v>11.899313501144166</c:v>
                </c:pt>
                <c:pt idx="11">
                  <c:v>30.434782608695656</c:v>
                </c:pt>
                <c:pt idx="12">
                  <c:v>1.3729977116704806</c:v>
                </c:pt>
                <c:pt idx="13">
                  <c:v>26.315789473684209</c:v>
                </c:pt>
                <c:pt idx="14">
                  <c:v>4.1189931350114417</c:v>
                </c:pt>
                <c:pt idx="15">
                  <c:v>135.69794050343248</c:v>
                </c:pt>
                <c:pt idx="16">
                  <c:v>75.514874141876433</c:v>
                </c:pt>
                <c:pt idx="17">
                  <c:v>95.652173913043484</c:v>
                </c:pt>
                <c:pt idx="18">
                  <c:v>40.274599542334094</c:v>
                </c:pt>
                <c:pt idx="19">
                  <c:v>30.663615560640732</c:v>
                </c:pt>
                <c:pt idx="20">
                  <c:v>30.434782608695656</c:v>
                </c:pt>
                <c:pt idx="21">
                  <c:v>7.7803203661327229</c:v>
                </c:pt>
                <c:pt idx="22">
                  <c:v>21.51029748283753</c:v>
                </c:pt>
                <c:pt idx="23">
                  <c:v>30.434782608695656</c:v>
                </c:pt>
                <c:pt idx="24">
                  <c:v>29.51945080091533</c:v>
                </c:pt>
                <c:pt idx="25">
                  <c:v>24.485125858123567</c:v>
                </c:pt>
                <c:pt idx="26">
                  <c:v>49.199084668192221</c:v>
                </c:pt>
                <c:pt idx="27">
                  <c:v>40.732265446224261</c:v>
                </c:pt>
                <c:pt idx="28">
                  <c:v>37.070938215102977</c:v>
                </c:pt>
                <c:pt idx="29">
                  <c:v>32.951945080091534</c:v>
                </c:pt>
                <c:pt idx="30">
                  <c:v>23.112128146453088</c:v>
                </c:pt>
                <c:pt idx="31">
                  <c:v>56.521739130434781</c:v>
                </c:pt>
                <c:pt idx="32">
                  <c:v>29.977116704805489</c:v>
                </c:pt>
                <c:pt idx="33">
                  <c:v>52.402745995423338</c:v>
                </c:pt>
                <c:pt idx="34">
                  <c:v>76.201372997711672</c:v>
                </c:pt>
                <c:pt idx="35">
                  <c:v>86.270022883295198</c:v>
                </c:pt>
                <c:pt idx="36">
                  <c:v>30.205949656750576</c:v>
                </c:pt>
                <c:pt idx="37">
                  <c:v>42.791762013729979</c:v>
                </c:pt>
                <c:pt idx="38">
                  <c:v>85.354691075514879</c:v>
                </c:pt>
                <c:pt idx="39">
                  <c:v>11.670480549199084</c:v>
                </c:pt>
                <c:pt idx="40">
                  <c:v>124.48512585812357</c:v>
                </c:pt>
                <c:pt idx="41">
                  <c:v>22.883295194508012</c:v>
                </c:pt>
                <c:pt idx="42">
                  <c:v>25.858123569794049</c:v>
                </c:pt>
                <c:pt idx="43">
                  <c:v>13.043478260869565</c:v>
                </c:pt>
              </c:numCache>
            </c:numRef>
          </c:val>
          <c:smooth val="0"/>
        </c:ser>
        <c:dLbls>
          <c:showLegendKey val="0"/>
          <c:showVal val="0"/>
          <c:showCatName val="0"/>
          <c:showSerName val="0"/>
          <c:showPercent val="0"/>
          <c:showBubbleSize val="0"/>
        </c:dLbls>
        <c:smooth val="0"/>
        <c:axId val="211051000"/>
        <c:axId val="211051392"/>
      </c:lineChart>
      <c:catAx>
        <c:axId val="211051000"/>
        <c:scaling>
          <c:orientation val="minMax"/>
        </c:scaling>
        <c:delete val="0"/>
        <c:axPos val="b"/>
        <c:numFmt formatCode="General" sourceLinked="0"/>
        <c:majorTickMark val="out"/>
        <c:minorTickMark val="none"/>
        <c:tickLblPos val="nextTo"/>
        <c:txPr>
          <a:bodyPr rot="-2700000"/>
          <a:lstStyle/>
          <a:p>
            <a:pPr>
              <a:defRPr/>
            </a:pPr>
            <a:endParaRPr lang="sv-SE"/>
          </a:p>
        </c:txPr>
        <c:crossAx val="211051392"/>
        <c:crosses val="autoZero"/>
        <c:auto val="1"/>
        <c:lblAlgn val="ctr"/>
        <c:lblOffset val="100"/>
        <c:noMultiLvlLbl val="0"/>
      </c:catAx>
      <c:valAx>
        <c:axId val="211051392"/>
        <c:scaling>
          <c:orientation val="minMax"/>
        </c:scaling>
        <c:delete val="0"/>
        <c:axPos val="l"/>
        <c:majorGridlines/>
        <c:numFmt formatCode="#,##0" sourceLinked="1"/>
        <c:majorTickMark val="out"/>
        <c:minorTickMark val="none"/>
        <c:tickLblPos val="nextTo"/>
        <c:crossAx val="211051000"/>
        <c:crosses val="autoZero"/>
        <c:crossBetween val="between"/>
      </c:valAx>
      <c:spPr>
        <a:solidFill>
          <a:schemeClr val="bg1">
            <a:lumMod val="95000"/>
          </a:schemeClr>
        </a:solidFill>
      </c:spPr>
    </c:plotArea>
    <c:legend>
      <c:legendPos val="r"/>
      <c:layout>
        <c:manualLayout>
          <c:xMode val="edge"/>
          <c:yMode val="edge"/>
          <c:x val="0.69163690476190476"/>
          <c:y val="0.69437023809523812"/>
          <c:w val="0.29656309523809526"/>
          <c:h val="0.24244932925051035"/>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Arbetslöshet'!$A$12</c:f>
              <c:strCache>
                <c:ptCount val="1"/>
                <c:pt idx="0">
                  <c:v>Sverige</c:v>
                </c:pt>
              </c:strCache>
            </c:strRef>
          </c:tx>
          <c:spPr>
            <a:ln>
              <a:solidFill>
                <a:sysClr val="window" lastClr="FFFFFF">
                  <a:lumMod val="50000"/>
                </a:sysClr>
              </a:solidFill>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Arbetslöshet'!$B$12:$AR$12</c:f>
              <c:numCache>
                <c:formatCode>#,##0.0</c:formatCode>
                <c:ptCount val="43"/>
                <c:pt idx="0">
                  <c:v>4.9210000000000003</c:v>
                </c:pt>
                <c:pt idx="1">
                  <c:v>5.1550000000000002</c:v>
                </c:pt>
                <c:pt idx="2">
                  <c:v>5.032</c:v>
                </c:pt>
                <c:pt idx="3">
                  <c:v>5.0680000000000005</c:v>
                </c:pt>
                <c:pt idx="4">
                  <c:v>4.593</c:v>
                </c:pt>
                <c:pt idx="5">
                  <c:v>4.6530000000000005</c:v>
                </c:pt>
                <c:pt idx="6">
                  <c:v>4.133</c:v>
                </c:pt>
                <c:pt idx="7">
                  <c:v>3.8720000000000008</c:v>
                </c:pt>
                <c:pt idx="8">
                  <c:v>3.2069999999999999</c:v>
                </c:pt>
                <c:pt idx="9">
                  <c:v>3.1749999999999998</c:v>
                </c:pt>
                <c:pt idx="10">
                  <c:v>3.1269999999999998</c:v>
                </c:pt>
                <c:pt idx="11">
                  <c:v>3.222</c:v>
                </c:pt>
                <c:pt idx="12">
                  <c:v>2.8980000000000001</c:v>
                </c:pt>
                <c:pt idx="13">
                  <c:v>3.0979999999999999</c:v>
                </c:pt>
                <c:pt idx="14">
                  <c:v>3.59</c:v>
                </c:pt>
                <c:pt idx="15">
                  <c:v>4.4670000000000005</c:v>
                </c:pt>
                <c:pt idx="16">
                  <c:v>4.8360000000000003</c:v>
                </c:pt>
                <c:pt idx="17">
                  <c:v>5.399</c:v>
                </c:pt>
                <c:pt idx="18">
                  <c:v>5.7859999999999996</c:v>
                </c:pt>
                <c:pt idx="19">
                  <c:v>6.1769999999999996</c:v>
                </c:pt>
                <c:pt idx="20">
                  <c:v>5.7240000000000002</c:v>
                </c:pt>
                <c:pt idx="21">
                  <c:v>5.75</c:v>
                </c:pt>
                <c:pt idx="22">
                  <c:v>5.6960000000000006</c:v>
                </c:pt>
                <c:pt idx="23">
                  <c:v>5.6340000000000012</c:v>
                </c:pt>
                <c:pt idx="24">
                  <c:v>5.1059999999999999</c:v>
                </c:pt>
                <c:pt idx="25">
                  <c:v>5.1980000000000004</c:v>
                </c:pt>
                <c:pt idx="26">
                  <c:v>5.3719999999999999</c:v>
                </c:pt>
                <c:pt idx="27">
                  <c:v>5.6470000000000002</c:v>
                </c:pt>
                <c:pt idx="28">
                  <c:v>5.2840000000000007</c:v>
                </c:pt>
                <c:pt idx="29">
                  <c:v>5.4270000000000005</c:v>
                </c:pt>
                <c:pt idx="30">
                  <c:v>5.6900012031122067</c:v>
                </c:pt>
                <c:pt idx="31">
                  <c:v>5.8598795323414654</c:v>
                </c:pt>
                <c:pt idx="32">
                  <c:v>5.4593396617240302</c:v>
                </c:pt>
                <c:pt idx="33">
                  <c:v>5.5785104380198653</c:v>
                </c:pt>
                <c:pt idx="34">
                  <c:v>5.6457477740064581</c:v>
                </c:pt>
                <c:pt idx="35">
                  <c:v>5.5976245000000002</c:v>
                </c:pt>
                <c:pt idx="36">
                  <c:v>5.0938878000000001</c:v>
                </c:pt>
                <c:pt idx="37">
                  <c:v>5.1062773000000004</c:v>
                </c:pt>
                <c:pt idx="38">
                  <c:v>5.2243864999999996</c:v>
                </c:pt>
                <c:pt idx="39">
                  <c:v>5.2929404</c:v>
                </c:pt>
                <c:pt idx="40">
                  <c:v>4.9356795</c:v>
                </c:pt>
                <c:pt idx="41">
                  <c:v>5.0270139</c:v>
                </c:pt>
                <c:pt idx="42">
                  <c:v>5.1607665000000003</c:v>
                </c:pt>
              </c:numCache>
            </c:numRef>
          </c:val>
          <c:smooth val="0"/>
        </c:ser>
        <c:ser>
          <c:idx val="2"/>
          <c:order val="1"/>
          <c:tx>
            <c:strRef>
              <c:f>'11. Arbetslöshet'!$A$13</c:f>
              <c:strCache>
                <c:ptCount val="1"/>
                <c:pt idx="0">
                  <c:v>Västmanlands län</c:v>
                </c:pt>
              </c:strCache>
            </c:strRef>
          </c:tx>
          <c:spPr>
            <a:ln>
              <a:solidFill>
                <a:srgbClr val="052364"/>
              </a:solidFill>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Arbetslöshet'!$B$13:$AR$13</c:f>
              <c:numCache>
                <c:formatCode>#,##0.0</c:formatCode>
                <c:ptCount val="43"/>
                <c:pt idx="0">
                  <c:v>5.4010000000000007</c:v>
                </c:pt>
                <c:pt idx="1">
                  <c:v>5.718</c:v>
                </c:pt>
                <c:pt idx="2">
                  <c:v>5.7949999999999999</c:v>
                </c:pt>
                <c:pt idx="3">
                  <c:v>5.7720000000000002</c:v>
                </c:pt>
                <c:pt idx="4">
                  <c:v>5.1829999999999998</c:v>
                </c:pt>
                <c:pt idx="5">
                  <c:v>5.1040000000000001</c:v>
                </c:pt>
                <c:pt idx="6">
                  <c:v>4.835</c:v>
                </c:pt>
                <c:pt idx="7">
                  <c:v>4.4729999999999999</c:v>
                </c:pt>
                <c:pt idx="8">
                  <c:v>3.78</c:v>
                </c:pt>
                <c:pt idx="9">
                  <c:v>3.7759999999999998</c:v>
                </c:pt>
                <c:pt idx="10">
                  <c:v>3.7790000000000008</c:v>
                </c:pt>
                <c:pt idx="11">
                  <c:v>3.746</c:v>
                </c:pt>
                <c:pt idx="12">
                  <c:v>3.28</c:v>
                </c:pt>
                <c:pt idx="13">
                  <c:v>3.4280000000000008</c:v>
                </c:pt>
                <c:pt idx="14">
                  <c:v>4.0430000000000001</c:v>
                </c:pt>
                <c:pt idx="15">
                  <c:v>5.07</c:v>
                </c:pt>
                <c:pt idx="16">
                  <c:v>5.72</c:v>
                </c:pt>
                <c:pt idx="17">
                  <c:v>6.5359999999999996</c:v>
                </c:pt>
                <c:pt idx="18">
                  <c:v>6.915</c:v>
                </c:pt>
                <c:pt idx="19">
                  <c:v>7.2119999999999997</c:v>
                </c:pt>
                <c:pt idx="20">
                  <c:v>6.6879999999999997</c:v>
                </c:pt>
                <c:pt idx="21">
                  <c:v>6.6879999999999997</c:v>
                </c:pt>
                <c:pt idx="22">
                  <c:v>6.6470000000000002</c:v>
                </c:pt>
                <c:pt idx="23">
                  <c:v>6.5830000000000002</c:v>
                </c:pt>
                <c:pt idx="24">
                  <c:v>5.9780000000000015</c:v>
                </c:pt>
                <c:pt idx="25">
                  <c:v>6.0420000000000016</c:v>
                </c:pt>
                <c:pt idx="26">
                  <c:v>6.2080000000000002</c:v>
                </c:pt>
                <c:pt idx="27">
                  <c:v>6.6260000000000003</c:v>
                </c:pt>
                <c:pt idx="28">
                  <c:v>6.2220000000000004</c:v>
                </c:pt>
                <c:pt idx="29">
                  <c:v>6.3730000000000002</c:v>
                </c:pt>
                <c:pt idx="30">
                  <c:v>6.668378522842799</c:v>
                </c:pt>
                <c:pt idx="31">
                  <c:v>6.927608503609382</c:v>
                </c:pt>
                <c:pt idx="32">
                  <c:v>6.5386214177506687</c:v>
                </c:pt>
                <c:pt idx="33">
                  <c:v>6.7048359987554988</c:v>
                </c:pt>
                <c:pt idx="34">
                  <c:v>6.7480102599903793</c:v>
                </c:pt>
                <c:pt idx="35">
                  <c:v>6.6309500999999997</c:v>
                </c:pt>
                <c:pt idx="36">
                  <c:v>5.9801387999999998</c:v>
                </c:pt>
                <c:pt idx="37">
                  <c:v>5.9861236</c:v>
                </c:pt>
                <c:pt idx="38">
                  <c:v>6.0898066999999996</c:v>
                </c:pt>
                <c:pt idx="39">
                  <c:v>6.1210499</c:v>
                </c:pt>
                <c:pt idx="40">
                  <c:v>5.7891190000000003</c:v>
                </c:pt>
                <c:pt idx="41">
                  <c:v>5.9777969000000004</c:v>
                </c:pt>
                <c:pt idx="42">
                  <c:v>6.2727266000000004</c:v>
                </c:pt>
              </c:numCache>
            </c:numRef>
          </c:val>
          <c:smooth val="0"/>
        </c:ser>
        <c:ser>
          <c:idx val="0"/>
          <c:order val="2"/>
          <c:tx>
            <c:strRef>
              <c:f>'11. Arbetslöshet'!$A$14</c:f>
              <c:strCache>
                <c:ptCount val="1"/>
                <c:pt idx="0">
                  <c:v>Västerås kommun</c:v>
                </c:pt>
              </c:strCache>
            </c:strRef>
          </c:tx>
          <c:spPr>
            <a:ln>
              <a:solidFill>
                <a:srgbClr val="052364"/>
              </a:solidFill>
              <a:prstDash val="sysDash"/>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Arbetslöshet'!$B$14:$AR$14</c:f>
              <c:numCache>
                <c:formatCode>#,##0.0</c:formatCode>
                <c:ptCount val="43"/>
                <c:pt idx="0">
                  <c:v>6.3230000000000004</c:v>
                </c:pt>
                <c:pt idx="1">
                  <c:v>6.6360000000000001</c:v>
                </c:pt>
                <c:pt idx="2">
                  <c:v>6.5260000000000016</c:v>
                </c:pt>
                <c:pt idx="3">
                  <c:v>6.5340000000000016</c:v>
                </c:pt>
                <c:pt idx="4">
                  <c:v>6.069</c:v>
                </c:pt>
                <c:pt idx="5">
                  <c:v>6.0010000000000003</c:v>
                </c:pt>
                <c:pt idx="6">
                  <c:v>5.3079999999999998</c:v>
                </c:pt>
                <c:pt idx="7">
                  <c:v>5.1230000000000002</c:v>
                </c:pt>
                <c:pt idx="8">
                  <c:v>4.5200000000000005</c:v>
                </c:pt>
                <c:pt idx="9">
                  <c:v>4.5259999999999998</c:v>
                </c:pt>
                <c:pt idx="10">
                  <c:v>4.4080000000000004</c:v>
                </c:pt>
                <c:pt idx="11">
                  <c:v>4.29</c:v>
                </c:pt>
                <c:pt idx="12">
                  <c:v>3.8239999999999998</c:v>
                </c:pt>
                <c:pt idx="13">
                  <c:v>3.9860000000000002</c:v>
                </c:pt>
                <c:pt idx="14">
                  <c:v>4.5209999999999999</c:v>
                </c:pt>
                <c:pt idx="15">
                  <c:v>5.3840000000000012</c:v>
                </c:pt>
                <c:pt idx="16">
                  <c:v>5.7220000000000004</c:v>
                </c:pt>
                <c:pt idx="17">
                  <c:v>6.4530000000000003</c:v>
                </c:pt>
                <c:pt idx="18">
                  <c:v>6.7030000000000003</c:v>
                </c:pt>
                <c:pt idx="19">
                  <c:v>6.9130000000000003</c:v>
                </c:pt>
                <c:pt idx="20">
                  <c:v>6.6219999999999999</c:v>
                </c:pt>
                <c:pt idx="21">
                  <c:v>6.7530000000000001</c:v>
                </c:pt>
                <c:pt idx="22">
                  <c:v>6.7460000000000004</c:v>
                </c:pt>
                <c:pt idx="23">
                  <c:v>6.7089999999999996</c:v>
                </c:pt>
                <c:pt idx="24">
                  <c:v>6.21</c:v>
                </c:pt>
                <c:pt idx="25">
                  <c:v>6.4130000000000003</c:v>
                </c:pt>
                <c:pt idx="26">
                  <c:v>6.375</c:v>
                </c:pt>
                <c:pt idx="27">
                  <c:v>6.726</c:v>
                </c:pt>
                <c:pt idx="28">
                  <c:v>6.3479999999999999</c:v>
                </c:pt>
                <c:pt idx="29">
                  <c:v>6.5270000000000001</c:v>
                </c:pt>
                <c:pt idx="30">
                  <c:v>6.7136230561575596</c:v>
                </c:pt>
                <c:pt idx="31">
                  <c:v>6.9033026091844052</c:v>
                </c:pt>
                <c:pt idx="32">
                  <c:v>6.536758025439128</c:v>
                </c:pt>
                <c:pt idx="33">
                  <c:v>6.7991424334866499</c:v>
                </c:pt>
                <c:pt idx="34">
                  <c:v>6.7105734936121229</c:v>
                </c:pt>
                <c:pt idx="35">
                  <c:v>6.4769772999999997</c:v>
                </c:pt>
                <c:pt idx="36">
                  <c:v>5.8045517999999996</c:v>
                </c:pt>
                <c:pt idx="37">
                  <c:v>5.7740045999999996</c:v>
                </c:pt>
                <c:pt idx="38">
                  <c:v>5.8087847000000004</c:v>
                </c:pt>
                <c:pt idx="39">
                  <c:v>5.7797656999999996</c:v>
                </c:pt>
                <c:pt idx="40">
                  <c:v>5.5517203000000004</c:v>
                </c:pt>
                <c:pt idx="41">
                  <c:v>5.7180587000000003</c:v>
                </c:pt>
                <c:pt idx="42">
                  <c:v>5.9571120000000004</c:v>
                </c:pt>
              </c:numCache>
            </c:numRef>
          </c:val>
          <c:smooth val="0"/>
        </c:ser>
        <c:dLbls>
          <c:showLegendKey val="0"/>
          <c:showVal val="0"/>
          <c:showCatName val="0"/>
          <c:showSerName val="0"/>
          <c:showPercent val="0"/>
          <c:showBubbleSize val="0"/>
        </c:dLbls>
        <c:smooth val="0"/>
        <c:axId val="210033248"/>
        <c:axId val="210032464"/>
      </c:lineChart>
      <c:catAx>
        <c:axId val="210033248"/>
        <c:scaling>
          <c:orientation val="minMax"/>
        </c:scaling>
        <c:delete val="0"/>
        <c:axPos val="b"/>
        <c:numFmt formatCode="General" sourceLinked="0"/>
        <c:majorTickMark val="out"/>
        <c:minorTickMark val="none"/>
        <c:tickLblPos val="nextTo"/>
        <c:txPr>
          <a:bodyPr rot="-2700000"/>
          <a:lstStyle/>
          <a:p>
            <a:pPr>
              <a:defRPr/>
            </a:pPr>
            <a:endParaRPr lang="sv-SE"/>
          </a:p>
        </c:txPr>
        <c:crossAx val="210032464"/>
        <c:crosses val="autoZero"/>
        <c:auto val="1"/>
        <c:lblAlgn val="ctr"/>
        <c:lblOffset val="100"/>
        <c:noMultiLvlLbl val="0"/>
      </c:catAx>
      <c:valAx>
        <c:axId val="210032464"/>
        <c:scaling>
          <c:orientation val="minMax"/>
        </c:scaling>
        <c:delete val="0"/>
        <c:axPos val="l"/>
        <c:majorGridlines/>
        <c:numFmt formatCode="#,##0.0" sourceLinked="1"/>
        <c:majorTickMark val="out"/>
        <c:minorTickMark val="none"/>
        <c:tickLblPos val="nextTo"/>
        <c:crossAx val="21003324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Befolkning'!$A$12</c:f>
              <c:strCache>
                <c:ptCount val="1"/>
                <c:pt idx="0">
                  <c:v>Sverige</c:v>
                </c:pt>
              </c:strCache>
            </c:strRef>
          </c:tx>
          <c:spPr>
            <a:ln>
              <a:solidFill>
                <a:sysClr val="window" lastClr="FFFFFF">
                  <a:lumMod val="50000"/>
                </a:sysClr>
              </a:solidFill>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Befolkning'!$B$12:$AS$12</c:f>
              <c:numCache>
                <c:formatCode>#,##0</c:formatCode>
                <c:ptCount val="44"/>
                <c:pt idx="0">
                  <c:v>100</c:v>
                </c:pt>
                <c:pt idx="1">
                  <c:v>100.10277405647814</c:v>
                </c:pt>
                <c:pt idx="2">
                  <c:v>100.26868787868469</c:v>
                </c:pt>
                <c:pt idx="3">
                  <c:v>100.36418511044079</c:v>
                </c:pt>
                <c:pt idx="4">
                  <c:v>100.57824134010713</c:v>
                </c:pt>
                <c:pt idx="5">
                  <c:v>100.75512586299979</c:v>
                </c:pt>
                <c:pt idx="6">
                  <c:v>100.98314782791773</c:v>
                </c:pt>
                <c:pt idx="7">
                  <c:v>101.09081377418616</c:v>
                </c:pt>
                <c:pt idx="8">
                  <c:v>101.24390441136421</c:v>
                </c:pt>
                <c:pt idx="9">
                  <c:v>101.41871459550227</c:v>
                </c:pt>
                <c:pt idx="10">
                  <c:v>101.68505081741704</c:v>
                </c:pt>
                <c:pt idx="11">
                  <c:v>101.86364361928409</c:v>
                </c:pt>
                <c:pt idx="12">
                  <c:v>102.01117680343511</c:v>
                </c:pt>
                <c:pt idx="13">
                  <c:v>102.2196533946332</c:v>
                </c:pt>
                <c:pt idx="14">
                  <c:v>102.52552407281217</c:v>
                </c:pt>
                <c:pt idx="15">
                  <c:v>102.67807116668021</c:v>
                </c:pt>
                <c:pt idx="16">
                  <c:v>102.82936478311902</c:v>
                </c:pt>
                <c:pt idx="17">
                  <c:v>103.07754222139052</c:v>
                </c:pt>
                <c:pt idx="18">
                  <c:v>103.44437849205778</c:v>
                </c:pt>
                <c:pt idx="19">
                  <c:v>103.61357575956573</c:v>
                </c:pt>
                <c:pt idx="20">
                  <c:v>103.76643344961091</c:v>
                </c:pt>
                <c:pt idx="21">
                  <c:v>103.97627444544439</c:v>
                </c:pt>
                <c:pt idx="22">
                  <c:v>104.29292724805907</c:v>
                </c:pt>
                <c:pt idx="23">
                  <c:v>104.44428742082155</c:v>
                </c:pt>
                <c:pt idx="24">
                  <c:v>104.58276894495249</c:v>
                </c:pt>
                <c:pt idx="25">
                  <c:v>104.79084619820851</c:v>
                </c:pt>
                <c:pt idx="26">
                  <c:v>105.06108705777899</c:v>
                </c:pt>
                <c:pt idx="27">
                  <c:v>105.19066112725778</c:v>
                </c:pt>
                <c:pt idx="28">
                  <c:v>105.32663569653022</c:v>
                </c:pt>
                <c:pt idx="29">
                  <c:v>105.54064755531414</c:v>
                </c:pt>
                <c:pt idx="30">
                  <c:v>105.82527567351949</c:v>
                </c:pt>
                <c:pt idx="31">
                  <c:v>106.00085125537984</c:v>
                </c:pt>
                <c:pt idx="32">
                  <c:v>106.19578363470961</c:v>
                </c:pt>
                <c:pt idx="33">
                  <c:v>106.45058342718698</c:v>
                </c:pt>
                <c:pt idx="34">
                  <c:v>106.77236106672483</c:v>
                </c:pt>
                <c:pt idx="35">
                  <c:v>106.98778170102656</c:v>
                </c:pt>
                <c:pt idx="36">
                  <c:v>107.23189920355377</c:v>
                </c:pt>
                <c:pt idx="37">
                  <c:v>107.53498560885892</c:v>
                </c:pt>
                <c:pt idx="38">
                  <c:v>107.91551029676245</c:v>
                </c:pt>
                <c:pt idx="39">
                  <c:v>108.12468572935914</c:v>
                </c:pt>
                <c:pt idx="40">
                  <c:v>108.34656232705755</c:v>
                </c:pt>
                <c:pt idx="41">
                  <c:v>108.6329209096785</c:v>
                </c:pt>
                <c:pt idx="42">
                  <c:v>109.02652391518461</c:v>
                </c:pt>
                <c:pt idx="43">
                  <c:v>109.27457933352937</c:v>
                </c:pt>
              </c:numCache>
            </c:numRef>
          </c:val>
          <c:smooth val="0"/>
        </c:ser>
        <c:ser>
          <c:idx val="2"/>
          <c:order val="1"/>
          <c:tx>
            <c:strRef>
              <c:f>'12. Befolkning'!$A$13</c:f>
              <c:strCache>
                <c:ptCount val="1"/>
                <c:pt idx="0">
                  <c:v>Västmanlands län</c:v>
                </c:pt>
              </c:strCache>
            </c:strRef>
          </c:tx>
          <c:spPr>
            <a:ln>
              <a:solidFill>
                <a:srgbClr val="052364"/>
              </a:solidFill>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Befolkning'!$B$13:$AS$13</c:f>
              <c:numCache>
                <c:formatCode>#,##0</c:formatCode>
                <c:ptCount val="44"/>
                <c:pt idx="0">
                  <c:v>100</c:v>
                </c:pt>
                <c:pt idx="1">
                  <c:v>100.05708965374551</c:v>
                </c:pt>
                <c:pt idx="2">
                  <c:v>100.14598092669151</c:v>
                </c:pt>
                <c:pt idx="3">
                  <c:v>100.15249451134704</c:v>
                </c:pt>
                <c:pt idx="4">
                  <c:v>100.28506511668895</c:v>
                </c:pt>
                <c:pt idx="5">
                  <c:v>100.40499170475836</c:v>
                </c:pt>
                <c:pt idx="6">
                  <c:v>100.40882322514398</c:v>
                </c:pt>
                <c:pt idx="7">
                  <c:v>95.209066909840487</c:v>
                </c:pt>
                <c:pt idx="8">
                  <c:v>95.236653856616854</c:v>
                </c:pt>
                <c:pt idx="9">
                  <c:v>95.351599468184972</c:v>
                </c:pt>
                <c:pt idx="10">
                  <c:v>95.442406501323802</c:v>
                </c:pt>
                <c:pt idx="11">
                  <c:v>95.47880594498703</c:v>
                </c:pt>
                <c:pt idx="12">
                  <c:v>95.506776043801949</c:v>
                </c:pt>
                <c:pt idx="13">
                  <c:v>95.64049610525953</c:v>
                </c:pt>
                <c:pt idx="14">
                  <c:v>95.711379232393199</c:v>
                </c:pt>
                <c:pt idx="15">
                  <c:v>95.778047687102713</c:v>
                </c:pt>
                <c:pt idx="16">
                  <c:v>95.896441667017882</c:v>
                </c:pt>
                <c:pt idx="17">
                  <c:v>96.074224212909925</c:v>
                </c:pt>
                <c:pt idx="18">
                  <c:v>96.166180702164425</c:v>
                </c:pt>
                <c:pt idx="19">
                  <c:v>96.306414348277542</c:v>
                </c:pt>
                <c:pt idx="20">
                  <c:v>96.378830083565461</c:v>
                </c:pt>
                <c:pt idx="21">
                  <c:v>96.613702283202997</c:v>
                </c:pt>
                <c:pt idx="22">
                  <c:v>96.728264742732563</c:v>
                </c:pt>
                <c:pt idx="23">
                  <c:v>96.843976658377812</c:v>
                </c:pt>
                <c:pt idx="24">
                  <c:v>96.868115236807114</c:v>
                </c:pt>
                <c:pt idx="25">
                  <c:v>97.10298743644465</c:v>
                </c:pt>
                <c:pt idx="26">
                  <c:v>97.21716674393565</c:v>
                </c:pt>
                <c:pt idx="27">
                  <c:v>97.419087868257009</c:v>
                </c:pt>
                <c:pt idx="28">
                  <c:v>97.573498139796854</c:v>
                </c:pt>
                <c:pt idx="29">
                  <c:v>97.834041526017927</c:v>
                </c:pt>
                <c:pt idx="30">
                  <c:v>98.028682761606632</c:v>
                </c:pt>
                <c:pt idx="31">
                  <c:v>98.172747928105352</c:v>
                </c:pt>
                <c:pt idx="32">
                  <c:v>98.394209806393278</c:v>
                </c:pt>
                <c:pt idx="33">
                  <c:v>98.74211185740613</c:v>
                </c:pt>
                <c:pt idx="34">
                  <c:v>99.025261213902297</c:v>
                </c:pt>
                <c:pt idx="35">
                  <c:v>99.257068197231348</c:v>
                </c:pt>
                <c:pt idx="36">
                  <c:v>99.519910495683789</c:v>
                </c:pt>
                <c:pt idx="37">
                  <c:v>99.85593483350128</c:v>
                </c:pt>
                <c:pt idx="38">
                  <c:v>100.09080703313882</c:v>
                </c:pt>
                <c:pt idx="39">
                  <c:v>100.2720379473779</c:v>
                </c:pt>
                <c:pt idx="40">
                  <c:v>100.47855689616196</c:v>
                </c:pt>
                <c:pt idx="41">
                  <c:v>100.82952416348331</c:v>
                </c:pt>
                <c:pt idx="42">
                  <c:v>101.1318311219075</c:v>
                </c:pt>
                <c:pt idx="43">
                  <c:v>101.25788814259387</c:v>
                </c:pt>
              </c:numCache>
            </c:numRef>
          </c:val>
          <c:smooth val="0"/>
        </c:ser>
        <c:ser>
          <c:idx val="0"/>
          <c:order val="2"/>
          <c:tx>
            <c:strRef>
              <c:f>'12. Befolkning'!$A$14</c:f>
              <c:strCache>
                <c:ptCount val="1"/>
                <c:pt idx="0">
                  <c:v>Västerås kommun</c:v>
                </c:pt>
              </c:strCache>
            </c:strRef>
          </c:tx>
          <c:spPr>
            <a:ln>
              <a:solidFill>
                <a:srgbClr val="052364"/>
              </a:solidFill>
              <a:prstDash val="sysDash"/>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Befolkning'!$B$14:$AS$14</c:f>
              <c:numCache>
                <c:formatCode>#,##0</c:formatCode>
                <c:ptCount val="44"/>
                <c:pt idx="0">
                  <c:v>100</c:v>
                </c:pt>
                <c:pt idx="1">
                  <c:v>100.22267299098633</c:v>
                </c:pt>
                <c:pt idx="2">
                  <c:v>100.47889944636783</c:v>
                </c:pt>
                <c:pt idx="3">
                  <c:v>100.61006298900361</c:v>
                </c:pt>
                <c:pt idx="4">
                  <c:v>100.92272027086797</c:v>
                </c:pt>
                <c:pt idx="5">
                  <c:v>101.05922186465752</c:v>
                </c:pt>
                <c:pt idx="6">
                  <c:v>101.29333353668765</c:v>
                </c:pt>
                <c:pt idx="7">
                  <c:v>101.36196562295056</c:v>
                </c:pt>
                <c:pt idx="8">
                  <c:v>101.4755898546525</c:v>
                </c:pt>
                <c:pt idx="9">
                  <c:v>101.63191849558466</c:v>
                </c:pt>
                <c:pt idx="10">
                  <c:v>101.89805847453751</c:v>
                </c:pt>
                <c:pt idx="11">
                  <c:v>101.97812924184421</c:v>
                </c:pt>
                <c:pt idx="12">
                  <c:v>102.01625817865694</c:v>
                </c:pt>
                <c:pt idx="13">
                  <c:v>102.25189500815959</c:v>
                </c:pt>
                <c:pt idx="14">
                  <c:v>102.49973309744232</c:v>
                </c:pt>
                <c:pt idx="15">
                  <c:v>102.70715451370353</c:v>
                </c:pt>
                <c:pt idx="16">
                  <c:v>102.84670642243812</c:v>
                </c:pt>
                <c:pt idx="17">
                  <c:v>103.080055515732</c:v>
                </c:pt>
                <c:pt idx="18">
                  <c:v>103.4255036832553</c:v>
                </c:pt>
                <c:pt idx="19">
                  <c:v>103.6619030914942</c:v>
                </c:pt>
                <c:pt idx="20">
                  <c:v>103.83272072841521</c:v>
                </c:pt>
                <c:pt idx="21">
                  <c:v>104.11640001830189</c:v>
                </c:pt>
                <c:pt idx="22">
                  <c:v>104.49540165022037</c:v>
                </c:pt>
                <c:pt idx="23">
                  <c:v>104.63114066527368</c:v>
                </c:pt>
                <c:pt idx="24">
                  <c:v>104.79967056598593</c:v>
                </c:pt>
                <c:pt idx="25">
                  <c:v>105.12376652889411</c:v>
                </c:pt>
                <c:pt idx="26">
                  <c:v>105.4593011728461</c:v>
                </c:pt>
                <c:pt idx="27">
                  <c:v>105.77653392712799</c:v>
                </c:pt>
                <c:pt idx="28">
                  <c:v>106.13570851190386</c:v>
                </c:pt>
                <c:pt idx="29">
                  <c:v>106.49869599036101</c:v>
                </c:pt>
                <c:pt idx="30">
                  <c:v>106.90438787804841</c:v>
                </c:pt>
                <c:pt idx="31">
                  <c:v>107.14154986502355</c:v>
                </c:pt>
                <c:pt idx="32">
                  <c:v>107.3771866945262</c:v>
                </c:pt>
                <c:pt idx="33">
                  <c:v>107.69213171259932</c:v>
                </c:pt>
                <c:pt idx="34">
                  <c:v>108.16798084402215</c:v>
                </c:pt>
                <c:pt idx="35">
                  <c:v>108.38607836259094</c:v>
                </c:pt>
                <c:pt idx="36">
                  <c:v>108.61942745588482</c:v>
                </c:pt>
                <c:pt idx="37">
                  <c:v>109.01368066252842</c:v>
                </c:pt>
                <c:pt idx="38">
                  <c:v>109.32938825933778</c:v>
                </c:pt>
                <c:pt idx="39">
                  <c:v>109.58408955724678</c:v>
                </c:pt>
                <c:pt idx="40">
                  <c:v>109.94936477191271</c:v>
                </c:pt>
                <c:pt idx="41">
                  <c:v>110.26507236872207</c:v>
                </c:pt>
                <c:pt idx="42">
                  <c:v>110.63263531959674</c:v>
                </c:pt>
                <c:pt idx="43">
                  <c:v>110.74015892140862</c:v>
                </c:pt>
              </c:numCache>
            </c:numRef>
          </c:val>
          <c:smooth val="0"/>
        </c:ser>
        <c:dLbls>
          <c:showLegendKey val="0"/>
          <c:showVal val="0"/>
          <c:showCatName val="0"/>
          <c:showSerName val="0"/>
          <c:showPercent val="0"/>
          <c:showBubbleSize val="0"/>
        </c:dLbls>
        <c:smooth val="0"/>
        <c:axId val="211053744"/>
        <c:axId val="211795800"/>
      </c:lineChart>
      <c:catAx>
        <c:axId val="211053744"/>
        <c:scaling>
          <c:orientation val="minMax"/>
        </c:scaling>
        <c:delete val="0"/>
        <c:axPos val="b"/>
        <c:numFmt formatCode="General" sourceLinked="0"/>
        <c:majorTickMark val="out"/>
        <c:minorTickMark val="none"/>
        <c:tickLblPos val="nextTo"/>
        <c:txPr>
          <a:bodyPr rot="-2700000"/>
          <a:lstStyle/>
          <a:p>
            <a:pPr>
              <a:defRPr/>
            </a:pPr>
            <a:endParaRPr lang="sv-SE"/>
          </a:p>
        </c:txPr>
        <c:crossAx val="211795800"/>
        <c:crosses val="autoZero"/>
        <c:auto val="1"/>
        <c:lblAlgn val="ctr"/>
        <c:lblOffset val="100"/>
        <c:noMultiLvlLbl val="0"/>
      </c:catAx>
      <c:valAx>
        <c:axId val="211795800"/>
        <c:scaling>
          <c:orientation val="minMax"/>
        </c:scaling>
        <c:delete val="0"/>
        <c:axPos val="l"/>
        <c:majorGridlines/>
        <c:numFmt formatCode="#,##0" sourceLinked="1"/>
        <c:majorTickMark val="out"/>
        <c:minorTickMark val="none"/>
        <c:tickLblPos val="nextTo"/>
        <c:crossAx val="21105374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3/11/2016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11/03/2016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68536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91A796-0BD8-4130-A596-6328C1F31ED5}" type="slidenum">
              <a:rPr lang="en-GB" smtClean="0"/>
              <a:t>14</a:t>
            </a:fld>
            <a:endParaRPr lang="en-GB"/>
          </a:p>
        </p:txBody>
      </p:sp>
    </p:spTree>
    <p:extLst>
      <p:ext uri="{BB962C8B-B14F-4D97-AF65-F5344CB8AC3E}">
        <p14:creationId xmlns:p14="http://schemas.microsoft.com/office/powerpoint/2010/main" val="16095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err="1" smtClean="0"/>
              <a:t>Konjunkturen</a:t>
            </a:r>
            <a:r>
              <a:rPr lang="en-GB" sz="2000" dirty="0" smtClean="0"/>
              <a:t> i </a:t>
            </a:r>
            <a:r>
              <a:rPr lang="en-GB" sz="2000" dirty="0" err="1" smtClean="0"/>
              <a:t>Västmanlands</a:t>
            </a:r>
            <a:r>
              <a:rPr lang="en-GB" sz="2000" dirty="0" smtClean="0"/>
              <a:t> </a:t>
            </a:r>
            <a:r>
              <a:rPr lang="en-GB" sz="2000" dirty="0" err="1" smtClean="0"/>
              <a:t>län</a:t>
            </a:r>
            <a:r>
              <a:rPr lang="en-GB" sz="2000" dirty="0" smtClean="0"/>
              <a:t/>
            </a:r>
            <a:br>
              <a:rPr lang="en-GB" sz="2000" dirty="0" smtClean="0"/>
            </a:br>
            <a:r>
              <a:rPr lang="en-GB" sz="2000" dirty="0" smtClean="0"/>
              <a:t/>
            </a:r>
            <a:br>
              <a:rPr lang="en-GB" sz="2000" dirty="0" smtClean="0"/>
            </a:br>
            <a:r>
              <a:rPr lang="en-GB" sz="2000" dirty="0" err="1" smtClean="0"/>
              <a:t>Konjunkturläget</a:t>
            </a:r>
            <a:r>
              <a:rPr lang="en-GB" sz="2000" dirty="0" smtClean="0"/>
              <a:t> kv4 2015</a:t>
            </a:r>
            <a:br>
              <a:rPr lang="en-GB" sz="2000" dirty="0" smtClean="0"/>
            </a:br>
            <a:r>
              <a:rPr lang="en-GB" sz="2000" dirty="0" smtClean="0"/>
              <a:t>Mars 2016</a:t>
            </a:r>
            <a:endParaRPr lang="sv-SE" sz="2000" dirty="0"/>
          </a:p>
        </p:txBody>
      </p:sp>
      <p:pic>
        <p:nvPicPr>
          <p:cNvPr id="6" name="Bildobjekt 5" descr="kommunkarta_vastmanland.jpg"/>
          <p:cNvPicPr>
            <a:picLocks noChangeAspect="1"/>
          </p:cNvPicPr>
          <p:nvPr/>
        </p:nvPicPr>
        <p:blipFill rotWithShape="1">
          <a:blip r:embed="rId2">
            <a:extLst>
              <a:ext uri="{28A0092B-C50C-407E-A947-70E740481C1C}">
                <a14:useLocalDpi xmlns:a14="http://schemas.microsoft.com/office/drawing/2010/main" val="0"/>
              </a:ext>
            </a:extLst>
          </a:blip>
          <a:srcRect b="17789"/>
          <a:stretch/>
        </p:blipFill>
        <p:spPr>
          <a:xfrm>
            <a:off x="4573588" y="-1"/>
            <a:ext cx="4606924" cy="5143501"/>
          </a:xfrm>
          <a:prstGeom prst="rect">
            <a:avLst/>
          </a:prstGeom>
        </p:spPr>
      </p:pic>
    </p:spTree>
    <p:extLst>
      <p:ext uri="{BB962C8B-B14F-4D97-AF65-F5344CB8AC3E}">
        <p14:creationId xmlns:p14="http://schemas.microsoft.com/office/powerpoint/2010/main" val="1548493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993187128"/>
              </p:ext>
            </p:extLst>
          </p:nvPr>
        </p:nvGraphicFramePr>
        <p:xfrm>
          <a:off x="3962400" y="2318932"/>
          <a:ext cx="4871086" cy="1143000"/>
        </p:xfrm>
        <a:graphic>
          <a:graphicData uri="http://schemas.openxmlformats.org/drawingml/2006/table">
            <a:tbl>
              <a:tblPr>
                <a:tableStyleId>{68D230F3-CF80-4859-8CE7-A43EE81993B5}</a:tableStyleId>
              </a:tblPr>
              <a:tblGrid>
                <a:gridCol w="1542183"/>
                <a:gridCol w="1017976"/>
                <a:gridCol w="770309"/>
                <a:gridCol w="770309"/>
                <a:gridCol w="770309"/>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dirty="0">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c>
                  <a:txBody>
                    <a:bodyPr/>
                    <a:lstStyle/>
                    <a:p>
                      <a:pPr algn="ctr" rtl="0" fontAlgn="b"/>
                      <a:r>
                        <a:rPr lang="sv-SE" sz="1000" b="0" i="0" u="none" strike="noStrike">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9 692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-13,5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43 142</a:t>
                      </a:r>
                    </a:p>
                  </a:txBody>
                  <a:tcPr marL="9525" marR="9525" marT="9525" marB="0" anchor="b"/>
                </a:tc>
                <a:tc>
                  <a:txBody>
                    <a:bodyPr/>
                    <a:lstStyle/>
                    <a:p>
                      <a:pPr algn="ctr" rtl="0" fontAlgn="b"/>
                      <a:r>
                        <a:rPr lang="sv-SE" sz="1100" b="0" i="0" u="none" strike="noStrike">
                          <a:solidFill>
                            <a:srgbClr val="000000"/>
                          </a:solidFill>
                          <a:effectLst/>
                          <a:latin typeface="Futura Std Book"/>
                        </a:rPr>
                        <a:t>-8,4</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4 505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18 415</a:t>
                      </a:r>
                    </a:p>
                  </a:txBody>
                  <a:tcPr marL="9525" marR="9525" marT="9525" marB="0" anchor="b"/>
                </a:tc>
                <a:tc>
                  <a:txBody>
                    <a:bodyPr/>
                    <a:lstStyle/>
                    <a:p>
                      <a:pPr algn="ctr" rtl="0" fontAlgn="b"/>
                      <a:r>
                        <a:rPr lang="sv-SE" sz="1100" b="0" i="0" u="none" strike="noStrike">
                          <a:solidFill>
                            <a:srgbClr val="000000"/>
                          </a:solidFill>
                          <a:effectLst/>
                          <a:latin typeface="Futura Std Book"/>
                        </a:rPr>
                        <a:t>-0,7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160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48,1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1 492</a:t>
                      </a:r>
                    </a:p>
                  </a:txBody>
                  <a:tcPr marL="9525" marR="9525" marT="9525" marB="0" anchor="b"/>
                </a:tc>
                <a:tc>
                  <a:txBody>
                    <a:bodyPr/>
                    <a:lstStyle/>
                    <a:p>
                      <a:pPr algn="ctr" rtl="0" fontAlgn="b"/>
                      <a:r>
                        <a:rPr lang="sv-SE" sz="1100" b="1" i="0" u="none" strike="noStrike">
                          <a:solidFill>
                            <a:srgbClr val="000000"/>
                          </a:solidFill>
                          <a:effectLst/>
                          <a:latin typeface="Futura Std Book"/>
                        </a:rPr>
                        <a:t>45,1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rtl="0" fontAlgn="b"/>
                      <a:r>
                        <a:rPr lang="sv-SE" sz="1100" b="1" i="0" u="none" strike="noStrike">
                          <a:solidFill>
                            <a:srgbClr val="000000"/>
                          </a:solidFill>
                          <a:effectLst/>
                          <a:latin typeface="Futura Std Book"/>
                        </a:rPr>
                        <a:t>57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814</a:t>
                      </a:r>
                    </a:p>
                  </a:txBody>
                  <a:tcPr marL="9525" marR="9525" marT="9525" marB="0" anchor="b"/>
                </a:tc>
                <a:tc>
                  <a:txBody>
                    <a:bodyPr/>
                    <a:lstStyle/>
                    <a:p>
                      <a:pPr algn="ctr" rtl="0" fontAlgn="b"/>
                      <a:r>
                        <a:rPr lang="sv-SE" sz="1100" b="1" i="0" u="none" strike="noStrike" dirty="0">
                          <a:solidFill>
                            <a:srgbClr val="000000"/>
                          </a:solidFill>
                          <a:effectLst/>
                          <a:latin typeface="Futura Std Book"/>
                        </a:rPr>
                        <a:t>9,6</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3731862170"/>
              </p:ext>
            </p:extLst>
          </p:nvPr>
        </p:nvGraphicFramePr>
        <p:xfrm>
          <a:off x="397496" y="2201932"/>
          <a:ext cx="50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773716161"/>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årstakt*</a:t>
                      </a:r>
                      <a:endParaRPr lang="sv-SE" sz="1000" b="0" i="0" u="none" strike="noStrike" dirty="0">
                        <a:solidFill>
                          <a:srgbClr val="000000"/>
                        </a:solidFill>
                        <a:effectLst/>
                        <a:latin typeface="+mj-lt"/>
                      </a:endParaRPr>
                    </a:p>
                  </a:txBody>
                  <a:tcPr marL="9525" marR="9525" marT="9525" marB="0" anchor="b"/>
                </a:tc>
                <a:tc>
                  <a:txBody>
                    <a:bodyPr/>
                    <a:lstStyle/>
                    <a:p>
                      <a:pPr marL="0" algn="ctr" defTabSz="816314" rtl="0" eaLnBrk="1" fontAlgn="b" latinLnBrk="0" hangingPunct="1"/>
                      <a:r>
                        <a:rPr lang="sv-SE" sz="1000" b="0" i="0" u="none" strike="noStrike" kern="1200" dirty="0">
                          <a:solidFill>
                            <a:srgbClr val="000000"/>
                          </a:solidFill>
                          <a:effectLst/>
                          <a:latin typeface="+mj-lt"/>
                          <a:ea typeface="+mn-ea"/>
                          <a:cs typeface="+mn-cs"/>
                        </a:rPr>
                        <a:t>2010 </a:t>
                      </a:r>
                      <a:r>
                        <a:rPr lang="sv-SE" sz="1000" b="0" i="0" u="none" strike="noStrike" kern="1200" dirty="0" smtClean="0">
                          <a:solidFill>
                            <a:srgbClr val="000000"/>
                          </a:solidFill>
                          <a:effectLst/>
                          <a:latin typeface="+mj-lt"/>
                          <a:ea typeface="+mn-ea"/>
                          <a:cs typeface="+mn-cs"/>
                        </a:rPr>
                        <a:t>kv1</a:t>
                      </a:r>
                      <a:endParaRPr lang="sv-SE" sz="10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000" b="0" i="0" u="none" strike="noStrike" kern="1200" dirty="0" smtClean="0">
                          <a:solidFill>
                            <a:srgbClr val="000000"/>
                          </a:solidFill>
                          <a:effectLst/>
                          <a:latin typeface="+mj-lt"/>
                          <a:ea typeface="+mn-ea"/>
                          <a:cs typeface="+mn-cs"/>
                        </a:rPr>
                        <a:t>2014 kv4</a:t>
                      </a:r>
                      <a:endParaRPr lang="sv-SE" sz="10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000" b="0" i="0" u="none" strike="noStrike" kern="1200" dirty="0" smtClean="0">
                          <a:solidFill>
                            <a:srgbClr val="000000"/>
                          </a:solidFill>
                          <a:effectLst/>
                          <a:latin typeface="+mj-lt"/>
                          <a:ea typeface="+mn-ea"/>
                          <a:cs typeface="+mn-cs"/>
                        </a:rPr>
                        <a:t>2015 kv4</a:t>
                      </a:r>
                      <a:endParaRPr lang="sv-SE" sz="1000" b="0" i="0" u="none" strike="noStrike" kern="1200" dirty="0">
                        <a:solidFill>
                          <a:srgbClr val="000000"/>
                        </a:solidFill>
                        <a:effectLst/>
                        <a:latin typeface="+mj-lt"/>
                        <a:ea typeface="+mn-ea"/>
                        <a:cs typeface="+mn-cs"/>
                      </a:endParaRP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376 052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-1 715</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134 463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1 817</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1" i="0" u="none" strike="noStrike">
                          <a:solidFill>
                            <a:srgbClr val="000000"/>
                          </a:solidFill>
                          <a:effectLst/>
                          <a:latin typeface="Futura std book"/>
                        </a:rPr>
                        <a:t>12 167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419</a:t>
                      </a:r>
                    </a:p>
                  </a:txBody>
                  <a:tcPr marL="9525" marR="9525" marT="9525" marB="0" anchor="b"/>
                </a:tc>
                <a:tc>
                  <a:txBody>
                    <a:bodyPr/>
                    <a:lstStyle/>
                    <a:p>
                      <a:pPr algn="ctr" fontAlgn="b"/>
                      <a:r>
                        <a:rPr lang="sv-SE" sz="1100" b="1" i="0" u="none" strike="noStrike">
                          <a:solidFill>
                            <a:srgbClr val="000000"/>
                          </a:solidFill>
                          <a:effectLst/>
                          <a:latin typeface="Futura std book"/>
                        </a:rPr>
                        <a:t>7,2</a:t>
                      </a:r>
                    </a:p>
                  </a:txBody>
                  <a:tcPr marL="9525" marR="9525" marT="9525" marB="0" anchor="b"/>
                </a:tc>
                <a:tc>
                  <a:txBody>
                    <a:bodyPr/>
                    <a:lstStyle/>
                    <a:p>
                      <a:pPr algn="ctr" fontAlgn="b"/>
                      <a:r>
                        <a:rPr lang="sv-SE" sz="1100" b="1" i="0" u="none" strike="noStrike">
                          <a:solidFill>
                            <a:srgbClr val="000000"/>
                          </a:solidFill>
                          <a:effectLst/>
                          <a:latin typeface="Futura std book"/>
                        </a:rPr>
                        <a:t>6,1</a:t>
                      </a:r>
                    </a:p>
                  </a:txBody>
                  <a:tcPr marL="9525" marR="9525" marT="9525" marB="0" anchor="b"/>
                </a:tc>
                <a:tc>
                  <a:txBody>
                    <a:bodyPr/>
                    <a:lstStyle/>
                    <a:p>
                      <a:pPr algn="ctr" fontAlgn="b"/>
                      <a:r>
                        <a:rPr lang="sv-SE" sz="1100" b="1" i="0" u="none" strike="noStrike">
                          <a:solidFill>
                            <a:srgbClr val="000000"/>
                          </a:solidFill>
                          <a:effectLst/>
                          <a:latin typeface="Futura std book"/>
                        </a:rPr>
                        <a:t>6,3</a:t>
                      </a:r>
                    </a:p>
                  </a:txBody>
                  <a:tcPr marL="9525" marR="9525" marT="9525" marB="0" anchor="b"/>
                </a:tc>
              </a:tr>
              <a:tr h="190500">
                <a:tc>
                  <a:txBody>
                    <a:bodyPr/>
                    <a:lstStyle/>
                    <a:p>
                      <a:pPr algn="l"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fontAlgn="b"/>
                      <a:r>
                        <a:rPr lang="sv-SE" sz="1100" b="1" i="0" u="none" strike="noStrike">
                          <a:solidFill>
                            <a:srgbClr val="000000"/>
                          </a:solidFill>
                          <a:effectLst/>
                          <a:latin typeface="Futura std book"/>
                        </a:rPr>
                        <a:t>6 386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196</a:t>
                      </a:r>
                    </a:p>
                  </a:txBody>
                  <a:tcPr marL="9525" marR="9525" marT="9525" marB="0" anchor="b"/>
                </a:tc>
                <a:tc>
                  <a:txBody>
                    <a:bodyPr/>
                    <a:lstStyle/>
                    <a:p>
                      <a:pPr algn="ctr" fontAlgn="b"/>
                      <a:r>
                        <a:rPr lang="sv-SE" sz="1100" b="1" i="0" u="none" strike="noStrike">
                          <a:solidFill>
                            <a:srgbClr val="000000"/>
                          </a:solidFill>
                          <a:effectLst/>
                          <a:latin typeface="Futura std book"/>
                        </a:rPr>
                        <a:t>6,9</a:t>
                      </a:r>
                    </a:p>
                  </a:txBody>
                  <a:tcPr marL="9525" marR="9525" marT="9525" marB="0" anchor="b"/>
                </a:tc>
                <a:tc>
                  <a:txBody>
                    <a:bodyPr/>
                    <a:lstStyle/>
                    <a:p>
                      <a:pPr algn="ctr" fontAlgn="b"/>
                      <a:r>
                        <a:rPr lang="sv-SE" sz="1100" b="1" i="0" u="none" strike="noStrike">
                          <a:solidFill>
                            <a:srgbClr val="000000"/>
                          </a:solidFill>
                          <a:effectLst/>
                          <a:latin typeface="Futura std book"/>
                        </a:rPr>
                        <a:t>5,8</a:t>
                      </a:r>
                    </a:p>
                  </a:txBody>
                  <a:tcPr marL="9525" marR="9525" marT="9525" marB="0" anchor="b"/>
                </a:tc>
                <a:tc>
                  <a:txBody>
                    <a:bodyPr/>
                    <a:lstStyle/>
                    <a:p>
                      <a:pPr algn="ctr" fontAlgn="b"/>
                      <a:r>
                        <a:rPr lang="sv-SE" sz="1100" b="1" i="0" u="none" strike="noStrike" dirty="0">
                          <a:solidFill>
                            <a:srgbClr val="000000"/>
                          </a:solidFill>
                          <a:effectLst/>
                          <a:latin typeface="Futura std book"/>
                        </a:rPr>
                        <a:t>6,0</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1" name="Diagram 10"/>
          <p:cNvGraphicFramePr>
            <a:graphicFrameLocks/>
          </p:cNvGraphicFramePr>
          <p:nvPr>
            <p:extLst>
              <p:ext uri="{D42A27DB-BD31-4B8C-83A1-F6EECF244321}">
                <p14:modId xmlns:p14="http://schemas.microsoft.com/office/powerpoint/2010/main" val="265824288"/>
              </p:ext>
            </p:extLst>
          </p:nvPr>
        </p:nvGraphicFramePr>
        <p:xfrm>
          <a:off x="486504" y="2182483"/>
          <a:ext cx="4680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347008050"/>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marL="0" marR="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kern="1200" dirty="0" smtClean="0">
                          <a:solidFill>
                            <a:srgbClr val="000000"/>
                          </a:solidFill>
                          <a:effectLst/>
                          <a:latin typeface="Furtur"/>
                          <a:ea typeface="+mn-ea"/>
                          <a:cs typeface="+mn-cs"/>
                        </a:rPr>
                        <a:t>2015 kv4</a:t>
                      </a:r>
                      <a:endParaRPr lang="sv-SE" sz="1100" b="0" i="0" u="none" strike="noStrike" dirty="0">
                        <a:solidFill>
                          <a:srgbClr val="000000"/>
                        </a:solidFill>
                        <a:effectLst/>
                        <a:latin typeface="Furtur"/>
                      </a:endParaRPr>
                    </a:p>
                  </a:txBody>
                  <a:tcPr marL="9525" marR="9525" marT="9525" marB="0" anchor="b"/>
                </a:tc>
                <a:tc>
                  <a:txBody>
                    <a:bodyPr/>
                    <a:lstStyle/>
                    <a:p>
                      <a:pPr algn="ctr" fontAlgn="b"/>
                      <a:r>
                        <a:rPr lang="sv-SE" sz="1100" b="0" i="1" u="none" strike="noStrike" dirty="0" smtClean="0">
                          <a:solidFill>
                            <a:srgbClr val="000000"/>
                          </a:solidFill>
                          <a:effectLst/>
                          <a:latin typeface="Furtur"/>
                        </a:rPr>
                        <a:t>Årstakt*</a:t>
                      </a:r>
                      <a:endParaRPr lang="sv-SE" sz="1100" b="0" i="1" u="none" strike="noStrike" dirty="0">
                        <a:solidFill>
                          <a:srgbClr val="000000"/>
                        </a:solidFill>
                        <a:effectLst/>
                        <a:latin typeface="Furtur"/>
                      </a:endParaRPr>
                    </a:p>
                  </a:txBody>
                  <a:tcPr marL="9525" marR="9525" marT="9525" marB="0" anchor="b"/>
                </a:tc>
                <a:tc gridSpan="3">
                  <a:txBody>
                    <a:bodyPr/>
                    <a:lstStyle/>
                    <a:p>
                      <a:pPr algn="ctr" fontAlgn="b"/>
                      <a:r>
                        <a:rPr lang="sv-SE" sz="1100" b="0" i="1" u="none" strike="noStrike" dirty="0">
                          <a:solidFill>
                            <a:srgbClr val="000000"/>
                          </a:solidFill>
                          <a:effectLst/>
                          <a:latin typeface="Furtur"/>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fontAlgn="b"/>
                      <a:r>
                        <a:rPr lang="sv-SE" sz="1000" b="0" i="0" u="none" strike="noStrike" dirty="0" smtClean="0">
                          <a:solidFill>
                            <a:srgbClr val="000000"/>
                          </a:solidFill>
                          <a:effectLst/>
                          <a:latin typeface="Furtur"/>
                        </a:rPr>
                        <a:t>(</a:t>
                      </a:r>
                      <a:r>
                        <a:rPr lang="sv-SE" sz="1000" b="0" i="0" u="none" strike="noStrike" baseline="0" dirty="0" smtClean="0">
                          <a:solidFill>
                            <a:srgbClr val="000000"/>
                          </a:solidFill>
                          <a:effectLst/>
                          <a:latin typeface="Furtur"/>
                        </a:rPr>
                        <a:t>i tusental)</a:t>
                      </a:r>
                      <a:endParaRPr lang="sv-SE" sz="1000" b="0" i="0" u="none" strike="noStrike" dirty="0">
                        <a:solidFill>
                          <a:srgbClr val="000000"/>
                        </a:solidFill>
                        <a:effectLst/>
                        <a:latin typeface="Furtur"/>
                      </a:endParaRPr>
                    </a:p>
                  </a:txBody>
                  <a:tcPr marL="9525" marR="9525" marT="9525" marB="0" anchor="b"/>
                </a:tc>
                <a:tc hMerge="1">
                  <a:txBody>
                    <a:bodyPr/>
                    <a:lstStyle/>
                    <a:p>
                      <a:pPr algn="ctr"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Furtur"/>
                        </a:rPr>
                        <a:t>2005 </a:t>
                      </a:r>
                      <a:r>
                        <a:rPr lang="sv-SE" sz="1000" b="0" i="0" u="none" strike="noStrike" dirty="0">
                          <a:solidFill>
                            <a:srgbClr val="000000"/>
                          </a:solidFill>
                          <a:effectLst/>
                          <a:latin typeface="Furtur"/>
                        </a:rPr>
                        <a:t>kv1</a:t>
                      </a:r>
                    </a:p>
                  </a:txBody>
                  <a:tcPr marL="9525" marR="9525" marT="9525" marB="0" anchor="b"/>
                </a:tc>
                <a:tc>
                  <a:txBody>
                    <a:bodyPr/>
                    <a:lstStyle/>
                    <a:p>
                      <a:pPr algn="ctr" fontAlgn="b"/>
                      <a:r>
                        <a:rPr lang="sv-SE" sz="1000" b="0" i="0" u="none" strike="noStrike" dirty="0">
                          <a:solidFill>
                            <a:srgbClr val="000000"/>
                          </a:solidFill>
                          <a:effectLst/>
                          <a:latin typeface="Furtur"/>
                        </a:rPr>
                        <a:t>2010 </a:t>
                      </a:r>
                      <a:r>
                        <a:rPr lang="sv-SE" sz="1000" b="0" i="0" u="none" strike="noStrike" dirty="0" smtClean="0">
                          <a:solidFill>
                            <a:srgbClr val="000000"/>
                          </a:solidFill>
                          <a:effectLst/>
                          <a:latin typeface="Furtur"/>
                        </a:rPr>
                        <a:t>kv1</a:t>
                      </a:r>
                      <a:endParaRPr lang="sv-SE" sz="1000" b="0" i="0" u="none" strike="noStrike" dirty="0">
                        <a:solidFill>
                          <a:srgbClr val="000000"/>
                        </a:solidFill>
                        <a:effectLst/>
                        <a:latin typeface="Furtur"/>
                      </a:endParaRPr>
                    </a:p>
                  </a:txBody>
                  <a:tcPr marL="9525" marR="9525" marT="9525" marB="0" anchor="b"/>
                </a:tc>
                <a:tc>
                  <a:txBody>
                    <a:bodyPr/>
                    <a:lstStyle/>
                    <a:p>
                      <a:pPr algn="ctr" fontAlgn="b"/>
                      <a:r>
                        <a:rPr lang="sv-SE" sz="1000" b="0" i="0" u="none" strike="noStrike" dirty="0" smtClean="0">
                          <a:solidFill>
                            <a:srgbClr val="000000"/>
                          </a:solidFill>
                          <a:effectLst/>
                          <a:latin typeface="Furtur"/>
                        </a:rPr>
                        <a:t>2014 kv4</a:t>
                      </a:r>
                      <a:endParaRPr lang="sv-SE" sz="1000" b="0" i="0" u="none" strike="noStrike" dirty="0">
                        <a:solidFill>
                          <a:srgbClr val="000000"/>
                        </a:solidFill>
                        <a:effectLst/>
                        <a:latin typeface="Furtur"/>
                      </a:endParaRP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9 851,0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103,7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tc>
                <a:tc>
                  <a:txBody>
                    <a:bodyPr/>
                    <a:lstStyle/>
                    <a:p>
                      <a:pPr algn="ctr" rtl="0" fontAlgn="b"/>
                      <a:r>
                        <a:rPr lang="sv-SE" sz="1100" b="0" i="0" u="none" strike="noStrike">
                          <a:solidFill>
                            <a:srgbClr val="000000"/>
                          </a:solidFill>
                          <a:effectLst/>
                          <a:latin typeface="Futura Std Book"/>
                        </a:rPr>
                        <a:t>5,3</a:t>
                      </a:r>
                    </a:p>
                  </a:txBody>
                  <a:tcPr marL="9525" marR="9525" marT="9525" marB="0" anchor="b"/>
                </a:tc>
                <a:tc>
                  <a:txBody>
                    <a:bodyPr/>
                    <a:lstStyle/>
                    <a:p>
                      <a:pPr algn="ctr" rtl="0"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3 706,4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14</a:t>
                      </a:r>
                    </a:p>
                  </a:txBody>
                  <a:tcPr marL="9525" marR="9525" marT="9525" marB="0" anchor="b"/>
                </a:tc>
                <a:tc>
                  <a:txBody>
                    <a:bodyPr/>
                    <a:lstStyle/>
                    <a:p>
                      <a:pPr algn="ctr" rtl="0" fontAlgn="b"/>
                      <a:r>
                        <a:rPr lang="sv-SE" sz="1100" b="0" i="0" u="none" strike="noStrike">
                          <a:solidFill>
                            <a:srgbClr val="000000"/>
                          </a:solidFill>
                          <a:effectLst/>
                          <a:latin typeface="Futura Std Book"/>
                        </a:rPr>
                        <a:t>7,9</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264,3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a:t>
                      </a:r>
                    </a:p>
                  </a:txBody>
                  <a:tcPr marL="9525" marR="9525" marT="9525" marB="0" anchor="b"/>
                </a:tc>
                <a:tc>
                  <a:txBody>
                    <a:bodyPr/>
                    <a:lstStyle/>
                    <a:p>
                      <a:pPr algn="ctr" rtl="0" fontAlgn="b"/>
                      <a:r>
                        <a:rPr lang="sv-SE" sz="1100" b="1" i="0" u="none" strike="noStrike">
                          <a:solidFill>
                            <a:srgbClr val="000000"/>
                          </a:solidFill>
                          <a:effectLst/>
                          <a:latin typeface="Futura Std Book"/>
                        </a:rPr>
                        <a:t>5,1</a:t>
                      </a:r>
                    </a:p>
                  </a:txBody>
                  <a:tcPr marL="9525" marR="9525" marT="9525" marB="0" anchor="b"/>
                </a:tc>
                <a:tc>
                  <a:txBody>
                    <a:bodyPr/>
                    <a:lstStyle/>
                    <a:p>
                      <a:pPr algn="ctr" rtl="0" fontAlgn="b"/>
                      <a:r>
                        <a:rPr lang="sv-SE" sz="1100" b="1" i="0" u="none" strike="noStrike">
                          <a:solidFill>
                            <a:srgbClr val="000000"/>
                          </a:solidFill>
                          <a:effectLst/>
                          <a:latin typeface="Futura Std Book"/>
                        </a:rPr>
                        <a:t>1,0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rtl="0" fontAlgn="b"/>
                      <a:r>
                        <a:rPr lang="sv-SE" sz="1100" b="1" i="0" u="none" strike="noStrike">
                          <a:solidFill>
                            <a:srgbClr val="000000"/>
                          </a:solidFill>
                          <a:effectLst/>
                          <a:latin typeface="Futura Std Book"/>
                        </a:rPr>
                        <a:t>145,2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10,7</a:t>
                      </a:r>
                    </a:p>
                  </a:txBody>
                  <a:tcPr marL="9525" marR="9525" marT="9525" marB="0" anchor="b"/>
                </a:tc>
                <a:tc>
                  <a:txBody>
                    <a:bodyPr/>
                    <a:lstStyle/>
                    <a:p>
                      <a:pPr algn="ctr" rtl="0" fontAlgn="b"/>
                      <a:r>
                        <a:rPr lang="sv-SE" sz="1100" b="1" i="0" u="none" strike="noStrike">
                          <a:solidFill>
                            <a:srgbClr val="000000"/>
                          </a:solidFill>
                          <a:effectLst/>
                          <a:latin typeface="Futura Std Book"/>
                        </a:rPr>
                        <a:t>6,7</a:t>
                      </a:r>
                    </a:p>
                  </a:txBody>
                  <a:tcPr marL="9525" marR="9525" marT="9525" marB="0" anchor="b"/>
                </a:tc>
                <a:tc>
                  <a:txBody>
                    <a:bodyPr/>
                    <a:lstStyle/>
                    <a:p>
                      <a:pPr algn="ctr" rtl="0" fontAlgn="b"/>
                      <a:r>
                        <a:rPr lang="sv-SE" sz="1100" b="1" i="0" u="none" strike="noStrike" dirty="0">
                          <a:solidFill>
                            <a:srgbClr val="000000"/>
                          </a:solidFill>
                          <a:effectLst/>
                          <a:latin typeface="Futura Std Book"/>
                        </a:rPr>
                        <a:t>1,1</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10" name="textruta 9"/>
          <p:cNvSpPr txBox="1"/>
          <p:nvPr/>
        </p:nvSpPr>
        <p:spPr>
          <a:xfrm>
            <a:off x="472729" y="4552265"/>
            <a:ext cx="2980939" cy="290397"/>
          </a:xfrm>
          <a:prstGeom prst="rect">
            <a:avLst/>
          </a:prstGeom>
          <a:noFill/>
        </p:spPr>
        <p:txBody>
          <a:bodyPr wrap="none" lIns="0" tIns="0" rIns="0" bIns="0" rtlCol="0" anchor="t">
            <a:noAutofit/>
          </a:bodyPr>
          <a:lstStyle/>
          <a:p>
            <a:pPr>
              <a:lnSpc>
                <a:spcPts val="2400"/>
              </a:lnSpc>
            </a:pPr>
            <a:r>
              <a:rPr lang="sv-SE" sz="800" dirty="0" smtClean="0"/>
              <a:t>OBS: Den 1 januari 2007 flyttades Heby kommun till Uppsala län.</a:t>
            </a:r>
          </a:p>
        </p:txBody>
      </p:sp>
      <p:graphicFrame>
        <p:nvGraphicFramePr>
          <p:cNvPr id="11" name="Diagram 10"/>
          <p:cNvGraphicFramePr>
            <a:graphicFrameLocks/>
          </p:cNvGraphicFramePr>
          <p:nvPr>
            <p:extLst>
              <p:ext uri="{D42A27DB-BD31-4B8C-83A1-F6EECF244321}">
                <p14:modId xmlns:p14="http://schemas.microsoft.com/office/powerpoint/2010/main" val="668272828"/>
              </p:ext>
            </p:extLst>
          </p:nvPr>
        </p:nvGraphicFramePr>
        <p:xfrm>
          <a:off x="620288" y="2177463"/>
          <a:ext cx="468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579052396"/>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c>
                  <a:txBody>
                    <a:bodyPr/>
                    <a:lstStyle/>
                    <a:p>
                      <a:pPr algn="ctr" rtl="0" fontAlgn="b"/>
                      <a:r>
                        <a:rPr lang="sv-SE" sz="1000" b="0" i="0" u="none" strike="noStrike">
                          <a:solidFill>
                            <a:srgbClr val="000000"/>
                          </a:solidFill>
                          <a:effectLst/>
                          <a:latin typeface="+mj-lt"/>
                        </a:rPr>
                        <a:t>Antal</a:t>
                      </a:r>
                    </a:p>
                  </a:txBody>
                  <a:tcPr marL="9525" marR="9525" marT="9525" marB="0" anchor="b"/>
                </a:tc>
                <a:tc>
                  <a:txBody>
                    <a:bodyPr/>
                    <a:lstStyle/>
                    <a:p>
                      <a:pPr algn="ctr" rtl="0" fontAlgn="b"/>
                      <a:r>
                        <a:rPr lang="sv-SE" sz="1000" b="0" i="0" u="none" strike="noStrike">
                          <a:solidFill>
                            <a:srgbClr val="000000"/>
                          </a:solidFill>
                          <a:effectLst/>
                          <a:latin typeface="+mj-lt"/>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11 800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-16,3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53 974</a:t>
                      </a:r>
                    </a:p>
                  </a:txBody>
                  <a:tcPr marL="9525" marR="9525" marT="9525" marB="0" anchor="b"/>
                </a:tc>
                <a:tc>
                  <a:txBody>
                    <a:bodyPr/>
                    <a:lstStyle/>
                    <a:p>
                      <a:pPr algn="ctr" rtl="0" fontAlgn="b"/>
                      <a:r>
                        <a:rPr lang="sv-SE" sz="1100" b="0" i="0" u="none" strike="noStrike">
                          <a:solidFill>
                            <a:srgbClr val="000000"/>
                          </a:solidFill>
                          <a:effectLst/>
                          <a:latin typeface="Futura Std Book"/>
                        </a:rPr>
                        <a:t>17,9</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4 061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-32,2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19 748</a:t>
                      </a:r>
                    </a:p>
                  </a:txBody>
                  <a:tcPr marL="9525" marR="9525" marT="9525" marB="0" anchor="b"/>
                </a:tc>
                <a:tc>
                  <a:txBody>
                    <a:bodyPr/>
                    <a:lstStyle/>
                    <a:p>
                      <a:pPr algn="ctr" rtl="0" fontAlgn="b"/>
                      <a:r>
                        <a:rPr lang="sv-SE" sz="1100" b="0" i="0" u="none" strike="noStrike">
                          <a:solidFill>
                            <a:srgbClr val="000000"/>
                          </a:solidFill>
                          <a:effectLst/>
                          <a:latin typeface="Futura Std Book"/>
                        </a:rPr>
                        <a:t>4,8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-49,1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1 193</a:t>
                      </a:r>
                    </a:p>
                  </a:txBody>
                  <a:tcPr marL="9525" marR="9525" marT="9525" marB="0" anchor="b"/>
                </a:tc>
                <a:tc>
                  <a:txBody>
                    <a:bodyPr/>
                    <a:lstStyle/>
                    <a:p>
                      <a:pPr algn="ctr" rtl="0" fontAlgn="b"/>
                      <a:r>
                        <a:rPr lang="sv-SE" sz="1100" b="1" i="0" u="none" strike="noStrike">
                          <a:solidFill>
                            <a:srgbClr val="000000"/>
                          </a:solidFill>
                          <a:effectLst/>
                          <a:latin typeface="Futura Std Book"/>
                        </a:rPr>
                        <a:t>116,1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rtl="0" fontAlgn="b"/>
                      <a:r>
                        <a:rPr lang="sv-SE" sz="1100" b="1" i="0" u="none" strike="noStrike">
                          <a:solidFill>
                            <a:srgbClr val="000000"/>
                          </a:solidFill>
                          <a:effectLst/>
                          <a:latin typeface="Futura Std Book"/>
                        </a:rPr>
                        <a:t>31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-69,0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1 007</a:t>
                      </a:r>
                    </a:p>
                  </a:txBody>
                  <a:tcPr marL="9525" marR="9525" marT="9525" marB="0" anchor="b"/>
                </a:tc>
                <a:tc>
                  <a:txBody>
                    <a:bodyPr/>
                    <a:lstStyle/>
                    <a:p>
                      <a:pPr algn="ctr" rtl="0" fontAlgn="b"/>
                      <a:r>
                        <a:rPr lang="sv-SE" sz="1100" b="1" i="0" u="none" strike="noStrike" dirty="0">
                          <a:solidFill>
                            <a:srgbClr val="000000"/>
                          </a:solidFill>
                          <a:effectLst/>
                          <a:latin typeface="Futura Std Book"/>
                        </a:rPr>
                        <a:t>96,3</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2968519032"/>
              </p:ext>
            </p:extLst>
          </p:nvPr>
        </p:nvGraphicFramePr>
        <p:xfrm>
          <a:off x="543710" y="2232534"/>
          <a:ext cx="54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kv4 (kv4, 2008 - 2015)</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4096651967"/>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kv4</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smtClean="0">
                          <a:solidFill>
                            <a:srgbClr val="000000"/>
                          </a:solidFill>
                          <a:effectLst/>
                          <a:latin typeface="+mj-lt"/>
                        </a:rPr>
                        <a:t>2014 kv4</a:t>
                      </a:r>
                      <a:endParaRPr lang="sv-SE" sz="1000" b="0" i="0" u="none" strike="noStrike" dirty="0">
                        <a:solidFill>
                          <a:srgbClr val="000000"/>
                        </a:solidFill>
                        <a:effectLst/>
                        <a:latin typeface="+mj-lt"/>
                      </a:endParaRPr>
                    </a:p>
                  </a:txBody>
                  <a:tcPr marL="9525" marR="9525" marT="9525" marB="0" anchor="b"/>
                </a:tc>
              </a:tr>
              <a:tr h="190500">
                <a:tc>
                  <a:txBody>
                    <a:bodyPr/>
                    <a:lstStyle/>
                    <a:p>
                      <a:pPr algn="l" rtl="0" fontAlgn="b"/>
                      <a:r>
                        <a:rPr lang="sv-SE" sz="1100" b="0" i="0" u="none" strike="noStrike">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9 889</a:t>
                      </a:r>
                    </a:p>
                  </a:txBody>
                  <a:tcPr marL="7620" marR="7620" marT="7620" marB="0" anchor="b">
                    <a:noFill/>
                  </a:tcPr>
                </a:tc>
                <a:tc>
                  <a:txBody>
                    <a:bodyPr/>
                    <a:lstStyle/>
                    <a:p>
                      <a:pPr algn="ctr" fontAlgn="b"/>
                      <a:r>
                        <a:rPr lang="sv-SE" sz="1100" b="0" i="0" u="none" strike="noStrike">
                          <a:solidFill>
                            <a:srgbClr val="000000"/>
                          </a:solidFill>
                          <a:effectLst/>
                          <a:latin typeface="Futura Std Book"/>
                        </a:rPr>
                        <a:t>59 881</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29,9</a:t>
                      </a:r>
                    </a:p>
                  </a:txBody>
                  <a:tcPr marL="7620" marR="7620" marT="7620" marB="0" anchor="b"/>
                </a:tc>
                <a:tc>
                  <a:txBody>
                    <a:bodyPr/>
                    <a:lstStyle/>
                    <a:p>
                      <a:pPr algn="ctr" fontAlgn="b"/>
                      <a:r>
                        <a:rPr lang="sv-SE" sz="1100" b="0" i="0" u="none" strike="noStrike">
                          <a:solidFill>
                            <a:srgbClr val="000000"/>
                          </a:solidFill>
                          <a:effectLst/>
                          <a:latin typeface="Futura Std Book"/>
                        </a:rPr>
                        <a:t>22,3</a:t>
                      </a:r>
                    </a:p>
                  </a:txBody>
                  <a:tcPr marL="7620" marR="7620" marT="7620" marB="0" anchor="b"/>
                </a:tc>
                <a:tc>
                  <a:txBody>
                    <a:bodyPr/>
                    <a:lstStyle/>
                    <a:p>
                      <a:pPr algn="ctr" fontAlgn="b"/>
                      <a:r>
                        <a:rPr lang="sv-SE" sz="1100" b="0" i="0" u="none" strike="noStrike">
                          <a:solidFill>
                            <a:srgbClr val="000000"/>
                          </a:solidFill>
                          <a:effectLst/>
                          <a:latin typeface="Futura Std Book"/>
                        </a:rPr>
                        <a:t>7,5</a:t>
                      </a:r>
                    </a:p>
                  </a:txBody>
                  <a:tcPr marL="7620" marR="7620" marT="7620" marB="0" anchor="b"/>
                </a:tc>
              </a:tr>
              <a:tr h="190500">
                <a:tc>
                  <a:txBody>
                    <a:bodyPr/>
                    <a:lstStyle/>
                    <a:p>
                      <a:pPr algn="l" rtl="0" fontAlgn="b"/>
                      <a:r>
                        <a:rPr lang="sv-SE" sz="1100" b="0" i="0" u="none" strike="noStrike">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3 801</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18 117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42,8</a:t>
                      </a:r>
                    </a:p>
                  </a:txBody>
                  <a:tcPr marL="7620" marR="7620" marT="7620" marB="0" anchor="b"/>
                </a:tc>
                <a:tc>
                  <a:txBody>
                    <a:bodyPr/>
                    <a:lstStyle/>
                    <a:p>
                      <a:pPr algn="ctr" fontAlgn="b"/>
                      <a:r>
                        <a:rPr lang="sv-SE" sz="1100" b="0" i="0" u="none" strike="noStrike">
                          <a:solidFill>
                            <a:srgbClr val="000000"/>
                          </a:solidFill>
                          <a:effectLst/>
                          <a:latin typeface="Futura Std Book"/>
                        </a:rPr>
                        <a:t>32,1</a:t>
                      </a:r>
                    </a:p>
                  </a:txBody>
                  <a:tcPr marL="7620" marR="7620" marT="7620" marB="0" anchor="b"/>
                </a:tc>
                <a:tc>
                  <a:txBody>
                    <a:bodyPr/>
                    <a:lstStyle/>
                    <a:p>
                      <a:pPr algn="ctr" fontAlgn="b"/>
                      <a:r>
                        <a:rPr lang="sv-SE" sz="1100" b="0" i="0" u="none" strike="noStrike">
                          <a:solidFill>
                            <a:srgbClr val="000000"/>
                          </a:solidFill>
                          <a:effectLst/>
                          <a:latin typeface="Futura Std Book"/>
                        </a:rPr>
                        <a:t>7,3</a:t>
                      </a:r>
                    </a:p>
                  </a:txBody>
                  <a:tcPr marL="7620" marR="7620" marT="7620" marB="0" anchor="b"/>
                </a:tc>
              </a:tr>
              <a:tr h="190500">
                <a:tc>
                  <a:txBody>
                    <a:bodyPr/>
                    <a:lstStyle/>
                    <a:p>
                      <a:pPr algn="l"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1" i="0" u="none" strike="noStrike">
                          <a:solidFill>
                            <a:srgbClr val="000000"/>
                          </a:solidFill>
                          <a:effectLst/>
                          <a:latin typeface="Futura Std Book"/>
                        </a:rPr>
                        <a:t>134</a:t>
                      </a:r>
                    </a:p>
                  </a:txBody>
                  <a:tcPr marL="7620" marR="7620" marT="7620" marB="0" anchor="b">
                    <a:noFill/>
                  </a:tcPr>
                </a:tc>
                <a:tc>
                  <a:txBody>
                    <a:bodyPr/>
                    <a:lstStyle/>
                    <a:p>
                      <a:pPr algn="ctr" fontAlgn="b"/>
                      <a:r>
                        <a:rPr lang="sv-SE" sz="1100" b="1" i="0" u="none" strike="noStrike">
                          <a:solidFill>
                            <a:srgbClr val="000000"/>
                          </a:solidFill>
                          <a:effectLst/>
                          <a:latin typeface="Futura Std Book"/>
                        </a:rPr>
                        <a:t>738</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15,1</a:t>
                      </a:r>
                    </a:p>
                  </a:txBody>
                  <a:tcPr marL="7620" marR="7620" marT="7620" marB="0" anchor="b"/>
                </a:tc>
                <a:tc>
                  <a:txBody>
                    <a:bodyPr/>
                    <a:lstStyle/>
                    <a:p>
                      <a:pPr algn="ctr" fontAlgn="b"/>
                      <a:r>
                        <a:rPr lang="sv-SE" sz="1100" b="1" i="0" u="none" strike="noStrike">
                          <a:solidFill>
                            <a:srgbClr val="000000"/>
                          </a:solidFill>
                          <a:effectLst/>
                          <a:latin typeface="Futura std book"/>
                        </a:rPr>
                        <a:t>12,7</a:t>
                      </a:r>
                    </a:p>
                  </a:txBody>
                  <a:tcPr marL="7620" marR="7620" marT="7620" marB="0" anchor="b"/>
                </a:tc>
                <a:tc>
                  <a:txBody>
                    <a:bodyPr/>
                    <a:lstStyle/>
                    <a:p>
                      <a:pPr algn="ctr" fontAlgn="b"/>
                      <a:r>
                        <a:rPr lang="sv-SE" sz="1100" b="1" i="0" u="none" strike="noStrike">
                          <a:solidFill>
                            <a:srgbClr val="000000"/>
                          </a:solidFill>
                          <a:effectLst/>
                          <a:latin typeface="Futura std book"/>
                        </a:rPr>
                        <a:t>8,7</a:t>
                      </a:r>
                    </a:p>
                  </a:txBody>
                  <a:tcPr marL="7620" marR="7620" marT="7620" marB="0" anchor="b"/>
                </a:tc>
              </a:tr>
              <a:tr h="190500">
                <a:tc>
                  <a:txBody>
                    <a:bodyPr/>
                    <a:lstStyle/>
                    <a:p>
                      <a:pPr algn="l"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7620" marR="7620" marT="7620" marB="0" anchor="b">
                    <a:noFill/>
                  </a:tcPr>
                </a:tc>
                <a:tc>
                  <a:txBody>
                    <a:bodyPr/>
                    <a:lstStyle/>
                    <a:p>
                      <a:pPr algn="ctr" fontAlgn="b"/>
                      <a:r>
                        <a:rPr lang="sv-SE" sz="1100" b="1" i="0" u="none" strike="noStrike">
                          <a:solidFill>
                            <a:srgbClr val="000000"/>
                          </a:solidFill>
                          <a:effectLst/>
                          <a:latin typeface="Futura Std Book"/>
                        </a:rPr>
                        <a:t>322</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14,6</a:t>
                      </a:r>
                    </a:p>
                  </a:txBody>
                  <a:tcPr marL="7620" marR="7620" marT="7620" marB="0" anchor="b"/>
                </a:tc>
                <a:tc>
                  <a:txBody>
                    <a:bodyPr/>
                    <a:lstStyle/>
                    <a:p>
                      <a:pPr algn="ctr" fontAlgn="b"/>
                      <a:r>
                        <a:rPr lang="sv-SE" sz="1100" b="1" i="0" u="none" strike="noStrike">
                          <a:solidFill>
                            <a:srgbClr val="000000"/>
                          </a:solidFill>
                          <a:effectLst/>
                          <a:latin typeface="Futura std book"/>
                        </a:rPr>
                        <a:t>12,1</a:t>
                      </a:r>
                    </a:p>
                  </a:txBody>
                  <a:tcPr marL="7620" marR="7620" marT="7620" marB="0" anchor="b"/>
                </a:tc>
                <a:tc>
                  <a:txBody>
                    <a:bodyPr/>
                    <a:lstStyle/>
                    <a:p>
                      <a:pPr algn="ctr" fontAlgn="b"/>
                      <a:r>
                        <a:rPr lang="sv-SE" sz="1100" b="1" i="0" u="none" strike="noStrike" dirty="0">
                          <a:solidFill>
                            <a:srgbClr val="000000"/>
                          </a:solidFill>
                          <a:effectLst/>
                          <a:latin typeface="Futura std book"/>
                        </a:rPr>
                        <a:t>3,0</a:t>
                      </a:r>
                    </a:p>
                  </a:txBody>
                  <a:tcPr marL="7620" marR="7620" marT="7620" marB="0" anchor="b"/>
                </a:tc>
              </a:tr>
            </a:tbl>
          </a:graphicData>
        </a:graphic>
      </p:graphicFrame>
      <p:sp>
        <p:nvSpPr>
          <p:cNvPr id="7" name="textruta 6"/>
          <p:cNvSpPr txBox="1"/>
          <p:nvPr/>
        </p:nvSpPr>
        <p:spPr>
          <a:xfrm>
            <a:off x="6489025" y="3392114"/>
            <a:ext cx="914400" cy="914400"/>
          </a:xfrm>
          <a:prstGeom prst="rect">
            <a:avLst/>
          </a:prstGeom>
          <a:noFill/>
        </p:spPr>
        <p:txBody>
          <a:bodyPr wrap="none" lIns="0" tIns="0" rIns="0" bIns="0" rtlCol="0">
            <a:noAutofit/>
          </a:bodyPr>
          <a:lstStyle/>
          <a:p>
            <a:pPr>
              <a:lnSpc>
                <a:spcPts val="2400"/>
              </a:lnSpc>
            </a:pPr>
            <a:endParaRPr lang="sv-SE" sz="800" dirty="0" smtClean="0"/>
          </a:p>
        </p:txBody>
      </p:sp>
      <p:sp>
        <p:nvSpPr>
          <p:cNvPr id="12" name="textruta 11"/>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8" name="Diagram 7"/>
          <p:cNvGraphicFramePr>
            <a:graphicFrameLocks/>
          </p:cNvGraphicFramePr>
          <p:nvPr>
            <p:extLst>
              <p:ext uri="{D42A27DB-BD31-4B8C-83A1-F6EECF244321}">
                <p14:modId xmlns:p14="http://schemas.microsoft.com/office/powerpoint/2010/main" val="3216469255"/>
              </p:ext>
            </p:extLst>
          </p:nvPr>
        </p:nvGraphicFramePr>
        <p:xfrm>
          <a:off x="397496" y="2170004"/>
          <a:ext cx="5078100" cy="2420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53 kommuner i Stockholmsregionen – tas det fram kvartalsvisa konjunkturrapporter för länen; Gävleborgs län, Stockholms län, Södermanlands län, Uppsala län, Västmanlands län och Örebro 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a:solidFill>
                  <a:srgbClr val="FFFFFF"/>
                </a:solidFill>
              </a:rPr>
              <a:t>Stockholm Business Region </a:t>
            </a:r>
            <a:r>
              <a:rPr lang="sv-SE" sz="1000" dirty="0" err="1">
                <a:solidFill>
                  <a:srgbClr val="FFFFFF"/>
                </a:solidFill>
              </a:rPr>
              <a:t>Development</a:t>
            </a:r>
            <a:r>
              <a:rPr lang="sv-SE" sz="1000" dirty="0">
                <a:solidFill>
                  <a:srgbClr val="FFFFFF"/>
                </a:solidFill>
              </a:rPr>
              <a:t>.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2015 kv4</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Västmanlands län och Västerås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53 kommuner i Stockholmsregionen – görs motsvarande rapport för regionens sex län samt en gemensam för länen tillsammans.</a:t>
            </a:r>
            <a:r>
              <a:rPr lang="sv-SE" sz="900" dirty="0"/>
              <a:t> </a:t>
            </a:r>
          </a:p>
          <a:p>
            <a:endParaRPr lang="sv-SE" sz="900" dirty="0"/>
          </a:p>
          <a:p>
            <a:r>
              <a:rPr lang="sv-SE" sz="1000" dirty="0"/>
              <a:t>Stockholmsregionen omfattar Stockholms län, Uppsala län, Gävleborgs län, Västmanlands län, Örebro län och Södermanlands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a:t>Stockholm Business Region </a:t>
            </a:r>
            <a:r>
              <a:rPr lang="sv-SE" sz="1000" dirty="0" err="1"/>
              <a:t>Development</a:t>
            </a:r>
            <a:r>
              <a:rPr lang="sv-SE" sz="1000" dirty="0"/>
              <a:t>. Ansvarig utgivare: Olle Zetterberg.</a:t>
            </a:r>
            <a:endParaRPr lang="sv-SE" sz="900" dirty="0"/>
          </a:p>
        </p:txBody>
      </p:sp>
      <p:sp>
        <p:nvSpPr>
          <p:cNvPr id="6" name="textruta 5"/>
          <p:cNvSpPr txBox="1"/>
          <p:nvPr/>
        </p:nvSpPr>
        <p:spPr>
          <a:xfrm>
            <a:off x="4864609" y="459217"/>
            <a:ext cx="4140402" cy="4515833"/>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Västmanlands län</a:t>
            </a:r>
            <a:r>
              <a:rPr lang="sv-SE" sz="1000" dirty="0" smtClean="0"/>
              <a:t/>
            </a:r>
            <a:br>
              <a:rPr lang="sv-SE" sz="1000" dirty="0" smtClean="0"/>
            </a:br>
            <a:r>
              <a:rPr lang="sv-SE" sz="1000" dirty="0" smtClean="0"/>
              <a:t/>
            </a:r>
            <a:br>
              <a:rPr lang="sv-SE" sz="1000" dirty="0" smtClean="0"/>
            </a:br>
            <a:r>
              <a:rPr lang="sv-SE" sz="1000" dirty="0"/>
              <a:t>Lönesumman visar en </a:t>
            </a:r>
            <a:r>
              <a:rPr lang="sv-SE" sz="1000" dirty="0" smtClean="0"/>
              <a:t>positiv utveckling i </a:t>
            </a:r>
            <a:r>
              <a:rPr lang="sv-SE" sz="1000" dirty="0"/>
              <a:t>länet jämfört med samma kvartal 2014. </a:t>
            </a:r>
            <a:r>
              <a:rPr lang="sv-SE" sz="1000" i="1" dirty="0" smtClean="0"/>
              <a:t/>
            </a:r>
            <a:br>
              <a:rPr lang="sv-SE" sz="1000" i="1" dirty="0" smtClean="0"/>
            </a:br>
            <a:r>
              <a:rPr lang="sv-SE" sz="1000" i="1" dirty="0" smtClean="0"/>
              <a:t/>
            </a:r>
            <a:br>
              <a:rPr lang="sv-SE" sz="1000" i="1" dirty="0" smtClean="0"/>
            </a:br>
            <a:r>
              <a:rPr lang="sv-SE" sz="1000" dirty="0" smtClean="0"/>
              <a:t>Under årets sista kvartal 2015 startades </a:t>
            </a:r>
            <a:r>
              <a:rPr lang="sv-SE" sz="1000" dirty="0"/>
              <a:t>det totalt </a:t>
            </a:r>
            <a:r>
              <a:rPr lang="sv-SE" sz="1000" dirty="0" smtClean="0"/>
              <a:t>371 </a:t>
            </a:r>
            <a:r>
              <a:rPr lang="sv-SE" sz="1000" dirty="0"/>
              <a:t>företag i länet, varav </a:t>
            </a:r>
            <a:r>
              <a:rPr lang="sv-SE" sz="1000" dirty="0" smtClean="0"/>
              <a:t>248 i kommunen. För länet är det en ökning med </a:t>
            </a:r>
            <a:r>
              <a:rPr lang="sv-SE" sz="1000" dirty="0" smtClean="0"/>
              <a:t>5 </a:t>
            </a:r>
            <a:r>
              <a:rPr lang="sv-SE" sz="1000" dirty="0" smtClean="0"/>
              <a:t>% och för kommunen en ökning </a:t>
            </a:r>
            <a:r>
              <a:rPr lang="sv-SE" sz="1000" dirty="0"/>
              <a:t>med </a:t>
            </a:r>
            <a:r>
              <a:rPr lang="sv-SE" sz="1000" dirty="0" smtClean="0"/>
              <a:t>11 % jämfört med motsvarande kvartal </a:t>
            </a:r>
            <a:r>
              <a:rPr lang="sv-SE" sz="1000" dirty="0"/>
              <a:t>2014</a:t>
            </a:r>
            <a:r>
              <a:rPr lang="sv-SE" sz="1000" dirty="0" smtClean="0"/>
              <a:t>.</a:t>
            </a:r>
            <a:endParaRPr lang="sv-SE" sz="1000" dirty="0"/>
          </a:p>
          <a:p>
            <a:endParaRPr lang="sv-SE" sz="1000" dirty="0"/>
          </a:p>
          <a:p>
            <a:r>
              <a:rPr lang="sv-SE" sz="1000" dirty="0" smtClean="0"/>
              <a:t>På </a:t>
            </a:r>
            <a:r>
              <a:rPr lang="sv-SE" sz="1000" dirty="0"/>
              <a:t>arbetsmarknaden </a:t>
            </a:r>
            <a:r>
              <a:rPr lang="sv-SE" sz="1000" dirty="0" smtClean="0"/>
              <a:t>utvecklas sysselsättningen negativt. </a:t>
            </a:r>
            <a:r>
              <a:rPr lang="sv-SE" sz="1000" dirty="0"/>
              <a:t>Antalet lediga jobb </a:t>
            </a:r>
            <a:r>
              <a:rPr lang="sv-SE" sz="1000" dirty="0" smtClean="0"/>
              <a:t>ökar i både länet och kommunen samtidigt som antalet varsel ökar i såväl länet som kommunen. Arbetslösheten ökar i både länet och kommunen </a:t>
            </a:r>
            <a:r>
              <a:rPr lang="sv-SE" sz="1000" dirty="0"/>
              <a:t>jämfört med </a:t>
            </a:r>
            <a:r>
              <a:rPr lang="sv-SE" sz="1000" dirty="0" smtClean="0"/>
              <a:t>fjärde kvartalet 2014. </a:t>
            </a:r>
          </a:p>
          <a:p>
            <a:endParaRPr lang="sv-SE" sz="1000" i="1" dirty="0"/>
          </a:p>
          <a:p>
            <a:r>
              <a:rPr lang="sv-SE" sz="1000" dirty="0" smtClean="0"/>
              <a:t>Under 2015 har länet fått </a:t>
            </a:r>
            <a:r>
              <a:rPr lang="sv-SE" sz="1000" dirty="0" smtClean="0"/>
              <a:t>knappt </a:t>
            </a:r>
            <a:r>
              <a:rPr lang="sv-SE" sz="1000" dirty="0"/>
              <a:t>2</a:t>
            </a:r>
            <a:r>
              <a:rPr lang="sv-SE" sz="1000" dirty="0" smtClean="0"/>
              <a:t> </a:t>
            </a:r>
            <a:r>
              <a:rPr lang="sv-SE" sz="1000" dirty="0"/>
              <a:t>6</a:t>
            </a:r>
            <a:r>
              <a:rPr lang="sv-SE" sz="1000" dirty="0" smtClean="0"/>
              <a:t>00 </a:t>
            </a:r>
            <a:r>
              <a:rPr lang="sv-SE" sz="1000" dirty="0"/>
              <a:t>fler </a:t>
            </a:r>
            <a:r>
              <a:rPr lang="sv-SE" sz="1000" dirty="0" smtClean="0"/>
              <a:t>invånare, varav 1 500 i kommunen </a:t>
            </a:r>
            <a:r>
              <a:rPr lang="sv-SE" sz="1000" dirty="0"/>
              <a:t>motsvarande befolkningsökningar på </a:t>
            </a:r>
            <a:r>
              <a:rPr lang="sv-SE" sz="1000" dirty="0" smtClean="0"/>
              <a:t>1 %.</a:t>
            </a:r>
          </a:p>
          <a:p>
            <a:endParaRPr lang="sv-SE" sz="1000" dirty="0"/>
          </a:p>
          <a:p>
            <a:r>
              <a:rPr lang="sv-SE" sz="1000" dirty="0"/>
              <a:t>Bostadsbyggandet </a:t>
            </a:r>
            <a:r>
              <a:rPr lang="sv-SE" sz="1000" dirty="0" smtClean="0"/>
              <a:t>minska</a:t>
            </a:r>
            <a:r>
              <a:rPr lang="sv-SE" sz="1000" dirty="0" smtClean="0"/>
              <a:t>r </a:t>
            </a:r>
            <a:r>
              <a:rPr lang="sv-SE" sz="1000" dirty="0"/>
              <a:t>i både länet och kommunen jämfört med samma kvartal </a:t>
            </a:r>
            <a:r>
              <a:rPr lang="sv-SE" sz="1000" dirty="0" smtClean="0"/>
              <a:t>2014. </a:t>
            </a:r>
            <a:r>
              <a:rPr lang="sv-SE" sz="1000" dirty="0"/>
              <a:t>Totalt har </a:t>
            </a:r>
            <a:r>
              <a:rPr lang="sv-SE" sz="1000" dirty="0" smtClean="0"/>
              <a:t>närmare 1 </a:t>
            </a:r>
            <a:r>
              <a:rPr lang="sv-SE" sz="1000" dirty="0" smtClean="0"/>
              <a:t>200 lägenheter </a:t>
            </a:r>
            <a:r>
              <a:rPr lang="sv-SE" sz="1000" dirty="0"/>
              <a:t>påbörjats i länet under </a:t>
            </a:r>
            <a:r>
              <a:rPr lang="sv-SE" sz="1000" dirty="0" smtClean="0"/>
              <a:t>2015, varav </a:t>
            </a:r>
            <a:r>
              <a:rPr lang="sv-SE" sz="1000" dirty="0" smtClean="0"/>
              <a:t>drygt </a:t>
            </a:r>
            <a:r>
              <a:rPr lang="sv-SE" sz="1000" dirty="0" smtClean="0"/>
              <a:t>1 000 i kommunen.  </a:t>
            </a:r>
          </a:p>
          <a:p>
            <a:endParaRPr lang="sv-SE" sz="1000" dirty="0"/>
          </a:p>
          <a:p>
            <a:r>
              <a:rPr lang="de-DE" sz="1000" dirty="0" smtClean="0"/>
              <a:t>Olle </a:t>
            </a:r>
            <a:r>
              <a:rPr lang="de-DE" sz="1000" dirty="0"/>
              <a:t>Zetterberg</a:t>
            </a:r>
            <a:endParaRPr lang="sv-SE" sz="1000" dirty="0"/>
          </a:p>
          <a:p>
            <a:r>
              <a:rPr lang="de-DE" sz="1000" dirty="0"/>
              <a:t>VD Stockholm Business </a:t>
            </a:r>
            <a:r>
              <a:rPr lang="de-DE" sz="1000" dirty="0" smtClean="0"/>
              <a:t>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038954983"/>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kv4</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050" i="0" u="none" strike="noStrike" dirty="0">
                          <a:effectLst/>
                        </a:rPr>
                        <a:t>Förändring (%) sedan,</a:t>
                      </a:r>
                      <a:endParaRPr lang="sv-SE" sz="1050" b="0" i="0" u="none" strike="noStrike" dirty="0">
                        <a:solidFill>
                          <a:srgbClr val="000000"/>
                        </a:solidFill>
                        <a:effectLst/>
                        <a:latin typeface="Calibri"/>
                      </a:endParaRPr>
                    </a:p>
                  </a:txBody>
                  <a:tcPr marL="9525" marR="9525" marT="9525" marB="0" anchor="b"/>
                </a:tc>
                <a:tc hMerge="1">
                  <a:txBody>
                    <a:bodyPr/>
                    <a:lstStyle/>
                    <a:p>
                      <a:pPr algn="ctr" fontAlgn="b"/>
                      <a:endParaRPr lang="sv-SE" sz="1100" b="0" i="0" u="none" strike="noStrike" dirty="0">
                        <a:solidFill>
                          <a:srgbClr val="000000"/>
                        </a:solidFill>
                        <a:effectLst/>
                        <a:latin typeface="Calibri"/>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000" b="0" i="0" u="none" strike="noStrike" dirty="0">
                          <a:solidFill>
                            <a:schemeClr val="tx1"/>
                          </a:solidFill>
                          <a:effectLst/>
                          <a:latin typeface="+mj-lt"/>
                        </a:rPr>
                        <a:t>Mdkr</a:t>
                      </a:r>
                      <a:endParaRPr lang="sv-SE" sz="1100" b="0" i="0" u="none" strike="noStrike" dirty="0">
                        <a:solidFill>
                          <a:schemeClr val="tx1"/>
                        </a:solidFill>
                        <a:effectLst/>
                        <a:latin typeface="+mj-lt"/>
                      </a:endParaRPr>
                    </a:p>
                  </a:txBody>
                  <a:tcPr marL="9525" marR="9525" marT="9525" marB="0" anchor="b"/>
                </a:tc>
                <a:tc>
                  <a:txBody>
                    <a:bodyPr/>
                    <a:lstStyle/>
                    <a:p>
                      <a:pPr algn="ctr" fontAlgn="b"/>
                      <a:r>
                        <a:rPr lang="sv-SE" sz="1000" i="0" u="none" strike="noStrike" dirty="0">
                          <a:solidFill>
                            <a:schemeClr val="tx1"/>
                          </a:solidFill>
                          <a:effectLst/>
                        </a:rPr>
                        <a:t>2005 </a:t>
                      </a:r>
                      <a:r>
                        <a:rPr lang="sv-SE" sz="1000" i="0" u="none" strike="noStrike" dirty="0" smtClean="0">
                          <a:solidFill>
                            <a:schemeClr val="tx1"/>
                          </a:solidFill>
                          <a:effectLst/>
                        </a:rPr>
                        <a:t>kv1</a:t>
                      </a:r>
                      <a:endParaRPr lang="sv-SE" sz="1000" b="0" i="0" u="none" strike="noStrike" dirty="0">
                        <a:solidFill>
                          <a:schemeClr val="tx1"/>
                        </a:solidFill>
                        <a:effectLst/>
                        <a:latin typeface="+mj-lt"/>
                      </a:endParaRPr>
                    </a:p>
                  </a:txBody>
                  <a:tcPr marL="9525" marR="9525" marT="9525" marB="0" anchor="b"/>
                </a:tc>
                <a:tc>
                  <a:txBody>
                    <a:bodyPr/>
                    <a:lstStyle/>
                    <a:p>
                      <a:pPr algn="ctr" fontAlgn="b"/>
                      <a:r>
                        <a:rPr lang="sv-SE" sz="1000" i="0" u="none" strike="noStrike" dirty="0">
                          <a:effectLst/>
                        </a:rPr>
                        <a:t>2010 </a:t>
                      </a:r>
                      <a:r>
                        <a:rPr lang="sv-SE" sz="1000" i="0" u="none" strike="noStrike" dirty="0" smtClean="0">
                          <a:effectLs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i="0" u="none" strike="noStrike" dirty="0" smtClean="0">
                          <a:effectLst/>
                        </a:rPr>
                        <a:t>2014 kv4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dirty="0">
                          <a:solidFill>
                            <a:srgbClr val="000000"/>
                          </a:solidFill>
                          <a:effectLst/>
                          <a:latin typeface="Futura Std Book"/>
                        </a:rPr>
                        <a:t>289,8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30,5</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130,1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70,3</a:t>
                      </a:r>
                    </a:p>
                  </a:txBody>
                  <a:tcPr marL="9525" marR="9525" marT="9525" marB="0" anchor="b"/>
                </a:tc>
                <a:tc>
                  <a:txBody>
                    <a:bodyPr/>
                    <a:lstStyle/>
                    <a:p>
                      <a:pPr algn="ctr" rtl="0" fontAlgn="b"/>
                      <a:r>
                        <a:rPr lang="sv-SE" sz="1100" b="0" i="0" u="none" strike="noStrike">
                          <a:solidFill>
                            <a:srgbClr val="000000"/>
                          </a:solidFill>
                          <a:effectLst/>
                          <a:latin typeface="Futura Std Book"/>
                        </a:rPr>
                        <a:t>31,2</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81723">
                <a:tc>
                  <a:txBody>
                    <a:bodyPr/>
                    <a:lstStyle/>
                    <a:p>
                      <a:pPr algn="l" fontAlgn="b"/>
                      <a:r>
                        <a:rPr lang="sv-SE" sz="1100" b="1" i="0" u="none" strike="noStrike" dirty="0" smtClean="0">
                          <a:solidFill>
                            <a:srgbClr val="000000"/>
                          </a:solidFill>
                          <a:effectLst/>
                          <a:latin typeface="+mj-lt"/>
                        </a:rPr>
                        <a:t>Västmanlands</a:t>
                      </a:r>
                      <a:r>
                        <a:rPr lang="sv-SE" sz="1100" b="1" i="0" u="none" strike="noStrike" baseline="0" dirty="0" smtClean="0">
                          <a:solidFill>
                            <a:srgbClr val="000000"/>
                          </a:solidFill>
                          <a:effectLst/>
                          <a:latin typeface="+mj-lt"/>
                        </a:rPr>
                        <a:t> </a:t>
                      </a:r>
                      <a:r>
                        <a:rPr lang="sv-SE" sz="1100" b="1" i="0" u="none" strike="noStrike" dirty="0" smtClean="0">
                          <a:solidFill>
                            <a:srgbClr val="000000"/>
                          </a:solidFill>
                          <a:effectLst/>
                          <a:latin typeface="+mj-lt"/>
                        </a:rPr>
                        <a:t>län</a:t>
                      </a:r>
                      <a:endParaRPr lang="sv-SE" sz="1100" b="1" i="0" u="none" strike="noStrike" dirty="0">
                        <a:solidFill>
                          <a:srgbClr val="000000"/>
                        </a:solidFill>
                        <a:effectLst/>
                        <a:latin typeface="+mj-lt"/>
                      </a:endParaRPr>
                    </a:p>
                  </a:txBody>
                  <a:tcPr marL="9525" marR="9525" marT="9525" marB="0" anchor="b"/>
                </a:tc>
                <a:tc>
                  <a:txBody>
                    <a:bodyPr/>
                    <a:lstStyle/>
                    <a:p>
                      <a:pPr algn="ctr" rtl="0" fontAlgn="b"/>
                      <a:r>
                        <a:rPr lang="sv-SE" sz="1100" b="1" i="0" u="none" strike="noStrike">
                          <a:solidFill>
                            <a:srgbClr val="000000"/>
                          </a:solidFill>
                          <a:effectLst/>
                          <a:latin typeface="Futura Std Book"/>
                        </a:rPr>
                        <a:t>7,1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55,7</a:t>
                      </a:r>
                    </a:p>
                  </a:txBody>
                  <a:tcPr marL="9525" marR="9525" marT="9525" marB="0" anchor="b"/>
                </a:tc>
                <a:tc>
                  <a:txBody>
                    <a:bodyPr/>
                    <a:lstStyle/>
                    <a:p>
                      <a:pPr algn="ctr" rtl="0" fontAlgn="b"/>
                      <a:r>
                        <a:rPr lang="sv-SE" sz="1100" b="1" i="0" u="none" strike="noStrike">
                          <a:solidFill>
                            <a:srgbClr val="000000"/>
                          </a:solidFill>
                          <a:effectLst/>
                          <a:latin typeface="Futura Std Book"/>
                        </a:rPr>
                        <a:t>31,3</a:t>
                      </a:r>
                    </a:p>
                  </a:txBody>
                  <a:tcPr marL="9525" marR="9525" marT="9525" marB="0" anchor="b"/>
                </a:tc>
                <a:tc>
                  <a:txBody>
                    <a:bodyPr/>
                    <a:lstStyle/>
                    <a:p>
                      <a:pPr algn="ctr" rtl="0" fontAlgn="b"/>
                      <a:r>
                        <a:rPr lang="sv-SE" sz="1100" b="1" i="0" u="none" strike="noStrike" dirty="0">
                          <a:solidFill>
                            <a:srgbClr val="000000"/>
                          </a:solidFill>
                          <a:effectLst/>
                          <a:latin typeface="Futura Std Book"/>
                        </a:rPr>
                        <a:t>3,1</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Diagram 7"/>
          <p:cNvGraphicFramePr>
            <a:graphicFrameLocks/>
          </p:cNvGraphicFramePr>
          <p:nvPr>
            <p:extLst>
              <p:ext uri="{D42A27DB-BD31-4B8C-83A1-F6EECF244321}">
                <p14:modId xmlns:p14="http://schemas.microsoft.com/office/powerpoint/2010/main" val="2907609171"/>
              </p:ext>
            </p:extLst>
          </p:nvPr>
        </p:nvGraphicFramePr>
        <p:xfrm>
          <a:off x="448964" y="2182483"/>
          <a:ext cx="52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637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400" dirty="0" smtClean="0"/>
              <a:t>Lönesumma, Västmanlands län</a:t>
            </a:r>
            <a:br>
              <a:rPr lang="sv-SE" sz="2400"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267977937"/>
              </p:ext>
            </p:extLst>
          </p:nvPr>
        </p:nvGraphicFramePr>
        <p:xfrm>
          <a:off x="4728533" y="284670"/>
          <a:ext cx="4216678" cy="4503011"/>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dirty="0" smtClean="0">
                          <a:solidFill>
                            <a:srgbClr val="000000"/>
                          </a:solidFill>
                          <a:effectLst/>
                          <a:latin typeface="Futura Std Book"/>
                        </a:rPr>
                        <a:t>2015 kv4</a:t>
                      </a:r>
                      <a:endParaRPr lang="sv-SE" sz="1100" b="0" i="0" u="none" strike="noStrike" dirty="0">
                        <a:solidFill>
                          <a:srgbClr val="000000"/>
                        </a:solidFill>
                        <a:effectLst/>
                        <a:latin typeface="Futura Std Book"/>
                      </a:endParaRPr>
                    </a:p>
                  </a:txBody>
                  <a:tcPr marL="9525" marR="9525" marT="9525" marB="0" anchor="b"/>
                </a:tc>
                <a:tc gridSpan="3">
                  <a:txBody>
                    <a:bodyPr/>
                    <a:lstStyle/>
                    <a:p>
                      <a:pPr algn="ctr" rtl="0" fontAlgn="b"/>
                      <a:r>
                        <a:rPr lang="sv-SE" sz="1050" b="0" i="0" u="none" strike="noStrike" dirty="0">
                          <a:solidFill>
                            <a:srgbClr val="000000"/>
                          </a:solidFill>
                          <a:effectLst/>
                          <a:latin typeface="Futura Std Book"/>
                        </a:rPr>
                        <a:t> </a:t>
                      </a:r>
                    </a:p>
                    <a:p>
                      <a:pPr marL="0" marR="0" indent="0" algn="ctr" defTabSz="816314" rtl="0" eaLnBrk="1" fontAlgn="b" latinLnBrk="0" hangingPunct="1">
                        <a:lnSpc>
                          <a:spcPct val="100000"/>
                        </a:lnSpc>
                        <a:spcBef>
                          <a:spcPts val="0"/>
                        </a:spcBef>
                        <a:spcAft>
                          <a:spcPts val="0"/>
                        </a:spcAft>
                        <a:buClrTx/>
                        <a:buSzTx/>
                        <a:buFontTx/>
                        <a:buNone/>
                        <a:tabLst/>
                        <a:defRPr/>
                      </a:pPr>
                      <a:r>
                        <a:rPr lang="sv-SE" sz="1050" b="0" i="0" u="none" strike="noStrike" dirty="0" smtClean="0">
                          <a:solidFill>
                            <a:srgbClr val="000000"/>
                          </a:solidFill>
                          <a:effectLst/>
                          <a:latin typeface="+mn-lt"/>
                        </a:rPr>
                        <a:t>Förändring (%) sedan,</a:t>
                      </a:r>
                      <a:r>
                        <a:rPr lang="sv-SE" sz="1050" b="0" i="0" u="none" strike="noStrike" dirty="0">
                          <a:solidFill>
                            <a:srgbClr val="000000"/>
                          </a:solidFill>
                          <a:effectLst/>
                          <a:latin typeface="Futura Std Book"/>
                        </a:rPr>
                        <a:t> </a:t>
                      </a: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mdkr</a:t>
                      </a:r>
                    </a:p>
                  </a:txBody>
                  <a:tcPr marL="9525" marR="9525" marT="9525" marB="0" anchor="b"/>
                </a:tc>
                <a:tc>
                  <a:txBody>
                    <a:bodyPr/>
                    <a:lstStyle/>
                    <a:p>
                      <a:pPr algn="ctr" rtl="0" fontAlgn="b"/>
                      <a:r>
                        <a:rPr lang="sv-SE" sz="1000" b="0" i="0" u="none" strike="noStrike" dirty="0">
                          <a:solidFill>
                            <a:srgbClr val="000000"/>
                          </a:solidFill>
                          <a:effectLst/>
                          <a:latin typeface="Futura Std Book"/>
                        </a:rPr>
                        <a:t>2005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smtClean="0">
                          <a:solidFill>
                            <a:srgbClr val="000000"/>
                          </a:solidFill>
                          <a:effectLst/>
                          <a:latin typeface="Futura Std Book"/>
                        </a:rPr>
                        <a:t>2014 kv4</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289,8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30,5</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61,3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15,2</a:t>
                      </a:r>
                    </a:p>
                  </a:txBody>
                  <a:tcPr marL="9525" marR="9525" marT="9525" marB="0" anchor="b"/>
                </a:tc>
                <a:tc>
                  <a:txBody>
                    <a:bodyPr/>
                    <a:lstStyle/>
                    <a:p>
                      <a:pPr algn="ctr" rtl="0" fontAlgn="b"/>
                      <a:r>
                        <a:rPr lang="sv-SE" sz="1100" b="0" i="0" u="none" strike="noStrike">
                          <a:solidFill>
                            <a:srgbClr val="000000"/>
                          </a:solidFill>
                          <a:effectLst/>
                          <a:latin typeface="Futura Std Book"/>
                        </a:rPr>
                        <a:t>11,2</a:t>
                      </a:r>
                    </a:p>
                  </a:txBody>
                  <a:tcPr marL="9525" marR="9525" marT="9525" marB="0" anchor="b"/>
                </a:tc>
                <a:tc>
                  <a:txBody>
                    <a:bodyPr/>
                    <a:lstStyle/>
                    <a:p>
                      <a:pPr algn="ctr" rtl="0" fontAlgn="b"/>
                      <a:r>
                        <a:rPr lang="sv-SE" sz="1100" b="0" i="0" u="none" strike="noStrike">
                          <a:solidFill>
                            <a:srgbClr val="000000"/>
                          </a:solidFill>
                          <a:effectLst/>
                          <a:latin typeface="Futura Std Book"/>
                        </a:rPr>
                        <a:t>2,3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196,7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78,0</a:t>
                      </a:r>
                    </a:p>
                  </a:txBody>
                  <a:tcPr marL="9525" marR="9525" marT="9525" marB="0" anchor="b"/>
                </a:tc>
                <a:tc>
                  <a:txBody>
                    <a:bodyPr/>
                    <a:lstStyle/>
                    <a:p>
                      <a:pPr algn="ctr" rtl="0" fontAlgn="b"/>
                      <a:r>
                        <a:rPr lang="sv-SE" sz="1100" b="0" i="0" u="none" strike="noStrike">
                          <a:solidFill>
                            <a:srgbClr val="000000"/>
                          </a:solidFill>
                          <a:effectLst/>
                          <a:latin typeface="Futura Std Book"/>
                        </a:rPr>
                        <a:t>34,5</a:t>
                      </a:r>
                    </a:p>
                  </a:txBody>
                  <a:tcPr marL="9525" marR="9525" marT="9525" marB="0" anchor="b"/>
                </a:tc>
                <a:tc>
                  <a:txBody>
                    <a:bodyPr/>
                    <a:lstStyle/>
                    <a:p>
                      <a:pPr algn="ctr" rtl="0" fontAlgn="b"/>
                      <a:r>
                        <a:rPr lang="sv-SE" sz="1100" b="0" i="0" u="none" strike="noStrike">
                          <a:solidFill>
                            <a:srgbClr val="000000"/>
                          </a:solidFill>
                          <a:effectLst/>
                          <a:latin typeface="Futura Std Book"/>
                        </a:rPr>
                        <a:t>5,8</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31,7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123,2</a:t>
                      </a:r>
                    </a:p>
                  </a:txBody>
                  <a:tcPr marL="9525" marR="9525" marT="9525" marB="0" anchor="b"/>
                </a:tc>
                <a:tc>
                  <a:txBody>
                    <a:bodyPr/>
                    <a:lstStyle/>
                    <a:p>
                      <a:pPr algn="ctr" rtl="0" fontAlgn="b"/>
                      <a:r>
                        <a:rPr lang="sv-SE" sz="1100" b="0" i="0" u="none" strike="noStrike">
                          <a:solidFill>
                            <a:srgbClr val="000000"/>
                          </a:solidFill>
                          <a:effectLst/>
                          <a:latin typeface="Futura Std Book"/>
                        </a:rPr>
                        <a:t>54,5</a:t>
                      </a:r>
                    </a:p>
                  </a:txBody>
                  <a:tcPr marL="9525" marR="9525" marT="9525" marB="0" anchor="b"/>
                </a:tc>
                <a:tc>
                  <a:txBody>
                    <a:bodyPr/>
                    <a:lstStyle/>
                    <a:p>
                      <a:pPr algn="ctr" rtl="0" fontAlgn="b"/>
                      <a:r>
                        <a:rPr lang="sv-SE" sz="1100" b="0" i="0" u="none" strike="noStrike">
                          <a:solidFill>
                            <a:srgbClr val="000000"/>
                          </a:solidFill>
                          <a:effectLst/>
                          <a:latin typeface="Futura Std Book"/>
                        </a:rPr>
                        <a:t>8,0</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108,6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47,8</a:t>
                      </a:r>
                    </a:p>
                  </a:txBody>
                  <a:tcPr marL="9525" marR="9525" marT="9525" marB="0" anchor="b"/>
                </a:tc>
                <a:tc>
                  <a:txBody>
                    <a:bodyPr/>
                    <a:lstStyle/>
                    <a:p>
                      <a:pPr algn="ctr" rtl="0" fontAlgn="b"/>
                      <a:r>
                        <a:rPr lang="sv-SE" sz="1100" b="0" i="0" u="none" strike="noStrike">
                          <a:solidFill>
                            <a:srgbClr val="000000"/>
                          </a:solidFill>
                          <a:effectLst/>
                          <a:latin typeface="Futura Std Book"/>
                        </a:rPr>
                        <a:t>24,0</a:t>
                      </a:r>
                    </a:p>
                  </a:txBody>
                  <a:tcPr marL="9525" marR="9525" marT="9525" marB="0" anchor="b"/>
                </a:tc>
                <a:tc>
                  <a:txBody>
                    <a:bodyPr/>
                    <a:lstStyle/>
                    <a:p>
                      <a:pPr algn="ctr" rtl="0" fontAlgn="b"/>
                      <a:r>
                        <a:rPr lang="sv-SE" sz="1100" b="0" i="0" u="none" strike="noStrike">
                          <a:solidFill>
                            <a:srgbClr val="000000"/>
                          </a:solidFill>
                          <a:effectLst/>
                          <a:latin typeface="Futura Std Book"/>
                        </a:rPr>
                        <a:t>4,5</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398,3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59,2</a:t>
                      </a:r>
                    </a:p>
                  </a:txBody>
                  <a:tcPr marL="9525" marR="9525" marT="9525" marB="0" anchor="b"/>
                </a:tc>
                <a:tc>
                  <a:txBody>
                    <a:bodyPr/>
                    <a:lstStyle/>
                    <a:p>
                      <a:pPr algn="ctr" rtl="0" fontAlgn="b"/>
                      <a:r>
                        <a:rPr lang="sv-SE" sz="1100" b="0" i="0" u="none" strike="noStrike">
                          <a:solidFill>
                            <a:srgbClr val="000000"/>
                          </a:solidFill>
                          <a:effectLst/>
                          <a:latin typeface="Futura Std Book"/>
                        </a:rPr>
                        <a:t>28,7</a:t>
                      </a:r>
                    </a:p>
                  </a:txBody>
                  <a:tcPr marL="9525" marR="9525" marT="9525" marB="0" anchor="b"/>
                </a:tc>
                <a:tc>
                  <a:txBody>
                    <a:bodyPr/>
                    <a:lstStyle/>
                    <a:p>
                      <a:pPr algn="ctr" rtl="0" fontAlgn="b"/>
                      <a:r>
                        <a:rPr lang="sv-SE" sz="1100" b="0" i="0" u="none" strike="noStrike" dirty="0">
                          <a:solidFill>
                            <a:srgbClr val="000000"/>
                          </a:solidFill>
                          <a:effectLst/>
                          <a:latin typeface="Futura Std Book"/>
                        </a:rPr>
                        <a:t>5,0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130,1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70,3</a:t>
                      </a:r>
                    </a:p>
                  </a:txBody>
                  <a:tcPr marL="9525" marR="9525" marT="9525" marB="0" anchor="b"/>
                </a:tc>
                <a:tc>
                  <a:txBody>
                    <a:bodyPr/>
                    <a:lstStyle/>
                    <a:p>
                      <a:pPr algn="ctr" rtl="0" fontAlgn="b"/>
                      <a:r>
                        <a:rPr lang="sv-SE" sz="1100" b="0" i="0" u="none" strike="noStrike">
                          <a:solidFill>
                            <a:srgbClr val="000000"/>
                          </a:solidFill>
                          <a:effectLst/>
                          <a:latin typeface="Futura Std Book"/>
                        </a:rPr>
                        <a:t>31,2</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16,8</a:t>
                      </a:r>
                    </a:p>
                  </a:txBody>
                  <a:tcPr marL="9525" marR="9525" marT="9525" marB="0" anchor="b"/>
                </a:tc>
                <a:tc>
                  <a:txBody>
                    <a:bodyPr/>
                    <a:lstStyle/>
                    <a:p>
                      <a:pPr algn="ctr" rtl="0" fontAlgn="b"/>
                      <a:r>
                        <a:rPr lang="sv-SE" sz="1100" b="0" i="0" u="none" strike="noStrike">
                          <a:solidFill>
                            <a:srgbClr val="000000"/>
                          </a:solidFill>
                          <a:effectLst/>
                          <a:latin typeface="Futura Std Book"/>
                        </a:rPr>
                        <a:t>10,7</a:t>
                      </a:r>
                    </a:p>
                  </a:txBody>
                  <a:tcPr marL="9525" marR="9525" marT="9525" marB="0" anchor="b"/>
                </a:tc>
                <a:tc>
                  <a:txBody>
                    <a:bodyPr/>
                    <a:lstStyle/>
                    <a:p>
                      <a:pPr algn="ctr" rtl="0"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98,4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80,8</a:t>
                      </a:r>
                    </a:p>
                  </a:txBody>
                  <a:tcPr marL="9525" marR="9525" marT="9525" marB="0" anchor="b"/>
                </a:tc>
                <a:tc>
                  <a:txBody>
                    <a:bodyPr/>
                    <a:lstStyle/>
                    <a:p>
                      <a:pPr algn="ctr" rtl="0" fontAlgn="b"/>
                      <a:r>
                        <a:rPr lang="sv-SE" sz="1100" b="0" i="0" u="none" strike="noStrike">
                          <a:solidFill>
                            <a:srgbClr val="000000"/>
                          </a:solidFill>
                          <a:effectLst/>
                          <a:latin typeface="Futura Std Book"/>
                        </a:rPr>
                        <a:t>33,3</a:t>
                      </a:r>
                    </a:p>
                  </a:txBody>
                  <a:tcPr marL="9525" marR="9525" marT="9525" marB="0" anchor="b"/>
                </a:tc>
                <a:tc>
                  <a:txBody>
                    <a:bodyPr/>
                    <a:lstStyle/>
                    <a:p>
                      <a:pPr algn="ctr" rtl="0" fontAlgn="b"/>
                      <a:r>
                        <a:rPr lang="sv-SE" sz="1100" b="0" i="0" u="none" strike="noStrike">
                          <a:solidFill>
                            <a:srgbClr val="000000"/>
                          </a:solidFill>
                          <a:effectLst/>
                          <a:latin typeface="Futura Std Book"/>
                        </a:rPr>
                        <a:t>6,3</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12,3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131,6</a:t>
                      </a:r>
                    </a:p>
                  </a:txBody>
                  <a:tcPr marL="9525" marR="9525" marT="9525" marB="0" anchor="b"/>
                </a:tc>
                <a:tc>
                  <a:txBody>
                    <a:bodyPr/>
                    <a:lstStyle/>
                    <a:p>
                      <a:pPr algn="ctr" rtl="0" fontAlgn="b"/>
                      <a:r>
                        <a:rPr lang="sv-SE" sz="1100" b="0" i="0" u="none" strike="noStrike">
                          <a:solidFill>
                            <a:srgbClr val="000000"/>
                          </a:solidFill>
                          <a:effectLst/>
                          <a:latin typeface="Futura Std Book"/>
                        </a:rPr>
                        <a:t>57,6</a:t>
                      </a:r>
                    </a:p>
                  </a:txBody>
                  <a:tcPr marL="9525" marR="9525" marT="9525" marB="0" anchor="b"/>
                </a:tc>
                <a:tc>
                  <a:txBody>
                    <a:bodyPr/>
                    <a:lstStyle/>
                    <a:p>
                      <a:pPr algn="ctr" rtl="0" fontAlgn="b"/>
                      <a:r>
                        <a:rPr lang="sv-SE" sz="1100" b="0" i="0" u="none" strike="noStrike">
                          <a:solidFill>
                            <a:srgbClr val="000000"/>
                          </a:solidFill>
                          <a:effectLst/>
                          <a:latin typeface="Futura Std Book"/>
                        </a:rPr>
                        <a:t>9,3</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38,0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45,2</a:t>
                      </a:r>
                    </a:p>
                  </a:txBody>
                  <a:tcPr marL="9525" marR="9525" marT="9525" marB="0" anchor="b"/>
                </a:tc>
                <a:tc>
                  <a:txBody>
                    <a:bodyPr/>
                    <a:lstStyle/>
                    <a:p>
                      <a:pPr algn="ctr" rtl="0" fontAlgn="b"/>
                      <a:r>
                        <a:rPr lang="sv-SE" sz="1100" b="0" i="0" u="none" strike="noStrike">
                          <a:solidFill>
                            <a:srgbClr val="000000"/>
                          </a:solidFill>
                          <a:effectLst/>
                          <a:latin typeface="Futura Std Book"/>
                        </a:rPr>
                        <a:t>24,5</a:t>
                      </a:r>
                    </a:p>
                  </a:txBody>
                  <a:tcPr marL="9525" marR="9525" marT="9525" marB="0" anchor="b"/>
                </a:tc>
                <a:tc>
                  <a:txBody>
                    <a:bodyPr/>
                    <a:lstStyle/>
                    <a:p>
                      <a:pPr algn="ctr" rtl="0"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168,1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63,9</a:t>
                      </a:r>
                    </a:p>
                  </a:txBody>
                  <a:tcPr marL="9525" marR="9525" marT="9525" marB="0" anchor="b"/>
                </a:tc>
                <a:tc>
                  <a:txBody>
                    <a:bodyPr/>
                    <a:lstStyle/>
                    <a:p>
                      <a:pPr algn="ctr" rtl="0" fontAlgn="b"/>
                      <a:r>
                        <a:rPr lang="sv-SE" sz="1100" b="0" i="0" u="none" strike="noStrike">
                          <a:solidFill>
                            <a:srgbClr val="000000"/>
                          </a:solidFill>
                          <a:effectLst/>
                          <a:latin typeface="Futura Std Book"/>
                        </a:rPr>
                        <a:t>29,6</a:t>
                      </a:r>
                    </a:p>
                  </a:txBody>
                  <a:tcPr marL="9525" marR="9525" marT="9525" marB="0" anchor="b"/>
                </a:tc>
                <a:tc>
                  <a:txBody>
                    <a:bodyPr/>
                    <a:lstStyle/>
                    <a:p>
                      <a:pPr algn="ctr" rtl="0" fontAlgn="b"/>
                      <a:r>
                        <a:rPr lang="sv-SE" sz="1100" b="0" i="0" u="none" strike="noStrike" dirty="0">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dirty="0" smtClean="0">
                          <a:solidFill>
                            <a:srgbClr val="000000"/>
                          </a:solidFill>
                          <a:effectLst/>
                          <a:latin typeface="Futura Std Book"/>
                        </a:rPr>
                        <a:t>Västmanlands </a:t>
                      </a:r>
                      <a:r>
                        <a:rPr lang="sv-SE" sz="1100" b="1" i="0" u="none" strike="noStrike" dirty="0">
                          <a:solidFill>
                            <a:srgbClr val="000000"/>
                          </a:solidFill>
                          <a:effectLst/>
                          <a:latin typeface="Futura Std Book"/>
                        </a:rPr>
                        <a:t>län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7,1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55,7</a:t>
                      </a:r>
                    </a:p>
                  </a:txBody>
                  <a:tcPr marL="9525" marR="9525" marT="9525" marB="0" anchor="b"/>
                </a:tc>
                <a:tc>
                  <a:txBody>
                    <a:bodyPr/>
                    <a:lstStyle/>
                    <a:p>
                      <a:pPr algn="ctr" rtl="0" fontAlgn="b"/>
                      <a:r>
                        <a:rPr lang="sv-SE" sz="1100" b="0" i="0" u="none" strike="noStrike">
                          <a:solidFill>
                            <a:srgbClr val="000000"/>
                          </a:solidFill>
                          <a:effectLst/>
                          <a:latin typeface="Futura Std Book"/>
                        </a:rPr>
                        <a:t>31,3</a:t>
                      </a:r>
                    </a:p>
                  </a:txBody>
                  <a:tcPr marL="9525" marR="9525" marT="9525" marB="0" anchor="b"/>
                </a:tc>
                <a:tc>
                  <a:txBody>
                    <a:bodyPr/>
                    <a:lstStyle/>
                    <a:p>
                      <a:pPr algn="ctr" rtl="0" fontAlgn="b"/>
                      <a:r>
                        <a:rPr lang="sv-SE" sz="1100" b="0" i="0" u="none" strike="noStrike">
                          <a:solidFill>
                            <a:srgbClr val="000000"/>
                          </a:solidFill>
                          <a:effectLst/>
                          <a:latin typeface="Futura Std Book"/>
                        </a:rPr>
                        <a:t>3,1</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21,6</a:t>
                      </a:r>
                    </a:p>
                  </a:txBody>
                  <a:tcPr marL="9525" marR="9525" marT="9525" marB="0" anchor="b"/>
                </a:tc>
                <a:tc>
                  <a:txBody>
                    <a:bodyPr/>
                    <a:lstStyle/>
                    <a:p>
                      <a:pPr algn="ctr" rtl="0" fontAlgn="b"/>
                      <a:r>
                        <a:rPr lang="sv-SE" sz="1100" b="0" i="0" u="none" strike="noStrike">
                          <a:solidFill>
                            <a:srgbClr val="000000"/>
                          </a:solidFill>
                          <a:effectLst/>
                          <a:latin typeface="Futura Std Book"/>
                        </a:rPr>
                        <a:t>15,8</a:t>
                      </a:r>
                    </a:p>
                  </a:txBody>
                  <a:tcPr marL="9525" marR="9525" marT="9525" marB="0" anchor="b"/>
                </a:tc>
                <a:tc>
                  <a:txBody>
                    <a:bodyPr/>
                    <a:lstStyle/>
                    <a:p>
                      <a:pPr algn="ctr" rtl="0"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3,9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84,5</a:t>
                      </a:r>
                    </a:p>
                  </a:txBody>
                  <a:tcPr marL="9525" marR="9525" marT="9525" marB="0" anchor="b"/>
                </a:tc>
                <a:tc>
                  <a:txBody>
                    <a:bodyPr/>
                    <a:lstStyle/>
                    <a:p>
                      <a:pPr algn="ctr" rtl="0" fontAlgn="b"/>
                      <a:r>
                        <a:rPr lang="sv-SE" sz="1100" b="0" i="0" u="none" strike="noStrike">
                          <a:solidFill>
                            <a:srgbClr val="000000"/>
                          </a:solidFill>
                          <a:effectLst/>
                          <a:latin typeface="Futura Std Book"/>
                        </a:rPr>
                        <a:t>42,5</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0,7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81,0</a:t>
                      </a:r>
                    </a:p>
                  </a:txBody>
                  <a:tcPr marL="9525" marR="9525" marT="9525" marB="0" anchor="b"/>
                </a:tc>
                <a:tc>
                  <a:txBody>
                    <a:bodyPr/>
                    <a:lstStyle/>
                    <a:p>
                      <a:pPr algn="ctr" rtl="0" fontAlgn="b"/>
                      <a:r>
                        <a:rPr lang="sv-SE" sz="1100" b="0" i="0" u="none" strike="noStrike">
                          <a:solidFill>
                            <a:srgbClr val="000000"/>
                          </a:solidFill>
                          <a:effectLst/>
                          <a:latin typeface="Futura Std Book"/>
                        </a:rPr>
                        <a:t>38,1</a:t>
                      </a:r>
                    </a:p>
                  </a:txBody>
                  <a:tcPr marL="9525" marR="9525" marT="9525" marB="0" anchor="b"/>
                </a:tc>
                <a:tc>
                  <a:txBody>
                    <a:bodyPr/>
                    <a:lstStyle/>
                    <a:p>
                      <a:pPr algn="ctr" rtl="0" fontAlgn="b"/>
                      <a:r>
                        <a:rPr lang="sv-SE" sz="1100" b="0" i="0" u="none" strike="noStrike">
                          <a:solidFill>
                            <a:srgbClr val="000000"/>
                          </a:solidFill>
                          <a:effectLst/>
                          <a:latin typeface="Futura Std Book"/>
                        </a:rPr>
                        <a:t>10,0</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2,6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38,6</a:t>
                      </a:r>
                    </a:p>
                  </a:txBody>
                  <a:tcPr marL="9525" marR="9525" marT="9525" marB="0" anchor="b"/>
                </a:tc>
                <a:tc>
                  <a:txBody>
                    <a:bodyPr/>
                    <a:lstStyle/>
                    <a:p>
                      <a:pPr algn="ctr" rtl="0" fontAlgn="b"/>
                      <a:r>
                        <a:rPr lang="sv-SE" sz="1100" b="0" i="0" u="none" strike="noStrike">
                          <a:solidFill>
                            <a:srgbClr val="000000"/>
                          </a:solidFill>
                          <a:effectLst/>
                          <a:latin typeface="Futura Std Book"/>
                        </a:rPr>
                        <a:t>25,1</a:t>
                      </a:r>
                    </a:p>
                  </a:txBody>
                  <a:tcPr marL="9525" marR="9525" marT="9525" marB="0" anchor="b"/>
                </a:tc>
                <a:tc>
                  <a:txBody>
                    <a:bodyPr/>
                    <a:lstStyle/>
                    <a:p>
                      <a:pPr algn="ctr" rtl="0" fontAlgn="b"/>
                      <a:r>
                        <a:rPr lang="sv-SE" sz="1100" b="0" i="0" u="none" strike="noStrike">
                          <a:solidFill>
                            <a:srgbClr val="000000"/>
                          </a:solidFill>
                          <a:effectLst/>
                          <a:latin typeface="Futura Std Book"/>
                        </a:rPr>
                        <a:t>4,8</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9,7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50,7</a:t>
                      </a:r>
                    </a:p>
                  </a:txBody>
                  <a:tcPr marL="9525" marR="9525" marT="9525" marB="0" anchor="b"/>
                </a:tc>
                <a:tc>
                  <a:txBody>
                    <a:bodyPr/>
                    <a:lstStyle/>
                    <a:p>
                      <a:pPr algn="ctr" rtl="0" fontAlgn="b"/>
                      <a:r>
                        <a:rPr lang="sv-SE" sz="1100" b="0" i="0" u="none" strike="noStrike">
                          <a:solidFill>
                            <a:srgbClr val="000000"/>
                          </a:solidFill>
                          <a:effectLst/>
                          <a:latin typeface="Futura Std Book"/>
                        </a:rPr>
                        <a:t>29,6</a:t>
                      </a:r>
                    </a:p>
                  </a:txBody>
                  <a:tcPr marL="9525" marR="9525" marT="9525" marB="0" anchor="b"/>
                </a:tc>
                <a:tc>
                  <a:txBody>
                    <a:bodyPr/>
                    <a:lstStyle/>
                    <a:p>
                      <a:pPr algn="ctr" rtl="0" fontAlgn="b"/>
                      <a:r>
                        <a:rPr lang="sv-SE" sz="1100" b="0" i="0" u="none" strike="noStrike" dirty="0">
                          <a:solidFill>
                            <a:srgbClr val="000000"/>
                          </a:solidFill>
                          <a:effectLst/>
                          <a:latin typeface="Futura Std Book"/>
                        </a:rPr>
                        <a:t>3,6</a:t>
                      </a:r>
                    </a:p>
                  </a:txBody>
                  <a:tcPr marL="9525" marR="9525" marT="9525" marB="0" anchor="b"/>
                </a:tc>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1" name="Diagram 10"/>
          <p:cNvGraphicFramePr>
            <a:graphicFrameLocks/>
          </p:cNvGraphicFramePr>
          <p:nvPr>
            <p:extLst>
              <p:ext uri="{D42A27DB-BD31-4B8C-83A1-F6EECF244321}">
                <p14:modId xmlns:p14="http://schemas.microsoft.com/office/powerpoint/2010/main" val="3078824770"/>
              </p:ext>
            </p:extLst>
          </p:nvPr>
        </p:nvGraphicFramePr>
        <p:xfrm>
          <a:off x="411376" y="2135082"/>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29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950717772"/>
              </p:ext>
            </p:extLst>
          </p:nvPr>
        </p:nvGraphicFramePr>
        <p:xfrm>
          <a:off x="4788132" y="2313827"/>
          <a:ext cx="3927999" cy="1329690"/>
        </p:xfrm>
        <a:graphic>
          <a:graphicData uri="http://schemas.openxmlformats.org/drawingml/2006/table">
            <a:tbl>
              <a:tblPr>
                <a:tableStyleId>{68D230F3-CF80-4859-8CE7-A43EE81993B5}</a:tableStyleId>
              </a:tblPr>
              <a:tblGrid>
                <a:gridCol w="1344395"/>
                <a:gridCol w="717587"/>
                <a:gridCol w="671500"/>
                <a:gridCol w="661475"/>
                <a:gridCol w="533042"/>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smtClean="0">
                          <a:solidFill>
                            <a:srgbClr val="000000"/>
                          </a:solidFill>
                          <a:effectLst/>
                          <a:latin typeface="Futura Std Book"/>
                        </a:rPr>
                        <a:t>2015 kv4</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dirty="0">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18 284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64 625</a:t>
                      </a:r>
                    </a:p>
                  </a:txBody>
                  <a:tcPr marL="9525" marR="9525" marT="9525" marB="0" anchor="b"/>
                </a:tc>
                <a:tc>
                  <a:txBody>
                    <a:bodyPr/>
                    <a:lstStyle/>
                    <a:p>
                      <a:pPr algn="ctr" rtl="0" fontAlgn="b"/>
                      <a:r>
                        <a:rPr lang="sv-SE" sz="1100" b="0" i="0" u="none" strike="noStrike">
                          <a:solidFill>
                            <a:srgbClr val="000000"/>
                          </a:solidFill>
                          <a:effectLst/>
                          <a:latin typeface="Futura Std Book"/>
                        </a:rPr>
                        <a:t>3,6</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8 701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30 826</a:t>
                      </a:r>
                    </a:p>
                  </a:txBody>
                  <a:tcPr marL="9525" marR="9525" marT="9525" marB="0" anchor="b"/>
                </a:tc>
                <a:tc>
                  <a:txBody>
                    <a:bodyPr/>
                    <a:lstStyle/>
                    <a:p>
                      <a:pPr algn="ctr" rtl="0" fontAlgn="b"/>
                      <a:r>
                        <a:rPr lang="sv-SE" sz="1100" b="0" i="0" u="none" strike="noStrike">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371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1 354</a:t>
                      </a:r>
                    </a:p>
                  </a:txBody>
                  <a:tcPr marL="9525" marR="9525" marT="9525" marB="0" anchor="b"/>
                </a:tc>
                <a:tc>
                  <a:txBody>
                    <a:bodyPr/>
                    <a:lstStyle/>
                    <a:p>
                      <a:pPr algn="ctr" rtl="0" fontAlgn="b"/>
                      <a:r>
                        <a:rPr lang="sv-SE" sz="1100" b="1" i="0" u="none" strike="noStrike">
                          <a:solidFill>
                            <a:srgbClr val="000000"/>
                          </a:solidFill>
                          <a:effectLst/>
                          <a:latin typeface="Futura Std Book"/>
                        </a:rPr>
                        <a:t>3,1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rtl="0" fontAlgn="b"/>
                      <a:r>
                        <a:rPr lang="sv-SE" sz="1100" b="1" i="0" u="none" strike="noStrike">
                          <a:solidFill>
                            <a:srgbClr val="000000"/>
                          </a:solidFill>
                          <a:effectLst/>
                          <a:latin typeface="Futura Std Book"/>
                        </a:rPr>
                        <a:t>248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884</a:t>
                      </a:r>
                    </a:p>
                  </a:txBody>
                  <a:tcPr marL="9525" marR="9525" marT="9525" marB="0" anchor="b"/>
                </a:tc>
                <a:tc>
                  <a:txBody>
                    <a:bodyPr/>
                    <a:lstStyle/>
                    <a:p>
                      <a:pPr algn="ctr" rtl="0" fontAlgn="b"/>
                      <a:r>
                        <a:rPr lang="sv-SE" sz="1100" b="1" i="0" u="none" strike="noStrike" dirty="0">
                          <a:solidFill>
                            <a:srgbClr val="000000"/>
                          </a:solidFill>
                          <a:effectLst/>
                          <a:latin typeface="Futura Std Book"/>
                        </a:rPr>
                        <a:t>5,7</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23268" y="357038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1908068969"/>
              </p:ext>
            </p:extLst>
          </p:nvPr>
        </p:nvGraphicFramePr>
        <p:xfrm>
          <a:off x="445700"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2804873241"/>
              </p:ext>
            </p:extLst>
          </p:nvPr>
        </p:nvGraphicFramePr>
        <p:xfrm>
          <a:off x="4779819" y="2313827"/>
          <a:ext cx="3936312" cy="1329690"/>
        </p:xfrm>
        <a:graphic>
          <a:graphicData uri="http://schemas.openxmlformats.org/drawingml/2006/table">
            <a:tbl>
              <a:tblPr>
                <a:tableStyleId>{68D230F3-CF80-4859-8CE7-A43EE81993B5}</a:tableStyleId>
              </a:tblPr>
              <a:tblGrid>
                <a:gridCol w="1347240"/>
                <a:gridCol w="719106"/>
                <a:gridCol w="672921"/>
                <a:gridCol w="662875"/>
                <a:gridCol w="534170"/>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smtClean="0">
                          <a:solidFill>
                            <a:srgbClr val="000000"/>
                          </a:solidFill>
                          <a:effectLst/>
                          <a:latin typeface="Futura Std Book"/>
                        </a:rPr>
                        <a:t>2015 kv4</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dirty="0">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dirty="0">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1 676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-12,8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6 426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-10,2</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733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-14,1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2 827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-11,4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-52,3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122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1" i="0" u="none" strike="noStrike">
                          <a:solidFill>
                            <a:srgbClr val="000000"/>
                          </a:solidFill>
                          <a:effectLst/>
                          <a:latin typeface="Futura Std Book"/>
                        </a:rPr>
                        <a:t>-20,8</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12</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-50,0</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77</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b"/>
                      <a:r>
                        <a:rPr lang="sv-SE" sz="1100" b="1" i="0" u="none" strike="noStrike" dirty="0">
                          <a:solidFill>
                            <a:srgbClr val="000000"/>
                          </a:solidFill>
                          <a:effectLst/>
                          <a:latin typeface="Futura Std Book"/>
                        </a:rPr>
                        <a:t>-11,5</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1750439982"/>
              </p:ext>
            </p:extLst>
          </p:nvPr>
        </p:nvGraphicFramePr>
        <p:xfrm>
          <a:off x="521042"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514442881"/>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Förändring (%) sedan,</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årstakt*</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2008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kv4</a:t>
                      </a:r>
                      <a:endParaRPr lang="sv-SE" sz="1000" b="0" i="0" u="none" strike="noStrike" dirty="0">
                        <a:solidFill>
                          <a:srgbClr val="000000"/>
                        </a:solidFill>
                        <a:effectLst/>
                        <a:latin typeface="+mj-lt"/>
                      </a:endParaRP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4 847 300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74 600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9,8</a:t>
                      </a:r>
                    </a:p>
                  </a:txBody>
                  <a:tcPr marL="9525" marR="9525" marT="9525" marB="0" anchor="b"/>
                </a:tc>
                <a:tc>
                  <a:txBody>
                    <a:bodyPr/>
                    <a:lstStyle/>
                    <a:p>
                      <a:pPr algn="ctr" rtl="0" fontAlgn="b"/>
                      <a:r>
                        <a:rPr lang="sv-SE" sz="1100" b="0" i="0" u="none" strike="noStrike">
                          <a:solidFill>
                            <a:srgbClr val="000000"/>
                          </a:solidFill>
                          <a:effectLst/>
                          <a:latin typeface="Futura Std Book"/>
                        </a:rPr>
                        <a:t>1,6</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1 876 700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25 500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11,1</a:t>
                      </a:r>
                    </a:p>
                  </a:txBody>
                  <a:tcPr marL="9525" marR="9525" marT="9525" marB="0" anchor="b"/>
                </a:tc>
                <a:tc>
                  <a:txBody>
                    <a:bodyPr/>
                    <a:lstStyle/>
                    <a:p>
                      <a:pPr algn="ctr" rtl="0" fontAlgn="b"/>
                      <a:r>
                        <a:rPr lang="sv-SE" sz="1100" b="0" i="0" u="none" strike="noStrike">
                          <a:solidFill>
                            <a:srgbClr val="000000"/>
                          </a:solidFill>
                          <a:effectLst/>
                          <a:latin typeface="Futura Std Book"/>
                        </a:rPr>
                        <a:t>1,4</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122 100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-1 300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6,9</a:t>
                      </a:r>
                    </a:p>
                  </a:txBody>
                  <a:tcPr marL="9525" marR="9525" marT="9525" marB="0" anchor="b"/>
                </a:tc>
                <a:tc>
                  <a:txBody>
                    <a:bodyPr/>
                    <a:lstStyle/>
                    <a:p>
                      <a:pPr algn="ctr" rtl="0" fontAlgn="b"/>
                      <a:r>
                        <a:rPr lang="sv-SE" sz="1100" b="1" i="0" u="none" strike="noStrike" dirty="0">
                          <a:solidFill>
                            <a:srgbClr val="000000"/>
                          </a:solidFill>
                          <a:effectLst/>
                          <a:latin typeface="Futura Std Book"/>
                        </a:rPr>
                        <a:t>-1,1</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3019964726"/>
              </p:ext>
            </p:extLst>
          </p:nvPr>
        </p:nvGraphicFramePr>
        <p:xfrm>
          <a:off x="446866" y="2182483"/>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Västmanlands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616381620"/>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a:solidFill>
                            <a:srgbClr val="000000"/>
                          </a:solidFill>
                          <a:effectLst/>
                          <a:latin typeface="+mj-lt"/>
                        </a:rPr>
                        <a:t>2008 kv1</a:t>
                      </a:r>
                    </a:p>
                  </a:txBody>
                  <a:tcPr marL="9525" marR="9525" marT="9525" marB="0" anchor="b"/>
                </a:tc>
                <a:tc>
                  <a:txBody>
                    <a:bodyPr/>
                    <a:lstStyle/>
                    <a:p>
                      <a:pPr algn="ctr" fontAlgn="b"/>
                      <a:r>
                        <a:rPr lang="sv-SE" sz="1100" b="0" i="0" u="none" strike="noStrike" dirty="0">
                          <a:solidFill>
                            <a:srgbClr val="000000"/>
                          </a:solidFill>
                          <a:effectLst/>
                          <a:latin typeface="+mj-lt"/>
                        </a:rPr>
                        <a:t>2010 </a:t>
                      </a:r>
                      <a:r>
                        <a:rPr lang="sv-SE" sz="1100" b="0" i="0" u="none" strike="noStrike" dirty="0" smtClean="0">
                          <a:solidFill>
                            <a:srgbClr val="000000"/>
                          </a:solidFill>
                          <a:effectLst/>
                          <a:latin typeface="+mj-lt"/>
                        </a:rPr>
                        <a:t>kv1</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2014 kv4</a:t>
                      </a:r>
                      <a:endParaRPr lang="sv-SE" sz="1100" b="0" i="0" u="none" strike="noStrike" dirty="0">
                        <a:solidFill>
                          <a:srgbClr val="000000"/>
                        </a:solidFill>
                        <a:effectLst/>
                        <a:latin typeface="+mj-lt"/>
                      </a:endParaRP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
                        </a:rPr>
                        <a:t>122 100</a:t>
                      </a:r>
                    </a:p>
                  </a:txBody>
                  <a:tcPr marL="9525" marR="9525" marT="9525" marB="0" anchor="b">
                    <a:noFill/>
                  </a:tcPr>
                </a:tc>
                <a:tc>
                  <a:txBody>
                    <a:bodyPr/>
                    <a:lstStyle/>
                    <a:p>
                      <a:pPr algn="ctr" fontAlgn="b"/>
                      <a:r>
                        <a:rPr lang="sv-SE" sz="1100" b="1" i="0" u="none" strike="noStrike">
                          <a:solidFill>
                            <a:srgbClr val="000000"/>
                          </a:solidFill>
                          <a:effectLst/>
                          <a:latin typeface="Fu"/>
                        </a:rPr>
                        <a:t>-1 300</a:t>
                      </a:r>
                    </a:p>
                  </a:txBody>
                  <a:tcPr marL="9525" marR="9525" marT="9525" marB="0" anchor="b">
                    <a:noFill/>
                  </a:tcPr>
                </a:tc>
                <a:tc>
                  <a:txBody>
                    <a:bodyPr/>
                    <a:lstStyle/>
                    <a:p>
                      <a:pPr algn="ctr" fontAlgn="b"/>
                      <a:r>
                        <a:rPr lang="sv-SE" sz="1100" b="1" i="0" u="none" strike="noStrike">
                          <a:solidFill>
                            <a:srgbClr val="000000"/>
                          </a:solidFill>
                          <a:effectLst/>
                          <a:latin typeface="Fu"/>
                        </a:rPr>
                        <a:t>5,4</a:t>
                      </a:r>
                    </a:p>
                  </a:txBody>
                  <a:tcPr marL="9525" marR="9525" marT="9525" marB="0" anchor="b"/>
                </a:tc>
                <a:tc>
                  <a:txBody>
                    <a:bodyPr/>
                    <a:lstStyle/>
                    <a:p>
                      <a:pPr algn="ctr" fontAlgn="b"/>
                      <a:r>
                        <a:rPr lang="sv-SE" sz="1100" b="1" i="0" u="none" strike="noStrike">
                          <a:solidFill>
                            <a:srgbClr val="000000"/>
                          </a:solidFill>
                          <a:effectLst/>
                          <a:latin typeface="Fu"/>
                        </a:rPr>
                        <a:t>6,9</a:t>
                      </a:r>
                    </a:p>
                  </a:txBody>
                  <a:tcPr marL="9525" marR="9525" marT="9525" marB="0" anchor="b"/>
                </a:tc>
                <a:tc>
                  <a:txBody>
                    <a:bodyPr/>
                    <a:lstStyle/>
                    <a:p>
                      <a:pPr algn="ctr" fontAlgn="b"/>
                      <a:r>
                        <a:rPr lang="sv-SE" sz="1100" b="1" i="0" u="none" strike="noStrike">
                          <a:solidFill>
                            <a:srgbClr val="000000"/>
                          </a:solidFill>
                          <a:effectLst/>
                          <a:latin typeface="Fu"/>
                        </a:rPr>
                        <a:t>-1,1</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-2 000</a:t>
                      </a:r>
                    </a:p>
                  </a:txBody>
                  <a:tcPr marL="9525" marR="9525" marT="9525" marB="0" anchor="b">
                    <a:noFill/>
                  </a:tcPr>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20 100</a:t>
                      </a:r>
                    </a:p>
                  </a:txBody>
                  <a:tcPr marL="9525" marR="9525" marT="9525" marB="0" anchor="b">
                    <a:noFill/>
                  </a:tcPr>
                </a:tc>
                <a:tc>
                  <a:txBody>
                    <a:bodyPr/>
                    <a:lstStyle/>
                    <a:p>
                      <a:pPr algn="ctr" fontAlgn="b"/>
                      <a:r>
                        <a:rPr lang="sv-SE" sz="1100" b="0" i="0" u="none" strike="noStrike">
                          <a:solidFill>
                            <a:srgbClr val="000000"/>
                          </a:solidFill>
                          <a:effectLst/>
                          <a:latin typeface="Fu"/>
                        </a:rPr>
                        <a:t>-1 500</a:t>
                      </a:r>
                    </a:p>
                  </a:txBody>
                  <a:tcPr marL="9525" marR="9525" marT="9525" marB="0" anchor="b">
                    <a:noFill/>
                  </a:tcPr>
                </a:tc>
                <a:tc>
                  <a:txBody>
                    <a:bodyPr/>
                    <a:lstStyle/>
                    <a:p>
                      <a:pPr algn="ctr" fontAlgn="b"/>
                      <a:r>
                        <a:rPr lang="sv-SE" sz="1100" b="0" i="0" u="none" strike="noStrike">
                          <a:solidFill>
                            <a:srgbClr val="000000"/>
                          </a:solidFill>
                          <a:effectLst/>
                          <a:latin typeface="Fu"/>
                        </a:rPr>
                        <a:t>-14,5</a:t>
                      </a:r>
                    </a:p>
                  </a:txBody>
                  <a:tcPr marL="9525" marR="9525" marT="9525" marB="0" anchor="b"/>
                </a:tc>
                <a:tc>
                  <a:txBody>
                    <a:bodyPr/>
                    <a:lstStyle/>
                    <a:p>
                      <a:pPr algn="ctr" fontAlgn="b"/>
                      <a:r>
                        <a:rPr lang="sv-SE" sz="1100" b="0" i="0" u="none" strike="noStrike">
                          <a:solidFill>
                            <a:srgbClr val="000000"/>
                          </a:solidFill>
                          <a:effectLst/>
                          <a:latin typeface="Fu"/>
                        </a:rPr>
                        <a:t>-2,4</a:t>
                      </a:r>
                    </a:p>
                  </a:txBody>
                  <a:tcPr marL="9525" marR="9525" marT="9525" marB="0" anchor="b"/>
                </a:tc>
                <a:tc>
                  <a:txBody>
                    <a:bodyPr/>
                    <a:lstStyle/>
                    <a:p>
                      <a:pPr algn="ctr" fontAlgn="b"/>
                      <a:r>
                        <a:rPr lang="sv-SE" sz="1100" b="0" i="0" u="none" strike="noStrike">
                          <a:solidFill>
                            <a:srgbClr val="000000"/>
                          </a:solidFill>
                          <a:effectLst/>
                          <a:latin typeface="Fu"/>
                        </a:rPr>
                        <a:t>-6,9</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13 400</a:t>
                      </a:r>
                    </a:p>
                  </a:txBody>
                  <a:tcPr marL="9525" marR="9525" marT="9525" marB="0" anchor="b">
                    <a:noFill/>
                  </a:tcPr>
                </a:tc>
                <a:tc>
                  <a:txBody>
                    <a:bodyPr/>
                    <a:lstStyle/>
                    <a:p>
                      <a:pPr algn="ctr" fontAlgn="b"/>
                      <a:r>
                        <a:rPr lang="sv-SE" sz="1100" b="0" i="0" u="none" strike="noStrike">
                          <a:solidFill>
                            <a:srgbClr val="000000"/>
                          </a:solidFill>
                          <a:effectLst/>
                          <a:latin typeface="Fu"/>
                        </a:rPr>
                        <a:t>700</a:t>
                      </a:r>
                    </a:p>
                  </a:txBody>
                  <a:tcPr marL="9525" marR="9525" marT="9525" marB="0" anchor="b">
                    <a:noFill/>
                  </a:tcPr>
                </a:tc>
                <a:tc>
                  <a:txBody>
                    <a:bodyPr/>
                    <a:lstStyle/>
                    <a:p>
                      <a:pPr algn="ctr" fontAlgn="b"/>
                      <a:r>
                        <a:rPr lang="sv-SE" sz="1100" b="0" i="0" u="none" strike="noStrike">
                          <a:solidFill>
                            <a:srgbClr val="000000"/>
                          </a:solidFill>
                          <a:effectLst/>
                          <a:latin typeface="Fu"/>
                        </a:rPr>
                        <a:t>-10,1</a:t>
                      </a:r>
                    </a:p>
                  </a:txBody>
                  <a:tcPr marL="9525" marR="9525" marT="9525" marB="0" anchor="b"/>
                </a:tc>
                <a:tc>
                  <a:txBody>
                    <a:bodyPr/>
                    <a:lstStyle/>
                    <a:p>
                      <a:pPr algn="ctr" fontAlgn="b"/>
                      <a:r>
                        <a:rPr lang="sv-SE" sz="1100" b="0" i="0" u="none" strike="noStrike">
                          <a:solidFill>
                            <a:srgbClr val="000000"/>
                          </a:solidFill>
                          <a:effectLst/>
                          <a:latin typeface="Fu"/>
                        </a:rPr>
                        <a:t>14,5</a:t>
                      </a:r>
                    </a:p>
                  </a:txBody>
                  <a:tcPr marL="9525" marR="9525" marT="9525" marB="0" anchor="b"/>
                </a:tc>
                <a:tc>
                  <a:txBody>
                    <a:bodyPr/>
                    <a:lstStyle/>
                    <a:p>
                      <a:pPr algn="ctr" fontAlgn="b"/>
                      <a:r>
                        <a:rPr lang="sv-SE" sz="1100" b="0" i="0" u="none" strike="noStrike">
                          <a:solidFill>
                            <a:srgbClr val="000000"/>
                          </a:solidFill>
                          <a:effectLst/>
                          <a:latin typeface="Fu"/>
                        </a:rPr>
                        <a:t>5,5</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7 300</a:t>
                      </a:r>
                    </a:p>
                  </a:txBody>
                  <a:tcPr marL="9525" marR="9525" marT="9525" marB="0" anchor="b">
                    <a:noFill/>
                  </a:tcPr>
                </a:tc>
                <a:tc>
                  <a:txBody>
                    <a:bodyPr/>
                    <a:lstStyle/>
                    <a:p>
                      <a:pPr algn="ctr" fontAlgn="b"/>
                      <a:r>
                        <a:rPr lang="sv-SE" sz="1100" b="0" i="0" u="none" strike="noStrike">
                          <a:solidFill>
                            <a:srgbClr val="000000"/>
                          </a:solidFill>
                          <a:effectLst/>
                          <a:latin typeface="Fu"/>
                        </a:rPr>
                        <a:t>-2 100</a:t>
                      </a:r>
                    </a:p>
                  </a:txBody>
                  <a:tcPr marL="9525" marR="9525" marT="9525" marB="0" anchor="b">
                    <a:noFill/>
                  </a:tcPr>
                </a:tc>
                <a:tc>
                  <a:txBody>
                    <a:bodyPr/>
                    <a:lstStyle/>
                    <a:p>
                      <a:pPr algn="ctr" fontAlgn="b"/>
                      <a:r>
                        <a:rPr lang="sv-SE" sz="1100" b="0" i="0" u="none" strike="noStrike">
                          <a:solidFill>
                            <a:srgbClr val="000000"/>
                          </a:solidFill>
                          <a:effectLst/>
                          <a:latin typeface="Fu"/>
                        </a:rPr>
                        <a:t>5,8</a:t>
                      </a:r>
                    </a:p>
                  </a:txBody>
                  <a:tcPr marL="9525" marR="9525" marT="9525" marB="0" anchor="b"/>
                </a:tc>
                <a:tc>
                  <a:txBody>
                    <a:bodyPr/>
                    <a:lstStyle/>
                    <a:p>
                      <a:pPr algn="ctr" fontAlgn="b"/>
                      <a:r>
                        <a:rPr lang="sv-SE" sz="1100" b="0" i="0" u="none" strike="noStrike">
                          <a:solidFill>
                            <a:srgbClr val="000000"/>
                          </a:solidFill>
                          <a:effectLst/>
                          <a:latin typeface="Fu"/>
                        </a:rPr>
                        <a:t>-27,0</a:t>
                      </a:r>
                    </a:p>
                  </a:txBody>
                  <a:tcPr marL="9525" marR="9525" marT="9525" marB="0" anchor="b"/>
                </a:tc>
                <a:tc>
                  <a:txBody>
                    <a:bodyPr/>
                    <a:lstStyle/>
                    <a:p>
                      <a:pPr algn="ctr" fontAlgn="b"/>
                      <a:r>
                        <a:rPr lang="sv-SE" sz="1100" b="0" i="0" u="none" strike="noStrike">
                          <a:solidFill>
                            <a:srgbClr val="000000"/>
                          </a:solidFill>
                          <a:effectLst/>
                          <a:latin typeface="Fu"/>
                        </a:rPr>
                        <a:t>-22,3</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12 400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13,8</a:t>
                      </a:r>
                    </a:p>
                  </a:txBody>
                  <a:tcPr marL="9525" marR="9525" marT="9525" marB="0" anchor="b"/>
                </a:tc>
                <a:tc>
                  <a:txBody>
                    <a:bodyPr/>
                    <a:lstStyle/>
                    <a:p>
                      <a:pPr algn="ctr" fontAlgn="b"/>
                      <a:r>
                        <a:rPr lang="sv-SE" sz="1100" b="0" i="0" u="none" strike="noStrike">
                          <a:solidFill>
                            <a:srgbClr val="000000"/>
                          </a:solidFill>
                          <a:effectLst/>
                          <a:latin typeface="Fu"/>
                        </a:rPr>
                        <a:t>-26,2</a:t>
                      </a:r>
                    </a:p>
                  </a:txBody>
                  <a:tcPr marL="9525" marR="9525" marT="9525" marB="0" anchor="b"/>
                </a:tc>
                <a:tc>
                  <a:txBody>
                    <a:bodyPr/>
                    <a:lstStyle/>
                    <a:p>
                      <a:pPr algn="ctr" fontAlgn="b"/>
                      <a:r>
                        <a:rPr lang="sv-SE" sz="1100" b="0" i="0" u="none" strike="noStrike">
                          <a:solidFill>
                            <a:srgbClr val="000000"/>
                          </a:solidFill>
                          <a:effectLst/>
                          <a:latin typeface="Fu"/>
                        </a:rPr>
                        <a:t>-4,6</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6 300</a:t>
                      </a:r>
                    </a:p>
                  </a:txBody>
                  <a:tcPr marL="9525" marR="9525" marT="9525" marB="0" anchor="b">
                    <a:noFill/>
                  </a:tcPr>
                </a:tc>
                <a:tc>
                  <a:txBody>
                    <a:bodyPr/>
                    <a:lstStyle/>
                    <a:p>
                      <a:pPr algn="ctr" fontAlgn="b"/>
                      <a:r>
                        <a:rPr lang="sv-SE" sz="1100" b="0" i="0" u="none" strike="noStrike">
                          <a:solidFill>
                            <a:srgbClr val="000000"/>
                          </a:solidFill>
                          <a:effectLst/>
                          <a:latin typeface="Fu"/>
                        </a:rPr>
                        <a:t>1 000</a:t>
                      </a:r>
                    </a:p>
                  </a:txBody>
                  <a:tcPr marL="9525" marR="9525" marT="9525" marB="0" anchor="b">
                    <a:noFill/>
                  </a:tcPr>
                </a:tc>
                <a:tc>
                  <a:txBody>
                    <a:bodyPr/>
                    <a:lstStyle/>
                    <a:p>
                      <a:pPr algn="ctr" fontAlgn="b"/>
                      <a:r>
                        <a:rPr lang="sv-SE" sz="1100" b="0" i="0" u="none" strike="noStrike">
                          <a:solidFill>
                            <a:srgbClr val="000000"/>
                          </a:solidFill>
                          <a:effectLst/>
                          <a:latin typeface="Fu"/>
                        </a:rPr>
                        <a:t>61,5</a:t>
                      </a:r>
                    </a:p>
                  </a:txBody>
                  <a:tcPr marL="9525" marR="9525" marT="9525" marB="0" anchor="b"/>
                </a:tc>
                <a:tc>
                  <a:txBody>
                    <a:bodyPr/>
                    <a:lstStyle/>
                    <a:p>
                      <a:pPr algn="ctr" fontAlgn="b"/>
                      <a:r>
                        <a:rPr lang="sv-SE" sz="1100" b="0" i="0" u="none" strike="noStrike">
                          <a:solidFill>
                            <a:srgbClr val="000000"/>
                          </a:solidFill>
                          <a:effectLst/>
                          <a:latin typeface="Fu"/>
                        </a:rPr>
                        <a:t>40,0</a:t>
                      </a:r>
                    </a:p>
                  </a:txBody>
                  <a:tcPr marL="9525" marR="9525" marT="9525" marB="0" anchor="b"/>
                </a:tc>
                <a:tc>
                  <a:txBody>
                    <a:bodyPr/>
                    <a:lstStyle/>
                    <a:p>
                      <a:pPr algn="ctr" fontAlgn="b"/>
                      <a:r>
                        <a:rPr lang="sv-SE" sz="1100" b="0" i="0" u="none" strike="noStrike">
                          <a:solidFill>
                            <a:srgbClr val="000000"/>
                          </a:solidFill>
                          <a:effectLst/>
                          <a:latin typeface="Fu"/>
                        </a:rPr>
                        <a:t>18,9</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3 000</a:t>
                      </a:r>
                    </a:p>
                  </a:txBody>
                  <a:tcPr marL="9525" marR="9525" marT="9525" marB="0" anchor="b">
                    <a:noFill/>
                  </a:tcPr>
                </a:tc>
                <a:tc>
                  <a:txBody>
                    <a:bodyPr/>
                    <a:lstStyle/>
                    <a:p>
                      <a:pPr algn="ctr" fontAlgn="b"/>
                      <a:r>
                        <a:rPr lang="sv-SE" sz="1100" b="0" i="0" u="none" strike="noStrike">
                          <a:solidFill>
                            <a:srgbClr val="000000"/>
                          </a:solidFill>
                          <a:effectLst/>
                          <a:latin typeface="Fu"/>
                        </a:rPr>
                        <a:t>-300</a:t>
                      </a:r>
                    </a:p>
                  </a:txBody>
                  <a:tcPr marL="9525" marR="9525" marT="9525" marB="0" anchor="b">
                    <a:noFill/>
                  </a:tcPr>
                </a:tc>
                <a:tc>
                  <a:txBody>
                    <a:bodyPr/>
                    <a:lstStyle/>
                    <a:p>
                      <a:pPr algn="ctr" fontAlgn="b"/>
                      <a:r>
                        <a:rPr lang="sv-SE" sz="1100" b="0" i="0" u="none" strike="noStrike">
                          <a:solidFill>
                            <a:srgbClr val="000000"/>
                          </a:solidFill>
                          <a:effectLst/>
                          <a:latin typeface="Fu"/>
                        </a:rPr>
                        <a:t>-30,2</a:t>
                      </a:r>
                    </a:p>
                  </a:txBody>
                  <a:tcPr marL="9525" marR="9525" marT="9525" marB="0" anchor="b"/>
                </a:tc>
                <a:tc>
                  <a:txBody>
                    <a:bodyPr/>
                    <a:lstStyle/>
                    <a:p>
                      <a:pPr algn="ctr" fontAlgn="b"/>
                      <a:r>
                        <a:rPr lang="sv-SE" sz="1100" b="0" i="0" u="none" strike="noStrike">
                          <a:solidFill>
                            <a:srgbClr val="000000"/>
                          </a:solidFill>
                          <a:effectLst/>
                          <a:latin typeface="Fu"/>
                        </a:rPr>
                        <a:t>-30,2</a:t>
                      </a:r>
                    </a:p>
                  </a:txBody>
                  <a:tcPr marL="9525" marR="9525" marT="9525" marB="0" anchor="b"/>
                </a:tc>
                <a:tc>
                  <a:txBody>
                    <a:bodyPr/>
                    <a:lstStyle/>
                    <a:p>
                      <a:pPr algn="ctr" fontAlgn="b"/>
                      <a:r>
                        <a:rPr lang="sv-SE" sz="1100" b="0" i="0" u="none" strike="noStrike">
                          <a:solidFill>
                            <a:srgbClr val="000000"/>
                          </a:solidFill>
                          <a:effectLst/>
                          <a:latin typeface="Fu"/>
                        </a:rPr>
                        <a:t>-9,1</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3 200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23,1</a:t>
                      </a:r>
                    </a:p>
                  </a:txBody>
                  <a:tcPr marL="9525" marR="9525" marT="9525" marB="0" anchor="b"/>
                </a:tc>
                <a:tc>
                  <a:txBody>
                    <a:bodyPr/>
                    <a:lstStyle/>
                    <a:p>
                      <a:pPr algn="ctr" fontAlgn="b"/>
                      <a:r>
                        <a:rPr lang="sv-SE" sz="1100" b="0" i="0" u="none" strike="noStrike">
                          <a:solidFill>
                            <a:srgbClr val="000000"/>
                          </a:solidFill>
                          <a:effectLst/>
                          <a:latin typeface="Fu"/>
                        </a:rPr>
                        <a:t>10,3</a:t>
                      </a:r>
                    </a:p>
                  </a:txBody>
                  <a:tcPr marL="9525" marR="9525" marT="9525" marB="0" anchor="b"/>
                </a:tc>
                <a:tc>
                  <a:txBody>
                    <a:bodyPr/>
                    <a:lstStyle/>
                    <a:p>
                      <a:pPr algn="ctr" fontAlgn="b"/>
                      <a:r>
                        <a:rPr lang="sv-SE" sz="1100" b="0" i="0" u="none" strike="noStrike">
                          <a:solidFill>
                            <a:srgbClr val="000000"/>
                          </a:solidFill>
                          <a:effectLst/>
                          <a:latin typeface="Fu"/>
                        </a:rPr>
                        <a:t>-15,8</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4 700</a:t>
                      </a:r>
                    </a:p>
                  </a:txBody>
                  <a:tcPr marL="9525" marR="9525" marT="9525" marB="0" anchor="b">
                    <a:noFill/>
                  </a:tcPr>
                </a:tc>
                <a:tc>
                  <a:txBody>
                    <a:bodyPr/>
                    <a:lstStyle/>
                    <a:p>
                      <a:pPr algn="ctr" fontAlgn="b"/>
                      <a:r>
                        <a:rPr lang="sv-SE" sz="1100" b="0" i="0" u="none" strike="noStrike">
                          <a:solidFill>
                            <a:srgbClr val="000000"/>
                          </a:solidFill>
                          <a:effectLst/>
                          <a:latin typeface="Fu"/>
                        </a:rPr>
                        <a:t>-1 000</a:t>
                      </a:r>
                    </a:p>
                  </a:txBody>
                  <a:tcPr marL="9525" marR="9525" marT="9525" marB="0" anchor="b">
                    <a:noFill/>
                  </a:tcPr>
                </a:tc>
                <a:tc>
                  <a:txBody>
                    <a:bodyPr/>
                    <a:lstStyle/>
                    <a:p>
                      <a:pPr algn="ctr" fontAlgn="b"/>
                      <a:r>
                        <a:rPr lang="sv-SE" sz="1100" b="0" i="0" u="none" strike="noStrike">
                          <a:solidFill>
                            <a:srgbClr val="000000"/>
                          </a:solidFill>
                          <a:effectLst/>
                          <a:latin typeface="Fu"/>
                        </a:rPr>
                        <a:t>-6,0</a:t>
                      </a:r>
                    </a:p>
                  </a:txBody>
                  <a:tcPr marL="9525" marR="9525" marT="9525" marB="0" anchor="b"/>
                </a:tc>
                <a:tc>
                  <a:txBody>
                    <a:bodyPr/>
                    <a:lstStyle/>
                    <a:p>
                      <a:pPr algn="ctr" fontAlgn="b"/>
                      <a:r>
                        <a:rPr lang="sv-SE" sz="1100" b="0" i="0" u="none" strike="noStrike">
                          <a:solidFill>
                            <a:srgbClr val="000000"/>
                          </a:solidFill>
                          <a:effectLst/>
                          <a:latin typeface="Fu"/>
                        </a:rPr>
                        <a:t>17,5</a:t>
                      </a:r>
                    </a:p>
                  </a:txBody>
                  <a:tcPr marL="9525" marR="9525" marT="9525" marB="0" anchor="b"/>
                </a:tc>
                <a:tc>
                  <a:txBody>
                    <a:bodyPr/>
                    <a:lstStyle/>
                    <a:p>
                      <a:pPr algn="ctr" fontAlgn="b"/>
                      <a:r>
                        <a:rPr lang="sv-SE" sz="1100" b="0" i="0" u="none" strike="noStrike">
                          <a:solidFill>
                            <a:srgbClr val="000000"/>
                          </a:solidFill>
                          <a:effectLst/>
                          <a:latin typeface="Fu"/>
                        </a:rPr>
                        <a:t>-17,5</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17 700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r>
                        <a:rPr lang="sv-SE" sz="1100" b="0" i="0" u="none" strike="noStrike">
                          <a:solidFill>
                            <a:srgbClr val="000000"/>
                          </a:solidFill>
                          <a:effectLst/>
                          <a:latin typeface="Fu"/>
                        </a:rPr>
                        <a:t>0,0</a:t>
                      </a:r>
                    </a:p>
                  </a:txBody>
                  <a:tcPr marL="9525" marR="9525" marT="9525" marB="0" anchor="b"/>
                </a:tc>
                <a:tc>
                  <a:txBody>
                    <a:bodyPr/>
                    <a:lstStyle/>
                    <a:p>
                      <a:pPr algn="ctr" fontAlgn="b"/>
                      <a:r>
                        <a:rPr lang="sv-SE" sz="1100" b="0" i="0" u="none" strike="noStrike">
                          <a:solidFill>
                            <a:srgbClr val="000000"/>
                          </a:solidFill>
                          <a:effectLst/>
                          <a:latin typeface="Fu"/>
                        </a:rPr>
                        <a:t>18,8</a:t>
                      </a:r>
                    </a:p>
                  </a:txBody>
                  <a:tcPr marL="9525" marR="9525" marT="9525" marB="0" anchor="b"/>
                </a:tc>
                <a:tc>
                  <a:txBody>
                    <a:bodyPr/>
                    <a:lstStyle/>
                    <a:p>
                      <a:pPr algn="ctr" fontAlgn="b"/>
                      <a:r>
                        <a:rPr lang="sv-SE" sz="1100" b="0" i="0" u="none" strike="noStrike">
                          <a:solidFill>
                            <a:srgbClr val="000000"/>
                          </a:solidFill>
                          <a:effectLst/>
                          <a:latin typeface="Fu"/>
                        </a:rPr>
                        <a:t>-0,6</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8 200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2,5</a:t>
                      </a:r>
                    </a:p>
                  </a:txBody>
                  <a:tcPr marL="9525" marR="9525" marT="9525" marB="0" anchor="b"/>
                </a:tc>
                <a:tc>
                  <a:txBody>
                    <a:bodyPr/>
                    <a:lstStyle/>
                    <a:p>
                      <a:pPr algn="ctr" fontAlgn="b"/>
                      <a:r>
                        <a:rPr lang="sv-SE" sz="1100" b="0" i="0" u="none" strike="noStrike">
                          <a:solidFill>
                            <a:srgbClr val="000000"/>
                          </a:solidFill>
                          <a:effectLst/>
                          <a:latin typeface="Fu"/>
                        </a:rPr>
                        <a:t>34,4</a:t>
                      </a:r>
                    </a:p>
                  </a:txBody>
                  <a:tcPr marL="9525" marR="9525" marT="9525" marB="0" anchor="b"/>
                </a:tc>
                <a:tc>
                  <a:txBody>
                    <a:bodyPr/>
                    <a:lstStyle/>
                    <a:p>
                      <a:pPr algn="ctr" fontAlgn="b"/>
                      <a:r>
                        <a:rPr lang="sv-SE" sz="1100" b="0" i="0" u="none" strike="noStrike">
                          <a:solidFill>
                            <a:srgbClr val="000000"/>
                          </a:solidFill>
                          <a:effectLst/>
                          <a:latin typeface="Fu"/>
                        </a:rPr>
                        <a:t>-6,8</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11 300</a:t>
                      </a:r>
                    </a:p>
                  </a:txBody>
                  <a:tcPr marL="9525" marR="9525" marT="9525" marB="0" anchor="b">
                    <a:noFill/>
                  </a:tcPr>
                </a:tc>
                <a:tc>
                  <a:txBody>
                    <a:bodyPr/>
                    <a:lstStyle/>
                    <a:p>
                      <a:pPr algn="ctr" fontAlgn="b"/>
                      <a:r>
                        <a:rPr lang="sv-SE" sz="1100" b="0" i="0" u="none" strike="noStrike">
                          <a:solidFill>
                            <a:srgbClr val="000000"/>
                          </a:solidFill>
                          <a:effectLst/>
                          <a:latin typeface="Fu"/>
                        </a:rPr>
                        <a:t>-1 300</a:t>
                      </a:r>
                    </a:p>
                  </a:txBody>
                  <a:tcPr marL="9525" marR="9525" marT="9525" marB="0" anchor="b">
                    <a:noFill/>
                  </a:tcPr>
                </a:tc>
                <a:tc>
                  <a:txBody>
                    <a:bodyPr/>
                    <a:lstStyle/>
                    <a:p>
                      <a:pPr algn="ctr" fontAlgn="b"/>
                      <a:r>
                        <a:rPr lang="sv-SE" sz="1100" b="0" i="0" u="none" strike="noStrike">
                          <a:solidFill>
                            <a:srgbClr val="000000"/>
                          </a:solidFill>
                          <a:effectLst/>
                          <a:latin typeface="Fu"/>
                        </a:rPr>
                        <a:t>-16,3</a:t>
                      </a:r>
                    </a:p>
                  </a:txBody>
                  <a:tcPr marL="9525" marR="9525" marT="9525" marB="0" anchor="b"/>
                </a:tc>
                <a:tc>
                  <a:txBody>
                    <a:bodyPr/>
                    <a:lstStyle/>
                    <a:p>
                      <a:pPr algn="ctr" fontAlgn="b"/>
                      <a:r>
                        <a:rPr lang="sv-SE" sz="1100" b="0" i="0" u="none" strike="noStrike">
                          <a:solidFill>
                            <a:srgbClr val="000000"/>
                          </a:solidFill>
                          <a:effectLst/>
                          <a:latin typeface="Fu"/>
                        </a:rPr>
                        <a:t>6,6</a:t>
                      </a:r>
                    </a:p>
                  </a:txBody>
                  <a:tcPr marL="9525" marR="9525" marT="9525" marB="0" anchor="b"/>
                </a:tc>
                <a:tc>
                  <a:txBody>
                    <a:bodyPr/>
                    <a:lstStyle/>
                    <a:p>
                      <a:pPr algn="ctr" fontAlgn="b"/>
                      <a:r>
                        <a:rPr lang="sv-SE" sz="1100" b="0" i="0" u="none" strike="noStrike">
                          <a:solidFill>
                            <a:srgbClr val="000000"/>
                          </a:solidFill>
                          <a:effectLst/>
                          <a:latin typeface="Fu"/>
                        </a:rPr>
                        <a:t>-10,3</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24 700</a:t>
                      </a:r>
                    </a:p>
                  </a:txBody>
                  <a:tcPr marL="9525" marR="9525" marT="9525" marB="0" anchor="b">
                    <a:noFill/>
                  </a:tcPr>
                </a:tc>
                <a:tc>
                  <a:txBody>
                    <a:bodyPr/>
                    <a:lstStyle/>
                    <a:p>
                      <a:pPr algn="ctr" fontAlgn="b"/>
                      <a:r>
                        <a:rPr lang="sv-SE" sz="1100" b="0" i="0" u="none" strike="noStrike">
                          <a:solidFill>
                            <a:srgbClr val="000000"/>
                          </a:solidFill>
                          <a:effectLst/>
                          <a:latin typeface="Fu"/>
                        </a:rPr>
                        <a:t>4 800</a:t>
                      </a:r>
                    </a:p>
                  </a:txBody>
                  <a:tcPr marL="9525" marR="9525" marT="9525" marB="0" anchor="b">
                    <a:noFill/>
                  </a:tcPr>
                </a:tc>
                <a:tc>
                  <a:txBody>
                    <a:bodyPr/>
                    <a:lstStyle/>
                    <a:p>
                      <a:pPr algn="ctr" fontAlgn="b"/>
                      <a:r>
                        <a:rPr lang="sv-SE" sz="1100" b="0" i="0" u="none" strike="noStrike">
                          <a:solidFill>
                            <a:srgbClr val="000000"/>
                          </a:solidFill>
                          <a:effectLst/>
                          <a:latin typeface="Fu"/>
                        </a:rPr>
                        <a:t>49,7</a:t>
                      </a:r>
                    </a:p>
                  </a:txBody>
                  <a:tcPr marL="9525" marR="9525" marT="9525" marB="0" anchor="b"/>
                </a:tc>
                <a:tc>
                  <a:txBody>
                    <a:bodyPr/>
                    <a:lstStyle/>
                    <a:p>
                      <a:pPr algn="ctr" fontAlgn="b"/>
                      <a:r>
                        <a:rPr lang="sv-SE" sz="1100" b="0" i="0" u="none" strike="noStrike">
                          <a:solidFill>
                            <a:srgbClr val="000000"/>
                          </a:solidFill>
                          <a:effectLst/>
                          <a:latin typeface="Fu"/>
                        </a:rPr>
                        <a:t>43,6</a:t>
                      </a:r>
                    </a:p>
                  </a:txBody>
                  <a:tcPr marL="9525" marR="9525" marT="9525" marB="0" anchor="b"/>
                </a:tc>
                <a:tc>
                  <a:txBody>
                    <a:bodyPr/>
                    <a:lstStyle/>
                    <a:p>
                      <a:pPr algn="ctr" fontAlgn="b"/>
                      <a:r>
                        <a:rPr lang="sv-SE" sz="1100" b="0" i="0" u="none" strike="noStrike">
                          <a:solidFill>
                            <a:srgbClr val="000000"/>
                          </a:solidFill>
                          <a:effectLst/>
                          <a:latin typeface="Fu"/>
                        </a:rPr>
                        <a:t>24,1</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-200</a:t>
                      </a:r>
                    </a:p>
                  </a:txBody>
                  <a:tcPr marL="9525" marR="9525" marT="9525" marB="0" anchor="b">
                    <a:noFill/>
                  </a:tcPr>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121 900</a:t>
                      </a:r>
                    </a:p>
                  </a:txBody>
                  <a:tcPr marL="9525" marR="9525" marT="9525" marB="0" anchor="b">
                    <a:noFill/>
                  </a:tcPr>
                </a:tc>
                <a:tc>
                  <a:txBody>
                    <a:bodyPr/>
                    <a:lstStyle/>
                    <a:p>
                      <a:pPr algn="ctr" fontAlgn="b"/>
                      <a:r>
                        <a:rPr lang="sv-SE" sz="1100" b="0" i="0" u="none" strike="noStrike">
                          <a:solidFill>
                            <a:srgbClr val="000000"/>
                          </a:solidFill>
                          <a:effectLst/>
                          <a:latin typeface="Fu"/>
                        </a:rPr>
                        <a:t>-1 400</a:t>
                      </a:r>
                    </a:p>
                  </a:txBody>
                  <a:tcPr marL="9525" marR="9525" marT="9525" marB="0" anchor="b">
                    <a:noFill/>
                  </a:tcPr>
                </a:tc>
                <a:tc>
                  <a:txBody>
                    <a:bodyPr/>
                    <a:lstStyle/>
                    <a:p>
                      <a:pPr algn="ctr" fontAlgn="b"/>
                      <a:r>
                        <a:rPr lang="sv-SE" sz="1100" b="0" i="0" u="none" strike="noStrike">
                          <a:solidFill>
                            <a:srgbClr val="000000"/>
                          </a:solidFill>
                          <a:effectLst/>
                          <a:latin typeface="Fu"/>
                        </a:rPr>
                        <a:t>6,0</a:t>
                      </a:r>
                    </a:p>
                  </a:txBody>
                  <a:tcPr marL="9525" marR="9525" marT="9525" marB="0" anchor="b"/>
                </a:tc>
                <a:tc>
                  <a:txBody>
                    <a:bodyPr/>
                    <a:lstStyle/>
                    <a:p>
                      <a:pPr algn="ctr" fontAlgn="b"/>
                      <a:r>
                        <a:rPr lang="sv-SE" sz="1100" b="0" i="0" u="none" strike="noStrike">
                          <a:solidFill>
                            <a:srgbClr val="000000"/>
                          </a:solidFill>
                          <a:effectLst/>
                          <a:latin typeface="Fu"/>
                        </a:rPr>
                        <a:t>6,8</a:t>
                      </a:r>
                    </a:p>
                  </a:txBody>
                  <a:tcPr marL="9525" marR="9525" marT="9525" marB="0" anchor="b"/>
                </a:tc>
                <a:tc>
                  <a:txBody>
                    <a:bodyPr/>
                    <a:lstStyle/>
                    <a:p>
                      <a:pPr algn="ctr" fontAlgn="b"/>
                      <a:r>
                        <a:rPr lang="sv-SE" sz="1100" b="0" i="0" u="none" strike="noStrike">
                          <a:solidFill>
                            <a:srgbClr val="000000"/>
                          </a:solidFill>
                          <a:effectLst/>
                          <a:latin typeface="Fu"/>
                        </a:rPr>
                        <a:t>-1,1</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r>
                        <a:rPr lang="sv-SE" sz="1100" b="0" i="0" u="none" strike="noStrike" dirty="0">
                          <a:solidFill>
                            <a:srgbClr val="000000"/>
                          </a:solidFill>
                          <a:effectLst/>
                          <a:latin typeface="Fu"/>
                        </a:rPr>
                        <a:t>-100,0</a:t>
                      </a:r>
                    </a:p>
                  </a:txBody>
                  <a:tcPr marL="9525" marR="9525" marT="9525" marB="0" anchor="b"/>
                </a:tc>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2884673177"/>
              </p:ext>
            </p:extLst>
          </p:nvPr>
        </p:nvGraphicFramePr>
        <p:xfrm>
          <a:off x="4075750" y="2319649"/>
          <a:ext cx="4674413" cy="1143000"/>
        </p:xfrm>
        <a:graphic>
          <a:graphicData uri="http://schemas.openxmlformats.org/drawingml/2006/table">
            <a:tbl>
              <a:tblPr>
                <a:tableStyleId>{68D230F3-CF80-4859-8CE7-A43EE81993B5}</a:tableStyleId>
              </a:tblPr>
              <a:tblGrid>
                <a:gridCol w="1479917"/>
                <a:gridCol w="976875"/>
                <a:gridCol w="739207"/>
                <a:gridCol w="739207"/>
                <a:gridCol w="73920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1" u="none" strike="noStrike" dirty="0" smtClean="0">
                          <a:solidFill>
                            <a:srgbClr val="000000"/>
                          </a:solidFill>
                          <a:effectLst/>
                          <a:latin typeface="+mj-lt"/>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000" b="0" i="0" u="none" strike="noStrike" dirty="0">
                          <a:solidFill>
                            <a:srgbClr val="000000"/>
                          </a:solidFill>
                          <a:effectLst/>
                          <a:latin typeface="+mj-lt"/>
                        </a:rPr>
                        <a:t>Antal</a:t>
                      </a:r>
                    </a:p>
                  </a:txBody>
                  <a:tcPr marL="9525" marR="9525" marT="9525" marB="0" anchor="b"/>
                </a:tc>
                <a:tc>
                  <a:txBody>
                    <a:bodyPr/>
                    <a:lstStyle/>
                    <a:p>
                      <a:pPr algn="ctr" fontAlgn="b"/>
                      <a:r>
                        <a:rPr lang="sv-SE" sz="1000" b="0" i="0" u="none" strike="noStrike" dirty="0" smtClean="0">
                          <a:solidFill>
                            <a:srgbClr val="000000"/>
                          </a:solidFill>
                          <a:effectLst/>
                          <a:latin typeface="+mj-lt"/>
                        </a:rPr>
                        <a:t>Utv., </a:t>
                      </a:r>
                      <a:r>
                        <a:rPr lang="sv-SE" sz="1000" b="0" i="0" u="none" strike="noStrike" dirty="0">
                          <a:solidFill>
                            <a:srgbClr val="000000"/>
                          </a:solidFill>
                          <a:effectLst/>
                          <a:latin typeface="+mj-lt"/>
                        </a:rPr>
                        <a:t>%</a:t>
                      </a:r>
                    </a:p>
                  </a:txBody>
                  <a:tcPr marL="9525" marR="9525" marT="9525" marB="0" anchor="b"/>
                </a:tc>
                <a:tc>
                  <a:txBody>
                    <a:bodyPr/>
                    <a:lstStyle/>
                    <a:p>
                      <a:pPr algn="ctr" fontAlgn="b"/>
                      <a:r>
                        <a:rPr lang="sv-SE" sz="1000" b="0" i="0" u="none" strike="noStrike" dirty="0">
                          <a:solidFill>
                            <a:srgbClr val="000000"/>
                          </a:solidFill>
                          <a:effectLst/>
                          <a:latin typeface="+mj-lt"/>
                        </a:rPr>
                        <a:t>Antal</a:t>
                      </a:r>
                    </a:p>
                  </a:txBody>
                  <a:tcPr marL="9525" marR="9525" marT="9525" marB="0" anchor="b"/>
                </a:tc>
                <a:tc>
                  <a:txBody>
                    <a:bodyPr/>
                    <a:lstStyle/>
                    <a:p>
                      <a:pPr algn="ctr" fontAlgn="b"/>
                      <a:r>
                        <a:rPr lang="sv-SE" sz="1000" b="0" i="0" u="none" strike="noStrike" dirty="0" smtClean="0">
                          <a:solidFill>
                            <a:srgbClr val="000000"/>
                          </a:solidFill>
                          <a:effectLst/>
                          <a:latin typeface="+mj-lt"/>
                        </a:rPr>
                        <a:t>Utv., </a:t>
                      </a:r>
                      <a:r>
                        <a:rPr lang="sv-SE" sz="1000" b="0" i="0" u="none" strike="noStrike" dirty="0">
                          <a:solidFill>
                            <a:srgbClr val="000000"/>
                          </a:solidFill>
                          <a:effectLst/>
                          <a:latin typeface="+mj-lt"/>
                        </a:rPr>
                        <a:t>%</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283 435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40,4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1 068 389</a:t>
                      </a:r>
                    </a:p>
                  </a:txBody>
                  <a:tcPr marL="9525" marR="9525" marT="9525" marB="0" anchor="b"/>
                </a:tc>
                <a:tc>
                  <a:txBody>
                    <a:bodyPr/>
                    <a:lstStyle/>
                    <a:p>
                      <a:pPr algn="ctr" rtl="0" fontAlgn="b"/>
                      <a:r>
                        <a:rPr lang="sv-SE" sz="1100" b="0" i="0" u="none" strike="noStrike">
                          <a:solidFill>
                            <a:srgbClr val="000000"/>
                          </a:solidFill>
                          <a:effectLst/>
                          <a:latin typeface="Futura Std Book"/>
                        </a:rPr>
                        <a:t>36,1</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117 247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452 751</a:t>
                      </a:r>
                    </a:p>
                  </a:txBody>
                  <a:tcPr marL="9525" marR="9525" marT="9525" marB="0" anchor="b"/>
                </a:tc>
                <a:tc>
                  <a:txBody>
                    <a:bodyPr/>
                    <a:lstStyle/>
                    <a:p>
                      <a:pPr algn="ctr" rtl="0" fontAlgn="b"/>
                      <a:r>
                        <a:rPr lang="sv-SE" sz="1100" b="0" i="0" u="none" strike="noStrike">
                          <a:solidFill>
                            <a:srgbClr val="000000"/>
                          </a:solidFill>
                          <a:effectLst/>
                          <a:latin typeface="Futura Std Book"/>
                        </a:rPr>
                        <a:t>33,6</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6 145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26,4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24 630</a:t>
                      </a:r>
                    </a:p>
                  </a:txBody>
                  <a:tcPr marL="9525" marR="9525" marT="9525" marB="0" anchor="b"/>
                </a:tc>
                <a:tc>
                  <a:txBody>
                    <a:bodyPr/>
                    <a:lstStyle/>
                    <a:p>
                      <a:pPr algn="ctr" rtl="0" fontAlgn="b"/>
                      <a:r>
                        <a:rPr lang="sv-SE" sz="1100" b="1" i="0" u="none" strike="noStrike">
                          <a:solidFill>
                            <a:srgbClr val="000000"/>
                          </a:solidFill>
                          <a:effectLst/>
                          <a:latin typeface="Futura Std Book"/>
                        </a:rPr>
                        <a:t>27,7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Västerås kommun</a:t>
                      </a:r>
                    </a:p>
                  </a:txBody>
                  <a:tcPr marL="9525" marR="9525" marT="9525" marB="0" anchor="b"/>
                </a:tc>
                <a:tc>
                  <a:txBody>
                    <a:bodyPr/>
                    <a:lstStyle/>
                    <a:p>
                      <a:pPr algn="ctr" rtl="0" fontAlgn="b"/>
                      <a:r>
                        <a:rPr lang="sv-SE" sz="1100" b="1" i="0" u="none" strike="noStrike">
                          <a:solidFill>
                            <a:srgbClr val="000000"/>
                          </a:solidFill>
                          <a:effectLst/>
                          <a:latin typeface="Futura Std Book"/>
                        </a:rPr>
                        <a:t>3 977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23,4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15 560</a:t>
                      </a:r>
                    </a:p>
                  </a:txBody>
                  <a:tcPr marL="9525" marR="9525" marT="9525" marB="0" anchor="b"/>
                </a:tc>
                <a:tc>
                  <a:txBody>
                    <a:bodyPr/>
                    <a:lstStyle/>
                    <a:p>
                      <a:pPr algn="ctr" rtl="0" fontAlgn="b"/>
                      <a:r>
                        <a:rPr lang="sv-SE" sz="1100" b="1" i="0" u="none" strike="noStrike" dirty="0">
                          <a:solidFill>
                            <a:srgbClr val="000000"/>
                          </a:solidFill>
                          <a:effectLst/>
                          <a:latin typeface="Futura Std Book"/>
                        </a:rPr>
                        <a:t>30,9</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1" name="Diagram 10"/>
          <p:cNvGraphicFramePr>
            <a:graphicFrameLocks/>
          </p:cNvGraphicFramePr>
          <p:nvPr>
            <p:extLst>
              <p:ext uri="{D42A27DB-BD31-4B8C-83A1-F6EECF244321}">
                <p14:modId xmlns:p14="http://schemas.microsoft.com/office/powerpoint/2010/main" val="213751328"/>
              </p:ext>
            </p:extLst>
          </p:nvPr>
        </p:nvGraphicFramePr>
        <p:xfrm>
          <a:off x="397496" y="2202649"/>
          <a:ext cx="5163825"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3543</TotalTime>
  <Words>939</Words>
  <Application>Microsoft Office PowerPoint</Application>
  <PresentationFormat>Bildspel på skärmen (16:9)</PresentationFormat>
  <Paragraphs>544</Paragraphs>
  <Slides>15</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Fu</vt:lpstr>
      <vt:lpstr>Furtur</vt:lpstr>
      <vt:lpstr>Futura std book</vt:lpstr>
      <vt:lpstr>Futura std book</vt:lpstr>
      <vt:lpstr>SBR 16 9</vt:lpstr>
      <vt:lpstr>Konjunkturen i Västmanlands län  Konjunkturläget kv4 2015 Mars 2016</vt:lpstr>
      <vt:lpstr>Konjunkturläget 2015 kv4  </vt:lpstr>
      <vt:lpstr>Lönesumma i privat sektor Index 100 = 2005 kv1</vt:lpstr>
      <vt:lpstr>Lönesumma, Västmanlands län Index 100 = 2005 kv1</vt:lpstr>
      <vt:lpstr>Nyregistrerade företag  </vt:lpstr>
      <vt:lpstr>Företagskonkurser  </vt:lpstr>
      <vt:lpstr>Sysselsättning Index 100 = 2008 kv1 </vt:lpstr>
      <vt:lpstr>Sysselsättning i Västmanlands län</vt:lpstr>
      <vt:lpstr>Nyanmälda platser på arbetsförmedlingen Index 100 = 2005 kv1</vt:lpstr>
      <vt:lpstr>Varslade personer Index 100 = 2005 kv1</vt:lpstr>
      <vt:lpstr>Arbetslöshet i förh. till befolkningen (%), 15-74 år   </vt:lpstr>
      <vt:lpstr>Befolkning Index 100 = 2005 kv1</vt:lpstr>
      <vt:lpstr>Påbörjade lägenheter Index 100 = 2005 kv1</vt:lpstr>
      <vt:lpstr>Kommersiella övernattningar Index 100 = 2008 kv4 (kv4, 2008 - 2015) </vt:lpstr>
      <vt:lpstr>Stockholm Business Alliance, SBA  Inom ramen för partnerskapet Stockholm Business Alliance – 53 kommuner i Stockholmsregionen – tas det fram kvartalsvisa konjunkturrapporter för länen; Gävleborgs län, Stockholms län, Södermanlands län, Uppsala län, Västmanlands län och Örebro län.   Samtliga rapporter finns tillgängliga på www.stockholmbusinessalliance.se.  Frågor kan ställas till Stefan Frid på Stockholm Business Region Development.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217</cp:revision>
  <cp:lastPrinted>2015-02-26T14:29:42Z</cp:lastPrinted>
  <dcterms:created xsi:type="dcterms:W3CDTF">2015-02-13T14:20:44Z</dcterms:created>
  <dcterms:modified xsi:type="dcterms:W3CDTF">2016-03-11T11:55:18Z</dcterms:modified>
</cp:coreProperties>
</file>