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7" r:id="rId2"/>
    <p:sldId id="351" r:id="rId3"/>
    <p:sldId id="353" r:id="rId4"/>
    <p:sldId id="354" r:id="rId5"/>
    <p:sldId id="336" r:id="rId6"/>
    <p:sldId id="337" r:id="rId7"/>
    <p:sldId id="338" r:id="rId8"/>
    <p:sldId id="339" r:id="rId9"/>
    <p:sldId id="340" r:id="rId10"/>
    <p:sldId id="341" r:id="rId11"/>
    <p:sldId id="342" r:id="rId12"/>
    <p:sldId id="343" r:id="rId13"/>
    <p:sldId id="344" r:id="rId14"/>
    <p:sldId id="345" r:id="rId15"/>
    <p:sldId id="355"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6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p:scale>
          <a:sx n="151" d="100"/>
          <a:sy n="151" d="100"/>
        </p:scale>
        <p:origin x="-90" y="168"/>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G&#228;vleborgs%20l&#228;n%202016%20kv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Lönesumma'!$C$15</c:f>
              <c:strCache>
                <c:ptCount val="1"/>
                <c:pt idx="0">
                  <c:v>Sverige</c:v>
                </c:pt>
              </c:strCache>
            </c:strRef>
          </c:tx>
          <c:spPr>
            <a:ln>
              <a:solidFill>
                <a:sysClr val="window" lastClr="FFFFFF">
                  <a:lumMod val="50000"/>
                </a:sysClr>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Lönesumma'!$D$15:$AV$15</c:f>
              <c:numCache>
                <c:formatCode>0</c:formatCode>
                <c:ptCount val="45"/>
                <c:pt idx="0">
                  <c:v>100</c:v>
                </c:pt>
                <c:pt idx="1">
                  <c:v>108.05961000034586</c:v>
                </c:pt>
                <c:pt idx="2">
                  <c:v>105.56400079493429</c:v>
                </c:pt>
                <c:pt idx="3">
                  <c:v>106.74171241973949</c:v>
                </c:pt>
                <c:pt idx="4">
                  <c:v>104.8784126509763</c:v>
                </c:pt>
                <c:pt idx="5">
                  <c:v>113.04544933739311</c:v>
                </c:pt>
                <c:pt idx="6">
                  <c:v>110.72228496156482</c:v>
                </c:pt>
                <c:pt idx="7">
                  <c:v>112.98236634298746</c:v>
                </c:pt>
                <c:pt idx="8">
                  <c:v>113.51513824064759</c:v>
                </c:pt>
                <c:pt idx="9">
                  <c:v>121.24654970656567</c:v>
                </c:pt>
                <c:pt idx="10">
                  <c:v>119.78139441701839</c:v>
                </c:pt>
                <c:pt idx="11">
                  <c:v>122.6954856588154</c:v>
                </c:pt>
                <c:pt idx="12">
                  <c:v>122.52882278272908</c:v>
                </c:pt>
                <c:pt idx="13">
                  <c:v>131.36015866851264</c:v>
                </c:pt>
                <c:pt idx="14">
                  <c:v>127.5454454915442</c:v>
                </c:pt>
                <c:pt idx="15">
                  <c:v>127.4878050267187</c:v>
                </c:pt>
                <c:pt idx="16">
                  <c:v>124.2242862207719</c:v>
                </c:pt>
                <c:pt idx="17">
                  <c:v>129.85165255424661</c:v>
                </c:pt>
                <c:pt idx="18">
                  <c:v>126.17764197236457</c:v>
                </c:pt>
                <c:pt idx="19">
                  <c:v>125.59803654364687</c:v>
                </c:pt>
                <c:pt idx="20">
                  <c:v>124.74152482324882</c:v>
                </c:pt>
                <c:pt idx="21">
                  <c:v>133.93006472860179</c:v>
                </c:pt>
                <c:pt idx="22">
                  <c:v>131.7786702688955</c:v>
                </c:pt>
                <c:pt idx="23">
                  <c:v>133.64962936119511</c:v>
                </c:pt>
                <c:pt idx="24">
                  <c:v>133.39077739804185</c:v>
                </c:pt>
                <c:pt idx="25">
                  <c:v>143.48561631293938</c:v>
                </c:pt>
                <c:pt idx="26">
                  <c:v>141.06243710256044</c:v>
                </c:pt>
                <c:pt idx="27">
                  <c:v>141.00824859976464</c:v>
                </c:pt>
                <c:pt idx="28">
                  <c:v>139.1707367302904</c:v>
                </c:pt>
                <c:pt idx="29">
                  <c:v>149.64259069050573</c:v>
                </c:pt>
                <c:pt idx="30">
                  <c:v>146.33416996167298</c:v>
                </c:pt>
                <c:pt idx="31">
                  <c:v>145.8107573736045</c:v>
                </c:pt>
                <c:pt idx="32">
                  <c:v>142.75109317728055</c:v>
                </c:pt>
                <c:pt idx="33">
                  <c:v>152.24586770280345</c:v>
                </c:pt>
                <c:pt idx="34">
                  <c:v>149.7637260223089</c:v>
                </c:pt>
                <c:pt idx="35">
                  <c:v>150.11090885845923</c:v>
                </c:pt>
                <c:pt idx="36">
                  <c:v>147.81173139490781</c:v>
                </c:pt>
                <c:pt idx="37">
                  <c:v>158.64411015350956</c:v>
                </c:pt>
                <c:pt idx="38">
                  <c:v>155.53660455236155</c:v>
                </c:pt>
                <c:pt idx="39">
                  <c:v>154.75191564094325</c:v>
                </c:pt>
                <c:pt idx="40">
                  <c:v>154.17096769199435</c:v>
                </c:pt>
                <c:pt idx="41">
                  <c:v>165.83973211443708</c:v>
                </c:pt>
                <c:pt idx="42">
                  <c:v>162.2305604373075</c:v>
                </c:pt>
                <c:pt idx="43">
                  <c:v>162.85781296906413</c:v>
                </c:pt>
                <c:pt idx="44">
                  <c:v>162.17011819357353</c:v>
                </c:pt>
              </c:numCache>
            </c:numRef>
          </c:val>
          <c:smooth val="0"/>
        </c:ser>
        <c:ser>
          <c:idx val="2"/>
          <c:order val="1"/>
          <c:tx>
            <c:strRef>
              <c:f>'3-4. Lönesumma'!$C$16</c:f>
              <c:strCache>
                <c:ptCount val="1"/>
                <c:pt idx="0">
                  <c:v>Stockholmsregionen</c:v>
                </c:pt>
              </c:strCache>
            </c:strRef>
          </c:tx>
          <c:spPr>
            <a:ln>
              <a:solidFill>
                <a:srgbClr val="052364"/>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Lönesumma'!$D$16:$AV$16</c:f>
              <c:numCache>
                <c:formatCode>0</c:formatCode>
                <c:ptCount val="45"/>
                <c:pt idx="0">
                  <c:v>100</c:v>
                </c:pt>
                <c:pt idx="1">
                  <c:v>106.56233619549431</c:v>
                </c:pt>
                <c:pt idx="2">
                  <c:v>103.20426966486897</c:v>
                </c:pt>
                <c:pt idx="3">
                  <c:v>105.39832412131544</c:v>
                </c:pt>
                <c:pt idx="4">
                  <c:v>106.25976444410072</c:v>
                </c:pt>
                <c:pt idx="5">
                  <c:v>112.73318637842138</c:v>
                </c:pt>
                <c:pt idx="6">
                  <c:v>109.42009773475286</c:v>
                </c:pt>
                <c:pt idx="7">
                  <c:v>112.55053109582416</c:v>
                </c:pt>
                <c:pt idx="8">
                  <c:v>115.22022640641335</c:v>
                </c:pt>
                <c:pt idx="9">
                  <c:v>120.87901135806089</c:v>
                </c:pt>
                <c:pt idx="10">
                  <c:v>118.43212064288625</c:v>
                </c:pt>
                <c:pt idx="11">
                  <c:v>122.24087400819703</c:v>
                </c:pt>
                <c:pt idx="12">
                  <c:v>124.52490713891342</c:v>
                </c:pt>
                <c:pt idx="13">
                  <c:v>131.25448747078144</c:v>
                </c:pt>
                <c:pt idx="14">
                  <c:v>126.8190558785076</c:v>
                </c:pt>
                <c:pt idx="15">
                  <c:v>127.39447891341709</c:v>
                </c:pt>
                <c:pt idx="16">
                  <c:v>127.38647523888487</c:v>
                </c:pt>
                <c:pt idx="17">
                  <c:v>131.13510530584307</c:v>
                </c:pt>
                <c:pt idx="18">
                  <c:v>126.93523108661697</c:v>
                </c:pt>
                <c:pt idx="19">
                  <c:v>127.40133700329304</c:v>
                </c:pt>
                <c:pt idx="20">
                  <c:v>128.4625933647952</c:v>
                </c:pt>
                <c:pt idx="21">
                  <c:v>135.84029924099659</c:v>
                </c:pt>
                <c:pt idx="22">
                  <c:v>132.70651324508711</c:v>
                </c:pt>
                <c:pt idx="23">
                  <c:v>135.70517285435523</c:v>
                </c:pt>
                <c:pt idx="24">
                  <c:v>137.05562908642051</c:v>
                </c:pt>
                <c:pt idx="25">
                  <c:v>146.13212613387017</c:v>
                </c:pt>
                <c:pt idx="26">
                  <c:v>142.727798842862</c:v>
                </c:pt>
                <c:pt idx="27">
                  <c:v>143.88579628583315</c:v>
                </c:pt>
                <c:pt idx="28">
                  <c:v>143.6958720673635</c:v>
                </c:pt>
                <c:pt idx="29">
                  <c:v>152.6680659275637</c:v>
                </c:pt>
                <c:pt idx="30">
                  <c:v>148.31468313766101</c:v>
                </c:pt>
                <c:pt idx="31">
                  <c:v>148.74247108981643</c:v>
                </c:pt>
                <c:pt idx="32">
                  <c:v>147.41235275488935</c:v>
                </c:pt>
                <c:pt idx="33">
                  <c:v>155.2821448886385</c:v>
                </c:pt>
                <c:pt idx="34">
                  <c:v>151.69126029837949</c:v>
                </c:pt>
                <c:pt idx="35">
                  <c:v>153.74774086426137</c:v>
                </c:pt>
                <c:pt idx="36">
                  <c:v>152.96551083334515</c:v>
                </c:pt>
                <c:pt idx="37">
                  <c:v>162.13641199223866</c:v>
                </c:pt>
                <c:pt idx="38">
                  <c:v>158.23008020866806</c:v>
                </c:pt>
                <c:pt idx="39">
                  <c:v>158.86528825151805</c:v>
                </c:pt>
                <c:pt idx="40">
                  <c:v>160.45669704453726</c:v>
                </c:pt>
                <c:pt idx="41">
                  <c:v>170.5979197441028</c:v>
                </c:pt>
                <c:pt idx="42">
                  <c:v>165.94832787408299</c:v>
                </c:pt>
                <c:pt idx="43">
                  <c:v>167.91569102315498</c:v>
                </c:pt>
                <c:pt idx="44">
                  <c:v>169.55381994410055</c:v>
                </c:pt>
              </c:numCache>
            </c:numRef>
          </c:val>
          <c:smooth val="0"/>
        </c:ser>
        <c:ser>
          <c:idx val="0"/>
          <c:order val="2"/>
          <c:tx>
            <c:strRef>
              <c:f>'3-4. Lönesumma'!$C$17</c:f>
              <c:strCache>
                <c:ptCount val="1"/>
                <c:pt idx="0">
                  <c:v>Gävleborgs län</c:v>
                </c:pt>
              </c:strCache>
            </c:strRef>
          </c:tx>
          <c:spPr>
            <a:ln>
              <a:solidFill>
                <a:srgbClr val="052364"/>
              </a:solidFill>
              <a:prstDash val="sysDash"/>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Lönesumma'!$D$17:$AV$17</c:f>
              <c:numCache>
                <c:formatCode>0</c:formatCode>
                <c:ptCount val="45"/>
                <c:pt idx="0">
                  <c:v>100</c:v>
                </c:pt>
                <c:pt idx="1">
                  <c:v>114.84445052223428</c:v>
                </c:pt>
                <c:pt idx="2">
                  <c:v>108.52570333308888</c:v>
                </c:pt>
                <c:pt idx="3">
                  <c:v>110.7867770063625</c:v>
                </c:pt>
                <c:pt idx="4">
                  <c:v>106.65975738957927</c:v>
                </c:pt>
                <c:pt idx="5">
                  <c:v>122.38500768225336</c:v>
                </c:pt>
                <c:pt idx="6">
                  <c:v>117.63042323369848</c:v>
                </c:pt>
                <c:pt idx="7">
                  <c:v>119.09892791287608</c:v>
                </c:pt>
                <c:pt idx="8">
                  <c:v>118.95786943269184</c:v>
                </c:pt>
                <c:pt idx="9">
                  <c:v>132.22159326580675</c:v>
                </c:pt>
                <c:pt idx="10">
                  <c:v>128.5984422983741</c:v>
                </c:pt>
                <c:pt idx="11">
                  <c:v>130.89020087209943</c:v>
                </c:pt>
                <c:pt idx="12">
                  <c:v>126.75624065161215</c:v>
                </c:pt>
                <c:pt idx="13">
                  <c:v>144.80204043679629</c:v>
                </c:pt>
                <c:pt idx="14">
                  <c:v>136.71193610501808</c:v>
                </c:pt>
                <c:pt idx="15">
                  <c:v>133.34677181253736</c:v>
                </c:pt>
                <c:pt idx="16">
                  <c:v>125.38090308833848</c:v>
                </c:pt>
                <c:pt idx="17">
                  <c:v>139.01530790304128</c:v>
                </c:pt>
                <c:pt idx="18">
                  <c:v>134.09878082961623</c:v>
                </c:pt>
                <c:pt idx="19">
                  <c:v>130.44686531529555</c:v>
                </c:pt>
                <c:pt idx="20">
                  <c:v>128.34618791477149</c:v>
                </c:pt>
                <c:pt idx="21">
                  <c:v>139.91285382784125</c:v>
                </c:pt>
                <c:pt idx="22">
                  <c:v>138.78789105117397</c:v>
                </c:pt>
                <c:pt idx="23">
                  <c:v>140.35517047045713</c:v>
                </c:pt>
                <c:pt idx="24">
                  <c:v>138.3773333644362</c:v>
                </c:pt>
                <c:pt idx="25">
                  <c:v>153.13572999052124</c:v>
                </c:pt>
                <c:pt idx="26">
                  <c:v>146.85245300234334</c:v>
                </c:pt>
                <c:pt idx="27">
                  <c:v>144.5143422241228</c:v>
                </c:pt>
                <c:pt idx="28">
                  <c:v>139.5263760801719</c:v>
                </c:pt>
                <c:pt idx="29">
                  <c:v>156.95691951697523</c:v>
                </c:pt>
                <c:pt idx="30">
                  <c:v>148.84394355848326</c:v>
                </c:pt>
                <c:pt idx="31">
                  <c:v>148.1327989939553</c:v>
                </c:pt>
                <c:pt idx="32">
                  <c:v>143.61710556974697</c:v>
                </c:pt>
                <c:pt idx="33">
                  <c:v>158.74342851294463</c:v>
                </c:pt>
                <c:pt idx="34">
                  <c:v>153.30529409351749</c:v>
                </c:pt>
                <c:pt idx="35">
                  <c:v>151.34638002205122</c:v>
                </c:pt>
                <c:pt idx="36">
                  <c:v>145.89240568252998</c:v>
                </c:pt>
                <c:pt idx="37">
                  <c:v>158.46679930452035</c:v>
                </c:pt>
                <c:pt idx="38">
                  <c:v>155.66555486746216</c:v>
                </c:pt>
                <c:pt idx="39">
                  <c:v>152.28772966715383</c:v>
                </c:pt>
                <c:pt idx="40">
                  <c:v>147.93388297000971</c:v>
                </c:pt>
                <c:pt idx="41">
                  <c:v>164.38848402566714</c:v>
                </c:pt>
                <c:pt idx="42">
                  <c:v>158.72854037857434</c:v>
                </c:pt>
                <c:pt idx="43">
                  <c:v>157.09152647226568</c:v>
                </c:pt>
                <c:pt idx="44">
                  <c:v>152.66510431559544</c:v>
                </c:pt>
              </c:numCache>
            </c:numRef>
          </c:val>
          <c:smooth val="0"/>
        </c:ser>
        <c:dLbls>
          <c:showLegendKey val="0"/>
          <c:showVal val="0"/>
          <c:showCatName val="0"/>
          <c:showSerName val="0"/>
          <c:showPercent val="0"/>
          <c:showBubbleSize val="0"/>
        </c:dLbls>
        <c:marker val="1"/>
        <c:smooth val="0"/>
        <c:axId val="45185280"/>
        <c:axId val="45203456"/>
      </c:lineChart>
      <c:catAx>
        <c:axId val="45185280"/>
        <c:scaling>
          <c:orientation val="minMax"/>
        </c:scaling>
        <c:delete val="0"/>
        <c:axPos val="b"/>
        <c:numFmt formatCode="General" sourceLinked="0"/>
        <c:majorTickMark val="out"/>
        <c:minorTickMark val="none"/>
        <c:tickLblPos val="nextTo"/>
        <c:txPr>
          <a:bodyPr rot="-2700000"/>
          <a:lstStyle/>
          <a:p>
            <a:pPr>
              <a:defRPr/>
            </a:pPr>
            <a:endParaRPr lang="sv-SE"/>
          </a:p>
        </c:txPr>
        <c:crossAx val="45203456"/>
        <c:crosses val="autoZero"/>
        <c:auto val="1"/>
        <c:lblAlgn val="ctr"/>
        <c:lblOffset val="100"/>
        <c:noMultiLvlLbl val="0"/>
      </c:catAx>
      <c:valAx>
        <c:axId val="45203456"/>
        <c:scaling>
          <c:orientation val="minMax"/>
          <c:min val="100"/>
        </c:scaling>
        <c:delete val="0"/>
        <c:axPos val="l"/>
        <c:majorGridlines/>
        <c:numFmt formatCode="0" sourceLinked="1"/>
        <c:majorTickMark val="out"/>
        <c:minorTickMark val="none"/>
        <c:tickLblPos val="nextTo"/>
        <c:crossAx val="45185280"/>
        <c:crosses val="autoZero"/>
        <c:crossBetween val="between"/>
      </c:valAx>
      <c:spPr>
        <a:solidFill>
          <a:schemeClr val="bg1">
            <a:lumMod val="95000"/>
          </a:schemeClr>
        </a:solidFill>
      </c:spPr>
    </c:plotArea>
    <c:legend>
      <c:legendPos val="r"/>
      <c:layout>
        <c:manualLayout>
          <c:xMode val="edge"/>
          <c:yMode val="edge"/>
          <c:x val="0.68155759259259252"/>
          <c:y val="0.58349722222222222"/>
          <c:w val="0.28325833333333333"/>
          <c:h val="0.273396428571428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Lägenheter'!$A$12</c:f>
              <c:strCache>
                <c:ptCount val="1"/>
                <c:pt idx="0">
                  <c:v>Sverige</c:v>
                </c:pt>
              </c:strCache>
            </c:strRef>
          </c:tx>
          <c:spPr>
            <a:ln>
              <a:solidFill>
                <a:sysClr val="window" lastClr="FFFFFF">
                  <a:lumMod val="50000"/>
                </a:sysClr>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Lägenheter'!$B$12:$AT$12</c:f>
              <c:numCache>
                <c:formatCode>#,##0</c:formatCode>
                <c:ptCount val="45"/>
                <c:pt idx="0">
                  <c:v>100</c:v>
                </c:pt>
                <c:pt idx="1">
                  <c:v>115.6570058836348</c:v>
                </c:pt>
                <c:pt idx="2">
                  <c:v>83.667465678797129</c:v>
                </c:pt>
                <c:pt idx="3">
                  <c:v>127.90368271954675</c:v>
                </c:pt>
                <c:pt idx="4">
                  <c:v>103.79167574634998</c:v>
                </c:pt>
                <c:pt idx="5">
                  <c:v>127.5114404009588</c:v>
                </c:pt>
                <c:pt idx="6">
                  <c:v>115.66790150359556</c:v>
                </c:pt>
                <c:pt idx="7">
                  <c:v>291.73022444977119</c:v>
                </c:pt>
                <c:pt idx="8">
                  <c:v>86.936151667029861</c:v>
                </c:pt>
                <c:pt idx="9">
                  <c:v>87.371976465460889</c:v>
                </c:pt>
                <c:pt idx="10">
                  <c:v>91.555894530398788</c:v>
                </c:pt>
                <c:pt idx="11">
                  <c:v>104.97929832207453</c:v>
                </c:pt>
                <c:pt idx="12">
                  <c:v>86.696448027892785</c:v>
                </c:pt>
                <c:pt idx="13">
                  <c:v>82.468947483111791</c:v>
                </c:pt>
                <c:pt idx="14">
                  <c:v>55.458705600348658</c:v>
                </c:pt>
                <c:pt idx="15">
                  <c:v>71.606014382218348</c:v>
                </c:pt>
                <c:pt idx="16">
                  <c:v>55.447809980387888</c:v>
                </c:pt>
                <c:pt idx="17">
                  <c:v>61.571148398343865</c:v>
                </c:pt>
                <c:pt idx="18">
                  <c:v>53.562867727173682</c:v>
                </c:pt>
                <c:pt idx="19">
                  <c:v>78.328611898017002</c:v>
                </c:pt>
                <c:pt idx="20">
                  <c:v>77.740248420135103</c:v>
                </c:pt>
                <c:pt idx="21">
                  <c:v>124.36260623229462</c:v>
                </c:pt>
                <c:pt idx="22">
                  <c:v>76.705164523861413</c:v>
                </c:pt>
                <c:pt idx="23">
                  <c:v>114.97058182610591</c:v>
                </c:pt>
                <c:pt idx="24">
                  <c:v>111.97428633689258</c:v>
                </c:pt>
                <c:pt idx="25">
                  <c:v>118.58792765308345</c:v>
                </c:pt>
                <c:pt idx="26">
                  <c:v>70.374809326650691</c:v>
                </c:pt>
                <c:pt idx="27">
                  <c:v>68.043146655044666</c:v>
                </c:pt>
                <c:pt idx="28">
                  <c:v>73.087818696883858</c:v>
                </c:pt>
                <c:pt idx="29">
                  <c:v>86.042710830246236</c:v>
                </c:pt>
                <c:pt idx="30">
                  <c:v>63.216387012421002</c:v>
                </c:pt>
                <c:pt idx="31">
                  <c:v>69.982567008062759</c:v>
                </c:pt>
                <c:pt idx="32">
                  <c:v>113.03116147308782</c:v>
                </c:pt>
                <c:pt idx="33">
                  <c:v>108.64022662889519</c:v>
                </c:pt>
                <c:pt idx="34">
                  <c:v>97.210721290041405</c:v>
                </c:pt>
                <c:pt idx="35">
                  <c:v>119.37241229025932</c:v>
                </c:pt>
                <c:pt idx="36">
                  <c:v>122.39049901939421</c:v>
                </c:pt>
                <c:pt idx="37">
                  <c:v>121.97646546088473</c:v>
                </c:pt>
                <c:pt idx="38">
                  <c:v>102.23360209195904</c:v>
                </c:pt>
                <c:pt idx="39">
                  <c:v>158.23708869034647</c:v>
                </c:pt>
                <c:pt idx="40">
                  <c:v>163.19459577249947</c:v>
                </c:pt>
                <c:pt idx="41">
                  <c:v>167.74896491610372</c:v>
                </c:pt>
                <c:pt idx="42">
                  <c:v>149.55327958160819</c:v>
                </c:pt>
                <c:pt idx="43">
                  <c:v>148.88864676400087</c:v>
                </c:pt>
                <c:pt idx="44">
                  <c:v>176.96665940292002</c:v>
                </c:pt>
              </c:numCache>
            </c:numRef>
          </c:val>
          <c:smooth val="0"/>
        </c:ser>
        <c:ser>
          <c:idx val="2"/>
          <c:order val="1"/>
          <c:tx>
            <c:strRef>
              <c:f>'13. Lägenheter'!$A$13</c:f>
              <c:strCache>
                <c:ptCount val="1"/>
                <c:pt idx="0">
                  <c:v>Gävleborgs län</c:v>
                </c:pt>
              </c:strCache>
            </c:strRef>
          </c:tx>
          <c:spPr>
            <a:ln>
              <a:solidFill>
                <a:srgbClr val="052364"/>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Lägenheter'!$B$13:$AT$13</c:f>
              <c:numCache>
                <c:formatCode>#,##0</c:formatCode>
                <c:ptCount val="45"/>
                <c:pt idx="0">
                  <c:v>100</c:v>
                </c:pt>
                <c:pt idx="1">
                  <c:v>63.636363636363633</c:v>
                </c:pt>
                <c:pt idx="2">
                  <c:v>43.636363636363633</c:v>
                </c:pt>
                <c:pt idx="3">
                  <c:v>58.18181818181818</c:v>
                </c:pt>
                <c:pt idx="4">
                  <c:v>54.54545454545454</c:v>
                </c:pt>
                <c:pt idx="5">
                  <c:v>205.45454545454547</c:v>
                </c:pt>
                <c:pt idx="6">
                  <c:v>389.09090909090912</c:v>
                </c:pt>
                <c:pt idx="7">
                  <c:v>185.45454545454544</c:v>
                </c:pt>
                <c:pt idx="8">
                  <c:v>183.63636363636365</c:v>
                </c:pt>
                <c:pt idx="9">
                  <c:v>212.72727272727275</c:v>
                </c:pt>
                <c:pt idx="10">
                  <c:v>176.36363636363637</c:v>
                </c:pt>
                <c:pt idx="11">
                  <c:v>156.36363636363637</c:v>
                </c:pt>
                <c:pt idx="12">
                  <c:v>52.72727272727272</c:v>
                </c:pt>
                <c:pt idx="13">
                  <c:v>340</c:v>
                </c:pt>
                <c:pt idx="14">
                  <c:v>85.454545454545453</c:v>
                </c:pt>
                <c:pt idx="15">
                  <c:v>83.636363636363626</c:v>
                </c:pt>
                <c:pt idx="16">
                  <c:v>143.63636363636363</c:v>
                </c:pt>
                <c:pt idx="17">
                  <c:v>67.272727272727266</c:v>
                </c:pt>
                <c:pt idx="18">
                  <c:v>52.72727272727272</c:v>
                </c:pt>
                <c:pt idx="19">
                  <c:v>105.45454545454544</c:v>
                </c:pt>
                <c:pt idx="20">
                  <c:v>92.72727272727272</c:v>
                </c:pt>
                <c:pt idx="21">
                  <c:v>65.454545454545453</c:v>
                </c:pt>
                <c:pt idx="22">
                  <c:v>43.636363636363633</c:v>
                </c:pt>
                <c:pt idx="23">
                  <c:v>89.090909090909093</c:v>
                </c:pt>
                <c:pt idx="24">
                  <c:v>138.18181818181819</c:v>
                </c:pt>
                <c:pt idx="25">
                  <c:v>123.63636363636363</c:v>
                </c:pt>
                <c:pt idx="26">
                  <c:v>67.272727272727266</c:v>
                </c:pt>
                <c:pt idx="27">
                  <c:v>63.636363636363633</c:v>
                </c:pt>
                <c:pt idx="28">
                  <c:v>136.36363636363635</c:v>
                </c:pt>
                <c:pt idx="29">
                  <c:v>121.81818181818183</c:v>
                </c:pt>
                <c:pt idx="30">
                  <c:v>118.18181818181819</c:v>
                </c:pt>
                <c:pt idx="31">
                  <c:v>87.272727272727266</c:v>
                </c:pt>
                <c:pt idx="32">
                  <c:v>69.090909090909093</c:v>
                </c:pt>
                <c:pt idx="33">
                  <c:v>23.636363636363637</c:v>
                </c:pt>
                <c:pt idx="34">
                  <c:v>101.81818181818181</c:v>
                </c:pt>
                <c:pt idx="35">
                  <c:v>103.63636363636364</c:v>
                </c:pt>
                <c:pt idx="36">
                  <c:v>240</c:v>
                </c:pt>
                <c:pt idx="37">
                  <c:v>80</c:v>
                </c:pt>
                <c:pt idx="38">
                  <c:v>141.81818181818181</c:v>
                </c:pt>
                <c:pt idx="39">
                  <c:v>676.36363636363637</c:v>
                </c:pt>
                <c:pt idx="40">
                  <c:v>130.90909090909091</c:v>
                </c:pt>
                <c:pt idx="41">
                  <c:v>200</c:v>
                </c:pt>
                <c:pt idx="42">
                  <c:v>123.63636363636363</c:v>
                </c:pt>
                <c:pt idx="43">
                  <c:v>260</c:v>
                </c:pt>
                <c:pt idx="44">
                  <c:v>569.09090909090901</c:v>
                </c:pt>
              </c:numCache>
            </c:numRef>
          </c:val>
          <c:smooth val="0"/>
        </c:ser>
        <c:ser>
          <c:idx val="0"/>
          <c:order val="2"/>
          <c:tx>
            <c:strRef>
              <c:f>'13. Lägenheter'!$A$14</c:f>
              <c:strCache>
                <c:ptCount val="1"/>
                <c:pt idx="0">
                  <c:v>Gävle kommun</c:v>
                </c:pt>
              </c:strCache>
            </c:strRef>
          </c:tx>
          <c:spPr>
            <a:ln>
              <a:solidFill>
                <a:srgbClr val="052364"/>
              </a:solidFill>
              <a:prstDash val="sysDash"/>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Lägenheter'!$B$14:$AT$14</c:f>
              <c:numCache>
                <c:formatCode>#,##0</c:formatCode>
                <c:ptCount val="45"/>
                <c:pt idx="0">
                  <c:v>100</c:v>
                </c:pt>
                <c:pt idx="1">
                  <c:v>54.761904761904766</c:v>
                </c:pt>
                <c:pt idx="2">
                  <c:v>35.714285714285715</c:v>
                </c:pt>
                <c:pt idx="3">
                  <c:v>35.714285714285715</c:v>
                </c:pt>
                <c:pt idx="4">
                  <c:v>30.952380952380953</c:v>
                </c:pt>
                <c:pt idx="5">
                  <c:v>92.857142857142861</c:v>
                </c:pt>
                <c:pt idx="6">
                  <c:v>480.95238095238091</c:v>
                </c:pt>
                <c:pt idx="7">
                  <c:v>204.76190476190476</c:v>
                </c:pt>
                <c:pt idx="8">
                  <c:v>50</c:v>
                </c:pt>
                <c:pt idx="9">
                  <c:v>223.80952380952382</c:v>
                </c:pt>
                <c:pt idx="10">
                  <c:v>119.04761904761905</c:v>
                </c:pt>
                <c:pt idx="11">
                  <c:v>171.42857142857142</c:v>
                </c:pt>
                <c:pt idx="12">
                  <c:v>40.476190476190474</c:v>
                </c:pt>
                <c:pt idx="13">
                  <c:v>219.04761904761907</c:v>
                </c:pt>
                <c:pt idx="14">
                  <c:v>14.285714285714285</c:v>
                </c:pt>
                <c:pt idx="15">
                  <c:v>28.571428571428569</c:v>
                </c:pt>
                <c:pt idx="16">
                  <c:v>157.14285714285714</c:v>
                </c:pt>
                <c:pt idx="17">
                  <c:v>40.476190476190474</c:v>
                </c:pt>
                <c:pt idx="18">
                  <c:v>40.476190476190474</c:v>
                </c:pt>
                <c:pt idx="19">
                  <c:v>111.90476190476191</c:v>
                </c:pt>
                <c:pt idx="20">
                  <c:v>92.857142857142861</c:v>
                </c:pt>
                <c:pt idx="21">
                  <c:v>33.333333333333329</c:v>
                </c:pt>
                <c:pt idx="22">
                  <c:v>21.428571428571427</c:v>
                </c:pt>
                <c:pt idx="23">
                  <c:v>57.142857142857139</c:v>
                </c:pt>
                <c:pt idx="24">
                  <c:v>147.61904761904762</c:v>
                </c:pt>
                <c:pt idx="25">
                  <c:v>114.28571428571428</c:v>
                </c:pt>
                <c:pt idx="26">
                  <c:v>38.095238095238095</c:v>
                </c:pt>
                <c:pt idx="27">
                  <c:v>19.047619047619047</c:v>
                </c:pt>
                <c:pt idx="28">
                  <c:v>166.66666666666669</c:v>
                </c:pt>
                <c:pt idx="29">
                  <c:v>69.047619047619051</c:v>
                </c:pt>
                <c:pt idx="30">
                  <c:v>135.71428571428572</c:v>
                </c:pt>
                <c:pt idx="31">
                  <c:v>100</c:v>
                </c:pt>
                <c:pt idx="32">
                  <c:v>85.714285714285708</c:v>
                </c:pt>
                <c:pt idx="33">
                  <c:v>19.047619047619047</c:v>
                </c:pt>
                <c:pt idx="34">
                  <c:v>92.857142857142861</c:v>
                </c:pt>
                <c:pt idx="35">
                  <c:v>19.047619047619047</c:v>
                </c:pt>
                <c:pt idx="36">
                  <c:v>183.33333333333331</c:v>
                </c:pt>
                <c:pt idx="37">
                  <c:v>19.047619047619047</c:v>
                </c:pt>
                <c:pt idx="38">
                  <c:v>38.095238095238095</c:v>
                </c:pt>
                <c:pt idx="39">
                  <c:v>871.42857142857133</c:v>
                </c:pt>
                <c:pt idx="40">
                  <c:v>140.47619047619045</c:v>
                </c:pt>
                <c:pt idx="41">
                  <c:v>219.04761904761907</c:v>
                </c:pt>
                <c:pt idx="42">
                  <c:v>123.80952380952381</c:v>
                </c:pt>
                <c:pt idx="43">
                  <c:v>319.04761904761909</c:v>
                </c:pt>
                <c:pt idx="44">
                  <c:v>704.7619047619047</c:v>
                </c:pt>
              </c:numCache>
            </c:numRef>
          </c:val>
          <c:smooth val="0"/>
        </c:ser>
        <c:dLbls>
          <c:showLegendKey val="0"/>
          <c:showVal val="0"/>
          <c:showCatName val="0"/>
          <c:showSerName val="0"/>
          <c:showPercent val="0"/>
          <c:showBubbleSize val="0"/>
        </c:dLbls>
        <c:marker val="1"/>
        <c:smooth val="0"/>
        <c:axId val="93578368"/>
        <c:axId val="93579904"/>
      </c:lineChart>
      <c:catAx>
        <c:axId val="93578368"/>
        <c:scaling>
          <c:orientation val="minMax"/>
        </c:scaling>
        <c:delete val="0"/>
        <c:axPos val="b"/>
        <c:numFmt formatCode="General" sourceLinked="0"/>
        <c:majorTickMark val="out"/>
        <c:minorTickMark val="none"/>
        <c:tickLblPos val="nextTo"/>
        <c:txPr>
          <a:bodyPr rot="-2700000"/>
          <a:lstStyle/>
          <a:p>
            <a:pPr>
              <a:defRPr/>
            </a:pPr>
            <a:endParaRPr lang="sv-SE"/>
          </a:p>
        </c:txPr>
        <c:crossAx val="93579904"/>
        <c:crosses val="autoZero"/>
        <c:auto val="1"/>
        <c:lblAlgn val="ctr"/>
        <c:lblOffset val="100"/>
        <c:noMultiLvlLbl val="0"/>
      </c:catAx>
      <c:valAx>
        <c:axId val="93579904"/>
        <c:scaling>
          <c:orientation val="minMax"/>
        </c:scaling>
        <c:delete val="0"/>
        <c:axPos val="l"/>
        <c:majorGridlines/>
        <c:numFmt formatCode="#,##0" sourceLinked="1"/>
        <c:majorTickMark val="out"/>
        <c:minorTickMark val="none"/>
        <c:tickLblPos val="nextTo"/>
        <c:crossAx val="9357836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Besöksnäring'!$BH$26:$BP$26</c:f>
              <c:numCache>
                <c:formatCode>0</c:formatCode>
                <c:ptCount val="9"/>
                <c:pt idx="0">
                  <c:v>100</c:v>
                </c:pt>
                <c:pt idx="1">
                  <c:v>96.229830874143346</c:v>
                </c:pt>
                <c:pt idx="2">
                  <c:v>99.057638969302957</c:v>
                </c:pt>
                <c:pt idx="3">
                  <c:v>100.07631933709804</c:v>
                </c:pt>
                <c:pt idx="4">
                  <c:v>103.55831506019261</c:v>
                </c:pt>
                <c:pt idx="5">
                  <c:v>101.74994296982905</c:v>
                </c:pt>
                <c:pt idx="6">
                  <c:v>102.96958193463904</c:v>
                </c:pt>
                <c:pt idx="7">
                  <c:v>109.84321349134724</c:v>
                </c:pt>
                <c:pt idx="8" formatCode="#,##0">
                  <c:v>116.87206718388998</c:v>
                </c:pt>
              </c:numCache>
            </c:numRef>
          </c:val>
          <c:smooth val="0"/>
        </c:ser>
        <c:ser>
          <c:idx val="2"/>
          <c:order val="1"/>
          <c:tx>
            <c:strRef>
              <c:f>'14. Besöksnäring'!$BD$27</c:f>
              <c:strCache>
                <c:ptCount val="1"/>
                <c:pt idx="0">
                  <c:v>Gävleborgs län</c:v>
                </c:pt>
              </c:strCache>
            </c:strRef>
          </c:tx>
          <c:spPr>
            <a:ln>
              <a:solidFill>
                <a:srgbClr val="052364"/>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Besöksnäring'!$BH$27:$BP$27</c:f>
              <c:numCache>
                <c:formatCode>0</c:formatCode>
                <c:ptCount val="9"/>
                <c:pt idx="0">
                  <c:v>100</c:v>
                </c:pt>
                <c:pt idx="1">
                  <c:v>97.283470240668677</c:v>
                </c:pt>
                <c:pt idx="2">
                  <c:v>102.00483332779054</c:v>
                </c:pt>
                <c:pt idx="3">
                  <c:v>106.60259181659958</c:v>
                </c:pt>
                <c:pt idx="4">
                  <c:v>113.69350493864113</c:v>
                </c:pt>
                <c:pt idx="5">
                  <c:v>119.72075337834092</c:v>
                </c:pt>
                <c:pt idx="6">
                  <c:v>122.83913665236624</c:v>
                </c:pt>
                <c:pt idx="7">
                  <c:v>123.54584455751771</c:v>
                </c:pt>
                <c:pt idx="8" formatCode="#,##0">
                  <c:v>132.92371988870045</c:v>
                </c:pt>
              </c:numCache>
            </c:numRef>
          </c:val>
          <c:smooth val="0"/>
        </c:ser>
        <c:ser>
          <c:idx val="0"/>
          <c:order val="2"/>
          <c:tx>
            <c:strRef>
              <c:f>'14. Besöksnäring'!$BD$28</c:f>
              <c:strCache>
                <c:ptCount val="1"/>
                <c:pt idx="0">
                  <c:v>Gävle kommun</c:v>
                </c:pt>
              </c:strCache>
            </c:strRef>
          </c:tx>
          <c:spPr>
            <a:ln>
              <a:solidFill>
                <a:srgbClr val="052364"/>
              </a:solidFill>
              <a:prstDash val="sysDash"/>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Besöksnäring'!$BH$28:$BP$28</c:f>
              <c:numCache>
                <c:formatCode>0</c:formatCode>
                <c:ptCount val="9"/>
                <c:pt idx="0">
                  <c:v>100</c:v>
                </c:pt>
                <c:pt idx="1">
                  <c:v>106.47954677638241</c:v>
                </c:pt>
                <c:pt idx="2">
                  <c:v>107.90340994765526</c:v>
                </c:pt>
                <c:pt idx="3">
                  <c:v>114.57251793292119</c:v>
                </c:pt>
                <c:pt idx="4">
                  <c:v>126.15944682592681</c:v>
                </c:pt>
                <c:pt idx="5">
                  <c:v>120.43599078043212</c:v>
                </c:pt>
                <c:pt idx="6">
                  <c:v>151.40770738642485</c:v>
                </c:pt>
                <c:pt idx="7">
                  <c:v>143.25872950907953</c:v>
                </c:pt>
                <c:pt idx="8" formatCode="#,##0">
                  <c:v>156.247980526894</c:v>
                </c:pt>
              </c:numCache>
            </c:numRef>
          </c:val>
          <c:smooth val="0"/>
        </c:ser>
        <c:dLbls>
          <c:showLegendKey val="0"/>
          <c:showVal val="0"/>
          <c:showCatName val="0"/>
          <c:showSerName val="0"/>
          <c:showPercent val="0"/>
          <c:showBubbleSize val="0"/>
        </c:dLbls>
        <c:marker val="1"/>
        <c:smooth val="0"/>
        <c:axId val="44185472"/>
        <c:axId val="44187008"/>
      </c:lineChart>
      <c:catAx>
        <c:axId val="44185472"/>
        <c:scaling>
          <c:orientation val="minMax"/>
        </c:scaling>
        <c:delete val="0"/>
        <c:axPos val="b"/>
        <c:numFmt formatCode="General" sourceLinked="0"/>
        <c:majorTickMark val="out"/>
        <c:minorTickMark val="none"/>
        <c:tickLblPos val="nextTo"/>
        <c:txPr>
          <a:bodyPr rot="-2700000"/>
          <a:lstStyle/>
          <a:p>
            <a:pPr>
              <a:defRPr/>
            </a:pPr>
            <a:endParaRPr lang="sv-SE"/>
          </a:p>
        </c:txPr>
        <c:crossAx val="44187008"/>
        <c:crosses val="autoZero"/>
        <c:auto val="1"/>
        <c:lblAlgn val="ctr"/>
        <c:lblOffset val="100"/>
        <c:noMultiLvlLbl val="0"/>
      </c:catAx>
      <c:valAx>
        <c:axId val="44187008"/>
        <c:scaling>
          <c:orientation val="minMax"/>
          <c:min val="80"/>
        </c:scaling>
        <c:delete val="0"/>
        <c:axPos val="l"/>
        <c:majorGridlines/>
        <c:numFmt formatCode="0" sourceLinked="1"/>
        <c:majorTickMark val="out"/>
        <c:minorTickMark val="none"/>
        <c:tickLblPos val="nextTo"/>
        <c:crossAx val="44185472"/>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Lönesumma'!$C$49</c:f>
              <c:strCache>
                <c:ptCount val="1"/>
                <c:pt idx="0">
                  <c:v>Privat sektor, varav</c:v>
                </c:pt>
              </c:strCache>
            </c:strRef>
          </c:tx>
          <c:spPr>
            <a:ln>
              <a:solidFill>
                <a:srgbClr val="052364"/>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Lönesumma'!$D$49:$AV$49</c:f>
              <c:numCache>
                <c:formatCode>0.0</c:formatCode>
                <c:ptCount val="45"/>
                <c:pt idx="0">
                  <c:v>100</c:v>
                </c:pt>
                <c:pt idx="1">
                  <c:v>114.84445052223428</c:v>
                </c:pt>
                <c:pt idx="2">
                  <c:v>108.52570333308888</c:v>
                </c:pt>
                <c:pt idx="3">
                  <c:v>110.7867770063625</c:v>
                </c:pt>
                <c:pt idx="4">
                  <c:v>106.65975738957927</c:v>
                </c:pt>
                <c:pt idx="5">
                  <c:v>122.38500768225336</c:v>
                </c:pt>
                <c:pt idx="6">
                  <c:v>117.63042323369848</c:v>
                </c:pt>
                <c:pt idx="7">
                  <c:v>119.09892791287608</c:v>
                </c:pt>
                <c:pt idx="8">
                  <c:v>118.95786943269184</c:v>
                </c:pt>
                <c:pt idx="9">
                  <c:v>132.22159326580675</c:v>
                </c:pt>
                <c:pt idx="10">
                  <c:v>128.5984422983741</c:v>
                </c:pt>
                <c:pt idx="11">
                  <c:v>130.89020087209943</c:v>
                </c:pt>
                <c:pt idx="12">
                  <c:v>126.75624065161215</c:v>
                </c:pt>
                <c:pt idx="13">
                  <c:v>144.80204043679629</c:v>
                </c:pt>
                <c:pt idx="14">
                  <c:v>136.71193610501808</c:v>
                </c:pt>
                <c:pt idx="15">
                  <c:v>133.34677181253736</c:v>
                </c:pt>
                <c:pt idx="16">
                  <c:v>125.38090308833848</c:v>
                </c:pt>
                <c:pt idx="17">
                  <c:v>139.01530790304128</c:v>
                </c:pt>
                <c:pt idx="18">
                  <c:v>134.09878082961623</c:v>
                </c:pt>
                <c:pt idx="19">
                  <c:v>130.44686531529555</c:v>
                </c:pt>
                <c:pt idx="20">
                  <c:v>128.34618791477149</c:v>
                </c:pt>
                <c:pt idx="21">
                  <c:v>139.91285382784125</c:v>
                </c:pt>
                <c:pt idx="22">
                  <c:v>138.78789105117397</c:v>
                </c:pt>
                <c:pt idx="23">
                  <c:v>140.35517047045713</c:v>
                </c:pt>
                <c:pt idx="24">
                  <c:v>138.3773333644362</c:v>
                </c:pt>
                <c:pt idx="25">
                  <c:v>153.13572999052124</c:v>
                </c:pt>
                <c:pt idx="26">
                  <c:v>146.85245300234334</c:v>
                </c:pt>
                <c:pt idx="27">
                  <c:v>144.5143422241228</c:v>
                </c:pt>
                <c:pt idx="28">
                  <c:v>139.5263760801719</c:v>
                </c:pt>
                <c:pt idx="29">
                  <c:v>156.95691951697523</c:v>
                </c:pt>
                <c:pt idx="30">
                  <c:v>148.84394355848326</c:v>
                </c:pt>
                <c:pt idx="31">
                  <c:v>148.1327989939553</c:v>
                </c:pt>
                <c:pt idx="32">
                  <c:v>143.61710556974697</c:v>
                </c:pt>
                <c:pt idx="33">
                  <c:v>158.74342851294463</c:v>
                </c:pt>
                <c:pt idx="34">
                  <c:v>153.30529409351749</c:v>
                </c:pt>
                <c:pt idx="35">
                  <c:v>151.34638002205122</c:v>
                </c:pt>
                <c:pt idx="36">
                  <c:v>145.89240568252998</c:v>
                </c:pt>
                <c:pt idx="37">
                  <c:v>158.46679930452035</c:v>
                </c:pt>
                <c:pt idx="38">
                  <c:v>155.66555486746216</c:v>
                </c:pt>
                <c:pt idx="39">
                  <c:v>152.28772966715383</c:v>
                </c:pt>
                <c:pt idx="40">
                  <c:v>147.93388297000971</c:v>
                </c:pt>
                <c:pt idx="41">
                  <c:v>164.38848402566714</c:v>
                </c:pt>
                <c:pt idx="42">
                  <c:v>158.72854037857434</c:v>
                </c:pt>
                <c:pt idx="43">
                  <c:v>157.09152647226568</c:v>
                </c:pt>
                <c:pt idx="44">
                  <c:v>152.66510431559544</c:v>
                </c:pt>
              </c:numCache>
            </c:numRef>
          </c:val>
          <c:smooth val="0"/>
        </c:ser>
        <c:ser>
          <c:idx val="3"/>
          <c:order val="1"/>
          <c:tx>
            <c:strRef>
              <c:f>'3-4. Lönesumma'!$C$50</c:f>
              <c:strCache>
                <c:ptCount val="1"/>
                <c:pt idx="0">
                  <c:v>Industri</c:v>
                </c:pt>
              </c:strCache>
            </c:strRef>
          </c:tx>
          <c:spPr>
            <a:ln>
              <a:solidFill>
                <a:srgbClr val="C40064"/>
              </a:solidFill>
              <a:prstDash val="solid"/>
            </a:ln>
          </c:spPr>
          <c:marker>
            <c:spPr>
              <a:ln>
                <a:noFill/>
              </a:ln>
            </c:spPr>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Lönesumma'!$D$50:$AV$50</c:f>
              <c:numCache>
                <c:formatCode>0.0</c:formatCode>
                <c:ptCount val="45"/>
                <c:pt idx="0">
                  <c:v>100</c:v>
                </c:pt>
                <c:pt idx="1">
                  <c:v>117.36424877063448</c:v>
                </c:pt>
                <c:pt idx="2">
                  <c:v>101.19923314380105</c:v>
                </c:pt>
                <c:pt idx="3">
                  <c:v>103.79726678852049</c:v>
                </c:pt>
                <c:pt idx="4">
                  <c:v>104.91061286299023</c:v>
                </c:pt>
                <c:pt idx="5">
                  <c:v>126.20982452552616</c:v>
                </c:pt>
                <c:pt idx="6">
                  <c:v>110.65533163589005</c:v>
                </c:pt>
                <c:pt idx="7">
                  <c:v>112.04246886274882</c:v>
                </c:pt>
                <c:pt idx="8">
                  <c:v>116.72646469067249</c:v>
                </c:pt>
                <c:pt idx="9">
                  <c:v>132.53383190709238</c:v>
                </c:pt>
                <c:pt idx="10">
                  <c:v>119.75514397060832</c:v>
                </c:pt>
                <c:pt idx="11">
                  <c:v>120.83133472901856</c:v>
                </c:pt>
                <c:pt idx="12">
                  <c:v>122.23453677263691</c:v>
                </c:pt>
                <c:pt idx="13">
                  <c:v>146.96308207417189</c:v>
                </c:pt>
                <c:pt idx="14">
                  <c:v>125.97592404988819</c:v>
                </c:pt>
                <c:pt idx="15">
                  <c:v>120.73416972413777</c:v>
                </c:pt>
                <c:pt idx="16">
                  <c:v>115.45409863949455</c:v>
                </c:pt>
                <c:pt idx="17">
                  <c:v>129.2871107307657</c:v>
                </c:pt>
                <c:pt idx="18">
                  <c:v>117.22395298913592</c:v>
                </c:pt>
                <c:pt idx="19">
                  <c:v>110.58458674181526</c:v>
                </c:pt>
                <c:pt idx="20">
                  <c:v>116.1703669475513</c:v>
                </c:pt>
                <c:pt idx="21">
                  <c:v>124.57892541355233</c:v>
                </c:pt>
                <c:pt idx="22">
                  <c:v>117.04421699703202</c:v>
                </c:pt>
                <c:pt idx="23">
                  <c:v>119.142358048077</c:v>
                </c:pt>
                <c:pt idx="24">
                  <c:v>124.07287825832202</c:v>
                </c:pt>
                <c:pt idx="25">
                  <c:v>138.98083825562574</c:v>
                </c:pt>
                <c:pt idx="26">
                  <c:v>120.27845537655224</c:v>
                </c:pt>
                <c:pt idx="27">
                  <c:v>117.87754137531546</c:v>
                </c:pt>
                <c:pt idx="28">
                  <c:v>119.08223438589363</c:v>
                </c:pt>
                <c:pt idx="29">
                  <c:v>140.8653389529799</c:v>
                </c:pt>
                <c:pt idx="30">
                  <c:v>119.94127875290128</c:v>
                </c:pt>
                <c:pt idx="31">
                  <c:v>117.61607020064413</c:v>
                </c:pt>
                <c:pt idx="32">
                  <c:v>119.67326767816398</c:v>
                </c:pt>
                <c:pt idx="33">
                  <c:v>137.69484967401991</c:v>
                </c:pt>
                <c:pt idx="34">
                  <c:v>120.4345717461772</c:v>
                </c:pt>
                <c:pt idx="35">
                  <c:v>117.75536193109517</c:v>
                </c:pt>
                <c:pt idx="36">
                  <c:v>118.77239508724877</c:v>
                </c:pt>
                <c:pt idx="37">
                  <c:v>128.98269330777725</c:v>
                </c:pt>
                <c:pt idx="38">
                  <c:v>118.23188998552972</c:v>
                </c:pt>
                <c:pt idx="39">
                  <c:v>114.67004331747583</c:v>
                </c:pt>
                <c:pt idx="40">
                  <c:v>115.48639109210252</c:v>
                </c:pt>
                <c:pt idx="41">
                  <c:v>131.90832981372736</c:v>
                </c:pt>
                <c:pt idx="42">
                  <c:v>116.25393113121601</c:v>
                </c:pt>
                <c:pt idx="43">
                  <c:v>114.19682591784645</c:v>
                </c:pt>
                <c:pt idx="44">
                  <c:v>114.68865353932335</c:v>
                </c:pt>
              </c:numCache>
            </c:numRef>
          </c:val>
          <c:smooth val="0"/>
        </c:ser>
        <c:ser>
          <c:idx val="0"/>
          <c:order val="2"/>
          <c:tx>
            <c:strRef>
              <c:f>'3-4. Lönesumma'!$C$51</c:f>
              <c:strCache>
                <c:ptCount val="1"/>
                <c:pt idx="0">
                  <c:v>Tjänster</c:v>
                </c:pt>
              </c:strCache>
            </c:strRef>
          </c:tx>
          <c:spPr>
            <a:ln>
              <a:solidFill>
                <a:srgbClr val="006EBF"/>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Lönesumma'!$D$51:$AV$51</c:f>
              <c:numCache>
                <c:formatCode>0.0</c:formatCode>
                <c:ptCount val="45"/>
                <c:pt idx="0">
                  <c:v>100</c:v>
                </c:pt>
                <c:pt idx="1">
                  <c:v>110.94714160787569</c:v>
                </c:pt>
                <c:pt idx="2">
                  <c:v>112.45313423198537</c:v>
                </c:pt>
                <c:pt idx="3">
                  <c:v>112.63793296544952</c:v>
                </c:pt>
                <c:pt idx="4">
                  <c:v>107.33661869049686</c:v>
                </c:pt>
                <c:pt idx="5">
                  <c:v>117.0723465429607</c:v>
                </c:pt>
                <c:pt idx="6">
                  <c:v>120.64473448484203</c:v>
                </c:pt>
                <c:pt idx="7">
                  <c:v>120.42475188281665</c:v>
                </c:pt>
                <c:pt idx="8">
                  <c:v>119.39548295021432</c:v>
                </c:pt>
                <c:pt idx="9">
                  <c:v>127.74746491571824</c:v>
                </c:pt>
                <c:pt idx="10">
                  <c:v>131.55142611460599</c:v>
                </c:pt>
                <c:pt idx="11">
                  <c:v>133.23736848021747</c:v>
                </c:pt>
                <c:pt idx="12">
                  <c:v>126.4151444134086</c:v>
                </c:pt>
                <c:pt idx="13">
                  <c:v>137.04444763307669</c:v>
                </c:pt>
                <c:pt idx="14">
                  <c:v>139.56751371430491</c:v>
                </c:pt>
                <c:pt idx="15">
                  <c:v>135.98839975131449</c:v>
                </c:pt>
                <c:pt idx="16">
                  <c:v>129.9515298934619</c:v>
                </c:pt>
                <c:pt idx="17">
                  <c:v>141.57521537345269</c:v>
                </c:pt>
                <c:pt idx="18">
                  <c:v>142.40076928996785</c:v>
                </c:pt>
                <c:pt idx="19">
                  <c:v>140.07237720110345</c:v>
                </c:pt>
                <c:pt idx="20">
                  <c:v>135.00545172687725</c:v>
                </c:pt>
                <c:pt idx="21">
                  <c:v>146.25891406355746</c:v>
                </c:pt>
                <c:pt idx="22">
                  <c:v>149.65014262293136</c:v>
                </c:pt>
                <c:pt idx="23">
                  <c:v>148.69732091629891</c:v>
                </c:pt>
                <c:pt idx="24">
                  <c:v>144.75949104146127</c:v>
                </c:pt>
                <c:pt idx="25">
                  <c:v>155.82366541663478</c:v>
                </c:pt>
                <c:pt idx="26">
                  <c:v>159.80989135963856</c:v>
                </c:pt>
                <c:pt idx="27">
                  <c:v>155.00703260253636</c:v>
                </c:pt>
                <c:pt idx="28">
                  <c:v>149.09273796193426</c:v>
                </c:pt>
                <c:pt idx="29">
                  <c:v>160.45851442319622</c:v>
                </c:pt>
                <c:pt idx="30">
                  <c:v>163.08431656638814</c:v>
                </c:pt>
                <c:pt idx="31">
                  <c:v>163.42791717963439</c:v>
                </c:pt>
                <c:pt idx="32">
                  <c:v>157.2807718594122</c:v>
                </c:pt>
                <c:pt idx="33">
                  <c:v>167.80898663158987</c:v>
                </c:pt>
                <c:pt idx="34">
                  <c:v>171.26342936144928</c:v>
                </c:pt>
                <c:pt idx="35">
                  <c:v>169.11013802212435</c:v>
                </c:pt>
                <c:pt idx="36">
                  <c:v>162.01104172823494</c:v>
                </c:pt>
                <c:pt idx="37">
                  <c:v>174.01807912762359</c:v>
                </c:pt>
                <c:pt idx="38">
                  <c:v>177.59385093593886</c:v>
                </c:pt>
                <c:pt idx="39">
                  <c:v>172.67142542219079</c:v>
                </c:pt>
                <c:pt idx="40">
                  <c:v>168.49942573336051</c:v>
                </c:pt>
                <c:pt idx="41">
                  <c:v>181.28736982542168</c:v>
                </c:pt>
                <c:pt idx="42">
                  <c:v>184.27080337473157</c:v>
                </c:pt>
                <c:pt idx="43">
                  <c:v>180.99032474898385</c:v>
                </c:pt>
                <c:pt idx="44">
                  <c:v>176.3767278835391</c:v>
                </c:pt>
              </c:numCache>
            </c:numRef>
          </c:val>
          <c:smooth val="0"/>
        </c:ser>
        <c:ser>
          <c:idx val="2"/>
          <c:order val="3"/>
          <c:tx>
            <c:strRef>
              <c:f>'3-4. Lönesumma'!$C$52</c:f>
              <c:strCache>
                <c:ptCount val="1"/>
                <c:pt idx="0">
                  <c:v>Övrigt</c:v>
                </c:pt>
              </c:strCache>
            </c:strRef>
          </c:tx>
          <c:spPr>
            <a:ln>
              <a:solidFill>
                <a:srgbClr val="DD4A2C"/>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Lönesumma'!$D$52:$AV$52</c:f>
              <c:numCache>
                <c:formatCode>0.0</c:formatCode>
                <c:ptCount val="45"/>
                <c:pt idx="0">
                  <c:v>100</c:v>
                </c:pt>
                <c:pt idx="1">
                  <c:v>121.74070801007291</c:v>
                </c:pt>
                <c:pt idx="2">
                  <c:v>123.05590182509687</c:v>
                </c:pt>
                <c:pt idx="3">
                  <c:v>133.50230258760146</c:v>
                </c:pt>
                <c:pt idx="4">
                  <c:v>111.34671239291588</c:v>
                </c:pt>
                <c:pt idx="5">
                  <c:v>130.03616003732651</c:v>
                </c:pt>
                <c:pt idx="6">
                  <c:v>134.84871545296724</c:v>
                </c:pt>
                <c:pt idx="7">
                  <c:v>144.56838445310774</c:v>
                </c:pt>
                <c:pt idx="8">
                  <c:v>126.9261143459816</c:v>
                </c:pt>
                <c:pt idx="9">
                  <c:v>151.71703559288315</c:v>
                </c:pt>
                <c:pt idx="10">
                  <c:v>154.48564422896862</c:v>
                </c:pt>
                <c:pt idx="11">
                  <c:v>165.06098794900822</c:v>
                </c:pt>
                <c:pt idx="12">
                  <c:v>148.63784367437998</c:v>
                </c:pt>
                <c:pt idx="13">
                  <c:v>171.3374294740467</c:v>
                </c:pt>
                <c:pt idx="14">
                  <c:v>171.54648996327015</c:v>
                </c:pt>
                <c:pt idx="15">
                  <c:v>177.60069665724819</c:v>
                </c:pt>
                <c:pt idx="16">
                  <c:v>148.57450455586275</c:v>
                </c:pt>
                <c:pt idx="17">
                  <c:v>170.70883560004256</c:v>
                </c:pt>
                <c:pt idx="18">
                  <c:v>171.04021534813259</c:v>
                </c:pt>
                <c:pt idx="19">
                  <c:v>174.61126559643608</c:v>
                </c:pt>
                <c:pt idx="20">
                  <c:v>151.87595565725965</c:v>
                </c:pt>
                <c:pt idx="21">
                  <c:v>179.07558979531555</c:v>
                </c:pt>
                <c:pt idx="22">
                  <c:v>185.61770982209282</c:v>
                </c:pt>
                <c:pt idx="23">
                  <c:v>196.5732100124024</c:v>
                </c:pt>
                <c:pt idx="24">
                  <c:v>172.7523196947644</c:v>
                </c:pt>
                <c:pt idx="25">
                  <c:v>204.09349448077876</c:v>
                </c:pt>
                <c:pt idx="26">
                  <c:v>205.56994613617982</c:v>
                </c:pt>
                <c:pt idx="27">
                  <c:v>215.02527598541522</c:v>
                </c:pt>
                <c:pt idx="28">
                  <c:v>186.57778085152032</c:v>
                </c:pt>
                <c:pt idx="29">
                  <c:v>212.80424267381184</c:v>
                </c:pt>
                <c:pt idx="30">
                  <c:v>212.01804373443159</c:v>
                </c:pt>
                <c:pt idx="31">
                  <c:v>213.62290260703423</c:v>
                </c:pt>
                <c:pt idx="32">
                  <c:v>187.23489072236549</c:v>
                </c:pt>
                <c:pt idx="33">
                  <c:v>210.84589258844647</c:v>
                </c:pt>
                <c:pt idx="34">
                  <c:v>216.91992167476326</c:v>
                </c:pt>
                <c:pt idx="35">
                  <c:v>219.10075010952238</c:v>
                </c:pt>
                <c:pt idx="36">
                  <c:v>192.29549391240695</c:v>
                </c:pt>
                <c:pt idx="37">
                  <c:v>218.12716381259122</c:v>
                </c:pt>
                <c:pt idx="38">
                  <c:v>221.21107998676237</c:v>
                </c:pt>
                <c:pt idx="39">
                  <c:v>225.87299496136217</c:v>
                </c:pt>
                <c:pt idx="40">
                  <c:v>197.47162219981314</c:v>
                </c:pt>
                <c:pt idx="41">
                  <c:v>231.19788859864209</c:v>
                </c:pt>
                <c:pt idx="42">
                  <c:v>230.01331801765366</c:v>
                </c:pt>
                <c:pt idx="43">
                  <c:v>237.93701495713958</c:v>
                </c:pt>
                <c:pt idx="44">
                  <c:v>212.31703554417948</c:v>
                </c:pt>
              </c:numCache>
            </c:numRef>
          </c:val>
          <c:smooth val="0"/>
        </c:ser>
        <c:dLbls>
          <c:showLegendKey val="0"/>
          <c:showVal val="0"/>
          <c:showCatName val="0"/>
          <c:showSerName val="0"/>
          <c:showPercent val="0"/>
          <c:showBubbleSize val="0"/>
        </c:dLbls>
        <c:marker val="1"/>
        <c:smooth val="0"/>
        <c:axId val="45380352"/>
        <c:axId val="45381888"/>
      </c:lineChart>
      <c:catAx>
        <c:axId val="45380352"/>
        <c:scaling>
          <c:orientation val="minMax"/>
        </c:scaling>
        <c:delete val="0"/>
        <c:axPos val="b"/>
        <c:numFmt formatCode="General" sourceLinked="0"/>
        <c:majorTickMark val="out"/>
        <c:minorTickMark val="none"/>
        <c:tickLblPos val="nextTo"/>
        <c:txPr>
          <a:bodyPr rot="-2700000"/>
          <a:lstStyle/>
          <a:p>
            <a:pPr>
              <a:defRPr/>
            </a:pPr>
            <a:endParaRPr lang="sv-SE"/>
          </a:p>
        </c:txPr>
        <c:crossAx val="45381888"/>
        <c:crosses val="autoZero"/>
        <c:auto val="1"/>
        <c:lblAlgn val="ctr"/>
        <c:lblOffset val="100"/>
        <c:noMultiLvlLbl val="0"/>
      </c:catAx>
      <c:valAx>
        <c:axId val="45381888"/>
        <c:scaling>
          <c:orientation val="minMax"/>
          <c:min val="100"/>
        </c:scaling>
        <c:delete val="0"/>
        <c:axPos val="l"/>
        <c:majorGridlines/>
        <c:numFmt formatCode="0.0" sourceLinked="1"/>
        <c:majorTickMark val="out"/>
        <c:minorTickMark val="none"/>
        <c:tickLblPos val="nextTo"/>
        <c:crossAx val="45380352"/>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företag'!$A$12</c:f>
              <c:strCache>
                <c:ptCount val="1"/>
                <c:pt idx="0">
                  <c:v>Gävleborgs län</c:v>
                </c:pt>
              </c:strCache>
            </c:strRef>
          </c:tx>
          <c:spPr>
            <a:ln>
              <a:solidFill>
                <a:srgbClr val="052364"/>
              </a:solidFill>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företag'!$B$12:$AT$12</c:f>
              <c:numCache>
                <c:formatCode>#,##0</c:formatCode>
                <c:ptCount val="45"/>
                <c:pt idx="0">
                  <c:v>292</c:v>
                </c:pt>
                <c:pt idx="1">
                  <c:v>287</c:v>
                </c:pt>
                <c:pt idx="2">
                  <c:v>244</c:v>
                </c:pt>
                <c:pt idx="3">
                  <c:v>319</c:v>
                </c:pt>
                <c:pt idx="4">
                  <c:v>329</c:v>
                </c:pt>
                <c:pt idx="5">
                  <c:v>351</c:v>
                </c:pt>
                <c:pt idx="6">
                  <c:v>210</c:v>
                </c:pt>
                <c:pt idx="7">
                  <c:v>275</c:v>
                </c:pt>
                <c:pt idx="8">
                  <c:v>372</c:v>
                </c:pt>
                <c:pt idx="9">
                  <c:v>320</c:v>
                </c:pt>
                <c:pt idx="10">
                  <c:v>260</c:v>
                </c:pt>
                <c:pt idx="11">
                  <c:v>324</c:v>
                </c:pt>
                <c:pt idx="12">
                  <c:v>353</c:v>
                </c:pt>
                <c:pt idx="13">
                  <c:v>352</c:v>
                </c:pt>
                <c:pt idx="14">
                  <c:v>227</c:v>
                </c:pt>
                <c:pt idx="15">
                  <c:v>252</c:v>
                </c:pt>
                <c:pt idx="16">
                  <c:v>316</c:v>
                </c:pt>
                <c:pt idx="17">
                  <c:v>272</c:v>
                </c:pt>
                <c:pt idx="18">
                  <c:v>276</c:v>
                </c:pt>
                <c:pt idx="19">
                  <c:v>325</c:v>
                </c:pt>
                <c:pt idx="20">
                  <c:v>365</c:v>
                </c:pt>
                <c:pt idx="21">
                  <c:v>396</c:v>
                </c:pt>
                <c:pt idx="22">
                  <c:v>262</c:v>
                </c:pt>
                <c:pt idx="23">
                  <c:v>383</c:v>
                </c:pt>
                <c:pt idx="24">
                  <c:v>441</c:v>
                </c:pt>
                <c:pt idx="25">
                  <c:v>355</c:v>
                </c:pt>
                <c:pt idx="26">
                  <c:v>274</c:v>
                </c:pt>
                <c:pt idx="27">
                  <c:v>324</c:v>
                </c:pt>
                <c:pt idx="28">
                  <c:v>397</c:v>
                </c:pt>
                <c:pt idx="29">
                  <c:v>304</c:v>
                </c:pt>
                <c:pt idx="30">
                  <c:v>260</c:v>
                </c:pt>
                <c:pt idx="31">
                  <c:v>309</c:v>
                </c:pt>
                <c:pt idx="32">
                  <c:v>349</c:v>
                </c:pt>
                <c:pt idx="33">
                  <c:v>318</c:v>
                </c:pt>
                <c:pt idx="34">
                  <c:v>249</c:v>
                </c:pt>
                <c:pt idx="35">
                  <c:v>299</c:v>
                </c:pt>
                <c:pt idx="36">
                  <c:v>352</c:v>
                </c:pt>
                <c:pt idx="37">
                  <c:v>290</c:v>
                </c:pt>
                <c:pt idx="38">
                  <c:v>223</c:v>
                </c:pt>
                <c:pt idx="39">
                  <c:v>313</c:v>
                </c:pt>
                <c:pt idx="40">
                  <c:v>343</c:v>
                </c:pt>
                <c:pt idx="41">
                  <c:v>292</c:v>
                </c:pt>
                <c:pt idx="42">
                  <c:v>266</c:v>
                </c:pt>
                <c:pt idx="43">
                  <c:v>341</c:v>
                </c:pt>
                <c:pt idx="44">
                  <c:v>344</c:v>
                </c:pt>
              </c:numCache>
            </c:numRef>
          </c:val>
          <c:smooth val="0"/>
        </c:ser>
        <c:ser>
          <c:idx val="2"/>
          <c:order val="1"/>
          <c:tx>
            <c:strRef>
              <c:f>'5. Nya företag'!$A$13</c:f>
              <c:strCache>
                <c:ptCount val="1"/>
                <c:pt idx="0">
                  <c:v>Gävle kommun</c:v>
                </c:pt>
              </c:strCache>
            </c:strRef>
          </c:tx>
          <c:spPr>
            <a:ln>
              <a:solidFill>
                <a:srgbClr val="052364"/>
              </a:solidFill>
              <a:prstDash val="sysDash"/>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företag'!$B$13:$AT$13</c:f>
              <c:numCache>
                <c:formatCode>#,##0</c:formatCode>
                <c:ptCount val="45"/>
                <c:pt idx="0">
                  <c:v>90</c:v>
                </c:pt>
                <c:pt idx="1">
                  <c:v>87</c:v>
                </c:pt>
                <c:pt idx="2">
                  <c:v>93</c:v>
                </c:pt>
                <c:pt idx="3">
                  <c:v>111</c:v>
                </c:pt>
                <c:pt idx="4">
                  <c:v>121</c:v>
                </c:pt>
                <c:pt idx="5">
                  <c:v>124</c:v>
                </c:pt>
                <c:pt idx="6">
                  <c:v>79</c:v>
                </c:pt>
                <c:pt idx="7">
                  <c:v>94</c:v>
                </c:pt>
                <c:pt idx="8">
                  <c:v>146</c:v>
                </c:pt>
                <c:pt idx="9">
                  <c:v>124</c:v>
                </c:pt>
                <c:pt idx="10">
                  <c:v>96</c:v>
                </c:pt>
                <c:pt idx="11">
                  <c:v>124</c:v>
                </c:pt>
                <c:pt idx="12">
                  <c:v>119</c:v>
                </c:pt>
                <c:pt idx="13">
                  <c:v>118</c:v>
                </c:pt>
                <c:pt idx="14">
                  <c:v>78</c:v>
                </c:pt>
                <c:pt idx="15">
                  <c:v>94</c:v>
                </c:pt>
                <c:pt idx="16">
                  <c:v>120</c:v>
                </c:pt>
                <c:pt idx="17">
                  <c:v>106</c:v>
                </c:pt>
                <c:pt idx="18">
                  <c:v>108</c:v>
                </c:pt>
                <c:pt idx="19">
                  <c:v>119</c:v>
                </c:pt>
                <c:pt idx="20">
                  <c:v>129</c:v>
                </c:pt>
                <c:pt idx="21">
                  <c:v>151</c:v>
                </c:pt>
                <c:pt idx="22">
                  <c:v>114</c:v>
                </c:pt>
                <c:pt idx="23">
                  <c:v>130</c:v>
                </c:pt>
                <c:pt idx="24">
                  <c:v>170</c:v>
                </c:pt>
                <c:pt idx="25">
                  <c:v>142</c:v>
                </c:pt>
                <c:pt idx="26">
                  <c:v>122</c:v>
                </c:pt>
                <c:pt idx="27">
                  <c:v>143</c:v>
                </c:pt>
                <c:pt idx="28">
                  <c:v>167</c:v>
                </c:pt>
                <c:pt idx="29">
                  <c:v>124</c:v>
                </c:pt>
                <c:pt idx="30">
                  <c:v>110</c:v>
                </c:pt>
                <c:pt idx="31">
                  <c:v>126</c:v>
                </c:pt>
                <c:pt idx="32">
                  <c:v>143</c:v>
                </c:pt>
                <c:pt idx="33">
                  <c:v>129</c:v>
                </c:pt>
                <c:pt idx="34">
                  <c:v>100</c:v>
                </c:pt>
                <c:pt idx="35">
                  <c:v>119</c:v>
                </c:pt>
                <c:pt idx="36">
                  <c:v>142</c:v>
                </c:pt>
                <c:pt idx="37">
                  <c:v>114</c:v>
                </c:pt>
                <c:pt idx="38">
                  <c:v>87</c:v>
                </c:pt>
                <c:pt idx="39">
                  <c:v>131</c:v>
                </c:pt>
                <c:pt idx="40">
                  <c:v>151</c:v>
                </c:pt>
                <c:pt idx="41">
                  <c:v>108</c:v>
                </c:pt>
                <c:pt idx="42">
                  <c:v>109</c:v>
                </c:pt>
                <c:pt idx="43">
                  <c:v>157</c:v>
                </c:pt>
                <c:pt idx="44">
                  <c:v>134</c:v>
                </c:pt>
              </c:numCache>
            </c:numRef>
          </c:val>
          <c:smooth val="0"/>
        </c:ser>
        <c:dLbls>
          <c:showLegendKey val="0"/>
          <c:showVal val="0"/>
          <c:showCatName val="0"/>
          <c:showSerName val="0"/>
          <c:showPercent val="0"/>
          <c:showBubbleSize val="0"/>
        </c:dLbls>
        <c:marker val="1"/>
        <c:smooth val="0"/>
        <c:axId val="90034560"/>
        <c:axId val="90036096"/>
      </c:lineChart>
      <c:catAx>
        <c:axId val="90034560"/>
        <c:scaling>
          <c:orientation val="minMax"/>
        </c:scaling>
        <c:delete val="0"/>
        <c:axPos val="b"/>
        <c:numFmt formatCode="General" sourceLinked="0"/>
        <c:majorTickMark val="out"/>
        <c:minorTickMark val="none"/>
        <c:tickLblPos val="nextTo"/>
        <c:txPr>
          <a:bodyPr rot="-2700000"/>
          <a:lstStyle/>
          <a:p>
            <a:pPr>
              <a:defRPr/>
            </a:pPr>
            <a:endParaRPr lang="sv-SE"/>
          </a:p>
        </c:txPr>
        <c:crossAx val="90036096"/>
        <c:crosses val="autoZero"/>
        <c:auto val="1"/>
        <c:lblAlgn val="ctr"/>
        <c:lblOffset val="100"/>
        <c:noMultiLvlLbl val="0"/>
      </c:catAx>
      <c:valAx>
        <c:axId val="90036096"/>
        <c:scaling>
          <c:orientation val="minMax"/>
        </c:scaling>
        <c:delete val="0"/>
        <c:axPos val="l"/>
        <c:majorGridlines/>
        <c:numFmt formatCode="#,##0" sourceLinked="1"/>
        <c:majorTickMark val="out"/>
        <c:minorTickMark val="none"/>
        <c:tickLblPos val="nextTo"/>
        <c:crossAx val="90034560"/>
        <c:crosses val="autoZero"/>
        <c:crossBetween val="between"/>
      </c:valAx>
      <c:spPr>
        <a:solidFill>
          <a:schemeClr val="bg1">
            <a:lumMod val="95000"/>
          </a:schemeClr>
        </a:solidFill>
      </c:spPr>
    </c:plotArea>
    <c:legend>
      <c:legendPos val="r"/>
      <c:layout>
        <c:manualLayout>
          <c:xMode val="edge"/>
          <c:yMode val="edge"/>
          <c:x val="0.73618246527777775"/>
          <c:y val="0.72132817460317467"/>
          <c:w val="0.23653819444444443"/>
          <c:h val="0.17722460317460315"/>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Konkurs'!$A$13</c:f>
              <c:strCache>
                <c:ptCount val="1"/>
                <c:pt idx="0">
                  <c:v>Gävleborgs län</c:v>
                </c:pt>
              </c:strCache>
            </c:strRef>
          </c:tx>
          <c:spPr>
            <a:ln>
              <a:solidFill>
                <a:srgbClr val="052364"/>
              </a:solidFill>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Konkurs'!$B$13:$AT$13</c:f>
              <c:numCache>
                <c:formatCode>#,##0</c:formatCode>
                <c:ptCount val="45"/>
                <c:pt idx="0">
                  <c:v>47</c:v>
                </c:pt>
                <c:pt idx="1">
                  <c:v>53</c:v>
                </c:pt>
                <c:pt idx="2">
                  <c:v>31</c:v>
                </c:pt>
                <c:pt idx="3">
                  <c:v>28</c:v>
                </c:pt>
                <c:pt idx="4">
                  <c:v>37</c:v>
                </c:pt>
                <c:pt idx="5">
                  <c:v>47</c:v>
                </c:pt>
                <c:pt idx="6">
                  <c:v>19</c:v>
                </c:pt>
                <c:pt idx="7">
                  <c:v>42</c:v>
                </c:pt>
                <c:pt idx="8">
                  <c:v>34</c:v>
                </c:pt>
                <c:pt idx="9">
                  <c:v>23</c:v>
                </c:pt>
                <c:pt idx="10">
                  <c:v>21</c:v>
                </c:pt>
                <c:pt idx="11">
                  <c:v>44</c:v>
                </c:pt>
                <c:pt idx="12">
                  <c:v>30</c:v>
                </c:pt>
                <c:pt idx="13">
                  <c:v>46</c:v>
                </c:pt>
                <c:pt idx="14">
                  <c:v>29</c:v>
                </c:pt>
                <c:pt idx="15">
                  <c:v>38</c:v>
                </c:pt>
                <c:pt idx="16">
                  <c:v>51</c:v>
                </c:pt>
                <c:pt idx="17">
                  <c:v>47</c:v>
                </c:pt>
                <c:pt idx="18">
                  <c:v>27</c:v>
                </c:pt>
                <c:pt idx="19">
                  <c:v>49</c:v>
                </c:pt>
                <c:pt idx="20">
                  <c:v>35</c:v>
                </c:pt>
                <c:pt idx="21">
                  <c:v>47</c:v>
                </c:pt>
                <c:pt idx="22">
                  <c:v>49</c:v>
                </c:pt>
                <c:pt idx="23">
                  <c:v>35</c:v>
                </c:pt>
                <c:pt idx="24">
                  <c:v>50</c:v>
                </c:pt>
                <c:pt idx="25">
                  <c:v>40</c:v>
                </c:pt>
                <c:pt idx="26">
                  <c:v>42</c:v>
                </c:pt>
                <c:pt idx="27">
                  <c:v>63</c:v>
                </c:pt>
                <c:pt idx="28">
                  <c:v>51</c:v>
                </c:pt>
                <c:pt idx="29">
                  <c:v>60</c:v>
                </c:pt>
                <c:pt idx="30">
                  <c:v>44</c:v>
                </c:pt>
                <c:pt idx="31">
                  <c:v>60</c:v>
                </c:pt>
                <c:pt idx="32">
                  <c:v>58</c:v>
                </c:pt>
                <c:pt idx="33">
                  <c:v>47</c:v>
                </c:pt>
                <c:pt idx="34">
                  <c:v>34</c:v>
                </c:pt>
                <c:pt idx="35">
                  <c:v>63</c:v>
                </c:pt>
                <c:pt idx="36">
                  <c:v>39</c:v>
                </c:pt>
                <c:pt idx="37">
                  <c:v>62</c:v>
                </c:pt>
                <c:pt idx="38">
                  <c:v>31</c:v>
                </c:pt>
                <c:pt idx="39">
                  <c:v>57</c:v>
                </c:pt>
                <c:pt idx="40">
                  <c:v>43</c:v>
                </c:pt>
                <c:pt idx="41">
                  <c:v>45</c:v>
                </c:pt>
                <c:pt idx="42">
                  <c:v>42</c:v>
                </c:pt>
                <c:pt idx="43">
                  <c:v>49</c:v>
                </c:pt>
                <c:pt idx="44">
                  <c:v>26</c:v>
                </c:pt>
              </c:numCache>
            </c:numRef>
          </c:val>
          <c:smooth val="0"/>
        </c:ser>
        <c:ser>
          <c:idx val="2"/>
          <c:order val="1"/>
          <c:tx>
            <c:strRef>
              <c:f>'6. Konkurs'!$A$14</c:f>
              <c:strCache>
                <c:ptCount val="1"/>
                <c:pt idx="0">
                  <c:v>Gävle kommun</c:v>
                </c:pt>
              </c:strCache>
            </c:strRef>
          </c:tx>
          <c:spPr>
            <a:ln>
              <a:solidFill>
                <a:srgbClr val="052364"/>
              </a:solidFill>
              <a:prstDash val="sysDash"/>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Konkurs'!$B$14:$AT$14</c:f>
              <c:numCache>
                <c:formatCode>#,##0</c:formatCode>
                <c:ptCount val="45"/>
                <c:pt idx="0">
                  <c:v>16</c:v>
                </c:pt>
                <c:pt idx="1">
                  <c:v>23</c:v>
                </c:pt>
                <c:pt idx="2">
                  <c:v>11</c:v>
                </c:pt>
                <c:pt idx="3">
                  <c:v>13</c:v>
                </c:pt>
                <c:pt idx="4">
                  <c:v>9</c:v>
                </c:pt>
                <c:pt idx="5">
                  <c:v>20</c:v>
                </c:pt>
                <c:pt idx="6">
                  <c:v>11</c:v>
                </c:pt>
                <c:pt idx="7">
                  <c:v>19</c:v>
                </c:pt>
                <c:pt idx="8">
                  <c:v>13</c:v>
                </c:pt>
                <c:pt idx="9">
                  <c:v>11</c:v>
                </c:pt>
                <c:pt idx="10">
                  <c:v>12</c:v>
                </c:pt>
                <c:pt idx="11">
                  <c:v>14</c:v>
                </c:pt>
                <c:pt idx="12">
                  <c:v>10</c:v>
                </c:pt>
                <c:pt idx="13">
                  <c:v>22</c:v>
                </c:pt>
                <c:pt idx="14">
                  <c:v>12</c:v>
                </c:pt>
                <c:pt idx="15">
                  <c:v>16</c:v>
                </c:pt>
                <c:pt idx="16">
                  <c:v>17</c:v>
                </c:pt>
                <c:pt idx="17">
                  <c:v>12</c:v>
                </c:pt>
                <c:pt idx="18">
                  <c:v>12</c:v>
                </c:pt>
                <c:pt idx="19">
                  <c:v>13</c:v>
                </c:pt>
                <c:pt idx="20">
                  <c:v>13</c:v>
                </c:pt>
                <c:pt idx="21">
                  <c:v>18</c:v>
                </c:pt>
                <c:pt idx="22">
                  <c:v>16</c:v>
                </c:pt>
                <c:pt idx="23">
                  <c:v>13</c:v>
                </c:pt>
                <c:pt idx="24">
                  <c:v>22</c:v>
                </c:pt>
                <c:pt idx="25">
                  <c:v>12</c:v>
                </c:pt>
                <c:pt idx="26">
                  <c:v>11</c:v>
                </c:pt>
                <c:pt idx="27">
                  <c:v>27</c:v>
                </c:pt>
                <c:pt idx="28">
                  <c:v>17</c:v>
                </c:pt>
                <c:pt idx="29">
                  <c:v>23</c:v>
                </c:pt>
                <c:pt idx="30">
                  <c:v>20</c:v>
                </c:pt>
                <c:pt idx="31">
                  <c:v>27</c:v>
                </c:pt>
                <c:pt idx="32">
                  <c:v>14</c:v>
                </c:pt>
                <c:pt idx="33">
                  <c:v>25</c:v>
                </c:pt>
                <c:pt idx="34">
                  <c:v>13</c:v>
                </c:pt>
                <c:pt idx="35">
                  <c:v>28</c:v>
                </c:pt>
                <c:pt idx="36">
                  <c:v>21</c:v>
                </c:pt>
                <c:pt idx="37">
                  <c:v>26</c:v>
                </c:pt>
                <c:pt idx="38">
                  <c:v>17</c:v>
                </c:pt>
                <c:pt idx="39">
                  <c:v>19</c:v>
                </c:pt>
                <c:pt idx="40">
                  <c:v>9</c:v>
                </c:pt>
                <c:pt idx="41">
                  <c:v>21</c:v>
                </c:pt>
                <c:pt idx="42">
                  <c:v>10</c:v>
                </c:pt>
                <c:pt idx="43">
                  <c:v>20</c:v>
                </c:pt>
                <c:pt idx="44">
                  <c:v>12</c:v>
                </c:pt>
              </c:numCache>
            </c:numRef>
          </c:val>
          <c:smooth val="0"/>
        </c:ser>
        <c:dLbls>
          <c:showLegendKey val="0"/>
          <c:showVal val="0"/>
          <c:showCatName val="0"/>
          <c:showSerName val="0"/>
          <c:showPercent val="0"/>
          <c:showBubbleSize val="0"/>
        </c:dLbls>
        <c:marker val="1"/>
        <c:smooth val="0"/>
        <c:axId val="90440832"/>
        <c:axId val="90442368"/>
      </c:lineChart>
      <c:catAx>
        <c:axId val="90440832"/>
        <c:scaling>
          <c:orientation val="minMax"/>
        </c:scaling>
        <c:delete val="0"/>
        <c:axPos val="b"/>
        <c:numFmt formatCode="General" sourceLinked="0"/>
        <c:majorTickMark val="out"/>
        <c:minorTickMark val="none"/>
        <c:tickLblPos val="nextTo"/>
        <c:txPr>
          <a:bodyPr rot="-2700000"/>
          <a:lstStyle/>
          <a:p>
            <a:pPr>
              <a:defRPr/>
            </a:pPr>
            <a:endParaRPr lang="sv-SE"/>
          </a:p>
        </c:txPr>
        <c:crossAx val="90442368"/>
        <c:crosses val="autoZero"/>
        <c:auto val="1"/>
        <c:lblAlgn val="ctr"/>
        <c:lblOffset val="100"/>
        <c:noMultiLvlLbl val="0"/>
      </c:catAx>
      <c:valAx>
        <c:axId val="90442368"/>
        <c:scaling>
          <c:orientation val="minMax"/>
        </c:scaling>
        <c:delete val="0"/>
        <c:axPos val="l"/>
        <c:majorGridlines/>
        <c:numFmt formatCode="#,##0" sourceLinked="1"/>
        <c:majorTickMark val="out"/>
        <c:minorTickMark val="none"/>
        <c:tickLblPos val="nextTo"/>
        <c:crossAx val="90440832"/>
        <c:crosses val="autoZero"/>
        <c:crossBetween val="between"/>
      </c:valAx>
      <c:spPr>
        <a:solidFill>
          <a:schemeClr val="bg1">
            <a:lumMod val="95000"/>
          </a:schemeClr>
        </a:solidFill>
      </c:spPr>
    </c:plotArea>
    <c:legend>
      <c:legendPos val="r"/>
      <c:layout>
        <c:manualLayout>
          <c:xMode val="edge"/>
          <c:yMode val="edge"/>
          <c:x val="0.73397760416666669"/>
          <c:y val="0.67597103174603179"/>
          <c:w val="0.23653819444444443"/>
          <c:h val="0.17722460317460315"/>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Sysselsättning'!$D$14</c:f>
              <c:strCache>
                <c:ptCount val="1"/>
                <c:pt idx="0">
                  <c:v>Sverige</c:v>
                </c:pt>
              </c:strCache>
            </c:strRef>
          </c:tx>
          <c:spPr>
            <a:ln>
              <a:solidFill>
                <a:sysClr val="window" lastClr="FFFFFF">
                  <a:lumMod val="50000"/>
                </a:sysClr>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Sysselsättning'!$E$14:$AK$14</c:f>
              <c:numCache>
                <c:formatCode>#,##0</c:formatCode>
                <c:ptCount val="33"/>
                <c:pt idx="0">
                  <c:v>100</c:v>
                </c:pt>
                <c:pt idx="1">
                  <c:v>102.29640937147408</c:v>
                </c:pt>
                <c:pt idx="2">
                  <c:v>103.40257958894713</c:v>
                </c:pt>
                <c:pt idx="3">
                  <c:v>100.74777106701178</c:v>
                </c:pt>
                <c:pt idx="4">
                  <c:v>98.80312382469414</c:v>
                </c:pt>
                <c:pt idx="5">
                  <c:v>100.10176766000751</c:v>
                </c:pt>
                <c:pt idx="6">
                  <c:v>100.61281830048007</c:v>
                </c:pt>
                <c:pt idx="7">
                  <c:v>98.64383531337802</c:v>
                </c:pt>
                <c:pt idx="8">
                  <c:v>97.623946372867849</c:v>
                </c:pt>
                <c:pt idx="9">
                  <c:v>100.29424127784783</c:v>
                </c:pt>
                <c:pt idx="10">
                  <c:v>102.03535320015045</c:v>
                </c:pt>
                <c:pt idx="11">
                  <c:v>100.36724851220107</c:v>
                </c:pt>
                <c:pt idx="12">
                  <c:v>100.29202893741289</c:v>
                </c:pt>
                <c:pt idx="13">
                  <c:v>102.77206256498749</c:v>
                </c:pt>
                <c:pt idx="14">
                  <c:v>104.15035065595895</c:v>
                </c:pt>
                <c:pt idx="15">
                  <c:v>102.14597022189776</c:v>
                </c:pt>
                <c:pt idx="16">
                  <c:v>101.11501957921286</c:v>
                </c:pt>
                <c:pt idx="17">
                  <c:v>103.49328554677994</c:v>
                </c:pt>
                <c:pt idx="18">
                  <c:v>104.76316895643902</c:v>
                </c:pt>
                <c:pt idx="19">
                  <c:v>102.75436384150794</c:v>
                </c:pt>
                <c:pt idx="20">
                  <c:v>101.95570894449237</c:v>
                </c:pt>
                <c:pt idx="21">
                  <c:v>104.3406119333643</c:v>
                </c:pt>
                <c:pt idx="22">
                  <c:v>105.8892502378266</c:v>
                </c:pt>
                <c:pt idx="23">
                  <c:v>104.15035065595895</c:v>
                </c:pt>
                <c:pt idx="24">
                  <c:v>103.08179022587996</c:v>
                </c:pt>
                <c:pt idx="25">
                  <c:v>105.71890002433575</c:v>
                </c:pt>
                <c:pt idx="26">
                  <c:v>107.93124045928188</c:v>
                </c:pt>
                <c:pt idx="27">
                  <c:v>105.58837193867392</c:v>
                </c:pt>
                <c:pt idx="28">
                  <c:v>104.8627242760116</c:v>
                </c:pt>
                <c:pt idx="29">
                  <c:v>107.00205747660449</c:v>
                </c:pt>
                <c:pt idx="30">
                  <c:v>108.94228003805226</c:v>
                </c:pt>
                <c:pt idx="31">
                  <c:v>107.23877790314373</c:v>
                </c:pt>
                <c:pt idx="32">
                  <c:v>106.44454768478573</c:v>
                </c:pt>
              </c:numCache>
            </c:numRef>
          </c:val>
          <c:smooth val="0"/>
        </c:ser>
        <c:ser>
          <c:idx val="2"/>
          <c:order val="1"/>
          <c:tx>
            <c:strRef>
              <c:f>'7-8. Sysselsättning'!$D$15</c:f>
              <c:strCache>
                <c:ptCount val="1"/>
                <c:pt idx="0">
                  <c:v>Stockholmsregionen</c:v>
                </c:pt>
              </c:strCache>
            </c:strRef>
          </c:tx>
          <c:spPr>
            <a:ln>
              <a:solidFill>
                <a:sysClr val="windowText" lastClr="000000"/>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Sysselsättning'!$E$15:$AK$15</c:f>
              <c:numCache>
                <c:formatCode>#,##0</c:formatCode>
                <c:ptCount val="33"/>
                <c:pt idx="0">
                  <c:v>100</c:v>
                </c:pt>
                <c:pt idx="1">
                  <c:v>101.85488270594654</c:v>
                </c:pt>
                <c:pt idx="2">
                  <c:v>103.17909041313295</c:v>
                </c:pt>
                <c:pt idx="3">
                  <c:v>101.64162079055697</c:v>
                </c:pt>
                <c:pt idx="4">
                  <c:v>100.00991915885533</c:v>
                </c:pt>
                <c:pt idx="5">
                  <c:v>101.30436938947578</c:v>
                </c:pt>
                <c:pt idx="6">
                  <c:v>101.81520607052521</c:v>
                </c:pt>
                <c:pt idx="7">
                  <c:v>100.96215840896691</c:v>
                </c:pt>
                <c:pt idx="8">
                  <c:v>99.385012150969601</c:v>
                </c:pt>
                <c:pt idx="9">
                  <c:v>101.5920249962803</c:v>
                </c:pt>
                <c:pt idx="10">
                  <c:v>103.22372662798193</c:v>
                </c:pt>
                <c:pt idx="11">
                  <c:v>101.98383177106581</c:v>
                </c:pt>
                <c:pt idx="12">
                  <c:v>102.11774041561274</c:v>
                </c:pt>
                <c:pt idx="13">
                  <c:v>104.0817338689679</c:v>
                </c:pt>
                <c:pt idx="14">
                  <c:v>105.20259881962008</c:v>
                </c:pt>
                <c:pt idx="15">
                  <c:v>104.00734017755295</c:v>
                </c:pt>
                <c:pt idx="16">
                  <c:v>103.15429251599464</c:v>
                </c:pt>
                <c:pt idx="17">
                  <c:v>104.96949858651988</c:v>
                </c:pt>
                <c:pt idx="18">
                  <c:v>106.0953231165997</c:v>
                </c:pt>
                <c:pt idx="19">
                  <c:v>105.07860933392847</c:v>
                </c:pt>
                <c:pt idx="20">
                  <c:v>104.19084461637654</c:v>
                </c:pt>
                <c:pt idx="21">
                  <c:v>106.39785746168724</c:v>
                </c:pt>
                <c:pt idx="22">
                  <c:v>107.54847988890542</c:v>
                </c:pt>
                <c:pt idx="23">
                  <c:v>106.81942171303874</c:v>
                </c:pt>
                <c:pt idx="24">
                  <c:v>105.60432475326091</c:v>
                </c:pt>
                <c:pt idx="25">
                  <c:v>107.91548876655258</c:v>
                </c:pt>
                <c:pt idx="26">
                  <c:v>109.90923969647375</c:v>
                </c:pt>
                <c:pt idx="27">
                  <c:v>108.3916083916084</c:v>
                </c:pt>
                <c:pt idx="28">
                  <c:v>107.72206516887368</c:v>
                </c:pt>
                <c:pt idx="29">
                  <c:v>109.57198829539254</c:v>
                </c:pt>
                <c:pt idx="30">
                  <c:v>110.74740861974905</c:v>
                </c:pt>
                <c:pt idx="31">
                  <c:v>110.11258245251203</c:v>
                </c:pt>
                <c:pt idx="32">
                  <c:v>109.34384764122402</c:v>
                </c:pt>
              </c:numCache>
            </c:numRef>
          </c:val>
          <c:smooth val="0"/>
        </c:ser>
        <c:ser>
          <c:idx val="0"/>
          <c:order val="2"/>
          <c:tx>
            <c:strRef>
              <c:f>'7-8. Sysselsättning'!$D$16</c:f>
              <c:strCache>
                <c:ptCount val="1"/>
                <c:pt idx="0">
                  <c:v>Gävleborgs län</c:v>
                </c:pt>
              </c:strCache>
            </c:strRef>
          </c:tx>
          <c:spPr>
            <a:ln>
              <a:solidFill>
                <a:srgbClr val="052364"/>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Sysselsättning'!$E$16:$AK$16</c:f>
              <c:numCache>
                <c:formatCode>#,##0</c:formatCode>
                <c:ptCount val="33"/>
                <c:pt idx="0">
                  <c:v>100</c:v>
                </c:pt>
                <c:pt idx="1">
                  <c:v>100.31104199066874</c:v>
                </c:pt>
                <c:pt idx="2">
                  <c:v>102.25505443234837</c:v>
                </c:pt>
                <c:pt idx="3">
                  <c:v>92.846034214618982</c:v>
                </c:pt>
                <c:pt idx="4">
                  <c:v>94.712286158631414</c:v>
                </c:pt>
                <c:pt idx="5">
                  <c:v>98.367029548989109</c:v>
                </c:pt>
                <c:pt idx="6">
                  <c:v>99.066874027993777</c:v>
                </c:pt>
                <c:pt idx="7">
                  <c:v>96.889580093312603</c:v>
                </c:pt>
                <c:pt idx="8">
                  <c:v>97.20062208398133</c:v>
                </c:pt>
                <c:pt idx="9">
                  <c:v>102.95489891135303</c:v>
                </c:pt>
                <c:pt idx="10">
                  <c:v>104.12130637636081</c:v>
                </c:pt>
                <c:pt idx="11">
                  <c:v>101.71073094867806</c:v>
                </c:pt>
                <c:pt idx="12">
                  <c:v>100.15552099533438</c:v>
                </c:pt>
                <c:pt idx="13">
                  <c:v>102.33281493001556</c:v>
                </c:pt>
                <c:pt idx="14">
                  <c:v>104.43234836702955</c:v>
                </c:pt>
                <c:pt idx="15">
                  <c:v>101.08864696734059</c:v>
                </c:pt>
                <c:pt idx="16">
                  <c:v>97.278382581648529</c:v>
                </c:pt>
                <c:pt idx="17">
                  <c:v>99.300155520995332</c:v>
                </c:pt>
                <c:pt idx="18">
                  <c:v>101.16640746500778</c:v>
                </c:pt>
                <c:pt idx="19">
                  <c:v>98.211508553654753</c:v>
                </c:pt>
                <c:pt idx="20">
                  <c:v>97.122861586314158</c:v>
                </c:pt>
                <c:pt idx="21">
                  <c:v>99.533437013996888</c:v>
                </c:pt>
                <c:pt idx="22">
                  <c:v>101.01088646967339</c:v>
                </c:pt>
                <c:pt idx="23">
                  <c:v>96.189735614307935</c:v>
                </c:pt>
                <c:pt idx="24">
                  <c:v>93.701399688958006</c:v>
                </c:pt>
                <c:pt idx="25">
                  <c:v>93.001555209953352</c:v>
                </c:pt>
                <c:pt idx="26">
                  <c:v>98.755832037325035</c:v>
                </c:pt>
                <c:pt idx="27">
                  <c:v>97.20062208398133</c:v>
                </c:pt>
                <c:pt idx="28">
                  <c:v>93.779160186625205</c:v>
                </c:pt>
                <c:pt idx="29">
                  <c:v>95.412130637636082</c:v>
                </c:pt>
                <c:pt idx="30">
                  <c:v>100.23328149300154</c:v>
                </c:pt>
                <c:pt idx="31">
                  <c:v>96.11197511664075</c:v>
                </c:pt>
                <c:pt idx="32">
                  <c:v>95.567651632970453</c:v>
                </c:pt>
              </c:numCache>
            </c:numRef>
          </c:val>
          <c:smooth val="0"/>
        </c:ser>
        <c:dLbls>
          <c:showLegendKey val="0"/>
          <c:showVal val="0"/>
          <c:showCatName val="0"/>
          <c:showSerName val="0"/>
          <c:showPercent val="0"/>
          <c:showBubbleSize val="0"/>
        </c:dLbls>
        <c:marker val="1"/>
        <c:smooth val="0"/>
        <c:axId val="93738880"/>
        <c:axId val="93740416"/>
      </c:lineChart>
      <c:catAx>
        <c:axId val="93738880"/>
        <c:scaling>
          <c:orientation val="minMax"/>
        </c:scaling>
        <c:delete val="0"/>
        <c:axPos val="b"/>
        <c:numFmt formatCode="General" sourceLinked="0"/>
        <c:majorTickMark val="out"/>
        <c:minorTickMark val="none"/>
        <c:tickLblPos val="nextTo"/>
        <c:txPr>
          <a:bodyPr rot="-2700000"/>
          <a:lstStyle/>
          <a:p>
            <a:pPr>
              <a:defRPr/>
            </a:pPr>
            <a:endParaRPr lang="sv-SE"/>
          </a:p>
        </c:txPr>
        <c:crossAx val="93740416"/>
        <c:crosses val="autoZero"/>
        <c:auto val="1"/>
        <c:lblAlgn val="ctr"/>
        <c:lblOffset val="100"/>
        <c:noMultiLvlLbl val="0"/>
      </c:catAx>
      <c:valAx>
        <c:axId val="93740416"/>
        <c:scaling>
          <c:orientation val="minMax"/>
          <c:max val="115"/>
          <c:min val="80"/>
        </c:scaling>
        <c:delete val="0"/>
        <c:axPos val="l"/>
        <c:majorGridlines/>
        <c:numFmt formatCode="#,##0" sourceLinked="1"/>
        <c:majorTickMark val="out"/>
        <c:minorTickMark val="none"/>
        <c:tickLblPos val="nextTo"/>
        <c:crossAx val="9373888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platser'!$A$12</c:f>
              <c:strCache>
                <c:ptCount val="1"/>
                <c:pt idx="0">
                  <c:v>Sverige</c:v>
                </c:pt>
              </c:strCache>
            </c:strRef>
          </c:tx>
          <c:spPr>
            <a:ln>
              <a:solidFill>
                <a:sysClr val="window" lastClr="FFFFFF">
                  <a:lumMod val="50000"/>
                </a:sysClr>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platser'!$B$12:$AT$12</c:f>
              <c:numCache>
                <c:formatCode>#,##0</c:formatCode>
                <c:ptCount val="45"/>
                <c:pt idx="0">
                  <c:v>100</c:v>
                </c:pt>
                <c:pt idx="1">
                  <c:v>87.59206798866856</c:v>
                </c:pt>
                <c:pt idx="2">
                  <c:v>68.080437298009016</c:v>
                </c:pt>
                <c:pt idx="3">
                  <c:v>74.931173442923836</c:v>
                </c:pt>
                <c:pt idx="4">
                  <c:v>138.83174400510714</c:v>
                </c:pt>
                <c:pt idx="5">
                  <c:v>118.82216813629654</c:v>
                </c:pt>
                <c:pt idx="6">
                  <c:v>110.56457726529148</c:v>
                </c:pt>
                <c:pt idx="7">
                  <c:v>118.80700634401309</c:v>
                </c:pt>
                <c:pt idx="8">
                  <c:v>196.23109763396243</c:v>
                </c:pt>
                <c:pt idx="9">
                  <c:v>177.76164066552289</c:v>
                </c:pt>
                <c:pt idx="10">
                  <c:v>143.11056138530901</c:v>
                </c:pt>
                <c:pt idx="11">
                  <c:v>144.2580696644456</c:v>
                </c:pt>
                <c:pt idx="12">
                  <c:v>176.10820731755973</c:v>
                </c:pt>
                <c:pt idx="13">
                  <c:v>136.69472928220884</c:v>
                </c:pt>
                <c:pt idx="14">
                  <c:v>95.115508917527819</c:v>
                </c:pt>
                <c:pt idx="15">
                  <c:v>78.568407612815705</c:v>
                </c:pt>
                <c:pt idx="16">
                  <c:v>115.82252723137694</c:v>
                </c:pt>
                <c:pt idx="17">
                  <c:v>76.80405378446315</c:v>
                </c:pt>
                <c:pt idx="18">
                  <c:v>63.551849339664045</c:v>
                </c:pt>
                <c:pt idx="19">
                  <c:v>70.270917288433139</c:v>
                </c:pt>
                <c:pt idx="20">
                  <c:v>127.16913378286718</c:v>
                </c:pt>
                <c:pt idx="21">
                  <c:v>110.05226828392452</c:v>
                </c:pt>
                <c:pt idx="22">
                  <c:v>92.858795834497059</c:v>
                </c:pt>
                <c:pt idx="23">
                  <c:v>109.33966404660256</c:v>
                </c:pt>
                <c:pt idx="24">
                  <c:v>166.97043450504728</c:v>
                </c:pt>
                <c:pt idx="25">
                  <c:v>147.60164385747916</c:v>
                </c:pt>
                <c:pt idx="26">
                  <c:v>115.68208115548816</c:v>
                </c:pt>
                <c:pt idx="27">
                  <c:v>120.76686749391534</c:v>
                </c:pt>
                <c:pt idx="28">
                  <c:v>170.33794837010734</c:v>
                </c:pt>
                <c:pt idx="29">
                  <c:v>138.44711327454812</c:v>
                </c:pt>
                <c:pt idx="30">
                  <c:v>106.74460359893069</c:v>
                </c:pt>
                <c:pt idx="31">
                  <c:v>114.61357379403903</c:v>
                </c:pt>
                <c:pt idx="32">
                  <c:v>164.49746638471052</c:v>
                </c:pt>
                <c:pt idx="33">
                  <c:v>141.2392770219048</c:v>
                </c:pt>
                <c:pt idx="34">
                  <c:v>109.10585324981048</c:v>
                </c:pt>
                <c:pt idx="35">
                  <c:v>119.37836651637872</c:v>
                </c:pt>
                <c:pt idx="36">
                  <c:v>169.90942824083311</c:v>
                </c:pt>
                <c:pt idx="37">
                  <c:v>165.0807963930894</c:v>
                </c:pt>
                <c:pt idx="38">
                  <c:v>136.78091210150421</c:v>
                </c:pt>
                <c:pt idx="39">
                  <c:v>163.0602880740534</c:v>
                </c:pt>
                <c:pt idx="40">
                  <c:v>239.76299724693772</c:v>
                </c:pt>
                <c:pt idx="41">
                  <c:v>214.60559390336354</c:v>
                </c:pt>
                <c:pt idx="42">
                  <c:v>177.9076726648845</c:v>
                </c:pt>
                <c:pt idx="43">
                  <c:v>227.93440529864739</c:v>
                </c:pt>
                <c:pt idx="44">
                  <c:v>291.68495391613135</c:v>
                </c:pt>
              </c:numCache>
            </c:numRef>
          </c:val>
          <c:smooth val="0"/>
        </c:ser>
        <c:ser>
          <c:idx val="2"/>
          <c:order val="1"/>
          <c:tx>
            <c:strRef>
              <c:f>'9. Nyanmälda platser'!$A$13</c:f>
              <c:strCache>
                <c:ptCount val="1"/>
                <c:pt idx="0">
                  <c:v>Gävleborgs län</c:v>
                </c:pt>
              </c:strCache>
            </c:strRef>
          </c:tx>
          <c:spPr>
            <a:ln>
              <a:solidFill>
                <a:srgbClr val="052364"/>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platser'!$B$13:$AT$13</c:f>
              <c:numCache>
                <c:formatCode>#,##0</c:formatCode>
                <c:ptCount val="45"/>
                <c:pt idx="0">
                  <c:v>100</c:v>
                </c:pt>
                <c:pt idx="1">
                  <c:v>73.102008870336562</c:v>
                </c:pt>
                <c:pt idx="2">
                  <c:v>45.630054787372814</c:v>
                </c:pt>
                <c:pt idx="3">
                  <c:v>46.804069919123407</c:v>
                </c:pt>
                <c:pt idx="4">
                  <c:v>149.43908165927473</c:v>
                </c:pt>
                <c:pt idx="5">
                  <c:v>83.38116357944169</c:v>
                </c:pt>
                <c:pt idx="6">
                  <c:v>64.283850769632139</c:v>
                </c:pt>
                <c:pt idx="7">
                  <c:v>71.32794156013567</c:v>
                </c:pt>
                <c:pt idx="8">
                  <c:v>191.99060787894601</c:v>
                </c:pt>
                <c:pt idx="9">
                  <c:v>102.19149491260109</c:v>
                </c:pt>
                <c:pt idx="10">
                  <c:v>71.562744586485778</c:v>
                </c:pt>
                <c:pt idx="11">
                  <c:v>74.771719279937386</c:v>
                </c:pt>
                <c:pt idx="12">
                  <c:v>240.82963735977043</c:v>
                </c:pt>
                <c:pt idx="13">
                  <c:v>86.877119749543439</c:v>
                </c:pt>
                <c:pt idx="14">
                  <c:v>60.761805374380387</c:v>
                </c:pt>
                <c:pt idx="15">
                  <c:v>50.665275241325332</c:v>
                </c:pt>
                <c:pt idx="16">
                  <c:v>124.49778241586225</c:v>
                </c:pt>
                <c:pt idx="17">
                  <c:v>49.178189407774589</c:v>
                </c:pt>
                <c:pt idx="18">
                  <c:v>45.290894860422647</c:v>
                </c:pt>
                <c:pt idx="19">
                  <c:v>51.604487346725804</c:v>
                </c:pt>
                <c:pt idx="20">
                  <c:v>126.1935820506131</c:v>
                </c:pt>
                <c:pt idx="21">
                  <c:v>80.067831985390043</c:v>
                </c:pt>
                <c:pt idx="22">
                  <c:v>77.119749543438559</c:v>
                </c:pt>
                <c:pt idx="23">
                  <c:v>81.659274719540832</c:v>
                </c:pt>
                <c:pt idx="24">
                  <c:v>155.41351421862771</c:v>
                </c:pt>
                <c:pt idx="25">
                  <c:v>109.2355857031046</c:v>
                </c:pt>
                <c:pt idx="26">
                  <c:v>75.658752935037825</c:v>
                </c:pt>
                <c:pt idx="27">
                  <c:v>82.311505348291163</c:v>
                </c:pt>
                <c:pt idx="28">
                  <c:v>144.69084268197236</c:v>
                </c:pt>
                <c:pt idx="29">
                  <c:v>99.112966344899561</c:v>
                </c:pt>
                <c:pt idx="30">
                  <c:v>69.0060005217845</c:v>
                </c:pt>
                <c:pt idx="31">
                  <c:v>87.424993477693718</c:v>
                </c:pt>
                <c:pt idx="32">
                  <c:v>164.98825984868247</c:v>
                </c:pt>
                <c:pt idx="33">
                  <c:v>114.60996608400731</c:v>
                </c:pt>
                <c:pt idx="34">
                  <c:v>72.006261414036004</c:v>
                </c:pt>
                <c:pt idx="35">
                  <c:v>105.89616488390294</c:v>
                </c:pt>
                <c:pt idx="36">
                  <c:v>142.44716931907121</c:v>
                </c:pt>
                <c:pt idx="37">
                  <c:v>128.59379076441431</c:v>
                </c:pt>
                <c:pt idx="38">
                  <c:v>90.451343595095224</c:v>
                </c:pt>
                <c:pt idx="39">
                  <c:v>118.13201147925906</c:v>
                </c:pt>
                <c:pt idx="40">
                  <c:v>172.86720584398643</c:v>
                </c:pt>
                <c:pt idx="41">
                  <c:v>137.67284111661883</c:v>
                </c:pt>
                <c:pt idx="42">
                  <c:v>105.16566657970259</c:v>
                </c:pt>
                <c:pt idx="43">
                  <c:v>161.987998956431</c:v>
                </c:pt>
                <c:pt idx="44">
                  <c:v>193.89512131489695</c:v>
                </c:pt>
              </c:numCache>
            </c:numRef>
          </c:val>
          <c:smooth val="0"/>
        </c:ser>
        <c:ser>
          <c:idx val="0"/>
          <c:order val="2"/>
          <c:tx>
            <c:strRef>
              <c:f>'9. Nyanmälda platser'!$A$14</c:f>
              <c:strCache>
                <c:ptCount val="1"/>
                <c:pt idx="0">
                  <c:v>Gävle kommun</c:v>
                </c:pt>
              </c:strCache>
            </c:strRef>
          </c:tx>
          <c:spPr>
            <a:ln>
              <a:solidFill>
                <a:srgbClr val="052364"/>
              </a:solidFill>
              <a:prstDash val="sysDash"/>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platser'!$B$14:$AT$14</c:f>
              <c:numCache>
                <c:formatCode>#,##0</c:formatCode>
                <c:ptCount val="45"/>
                <c:pt idx="0">
                  <c:v>100</c:v>
                </c:pt>
                <c:pt idx="1">
                  <c:v>62.412993039443151</c:v>
                </c:pt>
                <c:pt idx="2">
                  <c:v>48.085846867749424</c:v>
                </c:pt>
                <c:pt idx="3">
                  <c:v>52.610208816705338</c:v>
                </c:pt>
                <c:pt idx="4">
                  <c:v>160.26682134570765</c:v>
                </c:pt>
                <c:pt idx="5">
                  <c:v>78.712296983758705</c:v>
                </c:pt>
                <c:pt idx="6">
                  <c:v>71.983758700696058</c:v>
                </c:pt>
                <c:pt idx="7">
                  <c:v>73.201856148491885</c:v>
                </c:pt>
                <c:pt idx="8">
                  <c:v>147.2737819025522</c:v>
                </c:pt>
                <c:pt idx="9">
                  <c:v>99.593967517401396</c:v>
                </c:pt>
                <c:pt idx="10">
                  <c:v>76.334106728538288</c:v>
                </c:pt>
                <c:pt idx="11">
                  <c:v>75.174013921113698</c:v>
                </c:pt>
                <c:pt idx="12">
                  <c:v>134.1647331786543</c:v>
                </c:pt>
                <c:pt idx="13">
                  <c:v>82.540603248259856</c:v>
                </c:pt>
                <c:pt idx="14">
                  <c:v>60.84686774941995</c:v>
                </c:pt>
                <c:pt idx="15">
                  <c:v>56.728538283062647</c:v>
                </c:pt>
                <c:pt idx="16">
                  <c:v>116.93735498839908</c:v>
                </c:pt>
                <c:pt idx="17">
                  <c:v>51.160092807424597</c:v>
                </c:pt>
                <c:pt idx="18">
                  <c:v>57.250580046403712</c:v>
                </c:pt>
                <c:pt idx="19">
                  <c:v>62.993039443155453</c:v>
                </c:pt>
                <c:pt idx="20">
                  <c:v>95.301624129930389</c:v>
                </c:pt>
                <c:pt idx="21">
                  <c:v>84.802784222737813</c:v>
                </c:pt>
                <c:pt idx="22">
                  <c:v>76.91415313225059</c:v>
                </c:pt>
                <c:pt idx="23">
                  <c:v>86.194895591647338</c:v>
                </c:pt>
                <c:pt idx="24">
                  <c:v>108.52668213457078</c:v>
                </c:pt>
                <c:pt idx="25">
                  <c:v>108.93271461716938</c:v>
                </c:pt>
                <c:pt idx="26">
                  <c:v>87.006960556844547</c:v>
                </c:pt>
                <c:pt idx="27">
                  <c:v>84.570765661252906</c:v>
                </c:pt>
                <c:pt idx="28">
                  <c:v>93.677494199535957</c:v>
                </c:pt>
                <c:pt idx="29">
                  <c:v>93.561484918793496</c:v>
                </c:pt>
                <c:pt idx="30">
                  <c:v>73.143851508120648</c:v>
                </c:pt>
                <c:pt idx="31">
                  <c:v>96.751740139211137</c:v>
                </c:pt>
                <c:pt idx="32">
                  <c:v>93.097447795823669</c:v>
                </c:pt>
                <c:pt idx="33">
                  <c:v>92.749419953596288</c:v>
                </c:pt>
                <c:pt idx="34">
                  <c:v>81.67053364269141</c:v>
                </c:pt>
                <c:pt idx="35">
                  <c:v>110.96287703016242</c:v>
                </c:pt>
                <c:pt idx="36">
                  <c:v>102.1461716937355</c:v>
                </c:pt>
                <c:pt idx="37">
                  <c:v>111.7169373549884</c:v>
                </c:pt>
                <c:pt idx="38">
                  <c:v>94.663573085846863</c:v>
                </c:pt>
                <c:pt idx="39">
                  <c:v>145.47563805104409</c:v>
                </c:pt>
                <c:pt idx="40">
                  <c:v>143.79350348027842</c:v>
                </c:pt>
                <c:pt idx="41">
                  <c:v>117.5754060324826</c:v>
                </c:pt>
                <c:pt idx="42">
                  <c:v>104.23433874709977</c:v>
                </c:pt>
                <c:pt idx="43">
                  <c:v>154.00232018561485</c:v>
                </c:pt>
                <c:pt idx="44">
                  <c:v>209.74477958236659</c:v>
                </c:pt>
              </c:numCache>
            </c:numRef>
          </c:val>
          <c:smooth val="0"/>
        </c:ser>
        <c:dLbls>
          <c:showLegendKey val="0"/>
          <c:showVal val="0"/>
          <c:showCatName val="0"/>
          <c:showSerName val="0"/>
          <c:showPercent val="0"/>
          <c:showBubbleSize val="0"/>
        </c:dLbls>
        <c:marker val="1"/>
        <c:smooth val="0"/>
        <c:axId val="101179392"/>
        <c:axId val="101180928"/>
      </c:lineChart>
      <c:catAx>
        <c:axId val="101179392"/>
        <c:scaling>
          <c:orientation val="minMax"/>
        </c:scaling>
        <c:delete val="0"/>
        <c:axPos val="b"/>
        <c:numFmt formatCode="General" sourceLinked="0"/>
        <c:majorTickMark val="out"/>
        <c:minorTickMark val="none"/>
        <c:tickLblPos val="nextTo"/>
        <c:txPr>
          <a:bodyPr rot="-2700000"/>
          <a:lstStyle/>
          <a:p>
            <a:pPr>
              <a:defRPr/>
            </a:pPr>
            <a:endParaRPr lang="sv-SE"/>
          </a:p>
        </c:txPr>
        <c:crossAx val="101180928"/>
        <c:crosses val="autoZero"/>
        <c:auto val="1"/>
        <c:lblAlgn val="ctr"/>
        <c:lblOffset val="100"/>
        <c:noMultiLvlLbl val="0"/>
      </c:catAx>
      <c:valAx>
        <c:axId val="101180928"/>
        <c:scaling>
          <c:orientation val="minMax"/>
        </c:scaling>
        <c:delete val="0"/>
        <c:axPos val="l"/>
        <c:majorGridlines/>
        <c:numFmt formatCode="#,##0" sourceLinked="1"/>
        <c:majorTickMark val="out"/>
        <c:minorTickMark val="none"/>
        <c:tickLblPos val="nextTo"/>
        <c:crossAx val="101179392"/>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Varsel'!$A$12</c:f>
              <c:strCache>
                <c:ptCount val="1"/>
                <c:pt idx="0">
                  <c:v>Sverige</c:v>
                </c:pt>
              </c:strCache>
            </c:strRef>
          </c:tx>
          <c:spPr>
            <a:ln>
              <a:solidFill>
                <a:sysClr val="window" lastClr="FFFFFF">
                  <a:lumMod val="50000"/>
                </a:sysClr>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Varsel'!$B$12:$AP$12</c:f>
              <c:numCache>
                <c:formatCode>#,##0</c:formatCode>
                <c:ptCount val="41"/>
                <c:pt idx="0">
                  <c:v>100</c:v>
                </c:pt>
                <c:pt idx="1">
                  <c:v>87.991980584573184</c:v>
                </c:pt>
                <c:pt idx="2">
                  <c:v>86.852379444972044</c:v>
                </c:pt>
                <c:pt idx="3">
                  <c:v>112.27181597551967</c:v>
                </c:pt>
                <c:pt idx="4">
                  <c:v>97.098237838978591</c:v>
                </c:pt>
                <c:pt idx="5">
                  <c:v>59.523055819352109</c:v>
                </c:pt>
                <c:pt idx="6">
                  <c:v>72.544054025535516</c:v>
                </c:pt>
                <c:pt idx="7">
                  <c:v>87.179487179487182</c:v>
                </c:pt>
                <c:pt idx="8">
                  <c:v>95.631528964862298</c:v>
                </c:pt>
                <c:pt idx="9">
                  <c:v>158.07745067004328</c:v>
                </c:pt>
                <c:pt idx="10">
                  <c:v>152.28447821040413</c:v>
                </c:pt>
                <c:pt idx="11">
                  <c:v>605.55027962435361</c:v>
                </c:pt>
                <c:pt idx="12">
                  <c:v>515.32130421019303</c:v>
                </c:pt>
                <c:pt idx="13">
                  <c:v>334.98997573071648</c:v>
                </c:pt>
                <c:pt idx="14">
                  <c:v>183.77123562308748</c:v>
                </c:pt>
                <c:pt idx="15">
                  <c:v>181.56589638071119</c:v>
                </c:pt>
                <c:pt idx="16">
                  <c:v>146.89247652210616</c:v>
                </c:pt>
                <c:pt idx="17">
                  <c:v>107.47071858182969</c:v>
                </c:pt>
                <c:pt idx="18">
                  <c:v>99.609581091062566</c:v>
                </c:pt>
                <c:pt idx="19">
                  <c:v>115.24744117336709</c:v>
                </c:pt>
                <c:pt idx="20">
                  <c:v>87.970876859765752</c:v>
                </c:pt>
                <c:pt idx="21">
                  <c:v>116.49256093700538</c:v>
                </c:pt>
                <c:pt idx="22">
                  <c:v>106.6582251767437</c:v>
                </c:pt>
                <c:pt idx="23">
                  <c:v>179.03344940381979</c:v>
                </c:pt>
                <c:pt idx="24">
                  <c:v>174.28511132214837</c:v>
                </c:pt>
                <c:pt idx="25">
                  <c:v>146.48095388836128</c:v>
                </c:pt>
                <c:pt idx="26">
                  <c:v>160.89479793183497</c:v>
                </c:pt>
                <c:pt idx="27">
                  <c:v>272.48074285111323</c:v>
                </c:pt>
                <c:pt idx="28">
                  <c:v>181.52368893109633</c:v>
                </c:pt>
                <c:pt idx="29">
                  <c:v>164.13421968977525</c:v>
                </c:pt>
                <c:pt idx="30">
                  <c:v>121.09317294502479</c:v>
                </c:pt>
                <c:pt idx="31">
                  <c:v>153.21304210193099</c:v>
                </c:pt>
                <c:pt idx="32">
                  <c:v>138.1133270022159</c:v>
                </c:pt>
                <c:pt idx="33">
                  <c:v>132.81629207555136</c:v>
                </c:pt>
                <c:pt idx="34">
                  <c:v>107.50237416904082</c:v>
                </c:pt>
                <c:pt idx="35">
                  <c:v>118.2863775456368</c:v>
                </c:pt>
                <c:pt idx="36">
                  <c:v>176.84921388625094</c:v>
                </c:pt>
                <c:pt idx="37">
                  <c:v>94.681861348528017</c:v>
                </c:pt>
                <c:pt idx="38">
                  <c:v>81.428722169462901</c:v>
                </c:pt>
                <c:pt idx="39">
                  <c:v>102.26865041679855</c:v>
                </c:pt>
                <c:pt idx="40">
                  <c:v>111.13221483591853</c:v>
                </c:pt>
              </c:numCache>
            </c:numRef>
          </c:val>
          <c:smooth val="0"/>
        </c:ser>
        <c:ser>
          <c:idx val="2"/>
          <c:order val="1"/>
          <c:tx>
            <c:strRef>
              <c:f>'10. Varsel'!$A$13</c:f>
              <c:strCache>
                <c:ptCount val="1"/>
                <c:pt idx="0">
                  <c:v>Gävleborgs län</c:v>
                </c:pt>
              </c:strCache>
            </c:strRef>
          </c:tx>
          <c:spPr>
            <a:ln>
              <a:solidFill>
                <a:srgbClr val="052364"/>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Varsel'!$B$13:$AP$13</c:f>
              <c:numCache>
                <c:formatCode>#,##0</c:formatCode>
                <c:ptCount val="41"/>
                <c:pt idx="0">
                  <c:v>100</c:v>
                </c:pt>
                <c:pt idx="1">
                  <c:v>94.73684210526315</c:v>
                </c:pt>
                <c:pt idx="2">
                  <c:v>28.421052631578945</c:v>
                </c:pt>
                <c:pt idx="3">
                  <c:v>89.824561403508767</c:v>
                </c:pt>
                <c:pt idx="4">
                  <c:v>106.66666666666667</c:v>
                </c:pt>
                <c:pt idx="5">
                  <c:v>58.596491228070178</c:v>
                </c:pt>
                <c:pt idx="6">
                  <c:v>78.596491228070178</c:v>
                </c:pt>
                <c:pt idx="7">
                  <c:v>118.59649122807016</c:v>
                </c:pt>
                <c:pt idx="8">
                  <c:v>267.71929824561403</c:v>
                </c:pt>
                <c:pt idx="9">
                  <c:v>179.2982456140351</c:v>
                </c:pt>
                <c:pt idx="10">
                  <c:v>156.49122807017542</c:v>
                </c:pt>
                <c:pt idx="11">
                  <c:v>710.87719298245611</c:v>
                </c:pt>
                <c:pt idx="12">
                  <c:v>527.36842105263156</c:v>
                </c:pt>
                <c:pt idx="13">
                  <c:v>316.84210526315792</c:v>
                </c:pt>
                <c:pt idx="14">
                  <c:v>234.38596491228071</c:v>
                </c:pt>
                <c:pt idx="15">
                  <c:v>588.77192982456131</c:v>
                </c:pt>
                <c:pt idx="16">
                  <c:v>150.87719298245614</c:v>
                </c:pt>
                <c:pt idx="17">
                  <c:v>67.719298245614041</c:v>
                </c:pt>
                <c:pt idx="18">
                  <c:v>70.877192982456137</c:v>
                </c:pt>
                <c:pt idx="19">
                  <c:v>67.368421052631575</c:v>
                </c:pt>
                <c:pt idx="20">
                  <c:v>85.964912280701753</c:v>
                </c:pt>
                <c:pt idx="21">
                  <c:v>96.84210526315789</c:v>
                </c:pt>
                <c:pt idx="22">
                  <c:v>134.73684210526315</c:v>
                </c:pt>
                <c:pt idx="23">
                  <c:v>341.05263157894734</c:v>
                </c:pt>
                <c:pt idx="24">
                  <c:v>139.64912280701753</c:v>
                </c:pt>
                <c:pt idx="25">
                  <c:v>62.10526315789474</c:v>
                </c:pt>
                <c:pt idx="26">
                  <c:v>119.29824561403508</c:v>
                </c:pt>
                <c:pt idx="27">
                  <c:v>301.75438596491227</c:v>
                </c:pt>
                <c:pt idx="28">
                  <c:v>183.85964912280701</c:v>
                </c:pt>
                <c:pt idx="29">
                  <c:v>234.03508771929828</c:v>
                </c:pt>
                <c:pt idx="30">
                  <c:v>67.017543859649123</c:v>
                </c:pt>
                <c:pt idx="31">
                  <c:v>156.49122807017542</c:v>
                </c:pt>
                <c:pt idx="32">
                  <c:v>139.29824561403507</c:v>
                </c:pt>
                <c:pt idx="33">
                  <c:v>154.38596491228068</c:v>
                </c:pt>
                <c:pt idx="34">
                  <c:v>122.45614035087719</c:v>
                </c:pt>
                <c:pt idx="35">
                  <c:v>75.438596491228068</c:v>
                </c:pt>
                <c:pt idx="36">
                  <c:v>149.4736842105263</c:v>
                </c:pt>
                <c:pt idx="37">
                  <c:v>39.298245614035089</c:v>
                </c:pt>
                <c:pt idx="38">
                  <c:v>74.385964912280699</c:v>
                </c:pt>
                <c:pt idx="39">
                  <c:v>162.80701754385964</c:v>
                </c:pt>
                <c:pt idx="40">
                  <c:v>82.10526315789474</c:v>
                </c:pt>
              </c:numCache>
            </c:numRef>
          </c:val>
          <c:smooth val="0"/>
        </c:ser>
        <c:ser>
          <c:idx val="0"/>
          <c:order val="2"/>
          <c:tx>
            <c:strRef>
              <c:f>'10. Varsel'!$A$14</c:f>
              <c:strCache>
                <c:ptCount val="1"/>
                <c:pt idx="0">
                  <c:v>Gävle kommun</c:v>
                </c:pt>
              </c:strCache>
            </c:strRef>
          </c:tx>
          <c:spPr>
            <a:ln>
              <a:solidFill>
                <a:srgbClr val="052364"/>
              </a:solidFill>
              <a:prstDash val="sysDash"/>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Varsel'!$B$14:$AP$14</c:f>
              <c:numCache>
                <c:formatCode>#,##0</c:formatCode>
                <c:ptCount val="41"/>
                <c:pt idx="0">
                  <c:v>100</c:v>
                </c:pt>
                <c:pt idx="1">
                  <c:v>218.07228915662651</c:v>
                </c:pt>
                <c:pt idx="2">
                  <c:v>20.481927710843372</c:v>
                </c:pt>
                <c:pt idx="3">
                  <c:v>87.951807228915655</c:v>
                </c:pt>
                <c:pt idx="4">
                  <c:v>110.8433734939759</c:v>
                </c:pt>
                <c:pt idx="5">
                  <c:v>80.722891566265062</c:v>
                </c:pt>
                <c:pt idx="6">
                  <c:v>134.93975903614458</c:v>
                </c:pt>
                <c:pt idx="7">
                  <c:v>225.3012048192771</c:v>
                </c:pt>
                <c:pt idx="8">
                  <c:v>581.92771084337357</c:v>
                </c:pt>
                <c:pt idx="9">
                  <c:v>103.6144578313253</c:v>
                </c:pt>
                <c:pt idx="10">
                  <c:v>106.02409638554218</c:v>
                </c:pt>
                <c:pt idx="11">
                  <c:v>261.44578313253015</c:v>
                </c:pt>
                <c:pt idx="12">
                  <c:v>324.09638554216866</c:v>
                </c:pt>
                <c:pt idx="13">
                  <c:v>291.56626506024094</c:v>
                </c:pt>
                <c:pt idx="14">
                  <c:v>234.93975903614458</c:v>
                </c:pt>
                <c:pt idx="15">
                  <c:v>1583.132530120482</c:v>
                </c:pt>
                <c:pt idx="16">
                  <c:v>277.10843373493975</c:v>
                </c:pt>
                <c:pt idx="17">
                  <c:v>139.75903614457832</c:v>
                </c:pt>
                <c:pt idx="18">
                  <c:v>14.457831325301203</c:v>
                </c:pt>
                <c:pt idx="19">
                  <c:v>65.060240963855421</c:v>
                </c:pt>
                <c:pt idx="20">
                  <c:v>193.97590361445782</c:v>
                </c:pt>
                <c:pt idx="21">
                  <c:v>197.59036144578312</c:v>
                </c:pt>
                <c:pt idx="22">
                  <c:v>68.674698795180717</c:v>
                </c:pt>
                <c:pt idx="23">
                  <c:v>206.02409638554215</c:v>
                </c:pt>
                <c:pt idx="24">
                  <c:v>232.53012048192772</c:v>
                </c:pt>
                <c:pt idx="25">
                  <c:v>84.337349397590373</c:v>
                </c:pt>
                <c:pt idx="26">
                  <c:v>231.32530120481925</c:v>
                </c:pt>
                <c:pt idx="27">
                  <c:v>291.56626506024094</c:v>
                </c:pt>
                <c:pt idx="28">
                  <c:v>138.55421686746988</c:v>
                </c:pt>
                <c:pt idx="29">
                  <c:v>116.86746987951808</c:v>
                </c:pt>
                <c:pt idx="30">
                  <c:v>71.084337349397586</c:v>
                </c:pt>
                <c:pt idx="31">
                  <c:v>98.795180722891558</c:v>
                </c:pt>
                <c:pt idx="32">
                  <c:v>84.337349397590373</c:v>
                </c:pt>
                <c:pt idx="33">
                  <c:v>115.66265060240963</c:v>
                </c:pt>
                <c:pt idx="34">
                  <c:v>338.55421686746985</c:v>
                </c:pt>
                <c:pt idx="35">
                  <c:v>101.20481927710843</c:v>
                </c:pt>
                <c:pt idx="36">
                  <c:v>187.95180722891567</c:v>
                </c:pt>
                <c:pt idx="37">
                  <c:v>62.650602409638559</c:v>
                </c:pt>
                <c:pt idx="38">
                  <c:v>93.975903614457835</c:v>
                </c:pt>
                <c:pt idx="39">
                  <c:v>154.21686746987953</c:v>
                </c:pt>
                <c:pt idx="40">
                  <c:v>86.746987951807228</c:v>
                </c:pt>
              </c:numCache>
            </c:numRef>
          </c:val>
          <c:smooth val="0"/>
        </c:ser>
        <c:dLbls>
          <c:showLegendKey val="0"/>
          <c:showVal val="0"/>
          <c:showCatName val="0"/>
          <c:showSerName val="0"/>
          <c:showPercent val="0"/>
          <c:showBubbleSize val="0"/>
        </c:dLbls>
        <c:marker val="1"/>
        <c:smooth val="0"/>
        <c:axId val="101242752"/>
        <c:axId val="101244288"/>
      </c:lineChart>
      <c:catAx>
        <c:axId val="101242752"/>
        <c:scaling>
          <c:orientation val="minMax"/>
        </c:scaling>
        <c:delete val="0"/>
        <c:axPos val="b"/>
        <c:numFmt formatCode="General" sourceLinked="0"/>
        <c:majorTickMark val="out"/>
        <c:minorTickMark val="none"/>
        <c:tickLblPos val="nextTo"/>
        <c:txPr>
          <a:bodyPr rot="-2700000"/>
          <a:lstStyle/>
          <a:p>
            <a:pPr>
              <a:defRPr/>
            </a:pPr>
            <a:endParaRPr lang="sv-SE"/>
          </a:p>
        </c:txPr>
        <c:crossAx val="101244288"/>
        <c:crosses val="autoZero"/>
        <c:auto val="1"/>
        <c:lblAlgn val="ctr"/>
        <c:lblOffset val="100"/>
        <c:noMultiLvlLbl val="0"/>
      </c:catAx>
      <c:valAx>
        <c:axId val="101244288"/>
        <c:scaling>
          <c:orientation val="minMax"/>
        </c:scaling>
        <c:delete val="0"/>
        <c:axPos val="l"/>
        <c:majorGridlines/>
        <c:numFmt formatCode="#,##0" sourceLinked="1"/>
        <c:majorTickMark val="out"/>
        <c:minorTickMark val="none"/>
        <c:tickLblPos val="nextTo"/>
        <c:crossAx val="101242752"/>
        <c:crosses val="autoZero"/>
        <c:crossBetween val="between"/>
      </c:valAx>
      <c:spPr>
        <a:solidFill>
          <a:schemeClr val="bg1">
            <a:lumMod val="95000"/>
          </a:schemeClr>
        </a:solidFill>
      </c:spPr>
    </c:plotArea>
    <c:legend>
      <c:legendPos val="r"/>
      <c:layout>
        <c:manualLayout>
          <c:xMode val="edge"/>
          <c:yMode val="edge"/>
          <c:x val="0.69163690476190476"/>
          <c:y val="0.69437023809523812"/>
          <c:w val="0.29656309523809526"/>
          <c:h val="0.24244932925051035"/>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Arbetslöshet'!$A$12</c:f>
              <c:strCache>
                <c:ptCount val="1"/>
                <c:pt idx="0">
                  <c:v>Sverige</c:v>
                </c:pt>
              </c:strCache>
            </c:strRef>
          </c:tx>
          <c:spPr>
            <a:ln>
              <a:solidFill>
                <a:sysClr val="window" lastClr="FFFFFF">
                  <a:lumMod val="50000"/>
                </a:sysClr>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Arbetslöshet'!$B$12:$AS$12</c:f>
              <c:numCache>
                <c:formatCode>#,##0.0</c:formatCode>
                <c:ptCount val="44"/>
                <c:pt idx="0">
                  <c:v>4.9206398</c:v>
                </c:pt>
                <c:pt idx="1">
                  <c:v>5.1550162000000004</c:v>
                </c:pt>
                <c:pt idx="2">
                  <c:v>5.0318972999999998</c:v>
                </c:pt>
                <c:pt idx="3">
                  <c:v>5.0676683000000002</c:v>
                </c:pt>
                <c:pt idx="4">
                  <c:v>4.5925526000000003</c:v>
                </c:pt>
                <c:pt idx="5">
                  <c:v>4.6532779</c:v>
                </c:pt>
                <c:pt idx="6">
                  <c:v>4.1332838000000001</c:v>
                </c:pt>
                <c:pt idx="7">
                  <c:v>3.8723928999999999</c:v>
                </c:pt>
                <c:pt idx="8">
                  <c:v>3.2074779000000002</c:v>
                </c:pt>
                <c:pt idx="9">
                  <c:v>3.1751347000000001</c:v>
                </c:pt>
                <c:pt idx="10">
                  <c:v>3.1272012999999999</c:v>
                </c:pt>
                <c:pt idx="11">
                  <c:v>3.2218038</c:v>
                </c:pt>
                <c:pt idx="12">
                  <c:v>2.898034</c:v>
                </c:pt>
                <c:pt idx="13">
                  <c:v>3.0977344000000002</c:v>
                </c:pt>
                <c:pt idx="14">
                  <c:v>3.5895646000000001</c:v>
                </c:pt>
                <c:pt idx="15">
                  <c:v>4.4671177000000002</c:v>
                </c:pt>
                <c:pt idx="16">
                  <c:v>4.8360966999999997</c:v>
                </c:pt>
                <c:pt idx="17">
                  <c:v>5.3985561000000004</c:v>
                </c:pt>
                <c:pt idx="18">
                  <c:v>5.7856177999999998</c:v>
                </c:pt>
                <c:pt idx="19">
                  <c:v>6.1766512999999996</c:v>
                </c:pt>
                <c:pt idx="20">
                  <c:v>5.7244358999999996</c:v>
                </c:pt>
                <c:pt idx="21">
                  <c:v>5.7499231999999996</c:v>
                </c:pt>
                <c:pt idx="22">
                  <c:v>5.6962523000000003</c:v>
                </c:pt>
                <c:pt idx="23">
                  <c:v>5.6342609000000001</c:v>
                </c:pt>
                <c:pt idx="24">
                  <c:v>5.1058506000000001</c:v>
                </c:pt>
                <c:pt idx="25">
                  <c:v>5.1979901999999996</c:v>
                </c:pt>
                <c:pt idx="26">
                  <c:v>5.3716065000000004</c:v>
                </c:pt>
                <c:pt idx="27">
                  <c:v>5.6471321000000003</c:v>
                </c:pt>
                <c:pt idx="28">
                  <c:v>5.2812840999999997</c:v>
                </c:pt>
                <c:pt idx="29">
                  <c:v>5.4272818000000003</c:v>
                </c:pt>
                <c:pt idx="30">
                  <c:v>5.6900012000000002</c:v>
                </c:pt>
                <c:pt idx="31">
                  <c:v>5.8598794999999999</c:v>
                </c:pt>
                <c:pt idx="32">
                  <c:v>5.4593397000000001</c:v>
                </c:pt>
                <c:pt idx="33">
                  <c:v>5.5785103999999999</c:v>
                </c:pt>
                <c:pt idx="34">
                  <c:v>5.6457477999999996</c:v>
                </c:pt>
                <c:pt idx="35">
                  <c:v>5.5976245000000002</c:v>
                </c:pt>
                <c:pt idx="36">
                  <c:v>5.0938878000000001</c:v>
                </c:pt>
                <c:pt idx="37">
                  <c:v>5.1062773000000004</c:v>
                </c:pt>
                <c:pt idx="38">
                  <c:v>5.2243864999999996</c:v>
                </c:pt>
                <c:pt idx="39">
                  <c:v>5.2929404</c:v>
                </c:pt>
                <c:pt idx="40">
                  <c:v>4.9356795</c:v>
                </c:pt>
                <c:pt idx="41">
                  <c:v>5.0270139</c:v>
                </c:pt>
                <c:pt idx="42">
                  <c:v>5.1607665000000003</c:v>
                </c:pt>
                <c:pt idx="43">
                  <c:v>5.1933197</c:v>
                </c:pt>
              </c:numCache>
            </c:numRef>
          </c:val>
          <c:smooth val="0"/>
        </c:ser>
        <c:ser>
          <c:idx val="2"/>
          <c:order val="1"/>
          <c:tx>
            <c:strRef>
              <c:f>'11. Arbetslöshet'!$A$13</c:f>
              <c:strCache>
                <c:ptCount val="1"/>
                <c:pt idx="0">
                  <c:v>Gävleborgs län</c:v>
                </c:pt>
              </c:strCache>
            </c:strRef>
          </c:tx>
          <c:spPr>
            <a:ln>
              <a:solidFill>
                <a:srgbClr val="052364"/>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Arbetslöshet'!$B$13:$AS$13</c:f>
              <c:numCache>
                <c:formatCode>#,##0.0</c:formatCode>
                <c:ptCount val="44"/>
                <c:pt idx="0">
                  <c:v>7.0404149</c:v>
                </c:pt>
                <c:pt idx="1">
                  <c:v>7.0318671000000004</c:v>
                </c:pt>
                <c:pt idx="2">
                  <c:v>7.2814325999999996</c:v>
                </c:pt>
                <c:pt idx="3">
                  <c:v>7.3710601000000002</c:v>
                </c:pt>
                <c:pt idx="4">
                  <c:v>6.2483849999999999</c:v>
                </c:pt>
                <c:pt idx="5">
                  <c:v>6.0840091000000003</c:v>
                </c:pt>
                <c:pt idx="6">
                  <c:v>5.8242792999999997</c:v>
                </c:pt>
                <c:pt idx="7">
                  <c:v>5.6184639000000001</c:v>
                </c:pt>
                <c:pt idx="8">
                  <c:v>4.3758907999999996</c:v>
                </c:pt>
                <c:pt idx="9">
                  <c:v>4.3553506000000004</c:v>
                </c:pt>
                <c:pt idx="10">
                  <c:v>4.6700600000000003</c:v>
                </c:pt>
                <c:pt idx="11">
                  <c:v>4.7664054</c:v>
                </c:pt>
                <c:pt idx="12">
                  <c:v>4.0713147000000003</c:v>
                </c:pt>
                <c:pt idx="13">
                  <c:v>4.2945162000000003</c:v>
                </c:pt>
                <c:pt idx="14">
                  <c:v>5.3277295999999996</c:v>
                </c:pt>
                <c:pt idx="15">
                  <c:v>6.5612677000000001</c:v>
                </c:pt>
                <c:pt idx="16">
                  <c:v>6.8064157999999999</c:v>
                </c:pt>
                <c:pt idx="17">
                  <c:v>7.3374826000000004</c:v>
                </c:pt>
                <c:pt idx="18">
                  <c:v>8.1668304000000003</c:v>
                </c:pt>
                <c:pt idx="19">
                  <c:v>8.7099487</c:v>
                </c:pt>
                <c:pt idx="20">
                  <c:v>8.0341567000000005</c:v>
                </c:pt>
                <c:pt idx="21">
                  <c:v>7.9092279999999997</c:v>
                </c:pt>
                <c:pt idx="22">
                  <c:v>8.0792499000000007</c:v>
                </c:pt>
                <c:pt idx="23">
                  <c:v>8.0990839000000001</c:v>
                </c:pt>
                <c:pt idx="24">
                  <c:v>7.0498609999999999</c:v>
                </c:pt>
                <c:pt idx="25">
                  <c:v>7.1052033000000003</c:v>
                </c:pt>
                <c:pt idx="26">
                  <c:v>7.6336567999999998</c:v>
                </c:pt>
                <c:pt idx="27">
                  <c:v>8.2439929999999997</c:v>
                </c:pt>
                <c:pt idx="28">
                  <c:v>7.5099292000000002</c:v>
                </c:pt>
                <c:pt idx="29">
                  <c:v>7.5564451999999998</c:v>
                </c:pt>
                <c:pt idx="30">
                  <c:v>8.0618154999999998</c:v>
                </c:pt>
                <c:pt idx="31">
                  <c:v>8.3307486999999991</c:v>
                </c:pt>
                <c:pt idx="32">
                  <c:v>7.4986845999999998</c:v>
                </c:pt>
                <c:pt idx="33">
                  <c:v>7.4636196000000004</c:v>
                </c:pt>
                <c:pt idx="34">
                  <c:v>7.7709353999999999</c:v>
                </c:pt>
                <c:pt idx="35">
                  <c:v>7.8944524999999999</c:v>
                </c:pt>
                <c:pt idx="36">
                  <c:v>7.0427341999999999</c:v>
                </c:pt>
                <c:pt idx="37">
                  <c:v>6.9364319999999999</c:v>
                </c:pt>
                <c:pt idx="38">
                  <c:v>7.4848033999999997</c:v>
                </c:pt>
                <c:pt idx="39">
                  <c:v>7.8555925999999996</c:v>
                </c:pt>
                <c:pt idx="40">
                  <c:v>7.2157843000000002</c:v>
                </c:pt>
                <c:pt idx="41">
                  <c:v>7.1644426000000001</c:v>
                </c:pt>
                <c:pt idx="42">
                  <c:v>7.5972989000000002</c:v>
                </c:pt>
                <c:pt idx="43">
                  <c:v>7.8067921</c:v>
                </c:pt>
              </c:numCache>
            </c:numRef>
          </c:val>
          <c:smooth val="0"/>
        </c:ser>
        <c:ser>
          <c:idx val="0"/>
          <c:order val="2"/>
          <c:tx>
            <c:strRef>
              <c:f>'11. Arbetslöshet'!$A$14</c:f>
              <c:strCache>
                <c:ptCount val="1"/>
                <c:pt idx="0">
                  <c:v>Gävle kommun</c:v>
                </c:pt>
              </c:strCache>
            </c:strRef>
          </c:tx>
          <c:spPr>
            <a:ln>
              <a:solidFill>
                <a:srgbClr val="052364"/>
              </a:solidFill>
              <a:prstDash val="sysDash"/>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Arbetslöshet'!$B$14:$AS$14</c:f>
              <c:numCache>
                <c:formatCode>#,##0.0</c:formatCode>
                <c:ptCount val="44"/>
                <c:pt idx="0">
                  <c:v>7.8512975999999997</c:v>
                </c:pt>
                <c:pt idx="1">
                  <c:v>7.9892323000000003</c:v>
                </c:pt>
                <c:pt idx="2">
                  <c:v>8.2255038000000003</c:v>
                </c:pt>
                <c:pt idx="3">
                  <c:v>7.9403205000000003</c:v>
                </c:pt>
                <c:pt idx="4">
                  <c:v>6.9078884</c:v>
                </c:pt>
                <c:pt idx="5">
                  <c:v>6.8968661999999998</c:v>
                </c:pt>
                <c:pt idx="6">
                  <c:v>6.3009683000000001</c:v>
                </c:pt>
                <c:pt idx="7">
                  <c:v>6.1737583000000003</c:v>
                </c:pt>
                <c:pt idx="8">
                  <c:v>5.0689573000000001</c:v>
                </c:pt>
                <c:pt idx="9">
                  <c:v>5.0873153000000002</c:v>
                </c:pt>
                <c:pt idx="10">
                  <c:v>5.3888816999999998</c:v>
                </c:pt>
                <c:pt idx="11">
                  <c:v>5.2235665999999998</c:v>
                </c:pt>
                <c:pt idx="12">
                  <c:v>4.5524187999999999</c:v>
                </c:pt>
                <c:pt idx="13">
                  <c:v>4.7933705</c:v>
                </c:pt>
                <c:pt idx="14">
                  <c:v>5.7220015000000002</c:v>
                </c:pt>
                <c:pt idx="15">
                  <c:v>6.8458237000000004</c:v>
                </c:pt>
                <c:pt idx="16">
                  <c:v>7.2416701999999997</c:v>
                </c:pt>
                <c:pt idx="17">
                  <c:v>7.8583534999999998</c:v>
                </c:pt>
                <c:pt idx="18">
                  <c:v>8.5988390999999993</c:v>
                </c:pt>
                <c:pt idx="19">
                  <c:v>9.0222073999999992</c:v>
                </c:pt>
                <c:pt idx="20">
                  <c:v>8.7377737999999994</c:v>
                </c:pt>
                <c:pt idx="21">
                  <c:v>8.8620034000000008</c:v>
                </c:pt>
                <c:pt idx="22">
                  <c:v>9.0719498999999999</c:v>
                </c:pt>
                <c:pt idx="23">
                  <c:v>8.9462276000000003</c:v>
                </c:pt>
                <c:pt idx="24">
                  <c:v>8.1530681999999999</c:v>
                </c:pt>
                <c:pt idx="25">
                  <c:v>8.2942791000000007</c:v>
                </c:pt>
                <c:pt idx="26">
                  <c:v>8.7142222999999994</c:v>
                </c:pt>
                <c:pt idx="27">
                  <c:v>9.4089624999999995</c:v>
                </c:pt>
                <c:pt idx="28">
                  <c:v>8.9535242999999998</c:v>
                </c:pt>
                <c:pt idx="29">
                  <c:v>8.9318358999999994</c:v>
                </c:pt>
                <c:pt idx="30">
                  <c:v>9.1650670000000005</c:v>
                </c:pt>
                <c:pt idx="31">
                  <c:v>9.0913260999999999</c:v>
                </c:pt>
                <c:pt idx="32">
                  <c:v>8.3845424000000008</c:v>
                </c:pt>
                <c:pt idx="33">
                  <c:v>8.5424559999999996</c:v>
                </c:pt>
                <c:pt idx="34">
                  <c:v>8.6579849000000006</c:v>
                </c:pt>
                <c:pt idx="35">
                  <c:v>8.6588364000000002</c:v>
                </c:pt>
                <c:pt idx="36">
                  <c:v>7.9947206</c:v>
                </c:pt>
                <c:pt idx="37">
                  <c:v>7.8306459999999998</c:v>
                </c:pt>
                <c:pt idx="38">
                  <c:v>7.9348187000000001</c:v>
                </c:pt>
                <c:pt idx="39">
                  <c:v>8.1206454000000008</c:v>
                </c:pt>
                <c:pt idx="40">
                  <c:v>7.6211339999999996</c:v>
                </c:pt>
                <c:pt idx="41">
                  <c:v>7.6740399000000004</c:v>
                </c:pt>
                <c:pt idx="42">
                  <c:v>7.9003842999999998</c:v>
                </c:pt>
                <c:pt idx="43">
                  <c:v>8.0285104</c:v>
                </c:pt>
              </c:numCache>
            </c:numRef>
          </c:val>
          <c:smooth val="0"/>
        </c:ser>
        <c:dLbls>
          <c:showLegendKey val="0"/>
          <c:showVal val="0"/>
          <c:showCatName val="0"/>
          <c:showSerName val="0"/>
          <c:showPercent val="0"/>
          <c:showBubbleSize val="0"/>
        </c:dLbls>
        <c:marker val="1"/>
        <c:smooth val="0"/>
        <c:axId val="101332096"/>
        <c:axId val="101333632"/>
      </c:lineChart>
      <c:catAx>
        <c:axId val="101332096"/>
        <c:scaling>
          <c:orientation val="minMax"/>
        </c:scaling>
        <c:delete val="0"/>
        <c:axPos val="b"/>
        <c:numFmt formatCode="General" sourceLinked="0"/>
        <c:majorTickMark val="out"/>
        <c:minorTickMark val="none"/>
        <c:tickLblPos val="nextTo"/>
        <c:txPr>
          <a:bodyPr rot="-2700000"/>
          <a:lstStyle/>
          <a:p>
            <a:pPr>
              <a:defRPr/>
            </a:pPr>
            <a:endParaRPr lang="sv-SE"/>
          </a:p>
        </c:txPr>
        <c:crossAx val="101333632"/>
        <c:crosses val="autoZero"/>
        <c:auto val="1"/>
        <c:lblAlgn val="ctr"/>
        <c:lblOffset val="100"/>
        <c:noMultiLvlLbl val="0"/>
      </c:catAx>
      <c:valAx>
        <c:axId val="101333632"/>
        <c:scaling>
          <c:orientation val="minMax"/>
        </c:scaling>
        <c:delete val="0"/>
        <c:axPos val="l"/>
        <c:majorGridlines/>
        <c:numFmt formatCode="#,##0.0" sourceLinked="1"/>
        <c:majorTickMark val="out"/>
        <c:minorTickMark val="none"/>
        <c:tickLblPos val="nextTo"/>
        <c:crossAx val="101332096"/>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Befolkning'!$A$12</c:f>
              <c:strCache>
                <c:ptCount val="1"/>
                <c:pt idx="0">
                  <c:v>Sverige</c:v>
                </c:pt>
              </c:strCache>
            </c:strRef>
          </c:tx>
          <c:spPr>
            <a:ln>
              <a:solidFill>
                <a:sysClr val="window" lastClr="FFFFFF">
                  <a:lumMod val="50000"/>
                </a:sysClr>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Befolkning'!$B$12:$AT$12</c:f>
              <c:numCache>
                <c:formatCode>#,##0</c:formatCode>
                <c:ptCount val="45"/>
                <c:pt idx="0">
                  <c:v>100</c:v>
                </c:pt>
                <c:pt idx="1">
                  <c:v>100.10277405647814</c:v>
                </c:pt>
                <c:pt idx="2">
                  <c:v>100.26868787868469</c:v>
                </c:pt>
                <c:pt idx="3">
                  <c:v>100.36418511044079</c:v>
                </c:pt>
                <c:pt idx="4">
                  <c:v>100.57824134010713</c:v>
                </c:pt>
                <c:pt idx="5">
                  <c:v>100.75512586299979</c:v>
                </c:pt>
                <c:pt idx="6">
                  <c:v>100.98314782791773</c:v>
                </c:pt>
                <c:pt idx="7">
                  <c:v>101.09081377418616</c:v>
                </c:pt>
                <c:pt idx="8">
                  <c:v>101.24390441136421</c:v>
                </c:pt>
                <c:pt idx="9">
                  <c:v>101.41871459550227</c:v>
                </c:pt>
                <c:pt idx="10">
                  <c:v>101.68505081741704</c:v>
                </c:pt>
                <c:pt idx="11">
                  <c:v>101.86364361928409</c:v>
                </c:pt>
                <c:pt idx="12">
                  <c:v>102.01117680343511</c:v>
                </c:pt>
                <c:pt idx="13">
                  <c:v>102.2196533946332</c:v>
                </c:pt>
                <c:pt idx="14">
                  <c:v>102.52552407281217</c:v>
                </c:pt>
                <c:pt idx="15">
                  <c:v>102.67807116668021</c:v>
                </c:pt>
                <c:pt idx="16">
                  <c:v>102.82936478311902</c:v>
                </c:pt>
                <c:pt idx="17">
                  <c:v>103.07754222139052</c:v>
                </c:pt>
                <c:pt idx="18">
                  <c:v>103.44437849205778</c:v>
                </c:pt>
                <c:pt idx="19">
                  <c:v>103.61357575956573</c:v>
                </c:pt>
                <c:pt idx="20">
                  <c:v>103.76643344961091</c:v>
                </c:pt>
                <c:pt idx="21">
                  <c:v>103.97627444544439</c:v>
                </c:pt>
                <c:pt idx="22">
                  <c:v>104.29292724805907</c:v>
                </c:pt>
                <c:pt idx="23">
                  <c:v>104.44428742082155</c:v>
                </c:pt>
                <c:pt idx="24">
                  <c:v>104.58276894495249</c:v>
                </c:pt>
                <c:pt idx="25">
                  <c:v>104.79084619820851</c:v>
                </c:pt>
                <c:pt idx="26">
                  <c:v>105.06108705777899</c:v>
                </c:pt>
                <c:pt idx="27">
                  <c:v>105.19066112725778</c:v>
                </c:pt>
                <c:pt idx="28">
                  <c:v>105.32663569653022</c:v>
                </c:pt>
                <c:pt idx="29">
                  <c:v>105.54064755531414</c:v>
                </c:pt>
                <c:pt idx="30">
                  <c:v>105.82527567351949</c:v>
                </c:pt>
                <c:pt idx="31">
                  <c:v>106.00085125537984</c:v>
                </c:pt>
                <c:pt idx="32">
                  <c:v>106.19578363470961</c:v>
                </c:pt>
                <c:pt idx="33">
                  <c:v>106.45058342718698</c:v>
                </c:pt>
                <c:pt idx="34">
                  <c:v>106.77236106672483</c:v>
                </c:pt>
                <c:pt idx="35">
                  <c:v>106.98778170102656</c:v>
                </c:pt>
                <c:pt idx="36">
                  <c:v>107.23189920355377</c:v>
                </c:pt>
                <c:pt idx="37">
                  <c:v>107.53498560885892</c:v>
                </c:pt>
                <c:pt idx="38">
                  <c:v>107.91551029676245</c:v>
                </c:pt>
                <c:pt idx="39">
                  <c:v>108.12468572935914</c:v>
                </c:pt>
                <c:pt idx="40">
                  <c:v>108.34656232705755</c:v>
                </c:pt>
                <c:pt idx="41">
                  <c:v>108.6329209096785</c:v>
                </c:pt>
                <c:pt idx="42">
                  <c:v>109.02652391518461</c:v>
                </c:pt>
                <c:pt idx="43">
                  <c:v>109.27457933352937</c:v>
                </c:pt>
                <c:pt idx="44">
                  <c:v>109.54480910037925</c:v>
                </c:pt>
              </c:numCache>
            </c:numRef>
          </c:val>
          <c:smooth val="0"/>
        </c:ser>
        <c:ser>
          <c:idx val="2"/>
          <c:order val="1"/>
          <c:tx>
            <c:strRef>
              <c:f>'12. Befolkning'!$A$13</c:f>
              <c:strCache>
                <c:ptCount val="1"/>
                <c:pt idx="0">
                  <c:v>Gävleborgs län</c:v>
                </c:pt>
              </c:strCache>
            </c:strRef>
          </c:tx>
          <c:spPr>
            <a:ln>
              <a:solidFill>
                <a:srgbClr val="052364"/>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Befolkning'!$B$13:$AT$13</c:f>
              <c:numCache>
                <c:formatCode>#,##0</c:formatCode>
                <c:ptCount val="45"/>
                <c:pt idx="0">
                  <c:v>100</c:v>
                </c:pt>
                <c:pt idx="1">
                  <c:v>100.04849765835932</c:v>
                </c:pt>
                <c:pt idx="2">
                  <c:v>99.937025428697581</c:v>
                </c:pt>
                <c:pt idx="3">
                  <c:v>99.888527770338257</c:v>
                </c:pt>
                <c:pt idx="4">
                  <c:v>99.83206780986022</c:v>
                </c:pt>
                <c:pt idx="5">
                  <c:v>99.983351550115458</c:v>
                </c:pt>
                <c:pt idx="6">
                  <c:v>99.811076286092742</c:v>
                </c:pt>
                <c:pt idx="7">
                  <c:v>99.765112087498466</c:v>
                </c:pt>
                <c:pt idx="8">
                  <c:v>99.689108294547268</c:v>
                </c:pt>
                <c:pt idx="9">
                  <c:v>99.762940550557005</c:v>
                </c:pt>
                <c:pt idx="10">
                  <c:v>99.688746371723695</c:v>
                </c:pt>
                <c:pt idx="11">
                  <c:v>99.730005573611479</c:v>
                </c:pt>
                <c:pt idx="12">
                  <c:v>99.737605952906605</c:v>
                </c:pt>
                <c:pt idx="13">
                  <c:v>99.816505128446408</c:v>
                </c:pt>
                <c:pt idx="14">
                  <c:v>99.858850098804936</c:v>
                </c:pt>
                <c:pt idx="15">
                  <c:v>99.857402407510619</c:v>
                </c:pt>
                <c:pt idx="16">
                  <c:v>99.831343964213076</c:v>
                </c:pt>
                <c:pt idx="17">
                  <c:v>99.987332701174807</c:v>
                </c:pt>
                <c:pt idx="18">
                  <c:v>99.98371347293903</c:v>
                </c:pt>
                <c:pt idx="19">
                  <c:v>99.970322328466679</c:v>
                </c:pt>
                <c:pt idx="20">
                  <c:v>100.00579076517724</c:v>
                </c:pt>
                <c:pt idx="21">
                  <c:v>100.12052030025119</c:v>
                </c:pt>
                <c:pt idx="22">
                  <c:v>100.14042605554792</c:v>
                </c:pt>
                <c:pt idx="23">
                  <c:v>100.07455610165688</c:v>
                </c:pt>
                <c:pt idx="24">
                  <c:v>100.00760037929513</c:v>
                </c:pt>
                <c:pt idx="25">
                  <c:v>100.06695572236177</c:v>
                </c:pt>
                <c:pt idx="26">
                  <c:v>99.985885009880491</c:v>
                </c:pt>
                <c:pt idx="27">
                  <c:v>99.937749274344739</c:v>
                </c:pt>
                <c:pt idx="28">
                  <c:v>99.965255408936599</c:v>
                </c:pt>
                <c:pt idx="29">
                  <c:v>100.07491802448045</c:v>
                </c:pt>
                <c:pt idx="30">
                  <c:v>100.06695572236177</c:v>
                </c:pt>
                <c:pt idx="31">
                  <c:v>100.12124414589833</c:v>
                </c:pt>
                <c:pt idx="32">
                  <c:v>100.14332143813654</c:v>
                </c:pt>
                <c:pt idx="33">
                  <c:v>100.35034129322263</c:v>
                </c:pt>
                <c:pt idx="34">
                  <c:v>100.49692003677136</c:v>
                </c:pt>
                <c:pt idx="35">
                  <c:v>100.60368726972659</c:v>
                </c:pt>
                <c:pt idx="36">
                  <c:v>100.77849599351434</c:v>
                </c:pt>
                <c:pt idx="37">
                  <c:v>101.0969880782622</c:v>
                </c:pt>
                <c:pt idx="38">
                  <c:v>101.22257529804344</c:v>
                </c:pt>
                <c:pt idx="39">
                  <c:v>101.33513329617591</c:v>
                </c:pt>
                <c:pt idx="40">
                  <c:v>101.4809881940775</c:v>
                </c:pt>
                <c:pt idx="41">
                  <c:v>101.71949533481481</c:v>
                </c:pt>
                <c:pt idx="42">
                  <c:v>101.89611367272042</c:v>
                </c:pt>
                <c:pt idx="43">
                  <c:v>101.99528052638055</c:v>
                </c:pt>
                <c:pt idx="44">
                  <c:v>102.15995541110814</c:v>
                </c:pt>
              </c:numCache>
            </c:numRef>
          </c:val>
          <c:smooth val="0"/>
        </c:ser>
        <c:ser>
          <c:idx val="0"/>
          <c:order val="2"/>
          <c:tx>
            <c:strRef>
              <c:f>'12. Befolkning'!$A$14</c:f>
              <c:strCache>
                <c:ptCount val="1"/>
                <c:pt idx="0">
                  <c:v>Gävle kommun</c:v>
                </c:pt>
              </c:strCache>
            </c:strRef>
          </c:tx>
          <c:spPr>
            <a:ln>
              <a:solidFill>
                <a:srgbClr val="052364"/>
              </a:solidFill>
              <a:prstDash val="sysDash"/>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Befolkning'!$B$14:$AT$14</c:f>
              <c:numCache>
                <c:formatCode>#,##0</c:formatCode>
                <c:ptCount val="45"/>
                <c:pt idx="0">
                  <c:v>100</c:v>
                </c:pt>
                <c:pt idx="1">
                  <c:v>99.953298941080632</c:v>
                </c:pt>
                <c:pt idx="2">
                  <c:v>100.10643497149063</c:v>
                </c:pt>
                <c:pt idx="3">
                  <c:v>100.14118924789574</c:v>
                </c:pt>
                <c:pt idx="4">
                  <c:v>100.19766494705402</c:v>
                </c:pt>
                <c:pt idx="5">
                  <c:v>100.2628292153136</c:v>
                </c:pt>
                <c:pt idx="6">
                  <c:v>100.40184632093403</c:v>
                </c:pt>
                <c:pt idx="7">
                  <c:v>100.37035025794189</c:v>
                </c:pt>
                <c:pt idx="8">
                  <c:v>100.29649742058105</c:v>
                </c:pt>
                <c:pt idx="9">
                  <c:v>100.41379310344827</c:v>
                </c:pt>
                <c:pt idx="10">
                  <c:v>100.61363019277762</c:v>
                </c:pt>
                <c:pt idx="11">
                  <c:v>100.65815910942166</c:v>
                </c:pt>
                <c:pt idx="12">
                  <c:v>100.80260657073039</c:v>
                </c:pt>
                <c:pt idx="13">
                  <c:v>101.01330437143632</c:v>
                </c:pt>
                <c:pt idx="14">
                  <c:v>101.40537605213143</c:v>
                </c:pt>
                <c:pt idx="15">
                  <c:v>101.55742601140373</c:v>
                </c:pt>
                <c:pt idx="16">
                  <c:v>101.620418137388</c:v>
                </c:pt>
                <c:pt idx="17">
                  <c:v>101.80830844420311</c:v>
                </c:pt>
                <c:pt idx="18">
                  <c:v>102.26988867770839</c:v>
                </c:pt>
                <c:pt idx="19">
                  <c:v>102.47298398045072</c:v>
                </c:pt>
                <c:pt idx="20">
                  <c:v>102.62937822427369</c:v>
                </c:pt>
                <c:pt idx="21">
                  <c:v>102.69454249253327</c:v>
                </c:pt>
                <c:pt idx="22">
                  <c:v>103.13657344556069</c:v>
                </c:pt>
                <c:pt idx="23">
                  <c:v>103.23649199022536</c:v>
                </c:pt>
                <c:pt idx="24">
                  <c:v>103.38311159380939</c:v>
                </c:pt>
                <c:pt idx="25">
                  <c:v>103.40266087428726</c:v>
                </c:pt>
                <c:pt idx="26">
                  <c:v>103.58077654086341</c:v>
                </c:pt>
                <c:pt idx="27">
                  <c:v>103.64159652457236</c:v>
                </c:pt>
                <c:pt idx="28">
                  <c:v>103.85555253869127</c:v>
                </c:pt>
                <c:pt idx="29">
                  <c:v>103.9543850122183</c:v>
                </c:pt>
                <c:pt idx="30">
                  <c:v>104.29975563399402</c:v>
                </c:pt>
                <c:pt idx="31">
                  <c:v>104.44746130871572</c:v>
                </c:pt>
                <c:pt idx="32">
                  <c:v>104.61037197936464</c:v>
                </c:pt>
                <c:pt idx="33">
                  <c:v>104.90361118653271</c:v>
                </c:pt>
                <c:pt idx="34">
                  <c:v>105.31523214770569</c:v>
                </c:pt>
                <c:pt idx="35">
                  <c:v>105.60521314146077</c:v>
                </c:pt>
                <c:pt idx="36">
                  <c:v>105.95492804778712</c:v>
                </c:pt>
                <c:pt idx="37">
                  <c:v>106.28835188704859</c:v>
                </c:pt>
                <c:pt idx="38">
                  <c:v>106.64132500678794</c:v>
                </c:pt>
                <c:pt idx="39">
                  <c:v>106.77599782785772</c:v>
                </c:pt>
                <c:pt idx="40">
                  <c:v>107.00407276676623</c:v>
                </c:pt>
                <c:pt idx="41">
                  <c:v>107.02253597610643</c:v>
                </c:pt>
                <c:pt idx="42">
                  <c:v>107.48846049416237</c:v>
                </c:pt>
                <c:pt idx="43">
                  <c:v>107.38745587836003</c:v>
                </c:pt>
                <c:pt idx="44">
                  <c:v>107.6405104534347</c:v>
                </c:pt>
              </c:numCache>
            </c:numRef>
          </c:val>
          <c:smooth val="0"/>
        </c:ser>
        <c:dLbls>
          <c:showLegendKey val="0"/>
          <c:showVal val="0"/>
          <c:showCatName val="0"/>
          <c:showSerName val="0"/>
          <c:showPercent val="0"/>
          <c:showBubbleSize val="0"/>
        </c:dLbls>
        <c:marker val="1"/>
        <c:smooth val="0"/>
        <c:axId val="93498368"/>
        <c:axId val="93500160"/>
      </c:lineChart>
      <c:catAx>
        <c:axId val="93498368"/>
        <c:scaling>
          <c:orientation val="minMax"/>
        </c:scaling>
        <c:delete val="0"/>
        <c:axPos val="b"/>
        <c:numFmt formatCode="General" sourceLinked="0"/>
        <c:majorTickMark val="out"/>
        <c:minorTickMark val="none"/>
        <c:tickLblPos val="nextTo"/>
        <c:txPr>
          <a:bodyPr rot="-2700000"/>
          <a:lstStyle/>
          <a:p>
            <a:pPr>
              <a:defRPr/>
            </a:pPr>
            <a:endParaRPr lang="sv-SE"/>
          </a:p>
        </c:txPr>
        <c:crossAx val="93500160"/>
        <c:crosses val="autoZero"/>
        <c:auto val="1"/>
        <c:lblAlgn val="ctr"/>
        <c:lblOffset val="100"/>
        <c:noMultiLvlLbl val="0"/>
      </c:catAx>
      <c:valAx>
        <c:axId val="93500160"/>
        <c:scaling>
          <c:orientation val="minMax"/>
        </c:scaling>
        <c:delete val="0"/>
        <c:axPos val="l"/>
        <c:majorGridlines/>
        <c:numFmt formatCode="#,##0" sourceLinked="1"/>
        <c:majorTickMark val="out"/>
        <c:minorTickMark val="none"/>
        <c:tickLblPos val="nextTo"/>
        <c:crossAx val="9349836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6/23/2016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23/06/2016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256393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8_sverige_lansgranser__gavleborg.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000" dirty="0" err="1"/>
              <a:t>Konjunkturen</a:t>
            </a:r>
            <a:r>
              <a:rPr lang="en-GB" sz="2000" dirty="0"/>
              <a:t> i </a:t>
            </a:r>
            <a:r>
              <a:rPr lang="en-GB" sz="2000" dirty="0" err="1" smtClean="0"/>
              <a:t>Gävleborgs</a:t>
            </a:r>
            <a:r>
              <a:rPr lang="en-GB" sz="2000" dirty="0" smtClean="0"/>
              <a:t> </a:t>
            </a:r>
            <a:r>
              <a:rPr lang="en-GB" sz="2000" dirty="0" err="1" smtClean="0"/>
              <a:t>län</a:t>
            </a:r>
            <a:r>
              <a:rPr lang="en-GB" sz="2000" dirty="0"/>
              <a:t/>
            </a:r>
            <a:br>
              <a:rPr lang="en-GB" sz="2000" dirty="0"/>
            </a:br>
            <a:r>
              <a:rPr lang="en-GB" sz="2000" dirty="0"/>
              <a:t/>
            </a:r>
            <a:br>
              <a:rPr lang="en-GB" sz="2000" dirty="0"/>
            </a:br>
            <a:r>
              <a:rPr lang="en-GB" sz="2000" dirty="0" err="1"/>
              <a:t>Konjunkturläget</a:t>
            </a:r>
            <a:r>
              <a:rPr lang="en-GB" sz="2000" dirty="0"/>
              <a:t> </a:t>
            </a:r>
            <a:r>
              <a:rPr lang="en-GB" sz="2000" dirty="0" smtClean="0"/>
              <a:t>kv1 2016</a:t>
            </a:r>
            <a:r>
              <a:rPr lang="en-GB" sz="2000" dirty="0"/>
              <a:t/>
            </a:r>
            <a:br>
              <a:rPr lang="en-GB" sz="2000" dirty="0"/>
            </a:br>
            <a:r>
              <a:rPr lang="en-GB" sz="2000" dirty="0" err="1" smtClean="0"/>
              <a:t>Juni</a:t>
            </a:r>
            <a:r>
              <a:rPr lang="en-GB" sz="2000" dirty="0" smtClean="0"/>
              <a:t> 2016</a:t>
            </a:r>
            <a:endParaRPr lang="sv-SE" sz="2000" dirty="0"/>
          </a:p>
        </p:txBody>
      </p:sp>
    </p:spTree>
    <p:extLst>
      <p:ext uri="{BB962C8B-B14F-4D97-AF65-F5344CB8AC3E}">
        <p14:creationId xmlns:p14="http://schemas.microsoft.com/office/powerpoint/2010/main" val="2526332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2313208890"/>
              </p:ext>
            </p:extLst>
          </p:nvPr>
        </p:nvGraphicFramePr>
        <p:xfrm>
          <a:off x="4118088" y="2318932"/>
          <a:ext cx="4715396" cy="1143000"/>
        </p:xfrm>
        <a:graphic>
          <a:graphicData uri="http://schemas.openxmlformats.org/drawingml/2006/table">
            <a:tbl>
              <a:tblPr>
                <a:tableStyleId>{68D230F3-CF80-4859-8CE7-A43EE81993B5}</a:tableStyleId>
              </a:tblPr>
              <a:tblGrid>
                <a:gridCol w="1492892"/>
                <a:gridCol w="985440"/>
                <a:gridCol w="745688"/>
                <a:gridCol w="745688"/>
                <a:gridCol w="745688"/>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10 532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36 914</a:t>
                      </a:r>
                    </a:p>
                  </a:txBody>
                  <a:tcPr marL="9525" marR="9525" marT="9525" marB="0" anchor="b"/>
                </a:tc>
                <a:tc>
                  <a:txBody>
                    <a:bodyPr/>
                    <a:lstStyle/>
                    <a:p>
                      <a:pPr algn="ctr" rtl="0" fontAlgn="b"/>
                      <a:r>
                        <a:rPr lang="sv-SE" sz="1100" b="0" i="0" u="none" strike="noStrike">
                          <a:solidFill>
                            <a:srgbClr val="000000"/>
                          </a:solidFill>
                          <a:effectLst/>
                          <a:latin typeface="Futura Std Book"/>
                        </a:rPr>
                        <a:t>-27,3</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5 196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-42,4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17 840</a:t>
                      </a:r>
                    </a:p>
                  </a:txBody>
                  <a:tcPr marL="9525" marR="9525" marT="9525" marB="0" anchor="b"/>
                </a:tc>
                <a:tc>
                  <a:txBody>
                    <a:bodyPr/>
                    <a:lstStyle/>
                    <a:p>
                      <a:pPr algn="ctr" rtl="0" fontAlgn="b"/>
                      <a:r>
                        <a:rPr lang="sv-SE" sz="1100" b="0" i="0" u="none" strike="noStrike">
                          <a:solidFill>
                            <a:srgbClr val="000000"/>
                          </a:solidFill>
                          <a:effectLst/>
                          <a:latin typeface="Futura Std Book"/>
                        </a:rPr>
                        <a:t>-29,8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234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-45,1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1 022</a:t>
                      </a:r>
                    </a:p>
                  </a:txBody>
                  <a:tcPr marL="9525" marR="9525" marT="9525" marB="0" anchor="b"/>
                </a:tc>
                <a:tc>
                  <a:txBody>
                    <a:bodyPr/>
                    <a:lstStyle/>
                    <a:p>
                      <a:pPr algn="ctr" rtl="0" fontAlgn="b"/>
                      <a:r>
                        <a:rPr lang="sv-SE" sz="1100" b="1" i="0" u="none" strike="noStrike">
                          <a:solidFill>
                            <a:srgbClr val="000000"/>
                          </a:solidFill>
                          <a:effectLst/>
                          <a:latin typeface="Futura Std Book"/>
                        </a:rPr>
                        <a:t>-28,5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 kommun</a:t>
                      </a:r>
                    </a:p>
                  </a:txBody>
                  <a:tcPr marL="9525" marR="9525" marT="9525" marB="0" anchor="b"/>
                </a:tc>
                <a:tc>
                  <a:txBody>
                    <a:bodyPr/>
                    <a:lstStyle/>
                    <a:p>
                      <a:pPr algn="ctr" rtl="0" fontAlgn="b"/>
                      <a:r>
                        <a:rPr lang="sv-SE" sz="1100" b="1" i="0" u="none" strike="noStrike">
                          <a:solidFill>
                            <a:srgbClr val="000000"/>
                          </a:solidFill>
                          <a:effectLst/>
                          <a:latin typeface="Futura Std Book"/>
                        </a:rPr>
                        <a:t>72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-53,8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330</a:t>
                      </a:r>
                    </a:p>
                  </a:txBody>
                  <a:tcPr marL="9525" marR="9525" marT="9525" marB="0" anchor="b"/>
                </a:tc>
                <a:tc>
                  <a:txBody>
                    <a:bodyPr/>
                    <a:lstStyle/>
                    <a:p>
                      <a:pPr algn="ctr" rtl="0" fontAlgn="b"/>
                      <a:r>
                        <a:rPr lang="sv-SE" sz="1100" b="1" i="0" u="none" strike="noStrike" dirty="0">
                          <a:solidFill>
                            <a:srgbClr val="000000"/>
                          </a:solidFill>
                          <a:effectLst/>
                          <a:latin typeface="Futura Std Book"/>
                        </a:rPr>
                        <a:t>-46,5</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883180980"/>
              </p:ext>
            </p:extLst>
          </p:nvPr>
        </p:nvGraphicFramePr>
        <p:xfrm>
          <a:off x="453445" y="2201932"/>
          <a:ext cx="50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3078098534"/>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Antal</a:t>
                      </a:r>
                      <a:endParaRPr lang="sv-SE" sz="1100" b="0" i="1"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c>
                  <a:txBody>
                    <a:bodyPr/>
                    <a:lstStyle/>
                    <a:p>
                      <a:pPr algn="ctr" rtl="0" fontAlgn="b"/>
                      <a:r>
                        <a:rPr lang="sv-SE" sz="1000" b="0" i="0" u="none" strike="noStrike">
                          <a:solidFill>
                            <a:srgbClr val="000000"/>
                          </a:solidFill>
                          <a:effectLst/>
                          <a:latin typeface="Futura Std Book"/>
                        </a:rPr>
                        <a:t>2016 kv1</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379 958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-4 328</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164 688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227</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r>
              <a:tr h="190500">
                <a:tc>
                  <a:txBody>
                    <a:bodyPr/>
                    <a:lstStyle/>
                    <a:p>
                      <a:pPr algn="l"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1" i="0" u="none" strike="noStrike">
                          <a:solidFill>
                            <a:srgbClr val="000000"/>
                          </a:solidFill>
                          <a:effectLst/>
                          <a:latin typeface="Futura std book"/>
                        </a:rPr>
                        <a:t>16 249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-63</a:t>
                      </a:r>
                    </a:p>
                  </a:txBody>
                  <a:tcPr marL="9525" marR="9525" marT="9525" marB="0" anchor="b"/>
                </a:tc>
                <a:tc>
                  <a:txBody>
                    <a:bodyPr/>
                    <a:lstStyle/>
                    <a:p>
                      <a:pPr algn="ctr" fontAlgn="b"/>
                      <a:r>
                        <a:rPr lang="sv-SE" sz="1100" b="1" i="0" u="none" strike="noStrike">
                          <a:solidFill>
                            <a:srgbClr val="000000"/>
                          </a:solidFill>
                          <a:effectLst/>
                          <a:latin typeface="Futura std book"/>
                        </a:rPr>
                        <a:t>8,7</a:t>
                      </a:r>
                    </a:p>
                  </a:txBody>
                  <a:tcPr marL="9525" marR="9525" marT="9525" marB="0" anchor="b"/>
                </a:tc>
                <a:tc>
                  <a:txBody>
                    <a:bodyPr/>
                    <a:lstStyle/>
                    <a:p>
                      <a:pPr algn="ctr" fontAlgn="b"/>
                      <a:r>
                        <a:rPr lang="sv-SE" sz="1100" b="1" i="0" u="none" strike="noStrike">
                          <a:solidFill>
                            <a:srgbClr val="000000"/>
                          </a:solidFill>
                          <a:effectLst/>
                          <a:latin typeface="Futura std book"/>
                        </a:rPr>
                        <a:t>7,9</a:t>
                      </a:r>
                    </a:p>
                  </a:txBody>
                  <a:tcPr marL="9525" marR="9525" marT="9525" marB="0" anchor="b"/>
                </a:tc>
                <a:tc>
                  <a:txBody>
                    <a:bodyPr/>
                    <a:lstStyle/>
                    <a:p>
                      <a:pPr algn="ctr" fontAlgn="b"/>
                      <a:r>
                        <a:rPr lang="sv-SE" sz="1100" b="1" i="0" u="none" strike="noStrike">
                          <a:solidFill>
                            <a:srgbClr val="000000"/>
                          </a:solidFill>
                          <a:effectLst/>
                          <a:latin typeface="Futura std book"/>
                        </a:rPr>
                        <a:t>7,8</a:t>
                      </a:r>
                    </a:p>
                  </a:txBody>
                  <a:tcPr marL="9525" marR="9525" marT="9525" marB="0" anchor="b"/>
                </a:tc>
              </a:tr>
              <a:tr h="190500">
                <a:tc>
                  <a:txBody>
                    <a:bodyPr/>
                    <a:lstStyle/>
                    <a:p>
                      <a:pPr algn="l" fontAlgn="b"/>
                      <a:r>
                        <a:rPr lang="sv-SE" sz="1100" b="1" i="0" u="none" strike="noStrike">
                          <a:solidFill>
                            <a:srgbClr val="000000"/>
                          </a:solidFill>
                          <a:effectLst/>
                          <a:latin typeface="Futura std book"/>
                        </a:rPr>
                        <a:t>Gävle kommun</a:t>
                      </a:r>
                    </a:p>
                  </a:txBody>
                  <a:tcPr marL="9525" marR="9525" marT="9525" marB="0" anchor="b"/>
                </a:tc>
                <a:tc>
                  <a:txBody>
                    <a:bodyPr/>
                    <a:lstStyle/>
                    <a:p>
                      <a:pPr algn="ctr" fontAlgn="b"/>
                      <a:r>
                        <a:rPr lang="sv-SE" sz="1100" b="1" i="0" u="none" strike="noStrike">
                          <a:solidFill>
                            <a:srgbClr val="000000"/>
                          </a:solidFill>
                          <a:effectLst/>
                          <a:latin typeface="Futura std book"/>
                        </a:rPr>
                        <a:t>5 917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-58</a:t>
                      </a:r>
                    </a:p>
                  </a:txBody>
                  <a:tcPr marL="9525" marR="9525" marT="9525" marB="0" anchor="b"/>
                </a:tc>
                <a:tc>
                  <a:txBody>
                    <a:bodyPr/>
                    <a:lstStyle/>
                    <a:p>
                      <a:pPr algn="ctr" fontAlgn="b"/>
                      <a:r>
                        <a:rPr lang="sv-SE" sz="1100" b="1" i="0" u="none" strike="noStrike">
                          <a:solidFill>
                            <a:srgbClr val="000000"/>
                          </a:solidFill>
                          <a:effectLst/>
                          <a:latin typeface="Futura std book"/>
                        </a:rPr>
                        <a:t>9,0</a:t>
                      </a:r>
                    </a:p>
                  </a:txBody>
                  <a:tcPr marL="9525" marR="9525" marT="9525" marB="0" anchor="b"/>
                </a:tc>
                <a:tc>
                  <a:txBody>
                    <a:bodyPr/>
                    <a:lstStyle/>
                    <a:p>
                      <a:pPr algn="ctr" fontAlgn="b"/>
                      <a:r>
                        <a:rPr lang="sv-SE" sz="1100" b="1" i="0" u="none" strike="noStrike">
                          <a:solidFill>
                            <a:srgbClr val="000000"/>
                          </a:solidFill>
                          <a:effectLst/>
                          <a:latin typeface="Futura std book"/>
                        </a:rPr>
                        <a:t>8,1</a:t>
                      </a:r>
                    </a:p>
                  </a:txBody>
                  <a:tcPr marL="9525" marR="9525" marT="9525" marB="0" anchor="b"/>
                </a:tc>
                <a:tc>
                  <a:txBody>
                    <a:bodyPr/>
                    <a:lstStyle/>
                    <a:p>
                      <a:pPr algn="ctr" fontAlgn="b"/>
                      <a:r>
                        <a:rPr lang="sv-SE" sz="1100" b="1" i="0" u="none" strike="noStrike" dirty="0">
                          <a:solidFill>
                            <a:srgbClr val="000000"/>
                          </a:solidFill>
                          <a:effectLst/>
                          <a:latin typeface="Futura std book"/>
                        </a:rPr>
                        <a:t>8,0</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1" name="Diagram 10"/>
          <p:cNvGraphicFramePr>
            <a:graphicFrameLocks/>
          </p:cNvGraphicFramePr>
          <p:nvPr>
            <p:extLst>
              <p:ext uri="{D42A27DB-BD31-4B8C-83A1-F6EECF244321}">
                <p14:modId xmlns:p14="http://schemas.microsoft.com/office/powerpoint/2010/main" val="922958127"/>
              </p:ext>
            </p:extLst>
          </p:nvPr>
        </p:nvGraphicFramePr>
        <p:xfrm>
          <a:off x="397496" y="2183537"/>
          <a:ext cx="4680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391274108"/>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kv1</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9 875,4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108,0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9,5</a:t>
                      </a:r>
                    </a:p>
                  </a:txBody>
                  <a:tcPr marL="9525" marR="9525" marT="9525" marB="0" anchor="b"/>
                </a:tc>
                <a:tc>
                  <a:txBody>
                    <a:bodyPr/>
                    <a:lstStyle/>
                    <a:p>
                      <a:pPr algn="ctr" rtl="0" fontAlgn="b"/>
                      <a:r>
                        <a:rPr lang="sv-SE" sz="1100" b="0" i="0" u="none" strike="noStrike">
                          <a:solidFill>
                            <a:srgbClr val="000000"/>
                          </a:solidFill>
                          <a:effectLst/>
                          <a:latin typeface="Futura Std Book"/>
                        </a:rPr>
                        <a:t>5,6</a:t>
                      </a:r>
                    </a:p>
                  </a:txBody>
                  <a:tcPr marL="9525" marR="9525" marT="9525" marB="0" anchor="b"/>
                </a:tc>
                <a:tc>
                  <a:txBody>
                    <a:bodyPr/>
                    <a:lstStyle/>
                    <a:p>
                      <a:pPr algn="ctr" rtl="0"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4 445,9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12,8</a:t>
                      </a:r>
                    </a:p>
                  </a:txBody>
                  <a:tcPr marL="9525" marR="9525" marT="9525" marB="0" anchor="b"/>
                </a:tc>
                <a:tc>
                  <a:txBody>
                    <a:bodyPr/>
                    <a:lstStyle/>
                    <a:p>
                      <a:pPr algn="ctr" rtl="0" fontAlgn="b"/>
                      <a:r>
                        <a:rPr lang="sv-SE" sz="1100" b="0" i="0" u="none" strike="noStrike">
                          <a:solidFill>
                            <a:srgbClr val="000000"/>
                          </a:solidFill>
                          <a:effectLst/>
                          <a:latin typeface="Futura Std Book"/>
                        </a:rPr>
                        <a:t>7,4</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282,3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2,2</a:t>
                      </a:r>
                    </a:p>
                  </a:txBody>
                  <a:tcPr marL="9525" marR="9525" marT="9525" marB="0" anchor="b"/>
                </a:tc>
                <a:tc>
                  <a:txBody>
                    <a:bodyPr/>
                    <a:lstStyle/>
                    <a:p>
                      <a:pPr algn="ctr" rtl="0" fontAlgn="b"/>
                      <a:r>
                        <a:rPr lang="sv-SE" sz="1100" b="1" i="0" u="none" strike="noStrike">
                          <a:solidFill>
                            <a:srgbClr val="000000"/>
                          </a:solidFill>
                          <a:effectLst/>
                          <a:latin typeface="Futura Std Book"/>
                        </a:rPr>
                        <a:t>2,2</a:t>
                      </a:r>
                    </a:p>
                  </a:txBody>
                  <a:tcPr marL="9525" marR="9525" marT="9525" marB="0" anchor="b"/>
                </a:tc>
                <a:tc>
                  <a:txBody>
                    <a:bodyPr/>
                    <a:lstStyle/>
                    <a:p>
                      <a:pPr algn="ctr" rtl="0" fontAlgn="b"/>
                      <a:r>
                        <a:rPr lang="sv-SE" sz="1100" b="1" i="0" u="none" strike="noStrike">
                          <a:solidFill>
                            <a:srgbClr val="000000"/>
                          </a:solidFill>
                          <a:effectLst/>
                          <a:latin typeface="Futura Std Book"/>
                        </a:rPr>
                        <a:t>0,7</a:t>
                      </a:r>
                    </a:p>
                  </a:txBody>
                  <a:tcPr marL="9525" marR="9525" marT="9525" marB="0" anchor="b"/>
                </a:tc>
              </a:tr>
              <a:tr h="190500">
                <a:tc>
                  <a:txBody>
                    <a:bodyPr/>
                    <a:lstStyle/>
                    <a:p>
                      <a:pPr algn="l" fontAlgn="b"/>
                      <a:r>
                        <a:rPr lang="sv-SE" sz="1100" b="1" i="0" u="none" strike="noStrike">
                          <a:solidFill>
                            <a:srgbClr val="000000"/>
                          </a:solidFill>
                          <a:effectLst/>
                          <a:latin typeface="Futura std book"/>
                        </a:rPr>
                        <a:t>Gävle kommun</a:t>
                      </a:r>
                    </a:p>
                  </a:txBody>
                  <a:tcPr marL="9525" marR="9525" marT="9525" marB="0" anchor="b"/>
                </a:tc>
                <a:tc>
                  <a:txBody>
                    <a:bodyPr/>
                    <a:lstStyle/>
                    <a:p>
                      <a:pPr algn="ctr" rtl="0" fontAlgn="b"/>
                      <a:r>
                        <a:rPr lang="sv-SE" sz="1100" b="1" i="0" u="none" strike="noStrike">
                          <a:solidFill>
                            <a:srgbClr val="000000"/>
                          </a:solidFill>
                          <a:effectLst/>
                          <a:latin typeface="Futura Std Book"/>
                        </a:rPr>
                        <a:t>99,1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0,6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7,6</a:t>
                      </a:r>
                    </a:p>
                  </a:txBody>
                  <a:tcPr marL="9525" marR="9525" marT="9525" marB="0" anchor="b"/>
                </a:tc>
                <a:tc>
                  <a:txBody>
                    <a:bodyPr/>
                    <a:lstStyle/>
                    <a:p>
                      <a:pPr algn="ctr" rtl="0" fontAlgn="b"/>
                      <a:r>
                        <a:rPr lang="sv-SE" sz="1100" b="1" i="0" u="none" strike="noStrike">
                          <a:solidFill>
                            <a:srgbClr val="000000"/>
                          </a:solidFill>
                          <a:effectLst/>
                          <a:latin typeface="Futura Std Book"/>
                        </a:rPr>
                        <a:t>4,9</a:t>
                      </a:r>
                    </a:p>
                  </a:txBody>
                  <a:tcPr marL="9525" marR="9525" marT="9525" marB="0" anchor="b"/>
                </a:tc>
                <a:tc>
                  <a:txBody>
                    <a:bodyPr/>
                    <a:lstStyle/>
                    <a:p>
                      <a:pPr algn="ctr" rtl="0" fontAlgn="b"/>
                      <a:r>
                        <a:rPr lang="sv-SE" sz="1100" b="1" i="0" u="none" strike="noStrike" dirty="0">
                          <a:solidFill>
                            <a:srgbClr val="000000"/>
                          </a:solidFill>
                          <a:effectLst/>
                          <a:latin typeface="Futura Std Book"/>
                        </a:rPr>
                        <a:t>0,6</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1560768064"/>
              </p:ext>
            </p:extLst>
          </p:nvPr>
        </p:nvGraphicFramePr>
        <p:xfrm>
          <a:off x="542345" y="2182483"/>
          <a:ext cx="468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2665116032"/>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16 242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59 029</a:t>
                      </a:r>
                    </a:p>
                  </a:txBody>
                  <a:tcPr marL="9525" marR="9525" marT="9525" marB="0" anchor="b"/>
                </a:tc>
                <a:tc>
                  <a:txBody>
                    <a:bodyPr/>
                    <a:lstStyle/>
                    <a:p>
                      <a:pPr algn="ctr" rtl="0" fontAlgn="b"/>
                      <a:r>
                        <a:rPr lang="sv-SE" sz="1100" b="0" i="0" u="none" strike="noStrike">
                          <a:solidFill>
                            <a:srgbClr val="000000"/>
                          </a:solidFill>
                          <a:effectLst/>
                          <a:latin typeface="Futura Std Book"/>
                        </a:rPr>
                        <a:t>17,9</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7 195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25 680</a:t>
                      </a: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313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334,7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634</a:t>
                      </a:r>
                    </a:p>
                  </a:txBody>
                  <a:tcPr marL="9525" marR="9525" marT="9525" marB="0" anchor="b"/>
                </a:tc>
                <a:tc>
                  <a:txBody>
                    <a:bodyPr/>
                    <a:lstStyle/>
                    <a:p>
                      <a:pPr algn="ctr" rtl="0" fontAlgn="b"/>
                      <a:r>
                        <a:rPr lang="sv-SE" sz="1100" b="1" i="0" u="none" strike="noStrike">
                          <a:solidFill>
                            <a:srgbClr val="000000"/>
                          </a:solidFill>
                          <a:effectLst/>
                          <a:latin typeface="Futura Std Book"/>
                        </a:rPr>
                        <a:t>12,0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 kommun</a:t>
                      </a:r>
                    </a:p>
                  </a:txBody>
                  <a:tcPr marL="9525" marR="9525" marT="9525" marB="0" anchor="b"/>
                </a:tc>
                <a:tc>
                  <a:txBody>
                    <a:bodyPr/>
                    <a:lstStyle/>
                    <a:p>
                      <a:pPr algn="ctr" rtl="0" fontAlgn="b"/>
                      <a:r>
                        <a:rPr lang="sv-SE" sz="1100" b="1" i="0" u="none" strike="noStrike">
                          <a:solidFill>
                            <a:srgbClr val="000000"/>
                          </a:solidFill>
                          <a:effectLst/>
                          <a:latin typeface="Futura Std Book"/>
                        </a:rPr>
                        <a:t>296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401,7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574</a:t>
                      </a:r>
                    </a:p>
                  </a:txBody>
                  <a:tcPr marL="9525" marR="9525" marT="9525" marB="0" anchor="b"/>
                </a:tc>
                <a:tc>
                  <a:txBody>
                    <a:bodyPr/>
                    <a:lstStyle/>
                    <a:p>
                      <a:pPr algn="ctr" rtl="0" fontAlgn="b"/>
                      <a:r>
                        <a:rPr lang="sv-SE" sz="1100" b="1" i="0" u="none" strike="noStrike" dirty="0">
                          <a:solidFill>
                            <a:srgbClr val="000000"/>
                          </a:solidFill>
                          <a:effectLst/>
                          <a:latin typeface="Futura Std Book"/>
                        </a:rPr>
                        <a:t>27,8</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1678955326"/>
              </p:ext>
            </p:extLst>
          </p:nvPr>
        </p:nvGraphicFramePr>
        <p:xfrm>
          <a:off x="483954" y="2252572"/>
          <a:ext cx="54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kv1 (kv1, 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2841918585"/>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2016 kv1</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kv1</a:t>
                      </a:r>
                      <a:endParaRPr lang="sv-SE" sz="1000" b="0" i="0" u="none" strike="noStrike" dirty="0">
                        <a:solidFill>
                          <a:srgbClr val="000000"/>
                        </a:solidFill>
                        <a:effectLst/>
                        <a:latin typeface="+mj-lt"/>
                      </a:endParaRPr>
                    </a:p>
                  </a:txBody>
                  <a:tcPr marL="9525" marR="9525" marT="9525" marB="0" anchor="b"/>
                </a:tc>
              </a:tr>
              <a:tr h="190500">
                <a:tc>
                  <a:txBody>
                    <a:bodyPr/>
                    <a:lstStyle/>
                    <a:p>
                      <a:pPr algn="l" rtl="0" fontAlgn="b"/>
                      <a:r>
                        <a:rPr lang="sv-SE" sz="1100" b="0" i="0" u="none" strike="noStrike">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11 445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60 717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16,9</a:t>
                      </a:r>
                    </a:p>
                  </a:txBody>
                  <a:tcPr marL="7620" marR="7620" marT="7620" marB="0" anchor="b"/>
                </a:tc>
                <a:tc>
                  <a:txBody>
                    <a:bodyPr/>
                    <a:lstStyle/>
                    <a:p>
                      <a:pPr algn="ctr" fontAlgn="b"/>
                      <a:r>
                        <a:rPr lang="sv-SE" sz="1100" b="0" i="0" u="none" strike="noStrike">
                          <a:solidFill>
                            <a:srgbClr val="000000"/>
                          </a:solidFill>
                          <a:effectLst/>
                          <a:latin typeface="Futura std book"/>
                        </a:rPr>
                        <a:t>18,0</a:t>
                      </a:r>
                    </a:p>
                  </a:txBody>
                  <a:tcPr marL="7620" marR="7620" marT="7620" marB="0" anchor="b"/>
                </a:tc>
                <a:tc>
                  <a:txBody>
                    <a:bodyPr/>
                    <a:lstStyle/>
                    <a:p>
                      <a:pPr algn="ctr" fontAlgn="b"/>
                      <a:r>
                        <a:rPr lang="sv-SE" sz="1100" b="0" i="0" u="none" strike="noStrike">
                          <a:solidFill>
                            <a:srgbClr val="000000"/>
                          </a:solidFill>
                          <a:effectLst/>
                          <a:latin typeface="Futura std book"/>
                        </a:rPr>
                        <a:t>6,4</a:t>
                      </a:r>
                    </a:p>
                  </a:txBody>
                  <a:tcPr marL="7620" marR="7620" marT="7620" marB="0" anchor="b"/>
                </a:tc>
              </a:tr>
              <a:tr h="190500">
                <a:tc>
                  <a:txBody>
                    <a:bodyPr/>
                    <a:lstStyle/>
                    <a:p>
                      <a:pPr algn="l" rtl="0" fontAlgn="b"/>
                      <a:r>
                        <a:rPr lang="sv-SE" sz="1100" b="0" i="0" u="none" strike="noStrike">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5 580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25 013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10,8</a:t>
                      </a:r>
                    </a:p>
                  </a:txBody>
                  <a:tcPr marL="7620" marR="7620" marT="7620" marB="0" anchor="b"/>
                </a:tc>
                <a:tc>
                  <a:txBody>
                    <a:bodyPr/>
                    <a:lstStyle/>
                    <a:p>
                      <a:pPr algn="ctr" fontAlgn="b"/>
                      <a:r>
                        <a:rPr lang="sv-SE" sz="1100" b="0" i="0" u="none" strike="noStrike">
                          <a:solidFill>
                            <a:srgbClr val="000000"/>
                          </a:solidFill>
                          <a:effectLst/>
                          <a:latin typeface="Futura std book"/>
                        </a:rPr>
                        <a:t>10,3</a:t>
                      </a:r>
                    </a:p>
                  </a:txBody>
                  <a:tcPr marL="7620" marR="7620" marT="7620" marB="0" anchor="b"/>
                </a:tc>
                <a:tc>
                  <a:txBody>
                    <a:bodyPr/>
                    <a:lstStyle/>
                    <a:p>
                      <a:pPr algn="ctr" fontAlgn="b"/>
                      <a:r>
                        <a:rPr lang="sv-SE" sz="1100" b="0" i="0" u="none" strike="noStrike">
                          <a:solidFill>
                            <a:srgbClr val="000000"/>
                          </a:solidFill>
                          <a:effectLst/>
                          <a:latin typeface="Futura std book"/>
                        </a:rPr>
                        <a:t>2,6</a:t>
                      </a:r>
                    </a:p>
                  </a:txBody>
                  <a:tcPr marL="7620" marR="7620" marT="7620" marB="0" anchor="b"/>
                </a:tc>
              </a:tr>
              <a:tr h="190500">
                <a:tc>
                  <a:txBody>
                    <a:bodyPr/>
                    <a:lstStyle/>
                    <a:p>
                      <a:pPr algn="l"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1" i="0" u="none" strike="noStrike">
                          <a:solidFill>
                            <a:srgbClr val="000000"/>
                          </a:solidFill>
                          <a:effectLst/>
                          <a:latin typeface="Futura Std Book"/>
                        </a:rPr>
                        <a:t>240</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1 014</a:t>
                      </a:r>
                    </a:p>
                  </a:txBody>
                  <a:tcPr marL="7620" marR="7620" marT="7620" marB="0" anchor="b">
                    <a:noFill/>
                  </a:tcPr>
                </a:tc>
                <a:tc>
                  <a:txBody>
                    <a:bodyPr/>
                    <a:lstStyle/>
                    <a:p>
                      <a:pPr algn="ctr" fontAlgn="b"/>
                      <a:r>
                        <a:rPr lang="sv-SE" sz="1100" b="1" i="0" u="none" strike="noStrike">
                          <a:solidFill>
                            <a:srgbClr val="000000"/>
                          </a:solidFill>
                          <a:effectLst/>
                          <a:latin typeface="Futura std book"/>
                        </a:rPr>
                        <a:t>32,9</a:t>
                      </a:r>
                    </a:p>
                  </a:txBody>
                  <a:tcPr marL="7620" marR="7620" marT="7620" marB="0" anchor="b"/>
                </a:tc>
                <a:tc>
                  <a:txBody>
                    <a:bodyPr/>
                    <a:lstStyle/>
                    <a:p>
                      <a:pPr algn="ctr" fontAlgn="b"/>
                      <a:r>
                        <a:rPr lang="sv-SE" sz="1100" b="1" i="0" u="none" strike="noStrike">
                          <a:solidFill>
                            <a:srgbClr val="000000"/>
                          </a:solidFill>
                          <a:effectLst/>
                          <a:latin typeface="Futura std book"/>
                        </a:rPr>
                        <a:t>30,3</a:t>
                      </a:r>
                    </a:p>
                  </a:txBody>
                  <a:tcPr marL="7620" marR="7620" marT="7620" marB="0" anchor="b"/>
                </a:tc>
                <a:tc>
                  <a:txBody>
                    <a:bodyPr/>
                    <a:lstStyle/>
                    <a:p>
                      <a:pPr algn="ctr" fontAlgn="b"/>
                      <a:r>
                        <a:rPr lang="sv-SE" sz="1100" b="1" i="0" u="none" strike="noStrike">
                          <a:solidFill>
                            <a:srgbClr val="000000"/>
                          </a:solidFill>
                          <a:effectLst/>
                          <a:latin typeface="Futura std book"/>
                        </a:rPr>
                        <a:t>7,6</a:t>
                      </a:r>
                    </a:p>
                  </a:txBody>
                  <a:tcPr marL="7620" marR="7620" marT="7620" marB="0" anchor="b"/>
                </a:tc>
              </a:tr>
              <a:tr h="190500">
                <a:tc>
                  <a:txBody>
                    <a:bodyPr/>
                    <a:lstStyle/>
                    <a:p>
                      <a:pPr algn="l" fontAlgn="b"/>
                      <a:r>
                        <a:rPr lang="sv-SE" sz="1100" b="1" i="0" u="none" strike="noStrike">
                          <a:solidFill>
                            <a:srgbClr val="000000"/>
                          </a:solidFill>
                          <a:effectLst/>
                          <a:latin typeface="Futura std book"/>
                        </a:rPr>
                        <a:t>Gävle kommun</a:t>
                      </a:r>
                    </a:p>
                  </a:txBody>
                  <a:tcPr marL="9525" marR="9525" marT="9525" marB="0" anchor="b"/>
                </a:tc>
                <a:tc>
                  <a:txBody>
                    <a:bodyPr/>
                    <a:lstStyle/>
                    <a:p>
                      <a:pPr algn="ctr" fontAlgn="b"/>
                      <a:r>
                        <a:rPr lang="sv-SE" sz="1100" b="1" i="0" u="none" strike="noStrike">
                          <a:solidFill>
                            <a:srgbClr val="000000"/>
                          </a:solidFill>
                          <a:effectLst/>
                          <a:latin typeface="Futura Std Book"/>
                        </a:rPr>
                        <a:t>73</a:t>
                      </a:r>
                    </a:p>
                  </a:txBody>
                  <a:tcPr marL="7620" marR="7620" marT="7620" marB="0" anchor="b">
                    <a:noFill/>
                  </a:tcPr>
                </a:tc>
                <a:tc>
                  <a:txBody>
                    <a:bodyPr/>
                    <a:lstStyle/>
                    <a:p>
                      <a:pPr algn="ctr" fontAlgn="b"/>
                      <a:r>
                        <a:rPr lang="sv-SE" sz="1100" b="1" i="0" u="none" strike="noStrike">
                          <a:solidFill>
                            <a:srgbClr val="000000"/>
                          </a:solidFill>
                          <a:effectLst/>
                          <a:latin typeface="Futura Std Book"/>
                        </a:rPr>
                        <a:t>315</a:t>
                      </a:r>
                    </a:p>
                  </a:txBody>
                  <a:tcPr marL="7620" marR="7620" marT="7620" marB="0" anchor="b">
                    <a:noFill/>
                  </a:tcPr>
                </a:tc>
                <a:tc>
                  <a:txBody>
                    <a:bodyPr/>
                    <a:lstStyle/>
                    <a:p>
                      <a:pPr algn="ctr" fontAlgn="b"/>
                      <a:r>
                        <a:rPr lang="sv-SE" sz="1100" b="1" i="0" u="none" strike="noStrike">
                          <a:solidFill>
                            <a:srgbClr val="000000"/>
                          </a:solidFill>
                          <a:effectLst/>
                          <a:latin typeface="Futura std book"/>
                        </a:rPr>
                        <a:t>56,2</a:t>
                      </a:r>
                    </a:p>
                  </a:txBody>
                  <a:tcPr marL="7620" marR="7620" marT="7620" marB="0" anchor="b"/>
                </a:tc>
                <a:tc>
                  <a:txBody>
                    <a:bodyPr/>
                    <a:lstStyle/>
                    <a:p>
                      <a:pPr algn="ctr" fontAlgn="b"/>
                      <a:r>
                        <a:rPr lang="sv-SE" sz="1100" b="1" i="0" u="none" strike="noStrike">
                          <a:solidFill>
                            <a:srgbClr val="000000"/>
                          </a:solidFill>
                          <a:effectLst/>
                          <a:latin typeface="Futura std book"/>
                        </a:rPr>
                        <a:t>44,8</a:t>
                      </a:r>
                    </a:p>
                  </a:txBody>
                  <a:tcPr marL="7620" marR="7620" marT="7620" marB="0" anchor="b"/>
                </a:tc>
                <a:tc>
                  <a:txBody>
                    <a:bodyPr/>
                    <a:lstStyle/>
                    <a:p>
                      <a:pPr algn="ctr" fontAlgn="b"/>
                      <a:r>
                        <a:rPr lang="sv-SE" sz="1100" b="1" i="0" u="none" strike="noStrike" dirty="0">
                          <a:solidFill>
                            <a:srgbClr val="000000"/>
                          </a:solidFill>
                          <a:effectLst/>
                          <a:latin typeface="Futura std book"/>
                        </a:rPr>
                        <a:t>9,1</a:t>
                      </a:r>
                    </a:p>
                  </a:txBody>
                  <a:tcPr marL="7620" marR="7620" marT="7620" marB="0" anchor="b"/>
                </a:tc>
              </a:tr>
            </a:tbl>
          </a:graphicData>
        </a:graphic>
      </p:graphicFrame>
      <p:sp>
        <p:nvSpPr>
          <p:cNvPr id="7" name="textruta 6"/>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8" name="Diagram 7"/>
          <p:cNvGraphicFramePr>
            <a:graphicFrameLocks/>
          </p:cNvGraphicFramePr>
          <p:nvPr>
            <p:extLst>
              <p:ext uri="{D42A27DB-BD31-4B8C-83A1-F6EECF244321}">
                <p14:modId xmlns:p14="http://schemas.microsoft.com/office/powerpoint/2010/main" val="683584542"/>
              </p:ext>
            </p:extLst>
          </p:nvPr>
        </p:nvGraphicFramePr>
        <p:xfrm>
          <a:off x="397496" y="2182483"/>
          <a:ext cx="5078100" cy="2420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54 </a:t>
            </a:r>
            <a:r>
              <a:rPr lang="sv-SE" sz="1000" dirty="0"/>
              <a:t>kommuner i Stockholmsregionen – tas det fram kvartalsvisa konjunkturrapporter för länen; Stockholms län, Uppsala län, Södermanlands län,  Östergötlands län, Örebro län, Västmanlands län, Dalarnas län och Gävleborgs län. </a:t>
            </a:r>
            <a:br>
              <a:rPr lang="sv-SE" sz="1000" dirty="0"/>
            </a:br>
            <a:r>
              <a:rPr lang="sv-SE" sz="1000" dirty="0"/>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2016 kv1</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Gävleborgs län och Gävle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54 </a:t>
            </a:r>
            <a:r>
              <a:rPr lang="sv-SE" sz="1000" dirty="0"/>
              <a:t>kommuner i Stockholmsregionen – görs motsvarande rapport för regionens </a:t>
            </a:r>
            <a:r>
              <a:rPr lang="sv-SE" sz="1000" dirty="0" smtClean="0"/>
              <a:t>åtta </a:t>
            </a:r>
            <a:r>
              <a:rPr lang="sv-SE" sz="1000" dirty="0"/>
              <a:t>län samt en gemensam för länen tillsammans.</a:t>
            </a:r>
            <a:r>
              <a:rPr lang="sv-SE" sz="900" dirty="0"/>
              <a:t> </a:t>
            </a:r>
          </a:p>
          <a:p>
            <a:endParaRPr lang="sv-SE" sz="900" dirty="0"/>
          </a:p>
          <a:p>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 </a:t>
            </a:r>
          </a:p>
          <a:p>
            <a:r>
              <a:rPr lang="sv-SE" sz="1000" dirty="0" smtClean="0"/>
              <a:t>Ansvarig </a:t>
            </a:r>
            <a:r>
              <a:rPr lang="sv-SE" sz="1000" dirty="0"/>
              <a:t>utgivare: Olle Zetterberg.</a:t>
            </a:r>
          </a:p>
        </p:txBody>
      </p:sp>
      <p:sp>
        <p:nvSpPr>
          <p:cNvPr id="6" name="textruta 5"/>
          <p:cNvSpPr txBox="1"/>
          <p:nvPr/>
        </p:nvSpPr>
        <p:spPr>
          <a:xfrm>
            <a:off x="4864609" y="459217"/>
            <a:ext cx="4140402" cy="4361945"/>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Gävleborgs län</a:t>
            </a:r>
            <a:r>
              <a:rPr lang="sv-SE" sz="1000" dirty="0" smtClean="0"/>
              <a:t/>
            </a:r>
            <a:br>
              <a:rPr lang="sv-SE" sz="1000" dirty="0" smtClean="0"/>
            </a:br>
            <a:r>
              <a:rPr lang="sv-SE" sz="1000" dirty="0" smtClean="0"/>
              <a:t/>
            </a:r>
            <a:br>
              <a:rPr lang="sv-SE" sz="1000" dirty="0" smtClean="0"/>
            </a:br>
            <a:r>
              <a:rPr lang="sv-SE" sz="1000" dirty="0"/>
              <a:t>Under årets första kvartal fortsatte lönesumman visa en god tillväxt i länet jämfört med motsvarande kvartal 2015. </a:t>
            </a:r>
            <a:r>
              <a:rPr lang="sv-SE" sz="1000" i="1" dirty="0"/>
              <a:t/>
            </a:r>
            <a:br>
              <a:rPr lang="sv-SE" sz="1000" i="1" dirty="0"/>
            </a:br>
            <a:r>
              <a:rPr lang="sv-SE" sz="1000" i="1" dirty="0"/>
              <a:t/>
            </a:r>
            <a:br>
              <a:rPr lang="sv-SE" sz="1000" i="1" dirty="0"/>
            </a:br>
            <a:r>
              <a:rPr lang="sv-SE" sz="1000" dirty="0"/>
              <a:t>Första kvartalet startades det totalt </a:t>
            </a:r>
            <a:r>
              <a:rPr lang="sv-SE" sz="1000" dirty="0" smtClean="0"/>
              <a:t>344 företag </a:t>
            </a:r>
            <a:r>
              <a:rPr lang="sv-SE" sz="1000" dirty="0"/>
              <a:t>i länet, varav </a:t>
            </a:r>
            <a:r>
              <a:rPr lang="sv-SE" sz="1000" dirty="0" smtClean="0"/>
              <a:t>134 </a:t>
            </a:r>
            <a:r>
              <a:rPr lang="sv-SE" sz="1000" dirty="0"/>
              <a:t>i kommunen. För länet </a:t>
            </a:r>
            <a:r>
              <a:rPr lang="sv-SE" sz="1000" dirty="0" smtClean="0"/>
              <a:t>är det oförändrat och </a:t>
            </a:r>
            <a:r>
              <a:rPr lang="sv-SE" sz="1000" dirty="0"/>
              <a:t>för </a:t>
            </a:r>
            <a:r>
              <a:rPr lang="sv-SE" sz="1000" dirty="0" smtClean="0"/>
              <a:t>kommunen en </a:t>
            </a:r>
            <a:r>
              <a:rPr lang="sv-SE" sz="1000" dirty="0"/>
              <a:t>minskning med 11 </a:t>
            </a:r>
            <a:r>
              <a:rPr lang="sv-SE" sz="1000" dirty="0" smtClean="0"/>
              <a:t>% </a:t>
            </a:r>
            <a:r>
              <a:rPr lang="sv-SE" sz="1000" dirty="0"/>
              <a:t>jämfört med motsvarande kvartal 2015.</a:t>
            </a:r>
          </a:p>
          <a:p>
            <a:endParaRPr lang="sv-SE" sz="1000" dirty="0"/>
          </a:p>
          <a:p>
            <a:r>
              <a:rPr lang="sv-SE" sz="1000" dirty="0"/>
              <a:t>På arbetsmarknaden utvecklas sysselsättningen positivt. Antalet </a:t>
            </a:r>
            <a:br>
              <a:rPr lang="sv-SE" sz="1000" dirty="0"/>
            </a:br>
            <a:r>
              <a:rPr lang="sv-SE" sz="1000" dirty="0"/>
              <a:t>lediga jobb ökar. Antalet varsel minskar i både länet och kommunen. Arbetslösheten </a:t>
            </a:r>
            <a:r>
              <a:rPr lang="sv-SE" sz="1000" dirty="0" smtClean="0"/>
              <a:t>minskar i både länet och kommunen </a:t>
            </a:r>
            <a:r>
              <a:rPr lang="sv-SE" sz="1000" dirty="0"/>
              <a:t>jämfört med första kvartalet 2015.</a:t>
            </a:r>
          </a:p>
          <a:p>
            <a:endParaRPr lang="sv-SE" sz="1000" i="1" dirty="0"/>
          </a:p>
          <a:p>
            <a:r>
              <a:rPr lang="sv-SE" sz="1000" dirty="0"/>
              <a:t>Under de senaste fyra kvartalen har länet fått </a:t>
            </a:r>
            <a:r>
              <a:rPr lang="sv-SE" sz="1000" dirty="0" smtClean="0"/>
              <a:t>1 900 </a:t>
            </a:r>
            <a:r>
              <a:rPr lang="sv-SE" sz="1000" dirty="0"/>
              <a:t>fler invånare, </a:t>
            </a:r>
            <a:br>
              <a:rPr lang="sv-SE" sz="1000" dirty="0"/>
            </a:br>
            <a:r>
              <a:rPr lang="sv-SE" sz="1000" dirty="0"/>
              <a:t>varav knappt </a:t>
            </a:r>
            <a:r>
              <a:rPr lang="sv-SE" sz="1000" dirty="0" smtClean="0"/>
              <a:t>600 </a:t>
            </a:r>
            <a:r>
              <a:rPr lang="sv-SE" sz="1000" dirty="0"/>
              <a:t>i kommunen motsvarande befolkningsökningar </a:t>
            </a:r>
            <a:br>
              <a:rPr lang="sv-SE" sz="1000" dirty="0"/>
            </a:br>
            <a:r>
              <a:rPr lang="sv-SE" sz="1000" dirty="0"/>
              <a:t>för både länet och kommunen på 1 procent.</a:t>
            </a:r>
          </a:p>
          <a:p>
            <a:endParaRPr lang="sv-SE" sz="1000" dirty="0"/>
          </a:p>
          <a:p>
            <a:r>
              <a:rPr lang="sv-SE" sz="1000" dirty="0"/>
              <a:t>Bostadsbyggandet ökar i både länet och kommunen jämfört med samma kvartal 2015. Totalt har </a:t>
            </a:r>
            <a:r>
              <a:rPr lang="sv-SE" sz="1000" dirty="0" smtClean="0"/>
              <a:t>634 </a:t>
            </a:r>
            <a:r>
              <a:rPr lang="sv-SE" sz="1000" dirty="0"/>
              <a:t>lägenheter påbörjats i länet under de senaste fyra kvartalen, varav </a:t>
            </a:r>
            <a:r>
              <a:rPr lang="sv-SE" sz="1000" dirty="0" smtClean="0"/>
              <a:t>574 </a:t>
            </a:r>
            <a:r>
              <a:rPr lang="sv-SE" sz="1000" dirty="0"/>
              <a:t>i kommunen.  </a:t>
            </a:r>
          </a:p>
          <a:p>
            <a:endParaRPr lang="sv-SE" sz="1000" dirty="0"/>
          </a:p>
          <a:p>
            <a:r>
              <a:rPr lang="de-DE" sz="1000" dirty="0"/>
              <a:t>Olle Zetterberg</a:t>
            </a:r>
            <a:endParaRPr lang="sv-SE" sz="1000" dirty="0"/>
          </a:p>
          <a:p>
            <a:r>
              <a:rPr lang="de-DE" sz="1000" dirty="0"/>
              <a:t>VD Stockholm Business Region</a:t>
            </a:r>
          </a:p>
        </p:txBody>
      </p:sp>
    </p:spTree>
    <p:extLst>
      <p:ext uri="{BB962C8B-B14F-4D97-AF65-F5344CB8AC3E}">
        <p14:creationId xmlns:p14="http://schemas.microsoft.com/office/powerpoint/2010/main" val="76479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178436479"/>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kv1</a:t>
                      </a: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81723">
                <a:tc>
                  <a:txBody>
                    <a:bodyPr/>
                    <a:lstStyle/>
                    <a:p>
                      <a:pPr algn="l" fontAlgn="b"/>
                      <a:r>
                        <a:rPr lang="sv-SE" sz="1100" b="1" i="0" u="none" strike="noStrike" dirty="0" smtClean="0">
                          <a:solidFill>
                            <a:srgbClr val="000000"/>
                          </a:solidFill>
                          <a:effectLst/>
                          <a:latin typeface="+mj-lt"/>
                        </a:rPr>
                        <a:t>Gävleborgs</a:t>
                      </a:r>
                      <a:r>
                        <a:rPr lang="sv-SE" sz="1100" b="1" i="0" u="none" strike="noStrike" baseline="0" dirty="0" smtClean="0">
                          <a:solidFill>
                            <a:srgbClr val="000000"/>
                          </a:solidFill>
                          <a:effectLst/>
                          <a:latin typeface="+mj-lt"/>
                        </a:rPr>
                        <a:t> län</a:t>
                      </a:r>
                      <a:endParaRPr lang="sv-SE" sz="1100" b="1" i="0" u="none" strike="noStrike" dirty="0">
                        <a:solidFill>
                          <a:srgbClr val="000000"/>
                        </a:solidFill>
                        <a:effectLst/>
                        <a:latin typeface="+mj-lt"/>
                      </a:endParaRPr>
                    </a:p>
                  </a:txBody>
                  <a:tcPr marL="9525" marR="9525" marT="9525" marB="0" anchor="b"/>
                </a:tc>
                <a:tc>
                  <a:txBody>
                    <a:bodyPr/>
                    <a:lstStyle/>
                    <a:p>
                      <a:pPr algn="ctr" rtl="0" fontAlgn="b"/>
                      <a:r>
                        <a:rPr lang="sv-SE" sz="1100" b="1" i="0" u="none" strike="noStrike">
                          <a:solidFill>
                            <a:srgbClr val="000000"/>
                          </a:solidFill>
                          <a:effectLst/>
                          <a:latin typeface="Futura Std Book"/>
                        </a:rPr>
                        <a:t>6,4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52,7</a:t>
                      </a:r>
                    </a:p>
                  </a:txBody>
                  <a:tcPr marL="9525" marR="9525" marT="9525" marB="0" anchor="b"/>
                </a:tc>
                <a:tc>
                  <a:txBody>
                    <a:bodyPr/>
                    <a:lstStyle/>
                    <a:p>
                      <a:pPr algn="ctr" rtl="0" fontAlgn="b"/>
                      <a:r>
                        <a:rPr lang="sv-SE" sz="1100" b="1" i="0" u="none" strike="noStrike">
                          <a:solidFill>
                            <a:srgbClr val="000000"/>
                          </a:solidFill>
                          <a:effectLst/>
                          <a:latin typeface="Futura Std Book"/>
                        </a:rPr>
                        <a:t>18,9</a:t>
                      </a:r>
                    </a:p>
                  </a:txBody>
                  <a:tcPr marL="9525" marR="9525" marT="9525" marB="0" anchor="b"/>
                </a:tc>
                <a:tc>
                  <a:txBody>
                    <a:bodyPr/>
                    <a:lstStyle/>
                    <a:p>
                      <a:pPr algn="ctr" rtl="0" fontAlgn="b"/>
                      <a:r>
                        <a:rPr lang="sv-SE" sz="1100" b="1" i="0" u="none" strike="noStrike" dirty="0">
                          <a:solidFill>
                            <a:srgbClr val="000000"/>
                          </a:solidFill>
                          <a:effectLst/>
                          <a:latin typeface="Futura Std Book"/>
                        </a:rPr>
                        <a:t>3,2</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Diagram 7"/>
          <p:cNvGraphicFramePr>
            <a:graphicFrameLocks/>
          </p:cNvGraphicFramePr>
          <p:nvPr>
            <p:extLst>
              <p:ext uri="{D42A27DB-BD31-4B8C-83A1-F6EECF244321}">
                <p14:modId xmlns:p14="http://schemas.microsoft.com/office/powerpoint/2010/main" val="2878014096"/>
              </p:ext>
            </p:extLst>
          </p:nvPr>
        </p:nvGraphicFramePr>
        <p:xfrm>
          <a:off x="567375" y="2182483"/>
          <a:ext cx="52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296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400" dirty="0" smtClean="0"/>
              <a:t>Lönesumma, Gävleborgs län</a:t>
            </a:r>
            <a:br>
              <a:rPr lang="sv-SE" sz="2400"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2827903430"/>
              </p:ext>
            </p:extLst>
          </p:nvPr>
        </p:nvGraphicFramePr>
        <p:xfrm>
          <a:off x="4727153" y="361557"/>
          <a:ext cx="4216678" cy="4363946"/>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kv1</a:t>
                      </a: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62,5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17,5</a:t>
                      </a:r>
                    </a:p>
                  </a:txBody>
                  <a:tcPr marL="9525" marR="9525" marT="9525" marB="0" anchor="b"/>
                </a:tc>
                <a:tc>
                  <a:txBody>
                    <a:bodyPr/>
                    <a:lstStyle/>
                    <a:p>
                      <a:pPr algn="ctr" rtl="0" fontAlgn="b"/>
                      <a:r>
                        <a:rPr lang="sv-SE" sz="1100" b="0" i="0" u="none" strike="noStrike">
                          <a:solidFill>
                            <a:srgbClr val="000000"/>
                          </a:solidFill>
                          <a:effectLst/>
                          <a:latin typeface="Futura Std Book"/>
                        </a:rPr>
                        <a:t>13,3</a:t>
                      </a:r>
                    </a:p>
                  </a:txBody>
                  <a:tcPr marL="9525" marR="9525" marT="9525" marB="0" anchor="b"/>
                </a:tc>
                <a:tc>
                  <a:txBody>
                    <a:bodyPr/>
                    <a:lstStyle/>
                    <a:p>
                      <a:pPr algn="ctr" rtl="0" fontAlgn="b"/>
                      <a:r>
                        <a:rPr lang="sv-SE" sz="1100" b="0" i="0" u="none" strike="noStrike">
                          <a:solidFill>
                            <a:srgbClr val="000000"/>
                          </a:solidFill>
                          <a:effectLst/>
                          <a:latin typeface="Futura Std Book"/>
                        </a:rPr>
                        <a:t>2,8</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197,2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78,6</a:t>
                      </a:r>
                    </a:p>
                  </a:txBody>
                  <a:tcPr marL="9525" marR="9525" marT="9525" marB="0" anchor="b"/>
                </a:tc>
                <a:tc>
                  <a:txBody>
                    <a:bodyPr/>
                    <a:lstStyle/>
                    <a:p>
                      <a:pPr algn="ctr" rtl="0" fontAlgn="b"/>
                      <a:r>
                        <a:rPr lang="sv-SE" sz="1100" b="0" i="0" u="none" strike="noStrike">
                          <a:solidFill>
                            <a:srgbClr val="000000"/>
                          </a:solidFill>
                          <a:effectLst/>
                          <a:latin typeface="Futura Std Book"/>
                        </a:rPr>
                        <a:t>34,9</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102,3</a:t>
                      </a:r>
                    </a:p>
                  </a:txBody>
                  <a:tcPr marL="9525" marR="9525" marT="9525" marB="0" anchor="b"/>
                </a:tc>
                <a:tc>
                  <a:txBody>
                    <a:bodyPr/>
                    <a:lstStyle/>
                    <a:p>
                      <a:pPr algn="ctr" rtl="0" fontAlgn="b"/>
                      <a:r>
                        <a:rPr lang="sv-SE" sz="1100" b="0" i="0" u="none" strike="noStrike">
                          <a:solidFill>
                            <a:srgbClr val="000000"/>
                          </a:solidFill>
                          <a:effectLst/>
                          <a:latin typeface="Futura Std Book"/>
                        </a:rPr>
                        <a:t>40,0</a:t>
                      </a:r>
                    </a:p>
                  </a:txBody>
                  <a:tcPr marL="9525" marR="9525" marT="9525" marB="0" anchor="b"/>
                </a:tc>
                <a:tc>
                  <a:txBody>
                    <a:bodyPr/>
                    <a:lstStyle/>
                    <a:p>
                      <a:pPr algn="ctr" rtl="0" fontAlgn="b"/>
                      <a:r>
                        <a:rPr lang="sv-SE" sz="1100" b="0" i="0" u="none" strike="noStrike">
                          <a:solidFill>
                            <a:srgbClr val="000000"/>
                          </a:solidFill>
                          <a:effectLst/>
                          <a:latin typeface="Futura Std Book"/>
                        </a:rPr>
                        <a:t>6,9</a:t>
                      </a:r>
                    </a:p>
                  </a:txBody>
                  <a:tcPr marL="9525" marR="9525" marT="9525" marB="0" anchor="b"/>
                </a:tc>
              </a:tr>
              <a:tr h="190500">
                <a:tc>
                  <a:txBody>
                    <a:bodyPr/>
                    <a:lstStyle/>
                    <a:p>
                      <a:pPr algn="l" fontAlgn="b"/>
                      <a:r>
                        <a:rPr lang="sv-SE" sz="1100" b="0" i="0" u="none" strike="noStrike" dirty="0">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110,8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50,9</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5,4</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399,4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58,9</a:t>
                      </a:r>
                    </a:p>
                  </a:txBody>
                  <a:tcPr marL="9525" marR="9525" marT="9525" marB="0" anchor="b"/>
                </a:tc>
                <a:tc>
                  <a:txBody>
                    <a:bodyPr/>
                    <a:lstStyle/>
                    <a:p>
                      <a:pPr algn="ctr" rtl="0" fontAlgn="b"/>
                      <a:r>
                        <a:rPr lang="sv-SE" sz="1100" b="0" i="0" u="none" strike="noStrike">
                          <a:solidFill>
                            <a:srgbClr val="000000"/>
                          </a:solidFill>
                          <a:effectLst/>
                          <a:latin typeface="Futura Std Book"/>
                        </a:rPr>
                        <a:t>29,0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25,8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20,7</a:t>
                      </a:r>
                    </a:p>
                  </a:txBody>
                  <a:tcPr marL="9525" marR="9525" marT="9525" marB="0" anchor="b"/>
                </a:tc>
                <a:tc>
                  <a:txBody>
                    <a:bodyPr/>
                    <a:lstStyle/>
                    <a:p>
                      <a:pPr algn="ctr" rtl="0" fontAlgn="b"/>
                      <a:r>
                        <a:rPr lang="sv-SE" sz="1100" b="0" i="0" u="none" strike="noStrike">
                          <a:solidFill>
                            <a:srgbClr val="000000"/>
                          </a:solidFill>
                          <a:effectLst/>
                          <a:latin typeface="Futura Std Book"/>
                        </a:rPr>
                        <a:t>14,9</a:t>
                      </a:r>
                    </a:p>
                  </a:txBody>
                  <a:tcPr marL="9525" marR="9525" marT="9525" marB="0" anchor="b"/>
                </a:tc>
                <a:tc>
                  <a:txBody>
                    <a:bodyPr/>
                    <a:lstStyle/>
                    <a:p>
                      <a:pPr algn="ctr" rtl="0" fontAlgn="b"/>
                      <a:r>
                        <a:rPr lang="sv-SE" sz="1100" b="0" i="0" u="none" strike="noStrike">
                          <a:solidFill>
                            <a:srgbClr val="000000"/>
                          </a:solidFill>
                          <a:effectLst/>
                          <a:latin typeface="Futura Std Book"/>
                        </a:rPr>
                        <a:t>3,3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110,6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83,0</a:t>
                      </a:r>
                    </a:p>
                  </a:txBody>
                  <a:tcPr marL="9525" marR="9525" marT="9525" marB="0" anchor="b"/>
                </a:tc>
                <a:tc>
                  <a:txBody>
                    <a:bodyPr/>
                    <a:lstStyle/>
                    <a:p>
                      <a:pPr algn="ctr" rtl="0" fontAlgn="b"/>
                      <a:r>
                        <a:rPr lang="sv-SE" sz="1100" b="0" i="0" u="none" strike="noStrike">
                          <a:solidFill>
                            <a:srgbClr val="000000"/>
                          </a:solidFill>
                          <a:effectLst/>
                          <a:latin typeface="Futura Std Book"/>
                        </a:rPr>
                        <a:t>35,5</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105,8</a:t>
                      </a:r>
                    </a:p>
                  </a:txBody>
                  <a:tcPr marL="9525" marR="9525" marT="9525" marB="0" anchor="b"/>
                </a:tc>
                <a:tc>
                  <a:txBody>
                    <a:bodyPr/>
                    <a:lstStyle/>
                    <a:p>
                      <a:pPr algn="ctr" rtl="0" fontAlgn="b"/>
                      <a:r>
                        <a:rPr lang="sv-SE" sz="1100" b="0" i="0" u="none" strike="noStrike">
                          <a:solidFill>
                            <a:srgbClr val="000000"/>
                          </a:solidFill>
                          <a:effectLst/>
                          <a:latin typeface="Futura Std Book"/>
                        </a:rPr>
                        <a:t>42,9</a:t>
                      </a:r>
                    </a:p>
                  </a:txBody>
                  <a:tcPr marL="9525" marR="9525" marT="9525" marB="0" anchor="b"/>
                </a:tc>
                <a:tc>
                  <a:txBody>
                    <a:bodyPr/>
                    <a:lstStyle/>
                    <a:p>
                      <a:pPr algn="ctr" rtl="0" fontAlgn="b"/>
                      <a:r>
                        <a:rPr lang="sv-SE" sz="1100" b="0" i="0" u="none" strike="noStrike">
                          <a:solidFill>
                            <a:srgbClr val="000000"/>
                          </a:solidFill>
                          <a:effectLst/>
                          <a:latin typeface="Futura Std Book"/>
                        </a:rPr>
                        <a:t>8,5</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47,2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48,5</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196,8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30,6</a:t>
                      </a:r>
                    </a:p>
                  </a:txBody>
                  <a:tcPr marL="9525" marR="9525" marT="9525" marB="0" anchor="b"/>
                </a:tc>
                <a:tc>
                  <a:txBody>
                    <a:bodyPr/>
                    <a:lstStyle/>
                    <a:p>
                      <a:pPr algn="ctr" rtl="0" fontAlgn="b"/>
                      <a:r>
                        <a:rPr lang="sv-SE" sz="1100" b="0" i="0" u="none" strike="noStrike">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dirty="0" smtClean="0">
                          <a:solidFill>
                            <a:srgbClr val="000000"/>
                          </a:solidFill>
                          <a:effectLst/>
                          <a:latin typeface="Futura Std Book"/>
                        </a:rPr>
                        <a:t>Gävleborgs </a:t>
                      </a:r>
                      <a:r>
                        <a:rPr lang="sv-SE" sz="1100" b="1" i="0" u="none" strike="noStrike" dirty="0">
                          <a:solidFill>
                            <a:srgbClr val="000000"/>
                          </a:solidFill>
                          <a:effectLst/>
                          <a:latin typeface="Futura Std Book"/>
                        </a:rPr>
                        <a:t>län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52,7</a:t>
                      </a:r>
                    </a:p>
                  </a:txBody>
                  <a:tcPr marL="9525" marR="9525" marT="9525" marB="0" anchor="b"/>
                </a:tc>
                <a:tc>
                  <a:txBody>
                    <a:bodyPr/>
                    <a:lstStyle/>
                    <a:p>
                      <a:pPr algn="ctr" rtl="0" fontAlgn="b"/>
                      <a:r>
                        <a:rPr lang="sv-SE" sz="1100" b="0" i="0" u="none" strike="noStrike">
                          <a:solidFill>
                            <a:srgbClr val="000000"/>
                          </a:solidFill>
                          <a:effectLst/>
                          <a:latin typeface="Futura Std Book"/>
                        </a:rPr>
                        <a:t>18,9</a:t>
                      </a:r>
                    </a:p>
                  </a:txBody>
                  <a:tcPr marL="9525" marR="9525" marT="9525" marB="0" anchor="b"/>
                </a:tc>
                <a:tc>
                  <a:txBody>
                    <a:bodyPr/>
                    <a:lstStyle/>
                    <a:p>
                      <a:pPr algn="ctr" rtl="0" fontAlgn="b"/>
                      <a:r>
                        <a:rPr lang="sv-SE" sz="1100" b="0" i="0" u="none" strike="noStrike">
                          <a:solidFill>
                            <a:srgbClr val="000000"/>
                          </a:solidFill>
                          <a:effectLst/>
                          <a:latin typeface="Futura Std Book"/>
                        </a:rPr>
                        <a:t>3,2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2,1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14,7</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c>
                  <a:txBody>
                    <a:bodyPr/>
                    <a:lstStyle/>
                    <a:p>
                      <a:pPr algn="ctr" rtl="0" fontAlgn="b"/>
                      <a:r>
                        <a:rPr lang="sv-SE" sz="1100" b="0" i="0" u="none" strike="noStrike">
                          <a:solidFill>
                            <a:srgbClr val="000000"/>
                          </a:solidFill>
                          <a:effectLst/>
                          <a:latin typeface="Futura Std Book"/>
                        </a:rPr>
                        <a:t>-0,7</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3,4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76,4</a:t>
                      </a:r>
                    </a:p>
                  </a:txBody>
                  <a:tcPr marL="9525" marR="9525" marT="9525" marB="0" anchor="b"/>
                </a:tc>
                <a:tc>
                  <a:txBody>
                    <a:bodyPr/>
                    <a:lstStyle/>
                    <a:p>
                      <a:pPr algn="ctr" rtl="0" fontAlgn="b"/>
                      <a:r>
                        <a:rPr lang="sv-SE" sz="1100" b="0" i="0" u="none" strike="noStrike">
                          <a:solidFill>
                            <a:srgbClr val="000000"/>
                          </a:solidFill>
                          <a:effectLst/>
                          <a:latin typeface="Futura Std Book"/>
                        </a:rPr>
                        <a:t>30,6</a:t>
                      </a:r>
                    </a:p>
                  </a:txBody>
                  <a:tcPr marL="9525" marR="9525" marT="9525" marB="0" anchor="b"/>
                </a:tc>
                <a:tc>
                  <a:txBody>
                    <a:bodyPr/>
                    <a:lstStyle/>
                    <a:p>
                      <a:pPr algn="ctr" rtl="0" fontAlgn="b"/>
                      <a:r>
                        <a:rPr lang="sv-SE" sz="1100" b="0" i="0" u="none" strike="noStrike">
                          <a:solidFill>
                            <a:srgbClr val="000000"/>
                          </a:solidFill>
                          <a:effectLst/>
                          <a:latin typeface="Futura Std Book"/>
                        </a:rPr>
                        <a:t>4,7</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0,9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112,3</a:t>
                      </a:r>
                    </a:p>
                  </a:txBody>
                  <a:tcPr marL="9525" marR="9525" marT="9525" marB="0" anchor="b"/>
                </a:tc>
                <a:tc>
                  <a:txBody>
                    <a:bodyPr/>
                    <a:lstStyle/>
                    <a:p>
                      <a:pPr algn="ctr" rtl="0" fontAlgn="b"/>
                      <a:r>
                        <a:rPr lang="sv-SE" sz="1100" b="0" i="0" u="none" strike="noStrike">
                          <a:solidFill>
                            <a:srgbClr val="000000"/>
                          </a:solidFill>
                          <a:effectLst/>
                          <a:latin typeface="Futura Std Book"/>
                        </a:rPr>
                        <a:t>39,8</a:t>
                      </a:r>
                    </a:p>
                  </a:txBody>
                  <a:tcPr marL="9525" marR="9525" marT="9525" marB="0" anchor="b"/>
                </a:tc>
                <a:tc>
                  <a:txBody>
                    <a:bodyPr/>
                    <a:lstStyle/>
                    <a:p>
                      <a:pPr algn="ctr" rtl="0" fontAlgn="b"/>
                      <a:r>
                        <a:rPr lang="sv-SE" sz="1100" b="0" i="0" u="none" strike="noStrike">
                          <a:solidFill>
                            <a:srgbClr val="000000"/>
                          </a:solidFill>
                          <a:effectLst/>
                          <a:latin typeface="Futura Std Book"/>
                        </a:rPr>
                        <a:t>7,5</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39,5</a:t>
                      </a:r>
                    </a:p>
                  </a:txBody>
                  <a:tcPr marL="9525" marR="9525" marT="9525" marB="0" anchor="b"/>
                </a:tc>
                <a:tc>
                  <a:txBody>
                    <a:bodyPr/>
                    <a:lstStyle/>
                    <a:p>
                      <a:pPr algn="ctr" rtl="0" fontAlgn="b"/>
                      <a:r>
                        <a:rPr lang="sv-SE" sz="1100" b="0" i="0" u="none" strike="noStrike">
                          <a:solidFill>
                            <a:srgbClr val="000000"/>
                          </a:solidFill>
                          <a:effectLst/>
                          <a:latin typeface="Futura Std Book"/>
                        </a:rPr>
                        <a:t>22,3</a:t>
                      </a:r>
                    </a:p>
                  </a:txBody>
                  <a:tcPr marL="9525" marR="9525" marT="9525" marB="0" anchor="b"/>
                </a:tc>
                <a:tc>
                  <a:txBody>
                    <a:bodyPr/>
                    <a:lstStyle/>
                    <a:p>
                      <a:pPr algn="ctr" rtl="0" fontAlgn="b"/>
                      <a:r>
                        <a:rPr lang="sv-SE" sz="1100" b="0" i="0" u="none" strike="noStrike">
                          <a:solidFill>
                            <a:srgbClr val="000000"/>
                          </a:solidFill>
                          <a:effectLst/>
                          <a:latin typeface="Futura Std Book"/>
                        </a:rPr>
                        <a:t>5,3</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48,0</a:t>
                      </a:r>
                    </a:p>
                  </a:txBody>
                  <a:tcPr marL="9525" marR="9525" marT="9525" marB="0" anchor="b"/>
                </a:tc>
                <a:tc>
                  <a:txBody>
                    <a:bodyPr/>
                    <a:lstStyle/>
                    <a:p>
                      <a:pPr algn="ctr" rtl="0" fontAlgn="b"/>
                      <a:r>
                        <a:rPr lang="sv-SE" sz="1100" b="0" i="0" u="none" strike="noStrike">
                          <a:solidFill>
                            <a:srgbClr val="000000"/>
                          </a:solidFill>
                          <a:effectLst/>
                          <a:latin typeface="Futura Std Book"/>
                        </a:rPr>
                        <a:t>20,0</a:t>
                      </a:r>
                    </a:p>
                  </a:txBody>
                  <a:tcPr marL="9525" marR="9525" marT="9525" marB="0" anchor="b"/>
                </a:tc>
                <a:tc>
                  <a:txBody>
                    <a:bodyPr/>
                    <a:lstStyle/>
                    <a:p>
                      <a:pPr algn="ctr" rtl="0" fontAlgn="b"/>
                      <a:r>
                        <a:rPr lang="sv-SE" sz="1100" b="0" i="0" u="none" strike="noStrike" dirty="0">
                          <a:solidFill>
                            <a:srgbClr val="000000"/>
                          </a:solidFill>
                          <a:effectLst/>
                          <a:latin typeface="Futura Std Book"/>
                        </a:rPr>
                        <a:t>3,9</a:t>
                      </a:r>
                    </a:p>
                  </a:txBody>
                  <a:tcPr marL="9525" marR="9525" marT="9525" marB="0" anchor="b"/>
                </a:tc>
              </a:tr>
            </a:tbl>
          </a:graphicData>
        </a:graphic>
      </p:graphicFrame>
      <p:sp>
        <p:nvSpPr>
          <p:cNvPr id="11" name="textruta 10"/>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5" name="Diagram 14"/>
          <p:cNvGraphicFramePr>
            <a:graphicFrameLocks/>
          </p:cNvGraphicFramePr>
          <p:nvPr>
            <p:extLst>
              <p:ext uri="{D42A27DB-BD31-4B8C-83A1-F6EECF244321}">
                <p14:modId xmlns:p14="http://schemas.microsoft.com/office/powerpoint/2010/main" val="1440074527"/>
              </p:ext>
            </p:extLst>
          </p:nvPr>
        </p:nvGraphicFramePr>
        <p:xfrm>
          <a:off x="492325" y="2103993"/>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3971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570291563"/>
              </p:ext>
            </p:extLst>
          </p:nvPr>
        </p:nvGraphicFramePr>
        <p:xfrm>
          <a:off x="4788132" y="2313827"/>
          <a:ext cx="3927999" cy="1329690"/>
        </p:xfrm>
        <a:graphic>
          <a:graphicData uri="http://schemas.openxmlformats.org/drawingml/2006/table">
            <a:tbl>
              <a:tblPr>
                <a:tableStyleId>{68D230F3-CF80-4859-8CE7-A43EE81993B5}</a:tableStyleId>
              </a:tblPr>
              <a:tblGrid>
                <a:gridCol w="1344395"/>
                <a:gridCol w="717587"/>
                <a:gridCol w="671500"/>
                <a:gridCol w="661475"/>
                <a:gridCol w="533042"/>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18 929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65 744</a:t>
                      </a:r>
                    </a:p>
                  </a:txBody>
                  <a:tcPr marL="9525" marR="9525" marT="9525" marB="0" anchor="b"/>
                </a:tc>
                <a:tc>
                  <a:txBody>
                    <a:bodyPr/>
                    <a:lstStyle/>
                    <a:p>
                      <a:pPr algn="ctr" rtl="0"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10 029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34 996</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344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0,3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1 243</a:t>
                      </a:r>
                    </a:p>
                  </a:txBody>
                  <a:tcPr marL="9525" marR="9525" marT="9525" marB="0" anchor="b"/>
                </a:tc>
                <a:tc>
                  <a:txBody>
                    <a:bodyPr/>
                    <a:lstStyle/>
                    <a:p>
                      <a:pPr algn="ctr" rtl="0" fontAlgn="b"/>
                      <a:r>
                        <a:rPr lang="sv-SE" sz="1100" b="1" i="0" u="none" strike="noStrike">
                          <a:solidFill>
                            <a:srgbClr val="000000"/>
                          </a:solidFill>
                          <a:effectLst/>
                          <a:latin typeface="Futura Std Book"/>
                        </a:rPr>
                        <a:t>6,3</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 kommun</a:t>
                      </a:r>
                    </a:p>
                  </a:txBody>
                  <a:tcPr marL="9525" marR="9525" marT="9525" marB="0" anchor="b"/>
                </a:tc>
                <a:tc>
                  <a:txBody>
                    <a:bodyPr/>
                    <a:lstStyle/>
                    <a:p>
                      <a:pPr algn="ctr" rtl="0" fontAlgn="b"/>
                      <a:r>
                        <a:rPr lang="sv-SE" sz="1100" b="1" i="0" u="none" strike="noStrike">
                          <a:solidFill>
                            <a:srgbClr val="000000"/>
                          </a:solidFill>
                          <a:effectLst/>
                          <a:latin typeface="Futura Std Book"/>
                        </a:rPr>
                        <a:t>134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-11,3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508</a:t>
                      </a:r>
                    </a:p>
                  </a:txBody>
                  <a:tcPr marL="9525" marR="9525" marT="9525" marB="0" anchor="b"/>
                </a:tc>
                <a:tc>
                  <a:txBody>
                    <a:bodyPr/>
                    <a:lstStyle/>
                    <a:p>
                      <a:pPr algn="ctr" rtl="0" fontAlgn="b"/>
                      <a:r>
                        <a:rPr lang="sv-SE" sz="1100" b="1" i="0" u="none" strike="noStrike" dirty="0">
                          <a:solidFill>
                            <a:srgbClr val="000000"/>
                          </a:solidFill>
                          <a:effectLst/>
                          <a:latin typeface="Futura Std Book"/>
                        </a:rPr>
                        <a:t>5,2</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23268" y="357038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9" name="Diagram 8"/>
          <p:cNvGraphicFramePr>
            <a:graphicFrameLocks/>
          </p:cNvGraphicFramePr>
          <p:nvPr>
            <p:extLst>
              <p:ext uri="{D42A27DB-BD31-4B8C-83A1-F6EECF244321}">
                <p14:modId xmlns:p14="http://schemas.microsoft.com/office/powerpoint/2010/main" val="1816864387"/>
              </p:ext>
            </p:extLst>
          </p:nvPr>
        </p:nvGraphicFramePr>
        <p:xfrm>
          <a:off x="397496"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145061227"/>
              </p:ext>
            </p:extLst>
          </p:nvPr>
        </p:nvGraphicFramePr>
        <p:xfrm>
          <a:off x="4779819" y="2313827"/>
          <a:ext cx="3936312" cy="1329690"/>
        </p:xfrm>
        <a:graphic>
          <a:graphicData uri="http://schemas.openxmlformats.org/drawingml/2006/table">
            <a:tbl>
              <a:tblPr>
                <a:tableStyleId>{68D230F3-CF80-4859-8CE7-A43EE81993B5}</a:tableStyleId>
              </a:tblPr>
              <a:tblGrid>
                <a:gridCol w="1347240"/>
                <a:gridCol w="719106"/>
                <a:gridCol w="672921"/>
                <a:gridCol w="662875"/>
                <a:gridCol w="534170"/>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1 420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6 231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-10,7</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717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-10,8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3 080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-13,4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-39,5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1" i="0" u="none" strike="noStrike">
                          <a:solidFill>
                            <a:srgbClr val="000000"/>
                          </a:solidFill>
                          <a:effectLst/>
                          <a:latin typeface="Futura Std Book"/>
                        </a:rPr>
                        <a:t>-16,1</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Gävle kommun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12</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33,3</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63</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b"/>
                      <a:r>
                        <a:rPr lang="sv-SE" sz="1100" b="1" i="0" u="none" strike="noStrike" dirty="0">
                          <a:solidFill>
                            <a:srgbClr val="000000"/>
                          </a:solidFill>
                          <a:effectLst/>
                          <a:latin typeface="Futura Std Book"/>
                        </a:rPr>
                        <a:t>-11,3</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3617252328"/>
              </p:ext>
            </p:extLst>
          </p:nvPr>
        </p:nvGraphicFramePr>
        <p:xfrm>
          <a:off x="470638"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748573792"/>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4 811 400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71 500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2 204 700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32 700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122 900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2 300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-1,7</a:t>
                      </a:r>
                    </a:p>
                  </a:txBody>
                  <a:tcPr marL="9525" marR="9525" marT="9525" marB="0" anchor="b"/>
                </a:tc>
                <a:tc>
                  <a:txBody>
                    <a:bodyPr/>
                    <a:lstStyle/>
                    <a:p>
                      <a:pPr algn="ctr" rtl="0" fontAlgn="b"/>
                      <a:r>
                        <a:rPr lang="sv-SE" sz="1100" b="1" i="0" u="none" strike="noStrike" dirty="0">
                          <a:solidFill>
                            <a:srgbClr val="000000"/>
                          </a:solidFill>
                          <a:effectLst/>
                          <a:latin typeface="Futura Std Book"/>
                        </a:rPr>
                        <a:t>1,9</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4051476505"/>
              </p:ext>
            </p:extLst>
          </p:nvPr>
        </p:nvGraphicFramePr>
        <p:xfrm>
          <a:off x="499493" y="2182483"/>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Gävleborgs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1486285374"/>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
                        </a:rPr>
                        <a:t>122 900</a:t>
                      </a:r>
                    </a:p>
                  </a:txBody>
                  <a:tcPr marL="9525" marR="9525" marT="9525" marB="0" anchor="b">
                    <a:noFill/>
                  </a:tcPr>
                </a:tc>
                <a:tc>
                  <a:txBody>
                    <a:bodyPr/>
                    <a:lstStyle/>
                    <a:p>
                      <a:pPr algn="ctr" fontAlgn="b"/>
                      <a:r>
                        <a:rPr lang="sv-SE" sz="1100" b="1" i="0" u="none" strike="noStrike">
                          <a:solidFill>
                            <a:srgbClr val="000000"/>
                          </a:solidFill>
                          <a:effectLst/>
                          <a:latin typeface="Fu"/>
                        </a:rPr>
                        <a:t>2 300</a:t>
                      </a:r>
                    </a:p>
                  </a:txBody>
                  <a:tcPr marL="9525" marR="9525" marT="9525" marB="0" anchor="b">
                    <a:noFill/>
                  </a:tcPr>
                </a:tc>
                <a:tc>
                  <a:txBody>
                    <a:bodyPr/>
                    <a:lstStyle/>
                    <a:p>
                      <a:pPr algn="ctr" fontAlgn="b"/>
                      <a:r>
                        <a:rPr lang="sv-SE" sz="1100" b="1" i="0" u="none" strike="noStrike">
                          <a:solidFill>
                            <a:srgbClr val="000000"/>
                          </a:solidFill>
                          <a:effectLst/>
                          <a:latin typeface="Fu"/>
                        </a:rPr>
                        <a:t>-4,4</a:t>
                      </a:r>
                    </a:p>
                  </a:txBody>
                  <a:tcPr marL="9525" marR="9525" marT="9525" marB="0" anchor="b"/>
                </a:tc>
                <a:tc>
                  <a:txBody>
                    <a:bodyPr/>
                    <a:lstStyle/>
                    <a:p>
                      <a:pPr algn="ctr" fontAlgn="b"/>
                      <a:r>
                        <a:rPr lang="sv-SE" sz="1100" b="1" i="0" u="none" strike="noStrike">
                          <a:solidFill>
                            <a:srgbClr val="000000"/>
                          </a:solidFill>
                          <a:effectLst/>
                          <a:latin typeface="Fu"/>
                        </a:rPr>
                        <a:t>-1,7</a:t>
                      </a:r>
                    </a:p>
                  </a:txBody>
                  <a:tcPr marL="9525" marR="9525" marT="9525" marB="0" anchor="b"/>
                </a:tc>
                <a:tc>
                  <a:txBody>
                    <a:bodyPr/>
                    <a:lstStyle/>
                    <a:p>
                      <a:pPr algn="ctr" fontAlgn="b"/>
                      <a:r>
                        <a:rPr lang="sv-SE" sz="1100" b="1" i="0" u="none" strike="noStrike">
                          <a:solidFill>
                            <a:srgbClr val="000000"/>
                          </a:solidFill>
                          <a:effectLst/>
                          <a:latin typeface="Fu"/>
                        </a:rPr>
                        <a:t>1,9</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a:solidFill>
                            <a:srgbClr val="000000"/>
                          </a:solidFill>
                          <a:effectLst/>
                          <a:latin typeface="Fu"/>
                        </a:rPr>
                        <a:t>15 600</a:t>
                      </a:r>
                    </a:p>
                  </a:txBody>
                  <a:tcPr marL="9525" marR="9525" marT="9525" marB="0" anchor="b">
                    <a:noFill/>
                  </a:tcPr>
                </a:tc>
                <a:tc>
                  <a:txBody>
                    <a:bodyPr/>
                    <a:lstStyle/>
                    <a:p>
                      <a:pPr algn="ctr" fontAlgn="b"/>
                      <a:r>
                        <a:rPr lang="sv-SE" sz="1100" b="0" i="0" u="none" strike="noStrike">
                          <a:solidFill>
                            <a:srgbClr val="000000"/>
                          </a:solidFill>
                          <a:effectLst/>
                          <a:latin typeface="Fu"/>
                        </a:rPr>
                        <a:t>-3 600</a:t>
                      </a:r>
                    </a:p>
                  </a:txBody>
                  <a:tcPr marL="9525" marR="9525" marT="9525" marB="0" anchor="b">
                    <a:noFill/>
                  </a:tcPr>
                </a:tc>
                <a:tc>
                  <a:txBody>
                    <a:bodyPr/>
                    <a:lstStyle/>
                    <a:p>
                      <a:pPr algn="ctr" fontAlgn="b"/>
                      <a:r>
                        <a:rPr lang="sv-SE" sz="1100" b="0" i="0" u="none" strike="noStrike">
                          <a:solidFill>
                            <a:srgbClr val="000000"/>
                          </a:solidFill>
                          <a:effectLst/>
                          <a:latin typeface="Fu"/>
                        </a:rPr>
                        <a:t>-45,1</a:t>
                      </a:r>
                    </a:p>
                  </a:txBody>
                  <a:tcPr marL="9525" marR="9525" marT="9525" marB="0" anchor="b"/>
                </a:tc>
                <a:tc>
                  <a:txBody>
                    <a:bodyPr/>
                    <a:lstStyle/>
                    <a:p>
                      <a:pPr algn="ctr" fontAlgn="b"/>
                      <a:r>
                        <a:rPr lang="sv-SE" sz="1100" b="0" i="0" u="none" strike="noStrike" dirty="0">
                          <a:solidFill>
                            <a:srgbClr val="000000"/>
                          </a:solidFill>
                          <a:effectLst/>
                          <a:latin typeface="Fu"/>
                        </a:rPr>
                        <a:t>-27,4</a:t>
                      </a:r>
                    </a:p>
                  </a:txBody>
                  <a:tcPr marL="9525" marR="9525" marT="9525" marB="0" anchor="b"/>
                </a:tc>
                <a:tc>
                  <a:txBody>
                    <a:bodyPr/>
                    <a:lstStyle/>
                    <a:p>
                      <a:pPr algn="ctr" fontAlgn="b"/>
                      <a:r>
                        <a:rPr lang="sv-SE" sz="1100" b="0" i="0" u="none" strike="noStrike" dirty="0">
                          <a:solidFill>
                            <a:srgbClr val="000000"/>
                          </a:solidFill>
                          <a:effectLst/>
                          <a:latin typeface="Fu"/>
                        </a:rPr>
                        <a:t>-18,8</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5 500</a:t>
                      </a:r>
                    </a:p>
                  </a:txBody>
                  <a:tcPr marL="9525" marR="9525" marT="9525" marB="0" anchor="b">
                    <a:noFill/>
                  </a:tcPr>
                </a:tc>
                <a:tc>
                  <a:txBody>
                    <a:bodyPr/>
                    <a:lstStyle/>
                    <a:p>
                      <a:pPr algn="ctr" fontAlgn="b"/>
                      <a:r>
                        <a:rPr lang="sv-SE" sz="1100" b="0" i="0" u="none" strike="noStrike">
                          <a:solidFill>
                            <a:srgbClr val="000000"/>
                          </a:solidFill>
                          <a:effectLst/>
                          <a:latin typeface="Fu"/>
                        </a:rPr>
                        <a:t>-1 100</a:t>
                      </a:r>
                    </a:p>
                  </a:txBody>
                  <a:tcPr marL="9525" marR="9525" marT="9525" marB="0" anchor="b">
                    <a:noFill/>
                  </a:tcPr>
                </a:tc>
                <a:tc>
                  <a:txBody>
                    <a:bodyPr/>
                    <a:lstStyle/>
                    <a:p>
                      <a:pPr algn="ctr" fontAlgn="b"/>
                      <a:r>
                        <a:rPr lang="sv-SE" sz="1100" b="0" i="0" u="none" strike="noStrike">
                          <a:solidFill>
                            <a:srgbClr val="000000"/>
                          </a:solidFill>
                          <a:effectLst/>
                          <a:latin typeface="Fu"/>
                        </a:rPr>
                        <a:t>-52,2</a:t>
                      </a:r>
                    </a:p>
                  </a:txBody>
                  <a:tcPr marL="9525" marR="9525" marT="9525" marB="0" anchor="b"/>
                </a:tc>
                <a:tc>
                  <a:txBody>
                    <a:bodyPr/>
                    <a:lstStyle/>
                    <a:p>
                      <a:pPr algn="ctr" fontAlgn="b"/>
                      <a:r>
                        <a:rPr lang="sv-SE" sz="1100" b="0" i="0" u="none" strike="noStrike">
                          <a:solidFill>
                            <a:srgbClr val="000000"/>
                          </a:solidFill>
                          <a:effectLst/>
                          <a:latin typeface="Fu"/>
                        </a:rPr>
                        <a:t>-32,9</a:t>
                      </a:r>
                    </a:p>
                  </a:txBody>
                  <a:tcPr marL="9525" marR="9525" marT="9525" marB="0" anchor="b"/>
                </a:tc>
                <a:tc>
                  <a:txBody>
                    <a:bodyPr/>
                    <a:lstStyle/>
                    <a:p>
                      <a:pPr algn="ctr" fontAlgn="b"/>
                      <a:r>
                        <a:rPr lang="sv-SE" sz="1100" b="0" i="0" u="none" strike="noStrike">
                          <a:solidFill>
                            <a:srgbClr val="000000"/>
                          </a:solidFill>
                          <a:effectLst/>
                          <a:latin typeface="Fu"/>
                        </a:rPr>
                        <a:t>-16,7</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9 700</a:t>
                      </a:r>
                    </a:p>
                  </a:txBody>
                  <a:tcPr marL="9525" marR="9525" marT="9525" marB="0" anchor="b">
                    <a:noFill/>
                  </a:tcPr>
                </a:tc>
                <a:tc>
                  <a:txBody>
                    <a:bodyPr/>
                    <a:lstStyle/>
                    <a:p>
                      <a:pPr algn="ctr" fontAlgn="b"/>
                      <a:r>
                        <a:rPr lang="sv-SE" sz="1100" b="0" i="0" u="none" strike="noStrike">
                          <a:solidFill>
                            <a:srgbClr val="000000"/>
                          </a:solidFill>
                          <a:effectLst/>
                          <a:latin typeface="Fu"/>
                        </a:rPr>
                        <a:t>700</a:t>
                      </a:r>
                    </a:p>
                  </a:txBody>
                  <a:tcPr marL="9525" marR="9525" marT="9525" marB="0" anchor="b">
                    <a:noFill/>
                  </a:tcPr>
                </a:tc>
                <a:tc>
                  <a:txBody>
                    <a:bodyPr/>
                    <a:lstStyle/>
                    <a:p>
                      <a:pPr algn="ctr" fontAlgn="b"/>
                      <a:r>
                        <a:rPr lang="sv-SE" sz="1100" b="0" i="0" u="none" strike="noStrike">
                          <a:solidFill>
                            <a:srgbClr val="000000"/>
                          </a:solidFill>
                          <a:effectLst/>
                          <a:latin typeface="Fu"/>
                        </a:rPr>
                        <a:t>2,1</a:t>
                      </a:r>
                    </a:p>
                  </a:txBody>
                  <a:tcPr marL="9525" marR="9525" marT="9525" marB="0" anchor="b"/>
                </a:tc>
                <a:tc>
                  <a:txBody>
                    <a:bodyPr/>
                    <a:lstStyle/>
                    <a:p>
                      <a:pPr algn="ctr" fontAlgn="b"/>
                      <a:r>
                        <a:rPr lang="sv-SE" sz="1100" b="0" i="0" u="none" strike="noStrike">
                          <a:solidFill>
                            <a:srgbClr val="000000"/>
                          </a:solidFill>
                          <a:effectLst/>
                          <a:latin typeface="Fu"/>
                        </a:rPr>
                        <a:t>15,5</a:t>
                      </a:r>
                    </a:p>
                  </a:txBody>
                  <a:tcPr marL="9525" marR="9525" marT="9525" marB="0" anchor="b"/>
                </a:tc>
                <a:tc>
                  <a:txBody>
                    <a:bodyPr/>
                    <a:lstStyle/>
                    <a:p>
                      <a:pPr algn="ctr" fontAlgn="b"/>
                      <a:r>
                        <a:rPr lang="sv-SE" sz="1100" b="0" i="0" u="none" strike="noStrike">
                          <a:solidFill>
                            <a:srgbClr val="000000"/>
                          </a:solidFill>
                          <a:effectLst/>
                          <a:latin typeface="Fu"/>
                        </a:rPr>
                        <a:t>7,8</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13 500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r>
                        <a:rPr lang="sv-SE" sz="1100" b="0" i="0" u="none" strike="noStrike">
                          <a:solidFill>
                            <a:srgbClr val="000000"/>
                          </a:solidFill>
                          <a:effectLst/>
                          <a:latin typeface="Fu"/>
                        </a:rPr>
                        <a:t>-5,6</a:t>
                      </a:r>
                    </a:p>
                  </a:txBody>
                  <a:tcPr marL="9525" marR="9525" marT="9525" marB="0" anchor="b"/>
                </a:tc>
                <a:tc>
                  <a:txBody>
                    <a:bodyPr/>
                    <a:lstStyle/>
                    <a:p>
                      <a:pPr algn="ctr" fontAlgn="b"/>
                      <a:r>
                        <a:rPr lang="sv-SE" sz="1100" b="0" i="0" u="none" strike="noStrike">
                          <a:solidFill>
                            <a:srgbClr val="000000"/>
                          </a:solidFill>
                          <a:effectLst/>
                          <a:latin typeface="Fu"/>
                        </a:rPr>
                        <a:t>-1,5</a:t>
                      </a:r>
                    </a:p>
                  </a:txBody>
                  <a:tcPr marL="9525" marR="9525" marT="9525" marB="0" anchor="b"/>
                </a:tc>
                <a:tc>
                  <a:txBody>
                    <a:bodyPr/>
                    <a:lstStyle/>
                    <a:p>
                      <a:pPr algn="ctr" fontAlgn="b"/>
                      <a:r>
                        <a:rPr lang="sv-SE" sz="1100" b="0" i="0" u="none" strike="noStrike">
                          <a:solidFill>
                            <a:srgbClr val="000000"/>
                          </a:solidFill>
                          <a:effectLst/>
                          <a:latin typeface="Fu"/>
                        </a:rPr>
                        <a:t>-0,7</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5 400</a:t>
                      </a:r>
                    </a:p>
                  </a:txBody>
                  <a:tcPr marL="9525" marR="9525" marT="9525" marB="0" anchor="b">
                    <a:noFill/>
                  </a:tcPr>
                </a:tc>
                <a:tc>
                  <a:txBody>
                    <a:bodyPr/>
                    <a:lstStyle/>
                    <a:p>
                      <a:pPr algn="ctr" fontAlgn="b"/>
                      <a:r>
                        <a:rPr lang="sv-SE" sz="1100" b="0" i="0" u="none" strike="noStrike">
                          <a:solidFill>
                            <a:srgbClr val="000000"/>
                          </a:solidFill>
                          <a:effectLst/>
                          <a:latin typeface="Fu"/>
                        </a:rPr>
                        <a:t>-1 100</a:t>
                      </a:r>
                    </a:p>
                  </a:txBody>
                  <a:tcPr marL="9525" marR="9525" marT="9525" marB="0" anchor="b">
                    <a:noFill/>
                  </a:tcPr>
                </a:tc>
                <a:tc>
                  <a:txBody>
                    <a:bodyPr/>
                    <a:lstStyle/>
                    <a:p>
                      <a:pPr algn="ctr" fontAlgn="b"/>
                      <a:r>
                        <a:rPr lang="sv-SE" sz="1100" b="0" i="0" u="none" strike="noStrike">
                          <a:solidFill>
                            <a:srgbClr val="000000"/>
                          </a:solidFill>
                          <a:effectLst/>
                          <a:latin typeface="Fu"/>
                        </a:rPr>
                        <a:t>12,5</a:t>
                      </a:r>
                    </a:p>
                  </a:txBody>
                  <a:tcPr marL="9525" marR="9525" marT="9525" marB="0" anchor="b"/>
                </a:tc>
                <a:tc>
                  <a:txBody>
                    <a:bodyPr/>
                    <a:lstStyle/>
                    <a:p>
                      <a:pPr algn="ctr" fontAlgn="b"/>
                      <a:r>
                        <a:rPr lang="sv-SE" sz="1100" b="0" i="0" u="none" strike="noStrike">
                          <a:solidFill>
                            <a:srgbClr val="000000"/>
                          </a:solidFill>
                          <a:effectLst/>
                          <a:latin typeface="Fu"/>
                        </a:rPr>
                        <a:t>-14,3</a:t>
                      </a:r>
                    </a:p>
                  </a:txBody>
                  <a:tcPr marL="9525" marR="9525" marT="9525" marB="0" anchor="b"/>
                </a:tc>
                <a:tc>
                  <a:txBody>
                    <a:bodyPr/>
                    <a:lstStyle/>
                    <a:p>
                      <a:pPr algn="ctr" fontAlgn="b"/>
                      <a:r>
                        <a:rPr lang="sv-SE" sz="1100" b="0" i="0" u="none" strike="noStrike">
                          <a:solidFill>
                            <a:srgbClr val="000000"/>
                          </a:solidFill>
                          <a:effectLst/>
                          <a:latin typeface="Fu"/>
                        </a:rPr>
                        <a:t>-16,9</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3 700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r>
                        <a:rPr lang="sv-SE" sz="1100" b="0" i="0" u="none" strike="noStrike">
                          <a:solidFill>
                            <a:srgbClr val="000000"/>
                          </a:solidFill>
                          <a:effectLst/>
                          <a:latin typeface="Fu"/>
                        </a:rPr>
                        <a:t>-14,0</a:t>
                      </a:r>
                    </a:p>
                  </a:txBody>
                  <a:tcPr marL="9525" marR="9525" marT="9525" marB="0" anchor="b"/>
                </a:tc>
                <a:tc>
                  <a:txBody>
                    <a:bodyPr/>
                    <a:lstStyle/>
                    <a:p>
                      <a:pPr algn="ctr" fontAlgn="b"/>
                      <a:r>
                        <a:rPr lang="sv-SE" sz="1100" b="0" i="0" u="none" strike="noStrike">
                          <a:solidFill>
                            <a:srgbClr val="000000"/>
                          </a:solidFill>
                          <a:effectLst/>
                          <a:latin typeface="Fu"/>
                        </a:rPr>
                        <a:t>5,7</a:t>
                      </a:r>
                    </a:p>
                  </a:txBody>
                  <a:tcPr marL="9525" marR="9525" marT="9525" marB="0" anchor="b"/>
                </a:tc>
                <a:tc>
                  <a:txBody>
                    <a:bodyPr/>
                    <a:lstStyle/>
                    <a:p>
                      <a:pPr algn="ctr" fontAlgn="b"/>
                      <a:r>
                        <a:rPr lang="sv-SE" sz="1100" b="0" i="0" u="none" strike="noStrike">
                          <a:solidFill>
                            <a:srgbClr val="000000"/>
                          </a:solidFill>
                          <a:effectLst/>
                          <a:latin typeface="Fu"/>
                        </a:rPr>
                        <a:t>-2,6</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4 300</a:t>
                      </a:r>
                    </a:p>
                  </a:txBody>
                  <a:tcPr marL="9525" marR="9525" marT="9525" marB="0" anchor="b">
                    <a:noFill/>
                  </a:tcPr>
                </a:tc>
                <a:tc>
                  <a:txBody>
                    <a:bodyPr/>
                    <a:lstStyle/>
                    <a:p>
                      <a:pPr algn="ctr" fontAlgn="b"/>
                      <a:r>
                        <a:rPr lang="sv-SE" sz="1100" b="0" i="0" u="none" strike="noStrike">
                          <a:solidFill>
                            <a:srgbClr val="000000"/>
                          </a:solidFill>
                          <a:effectLst/>
                          <a:latin typeface="Fu"/>
                        </a:rPr>
                        <a:t>200</a:t>
                      </a:r>
                    </a:p>
                  </a:txBody>
                  <a:tcPr marL="9525" marR="9525" marT="9525" marB="0" anchor="b">
                    <a:noFill/>
                  </a:tcPr>
                </a:tc>
                <a:tc>
                  <a:txBody>
                    <a:bodyPr/>
                    <a:lstStyle/>
                    <a:p>
                      <a:pPr algn="ctr" fontAlgn="b"/>
                      <a:r>
                        <a:rPr lang="sv-SE" sz="1100" b="0" i="0" u="none" strike="noStrike">
                          <a:solidFill>
                            <a:srgbClr val="000000"/>
                          </a:solidFill>
                          <a:effectLst/>
                          <a:latin typeface="Fu"/>
                        </a:rPr>
                        <a:t>34,4</a:t>
                      </a:r>
                    </a:p>
                  </a:txBody>
                  <a:tcPr marL="9525" marR="9525" marT="9525" marB="0" anchor="b"/>
                </a:tc>
                <a:tc>
                  <a:txBody>
                    <a:bodyPr/>
                    <a:lstStyle/>
                    <a:p>
                      <a:pPr algn="ctr" fontAlgn="b"/>
                      <a:r>
                        <a:rPr lang="sv-SE" sz="1100" b="0" i="0" u="none" strike="noStrike">
                          <a:solidFill>
                            <a:srgbClr val="000000"/>
                          </a:solidFill>
                          <a:effectLst/>
                          <a:latin typeface="Fu"/>
                        </a:rPr>
                        <a:t>65,4</a:t>
                      </a:r>
                    </a:p>
                  </a:txBody>
                  <a:tcPr marL="9525" marR="9525" marT="9525" marB="0" anchor="b"/>
                </a:tc>
                <a:tc>
                  <a:txBody>
                    <a:bodyPr/>
                    <a:lstStyle/>
                    <a:p>
                      <a:pPr algn="ctr" fontAlgn="b"/>
                      <a:r>
                        <a:rPr lang="sv-SE" sz="1100" b="0" i="0" u="none" strike="noStrike">
                          <a:solidFill>
                            <a:srgbClr val="000000"/>
                          </a:solidFill>
                          <a:effectLst/>
                          <a:latin typeface="Fu"/>
                        </a:rPr>
                        <a:t>4,9</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9 000</a:t>
                      </a:r>
                    </a:p>
                  </a:txBody>
                  <a:tcPr marL="9525" marR="9525" marT="9525" marB="0" anchor="b">
                    <a:noFill/>
                  </a:tcPr>
                </a:tc>
                <a:tc>
                  <a:txBody>
                    <a:bodyPr/>
                    <a:lstStyle/>
                    <a:p>
                      <a:pPr algn="ctr" fontAlgn="b"/>
                      <a:r>
                        <a:rPr lang="sv-SE" sz="1100" b="0" i="0" u="none" strike="noStrike">
                          <a:solidFill>
                            <a:srgbClr val="000000"/>
                          </a:solidFill>
                          <a:effectLst/>
                          <a:latin typeface="Fu"/>
                        </a:rPr>
                        <a:t>3 400</a:t>
                      </a:r>
                    </a:p>
                  </a:txBody>
                  <a:tcPr marL="9525" marR="9525" marT="9525" marB="0" anchor="b">
                    <a:noFill/>
                  </a:tcPr>
                </a:tc>
                <a:tc>
                  <a:txBody>
                    <a:bodyPr/>
                    <a:lstStyle/>
                    <a:p>
                      <a:pPr algn="ctr" fontAlgn="b"/>
                      <a:r>
                        <a:rPr lang="sv-SE" sz="1100" b="0" i="0" u="none" strike="noStrike">
                          <a:solidFill>
                            <a:srgbClr val="000000"/>
                          </a:solidFill>
                          <a:effectLst/>
                          <a:latin typeface="Fu"/>
                        </a:rPr>
                        <a:t>57,9</a:t>
                      </a:r>
                    </a:p>
                  </a:txBody>
                  <a:tcPr marL="9525" marR="9525" marT="9525" marB="0" anchor="b"/>
                </a:tc>
                <a:tc>
                  <a:txBody>
                    <a:bodyPr/>
                    <a:lstStyle/>
                    <a:p>
                      <a:pPr algn="ctr" fontAlgn="b"/>
                      <a:r>
                        <a:rPr lang="sv-SE" sz="1100" b="0" i="0" u="none" strike="noStrike">
                          <a:solidFill>
                            <a:srgbClr val="000000"/>
                          </a:solidFill>
                          <a:effectLst/>
                          <a:latin typeface="Fu"/>
                        </a:rPr>
                        <a:t>30,4</a:t>
                      </a:r>
                    </a:p>
                  </a:txBody>
                  <a:tcPr marL="9525" marR="9525" marT="9525" marB="0" anchor="b"/>
                </a:tc>
                <a:tc>
                  <a:txBody>
                    <a:bodyPr/>
                    <a:lstStyle/>
                    <a:p>
                      <a:pPr algn="ctr" fontAlgn="b"/>
                      <a:r>
                        <a:rPr lang="sv-SE" sz="1100" b="0" i="0" u="none" strike="noStrike">
                          <a:solidFill>
                            <a:srgbClr val="000000"/>
                          </a:solidFill>
                          <a:effectLst/>
                          <a:latin typeface="Fu"/>
                        </a:rPr>
                        <a:t>60,7</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15 400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22,2</a:t>
                      </a:r>
                    </a:p>
                  </a:txBody>
                  <a:tcPr marL="9525" marR="9525" marT="9525" marB="0" anchor="b"/>
                </a:tc>
                <a:tc>
                  <a:txBody>
                    <a:bodyPr/>
                    <a:lstStyle/>
                    <a:p>
                      <a:pPr algn="ctr" fontAlgn="b"/>
                      <a:r>
                        <a:rPr lang="sv-SE" sz="1100" b="0" i="0" u="none" strike="noStrike">
                          <a:solidFill>
                            <a:srgbClr val="000000"/>
                          </a:solidFill>
                          <a:effectLst/>
                          <a:latin typeface="Fu"/>
                        </a:rPr>
                        <a:t>-1,3</a:t>
                      </a:r>
                    </a:p>
                  </a:txBody>
                  <a:tcPr marL="9525" marR="9525" marT="9525" marB="0" anchor="b"/>
                </a:tc>
                <a:tc>
                  <a:txBody>
                    <a:bodyPr/>
                    <a:lstStyle/>
                    <a:p>
                      <a:pPr algn="ctr" fontAlgn="b"/>
                      <a:r>
                        <a:rPr lang="sv-SE" sz="1100" b="0" i="0" u="none" strike="noStrike">
                          <a:solidFill>
                            <a:srgbClr val="000000"/>
                          </a:solidFill>
                          <a:effectLst/>
                          <a:latin typeface="Fu"/>
                        </a:rPr>
                        <a:t>-3,8</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9 800</a:t>
                      </a:r>
                    </a:p>
                  </a:txBody>
                  <a:tcPr marL="9525" marR="9525" marT="9525" marB="0" anchor="b">
                    <a:noFill/>
                  </a:tcPr>
                </a:tc>
                <a:tc>
                  <a:txBody>
                    <a:bodyPr/>
                    <a:lstStyle/>
                    <a:p>
                      <a:pPr algn="ctr" fontAlgn="b"/>
                      <a:r>
                        <a:rPr lang="sv-SE" sz="1100" b="0" i="0" u="none" strike="noStrike">
                          <a:solidFill>
                            <a:srgbClr val="000000"/>
                          </a:solidFill>
                          <a:effectLst/>
                          <a:latin typeface="Fu"/>
                        </a:rPr>
                        <a:t>2 800</a:t>
                      </a:r>
                    </a:p>
                  </a:txBody>
                  <a:tcPr marL="9525" marR="9525" marT="9525" marB="0" anchor="b">
                    <a:noFill/>
                  </a:tcPr>
                </a:tc>
                <a:tc>
                  <a:txBody>
                    <a:bodyPr/>
                    <a:lstStyle/>
                    <a:p>
                      <a:pPr algn="ctr" fontAlgn="b"/>
                      <a:r>
                        <a:rPr lang="sv-SE" sz="1100" b="0" i="0" u="none" strike="noStrike">
                          <a:solidFill>
                            <a:srgbClr val="000000"/>
                          </a:solidFill>
                          <a:effectLst/>
                          <a:latin typeface="Fu"/>
                        </a:rPr>
                        <a:t>46,3</a:t>
                      </a:r>
                    </a:p>
                  </a:txBody>
                  <a:tcPr marL="9525" marR="9525" marT="9525" marB="0" anchor="b"/>
                </a:tc>
                <a:tc>
                  <a:txBody>
                    <a:bodyPr/>
                    <a:lstStyle/>
                    <a:p>
                      <a:pPr algn="ctr" fontAlgn="b"/>
                      <a:r>
                        <a:rPr lang="sv-SE" sz="1100" b="0" i="0" u="none" strike="noStrike">
                          <a:solidFill>
                            <a:srgbClr val="000000"/>
                          </a:solidFill>
                          <a:effectLst/>
                          <a:latin typeface="Fu"/>
                        </a:rPr>
                        <a:t>100,0</a:t>
                      </a:r>
                    </a:p>
                  </a:txBody>
                  <a:tcPr marL="9525" marR="9525" marT="9525" marB="0" anchor="b"/>
                </a:tc>
                <a:tc>
                  <a:txBody>
                    <a:bodyPr/>
                    <a:lstStyle/>
                    <a:p>
                      <a:pPr algn="ctr" fontAlgn="b"/>
                      <a:r>
                        <a:rPr lang="sv-SE" sz="1100" b="0" i="0" u="none" strike="noStrike">
                          <a:solidFill>
                            <a:srgbClr val="000000"/>
                          </a:solidFill>
                          <a:effectLst/>
                          <a:latin typeface="Fu"/>
                        </a:rPr>
                        <a:t>40,0</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14 300</a:t>
                      </a:r>
                    </a:p>
                  </a:txBody>
                  <a:tcPr marL="9525" marR="9525" marT="9525" marB="0" anchor="b">
                    <a:noFill/>
                  </a:tcPr>
                </a:tc>
                <a:tc>
                  <a:txBody>
                    <a:bodyPr/>
                    <a:lstStyle/>
                    <a:p>
                      <a:pPr algn="ctr" fontAlgn="b"/>
                      <a:r>
                        <a:rPr lang="sv-SE" sz="1100" b="0" i="0" u="none" strike="noStrike">
                          <a:solidFill>
                            <a:srgbClr val="000000"/>
                          </a:solidFill>
                          <a:effectLst/>
                          <a:latin typeface="Fu"/>
                        </a:rPr>
                        <a:t>2 200</a:t>
                      </a:r>
                    </a:p>
                  </a:txBody>
                  <a:tcPr marL="9525" marR="9525" marT="9525" marB="0" anchor="b">
                    <a:noFill/>
                  </a:tcPr>
                </a:tc>
                <a:tc>
                  <a:txBody>
                    <a:bodyPr/>
                    <a:lstStyle/>
                    <a:p>
                      <a:pPr algn="ctr" fontAlgn="b"/>
                      <a:r>
                        <a:rPr lang="sv-SE" sz="1100" b="0" i="0" u="none" strike="noStrike">
                          <a:solidFill>
                            <a:srgbClr val="000000"/>
                          </a:solidFill>
                          <a:effectLst/>
                          <a:latin typeface="Fu"/>
                        </a:rPr>
                        <a:t>-2,7</a:t>
                      </a:r>
                    </a:p>
                  </a:txBody>
                  <a:tcPr marL="9525" marR="9525" marT="9525" marB="0" anchor="b"/>
                </a:tc>
                <a:tc>
                  <a:txBody>
                    <a:bodyPr/>
                    <a:lstStyle/>
                    <a:p>
                      <a:pPr algn="ctr" fontAlgn="b"/>
                      <a:r>
                        <a:rPr lang="sv-SE" sz="1100" b="0" i="0" u="none" strike="noStrike">
                          <a:solidFill>
                            <a:srgbClr val="000000"/>
                          </a:solidFill>
                          <a:effectLst/>
                          <a:latin typeface="Fu"/>
                        </a:rPr>
                        <a:t>21,2</a:t>
                      </a:r>
                    </a:p>
                  </a:txBody>
                  <a:tcPr marL="9525" marR="9525" marT="9525" marB="0" anchor="b"/>
                </a:tc>
                <a:tc>
                  <a:txBody>
                    <a:bodyPr/>
                    <a:lstStyle/>
                    <a:p>
                      <a:pPr algn="ctr" fontAlgn="b"/>
                      <a:r>
                        <a:rPr lang="sv-SE" sz="1100" b="0" i="0" u="none" strike="noStrike">
                          <a:solidFill>
                            <a:srgbClr val="000000"/>
                          </a:solidFill>
                          <a:effectLst/>
                          <a:latin typeface="Fu"/>
                        </a:rPr>
                        <a:t>18,2</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19 000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-4,0</a:t>
                      </a:r>
                    </a:p>
                  </a:txBody>
                  <a:tcPr marL="9525" marR="9525" marT="9525" marB="0" anchor="b"/>
                </a:tc>
                <a:tc>
                  <a:txBody>
                    <a:bodyPr/>
                    <a:lstStyle/>
                    <a:p>
                      <a:pPr algn="ctr" fontAlgn="b"/>
                      <a:r>
                        <a:rPr lang="sv-SE" sz="1100" b="0" i="0" u="none" strike="noStrike">
                          <a:solidFill>
                            <a:srgbClr val="000000"/>
                          </a:solidFill>
                          <a:effectLst/>
                          <a:latin typeface="Fu"/>
                        </a:rPr>
                        <a:t>-24,9</a:t>
                      </a:r>
                    </a:p>
                  </a:txBody>
                  <a:tcPr marL="9525" marR="9525" marT="9525" marB="0" anchor="b"/>
                </a:tc>
                <a:tc>
                  <a:txBody>
                    <a:bodyPr/>
                    <a:lstStyle/>
                    <a:p>
                      <a:pPr algn="ctr" fontAlgn="b"/>
                      <a:r>
                        <a:rPr lang="sv-SE" sz="1100" b="0" i="0" u="none" strike="noStrike">
                          <a:solidFill>
                            <a:srgbClr val="000000"/>
                          </a:solidFill>
                          <a:effectLst/>
                          <a:latin typeface="Fu"/>
                        </a:rPr>
                        <a:t>-3,1</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a:solidFill>
                            <a:srgbClr val="000000"/>
                          </a:solidFill>
                          <a:effectLst/>
                          <a:latin typeface="Fu"/>
                        </a:rPr>
                        <a:t>122 600</a:t>
                      </a:r>
                    </a:p>
                  </a:txBody>
                  <a:tcPr marL="9525" marR="9525" marT="9525" marB="0" anchor="b">
                    <a:noFill/>
                  </a:tcPr>
                </a:tc>
                <a:tc>
                  <a:txBody>
                    <a:bodyPr/>
                    <a:lstStyle/>
                    <a:p>
                      <a:pPr algn="ctr" fontAlgn="b"/>
                      <a:r>
                        <a:rPr lang="sv-SE" sz="1100" b="0" i="0" u="none" strike="noStrike">
                          <a:solidFill>
                            <a:srgbClr val="000000"/>
                          </a:solidFill>
                          <a:effectLst/>
                          <a:latin typeface="Fu"/>
                        </a:rPr>
                        <a:t>2 800</a:t>
                      </a:r>
                    </a:p>
                  </a:txBody>
                  <a:tcPr marL="9525" marR="9525" marT="9525" marB="0" anchor="b">
                    <a:noFill/>
                  </a:tcPr>
                </a:tc>
                <a:tc>
                  <a:txBody>
                    <a:bodyPr/>
                    <a:lstStyle/>
                    <a:p>
                      <a:pPr algn="ctr" fontAlgn="b"/>
                      <a:r>
                        <a:rPr lang="sv-SE" sz="1100" b="0" i="0" u="none" strike="noStrike" dirty="0">
                          <a:solidFill>
                            <a:srgbClr val="000000"/>
                          </a:solidFill>
                          <a:effectLst/>
                          <a:latin typeface="Fu"/>
                        </a:rPr>
                        <a:t>-4,1</a:t>
                      </a:r>
                    </a:p>
                  </a:txBody>
                  <a:tcPr marL="9525" marR="9525" marT="9525" marB="0" anchor="b"/>
                </a:tc>
                <a:tc>
                  <a:txBody>
                    <a:bodyPr/>
                    <a:lstStyle/>
                    <a:p>
                      <a:pPr algn="ctr" fontAlgn="b"/>
                      <a:r>
                        <a:rPr lang="sv-SE" sz="1100" b="0" i="0" u="none" strike="noStrike" dirty="0">
                          <a:solidFill>
                            <a:srgbClr val="000000"/>
                          </a:solidFill>
                          <a:effectLst/>
                          <a:latin typeface="Fu"/>
                        </a:rPr>
                        <a:t>-1,4</a:t>
                      </a:r>
                    </a:p>
                  </a:txBody>
                  <a:tcPr marL="9525" marR="9525" marT="9525" marB="0" anchor="b"/>
                </a:tc>
                <a:tc>
                  <a:txBody>
                    <a:bodyPr/>
                    <a:lstStyle/>
                    <a:p>
                      <a:pPr algn="ctr" fontAlgn="b"/>
                      <a:r>
                        <a:rPr lang="sv-SE" sz="1100" b="0" i="0" u="none" strike="noStrike" dirty="0">
                          <a:solidFill>
                            <a:srgbClr val="000000"/>
                          </a:solidFill>
                          <a:effectLst/>
                          <a:latin typeface="Fu"/>
                        </a:rPr>
                        <a:t>2,3</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133261609"/>
              </p:ext>
            </p:extLst>
          </p:nvPr>
        </p:nvGraphicFramePr>
        <p:xfrm>
          <a:off x="4210188" y="2319649"/>
          <a:ext cx="4539975" cy="1143000"/>
        </p:xfrm>
        <a:graphic>
          <a:graphicData uri="http://schemas.openxmlformats.org/drawingml/2006/table">
            <a:tbl>
              <a:tblPr>
                <a:tableStyleId>{68D230F3-CF80-4859-8CE7-A43EE81993B5}</a:tableStyleId>
              </a:tblPr>
              <a:tblGrid>
                <a:gridCol w="1437354"/>
                <a:gridCol w="948780"/>
                <a:gridCol w="717947"/>
                <a:gridCol w="717947"/>
                <a:gridCol w="71794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365 525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1 143 039</a:t>
                      </a:r>
                    </a:p>
                  </a:txBody>
                  <a:tcPr marL="9525" marR="9525" marT="9525" marB="0" anchor="b"/>
                </a:tc>
                <a:tc>
                  <a:txBody>
                    <a:bodyPr/>
                    <a:lstStyle/>
                    <a:p>
                      <a:pPr algn="ctr" rtl="0" fontAlgn="b"/>
                      <a:r>
                        <a:rPr lang="sv-SE" sz="1100" b="0" i="0" u="none" strike="noStrike">
                          <a:solidFill>
                            <a:srgbClr val="000000"/>
                          </a:solidFill>
                          <a:effectLst/>
                          <a:latin typeface="Futura Std Book"/>
                        </a:rPr>
                        <a:t>29,4</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174 772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553 500</a:t>
                      </a:r>
                    </a:p>
                  </a:txBody>
                  <a:tcPr marL="9525" marR="9525" marT="9525" marB="0" anchor="b"/>
                </a:tc>
                <a:tc>
                  <a:txBody>
                    <a:bodyPr/>
                    <a:lstStyle/>
                    <a:p>
                      <a:pPr algn="ctr" rtl="0" fontAlgn="b"/>
                      <a:r>
                        <a:rPr lang="sv-SE" sz="1100" b="0" i="0" u="none" strike="noStrike">
                          <a:solidFill>
                            <a:srgbClr val="000000"/>
                          </a:solidFill>
                          <a:effectLst/>
                          <a:latin typeface="Futura Std Book"/>
                        </a:rPr>
                        <a:t>25,0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Gävleborgs län</a:t>
                      </a:r>
                    </a:p>
                  </a:txBody>
                  <a:tcPr marL="9525" marR="9525" marT="9525" marB="0" anchor="b"/>
                </a:tc>
                <a:tc>
                  <a:txBody>
                    <a:bodyPr/>
                    <a:lstStyle/>
                    <a:p>
                      <a:pPr algn="ctr" rtl="0" fontAlgn="b"/>
                      <a:r>
                        <a:rPr lang="sv-SE" sz="1100" b="1" i="0" u="none" strike="noStrike">
                          <a:solidFill>
                            <a:srgbClr val="000000"/>
                          </a:solidFill>
                          <a:effectLst/>
                          <a:latin typeface="Futura Std Book"/>
                        </a:rPr>
                        <a:t>7 432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12,2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22 949</a:t>
                      </a:r>
                    </a:p>
                  </a:txBody>
                  <a:tcPr marL="9525" marR="9525" marT="9525" marB="0" anchor="b"/>
                </a:tc>
                <a:tc>
                  <a:txBody>
                    <a:bodyPr/>
                    <a:lstStyle/>
                    <a:p>
                      <a:pPr algn="ctr" rtl="0" fontAlgn="b"/>
                      <a:r>
                        <a:rPr lang="sv-SE" sz="1100" b="1" i="0" u="none" strike="noStrike">
                          <a:solidFill>
                            <a:srgbClr val="000000"/>
                          </a:solidFill>
                          <a:effectLst/>
                          <a:latin typeface="Futura Std Book"/>
                        </a:rPr>
                        <a:t>17,4</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Gävle kommun</a:t>
                      </a:r>
                    </a:p>
                  </a:txBody>
                  <a:tcPr marL="9525" marR="9525" marT="9525" marB="0" anchor="b"/>
                </a:tc>
                <a:tc>
                  <a:txBody>
                    <a:bodyPr/>
                    <a:lstStyle/>
                    <a:p>
                      <a:pPr algn="ctr" rtl="0" fontAlgn="b"/>
                      <a:r>
                        <a:rPr lang="sv-SE" sz="1100" b="1" i="0" u="none" strike="noStrike">
                          <a:solidFill>
                            <a:srgbClr val="000000"/>
                          </a:solidFill>
                          <a:effectLst/>
                          <a:latin typeface="Futura Std Book"/>
                        </a:rPr>
                        <a:t>3 616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45,9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10 095</a:t>
                      </a:r>
                    </a:p>
                  </a:txBody>
                  <a:tcPr marL="9525" marR="9525" marT="9525" marB="0" anchor="b"/>
                </a:tc>
                <a:tc>
                  <a:txBody>
                    <a:bodyPr/>
                    <a:lstStyle/>
                    <a:p>
                      <a:pPr algn="ctr" rtl="0" fontAlgn="b"/>
                      <a:r>
                        <a:rPr lang="sv-SE" sz="1100" b="1" i="0" u="none" strike="noStrike" dirty="0">
                          <a:solidFill>
                            <a:srgbClr val="000000"/>
                          </a:solidFill>
                          <a:effectLst/>
                          <a:latin typeface="Futura Std Book"/>
                        </a:rPr>
                        <a:t>18,1</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2960762441"/>
              </p:ext>
            </p:extLst>
          </p:nvPr>
        </p:nvGraphicFramePr>
        <p:xfrm>
          <a:off x="397496" y="2182483"/>
          <a:ext cx="51624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3495</TotalTime>
  <Words>943</Words>
  <Application>Microsoft Office PowerPoint</Application>
  <PresentationFormat>Bildspel på skärmen (16:9)</PresentationFormat>
  <Paragraphs>548</Paragraphs>
  <Slides>15</Slides>
  <Notes>3</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SBR 16 9</vt:lpstr>
      <vt:lpstr>Konjunkturen i Gävleborgs län  Konjunkturläget kv1 2016 Juni 2016</vt:lpstr>
      <vt:lpstr>Konjunkturläget 2016 kv1  </vt:lpstr>
      <vt:lpstr>Lönesumma i privat sektor Index 100 = 2005 kv1</vt:lpstr>
      <vt:lpstr>Lönesumma, Gävleborgs län Index 100 = 2005 kv1</vt:lpstr>
      <vt:lpstr>Nyregistrerade företag  </vt:lpstr>
      <vt:lpstr>Företagskonkurser  </vt:lpstr>
      <vt:lpstr>Sysselsättning Index 100 = 2008 kv1 </vt:lpstr>
      <vt:lpstr>Sysselsättning i Gävleborgs län</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kv1 (kv1, 2008 - 2016) </vt:lpstr>
      <vt:lpstr>Stockholm Business Alliance, SBA  Inom ramen för partnerskapet Stockholm Business Alliance – 54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239</cp:revision>
  <cp:lastPrinted>2015-02-26T14:29:42Z</cp:lastPrinted>
  <dcterms:created xsi:type="dcterms:W3CDTF">2015-02-13T14:20:44Z</dcterms:created>
  <dcterms:modified xsi:type="dcterms:W3CDTF">2016-06-23T12:30:22Z</dcterms:modified>
</cp:coreProperties>
</file>