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8" r:id="rId2"/>
    <p:sldId id="351" r:id="rId3"/>
    <p:sldId id="353" r:id="rId4"/>
    <p:sldId id="354" r:id="rId5"/>
    <p:sldId id="336" r:id="rId6"/>
    <p:sldId id="337" r:id="rId7"/>
    <p:sldId id="338" r:id="rId8"/>
    <p:sldId id="339" r:id="rId9"/>
    <p:sldId id="340" r:id="rId10"/>
    <p:sldId id="341" r:id="rId11"/>
    <p:sldId id="342" r:id="rId12"/>
    <p:sldId id="343" r:id="rId13"/>
    <p:sldId id="344" r:id="rId14"/>
    <p:sldId id="345" r:id="rId15"/>
    <p:sldId id="355"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4" autoAdjust="0"/>
    <p:restoredTop sz="94704" autoAdjust="0"/>
  </p:normalViewPr>
  <p:slideViewPr>
    <p:cSldViewPr snapToGrid="0" showGuides="1">
      <p:cViewPr>
        <p:scale>
          <a:sx n="151" d="100"/>
          <a:sy n="151" d="100"/>
        </p:scale>
        <p:origin x="-90" y="168"/>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ESTOFS010\PROJEKT\7151\7001636_SBR_Konjunkturrapporter_2016\000\07_Arbetsmaterial\2016%20kv%201\Underlag%20S&#246;dermanlands%20l&#228;n%202016%20kv1.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Lönesumma'!$C$15</c:f>
              <c:strCache>
                <c:ptCount val="1"/>
                <c:pt idx="0">
                  <c:v>Sverige</c:v>
                </c:pt>
              </c:strCache>
            </c:strRef>
          </c:tx>
          <c:spPr>
            <a:ln>
              <a:solidFill>
                <a:sysClr val="window" lastClr="FFFFFF">
                  <a:lumMod val="50000"/>
                </a:sysClr>
              </a:solidFill>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Lönesumma'!$D$15:$AV$15</c:f>
              <c:numCache>
                <c:formatCode>0</c:formatCode>
                <c:ptCount val="45"/>
                <c:pt idx="0">
                  <c:v>100</c:v>
                </c:pt>
                <c:pt idx="1">
                  <c:v>108.05961000034586</c:v>
                </c:pt>
                <c:pt idx="2">
                  <c:v>105.56400079493429</c:v>
                </c:pt>
                <c:pt idx="3">
                  <c:v>106.74171241973949</c:v>
                </c:pt>
                <c:pt idx="4">
                  <c:v>104.8784126509763</c:v>
                </c:pt>
                <c:pt idx="5">
                  <c:v>113.04544933739311</c:v>
                </c:pt>
                <c:pt idx="6">
                  <c:v>110.72228496156482</c:v>
                </c:pt>
                <c:pt idx="7">
                  <c:v>112.98236634298746</c:v>
                </c:pt>
                <c:pt idx="8">
                  <c:v>113.51513824064759</c:v>
                </c:pt>
                <c:pt idx="9">
                  <c:v>121.24654970656567</c:v>
                </c:pt>
                <c:pt idx="10">
                  <c:v>119.78139441701839</c:v>
                </c:pt>
                <c:pt idx="11">
                  <c:v>122.6954856588154</c:v>
                </c:pt>
                <c:pt idx="12">
                  <c:v>122.52882278272908</c:v>
                </c:pt>
                <c:pt idx="13">
                  <c:v>131.36015866851264</c:v>
                </c:pt>
                <c:pt idx="14">
                  <c:v>127.5454454915442</c:v>
                </c:pt>
                <c:pt idx="15">
                  <c:v>127.4878050267187</c:v>
                </c:pt>
                <c:pt idx="16">
                  <c:v>124.2242862207719</c:v>
                </c:pt>
                <c:pt idx="17">
                  <c:v>129.85165255424661</c:v>
                </c:pt>
                <c:pt idx="18">
                  <c:v>126.17764197236457</c:v>
                </c:pt>
                <c:pt idx="19">
                  <c:v>125.59803654364687</c:v>
                </c:pt>
                <c:pt idx="20">
                  <c:v>124.74152482324882</c:v>
                </c:pt>
                <c:pt idx="21">
                  <c:v>133.93006472860179</c:v>
                </c:pt>
                <c:pt idx="22">
                  <c:v>131.7786702688955</c:v>
                </c:pt>
                <c:pt idx="23">
                  <c:v>133.64962936119511</c:v>
                </c:pt>
                <c:pt idx="24">
                  <c:v>133.39077739804185</c:v>
                </c:pt>
                <c:pt idx="25">
                  <c:v>143.48561631293938</c:v>
                </c:pt>
                <c:pt idx="26">
                  <c:v>141.06243710256044</c:v>
                </c:pt>
                <c:pt idx="27">
                  <c:v>141.00824859976464</c:v>
                </c:pt>
                <c:pt idx="28">
                  <c:v>139.1707367302904</c:v>
                </c:pt>
                <c:pt idx="29">
                  <c:v>149.64259069050573</c:v>
                </c:pt>
                <c:pt idx="30">
                  <c:v>146.33416996167298</c:v>
                </c:pt>
                <c:pt idx="31">
                  <c:v>145.8107573736045</c:v>
                </c:pt>
                <c:pt idx="32">
                  <c:v>142.75109317728055</c:v>
                </c:pt>
                <c:pt idx="33">
                  <c:v>152.24586770280345</c:v>
                </c:pt>
                <c:pt idx="34">
                  <c:v>149.7637260223089</c:v>
                </c:pt>
                <c:pt idx="35">
                  <c:v>150.11090885845923</c:v>
                </c:pt>
                <c:pt idx="36">
                  <c:v>147.81173139490781</c:v>
                </c:pt>
                <c:pt idx="37">
                  <c:v>158.64411015350956</c:v>
                </c:pt>
                <c:pt idx="38">
                  <c:v>155.53660455236155</c:v>
                </c:pt>
                <c:pt idx="39">
                  <c:v>154.75191564094325</c:v>
                </c:pt>
                <c:pt idx="40">
                  <c:v>154.17096769199435</c:v>
                </c:pt>
                <c:pt idx="41">
                  <c:v>165.83973211443708</c:v>
                </c:pt>
                <c:pt idx="42">
                  <c:v>162.2305604373075</c:v>
                </c:pt>
                <c:pt idx="43">
                  <c:v>162.85781296906413</c:v>
                </c:pt>
                <c:pt idx="44">
                  <c:v>162.17011819357353</c:v>
                </c:pt>
              </c:numCache>
            </c:numRef>
          </c:val>
          <c:smooth val="0"/>
        </c:ser>
        <c:ser>
          <c:idx val="2"/>
          <c:order val="1"/>
          <c:tx>
            <c:strRef>
              <c:f>'3-4. Lönesumma'!$C$16</c:f>
              <c:strCache>
                <c:ptCount val="1"/>
                <c:pt idx="0">
                  <c:v>Stockholmsregionen</c:v>
                </c:pt>
              </c:strCache>
            </c:strRef>
          </c:tx>
          <c:spPr>
            <a:ln>
              <a:solidFill>
                <a:srgbClr val="052364"/>
              </a:solidFill>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Lönesumma'!$D$16:$AV$16</c:f>
              <c:numCache>
                <c:formatCode>0</c:formatCode>
                <c:ptCount val="45"/>
                <c:pt idx="0">
                  <c:v>100</c:v>
                </c:pt>
                <c:pt idx="1">
                  <c:v>106.56233619549431</c:v>
                </c:pt>
                <c:pt idx="2">
                  <c:v>103.20426966486897</c:v>
                </c:pt>
                <c:pt idx="3">
                  <c:v>105.39832412131544</c:v>
                </c:pt>
                <c:pt idx="4">
                  <c:v>106.25976444410072</c:v>
                </c:pt>
                <c:pt idx="5">
                  <c:v>112.73318637842138</c:v>
                </c:pt>
                <c:pt idx="6">
                  <c:v>109.42009773475286</c:v>
                </c:pt>
                <c:pt idx="7">
                  <c:v>112.55053109582416</c:v>
                </c:pt>
                <c:pt idx="8">
                  <c:v>115.22022640641335</c:v>
                </c:pt>
                <c:pt idx="9">
                  <c:v>120.87901135806089</c:v>
                </c:pt>
                <c:pt idx="10">
                  <c:v>118.43212064288625</c:v>
                </c:pt>
                <c:pt idx="11">
                  <c:v>122.24087400819703</c:v>
                </c:pt>
                <c:pt idx="12">
                  <c:v>124.52490713891342</c:v>
                </c:pt>
                <c:pt idx="13">
                  <c:v>131.25448747078144</c:v>
                </c:pt>
                <c:pt idx="14">
                  <c:v>126.8190558785076</c:v>
                </c:pt>
                <c:pt idx="15">
                  <c:v>127.39447891341709</c:v>
                </c:pt>
                <c:pt idx="16">
                  <c:v>127.38647523888487</c:v>
                </c:pt>
                <c:pt idx="17">
                  <c:v>131.13510530584307</c:v>
                </c:pt>
                <c:pt idx="18">
                  <c:v>126.93523108661697</c:v>
                </c:pt>
                <c:pt idx="19">
                  <c:v>127.40133700329304</c:v>
                </c:pt>
                <c:pt idx="20">
                  <c:v>128.4625933647952</c:v>
                </c:pt>
                <c:pt idx="21">
                  <c:v>135.84029924099659</c:v>
                </c:pt>
                <c:pt idx="22">
                  <c:v>132.70651324508711</c:v>
                </c:pt>
                <c:pt idx="23">
                  <c:v>135.70517285435523</c:v>
                </c:pt>
                <c:pt idx="24">
                  <c:v>137.05562908642051</c:v>
                </c:pt>
                <c:pt idx="25">
                  <c:v>146.13212613387017</c:v>
                </c:pt>
                <c:pt idx="26">
                  <c:v>142.727798842862</c:v>
                </c:pt>
                <c:pt idx="27">
                  <c:v>143.88579628583315</c:v>
                </c:pt>
                <c:pt idx="28">
                  <c:v>143.6958720673635</c:v>
                </c:pt>
                <c:pt idx="29">
                  <c:v>152.6680659275637</c:v>
                </c:pt>
                <c:pt idx="30">
                  <c:v>148.31468313766101</c:v>
                </c:pt>
                <c:pt idx="31">
                  <c:v>148.74247108981643</c:v>
                </c:pt>
                <c:pt idx="32">
                  <c:v>147.41235275488935</c:v>
                </c:pt>
                <c:pt idx="33">
                  <c:v>155.2821448886385</c:v>
                </c:pt>
                <c:pt idx="34">
                  <c:v>151.69126029837949</c:v>
                </c:pt>
                <c:pt idx="35">
                  <c:v>153.74774086426137</c:v>
                </c:pt>
                <c:pt idx="36">
                  <c:v>152.96551083334515</c:v>
                </c:pt>
                <c:pt idx="37">
                  <c:v>162.13641199223866</c:v>
                </c:pt>
                <c:pt idx="38">
                  <c:v>158.23008020866806</c:v>
                </c:pt>
                <c:pt idx="39">
                  <c:v>158.86528825151805</c:v>
                </c:pt>
                <c:pt idx="40">
                  <c:v>160.45669704453726</c:v>
                </c:pt>
                <c:pt idx="41">
                  <c:v>170.5979197441028</c:v>
                </c:pt>
                <c:pt idx="42">
                  <c:v>165.94832787408299</c:v>
                </c:pt>
                <c:pt idx="43">
                  <c:v>167.91569102315498</c:v>
                </c:pt>
                <c:pt idx="44">
                  <c:v>169.55381994410055</c:v>
                </c:pt>
              </c:numCache>
            </c:numRef>
          </c:val>
          <c:smooth val="0"/>
        </c:ser>
        <c:ser>
          <c:idx val="0"/>
          <c:order val="2"/>
          <c:tx>
            <c:strRef>
              <c:f>'3-4. Lönesumma'!$C$17</c:f>
              <c:strCache>
                <c:ptCount val="1"/>
                <c:pt idx="0">
                  <c:v>Södermanlands län</c:v>
                </c:pt>
              </c:strCache>
            </c:strRef>
          </c:tx>
          <c:spPr>
            <a:ln>
              <a:solidFill>
                <a:srgbClr val="052364"/>
              </a:solidFill>
              <a:prstDash val="sysDash"/>
            </a:ln>
          </c:spPr>
          <c:marker>
            <c:symbol val="none"/>
          </c:marker>
          <c:cat>
            <c:strRef>
              <c:f>'3-4. Lönesumma'!$D$13:$AV$13</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Lönesumma'!$D$17:$AV$17</c:f>
              <c:numCache>
                <c:formatCode>0</c:formatCode>
                <c:ptCount val="45"/>
                <c:pt idx="0">
                  <c:v>100</c:v>
                </c:pt>
                <c:pt idx="1">
                  <c:v>109.32516795184968</c:v>
                </c:pt>
                <c:pt idx="2">
                  <c:v>107.15659924922811</c:v>
                </c:pt>
                <c:pt idx="3">
                  <c:v>106.52753508306525</c:v>
                </c:pt>
                <c:pt idx="4">
                  <c:v>107.51813487652406</c:v>
                </c:pt>
                <c:pt idx="5">
                  <c:v>114.45810196941663</c:v>
                </c:pt>
                <c:pt idx="6">
                  <c:v>112.50409276761928</c:v>
                </c:pt>
                <c:pt idx="7">
                  <c:v>113.2778383345092</c:v>
                </c:pt>
                <c:pt idx="8">
                  <c:v>111.54345659350449</c:v>
                </c:pt>
                <c:pt idx="9">
                  <c:v>120.81020685551431</c:v>
                </c:pt>
                <c:pt idx="10">
                  <c:v>119.45062679455549</c:v>
                </c:pt>
                <c:pt idx="11">
                  <c:v>122.63822292419914</c:v>
                </c:pt>
                <c:pt idx="12">
                  <c:v>120.896007920082</c:v>
                </c:pt>
                <c:pt idx="13">
                  <c:v>130.63095890111825</c:v>
                </c:pt>
                <c:pt idx="14">
                  <c:v>127.4949703074914</c:v>
                </c:pt>
                <c:pt idx="15">
                  <c:v>124.11496089541467</c:v>
                </c:pt>
                <c:pt idx="16">
                  <c:v>119.18431435458552</c:v>
                </c:pt>
                <c:pt idx="17">
                  <c:v>125.05596500342318</c:v>
                </c:pt>
                <c:pt idx="18">
                  <c:v>120.7541050409652</c:v>
                </c:pt>
                <c:pt idx="19">
                  <c:v>120.32699788988334</c:v>
                </c:pt>
                <c:pt idx="20">
                  <c:v>119.50286881695334</c:v>
                </c:pt>
                <c:pt idx="21">
                  <c:v>128.42173548363235</c:v>
                </c:pt>
                <c:pt idx="22">
                  <c:v>128.54370491561184</c:v>
                </c:pt>
                <c:pt idx="23">
                  <c:v>130.09617676748275</c:v>
                </c:pt>
                <c:pt idx="24">
                  <c:v>123.63173871131745</c:v>
                </c:pt>
                <c:pt idx="25">
                  <c:v>139.55593249921463</c:v>
                </c:pt>
                <c:pt idx="26">
                  <c:v>139.05198640369707</c:v>
                </c:pt>
                <c:pt idx="27">
                  <c:v>137.93444174755422</c:v>
                </c:pt>
                <c:pt idx="28">
                  <c:v>134.17537959667868</c:v>
                </c:pt>
                <c:pt idx="29">
                  <c:v>144.61612000950353</c:v>
                </c:pt>
                <c:pt idx="30">
                  <c:v>142.09090122471997</c:v>
                </c:pt>
                <c:pt idx="31">
                  <c:v>138.82443579422136</c:v>
                </c:pt>
                <c:pt idx="32">
                  <c:v>133.17916459874778</c:v>
                </c:pt>
                <c:pt idx="33">
                  <c:v>144.61383321483859</c:v>
                </c:pt>
                <c:pt idx="34">
                  <c:v>144.82641523310858</c:v>
                </c:pt>
                <c:pt idx="35">
                  <c:v>143.44703390967518</c:v>
                </c:pt>
                <c:pt idx="36">
                  <c:v>138.21098792411149</c:v>
                </c:pt>
                <c:pt idx="37">
                  <c:v>149.74497216468592</c:v>
                </c:pt>
                <c:pt idx="38">
                  <c:v>149.27720765504645</c:v>
                </c:pt>
                <c:pt idx="39">
                  <c:v>147.08778814372837</c:v>
                </c:pt>
                <c:pt idx="40">
                  <c:v>142.45043028883592</c:v>
                </c:pt>
                <c:pt idx="41">
                  <c:v>154.31871218510736</c:v>
                </c:pt>
                <c:pt idx="42">
                  <c:v>153.73932565888569</c:v>
                </c:pt>
                <c:pt idx="43">
                  <c:v>152.1445362090935</c:v>
                </c:pt>
                <c:pt idx="44">
                  <c:v>147.26629559964394</c:v>
                </c:pt>
              </c:numCache>
            </c:numRef>
          </c:val>
          <c:smooth val="0"/>
        </c:ser>
        <c:dLbls>
          <c:showLegendKey val="0"/>
          <c:showVal val="0"/>
          <c:showCatName val="0"/>
          <c:showSerName val="0"/>
          <c:showPercent val="0"/>
          <c:showBubbleSize val="0"/>
        </c:dLbls>
        <c:marker val="1"/>
        <c:smooth val="0"/>
        <c:axId val="35822976"/>
        <c:axId val="35837056"/>
      </c:lineChart>
      <c:catAx>
        <c:axId val="35822976"/>
        <c:scaling>
          <c:orientation val="minMax"/>
        </c:scaling>
        <c:delete val="0"/>
        <c:axPos val="b"/>
        <c:numFmt formatCode="General" sourceLinked="0"/>
        <c:majorTickMark val="out"/>
        <c:minorTickMark val="none"/>
        <c:tickLblPos val="nextTo"/>
        <c:txPr>
          <a:bodyPr rot="-2700000"/>
          <a:lstStyle/>
          <a:p>
            <a:pPr>
              <a:defRPr/>
            </a:pPr>
            <a:endParaRPr lang="sv-SE"/>
          </a:p>
        </c:txPr>
        <c:crossAx val="35837056"/>
        <c:crosses val="autoZero"/>
        <c:auto val="1"/>
        <c:lblAlgn val="ctr"/>
        <c:lblOffset val="100"/>
        <c:noMultiLvlLbl val="0"/>
      </c:catAx>
      <c:valAx>
        <c:axId val="35837056"/>
        <c:scaling>
          <c:orientation val="minMax"/>
          <c:min val="100"/>
        </c:scaling>
        <c:delete val="0"/>
        <c:axPos val="l"/>
        <c:majorGridlines/>
        <c:numFmt formatCode="0" sourceLinked="1"/>
        <c:majorTickMark val="out"/>
        <c:minorTickMark val="none"/>
        <c:tickLblPos val="nextTo"/>
        <c:crossAx val="35822976"/>
        <c:crosses val="autoZero"/>
        <c:crossBetween val="between"/>
      </c:valAx>
      <c:spPr>
        <a:solidFill>
          <a:schemeClr val="bg1">
            <a:lumMod val="95000"/>
          </a:schemeClr>
        </a:solidFill>
      </c:spPr>
    </c:plotArea>
    <c:legend>
      <c:legendPos val="r"/>
      <c:layout>
        <c:manualLayout>
          <c:xMode val="edge"/>
          <c:yMode val="edge"/>
          <c:x val="0.68155759259259252"/>
          <c:y val="0.58349722222222222"/>
          <c:w val="0.28325833333333333"/>
          <c:h val="0.2733964285714286"/>
        </c:manualLayout>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'13. Lägenheter'!$A$12</c:f>
              <c:strCache>
                <c:ptCount val="1"/>
                <c:pt idx="0">
                  <c:v>Sverige</c:v>
                </c:pt>
              </c:strCache>
            </c:strRef>
          </c:tx>
          <c:spPr>
            <a:ln>
              <a:solidFill>
                <a:sysClr val="window" lastClr="FFFFFF">
                  <a:lumMod val="50000"/>
                </a:sysClr>
              </a:solidFill>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Lägenheter'!$B$12:$AT$12</c:f>
              <c:numCache>
                <c:formatCode>#,##0</c:formatCode>
                <c:ptCount val="45"/>
                <c:pt idx="0">
                  <c:v>100</c:v>
                </c:pt>
                <c:pt idx="1">
                  <c:v>115.6570058836348</c:v>
                </c:pt>
                <c:pt idx="2">
                  <c:v>83.667465678797129</c:v>
                </c:pt>
                <c:pt idx="3">
                  <c:v>127.90368271954675</c:v>
                </c:pt>
                <c:pt idx="4">
                  <c:v>103.79167574634998</c:v>
                </c:pt>
                <c:pt idx="5">
                  <c:v>127.5114404009588</c:v>
                </c:pt>
                <c:pt idx="6">
                  <c:v>115.66790150359556</c:v>
                </c:pt>
                <c:pt idx="7">
                  <c:v>291.73022444977119</c:v>
                </c:pt>
                <c:pt idx="8">
                  <c:v>86.936151667029861</c:v>
                </c:pt>
                <c:pt idx="9">
                  <c:v>87.371976465460889</c:v>
                </c:pt>
                <c:pt idx="10">
                  <c:v>91.555894530398788</c:v>
                </c:pt>
                <c:pt idx="11">
                  <c:v>104.97929832207453</c:v>
                </c:pt>
                <c:pt idx="12">
                  <c:v>86.696448027892785</c:v>
                </c:pt>
                <c:pt idx="13">
                  <c:v>82.468947483111791</c:v>
                </c:pt>
                <c:pt idx="14">
                  <c:v>55.458705600348658</c:v>
                </c:pt>
                <c:pt idx="15">
                  <c:v>71.606014382218348</c:v>
                </c:pt>
                <c:pt idx="16">
                  <c:v>55.447809980387888</c:v>
                </c:pt>
                <c:pt idx="17">
                  <c:v>61.571148398343865</c:v>
                </c:pt>
                <c:pt idx="18">
                  <c:v>53.562867727173682</c:v>
                </c:pt>
                <c:pt idx="19">
                  <c:v>78.328611898017002</c:v>
                </c:pt>
                <c:pt idx="20">
                  <c:v>77.740248420135103</c:v>
                </c:pt>
                <c:pt idx="21">
                  <c:v>124.36260623229462</c:v>
                </c:pt>
                <c:pt idx="22">
                  <c:v>76.705164523861413</c:v>
                </c:pt>
                <c:pt idx="23">
                  <c:v>114.97058182610591</c:v>
                </c:pt>
                <c:pt idx="24">
                  <c:v>111.97428633689258</c:v>
                </c:pt>
                <c:pt idx="25">
                  <c:v>118.58792765308345</c:v>
                </c:pt>
                <c:pt idx="26">
                  <c:v>70.374809326650691</c:v>
                </c:pt>
                <c:pt idx="27">
                  <c:v>68.043146655044666</c:v>
                </c:pt>
                <c:pt idx="28">
                  <c:v>73.087818696883858</c:v>
                </c:pt>
                <c:pt idx="29">
                  <c:v>86.042710830246236</c:v>
                </c:pt>
                <c:pt idx="30">
                  <c:v>63.216387012421002</c:v>
                </c:pt>
                <c:pt idx="31">
                  <c:v>69.982567008062759</c:v>
                </c:pt>
                <c:pt idx="32">
                  <c:v>113.03116147308782</c:v>
                </c:pt>
                <c:pt idx="33">
                  <c:v>108.64022662889519</c:v>
                </c:pt>
                <c:pt idx="34">
                  <c:v>97.210721290041405</c:v>
                </c:pt>
                <c:pt idx="35">
                  <c:v>119.37241229025932</c:v>
                </c:pt>
                <c:pt idx="36">
                  <c:v>122.39049901939421</c:v>
                </c:pt>
                <c:pt idx="37">
                  <c:v>121.97646546088473</c:v>
                </c:pt>
                <c:pt idx="38">
                  <c:v>102.23360209195904</c:v>
                </c:pt>
                <c:pt idx="39">
                  <c:v>158.23708869034647</c:v>
                </c:pt>
                <c:pt idx="40">
                  <c:v>163.19459577249947</c:v>
                </c:pt>
                <c:pt idx="41">
                  <c:v>167.74896491610372</c:v>
                </c:pt>
                <c:pt idx="42">
                  <c:v>149.55327958160819</c:v>
                </c:pt>
                <c:pt idx="43">
                  <c:v>148.88864676400087</c:v>
                </c:pt>
                <c:pt idx="44">
                  <c:v>176.96665940292002</c:v>
                </c:pt>
              </c:numCache>
            </c:numRef>
          </c:val>
          <c:smooth val="0"/>
        </c:ser>
        <c:ser>
          <c:idx val="2"/>
          <c:order val="1"/>
          <c:tx>
            <c:strRef>
              <c:f>'13. Lägenheter'!$A$13</c:f>
              <c:strCache>
                <c:ptCount val="1"/>
                <c:pt idx="0">
                  <c:v>Södermanlands län</c:v>
                </c:pt>
              </c:strCache>
            </c:strRef>
          </c:tx>
          <c:spPr>
            <a:ln>
              <a:solidFill>
                <a:srgbClr val="052364"/>
              </a:solidFill>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Lägenheter'!$B$13:$AT$13</c:f>
              <c:numCache>
                <c:formatCode>#,##0</c:formatCode>
                <c:ptCount val="45"/>
                <c:pt idx="0">
                  <c:v>100</c:v>
                </c:pt>
                <c:pt idx="1">
                  <c:v>111.16751269035532</c:v>
                </c:pt>
                <c:pt idx="2">
                  <c:v>114.21319796954315</c:v>
                </c:pt>
                <c:pt idx="3">
                  <c:v>122.84263959390861</c:v>
                </c:pt>
                <c:pt idx="4">
                  <c:v>110.65989847715736</c:v>
                </c:pt>
                <c:pt idx="5">
                  <c:v>118.27411167512692</c:v>
                </c:pt>
                <c:pt idx="6">
                  <c:v>210.65989847715736</c:v>
                </c:pt>
                <c:pt idx="7">
                  <c:v>206.09137055837564</c:v>
                </c:pt>
                <c:pt idx="8">
                  <c:v>78.680203045685289</c:v>
                </c:pt>
                <c:pt idx="9">
                  <c:v>89.340101522842644</c:v>
                </c:pt>
                <c:pt idx="10">
                  <c:v>59.898477157360411</c:v>
                </c:pt>
                <c:pt idx="11">
                  <c:v>109.13705583756345</c:v>
                </c:pt>
                <c:pt idx="12">
                  <c:v>59.390862944162436</c:v>
                </c:pt>
                <c:pt idx="13">
                  <c:v>106.09137055837563</c:v>
                </c:pt>
                <c:pt idx="14">
                  <c:v>83.756345177664969</c:v>
                </c:pt>
                <c:pt idx="15">
                  <c:v>90.862944162436548</c:v>
                </c:pt>
                <c:pt idx="16">
                  <c:v>56.345177664974621</c:v>
                </c:pt>
                <c:pt idx="17">
                  <c:v>31.472081218274113</c:v>
                </c:pt>
                <c:pt idx="18">
                  <c:v>42.131979695431468</c:v>
                </c:pt>
                <c:pt idx="19">
                  <c:v>107.61421319796953</c:v>
                </c:pt>
                <c:pt idx="20">
                  <c:v>56.345177664974621</c:v>
                </c:pt>
                <c:pt idx="21">
                  <c:v>110.65989847715736</c:v>
                </c:pt>
                <c:pt idx="22">
                  <c:v>98.477157360406082</c:v>
                </c:pt>
                <c:pt idx="23">
                  <c:v>51.776649746192895</c:v>
                </c:pt>
                <c:pt idx="24">
                  <c:v>101.01522842639594</c:v>
                </c:pt>
                <c:pt idx="25">
                  <c:v>79.187817258883257</c:v>
                </c:pt>
                <c:pt idx="26">
                  <c:v>132.48730964467006</c:v>
                </c:pt>
                <c:pt idx="27">
                  <c:v>113.70558375634519</c:v>
                </c:pt>
                <c:pt idx="28">
                  <c:v>27.411167512690355</c:v>
                </c:pt>
                <c:pt idx="29">
                  <c:v>35.532994923857871</c:v>
                </c:pt>
                <c:pt idx="30">
                  <c:v>40.609137055837564</c:v>
                </c:pt>
                <c:pt idx="31">
                  <c:v>104.56852791878173</c:v>
                </c:pt>
                <c:pt idx="32">
                  <c:v>95.431472081218274</c:v>
                </c:pt>
                <c:pt idx="33">
                  <c:v>47.715736040609137</c:v>
                </c:pt>
                <c:pt idx="34">
                  <c:v>66.497461928934015</c:v>
                </c:pt>
                <c:pt idx="35">
                  <c:v>24.36548223350254</c:v>
                </c:pt>
                <c:pt idx="36">
                  <c:v>24.36548223350254</c:v>
                </c:pt>
                <c:pt idx="37">
                  <c:v>120.30456852791878</c:v>
                </c:pt>
                <c:pt idx="38">
                  <c:v>130.45685279187816</c:v>
                </c:pt>
                <c:pt idx="39">
                  <c:v>51.26903553299492</c:v>
                </c:pt>
                <c:pt idx="40">
                  <c:v>136.54822335025381</c:v>
                </c:pt>
                <c:pt idx="41">
                  <c:v>71.065989847715741</c:v>
                </c:pt>
                <c:pt idx="42">
                  <c:v>68.020304568527919</c:v>
                </c:pt>
                <c:pt idx="43">
                  <c:v>179.18781725888323</c:v>
                </c:pt>
                <c:pt idx="44">
                  <c:v>88.324873096446694</c:v>
                </c:pt>
              </c:numCache>
            </c:numRef>
          </c:val>
          <c:smooth val="0"/>
        </c:ser>
        <c:ser>
          <c:idx val="0"/>
          <c:order val="2"/>
          <c:tx>
            <c:strRef>
              <c:f>'13. Lägenheter'!$A$14</c:f>
              <c:strCache>
                <c:ptCount val="1"/>
                <c:pt idx="0">
                  <c:v>Eskilstuna kommun</c:v>
                </c:pt>
              </c:strCache>
            </c:strRef>
          </c:tx>
          <c:spPr>
            <a:ln>
              <a:solidFill>
                <a:srgbClr val="052364"/>
              </a:solidFill>
              <a:prstDash val="sysDash"/>
            </a:ln>
          </c:spPr>
          <c:marker>
            <c:symbol val="none"/>
          </c:marker>
          <c:cat>
            <c:strRef>
              <c:f>'13. Lägenheter'!$B$10:$AT$10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'13. Lägenheter'!$B$14:$AT$14</c:f>
              <c:numCache>
                <c:formatCode>#,##0</c:formatCode>
                <c:ptCount val="45"/>
                <c:pt idx="0">
                  <c:v>100</c:v>
                </c:pt>
                <c:pt idx="1">
                  <c:v>102.56410256410255</c:v>
                </c:pt>
                <c:pt idx="2">
                  <c:v>125.64102564102564</c:v>
                </c:pt>
                <c:pt idx="3">
                  <c:v>70.512820512820511</c:v>
                </c:pt>
                <c:pt idx="4">
                  <c:v>56.410256410256409</c:v>
                </c:pt>
                <c:pt idx="5">
                  <c:v>82.051282051282044</c:v>
                </c:pt>
                <c:pt idx="6">
                  <c:v>152.56410256410254</c:v>
                </c:pt>
                <c:pt idx="7">
                  <c:v>107.69230769230769</c:v>
                </c:pt>
                <c:pt idx="8">
                  <c:v>108.97435897435896</c:v>
                </c:pt>
                <c:pt idx="9">
                  <c:v>65.384615384615387</c:v>
                </c:pt>
                <c:pt idx="10">
                  <c:v>25.641025641025639</c:v>
                </c:pt>
                <c:pt idx="11">
                  <c:v>124.35897435897436</c:v>
                </c:pt>
                <c:pt idx="12">
                  <c:v>26.923076923076923</c:v>
                </c:pt>
                <c:pt idx="13">
                  <c:v>82.051282051282044</c:v>
                </c:pt>
                <c:pt idx="14">
                  <c:v>78.205128205128204</c:v>
                </c:pt>
                <c:pt idx="15">
                  <c:v>126.92307692307692</c:v>
                </c:pt>
                <c:pt idx="16">
                  <c:v>23.076923076923077</c:v>
                </c:pt>
                <c:pt idx="17">
                  <c:v>29.487179487179489</c:v>
                </c:pt>
                <c:pt idx="18">
                  <c:v>23.076923076923077</c:v>
                </c:pt>
                <c:pt idx="19">
                  <c:v>111.53846153846155</c:v>
                </c:pt>
                <c:pt idx="20">
                  <c:v>25.641025641025639</c:v>
                </c:pt>
                <c:pt idx="21">
                  <c:v>80.769230769230774</c:v>
                </c:pt>
                <c:pt idx="22">
                  <c:v>155.12820512820514</c:v>
                </c:pt>
                <c:pt idx="23">
                  <c:v>29.487179487179489</c:v>
                </c:pt>
                <c:pt idx="24">
                  <c:v>52.564102564102569</c:v>
                </c:pt>
                <c:pt idx="25">
                  <c:v>24.358974358974358</c:v>
                </c:pt>
                <c:pt idx="26">
                  <c:v>124.35897435897436</c:v>
                </c:pt>
                <c:pt idx="27">
                  <c:v>3.8461538461538463</c:v>
                </c:pt>
                <c:pt idx="28">
                  <c:v>1.2820512820512819</c:v>
                </c:pt>
                <c:pt idx="29">
                  <c:v>5.1282051282051277</c:v>
                </c:pt>
                <c:pt idx="30">
                  <c:v>11.538461538461538</c:v>
                </c:pt>
                <c:pt idx="31">
                  <c:v>5.1282051282051277</c:v>
                </c:pt>
                <c:pt idx="32">
                  <c:v>180.76923076923077</c:v>
                </c:pt>
                <c:pt idx="33">
                  <c:v>82.051282051282044</c:v>
                </c:pt>
                <c:pt idx="34">
                  <c:v>7.6923076923076925</c:v>
                </c:pt>
                <c:pt idx="35">
                  <c:v>3.8461538461538463</c:v>
                </c:pt>
                <c:pt idx="36">
                  <c:v>14.102564102564102</c:v>
                </c:pt>
                <c:pt idx="37">
                  <c:v>11.538461538461538</c:v>
                </c:pt>
                <c:pt idx="38">
                  <c:v>67.948717948717956</c:v>
                </c:pt>
                <c:pt idx="39">
                  <c:v>7.6923076923076925</c:v>
                </c:pt>
                <c:pt idx="40">
                  <c:v>205.12820512820511</c:v>
                </c:pt>
                <c:pt idx="41">
                  <c:v>24.358974358974358</c:v>
                </c:pt>
                <c:pt idx="42">
                  <c:v>17.948717948717949</c:v>
                </c:pt>
                <c:pt idx="43">
                  <c:v>211.53846153846155</c:v>
                </c:pt>
                <c:pt idx="44">
                  <c:v>11.538461538461538</c:v>
                </c:pt>
              </c:numCache>
            </c:numRef>
          </c:val>
          <c:smooth val="0"/>
        </c:ser>
        <c:dLbls>
          <c:showLegendKey val="0"/>
          <c:showVal val="0"/>
          <c:showCatName val="0"/>
          <c:showSerName val="0"/>
          <c:showPercent val="0"/>
          <c:showBubbleSize val="0"/>
        </c:dLbls>
        <c:marker val="1"/>
        <c:smooth val="0"/>
        <c:axId val="86636800"/>
        <c:axId val="86650880"/>
      </c:lineChart>
      <c:catAx>
        <c:axId val="86636800"/>
        <c:scaling>
          <c:orientation val="minMax"/>
        </c:scaling>
        <c:delete val="0"/>
        <c:axPos val="b"/>
        <c:numFmt formatCode="General" sourceLinked="0"/>
        <c:majorTickMark val="out"/>
        <c:minorTickMark val="none"/>
        <c:tickLblPos val="nextTo"/>
        <c:txPr>
          <a:bodyPr rot="-2700000"/>
          <a:lstStyle/>
          <a:p>
            <a:pPr>
              <a:defRPr/>
            </a:pPr>
            <a:endParaRPr lang="sv-SE"/>
          </a:p>
        </c:txPr>
        <c:crossAx val="86650880"/>
        <c:crosses val="autoZero"/>
        <c:auto val="1"/>
        <c:lblAlgn val="ctr"/>
        <c:lblOffset val="100"/>
        <c:noMultiLvlLbl val="0"/>
      </c:catAx>
      <c:valAx>
        <c:axId val="86650880"/>
        <c:scaling>
          <c:orientation val="minMax"/>
        </c:scaling>
        <c:delete val="0"/>
        <c:axPos val="l"/>
        <c:majorGridlines/>
        <c:numFmt formatCode="#,##0" sourceLinked="1"/>
        <c:majorTickMark val="out"/>
        <c:minorTickMark val="none"/>
        <c:tickLblPos val="nextTo"/>
        <c:crossAx val="86636800"/>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'14. Besöksnäring'!$BD$26</c:f>
              <c:strCache>
                <c:ptCount val="1"/>
                <c:pt idx="0">
                  <c:v>Sverige</c:v>
                </c:pt>
              </c:strCache>
            </c:strRef>
          </c:tx>
          <c:spPr>
            <a:ln>
              <a:solidFill>
                <a:sysClr val="window" lastClr="FFFFFF">
                  <a:lumMod val="50000"/>
                </a:sysClr>
              </a:solidFill>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Besöksnäring'!$BH$26:$BP$26</c:f>
              <c:numCache>
                <c:formatCode>0</c:formatCode>
                <c:ptCount val="9"/>
                <c:pt idx="0">
                  <c:v>100</c:v>
                </c:pt>
                <c:pt idx="1">
                  <c:v>96.229830874143346</c:v>
                </c:pt>
                <c:pt idx="2">
                  <c:v>99.057638969302957</c:v>
                </c:pt>
                <c:pt idx="3">
                  <c:v>100.07631933709804</c:v>
                </c:pt>
                <c:pt idx="4">
                  <c:v>103.55831506019261</c:v>
                </c:pt>
                <c:pt idx="5">
                  <c:v>101.74994296982905</c:v>
                </c:pt>
                <c:pt idx="6">
                  <c:v>102.96958193463904</c:v>
                </c:pt>
                <c:pt idx="7">
                  <c:v>109.84321349134724</c:v>
                </c:pt>
                <c:pt idx="8" formatCode="#,##0">
                  <c:v>116.87206718388998</c:v>
                </c:pt>
              </c:numCache>
            </c:numRef>
          </c:val>
          <c:smooth val="0"/>
        </c:ser>
        <c:ser>
          <c:idx val="2"/>
          <c:order val="1"/>
          <c:tx>
            <c:strRef>
              <c:f>'14. Besöksnäring'!$BD$27</c:f>
              <c:strCache>
                <c:ptCount val="1"/>
                <c:pt idx="0">
                  <c:v>Södermanlands län</c:v>
                </c:pt>
              </c:strCache>
            </c:strRef>
          </c:tx>
          <c:spPr>
            <a:ln>
              <a:solidFill>
                <a:srgbClr val="052364"/>
              </a:solidFill>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Besöksnäring'!$BH$27:$BP$27</c:f>
              <c:numCache>
                <c:formatCode>0</c:formatCode>
                <c:ptCount val="9"/>
                <c:pt idx="0">
                  <c:v>100</c:v>
                </c:pt>
                <c:pt idx="1">
                  <c:v>118.60928487254232</c:v>
                </c:pt>
                <c:pt idx="2">
                  <c:v>102.65149165788006</c:v>
                </c:pt>
                <c:pt idx="3">
                  <c:v>117.70064504124542</c:v>
                </c:pt>
                <c:pt idx="4">
                  <c:v>115.52052967809961</c:v>
                </c:pt>
                <c:pt idx="5">
                  <c:v>109.23292811511504</c:v>
                </c:pt>
                <c:pt idx="6">
                  <c:v>110.05706134094152</c:v>
                </c:pt>
                <c:pt idx="7">
                  <c:v>108.99568938783104</c:v>
                </c:pt>
                <c:pt idx="8" formatCode="#,##0">
                  <c:v>116.51910314457608</c:v>
                </c:pt>
              </c:numCache>
            </c:numRef>
          </c:val>
          <c:smooth val="0"/>
        </c:ser>
        <c:ser>
          <c:idx val="0"/>
          <c:order val="2"/>
          <c:tx>
            <c:strRef>
              <c:f>'14. Besöksnäring'!$BD$28</c:f>
              <c:strCache>
                <c:ptCount val="1"/>
                <c:pt idx="0">
                  <c:v>Eskilstuna kommun</c:v>
                </c:pt>
              </c:strCache>
            </c:strRef>
          </c:tx>
          <c:spPr>
            <a:ln>
              <a:solidFill>
                <a:srgbClr val="052364"/>
              </a:solidFill>
              <a:prstDash val="sysDash"/>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Besöksnäring'!$BH$28:$BP$28</c:f>
              <c:numCache>
                <c:formatCode>0</c:formatCode>
                <c:ptCount val="9"/>
                <c:pt idx="0">
                  <c:v>100</c:v>
                </c:pt>
                <c:pt idx="1">
                  <c:v>92.285384639371358</c:v>
                </c:pt>
                <c:pt idx="2">
                  <c:v>86.235928778571207</c:v>
                </c:pt>
                <c:pt idx="3">
                  <c:v>100.13408587732701</c:v>
                </c:pt>
                <c:pt idx="4">
                  <c:v>98.911721600299359</c:v>
                </c:pt>
                <c:pt idx="5">
                  <c:v>96.095918176432065</c:v>
                </c:pt>
                <c:pt idx="6">
                  <c:v>110.61149396613553</c:v>
                </c:pt>
                <c:pt idx="7">
                  <c:v>115.05815585144532</c:v>
                </c:pt>
                <c:pt idx="8" formatCode="#,##0">
                  <c:v>127.47201347095324</c:v>
                </c:pt>
              </c:numCache>
            </c:numRef>
          </c:val>
          <c:smooth val="0"/>
        </c:ser>
        <c:dLbls>
          <c:showLegendKey val="0"/>
          <c:showVal val="0"/>
          <c:showCatName val="0"/>
          <c:showSerName val="0"/>
          <c:showPercent val="0"/>
          <c:showBubbleSize val="0"/>
        </c:dLbls>
        <c:marker val="1"/>
        <c:smooth val="0"/>
        <c:axId val="87784448"/>
        <c:axId val="87786240"/>
      </c:lineChart>
      <c:catAx>
        <c:axId val="87784448"/>
        <c:scaling>
          <c:orientation val="minMax"/>
        </c:scaling>
        <c:delete val="0"/>
        <c:axPos val="b"/>
        <c:numFmt formatCode="General" sourceLinked="0"/>
        <c:majorTickMark val="out"/>
        <c:minorTickMark val="none"/>
        <c:tickLblPos val="nextTo"/>
        <c:txPr>
          <a:bodyPr rot="-2700000"/>
          <a:lstStyle/>
          <a:p>
            <a:pPr>
              <a:defRPr/>
            </a:pPr>
            <a:endParaRPr lang="sv-SE"/>
          </a:p>
        </c:txPr>
        <c:crossAx val="87786240"/>
        <c:crosses val="autoZero"/>
        <c:auto val="1"/>
        <c:lblAlgn val="ctr"/>
        <c:lblOffset val="100"/>
        <c:noMultiLvlLbl val="0"/>
      </c:catAx>
      <c:valAx>
        <c:axId val="87786240"/>
        <c:scaling>
          <c:orientation val="minMax"/>
          <c:min val="80"/>
        </c:scaling>
        <c:delete val="0"/>
        <c:axPos val="l"/>
        <c:majorGridlines/>
        <c:numFmt formatCode="0" sourceLinked="1"/>
        <c:majorTickMark val="out"/>
        <c:minorTickMark val="none"/>
        <c:tickLblPos val="nextTo"/>
        <c:crossAx val="8778444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'3-4. Lönesumma'!$C$49</c:f>
              <c:strCache>
                <c:ptCount val="1"/>
                <c:pt idx="0">
                  <c:v>Privat sektor, varav</c:v>
                </c:pt>
              </c:strCache>
            </c:strRef>
          </c:tx>
          <c:spPr>
            <a:ln>
              <a:solidFill>
                <a:srgbClr val="052364"/>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Lönesumma'!$D$49:$AV$49</c:f>
              <c:numCache>
                <c:formatCode>0.0</c:formatCode>
                <c:ptCount val="45"/>
                <c:pt idx="0">
                  <c:v>100</c:v>
                </c:pt>
                <c:pt idx="1">
                  <c:v>109.32516795184968</c:v>
                </c:pt>
                <c:pt idx="2">
                  <c:v>107.15659924922811</c:v>
                </c:pt>
                <c:pt idx="3">
                  <c:v>106.52753508306525</c:v>
                </c:pt>
                <c:pt idx="4">
                  <c:v>107.51813487652406</c:v>
                </c:pt>
                <c:pt idx="5">
                  <c:v>114.45810196941663</c:v>
                </c:pt>
                <c:pt idx="6">
                  <c:v>112.50409276761928</c:v>
                </c:pt>
                <c:pt idx="7">
                  <c:v>113.2778383345092</c:v>
                </c:pt>
                <c:pt idx="8">
                  <c:v>111.54345659350449</c:v>
                </c:pt>
                <c:pt idx="9">
                  <c:v>120.81020685551431</c:v>
                </c:pt>
                <c:pt idx="10">
                  <c:v>119.45062679455549</c:v>
                </c:pt>
                <c:pt idx="11">
                  <c:v>122.63822292419914</c:v>
                </c:pt>
                <c:pt idx="12">
                  <c:v>120.896007920082</c:v>
                </c:pt>
                <c:pt idx="13">
                  <c:v>130.63095890111825</c:v>
                </c:pt>
                <c:pt idx="14">
                  <c:v>127.4949703074914</c:v>
                </c:pt>
                <c:pt idx="15">
                  <c:v>124.11496089541467</c:v>
                </c:pt>
                <c:pt idx="16">
                  <c:v>119.18431435458552</c:v>
                </c:pt>
                <c:pt idx="17">
                  <c:v>125.05596500342318</c:v>
                </c:pt>
                <c:pt idx="18">
                  <c:v>120.7541050409652</c:v>
                </c:pt>
                <c:pt idx="19">
                  <c:v>120.32699788988334</c:v>
                </c:pt>
                <c:pt idx="20">
                  <c:v>119.50286881695334</c:v>
                </c:pt>
                <c:pt idx="21">
                  <c:v>128.42173548363235</c:v>
                </c:pt>
                <c:pt idx="22">
                  <c:v>128.54370491561184</c:v>
                </c:pt>
                <c:pt idx="23">
                  <c:v>130.09617676748275</c:v>
                </c:pt>
                <c:pt idx="24">
                  <c:v>123.63173871131745</c:v>
                </c:pt>
                <c:pt idx="25">
                  <c:v>139.55593249921463</c:v>
                </c:pt>
                <c:pt idx="26">
                  <c:v>139.05198640369707</c:v>
                </c:pt>
                <c:pt idx="27">
                  <c:v>137.93444174755422</c:v>
                </c:pt>
                <c:pt idx="28">
                  <c:v>134.17537959667868</c:v>
                </c:pt>
                <c:pt idx="29">
                  <c:v>144.61612000950353</c:v>
                </c:pt>
                <c:pt idx="30">
                  <c:v>142.09090122471997</c:v>
                </c:pt>
                <c:pt idx="31">
                  <c:v>138.82443579422136</c:v>
                </c:pt>
                <c:pt idx="32">
                  <c:v>133.17916459874778</c:v>
                </c:pt>
                <c:pt idx="33">
                  <c:v>144.61383321483859</c:v>
                </c:pt>
                <c:pt idx="34">
                  <c:v>144.82641523310858</c:v>
                </c:pt>
                <c:pt idx="35">
                  <c:v>143.44703390967518</c:v>
                </c:pt>
                <c:pt idx="36">
                  <c:v>138.21098792411149</c:v>
                </c:pt>
                <c:pt idx="37">
                  <c:v>149.74497216468592</c:v>
                </c:pt>
                <c:pt idx="38">
                  <c:v>149.27720765504645</c:v>
                </c:pt>
                <c:pt idx="39">
                  <c:v>147.08778814372837</c:v>
                </c:pt>
                <c:pt idx="40">
                  <c:v>142.45043028883592</c:v>
                </c:pt>
                <c:pt idx="41">
                  <c:v>154.31871218510736</c:v>
                </c:pt>
                <c:pt idx="42">
                  <c:v>153.73932565888569</c:v>
                </c:pt>
                <c:pt idx="43">
                  <c:v>152.1445362090935</c:v>
                </c:pt>
                <c:pt idx="44">
                  <c:v>147.26629559964394</c:v>
                </c:pt>
              </c:numCache>
            </c:numRef>
          </c:val>
          <c:smooth val="0"/>
        </c:ser>
        <c:ser>
          <c:idx val="3"/>
          <c:order val="1"/>
          <c:tx>
            <c:strRef>
              <c:f>'3-4. Lönesumma'!$C$50</c:f>
              <c:strCache>
                <c:ptCount val="1"/>
                <c:pt idx="0">
                  <c:v>Industri</c:v>
                </c:pt>
              </c:strCache>
            </c:strRef>
          </c:tx>
          <c:spPr>
            <a:ln>
              <a:solidFill>
                <a:srgbClr val="C40064"/>
              </a:solidFill>
              <a:prstDash val="solid"/>
            </a:ln>
          </c:spPr>
          <c:marker>
            <c:spPr>
              <a:ln>
                <a:noFill/>
              </a:ln>
            </c:spPr>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Lönesumma'!$D$50:$AV$50</c:f>
              <c:numCache>
                <c:formatCode>0.0</c:formatCode>
                <c:ptCount val="45"/>
                <c:pt idx="0">
                  <c:v>100</c:v>
                </c:pt>
                <c:pt idx="1">
                  <c:v>112.58659796038026</c:v>
                </c:pt>
                <c:pt idx="2">
                  <c:v>105.73233342062325</c:v>
                </c:pt>
                <c:pt idx="3">
                  <c:v>102.75046568216533</c:v>
                </c:pt>
                <c:pt idx="4">
                  <c:v>114.28738818765116</c:v>
                </c:pt>
                <c:pt idx="5">
                  <c:v>118.39013506734577</c:v>
                </c:pt>
                <c:pt idx="6">
                  <c:v>111.82366918510616</c:v>
                </c:pt>
                <c:pt idx="7">
                  <c:v>110.33068098168195</c:v>
                </c:pt>
                <c:pt idx="8">
                  <c:v>111.86470955551884</c:v>
                </c:pt>
                <c:pt idx="9">
                  <c:v>120.08224482291243</c:v>
                </c:pt>
                <c:pt idx="10">
                  <c:v>115.04064405924264</c:v>
                </c:pt>
                <c:pt idx="11">
                  <c:v>118.05610892827536</c:v>
                </c:pt>
                <c:pt idx="12">
                  <c:v>119.30524997839807</c:v>
                </c:pt>
                <c:pt idx="13">
                  <c:v>127.01923187617415</c:v>
                </c:pt>
                <c:pt idx="14">
                  <c:v>119.38598762794599</c:v>
                </c:pt>
                <c:pt idx="15">
                  <c:v>114.05729614157003</c:v>
                </c:pt>
                <c:pt idx="16">
                  <c:v>112.28501773078973</c:v>
                </c:pt>
                <c:pt idx="17">
                  <c:v>110.32155060748083</c:v>
                </c:pt>
                <c:pt idx="18">
                  <c:v>100.43456611469364</c:v>
                </c:pt>
                <c:pt idx="19">
                  <c:v>100.44754712497088</c:v>
                </c:pt>
                <c:pt idx="20">
                  <c:v>99.16881836946601</c:v>
                </c:pt>
                <c:pt idx="21">
                  <c:v>110.34036711779096</c:v>
                </c:pt>
                <c:pt idx="22">
                  <c:v>107.03872456347219</c:v>
                </c:pt>
                <c:pt idx="23">
                  <c:v>108.7374174511621</c:v>
                </c:pt>
                <c:pt idx="24">
                  <c:v>99.091448372431401</c:v>
                </c:pt>
                <c:pt idx="25">
                  <c:v>121.48240755529203</c:v>
                </c:pt>
                <c:pt idx="26">
                  <c:v>115.94681385006311</c:v>
                </c:pt>
                <c:pt idx="27">
                  <c:v>113.06722615129718</c:v>
                </c:pt>
                <c:pt idx="28">
                  <c:v>113.4111236804459</c:v>
                </c:pt>
                <c:pt idx="29">
                  <c:v>121.8540468663431</c:v>
                </c:pt>
                <c:pt idx="30">
                  <c:v>112.87941832370829</c:v>
                </c:pt>
                <c:pt idx="31">
                  <c:v>106.36403622350257</c:v>
                </c:pt>
                <c:pt idx="32">
                  <c:v>106.27913697585862</c:v>
                </c:pt>
                <c:pt idx="33">
                  <c:v>117.94819849115936</c:v>
                </c:pt>
                <c:pt idx="34">
                  <c:v>113.48097104308439</c:v>
                </c:pt>
                <c:pt idx="35">
                  <c:v>110.3462820123821</c:v>
                </c:pt>
                <c:pt idx="36">
                  <c:v>110.4344629017679</c:v>
                </c:pt>
                <c:pt idx="37">
                  <c:v>119.74641245764136</c:v>
                </c:pt>
                <c:pt idx="38">
                  <c:v>114.95609547089774</c:v>
                </c:pt>
                <c:pt idx="39">
                  <c:v>110.50850494356834</c:v>
                </c:pt>
                <c:pt idx="40">
                  <c:v>111.00889576328143</c:v>
                </c:pt>
                <c:pt idx="41">
                  <c:v>120.72852975966074</c:v>
                </c:pt>
                <c:pt idx="42">
                  <c:v>114.26970304979641</c:v>
                </c:pt>
                <c:pt idx="43">
                  <c:v>109.86302056861589</c:v>
                </c:pt>
                <c:pt idx="44">
                  <c:v>110.74269904182677</c:v>
                </c:pt>
              </c:numCache>
            </c:numRef>
          </c:val>
          <c:smooth val="0"/>
        </c:ser>
        <c:ser>
          <c:idx val="0"/>
          <c:order val="2"/>
          <c:tx>
            <c:strRef>
              <c:f>'3-4. Lönesumma'!$C$51</c:f>
              <c:strCache>
                <c:ptCount val="1"/>
                <c:pt idx="0">
                  <c:v>Tjänster</c:v>
                </c:pt>
              </c:strCache>
            </c:strRef>
          </c:tx>
          <c:spPr>
            <a:ln>
              <a:solidFill>
                <a:srgbClr val="006EBF"/>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Lönesumma'!$D$51:$AV$51</c:f>
              <c:numCache>
                <c:formatCode>0.0</c:formatCode>
                <c:ptCount val="45"/>
                <c:pt idx="0">
                  <c:v>100</c:v>
                </c:pt>
                <c:pt idx="1">
                  <c:v>106.33098419424674</c:v>
                </c:pt>
                <c:pt idx="2">
                  <c:v>107.83827131294585</c:v>
                </c:pt>
                <c:pt idx="3">
                  <c:v>107.04015166391365</c:v>
                </c:pt>
                <c:pt idx="4">
                  <c:v>102.22079603217327</c:v>
                </c:pt>
                <c:pt idx="5">
                  <c:v>109.74203130360122</c:v>
                </c:pt>
                <c:pt idx="6">
                  <c:v>111.34088916668041</c:v>
                </c:pt>
                <c:pt idx="7">
                  <c:v>112.11488851261871</c:v>
                </c:pt>
                <c:pt idx="8">
                  <c:v>109.5872461868925</c:v>
                </c:pt>
                <c:pt idx="9">
                  <c:v>118.04313003135269</c:v>
                </c:pt>
                <c:pt idx="10">
                  <c:v>119.90261151016858</c:v>
                </c:pt>
                <c:pt idx="11">
                  <c:v>121.92695721006596</c:v>
                </c:pt>
                <c:pt idx="12">
                  <c:v>119.14839629225949</c:v>
                </c:pt>
                <c:pt idx="13">
                  <c:v>128.36714662978829</c:v>
                </c:pt>
                <c:pt idx="14">
                  <c:v>129.2607200864116</c:v>
                </c:pt>
                <c:pt idx="15">
                  <c:v>126.04957433566031</c:v>
                </c:pt>
                <c:pt idx="16">
                  <c:v>120.72255955931395</c:v>
                </c:pt>
                <c:pt idx="17">
                  <c:v>130.63362792804435</c:v>
                </c:pt>
                <c:pt idx="18">
                  <c:v>130.92469433785635</c:v>
                </c:pt>
                <c:pt idx="19">
                  <c:v>129.17478162774742</c:v>
                </c:pt>
                <c:pt idx="20">
                  <c:v>131.30695741133195</c:v>
                </c:pt>
                <c:pt idx="21">
                  <c:v>136.4765421622424</c:v>
                </c:pt>
                <c:pt idx="22">
                  <c:v>139.52368776567963</c:v>
                </c:pt>
                <c:pt idx="23">
                  <c:v>139.15871670503805</c:v>
                </c:pt>
                <c:pt idx="24">
                  <c:v>136.66602721695381</c:v>
                </c:pt>
                <c:pt idx="25">
                  <c:v>145.95206466475176</c:v>
                </c:pt>
                <c:pt idx="26">
                  <c:v>149.89158772026835</c:v>
                </c:pt>
                <c:pt idx="27">
                  <c:v>148.03057830613196</c:v>
                </c:pt>
                <c:pt idx="28">
                  <c:v>143.66388668494466</c:v>
                </c:pt>
                <c:pt idx="29">
                  <c:v>153.9470283791857</c:v>
                </c:pt>
                <c:pt idx="30">
                  <c:v>157.09477535162139</c:v>
                </c:pt>
                <c:pt idx="31">
                  <c:v>154.48285948985611</c:v>
                </c:pt>
                <c:pt idx="32">
                  <c:v>147.46998410578456</c:v>
                </c:pt>
                <c:pt idx="33">
                  <c:v>157.44248074314137</c:v>
                </c:pt>
                <c:pt idx="34">
                  <c:v>161.81756547110646</c:v>
                </c:pt>
                <c:pt idx="35">
                  <c:v>159.79893108806223</c:v>
                </c:pt>
                <c:pt idx="36">
                  <c:v>153.07876069271532</c:v>
                </c:pt>
                <c:pt idx="37">
                  <c:v>164.0110588797252</c:v>
                </c:pt>
                <c:pt idx="38">
                  <c:v>168.376396434094</c:v>
                </c:pt>
                <c:pt idx="39">
                  <c:v>164.45894414084486</c:v>
                </c:pt>
                <c:pt idx="40">
                  <c:v>159.03290861824539</c:v>
                </c:pt>
                <c:pt idx="41">
                  <c:v>170.08511811545935</c:v>
                </c:pt>
                <c:pt idx="42">
                  <c:v>174.38276813513019</c:v>
                </c:pt>
                <c:pt idx="43">
                  <c:v>172.52685886371876</c:v>
                </c:pt>
                <c:pt idx="44">
                  <c:v>165.95916060712986</c:v>
                </c:pt>
              </c:numCache>
            </c:numRef>
          </c:val>
          <c:smooth val="0"/>
        </c:ser>
        <c:ser>
          <c:idx val="2"/>
          <c:order val="3"/>
          <c:tx>
            <c:strRef>
              <c:f>'3-4. Lönesumma'!$C$52</c:f>
              <c:strCache>
                <c:ptCount val="1"/>
                <c:pt idx="0">
                  <c:v>Övrigt</c:v>
                </c:pt>
              </c:strCache>
            </c:strRef>
          </c:tx>
          <c:spPr>
            <a:ln>
              <a:solidFill>
                <a:srgbClr val="DD4A2C"/>
              </a:solidFill>
            </a:ln>
          </c:spPr>
          <c:marker>
            <c:symbol val="none"/>
          </c:marker>
          <c:cat>
            <c:strRef>
              <c:f>'3-4. Lönesumma'!$D$47:$AV$47</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'3-4. Lönesumma'!$D$52:$AV$52</c:f>
              <c:numCache>
                <c:formatCode>0.0</c:formatCode>
                <c:ptCount val="45"/>
                <c:pt idx="0">
                  <c:v>100</c:v>
                </c:pt>
                <c:pt idx="1">
                  <c:v>111.34431014485916</c:v>
                </c:pt>
                <c:pt idx="2">
                  <c:v>109.45826803557914</c:v>
                </c:pt>
                <c:pt idx="3">
                  <c:v>119.2187101379989</c:v>
                </c:pt>
                <c:pt idx="4">
                  <c:v>107.04371608715132</c:v>
                </c:pt>
                <c:pt idx="5">
                  <c:v>122.5189890514157</c:v>
                </c:pt>
                <c:pt idx="6">
                  <c:v>121.17635646035076</c:v>
                </c:pt>
                <c:pt idx="7">
                  <c:v>131.12987803701552</c:v>
                </c:pt>
                <c:pt idx="8">
                  <c:v>120.19198611650049</c:v>
                </c:pt>
                <c:pt idx="9">
                  <c:v>137.83269697054152</c:v>
                </c:pt>
                <c:pt idx="10">
                  <c:v>135.01368305059674</c:v>
                </c:pt>
                <c:pt idx="11">
                  <c:v>144.81507247246773</c:v>
                </c:pt>
                <c:pt idx="12">
                  <c:v>136.22787290466562</c:v>
                </c:pt>
                <c:pt idx="13">
                  <c:v>156.77396758087093</c:v>
                </c:pt>
                <c:pt idx="14">
                  <c:v>151.35820221973063</c:v>
                </c:pt>
                <c:pt idx="15">
                  <c:v>155.01216092510927</c:v>
                </c:pt>
                <c:pt idx="16">
                  <c:v>139.30503180384736</c:v>
                </c:pt>
                <c:pt idx="17">
                  <c:v>156.36631664926583</c:v>
                </c:pt>
                <c:pt idx="18">
                  <c:v>151.32550867933102</c:v>
                </c:pt>
                <c:pt idx="19">
                  <c:v>155.84399714440684</c:v>
                </c:pt>
                <c:pt idx="20">
                  <c:v>141.82468544526458</c:v>
                </c:pt>
                <c:pt idx="21">
                  <c:v>160.6890994376711</c:v>
                </c:pt>
                <c:pt idx="22">
                  <c:v>159.79978154283498</c:v>
                </c:pt>
                <c:pt idx="23">
                  <c:v>170.51257039830378</c:v>
                </c:pt>
                <c:pt idx="24">
                  <c:v>156.73323464529116</c:v>
                </c:pt>
                <c:pt idx="25">
                  <c:v>180.22791149376249</c:v>
                </c:pt>
                <c:pt idx="26">
                  <c:v>177.50346765912107</c:v>
                </c:pt>
                <c:pt idx="27">
                  <c:v>187.30424072736162</c:v>
                </c:pt>
                <c:pt idx="28">
                  <c:v>170.01726326125032</c:v>
                </c:pt>
                <c:pt idx="29">
                  <c:v>189.35144591202115</c:v>
                </c:pt>
                <c:pt idx="30">
                  <c:v>184.09464619157771</c:v>
                </c:pt>
                <c:pt idx="31">
                  <c:v>190.65824959856619</c:v>
                </c:pt>
                <c:pt idx="32">
                  <c:v>169.44748452684408</c:v>
                </c:pt>
                <c:pt idx="33">
                  <c:v>187.36968140412858</c:v>
                </c:pt>
                <c:pt idx="34">
                  <c:v>185.36572816553866</c:v>
                </c:pt>
                <c:pt idx="35">
                  <c:v>194.34734046088244</c:v>
                </c:pt>
                <c:pt idx="36">
                  <c:v>175.09489166111055</c:v>
                </c:pt>
                <c:pt idx="37">
                  <c:v>198.68920341384876</c:v>
                </c:pt>
                <c:pt idx="38">
                  <c:v>191.14704482552369</c:v>
                </c:pt>
                <c:pt idx="39">
                  <c:v>206.89321860937758</c:v>
                </c:pt>
                <c:pt idx="40">
                  <c:v>185.4575648564807</c:v>
                </c:pt>
                <c:pt idx="41">
                  <c:v>210.17929459130929</c:v>
                </c:pt>
                <c:pt idx="42">
                  <c:v>208.60802160131891</c:v>
                </c:pt>
                <c:pt idx="43">
                  <c:v>219.73055163113969</c:v>
                </c:pt>
                <c:pt idx="44">
                  <c:v>200.12364589787182</c:v>
                </c:pt>
              </c:numCache>
            </c:numRef>
          </c:val>
          <c:smooth val="0"/>
        </c:ser>
        <c:dLbls>
          <c:showLegendKey val="0"/>
          <c:showVal val="0"/>
          <c:showCatName val="0"/>
          <c:showSerName val="0"/>
          <c:showPercent val="0"/>
          <c:showBubbleSize val="0"/>
        </c:dLbls>
        <c:marker val="1"/>
        <c:smooth val="0"/>
        <c:axId val="85224064"/>
        <c:axId val="85238144"/>
      </c:lineChart>
      <c:catAx>
        <c:axId val="85224064"/>
        <c:scaling>
          <c:orientation val="minMax"/>
        </c:scaling>
        <c:delete val="0"/>
        <c:axPos val="b"/>
        <c:numFmt formatCode="General" sourceLinked="0"/>
        <c:majorTickMark val="out"/>
        <c:minorTickMark val="none"/>
        <c:tickLblPos val="nextTo"/>
        <c:txPr>
          <a:bodyPr rot="-2700000"/>
          <a:lstStyle/>
          <a:p>
            <a:pPr>
              <a:defRPr/>
            </a:pPr>
            <a:endParaRPr lang="sv-SE"/>
          </a:p>
        </c:txPr>
        <c:crossAx val="85238144"/>
        <c:crosses val="autoZero"/>
        <c:auto val="1"/>
        <c:lblAlgn val="ctr"/>
        <c:lblOffset val="100"/>
        <c:noMultiLvlLbl val="0"/>
      </c:catAx>
      <c:valAx>
        <c:axId val="85238144"/>
        <c:scaling>
          <c:orientation val="minMax"/>
          <c:min val="90"/>
        </c:scaling>
        <c:delete val="0"/>
        <c:axPos val="l"/>
        <c:majorGridlines/>
        <c:numFmt formatCode="0.0" sourceLinked="1"/>
        <c:majorTickMark val="out"/>
        <c:minorTickMark val="none"/>
        <c:tickLblPos val="nextTo"/>
        <c:crossAx val="85224064"/>
        <c:crosses val="autoZero"/>
        <c:crossBetween val="between"/>
      </c:valAx>
      <c:spPr>
        <a:solidFill>
          <a:schemeClr val="bg1">
            <a:lumMod val="95000"/>
          </a:schemeClr>
        </a:solidFill>
      </c:spPr>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'5. Nya företag'!$A$12</c:f>
              <c:strCache>
                <c:ptCount val="1"/>
                <c:pt idx="0">
                  <c:v>Södermanlands län</c:v>
                </c:pt>
              </c:strCache>
            </c:strRef>
          </c:tx>
          <c:spPr>
            <a:ln>
              <a:solidFill>
                <a:srgbClr val="052364"/>
              </a:solidFill>
            </a:ln>
          </c:spPr>
          <c:marker>
            <c:symbol val="none"/>
          </c:marker>
          <c:cat>
            <c:strRef>
              <c:f>'5. Nya företag'!$B$10:$AT$10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'5. Nya företag'!$B$12:$AT$12</c:f>
              <c:numCache>
                <c:formatCode>#,##0</c:formatCode>
                <c:ptCount val="45"/>
                <c:pt idx="0">
                  <c:v>318</c:v>
                </c:pt>
                <c:pt idx="1">
                  <c:v>316</c:v>
                </c:pt>
                <c:pt idx="2">
                  <c:v>225</c:v>
                </c:pt>
                <c:pt idx="3">
                  <c:v>329</c:v>
                </c:pt>
                <c:pt idx="4">
                  <c:v>345</c:v>
                </c:pt>
                <c:pt idx="5">
                  <c:v>325</c:v>
                </c:pt>
                <c:pt idx="6">
                  <c:v>284</c:v>
                </c:pt>
                <c:pt idx="7">
                  <c:v>287</c:v>
                </c:pt>
                <c:pt idx="8">
                  <c:v>356</c:v>
                </c:pt>
                <c:pt idx="9">
                  <c:v>349</c:v>
                </c:pt>
                <c:pt idx="10">
                  <c:v>295</c:v>
                </c:pt>
                <c:pt idx="11">
                  <c:v>351</c:v>
                </c:pt>
                <c:pt idx="12">
                  <c:v>391</c:v>
                </c:pt>
                <c:pt idx="13">
                  <c:v>415</c:v>
                </c:pt>
                <c:pt idx="14">
                  <c:v>264</c:v>
                </c:pt>
                <c:pt idx="15">
                  <c:v>295</c:v>
                </c:pt>
                <c:pt idx="16">
                  <c:v>345</c:v>
                </c:pt>
                <c:pt idx="17">
                  <c:v>249</c:v>
                </c:pt>
                <c:pt idx="18">
                  <c:v>253</c:v>
                </c:pt>
                <c:pt idx="19">
                  <c:v>322</c:v>
                </c:pt>
                <c:pt idx="20">
                  <c:v>369</c:v>
                </c:pt>
                <c:pt idx="21">
                  <c:v>310</c:v>
                </c:pt>
                <c:pt idx="22">
                  <c:v>276</c:v>
                </c:pt>
                <c:pt idx="23">
                  <c:v>413</c:v>
                </c:pt>
                <c:pt idx="24">
                  <c:v>492</c:v>
                </c:pt>
                <c:pt idx="25">
                  <c:v>385</c:v>
                </c:pt>
                <c:pt idx="26">
                  <c:v>286</c:v>
                </c:pt>
                <c:pt idx="27">
                  <c:v>332</c:v>
                </c:pt>
                <c:pt idx="28">
                  <c:v>429</c:v>
                </c:pt>
                <c:pt idx="29">
                  <c:v>291</c:v>
                </c:pt>
                <c:pt idx="30">
                  <c:v>281</c:v>
                </c:pt>
                <c:pt idx="31">
                  <c:v>353</c:v>
                </c:pt>
                <c:pt idx="32">
                  <c:v>398</c:v>
                </c:pt>
                <c:pt idx="33">
                  <c:v>321</c:v>
                </c:pt>
                <c:pt idx="34">
                  <c:v>274</c:v>
                </c:pt>
                <c:pt idx="35">
                  <c:v>345</c:v>
                </c:pt>
                <c:pt idx="36">
                  <c:v>363</c:v>
                </c:pt>
                <c:pt idx="37">
                  <c:v>307</c:v>
                </c:pt>
                <c:pt idx="38">
                  <c:v>331</c:v>
                </c:pt>
                <c:pt idx="39">
                  <c:v>348</c:v>
                </c:pt>
                <c:pt idx="40">
                  <c:v>408</c:v>
                </c:pt>
                <c:pt idx="41">
                  <c:v>318</c:v>
                </c:pt>
                <c:pt idx="42">
                  <c:v>296</c:v>
                </c:pt>
                <c:pt idx="43">
                  <c:v>422</c:v>
                </c:pt>
                <c:pt idx="44">
                  <c:v>440</c:v>
                </c:pt>
              </c:numCache>
            </c:numRef>
          </c:val>
          <c:smooth val="0"/>
        </c:ser>
        <c:ser>
          <c:idx val="2"/>
          <c:order val="1"/>
          <c:tx>
            <c:strRef>
              <c:f>'5. Nya företag'!$A$13</c:f>
              <c:strCache>
                <c:ptCount val="1"/>
                <c:pt idx="0">
                  <c:v>Eskilstuna kommun</c:v>
                </c:pt>
              </c:strCache>
            </c:strRef>
          </c:tx>
          <c:spPr>
            <a:ln>
              <a:solidFill>
                <a:srgbClr val="052364"/>
              </a:solidFill>
              <a:prstDash val="sysDash"/>
            </a:ln>
          </c:spPr>
          <c:marker>
            <c:symbol val="none"/>
          </c:marker>
          <c:cat>
            <c:strRef>
              <c:f>'5. Nya företag'!$B$10:$AT$10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'5. Nya företag'!$B$13:$AT$13</c:f>
              <c:numCache>
                <c:formatCode>#,##0</c:formatCode>
                <c:ptCount val="45"/>
                <c:pt idx="0">
                  <c:v>92</c:v>
                </c:pt>
                <c:pt idx="1">
                  <c:v>106</c:v>
                </c:pt>
                <c:pt idx="2">
                  <c:v>86</c:v>
                </c:pt>
                <c:pt idx="3">
                  <c:v>117</c:v>
                </c:pt>
                <c:pt idx="4">
                  <c:v>123</c:v>
                </c:pt>
                <c:pt idx="5">
                  <c:v>120</c:v>
                </c:pt>
                <c:pt idx="6">
                  <c:v>103</c:v>
                </c:pt>
                <c:pt idx="7">
                  <c:v>104</c:v>
                </c:pt>
                <c:pt idx="8">
                  <c:v>106</c:v>
                </c:pt>
                <c:pt idx="9">
                  <c:v>140</c:v>
                </c:pt>
                <c:pt idx="10">
                  <c:v>106</c:v>
                </c:pt>
                <c:pt idx="11">
                  <c:v>118</c:v>
                </c:pt>
                <c:pt idx="12">
                  <c:v>134</c:v>
                </c:pt>
                <c:pt idx="13">
                  <c:v>145</c:v>
                </c:pt>
                <c:pt idx="14">
                  <c:v>81</c:v>
                </c:pt>
                <c:pt idx="15">
                  <c:v>101</c:v>
                </c:pt>
                <c:pt idx="16">
                  <c:v>100</c:v>
                </c:pt>
                <c:pt idx="17">
                  <c:v>76</c:v>
                </c:pt>
                <c:pt idx="18">
                  <c:v>96</c:v>
                </c:pt>
                <c:pt idx="19">
                  <c:v>101</c:v>
                </c:pt>
                <c:pt idx="20">
                  <c:v>110</c:v>
                </c:pt>
                <c:pt idx="21">
                  <c:v>104</c:v>
                </c:pt>
                <c:pt idx="22">
                  <c:v>99</c:v>
                </c:pt>
                <c:pt idx="23">
                  <c:v>151</c:v>
                </c:pt>
                <c:pt idx="24">
                  <c:v>171</c:v>
                </c:pt>
                <c:pt idx="25">
                  <c:v>128</c:v>
                </c:pt>
                <c:pt idx="26">
                  <c:v>92</c:v>
                </c:pt>
                <c:pt idx="27">
                  <c:v>124</c:v>
                </c:pt>
                <c:pt idx="28">
                  <c:v>172</c:v>
                </c:pt>
                <c:pt idx="29">
                  <c:v>108</c:v>
                </c:pt>
                <c:pt idx="30">
                  <c:v>101</c:v>
                </c:pt>
                <c:pt idx="31">
                  <c:v>124</c:v>
                </c:pt>
                <c:pt idx="32">
                  <c:v>147</c:v>
                </c:pt>
                <c:pt idx="33">
                  <c:v>118</c:v>
                </c:pt>
                <c:pt idx="34">
                  <c:v>89</c:v>
                </c:pt>
                <c:pt idx="35">
                  <c:v>132</c:v>
                </c:pt>
                <c:pt idx="36">
                  <c:v>130</c:v>
                </c:pt>
                <c:pt idx="37">
                  <c:v>102</c:v>
                </c:pt>
                <c:pt idx="38">
                  <c:v>96</c:v>
                </c:pt>
                <c:pt idx="39">
                  <c:v>132</c:v>
                </c:pt>
                <c:pt idx="40">
                  <c:v>140</c:v>
                </c:pt>
                <c:pt idx="41">
                  <c:v>128</c:v>
                </c:pt>
                <c:pt idx="42">
                  <c:v>102</c:v>
                </c:pt>
                <c:pt idx="43">
                  <c:v>149</c:v>
                </c:pt>
                <c:pt idx="44">
                  <c:v>128</c:v>
                </c:pt>
              </c:numCache>
            </c:numRef>
          </c:val>
          <c:smooth val="0"/>
        </c:ser>
        <c:dLbls>
          <c:showLegendKey val="0"/>
          <c:showVal val="0"/>
          <c:showCatName val="0"/>
          <c:showSerName val="0"/>
          <c:showPercent val="0"/>
          <c:showBubbleSize val="0"/>
        </c:dLbls>
        <c:marker val="1"/>
        <c:smooth val="0"/>
        <c:axId val="85596416"/>
        <c:axId val="85606400"/>
      </c:lineChart>
      <c:catAx>
        <c:axId val="85596416"/>
        <c:scaling>
          <c:orientation val="minMax"/>
        </c:scaling>
        <c:delete val="0"/>
        <c:axPos val="b"/>
        <c:numFmt formatCode="General" sourceLinked="0"/>
        <c:majorTickMark val="out"/>
        <c:minorTickMark val="none"/>
        <c:tickLblPos val="nextTo"/>
        <c:txPr>
          <a:bodyPr rot="-2700000"/>
          <a:lstStyle/>
          <a:p>
            <a:pPr>
              <a:defRPr/>
            </a:pPr>
            <a:endParaRPr lang="sv-SE"/>
          </a:p>
        </c:txPr>
        <c:crossAx val="85606400"/>
        <c:crosses val="autoZero"/>
        <c:auto val="1"/>
        <c:lblAlgn val="ctr"/>
        <c:lblOffset val="100"/>
        <c:noMultiLvlLbl val="0"/>
      </c:catAx>
      <c:valAx>
        <c:axId val="85606400"/>
        <c:scaling>
          <c:orientation val="minMax"/>
        </c:scaling>
        <c:delete val="0"/>
        <c:axPos val="l"/>
        <c:majorGridlines/>
        <c:numFmt formatCode="#,##0" sourceLinked="1"/>
        <c:majorTickMark val="out"/>
        <c:minorTickMark val="none"/>
        <c:tickLblPos val="nextTo"/>
        <c:crossAx val="85596416"/>
        <c:crosses val="autoZero"/>
        <c:crossBetween val="between"/>
      </c:valAx>
      <c:spPr>
        <a:solidFill>
          <a:schemeClr val="bg1">
            <a:lumMod val="95000"/>
          </a:schemeClr>
        </a:solidFill>
      </c:spPr>
    </c:plotArea>
    <c:legend>
      <c:legendPos val="r"/>
      <c:layout>
        <c:manualLayout>
          <c:xMode val="edge"/>
          <c:yMode val="edge"/>
          <c:x val="0.71192899305555557"/>
          <c:y val="0.72132817460317467"/>
          <c:w val="0.26079166666666664"/>
          <c:h val="0.17722460317460315"/>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'6. Konkurs'!$A$13</c:f>
              <c:strCache>
                <c:ptCount val="1"/>
                <c:pt idx="0">
                  <c:v>Södermanlands län</c:v>
                </c:pt>
              </c:strCache>
            </c:strRef>
          </c:tx>
          <c:spPr>
            <a:ln>
              <a:solidFill>
                <a:srgbClr val="052364"/>
              </a:solidFill>
            </a:ln>
          </c:spPr>
          <c:marker>
            <c:symbol val="none"/>
          </c:marker>
          <c:cat>
            <c:strRef>
              <c:f>'6. Konkurs'!$B$11:$AT$11</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'6. Konkurs'!$B$13:$AT$13</c:f>
              <c:numCache>
                <c:formatCode>#,##0</c:formatCode>
                <c:ptCount val="45"/>
                <c:pt idx="0">
                  <c:v>39</c:v>
                </c:pt>
                <c:pt idx="1">
                  <c:v>38</c:v>
                </c:pt>
                <c:pt idx="2">
                  <c:v>27</c:v>
                </c:pt>
                <c:pt idx="3">
                  <c:v>45</c:v>
                </c:pt>
                <c:pt idx="4">
                  <c:v>37</c:v>
                </c:pt>
                <c:pt idx="5">
                  <c:v>43</c:v>
                </c:pt>
                <c:pt idx="6">
                  <c:v>28</c:v>
                </c:pt>
                <c:pt idx="7">
                  <c:v>44</c:v>
                </c:pt>
                <c:pt idx="8">
                  <c:v>45</c:v>
                </c:pt>
                <c:pt idx="9">
                  <c:v>41</c:v>
                </c:pt>
                <c:pt idx="10">
                  <c:v>19</c:v>
                </c:pt>
                <c:pt idx="11">
                  <c:v>32</c:v>
                </c:pt>
                <c:pt idx="12">
                  <c:v>45</c:v>
                </c:pt>
                <c:pt idx="13">
                  <c:v>41</c:v>
                </c:pt>
                <c:pt idx="14">
                  <c:v>39</c:v>
                </c:pt>
                <c:pt idx="15">
                  <c:v>43</c:v>
                </c:pt>
                <c:pt idx="16">
                  <c:v>61</c:v>
                </c:pt>
                <c:pt idx="17">
                  <c:v>40</c:v>
                </c:pt>
                <c:pt idx="18">
                  <c:v>40</c:v>
                </c:pt>
                <c:pt idx="19">
                  <c:v>37</c:v>
                </c:pt>
                <c:pt idx="20">
                  <c:v>56</c:v>
                </c:pt>
                <c:pt idx="21">
                  <c:v>54</c:v>
                </c:pt>
                <c:pt idx="22">
                  <c:v>41</c:v>
                </c:pt>
                <c:pt idx="23">
                  <c:v>48</c:v>
                </c:pt>
                <c:pt idx="24">
                  <c:v>52</c:v>
                </c:pt>
                <c:pt idx="25">
                  <c:v>39</c:v>
                </c:pt>
                <c:pt idx="26">
                  <c:v>34</c:v>
                </c:pt>
                <c:pt idx="27">
                  <c:v>30</c:v>
                </c:pt>
                <c:pt idx="28">
                  <c:v>48</c:v>
                </c:pt>
                <c:pt idx="29">
                  <c:v>49</c:v>
                </c:pt>
                <c:pt idx="30">
                  <c:v>41</c:v>
                </c:pt>
                <c:pt idx="31">
                  <c:v>34</c:v>
                </c:pt>
                <c:pt idx="32">
                  <c:v>33</c:v>
                </c:pt>
                <c:pt idx="33">
                  <c:v>62</c:v>
                </c:pt>
                <c:pt idx="34">
                  <c:v>36</c:v>
                </c:pt>
                <c:pt idx="35">
                  <c:v>36</c:v>
                </c:pt>
                <c:pt idx="36">
                  <c:v>36</c:v>
                </c:pt>
                <c:pt idx="37">
                  <c:v>49</c:v>
                </c:pt>
                <c:pt idx="38">
                  <c:v>27</c:v>
                </c:pt>
                <c:pt idx="39">
                  <c:v>41</c:v>
                </c:pt>
                <c:pt idx="40">
                  <c:v>44</c:v>
                </c:pt>
                <c:pt idx="41">
                  <c:v>48</c:v>
                </c:pt>
                <c:pt idx="42">
                  <c:v>17</c:v>
                </c:pt>
                <c:pt idx="43">
                  <c:v>34</c:v>
                </c:pt>
                <c:pt idx="44">
                  <c:v>38</c:v>
                </c:pt>
              </c:numCache>
            </c:numRef>
          </c:val>
          <c:smooth val="0"/>
        </c:ser>
        <c:ser>
          <c:idx val="2"/>
          <c:order val="1"/>
          <c:tx>
            <c:strRef>
              <c:f>'6. Konkurs'!$A$14</c:f>
              <c:strCache>
                <c:ptCount val="1"/>
                <c:pt idx="0">
                  <c:v>Eskilstuna kommun</c:v>
                </c:pt>
              </c:strCache>
            </c:strRef>
          </c:tx>
          <c:spPr>
            <a:ln>
              <a:solidFill>
                <a:srgbClr val="052364"/>
              </a:solidFill>
              <a:prstDash val="sysDash"/>
            </a:ln>
          </c:spPr>
          <c:marker>
            <c:symbol val="none"/>
          </c:marker>
          <c:cat>
            <c:strRef>
              <c:f>'6. Konkurs'!$B$11:$AT$11</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'6. Konkurs'!$B$14:$AT$14</c:f>
              <c:numCache>
                <c:formatCode>#,##0</c:formatCode>
                <c:ptCount val="45"/>
                <c:pt idx="0">
                  <c:v>14</c:v>
                </c:pt>
                <c:pt idx="1">
                  <c:v>18</c:v>
                </c:pt>
                <c:pt idx="2">
                  <c:v>9</c:v>
                </c:pt>
                <c:pt idx="3">
                  <c:v>11</c:v>
                </c:pt>
                <c:pt idx="4">
                  <c:v>20</c:v>
                </c:pt>
                <c:pt idx="5">
                  <c:v>22</c:v>
                </c:pt>
                <c:pt idx="6">
                  <c:v>13</c:v>
                </c:pt>
                <c:pt idx="7">
                  <c:v>16</c:v>
                </c:pt>
                <c:pt idx="8">
                  <c:v>18</c:v>
                </c:pt>
                <c:pt idx="9">
                  <c:v>12</c:v>
                </c:pt>
                <c:pt idx="10">
                  <c:v>7</c:v>
                </c:pt>
                <c:pt idx="11">
                  <c:v>9</c:v>
                </c:pt>
                <c:pt idx="12">
                  <c:v>18</c:v>
                </c:pt>
                <c:pt idx="13">
                  <c:v>21</c:v>
                </c:pt>
                <c:pt idx="14">
                  <c:v>17</c:v>
                </c:pt>
                <c:pt idx="15">
                  <c:v>19</c:v>
                </c:pt>
                <c:pt idx="16">
                  <c:v>18</c:v>
                </c:pt>
                <c:pt idx="17">
                  <c:v>18</c:v>
                </c:pt>
                <c:pt idx="18">
                  <c:v>11</c:v>
                </c:pt>
                <c:pt idx="19">
                  <c:v>14</c:v>
                </c:pt>
                <c:pt idx="20">
                  <c:v>19</c:v>
                </c:pt>
                <c:pt idx="21">
                  <c:v>19</c:v>
                </c:pt>
                <c:pt idx="22">
                  <c:v>13</c:v>
                </c:pt>
                <c:pt idx="23">
                  <c:v>16</c:v>
                </c:pt>
                <c:pt idx="24">
                  <c:v>19</c:v>
                </c:pt>
                <c:pt idx="25">
                  <c:v>19</c:v>
                </c:pt>
                <c:pt idx="26">
                  <c:v>17</c:v>
                </c:pt>
                <c:pt idx="27">
                  <c:v>18</c:v>
                </c:pt>
                <c:pt idx="28">
                  <c:v>12</c:v>
                </c:pt>
                <c:pt idx="29">
                  <c:v>25</c:v>
                </c:pt>
                <c:pt idx="30">
                  <c:v>19</c:v>
                </c:pt>
                <c:pt idx="31">
                  <c:v>18</c:v>
                </c:pt>
                <c:pt idx="32">
                  <c:v>15</c:v>
                </c:pt>
                <c:pt idx="33">
                  <c:v>21</c:v>
                </c:pt>
                <c:pt idx="34">
                  <c:v>12</c:v>
                </c:pt>
                <c:pt idx="35">
                  <c:v>12</c:v>
                </c:pt>
                <c:pt idx="36">
                  <c:v>12</c:v>
                </c:pt>
                <c:pt idx="37">
                  <c:v>16</c:v>
                </c:pt>
                <c:pt idx="38">
                  <c:v>9</c:v>
                </c:pt>
                <c:pt idx="39">
                  <c:v>17</c:v>
                </c:pt>
                <c:pt idx="40">
                  <c:v>12</c:v>
                </c:pt>
                <c:pt idx="41">
                  <c:v>21</c:v>
                </c:pt>
                <c:pt idx="42">
                  <c:v>7</c:v>
                </c:pt>
                <c:pt idx="43">
                  <c:v>14</c:v>
                </c:pt>
                <c:pt idx="44">
                  <c:v>12</c:v>
                </c:pt>
              </c:numCache>
            </c:numRef>
          </c:val>
          <c:smooth val="0"/>
        </c:ser>
        <c:dLbls>
          <c:showLegendKey val="0"/>
          <c:showVal val="0"/>
          <c:showCatName val="0"/>
          <c:showSerName val="0"/>
          <c:showPercent val="0"/>
          <c:showBubbleSize val="0"/>
        </c:dLbls>
        <c:marker val="1"/>
        <c:smooth val="0"/>
        <c:axId val="85670912"/>
        <c:axId val="85680896"/>
      </c:lineChart>
      <c:catAx>
        <c:axId val="85670912"/>
        <c:scaling>
          <c:orientation val="minMax"/>
        </c:scaling>
        <c:delete val="0"/>
        <c:axPos val="b"/>
        <c:numFmt formatCode="General" sourceLinked="0"/>
        <c:majorTickMark val="out"/>
        <c:minorTickMark val="none"/>
        <c:tickLblPos val="nextTo"/>
        <c:txPr>
          <a:bodyPr rot="-2700000"/>
          <a:lstStyle/>
          <a:p>
            <a:pPr>
              <a:defRPr/>
            </a:pPr>
            <a:endParaRPr lang="sv-SE"/>
          </a:p>
        </c:txPr>
        <c:crossAx val="85680896"/>
        <c:crosses val="autoZero"/>
        <c:auto val="1"/>
        <c:lblAlgn val="ctr"/>
        <c:lblOffset val="100"/>
        <c:noMultiLvlLbl val="0"/>
      </c:catAx>
      <c:valAx>
        <c:axId val="85680896"/>
        <c:scaling>
          <c:orientation val="minMax"/>
        </c:scaling>
        <c:delete val="0"/>
        <c:axPos val="l"/>
        <c:majorGridlines/>
        <c:numFmt formatCode="#,##0" sourceLinked="1"/>
        <c:majorTickMark val="out"/>
        <c:minorTickMark val="none"/>
        <c:tickLblPos val="nextTo"/>
        <c:crossAx val="85670912"/>
        <c:crosses val="autoZero"/>
        <c:crossBetween val="between"/>
      </c:valAx>
      <c:spPr>
        <a:solidFill>
          <a:schemeClr val="bg1">
            <a:lumMod val="95000"/>
          </a:schemeClr>
        </a:solidFill>
      </c:spPr>
    </c:plotArea>
    <c:legend>
      <c:legendPos val="r"/>
      <c:layout>
        <c:manualLayout>
          <c:xMode val="edge"/>
          <c:yMode val="edge"/>
          <c:x val="0.70531440972222226"/>
          <c:y val="0.67597103174603179"/>
          <c:w val="0.26520138888888889"/>
          <c:h val="0.17722460317460315"/>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'7-8. Sysselsättning'!$D$14</c:f>
              <c:strCache>
                <c:ptCount val="1"/>
                <c:pt idx="0">
                  <c:v>Sverige</c:v>
                </c:pt>
              </c:strCache>
            </c:strRef>
          </c:tx>
          <c:spPr>
            <a:ln>
              <a:solidFill>
                <a:sysClr val="window" lastClr="FFFFFF">
                  <a:lumMod val="50000"/>
                </a:sysClr>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Sysselsättning'!$E$14:$AK$14</c:f>
              <c:numCache>
                <c:formatCode>#,##0</c:formatCode>
                <c:ptCount val="33"/>
                <c:pt idx="0">
                  <c:v>100</c:v>
                </c:pt>
                <c:pt idx="1">
                  <c:v>102.29640937147408</c:v>
                </c:pt>
                <c:pt idx="2">
                  <c:v>103.40257958894713</c:v>
                </c:pt>
                <c:pt idx="3">
                  <c:v>100.74777106701178</c:v>
                </c:pt>
                <c:pt idx="4">
                  <c:v>98.80312382469414</c:v>
                </c:pt>
                <c:pt idx="5">
                  <c:v>100.10176766000751</c:v>
                </c:pt>
                <c:pt idx="6">
                  <c:v>100.61281830048007</c:v>
                </c:pt>
                <c:pt idx="7">
                  <c:v>98.64383531337802</c:v>
                </c:pt>
                <c:pt idx="8">
                  <c:v>97.623946372867849</c:v>
                </c:pt>
                <c:pt idx="9">
                  <c:v>100.29424127784783</c:v>
                </c:pt>
                <c:pt idx="10">
                  <c:v>102.03535320015045</c:v>
                </c:pt>
                <c:pt idx="11">
                  <c:v>100.36724851220107</c:v>
                </c:pt>
                <c:pt idx="12">
                  <c:v>100.29202893741289</c:v>
                </c:pt>
                <c:pt idx="13">
                  <c:v>102.77206256498749</c:v>
                </c:pt>
                <c:pt idx="14">
                  <c:v>104.15035065595895</c:v>
                </c:pt>
                <c:pt idx="15">
                  <c:v>102.14597022189776</c:v>
                </c:pt>
                <c:pt idx="16">
                  <c:v>101.11501957921286</c:v>
                </c:pt>
                <c:pt idx="17">
                  <c:v>103.49328554677994</c:v>
                </c:pt>
                <c:pt idx="18">
                  <c:v>104.76316895643902</c:v>
                </c:pt>
                <c:pt idx="19">
                  <c:v>102.75436384150794</c:v>
                </c:pt>
                <c:pt idx="20">
                  <c:v>101.95570894449237</c:v>
                </c:pt>
                <c:pt idx="21">
                  <c:v>104.3406119333643</c:v>
                </c:pt>
                <c:pt idx="22">
                  <c:v>105.8892502378266</c:v>
                </c:pt>
                <c:pt idx="23">
                  <c:v>104.15035065595895</c:v>
                </c:pt>
                <c:pt idx="24">
                  <c:v>103.08179022587996</c:v>
                </c:pt>
                <c:pt idx="25">
                  <c:v>105.71890002433575</c:v>
                </c:pt>
                <c:pt idx="26">
                  <c:v>107.93124045928188</c:v>
                </c:pt>
                <c:pt idx="27">
                  <c:v>105.58837193867392</c:v>
                </c:pt>
                <c:pt idx="28">
                  <c:v>104.8627242760116</c:v>
                </c:pt>
                <c:pt idx="29">
                  <c:v>107.00205747660449</c:v>
                </c:pt>
                <c:pt idx="30">
                  <c:v>108.94228003805226</c:v>
                </c:pt>
                <c:pt idx="31">
                  <c:v>107.23877790314373</c:v>
                </c:pt>
                <c:pt idx="32">
                  <c:v>106.44454768478573</c:v>
                </c:pt>
              </c:numCache>
            </c:numRef>
          </c:val>
          <c:smooth val="0"/>
        </c:ser>
        <c:ser>
          <c:idx val="2"/>
          <c:order val="1"/>
          <c:tx>
            <c:strRef>
              <c:f>'7-8. Sysselsättning'!$D$15</c:f>
              <c:strCache>
                <c:ptCount val="1"/>
                <c:pt idx="0">
                  <c:v>Stockholmsregionen</c:v>
                </c:pt>
              </c:strCache>
            </c:strRef>
          </c:tx>
          <c:spPr>
            <a:ln>
              <a:solidFill>
                <a:sysClr val="windowText" lastClr="000000"/>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Sysselsättning'!$E$15:$AK$15</c:f>
              <c:numCache>
                <c:formatCode>#,##0</c:formatCode>
                <c:ptCount val="33"/>
                <c:pt idx="0">
                  <c:v>100</c:v>
                </c:pt>
                <c:pt idx="1">
                  <c:v>101.85488270594654</c:v>
                </c:pt>
                <c:pt idx="2">
                  <c:v>103.17909041313295</c:v>
                </c:pt>
                <c:pt idx="3">
                  <c:v>101.64162079055697</c:v>
                </c:pt>
                <c:pt idx="4">
                  <c:v>100.00991915885533</c:v>
                </c:pt>
                <c:pt idx="5">
                  <c:v>101.30436938947578</c:v>
                </c:pt>
                <c:pt idx="6">
                  <c:v>101.81520607052521</c:v>
                </c:pt>
                <c:pt idx="7">
                  <c:v>100.96215840896691</c:v>
                </c:pt>
                <c:pt idx="8">
                  <c:v>99.385012150969601</c:v>
                </c:pt>
                <c:pt idx="9">
                  <c:v>101.5920249962803</c:v>
                </c:pt>
                <c:pt idx="10">
                  <c:v>103.22372662798193</c:v>
                </c:pt>
                <c:pt idx="11">
                  <c:v>101.98383177106581</c:v>
                </c:pt>
                <c:pt idx="12">
                  <c:v>102.11774041561274</c:v>
                </c:pt>
                <c:pt idx="13">
                  <c:v>104.0817338689679</c:v>
                </c:pt>
                <c:pt idx="14">
                  <c:v>105.20259881962008</c:v>
                </c:pt>
                <c:pt idx="15">
                  <c:v>104.00734017755295</c:v>
                </c:pt>
                <c:pt idx="16">
                  <c:v>103.15429251599464</c:v>
                </c:pt>
                <c:pt idx="17">
                  <c:v>104.96949858651988</c:v>
                </c:pt>
                <c:pt idx="18">
                  <c:v>106.0953231165997</c:v>
                </c:pt>
                <c:pt idx="19">
                  <c:v>105.07860933392847</c:v>
                </c:pt>
                <c:pt idx="20">
                  <c:v>104.19084461637654</c:v>
                </c:pt>
                <c:pt idx="21">
                  <c:v>106.39785746168724</c:v>
                </c:pt>
                <c:pt idx="22">
                  <c:v>107.54847988890542</c:v>
                </c:pt>
                <c:pt idx="23">
                  <c:v>106.81942171303874</c:v>
                </c:pt>
                <c:pt idx="24">
                  <c:v>105.60432475326091</c:v>
                </c:pt>
                <c:pt idx="25">
                  <c:v>107.91548876655258</c:v>
                </c:pt>
                <c:pt idx="26">
                  <c:v>109.90923969647375</c:v>
                </c:pt>
                <c:pt idx="27">
                  <c:v>108.3916083916084</c:v>
                </c:pt>
                <c:pt idx="28">
                  <c:v>107.72206516887368</c:v>
                </c:pt>
                <c:pt idx="29">
                  <c:v>109.57198829539254</c:v>
                </c:pt>
                <c:pt idx="30">
                  <c:v>110.74740861974905</c:v>
                </c:pt>
                <c:pt idx="31">
                  <c:v>110.11258245251203</c:v>
                </c:pt>
                <c:pt idx="32">
                  <c:v>109.34384764122402</c:v>
                </c:pt>
              </c:numCache>
            </c:numRef>
          </c:val>
          <c:smooth val="0"/>
        </c:ser>
        <c:ser>
          <c:idx val="0"/>
          <c:order val="2"/>
          <c:tx>
            <c:strRef>
              <c:f>'7-8. Sysselsättning'!$D$16</c:f>
              <c:strCache>
                <c:ptCount val="1"/>
                <c:pt idx="0">
                  <c:v>Södermanlands län</c:v>
                </c:pt>
              </c:strCache>
            </c:strRef>
          </c:tx>
          <c:spPr>
            <a:ln>
              <a:solidFill>
                <a:srgbClr val="052364"/>
              </a:solidFill>
            </a:ln>
          </c:spPr>
          <c:marker>
            <c:symbol val="none"/>
          </c:marker>
          <c:cat>
            <c:strRef>
              <c:f>'7-8. Sysselsättning'!$E$12:$AK$12</c:f>
              <c:strCache>
                <c:ptCount val="33"/>
                <c:pt idx="0">
                  <c:v>2008</c:v>
                </c:pt>
                <c:pt idx="4">
                  <c:v>2009</c:v>
                </c:pt>
                <c:pt idx="8">
                  <c:v>2010</c:v>
                </c:pt>
                <c:pt idx="12">
                  <c:v>2011</c:v>
                </c:pt>
                <c:pt idx="16">
                  <c:v>2012</c:v>
                </c:pt>
                <c:pt idx="20">
                  <c:v>2013</c:v>
                </c:pt>
                <c:pt idx="24">
                  <c:v>2014</c:v>
                </c:pt>
                <c:pt idx="28">
                  <c:v>2015</c:v>
                </c:pt>
                <c:pt idx="32">
                  <c:v>2016</c:v>
                </c:pt>
              </c:strCache>
            </c:strRef>
          </c:cat>
          <c:val>
            <c:numRef>
              <c:f>'7-8. Sysselsättning'!$E$16:$AK$16</c:f>
              <c:numCache>
                <c:formatCode>#,##0</c:formatCode>
                <c:ptCount val="33"/>
                <c:pt idx="0">
                  <c:v>100</c:v>
                </c:pt>
                <c:pt idx="1">
                  <c:v>99.447513812154696</c:v>
                </c:pt>
                <c:pt idx="2">
                  <c:v>100.23677979479085</c:v>
                </c:pt>
                <c:pt idx="3">
                  <c:v>97.868981846882392</c:v>
                </c:pt>
                <c:pt idx="4">
                  <c:v>96.685082872928177</c:v>
                </c:pt>
                <c:pt idx="5">
                  <c:v>100.63141278610892</c:v>
                </c:pt>
                <c:pt idx="6">
                  <c:v>100.71033938437253</c:v>
                </c:pt>
                <c:pt idx="7">
                  <c:v>96.369376479873708</c:v>
                </c:pt>
                <c:pt idx="8">
                  <c:v>94.948697711128645</c:v>
                </c:pt>
                <c:pt idx="9">
                  <c:v>97.868981846882392</c:v>
                </c:pt>
                <c:pt idx="10">
                  <c:v>101.34175217048144</c:v>
                </c:pt>
                <c:pt idx="11">
                  <c:v>96.685082872928177</c:v>
                </c:pt>
                <c:pt idx="12">
                  <c:v>96.764009471191798</c:v>
                </c:pt>
                <c:pt idx="13">
                  <c:v>98.737174427782165</c:v>
                </c:pt>
                <c:pt idx="14">
                  <c:v>99.921073401736379</c:v>
                </c:pt>
                <c:pt idx="15">
                  <c:v>96.685082872928177</c:v>
                </c:pt>
                <c:pt idx="16">
                  <c:v>96.764009471191798</c:v>
                </c:pt>
                <c:pt idx="17">
                  <c:v>102.6835043409629</c:v>
                </c:pt>
                <c:pt idx="18">
                  <c:v>99.763220205209151</c:v>
                </c:pt>
                <c:pt idx="19">
                  <c:v>97.47434885556433</c:v>
                </c:pt>
                <c:pt idx="20">
                  <c:v>94.475138121546962</c:v>
                </c:pt>
                <c:pt idx="21">
                  <c:v>98.737174427782165</c:v>
                </c:pt>
                <c:pt idx="22">
                  <c:v>101.65745856353593</c:v>
                </c:pt>
                <c:pt idx="23">
                  <c:v>101.18389897395421</c:v>
                </c:pt>
                <c:pt idx="24">
                  <c:v>100.78926598263615</c:v>
                </c:pt>
                <c:pt idx="25">
                  <c:v>102.052091554854</c:v>
                </c:pt>
                <c:pt idx="26">
                  <c:v>105.36700868192581</c:v>
                </c:pt>
                <c:pt idx="27">
                  <c:v>102.6835043409629</c:v>
                </c:pt>
                <c:pt idx="28">
                  <c:v>102.76243093922652</c:v>
                </c:pt>
                <c:pt idx="29">
                  <c:v>102.20994475138122</c:v>
                </c:pt>
                <c:pt idx="30">
                  <c:v>102.20994475138122</c:v>
                </c:pt>
                <c:pt idx="31">
                  <c:v>100.94711917916337</c:v>
                </c:pt>
                <c:pt idx="32">
                  <c:v>101.26282557221784</c:v>
                </c:pt>
              </c:numCache>
            </c:numRef>
          </c:val>
          <c:smooth val="0"/>
        </c:ser>
        <c:dLbls>
          <c:showLegendKey val="0"/>
          <c:showVal val="0"/>
          <c:showCatName val="0"/>
          <c:showSerName val="0"/>
          <c:showPercent val="0"/>
          <c:showBubbleSize val="0"/>
        </c:dLbls>
        <c:marker val="1"/>
        <c:smooth val="0"/>
        <c:axId val="85360640"/>
        <c:axId val="85362176"/>
      </c:lineChart>
      <c:catAx>
        <c:axId val="85360640"/>
        <c:scaling>
          <c:orientation val="minMax"/>
        </c:scaling>
        <c:delete val="0"/>
        <c:axPos val="b"/>
        <c:numFmt formatCode="General" sourceLinked="0"/>
        <c:majorTickMark val="out"/>
        <c:minorTickMark val="none"/>
        <c:tickLblPos val="nextTo"/>
        <c:txPr>
          <a:bodyPr rot="-2700000"/>
          <a:lstStyle/>
          <a:p>
            <a:pPr>
              <a:defRPr/>
            </a:pPr>
            <a:endParaRPr lang="sv-SE"/>
          </a:p>
        </c:txPr>
        <c:crossAx val="85362176"/>
        <c:crosses val="autoZero"/>
        <c:auto val="1"/>
        <c:lblAlgn val="ctr"/>
        <c:lblOffset val="100"/>
        <c:noMultiLvlLbl val="0"/>
      </c:catAx>
      <c:valAx>
        <c:axId val="85362176"/>
        <c:scaling>
          <c:orientation val="minMax"/>
        </c:scaling>
        <c:delete val="0"/>
        <c:axPos val="l"/>
        <c:majorGridlines/>
        <c:numFmt formatCode="#,##0" sourceLinked="1"/>
        <c:majorTickMark val="out"/>
        <c:minorTickMark val="none"/>
        <c:tickLblPos val="nextTo"/>
        <c:crossAx val="85360640"/>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'9. Nyanmälda platser'!$A$12</c:f>
              <c:strCache>
                <c:ptCount val="1"/>
                <c:pt idx="0">
                  <c:v>Sverige</c:v>
                </c:pt>
              </c:strCache>
            </c:strRef>
          </c:tx>
          <c:spPr>
            <a:ln>
              <a:solidFill>
                <a:sysClr val="window" lastClr="FFFFFF">
                  <a:lumMod val="50000"/>
                </a:sysClr>
              </a:solidFill>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platser'!$B$12:$AT$12</c:f>
              <c:numCache>
                <c:formatCode>#,##0</c:formatCode>
                <c:ptCount val="45"/>
                <c:pt idx="0">
                  <c:v>100</c:v>
                </c:pt>
                <c:pt idx="1">
                  <c:v>87.59206798866856</c:v>
                </c:pt>
                <c:pt idx="2">
                  <c:v>68.080437298009016</c:v>
                </c:pt>
                <c:pt idx="3">
                  <c:v>74.931173442923836</c:v>
                </c:pt>
                <c:pt idx="4">
                  <c:v>138.83174400510714</c:v>
                </c:pt>
                <c:pt idx="5">
                  <c:v>118.82216813629654</c:v>
                </c:pt>
                <c:pt idx="6">
                  <c:v>110.56457726529148</c:v>
                </c:pt>
                <c:pt idx="7">
                  <c:v>118.80700634401309</c:v>
                </c:pt>
                <c:pt idx="8">
                  <c:v>196.23109763396243</c:v>
                </c:pt>
                <c:pt idx="9">
                  <c:v>177.76164066552289</c:v>
                </c:pt>
                <c:pt idx="10">
                  <c:v>143.11056138530901</c:v>
                </c:pt>
                <c:pt idx="11">
                  <c:v>144.2580696644456</c:v>
                </c:pt>
                <c:pt idx="12">
                  <c:v>176.10820731755973</c:v>
                </c:pt>
                <c:pt idx="13">
                  <c:v>136.69472928220884</c:v>
                </c:pt>
                <c:pt idx="14">
                  <c:v>95.115508917527819</c:v>
                </c:pt>
                <c:pt idx="15">
                  <c:v>78.568407612815705</c:v>
                </c:pt>
                <c:pt idx="16">
                  <c:v>115.82252723137694</c:v>
                </c:pt>
                <c:pt idx="17">
                  <c:v>76.80405378446315</c:v>
                </c:pt>
                <c:pt idx="18">
                  <c:v>63.551849339664045</c:v>
                </c:pt>
                <c:pt idx="19">
                  <c:v>70.270917288433139</c:v>
                </c:pt>
                <c:pt idx="20">
                  <c:v>127.16913378286718</c:v>
                </c:pt>
                <c:pt idx="21">
                  <c:v>110.05226828392452</c:v>
                </c:pt>
                <c:pt idx="22">
                  <c:v>92.858795834497059</c:v>
                </c:pt>
                <c:pt idx="23">
                  <c:v>109.33966404660256</c:v>
                </c:pt>
                <c:pt idx="24">
                  <c:v>166.97043450504728</c:v>
                </c:pt>
                <c:pt idx="25">
                  <c:v>147.60164385747916</c:v>
                </c:pt>
                <c:pt idx="26">
                  <c:v>115.68208115548816</c:v>
                </c:pt>
                <c:pt idx="27">
                  <c:v>120.76686749391534</c:v>
                </c:pt>
                <c:pt idx="28">
                  <c:v>170.33794837010734</c:v>
                </c:pt>
                <c:pt idx="29">
                  <c:v>138.44711327454812</c:v>
                </c:pt>
                <c:pt idx="30">
                  <c:v>106.74460359893069</c:v>
                </c:pt>
                <c:pt idx="31">
                  <c:v>114.61357379403903</c:v>
                </c:pt>
                <c:pt idx="32">
                  <c:v>164.49746638471052</c:v>
                </c:pt>
                <c:pt idx="33">
                  <c:v>141.2392770219048</c:v>
                </c:pt>
                <c:pt idx="34">
                  <c:v>109.10585324981048</c:v>
                </c:pt>
                <c:pt idx="35">
                  <c:v>119.37836651637872</c:v>
                </c:pt>
                <c:pt idx="36">
                  <c:v>169.90942824083311</c:v>
                </c:pt>
                <c:pt idx="37">
                  <c:v>165.0807963930894</c:v>
                </c:pt>
                <c:pt idx="38">
                  <c:v>136.78091210150421</c:v>
                </c:pt>
                <c:pt idx="39">
                  <c:v>163.0602880740534</c:v>
                </c:pt>
                <c:pt idx="40">
                  <c:v>239.76299724693772</c:v>
                </c:pt>
                <c:pt idx="41">
                  <c:v>214.60559390336354</c:v>
                </c:pt>
                <c:pt idx="42">
                  <c:v>177.9076726648845</c:v>
                </c:pt>
                <c:pt idx="43">
                  <c:v>227.93440529864739</c:v>
                </c:pt>
                <c:pt idx="44">
                  <c:v>291.68495391613135</c:v>
                </c:pt>
              </c:numCache>
            </c:numRef>
          </c:val>
          <c:smooth val="0"/>
        </c:ser>
        <c:ser>
          <c:idx val="2"/>
          <c:order val="1"/>
          <c:tx>
            <c:strRef>
              <c:f>'9. Nyanmälda platser'!$A$13</c:f>
              <c:strCache>
                <c:ptCount val="1"/>
                <c:pt idx="0">
                  <c:v>Södermanlands län</c:v>
                </c:pt>
              </c:strCache>
            </c:strRef>
          </c:tx>
          <c:spPr>
            <a:ln>
              <a:solidFill>
                <a:srgbClr val="052364"/>
              </a:solidFill>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platser'!$B$13:$AT$13</c:f>
              <c:numCache>
                <c:formatCode>#,##0</c:formatCode>
                <c:ptCount val="45"/>
                <c:pt idx="0">
                  <c:v>100</c:v>
                </c:pt>
                <c:pt idx="1">
                  <c:v>61.475840336134461</c:v>
                </c:pt>
                <c:pt idx="2">
                  <c:v>38.314075630252105</c:v>
                </c:pt>
                <c:pt idx="3">
                  <c:v>45.850840336134453</c:v>
                </c:pt>
                <c:pt idx="4">
                  <c:v>103.17752100840336</c:v>
                </c:pt>
                <c:pt idx="5">
                  <c:v>87.893907563025209</c:v>
                </c:pt>
                <c:pt idx="6">
                  <c:v>70.456932773109244</c:v>
                </c:pt>
                <c:pt idx="7">
                  <c:v>82.720588235294116</c:v>
                </c:pt>
                <c:pt idx="8">
                  <c:v>152.65231092436974</c:v>
                </c:pt>
                <c:pt idx="9">
                  <c:v>119.74789915966386</c:v>
                </c:pt>
                <c:pt idx="10">
                  <c:v>89.233193277310932</c:v>
                </c:pt>
                <c:pt idx="11">
                  <c:v>99.632352941176478</c:v>
                </c:pt>
                <c:pt idx="12">
                  <c:v>147.19012605042016</c:v>
                </c:pt>
                <c:pt idx="13">
                  <c:v>89.57457983193278</c:v>
                </c:pt>
                <c:pt idx="14">
                  <c:v>60.057773109243698</c:v>
                </c:pt>
                <c:pt idx="15">
                  <c:v>52.179621848739501</c:v>
                </c:pt>
                <c:pt idx="16">
                  <c:v>96.586134453781511</c:v>
                </c:pt>
                <c:pt idx="17">
                  <c:v>57.720588235294116</c:v>
                </c:pt>
                <c:pt idx="18">
                  <c:v>45.509453781512605</c:v>
                </c:pt>
                <c:pt idx="19">
                  <c:v>55.69852941176471</c:v>
                </c:pt>
                <c:pt idx="20">
                  <c:v>123.97584033613444</c:v>
                </c:pt>
                <c:pt idx="21">
                  <c:v>107.24789915966386</c:v>
                </c:pt>
                <c:pt idx="22">
                  <c:v>71.481092436974791</c:v>
                </c:pt>
                <c:pt idx="23">
                  <c:v>86.554621848739501</c:v>
                </c:pt>
                <c:pt idx="24">
                  <c:v>169.85294117647058</c:v>
                </c:pt>
                <c:pt idx="25">
                  <c:v>107.66806722689076</c:v>
                </c:pt>
                <c:pt idx="26">
                  <c:v>81.223739495798313</c:v>
                </c:pt>
                <c:pt idx="27">
                  <c:v>94.984243697478988</c:v>
                </c:pt>
                <c:pt idx="28">
                  <c:v>129.28046218487395</c:v>
                </c:pt>
                <c:pt idx="29">
                  <c:v>109.58508403361344</c:v>
                </c:pt>
                <c:pt idx="30">
                  <c:v>73.398109243697476</c:v>
                </c:pt>
                <c:pt idx="31">
                  <c:v>91.964285714285708</c:v>
                </c:pt>
                <c:pt idx="32">
                  <c:v>143.48739495798318</c:v>
                </c:pt>
                <c:pt idx="33">
                  <c:v>148.94957983193277</c:v>
                </c:pt>
                <c:pt idx="34">
                  <c:v>84.112394957983199</c:v>
                </c:pt>
                <c:pt idx="35">
                  <c:v>89.4170168067227</c:v>
                </c:pt>
                <c:pt idx="36">
                  <c:v>133.77100840336135</c:v>
                </c:pt>
                <c:pt idx="37">
                  <c:v>136.50210084033614</c:v>
                </c:pt>
                <c:pt idx="38">
                  <c:v>88.445378151260499</c:v>
                </c:pt>
                <c:pt idx="39">
                  <c:v>116.78046218487394</c:v>
                </c:pt>
                <c:pt idx="40">
                  <c:v>233.8497899159664</c:v>
                </c:pt>
                <c:pt idx="41">
                  <c:v>167.41071428571428</c:v>
                </c:pt>
                <c:pt idx="42">
                  <c:v>123.18802521008404</c:v>
                </c:pt>
                <c:pt idx="43">
                  <c:v>192.5420168067227</c:v>
                </c:pt>
                <c:pt idx="44">
                  <c:v>274.47478991596637</c:v>
                </c:pt>
              </c:numCache>
            </c:numRef>
          </c:val>
          <c:smooth val="0"/>
        </c:ser>
        <c:ser>
          <c:idx val="0"/>
          <c:order val="2"/>
          <c:tx>
            <c:strRef>
              <c:f>'9. Nyanmälda platser'!$A$14</c:f>
              <c:strCache>
                <c:ptCount val="1"/>
                <c:pt idx="0">
                  <c:v>Eskilstuna kommun</c:v>
                </c:pt>
              </c:strCache>
            </c:strRef>
          </c:tx>
          <c:spPr>
            <a:ln>
              <a:solidFill>
                <a:srgbClr val="052364"/>
              </a:solidFill>
              <a:prstDash val="sysDash"/>
            </a:ln>
          </c:spPr>
          <c:marker>
            <c:symbol val="none"/>
          </c:marker>
          <c:cat>
            <c:strRef>
              <c:f>'9. Nyanmälda platser'!$B$10:$AT$10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'9. Nyanmälda platser'!$B$14:$AT$14</c:f>
              <c:numCache>
                <c:formatCode>#,##0</c:formatCode>
                <c:ptCount val="45"/>
                <c:pt idx="0">
                  <c:v>100</c:v>
                </c:pt>
                <c:pt idx="1">
                  <c:v>58.380771663504113</c:v>
                </c:pt>
                <c:pt idx="2">
                  <c:v>38.962681846932327</c:v>
                </c:pt>
                <c:pt idx="3">
                  <c:v>42.125237191650854</c:v>
                </c:pt>
                <c:pt idx="4">
                  <c:v>79.380139152435163</c:v>
                </c:pt>
                <c:pt idx="5">
                  <c:v>83.111954459203048</c:v>
                </c:pt>
                <c:pt idx="6">
                  <c:v>78.937381404174573</c:v>
                </c:pt>
                <c:pt idx="7">
                  <c:v>75.142314990512332</c:v>
                </c:pt>
                <c:pt idx="8">
                  <c:v>134.15559772296015</c:v>
                </c:pt>
                <c:pt idx="9">
                  <c:v>117.71030993042378</c:v>
                </c:pt>
                <c:pt idx="10">
                  <c:v>92.409867172675519</c:v>
                </c:pt>
                <c:pt idx="11">
                  <c:v>83.175205566097404</c:v>
                </c:pt>
                <c:pt idx="12">
                  <c:v>140.98671726755219</c:v>
                </c:pt>
                <c:pt idx="13">
                  <c:v>75.774826059456032</c:v>
                </c:pt>
                <c:pt idx="14">
                  <c:v>56.293485135989883</c:v>
                </c:pt>
                <c:pt idx="15">
                  <c:v>50.031625553447192</c:v>
                </c:pt>
                <c:pt idx="16">
                  <c:v>102.15053763440861</c:v>
                </c:pt>
                <c:pt idx="17">
                  <c:v>48.197343453510442</c:v>
                </c:pt>
                <c:pt idx="18">
                  <c:v>41.935483870967744</c:v>
                </c:pt>
                <c:pt idx="19">
                  <c:v>50.031625553447192</c:v>
                </c:pt>
                <c:pt idx="20">
                  <c:v>131.81530676786844</c:v>
                </c:pt>
                <c:pt idx="21">
                  <c:v>116.06578115117014</c:v>
                </c:pt>
                <c:pt idx="22">
                  <c:v>76.91334598355472</c:v>
                </c:pt>
                <c:pt idx="23">
                  <c:v>81.15117014547755</c:v>
                </c:pt>
                <c:pt idx="24">
                  <c:v>177.92536369386465</c:v>
                </c:pt>
                <c:pt idx="25">
                  <c:v>110.87919038583176</c:v>
                </c:pt>
                <c:pt idx="26">
                  <c:v>89.373814041745732</c:v>
                </c:pt>
                <c:pt idx="27">
                  <c:v>113.59898798228969</c:v>
                </c:pt>
                <c:pt idx="28">
                  <c:v>118.65907653383934</c:v>
                </c:pt>
                <c:pt idx="29">
                  <c:v>119.6078431372549</c:v>
                </c:pt>
                <c:pt idx="30">
                  <c:v>73.814041745730549</c:v>
                </c:pt>
                <c:pt idx="31">
                  <c:v>112.08096141682479</c:v>
                </c:pt>
                <c:pt idx="32">
                  <c:v>146.93232131562303</c:v>
                </c:pt>
                <c:pt idx="33">
                  <c:v>185.70524984187222</c:v>
                </c:pt>
                <c:pt idx="34">
                  <c:v>90.955091714104995</c:v>
                </c:pt>
                <c:pt idx="35">
                  <c:v>114.2314990512334</c:v>
                </c:pt>
                <c:pt idx="36">
                  <c:v>118.02656546489563</c:v>
                </c:pt>
                <c:pt idx="37">
                  <c:v>162.49209361163821</c:v>
                </c:pt>
                <c:pt idx="38">
                  <c:v>95.129664769133456</c:v>
                </c:pt>
                <c:pt idx="39">
                  <c:v>124.85768500948767</c:v>
                </c:pt>
                <c:pt idx="40">
                  <c:v>263.25110689437065</c:v>
                </c:pt>
                <c:pt idx="41">
                  <c:v>174.32005060088551</c:v>
                </c:pt>
                <c:pt idx="42">
                  <c:v>112.33396584440227</c:v>
                </c:pt>
                <c:pt idx="43">
                  <c:v>204.68058191018343</c:v>
                </c:pt>
                <c:pt idx="44">
                  <c:v>351.67615433270083</c:v>
                </c:pt>
              </c:numCache>
            </c:numRef>
          </c:val>
          <c:smooth val="0"/>
        </c:ser>
        <c:dLbls>
          <c:showLegendKey val="0"/>
          <c:showVal val="0"/>
          <c:showCatName val="0"/>
          <c:showSerName val="0"/>
          <c:showPercent val="0"/>
          <c:showBubbleSize val="0"/>
        </c:dLbls>
        <c:marker val="1"/>
        <c:smooth val="0"/>
        <c:axId val="85456768"/>
        <c:axId val="85458304"/>
      </c:lineChart>
      <c:catAx>
        <c:axId val="85456768"/>
        <c:scaling>
          <c:orientation val="minMax"/>
        </c:scaling>
        <c:delete val="0"/>
        <c:axPos val="b"/>
        <c:numFmt formatCode="General" sourceLinked="0"/>
        <c:majorTickMark val="out"/>
        <c:minorTickMark val="none"/>
        <c:tickLblPos val="nextTo"/>
        <c:txPr>
          <a:bodyPr rot="-2700000"/>
          <a:lstStyle/>
          <a:p>
            <a:pPr>
              <a:defRPr/>
            </a:pPr>
            <a:endParaRPr lang="sv-SE"/>
          </a:p>
        </c:txPr>
        <c:crossAx val="85458304"/>
        <c:crosses val="autoZero"/>
        <c:auto val="1"/>
        <c:lblAlgn val="ctr"/>
        <c:lblOffset val="100"/>
        <c:noMultiLvlLbl val="0"/>
      </c:catAx>
      <c:valAx>
        <c:axId val="85458304"/>
        <c:scaling>
          <c:orientation val="minMax"/>
        </c:scaling>
        <c:delete val="0"/>
        <c:axPos val="l"/>
        <c:majorGridlines/>
        <c:numFmt formatCode="#,##0" sourceLinked="1"/>
        <c:majorTickMark val="out"/>
        <c:minorTickMark val="none"/>
        <c:tickLblPos val="nextTo"/>
        <c:crossAx val="85456768"/>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'10. Varsel'!$A$12</c:f>
              <c:strCache>
                <c:ptCount val="1"/>
                <c:pt idx="0">
                  <c:v>Sverige</c:v>
                </c:pt>
              </c:strCache>
            </c:strRef>
          </c:tx>
          <c:spPr>
            <a:ln>
              <a:solidFill>
                <a:sysClr val="window" lastClr="FFFFFF">
                  <a:lumMod val="50000"/>
                </a:sysClr>
              </a:solidFill>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Varsel'!$B$12:$AP$12</c:f>
              <c:numCache>
                <c:formatCode>#,##0</c:formatCode>
                <c:ptCount val="41"/>
                <c:pt idx="0">
                  <c:v>100</c:v>
                </c:pt>
                <c:pt idx="1">
                  <c:v>87.991980584573184</c:v>
                </c:pt>
                <c:pt idx="2">
                  <c:v>86.852379444972044</c:v>
                </c:pt>
                <c:pt idx="3">
                  <c:v>112.27181597551967</c:v>
                </c:pt>
                <c:pt idx="4">
                  <c:v>97.098237838978591</c:v>
                </c:pt>
                <c:pt idx="5">
                  <c:v>59.523055819352109</c:v>
                </c:pt>
                <c:pt idx="6">
                  <c:v>72.544054025535516</c:v>
                </c:pt>
                <c:pt idx="7">
                  <c:v>87.179487179487182</c:v>
                </c:pt>
                <c:pt idx="8">
                  <c:v>95.631528964862298</c:v>
                </c:pt>
                <c:pt idx="9">
                  <c:v>158.07745067004328</c:v>
                </c:pt>
                <c:pt idx="10">
                  <c:v>152.28447821040413</c:v>
                </c:pt>
                <c:pt idx="11">
                  <c:v>605.55027962435361</c:v>
                </c:pt>
                <c:pt idx="12">
                  <c:v>515.32130421019303</c:v>
                </c:pt>
                <c:pt idx="13">
                  <c:v>334.98997573071648</c:v>
                </c:pt>
                <c:pt idx="14">
                  <c:v>183.77123562308748</c:v>
                </c:pt>
                <c:pt idx="15">
                  <c:v>181.56589638071119</c:v>
                </c:pt>
                <c:pt idx="16">
                  <c:v>146.89247652210616</c:v>
                </c:pt>
                <c:pt idx="17">
                  <c:v>107.47071858182969</c:v>
                </c:pt>
                <c:pt idx="18">
                  <c:v>99.609581091062566</c:v>
                </c:pt>
                <c:pt idx="19">
                  <c:v>115.24744117336709</c:v>
                </c:pt>
                <c:pt idx="20">
                  <c:v>87.970876859765752</c:v>
                </c:pt>
                <c:pt idx="21">
                  <c:v>116.49256093700538</c:v>
                </c:pt>
                <c:pt idx="22">
                  <c:v>106.6582251767437</c:v>
                </c:pt>
                <c:pt idx="23">
                  <c:v>179.03344940381979</c:v>
                </c:pt>
                <c:pt idx="24">
                  <c:v>174.28511132214837</c:v>
                </c:pt>
                <c:pt idx="25">
                  <c:v>146.48095388836128</c:v>
                </c:pt>
                <c:pt idx="26">
                  <c:v>160.89479793183497</c:v>
                </c:pt>
                <c:pt idx="27">
                  <c:v>272.48074285111323</c:v>
                </c:pt>
                <c:pt idx="28">
                  <c:v>181.52368893109633</c:v>
                </c:pt>
                <c:pt idx="29">
                  <c:v>164.13421968977525</c:v>
                </c:pt>
                <c:pt idx="30">
                  <c:v>121.09317294502479</c:v>
                </c:pt>
                <c:pt idx="31">
                  <c:v>153.21304210193099</c:v>
                </c:pt>
                <c:pt idx="32">
                  <c:v>138.1133270022159</c:v>
                </c:pt>
                <c:pt idx="33">
                  <c:v>132.81629207555136</c:v>
                </c:pt>
                <c:pt idx="34">
                  <c:v>107.50237416904082</c:v>
                </c:pt>
                <c:pt idx="35">
                  <c:v>118.2863775456368</c:v>
                </c:pt>
                <c:pt idx="36">
                  <c:v>176.84921388625094</c:v>
                </c:pt>
                <c:pt idx="37">
                  <c:v>94.681861348528017</c:v>
                </c:pt>
                <c:pt idx="38">
                  <c:v>81.428722169462901</c:v>
                </c:pt>
                <c:pt idx="39">
                  <c:v>102.26865041679855</c:v>
                </c:pt>
                <c:pt idx="40">
                  <c:v>111.13221483591853</c:v>
                </c:pt>
              </c:numCache>
            </c:numRef>
          </c:val>
          <c:smooth val="0"/>
        </c:ser>
        <c:ser>
          <c:idx val="2"/>
          <c:order val="1"/>
          <c:tx>
            <c:strRef>
              <c:f>'10. Varsel'!$A$13</c:f>
              <c:strCache>
                <c:ptCount val="1"/>
                <c:pt idx="0">
                  <c:v>Södermanlands län</c:v>
                </c:pt>
              </c:strCache>
            </c:strRef>
          </c:tx>
          <c:spPr>
            <a:ln>
              <a:solidFill>
                <a:srgbClr val="052364"/>
              </a:solidFill>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Varsel'!$B$13:$AP$13</c:f>
              <c:numCache>
                <c:formatCode>#,##0</c:formatCode>
                <c:ptCount val="41"/>
                <c:pt idx="0">
                  <c:v>100</c:v>
                </c:pt>
                <c:pt idx="1">
                  <c:v>143.29896907216494</c:v>
                </c:pt>
                <c:pt idx="2">
                  <c:v>181.44329896907217</c:v>
                </c:pt>
                <c:pt idx="3">
                  <c:v>301.03092783505156</c:v>
                </c:pt>
                <c:pt idx="4">
                  <c:v>398.96907216494844</c:v>
                </c:pt>
                <c:pt idx="5">
                  <c:v>171.13402061855669</c:v>
                </c:pt>
                <c:pt idx="6">
                  <c:v>139.17525773195877</c:v>
                </c:pt>
                <c:pt idx="7">
                  <c:v>308.2474226804124</c:v>
                </c:pt>
                <c:pt idx="8">
                  <c:v>222.68041237113403</c:v>
                </c:pt>
                <c:pt idx="9">
                  <c:v>319.58762886597941</c:v>
                </c:pt>
                <c:pt idx="10">
                  <c:v>247.42268041237114</c:v>
                </c:pt>
                <c:pt idx="11">
                  <c:v>1760.8247422680413</c:v>
                </c:pt>
                <c:pt idx="12">
                  <c:v>1745.3608247422678</c:v>
                </c:pt>
                <c:pt idx="13">
                  <c:v>1184.5360824742268</c:v>
                </c:pt>
                <c:pt idx="14">
                  <c:v>384.53608247422682</c:v>
                </c:pt>
                <c:pt idx="15">
                  <c:v>317.5257731958763</c:v>
                </c:pt>
                <c:pt idx="16">
                  <c:v>401.03092783505156</c:v>
                </c:pt>
                <c:pt idx="17">
                  <c:v>470.10309278350519</c:v>
                </c:pt>
                <c:pt idx="18">
                  <c:v>84.536082474226802</c:v>
                </c:pt>
                <c:pt idx="19">
                  <c:v>374.22680412371136</c:v>
                </c:pt>
                <c:pt idx="20">
                  <c:v>170.10309278350516</c:v>
                </c:pt>
                <c:pt idx="21">
                  <c:v>394.84536082474227</c:v>
                </c:pt>
                <c:pt idx="22">
                  <c:v>190.7216494845361</c:v>
                </c:pt>
                <c:pt idx="23">
                  <c:v>601.03092783505156</c:v>
                </c:pt>
                <c:pt idx="24">
                  <c:v>311.34020618556701</c:v>
                </c:pt>
                <c:pt idx="25">
                  <c:v>301.03092783505156</c:v>
                </c:pt>
                <c:pt idx="26">
                  <c:v>513.40206185567013</c:v>
                </c:pt>
                <c:pt idx="27">
                  <c:v>657.73195876288662</c:v>
                </c:pt>
                <c:pt idx="28">
                  <c:v>515.46391752577324</c:v>
                </c:pt>
                <c:pt idx="29">
                  <c:v>402.06185567010311</c:v>
                </c:pt>
                <c:pt idx="30">
                  <c:v>206.18556701030926</c:v>
                </c:pt>
                <c:pt idx="31">
                  <c:v>283.50515463917526</c:v>
                </c:pt>
                <c:pt idx="32">
                  <c:v>204.12371134020617</c:v>
                </c:pt>
                <c:pt idx="33">
                  <c:v>236.08247422680412</c:v>
                </c:pt>
                <c:pt idx="34">
                  <c:v>243.29896907216494</c:v>
                </c:pt>
                <c:pt idx="35">
                  <c:v>584.53608247422676</c:v>
                </c:pt>
                <c:pt idx="36">
                  <c:v>837.11340206185571</c:v>
                </c:pt>
                <c:pt idx="37">
                  <c:v>208.2474226804124</c:v>
                </c:pt>
                <c:pt idx="38">
                  <c:v>132.98969072164948</c:v>
                </c:pt>
                <c:pt idx="39">
                  <c:v>323.71134020618558</c:v>
                </c:pt>
                <c:pt idx="40">
                  <c:v>591.75257731958766</c:v>
                </c:pt>
              </c:numCache>
            </c:numRef>
          </c:val>
          <c:smooth val="0"/>
        </c:ser>
        <c:ser>
          <c:idx val="0"/>
          <c:order val="2"/>
          <c:tx>
            <c:strRef>
              <c:f>'10. Varsel'!$A$14</c:f>
              <c:strCache>
                <c:ptCount val="1"/>
                <c:pt idx="0">
                  <c:v>Eskilstuna kommun</c:v>
                </c:pt>
              </c:strCache>
            </c:strRef>
          </c:tx>
          <c:spPr>
            <a:ln>
              <a:solidFill>
                <a:srgbClr val="052364"/>
              </a:solidFill>
              <a:prstDash val="sysDash"/>
            </a:ln>
          </c:spPr>
          <c:marker>
            <c:symbol val="none"/>
          </c:marker>
          <c:cat>
            <c:strRef>
              <c:f>'10. Varsel'!$B$10:$AP$10</c:f>
              <c:strCache>
                <c:ptCount val="41"/>
                <c:pt idx="0">
                  <c:v>2006</c:v>
                </c:pt>
                <c:pt idx="4">
                  <c:v>2007</c:v>
                </c:pt>
                <c:pt idx="8">
                  <c:v>2008</c:v>
                </c:pt>
                <c:pt idx="12">
                  <c:v>2009</c:v>
                </c:pt>
                <c:pt idx="16">
                  <c:v>2010</c:v>
                </c:pt>
                <c:pt idx="20">
                  <c:v>2011</c:v>
                </c:pt>
                <c:pt idx="24">
                  <c:v>2012</c:v>
                </c:pt>
                <c:pt idx="28">
                  <c:v>2013</c:v>
                </c:pt>
                <c:pt idx="32">
                  <c:v>2014</c:v>
                </c:pt>
                <c:pt idx="36">
                  <c:v>2015</c:v>
                </c:pt>
                <c:pt idx="40">
                  <c:v>2016</c:v>
                </c:pt>
              </c:strCache>
            </c:strRef>
          </c:cat>
          <c:val>
            <c:numRef>
              <c:f>'10. Varsel'!$B$14:$AP$14</c:f>
              <c:numCache>
                <c:formatCode>#,##0</c:formatCode>
                <c:ptCount val="41"/>
                <c:pt idx="0">
                  <c:v>100</c:v>
                </c:pt>
                <c:pt idx="1">
                  <c:v>285.18518518518516</c:v>
                </c:pt>
                <c:pt idx="2">
                  <c:v>355.55555555555554</c:v>
                </c:pt>
                <c:pt idx="3">
                  <c:v>277.77777777777777</c:v>
                </c:pt>
                <c:pt idx="4">
                  <c:v>492.59259259259255</c:v>
                </c:pt>
                <c:pt idx="5">
                  <c:v>40.74074074074074</c:v>
                </c:pt>
                <c:pt idx="6">
                  <c:v>333.33333333333337</c:v>
                </c:pt>
                <c:pt idx="7">
                  <c:v>385.18518518518516</c:v>
                </c:pt>
                <c:pt idx="8">
                  <c:v>355.55555555555554</c:v>
                </c:pt>
                <c:pt idx="9">
                  <c:v>411.11111111111109</c:v>
                </c:pt>
                <c:pt idx="10">
                  <c:v>481.48148148148147</c:v>
                </c:pt>
                <c:pt idx="11">
                  <c:v>1670.3703703703702</c:v>
                </c:pt>
                <c:pt idx="12">
                  <c:v>2662.962962962963</c:v>
                </c:pt>
                <c:pt idx="13">
                  <c:v>2281.4814814814813</c:v>
                </c:pt>
                <c:pt idx="14">
                  <c:v>733.33333333333326</c:v>
                </c:pt>
                <c:pt idx="15">
                  <c:v>107.40740740740742</c:v>
                </c:pt>
                <c:pt idx="16">
                  <c:v>248.14814814814815</c:v>
                </c:pt>
                <c:pt idx="17">
                  <c:v>451.85185185185179</c:v>
                </c:pt>
                <c:pt idx="18">
                  <c:v>62.962962962962962</c:v>
                </c:pt>
                <c:pt idx="19">
                  <c:v>418.51851851851853</c:v>
                </c:pt>
                <c:pt idx="20">
                  <c:v>248.14814814814815</c:v>
                </c:pt>
                <c:pt idx="21">
                  <c:v>259.25925925925924</c:v>
                </c:pt>
                <c:pt idx="22">
                  <c:v>333.33333333333337</c:v>
                </c:pt>
                <c:pt idx="23">
                  <c:v>1207.4074074074074</c:v>
                </c:pt>
                <c:pt idx="24">
                  <c:v>551.85185185185185</c:v>
                </c:pt>
                <c:pt idx="25">
                  <c:v>477.77777777777777</c:v>
                </c:pt>
                <c:pt idx="26">
                  <c:v>1170.3703703703704</c:v>
                </c:pt>
                <c:pt idx="27">
                  <c:v>862.96296296296293</c:v>
                </c:pt>
                <c:pt idx="28">
                  <c:v>814.81481481481489</c:v>
                </c:pt>
                <c:pt idx="29">
                  <c:v>877.77777777777783</c:v>
                </c:pt>
                <c:pt idx="30">
                  <c:v>225.9259259259259</c:v>
                </c:pt>
                <c:pt idx="31">
                  <c:v>474.07407407407402</c:v>
                </c:pt>
                <c:pt idx="32">
                  <c:v>181.4814814814815</c:v>
                </c:pt>
                <c:pt idx="33">
                  <c:v>159.25925925925927</c:v>
                </c:pt>
                <c:pt idx="34">
                  <c:v>170.37037037037038</c:v>
                </c:pt>
                <c:pt idx="35">
                  <c:v>903.70370370370358</c:v>
                </c:pt>
                <c:pt idx="36">
                  <c:v>707.40740740740739</c:v>
                </c:pt>
                <c:pt idx="37">
                  <c:v>207.40740740740739</c:v>
                </c:pt>
                <c:pt idx="38">
                  <c:v>96.296296296296291</c:v>
                </c:pt>
                <c:pt idx="39">
                  <c:v>244.44444444444446</c:v>
                </c:pt>
                <c:pt idx="40">
                  <c:v>129.62962962962962</c:v>
                </c:pt>
              </c:numCache>
            </c:numRef>
          </c:val>
          <c:smooth val="0"/>
        </c:ser>
        <c:dLbls>
          <c:showLegendKey val="0"/>
          <c:showVal val="0"/>
          <c:showCatName val="0"/>
          <c:showSerName val="0"/>
          <c:showPercent val="0"/>
          <c:showBubbleSize val="0"/>
        </c:dLbls>
        <c:marker val="1"/>
        <c:smooth val="0"/>
        <c:axId val="85523456"/>
        <c:axId val="85529344"/>
      </c:lineChart>
      <c:catAx>
        <c:axId val="85523456"/>
        <c:scaling>
          <c:orientation val="minMax"/>
        </c:scaling>
        <c:delete val="0"/>
        <c:axPos val="b"/>
        <c:numFmt formatCode="General" sourceLinked="0"/>
        <c:majorTickMark val="out"/>
        <c:minorTickMark val="none"/>
        <c:tickLblPos val="nextTo"/>
        <c:txPr>
          <a:bodyPr rot="-2700000"/>
          <a:lstStyle/>
          <a:p>
            <a:pPr>
              <a:defRPr/>
            </a:pPr>
            <a:endParaRPr lang="sv-SE"/>
          </a:p>
        </c:txPr>
        <c:crossAx val="85529344"/>
        <c:crosses val="autoZero"/>
        <c:auto val="1"/>
        <c:lblAlgn val="ctr"/>
        <c:lblOffset val="100"/>
        <c:noMultiLvlLbl val="0"/>
      </c:catAx>
      <c:valAx>
        <c:axId val="85529344"/>
        <c:scaling>
          <c:orientation val="minMax"/>
        </c:scaling>
        <c:delete val="0"/>
        <c:axPos val="l"/>
        <c:majorGridlines/>
        <c:numFmt formatCode="#,##0" sourceLinked="1"/>
        <c:majorTickMark val="out"/>
        <c:minorTickMark val="none"/>
        <c:tickLblPos val="nextTo"/>
        <c:crossAx val="85523456"/>
        <c:crosses val="autoZero"/>
        <c:crossBetween val="between"/>
      </c:valAx>
      <c:spPr>
        <a:solidFill>
          <a:schemeClr val="bg1">
            <a:lumMod val="95000"/>
          </a:schemeClr>
        </a:solidFill>
      </c:spPr>
    </c:plotArea>
    <c:legend>
      <c:legendPos val="r"/>
      <c:layout>
        <c:manualLayout>
          <c:xMode val="edge"/>
          <c:yMode val="edge"/>
          <c:x val="0.69163690476190476"/>
          <c:y val="0.69437023809523812"/>
          <c:w val="0.29656309523809526"/>
          <c:h val="0.24244932925051035"/>
        </c:manualLayout>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'11. Arbetslöshet'!$A$12</c:f>
              <c:strCache>
                <c:ptCount val="1"/>
                <c:pt idx="0">
                  <c:v>Sverige</c:v>
                </c:pt>
              </c:strCache>
            </c:strRef>
          </c:tx>
          <c:spPr>
            <a:ln>
              <a:solidFill>
                <a:sysClr val="window" lastClr="FFFFFF">
                  <a:lumMod val="50000"/>
                </a:sysClr>
              </a:solidFill>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Arbetslöshet'!$B$12:$AS$12</c:f>
              <c:numCache>
                <c:formatCode>#,##0.0</c:formatCode>
                <c:ptCount val="44"/>
                <c:pt idx="0">
                  <c:v>4.9206398</c:v>
                </c:pt>
                <c:pt idx="1">
                  <c:v>5.1550162000000004</c:v>
                </c:pt>
                <c:pt idx="2">
                  <c:v>5.0318972999999998</c:v>
                </c:pt>
                <c:pt idx="3">
                  <c:v>5.0676683000000002</c:v>
                </c:pt>
                <c:pt idx="4">
                  <c:v>4.5925526000000003</c:v>
                </c:pt>
                <c:pt idx="5">
                  <c:v>4.6532779</c:v>
                </c:pt>
                <c:pt idx="6">
                  <c:v>4.1332838000000001</c:v>
                </c:pt>
                <c:pt idx="7">
                  <c:v>3.8723928999999999</c:v>
                </c:pt>
                <c:pt idx="8">
                  <c:v>3.2074779000000002</c:v>
                </c:pt>
                <c:pt idx="9">
                  <c:v>3.1751347000000001</c:v>
                </c:pt>
                <c:pt idx="10">
                  <c:v>3.1272012999999999</c:v>
                </c:pt>
                <c:pt idx="11">
                  <c:v>3.2218038</c:v>
                </c:pt>
                <c:pt idx="12">
                  <c:v>2.898034</c:v>
                </c:pt>
                <c:pt idx="13">
                  <c:v>3.0977344000000002</c:v>
                </c:pt>
                <c:pt idx="14">
                  <c:v>3.5895646000000001</c:v>
                </c:pt>
                <c:pt idx="15">
                  <c:v>4.4671177000000002</c:v>
                </c:pt>
                <c:pt idx="16">
                  <c:v>4.8360966999999997</c:v>
                </c:pt>
                <c:pt idx="17">
                  <c:v>5.3985561000000004</c:v>
                </c:pt>
                <c:pt idx="18">
                  <c:v>5.7856177999999998</c:v>
                </c:pt>
                <c:pt idx="19">
                  <c:v>6.1766512999999996</c:v>
                </c:pt>
                <c:pt idx="20">
                  <c:v>5.7244358999999996</c:v>
                </c:pt>
                <c:pt idx="21">
                  <c:v>5.7499231999999996</c:v>
                </c:pt>
                <c:pt idx="22">
                  <c:v>5.6962523000000003</c:v>
                </c:pt>
                <c:pt idx="23">
                  <c:v>5.6342609000000001</c:v>
                </c:pt>
                <c:pt idx="24">
                  <c:v>5.1058506000000001</c:v>
                </c:pt>
                <c:pt idx="25">
                  <c:v>5.1979901999999996</c:v>
                </c:pt>
                <c:pt idx="26">
                  <c:v>5.3716065000000004</c:v>
                </c:pt>
                <c:pt idx="27">
                  <c:v>5.6471321000000003</c:v>
                </c:pt>
                <c:pt idx="28">
                  <c:v>5.2812840999999997</c:v>
                </c:pt>
                <c:pt idx="29">
                  <c:v>5.4272818000000003</c:v>
                </c:pt>
                <c:pt idx="30">
                  <c:v>5.6900012000000002</c:v>
                </c:pt>
                <c:pt idx="31">
                  <c:v>5.8598794999999999</c:v>
                </c:pt>
                <c:pt idx="32">
                  <c:v>5.4593397000000001</c:v>
                </c:pt>
                <c:pt idx="33">
                  <c:v>5.5785103999999999</c:v>
                </c:pt>
                <c:pt idx="34">
                  <c:v>5.6457477999999996</c:v>
                </c:pt>
                <c:pt idx="35">
                  <c:v>5.5976245000000002</c:v>
                </c:pt>
                <c:pt idx="36">
                  <c:v>5.0938878000000001</c:v>
                </c:pt>
                <c:pt idx="37">
                  <c:v>5.1062773000000004</c:v>
                </c:pt>
                <c:pt idx="38">
                  <c:v>5.2243864999999996</c:v>
                </c:pt>
                <c:pt idx="39">
                  <c:v>5.2929404</c:v>
                </c:pt>
                <c:pt idx="40">
                  <c:v>4.9356795</c:v>
                </c:pt>
                <c:pt idx="41">
                  <c:v>5.0270139</c:v>
                </c:pt>
                <c:pt idx="42">
                  <c:v>5.1607665000000003</c:v>
                </c:pt>
                <c:pt idx="43">
                  <c:v>5.1933197</c:v>
                </c:pt>
              </c:numCache>
            </c:numRef>
          </c:val>
          <c:smooth val="0"/>
        </c:ser>
        <c:ser>
          <c:idx val="2"/>
          <c:order val="1"/>
          <c:tx>
            <c:strRef>
              <c:f>'11. Arbetslöshet'!$A$13</c:f>
              <c:strCache>
                <c:ptCount val="1"/>
                <c:pt idx="0">
                  <c:v>Södermanlands län</c:v>
                </c:pt>
              </c:strCache>
            </c:strRef>
          </c:tx>
          <c:spPr>
            <a:ln>
              <a:solidFill>
                <a:srgbClr val="052364"/>
              </a:solidFill>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Arbetslöshet'!$B$13:$AS$13</c:f>
              <c:numCache>
                <c:formatCode>#,##0.0</c:formatCode>
                <c:ptCount val="44"/>
                <c:pt idx="0">
                  <c:v>5.6290827999999999</c:v>
                </c:pt>
                <c:pt idx="1">
                  <c:v>5.7972296999999999</c:v>
                </c:pt>
                <c:pt idx="2">
                  <c:v>5.8250877000000001</c:v>
                </c:pt>
                <c:pt idx="3">
                  <c:v>5.9023266999999997</c:v>
                </c:pt>
                <c:pt idx="4">
                  <c:v>5.2381270999999998</c:v>
                </c:pt>
                <c:pt idx="5">
                  <c:v>5.2791807999999998</c:v>
                </c:pt>
                <c:pt idx="6">
                  <c:v>4.6931824000000004</c:v>
                </c:pt>
                <c:pt idx="7">
                  <c:v>4.4090502000000003</c:v>
                </c:pt>
                <c:pt idx="8">
                  <c:v>3.7129146999999998</c:v>
                </c:pt>
                <c:pt idx="9">
                  <c:v>3.7107207</c:v>
                </c:pt>
                <c:pt idx="10">
                  <c:v>3.7116530999999999</c:v>
                </c:pt>
                <c:pt idx="11">
                  <c:v>3.7762247000000002</c:v>
                </c:pt>
                <c:pt idx="12">
                  <c:v>3.4290702</c:v>
                </c:pt>
                <c:pt idx="13">
                  <c:v>3.7705275999999999</c:v>
                </c:pt>
                <c:pt idx="14">
                  <c:v>4.4423836999999997</c:v>
                </c:pt>
                <c:pt idx="15">
                  <c:v>5.5381489000000004</c:v>
                </c:pt>
                <c:pt idx="16">
                  <c:v>6.2058359000000003</c:v>
                </c:pt>
                <c:pt idx="17">
                  <c:v>7.0256618</c:v>
                </c:pt>
                <c:pt idx="18">
                  <c:v>7.4725304000000001</c:v>
                </c:pt>
                <c:pt idx="19">
                  <c:v>7.8477918000000004</c:v>
                </c:pt>
                <c:pt idx="20">
                  <c:v>7.2436493000000004</c:v>
                </c:pt>
                <c:pt idx="21">
                  <c:v>7.2504989000000002</c:v>
                </c:pt>
                <c:pt idx="22">
                  <c:v>7.1503611999999999</c:v>
                </c:pt>
                <c:pt idx="23">
                  <c:v>6.9545386000000002</c:v>
                </c:pt>
                <c:pt idx="24">
                  <c:v>6.4606602999999998</c:v>
                </c:pt>
                <c:pt idx="25">
                  <c:v>6.6604647000000003</c:v>
                </c:pt>
                <c:pt idx="26">
                  <c:v>6.9813010999999996</c:v>
                </c:pt>
                <c:pt idx="27">
                  <c:v>7.2406952000000002</c:v>
                </c:pt>
                <c:pt idx="28">
                  <c:v>6.7645973000000001</c:v>
                </c:pt>
                <c:pt idx="29">
                  <c:v>7.0445991000000001</c:v>
                </c:pt>
                <c:pt idx="30">
                  <c:v>7.4621871999999998</c:v>
                </c:pt>
                <c:pt idx="31">
                  <c:v>7.6157006000000003</c:v>
                </c:pt>
                <c:pt idx="32">
                  <c:v>7.0424420999999997</c:v>
                </c:pt>
                <c:pt idx="33">
                  <c:v>7.1031506999999996</c:v>
                </c:pt>
                <c:pt idx="34">
                  <c:v>7.1938595000000003</c:v>
                </c:pt>
                <c:pt idx="35">
                  <c:v>7.2131276</c:v>
                </c:pt>
                <c:pt idx="36">
                  <c:v>6.7015295999999998</c:v>
                </c:pt>
                <c:pt idx="37">
                  <c:v>6.6768245999999998</c:v>
                </c:pt>
                <c:pt idx="38">
                  <c:v>6.8510480999999999</c:v>
                </c:pt>
                <c:pt idx="39">
                  <c:v>6.9107979000000004</c:v>
                </c:pt>
                <c:pt idx="40">
                  <c:v>6.5940886000000001</c:v>
                </c:pt>
                <c:pt idx="41">
                  <c:v>6.8032607</c:v>
                </c:pt>
                <c:pt idx="42">
                  <c:v>7.0896863000000003</c:v>
                </c:pt>
                <c:pt idx="43">
                  <c:v>7.1130969999999998</c:v>
                </c:pt>
              </c:numCache>
            </c:numRef>
          </c:val>
          <c:smooth val="0"/>
        </c:ser>
        <c:ser>
          <c:idx val="0"/>
          <c:order val="2"/>
          <c:tx>
            <c:strRef>
              <c:f>'11. Arbetslöshet'!$A$14</c:f>
              <c:strCache>
                <c:ptCount val="1"/>
                <c:pt idx="0">
                  <c:v>Eskilstuna kommun</c:v>
                </c:pt>
              </c:strCache>
            </c:strRef>
          </c:tx>
          <c:spPr>
            <a:ln>
              <a:solidFill>
                <a:srgbClr val="052364"/>
              </a:solidFill>
              <a:prstDash val="sysDash"/>
            </a:ln>
          </c:spPr>
          <c:marker>
            <c:symbol val="none"/>
          </c:marker>
          <c:cat>
            <c:strRef>
              <c:f>'11. Arbetslöshet'!$B$10:$AS$10</c:f>
              <c:strCache>
                <c:ptCount val="44"/>
                <c:pt idx="0">
                  <c:v>2005</c:v>
                </c:pt>
                <c:pt idx="3">
                  <c:v>2006</c:v>
                </c:pt>
                <c:pt idx="7">
                  <c:v>2007</c:v>
                </c:pt>
                <c:pt idx="11">
                  <c:v>2008</c:v>
                </c:pt>
                <c:pt idx="15">
                  <c:v>2009</c:v>
                </c:pt>
                <c:pt idx="19">
                  <c:v>2010</c:v>
                </c:pt>
                <c:pt idx="23">
                  <c:v>2011</c:v>
                </c:pt>
                <c:pt idx="27">
                  <c:v>2012</c:v>
                </c:pt>
                <c:pt idx="31">
                  <c:v>2013</c:v>
                </c:pt>
                <c:pt idx="35">
                  <c:v>2014</c:v>
                </c:pt>
                <c:pt idx="39">
                  <c:v>2015</c:v>
                </c:pt>
                <c:pt idx="43">
                  <c:v>2016</c:v>
                </c:pt>
              </c:strCache>
            </c:strRef>
          </c:cat>
          <c:val>
            <c:numRef>
              <c:f>'11. Arbetslöshet'!$B$14:$AS$14</c:f>
              <c:numCache>
                <c:formatCode>#,##0.0</c:formatCode>
                <c:ptCount val="44"/>
                <c:pt idx="0">
                  <c:v>6.8656658000000004</c:v>
                </c:pt>
                <c:pt idx="1">
                  <c:v>7.0233192000000004</c:v>
                </c:pt>
                <c:pt idx="2">
                  <c:v>6.8906166000000004</c:v>
                </c:pt>
                <c:pt idx="3">
                  <c:v>7.1603206999999998</c:v>
                </c:pt>
                <c:pt idx="4">
                  <c:v>6.5590612999999998</c:v>
                </c:pt>
                <c:pt idx="5">
                  <c:v>6.6492557000000003</c:v>
                </c:pt>
                <c:pt idx="6">
                  <c:v>5.7637083999999996</c:v>
                </c:pt>
                <c:pt idx="7">
                  <c:v>5.4254018999999998</c:v>
                </c:pt>
                <c:pt idx="8">
                  <c:v>4.7593572999999996</c:v>
                </c:pt>
                <c:pt idx="9">
                  <c:v>4.6731084000000003</c:v>
                </c:pt>
                <c:pt idx="10">
                  <c:v>4.5935040999999996</c:v>
                </c:pt>
                <c:pt idx="11">
                  <c:v>4.7453028000000002</c:v>
                </c:pt>
                <c:pt idx="12">
                  <c:v>4.4844892999999999</c:v>
                </c:pt>
                <c:pt idx="13">
                  <c:v>4.8886814999999997</c:v>
                </c:pt>
                <c:pt idx="14">
                  <c:v>5.6903107999999998</c:v>
                </c:pt>
                <c:pt idx="15">
                  <c:v>7.0617907000000004</c:v>
                </c:pt>
                <c:pt idx="16">
                  <c:v>8.2358101000000001</c:v>
                </c:pt>
                <c:pt idx="17">
                  <c:v>9.4422806000000001</c:v>
                </c:pt>
                <c:pt idx="18">
                  <c:v>9.9334687000000006</c:v>
                </c:pt>
                <c:pt idx="19">
                  <c:v>10.218151799999999</c:v>
                </c:pt>
                <c:pt idx="20">
                  <c:v>9.3967592999999994</c:v>
                </c:pt>
                <c:pt idx="21">
                  <c:v>9.3228074000000003</c:v>
                </c:pt>
                <c:pt idx="22">
                  <c:v>9.0888048999999995</c:v>
                </c:pt>
                <c:pt idx="23">
                  <c:v>8.7946711999999998</c:v>
                </c:pt>
                <c:pt idx="24">
                  <c:v>8.3574599000000003</c:v>
                </c:pt>
                <c:pt idx="25">
                  <c:v>8.4047444999999996</c:v>
                </c:pt>
                <c:pt idx="26">
                  <c:v>8.7232717999999991</c:v>
                </c:pt>
                <c:pt idx="27">
                  <c:v>9.1000647000000008</c:v>
                </c:pt>
                <c:pt idx="28">
                  <c:v>8.5733499000000002</c:v>
                </c:pt>
                <c:pt idx="29">
                  <c:v>8.9297710000000006</c:v>
                </c:pt>
                <c:pt idx="30">
                  <c:v>9.5028781999999996</c:v>
                </c:pt>
                <c:pt idx="31">
                  <c:v>9.7511656000000002</c:v>
                </c:pt>
                <c:pt idx="32">
                  <c:v>9.0130998000000009</c:v>
                </c:pt>
                <c:pt idx="33">
                  <c:v>9.1918618999999993</c:v>
                </c:pt>
                <c:pt idx="34">
                  <c:v>9.2458211000000006</c:v>
                </c:pt>
                <c:pt idx="35">
                  <c:v>9.3585600000000007</c:v>
                </c:pt>
                <c:pt idx="36">
                  <c:v>8.8665070999999998</c:v>
                </c:pt>
                <c:pt idx="37">
                  <c:v>8.9351558999999998</c:v>
                </c:pt>
                <c:pt idx="38">
                  <c:v>9.0673946999999995</c:v>
                </c:pt>
                <c:pt idx="39">
                  <c:v>9.0655751999999996</c:v>
                </c:pt>
                <c:pt idx="40">
                  <c:v>8.8311907999999999</c:v>
                </c:pt>
                <c:pt idx="41">
                  <c:v>9.1040565000000004</c:v>
                </c:pt>
                <c:pt idx="42">
                  <c:v>9.3943964999999992</c:v>
                </c:pt>
                <c:pt idx="43">
                  <c:v>9.2814636000000004</c:v>
                </c:pt>
              </c:numCache>
            </c:numRef>
          </c:val>
          <c:smooth val="0"/>
        </c:ser>
        <c:dLbls>
          <c:showLegendKey val="0"/>
          <c:showVal val="0"/>
          <c:showCatName val="0"/>
          <c:showSerName val="0"/>
          <c:showPercent val="0"/>
          <c:showBubbleSize val="0"/>
        </c:dLbls>
        <c:marker val="1"/>
        <c:smooth val="0"/>
        <c:axId val="85874944"/>
        <c:axId val="85893120"/>
      </c:lineChart>
      <c:catAx>
        <c:axId val="85874944"/>
        <c:scaling>
          <c:orientation val="minMax"/>
        </c:scaling>
        <c:delete val="0"/>
        <c:axPos val="b"/>
        <c:numFmt formatCode="General" sourceLinked="0"/>
        <c:majorTickMark val="out"/>
        <c:minorTickMark val="none"/>
        <c:tickLblPos val="nextTo"/>
        <c:txPr>
          <a:bodyPr rot="-2700000"/>
          <a:lstStyle/>
          <a:p>
            <a:pPr>
              <a:defRPr sz="900"/>
            </a:pPr>
            <a:endParaRPr lang="sv-SE"/>
          </a:p>
        </c:txPr>
        <c:crossAx val="85893120"/>
        <c:crosses val="autoZero"/>
        <c:auto val="1"/>
        <c:lblAlgn val="ctr"/>
        <c:lblOffset val="100"/>
        <c:noMultiLvlLbl val="0"/>
      </c:catAx>
      <c:valAx>
        <c:axId val="85893120"/>
        <c:scaling>
          <c:orientation val="minMax"/>
        </c:scaling>
        <c:delete val="0"/>
        <c:axPos val="l"/>
        <c:majorGridlines/>
        <c:numFmt formatCode="#,##0.0" sourceLinked="1"/>
        <c:majorTickMark val="out"/>
        <c:minorTickMark val="none"/>
        <c:tickLblPos val="nextTo"/>
        <c:crossAx val="85874944"/>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'12. Befolkning'!$A$12</c:f>
              <c:strCache>
                <c:ptCount val="1"/>
                <c:pt idx="0">
                  <c:v>Sverige</c:v>
                </c:pt>
              </c:strCache>
            </c:strRef>
          </c:tx>
          <c:spPr>
            <a:ln>
              <a:solidFill>
                <a:sysClr val="window" lastClr="FFFFFF">
                  <a:lumMod val="50000"/>
                </a:sysClr>
              </a:solidFill>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Befolkning'!$B$12:$AT$12</c:f>
              <c:numCache>
                <c:formatCode>#,##0</c:formatCode>
                <c:ptCount val="45"/>
                <c:pt idx="0">
                  <c:v>100</c:v>
                </c:pt>
                <c:pt idx="1">
                  <c:v>100.10277405647814</c:v>
                </c:pt>
                <c:pt idx="2">
                  <c:v>100.26868787868469</c:v>
                </c:pt>
                <c:pt idx="3">
                  <c:v>100.36418511044079</c:v>
                </c:pt>
                <c:pt idx="4">
                  <c:v>100.57824134010713</c:v>
                </c:pt>
                <c:pt idx="5">
                  <c:v>100.75512586299979</c:v>
                </c:pt>
                <c:pt idx="6">
                  <c:v>100.98314782791773</c:v>
                </c:pt>
                <c:pt idx="7">
                  <c:v>101.09081377418616</c:v>
                </c:pt>
                <c:pt idx="8">
                  <c:v>101.24390441136421</c:v>
                </c:pt>
                <c:pt idx="9">
                  <c:v>101.41871459550227</c:v>
                </c:pt>
                <c:pt idx="10">
                  <c:v>101.68505081741704</c:v>
                </c:pt>
                <c:pt idx="11">
                  <c:v>101.86364361928409</c:v>
                </c:pt>
                <c:pt idx="12">
                  <c:v>102.01117680343511</c:v>
                </c:pt>
                <c:pt idx="13">
                  <c:v>102.2196533946332</c:v>
                </c:pt>
                <c:pt idx="14">
                  <c:v>102.52552407281217</c:v>
                </c:pt>
                <c:pt idx="15">
                  <c:v>102.67807116668021</c:v>
                </c:pt>
                <c:pt idx="16">
                  <c:v>102.82936478311902</c:v>
                </c:pt>
                <c:pt idx="17">
                  <c:v>103.07754222139052</c:v>
                </c:pt>
                <c:pt idx="18">
                  <c:v>103.44437849205778</c:v>
                </c:pt>
                <c:pt idx="19">
                  <c:v>103.61357575956573</c:v>
                </c:pt>
                <c:pt idx="20">
                  <c:v>103.76643344961091</c:v>
                </c:pt>
                <c:pt idx="21">
                  <c:v>103.97627444544439</c:v>
                </c:pt>
                <c:pt idx="22">
                  <c:v>104.29292724805907</c:v>
                </c:pt>
                <c:pt idx="23">
                  <c:v>104.44428742082155</c:v>
                </c:pt>
                <c:pt idx="24">
                  <c:v>104.58276894495249</c:v>
                </c:pt>
                <c:pt idx="25">
                  <c:v>104.79084619820851</c:v>
                </c:pt>
                <c:pt idx="26">
                  <c:v>105.06108705777899</c:v>
                </c:pt>
                <c:pt idx="27">
                  <c:v>105.19066112725778</c:v>
                </c:pt>
                <c:pt idx="28">
                  <c:v>105.32663569653022</c:v>
                </c:pt>
                <c:pt idx="29">
                  <c:v>105.54064755531414</c:v>
                </c:pt>
                <c:pt idx="30">
                  <c:v>105.82527567351949</c:v>
                </c:pt>
                <c:pt idx="31">
                  <c:v>106.00085125537984</c:v>
                </c:pt>
                <c:pt idx="32">
                  <c:v>106.19578363470961</c:v>
                </c:pt>
                <c:pt idx="33">
                  <c:v>106.45058342718698</c:v>
                </c:pt>
                <c:pt idx="34">
                  <c:v>106.77236106672483</c:v>
                </c:pt>
                <c:pt idx="35">
                  <c:v>106.98778170102656</c:v>
                </c:pt>
                <c:pt idx="36">
                  <c:v>107.23189920355377</c:v>
                </c:pt>
                <c:pt idx="37">
                  <c:v>107.53498560885892</c:v>
                </c:pt>
                <c:pt idx="38">
                  <c:v>107.91551029676245</c:v>
                </c:pt>
                <c:pt idx="39">
                  <c:v>108.12468572935914</c:v>
                </c:pt>
                <c:pt idx="40">
                  <c:v>108.34656232705755</c:v>
                </c:pt>
                <c:pt idx="41">
                  <c:v>108.6329209096785</c:v>
                </c:pt>
                <c:pt idx="42">
                  <c:v>109.02652391518461</c:v>
                </c:pt>
                <c:pt idx="43">
                  <c:v>109.27457933352937</c:v>
                </c:pt>
                <c:pt idx="44">
                  <c:v>109.54480910037925</c:v>
                </c:pt>
              </c:numCache>
            </c:numRef>
          </c:val>
          <c:smooth val="0"/>
        </c:ser>
        <c:ser>
          <c:idx val="2"/>
          <c:order val="1"/>
          <c:tx>
            <c:strRef>
              <c:f>'12. Befolkning'!$A$13</c:f>
              <c:strCache>
                <c:ptCount val="1"/>
                <c:pt idx="0">
                  <c:v>Södermanlands län</c:v>
                </c:pt>
              </c:strCache>
            </c:strRef>
          </c:tx>
          <c:spPr>
            <a:ln>
              <a:solidFill>
                <a:srgbClr val="052364"/>
              </a:solidFill>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Befolkning'!$B$13:$AT$13</c:f>
              <c:numCache>
                <c:formatCode>#,##0</c:formatCode>
                <c:ptCount val="45"/>
                <c:pt idx="0">
                  <c:v>100</c:v>
                </c:pt>
                <c:pt idx="1">
                  <c:v>100.20039619438815</c:v>
                </c:pt>
                <c:pt idx="2">
                  <c:v>100.23028319852251</c:v>
                </c:pt>
                <c:pt idx="3">
                  <c:v>100.34944804834032</c:v>
                </c:pt>
                <c:pt idx="4">
                  <c:v>100.45903373016634</c:v>
                </c:pt>
                <c:pt idx="5">
                  <c:v>100.69544759620359</c:v>
                </c:pt>
                <c:pt idx="6">
                  <c:v>100.76518393918379</c:v>
                </c:pt>
                <c:pt idx="7">
                  <c:v>100.81078077882468</c:v>
                </c:pt>
                <c:pt idx="8">
                  <c:v>100.85216278454918</c:v>
                </c:pt>
                <c:pt idx="9">
                  <c:v>101.08857665058643</c:v>
                </c:pt>
                <c:pt idx="10">
                  <c:v>101.32882218382039</c:v>
                </c:pt>
                <c:pt idx="11">
                  <c:v>101.61198238965756</c:v>
                </c:pt>
                <c:pt idx="12">
                  <c:v>101.72884823915733</c:v>
                </c:pt>
                <c:pt idx="13">
                  <c:v>102.12964062793361</c:v>
                </c:pt>
                <c:pt idx="14">
                  <c:v>102.33961599031353</c:v>
                </c:pt>
                <c:pt idx="15">
                  <c:v>102.50629351337059</c:v>
                </c:pt>
                <c:pt idx="16">
                  <c:v>102.58752485794093</c:v>
                </c:pt>
                <c:pt idx="17">
                  <c:v>102.86493756298303</c:v>
                </c:pt>
                <c:pt idx="18">
                  <c:v>102.93850557315993</c:v>
                </c:pt>
                <c:pt idx="19">
                  <c:v>103.09215542774817</c:v>
                </c:pt>
                <c:pt idx="20">
                  <c:v>103.18756394094635</c:v>
                </c:pt>
                <c:pt idx="21">
                  <c:v>103.52015265362111</c:v>
                </c:pt>
                <c:pt idx="22">
                  <c:v>103.59640283083573</c:v>
                </c:pt>
                <c:pt idx="23">
                  <c:v>103.73779135039447</c:v>
                </c:pt>
                <c:pt idx="24">
                  <c:v>103.83090086327462</c:v>
                </c:pt>
                <c:pt idx="25">
                  <c:v>104.10448190112001</c:v>
                </c:pt>
                <c:pt idx="26">
                  <c:v>104.30257909519011</c:v>
                </c:pt>
                <c:pt idx="27">
                  <c:v>104.43707061379477</c:v>
                </c:pt>
                <c:pt idx="28">
                  <c:v>104.51255445757003</c:v>
                </c:pt>
                <c:pt idx="29">
                  <c:v>104.88345984221195</c:v>
                </c:pt>
                <c:pt idx="30">
                  <c:v>105.08002436940338</c:v>
                </c:pt>
                <c:pt idx="31">
                  <c:v>105.26471072828498</c:v>
                </c:pt>
                <c:pt idx="32">
                  <c:v>105.50687209511732</c:v>
                </c:pt>
                <c:pt idx="33">
                  <c:v>105.91226248452965</c:v>
                </c:pt>
                <c:pt idx="34">
                  <c:v>106.15595651824066</c:v>
                </c:pt>
                <c:pt idx="35">
                  <c:v>106.35520321246979</c:v>
                </c:pt>
                <c:pt idx="36">
                  <c:v>106.57629040972016</c:v>
                </c:pt>
                <c:pt idx="37">
                  <c:v>107.04375380771927</c:v>
                </c:pt>
                <c:pt idx="38">
                  <c:v>107.31197051148926</c:v>
                </c:pt>
                <c:pt idx="39">
                  <c:v>107.54187054329209</c:v>
                </c:pt>
                <c:pt idx="40">
                  <c:v>107.697053064759</c:v>
                </c:pt>
                <c:pt idx="41">
                  <c:v>108.18290846530235</c:v>
                </c:pt>
                <c:pt idx="42">
                  <c:v>108.43311633324777</c:v>
                </c:pt>
                <c:pt idx="43">
                  <c:v>108.70899637141116</c:v>
                </c:pt>
                <c:pt idx="44">
                  <c:v>108.99943674492208</c:v>
                </c:pt>
              </c:numCache>
            </c:numRef>
          </c:val>
          <c:smooth val="0"/>
        </c:ser>
        <c:ser>
          <c:idx val="0"/>
          <c:order val="2"/>
          <c:tx>
            <c:strRef>
              <c:f>'12. Befolkning'!$A$14</c:f>
              <c:strCache>
                <c:ptCount val="1"/>
                <c:pt idx="0">
                  <c:v>Eskilstuna kommun</c:v>
                </c:pt>
              </c:strCache>
            </c:strRef>
          </c:tx>
          <c:spPr>
            <a:ln>
              <a:solidFill>
                <a:srgbClr val="052364"/>
              </a:solidFill>
              <a:prstDash val="sysDash"/>
            </a:ln>
          </c:spPr>
          <c:marker>
            <c:symbol val="none"/>
          </c:marker>
          <c:cat>
            <c:strRef>
              <c:f>'12. Befolkning'!$B$10:$AT$10</c:f>
              <c:strCache>
                <c:ptCount val="45"/>
                <c:pt idx="0">
                  <c:v>2005</c:v>
                </c:pt>
                <c:pt idx="4">
                  <c:v>2006</c:v>
                </c:pt>
                <c:pt idx="8">
                  <c:v>2007</c:v>
                </c:pt>
                <c:pt idx="12">
                  <c:v>2008</c:v>
                </c:pt>
                <c:pt idx="16">
                  <c:v>2009</c:v>
                </c:pt>
                <c:pt idx="20">
                  <c:v>2010</c:v>
                </c:pt>
                <c:pt idx="24">
                  <c:v>2011</c:v>
                </c:pt>
                <c:pt idx="28">
                  <c:v>2012</c:v>
                </c:pt>
                <c:pt idx="32">
                  <c:v>2013</c:v>
                </c:pt>
                <c:pt idx="36">
                  <c:v>2014</c:v>
                </c:pt>
                <c:pt idx="40">
                  <c:v>2015</c:v>
                </c:pt>
                <c:pt idx="44">
                  <c:v>2016</c:v>
                </c:pt>
              </c:strCache>
            </c:strRef>
          </c:cat>
          <c:val>
            <c:numRef>
              <c:f>'12. Befolkning'!$B$14:$AT$14</c:f>
              <c:numCache>
                <c:formatCode>#,##0</c:formatCode>
                <c:ptCount val="45"/>
                <c:pt idx="0">
                  <c:v>100</c:v>
                </c:pt>
                <c:pt idx="1">
                  <c:v>100.27527966659355</c:v>
                </c:pt>
                <c:pt idx="2">
                  <c:v>100.36959859618338</c:v>
                </c:pt>
                <c:pt idx="3">
                  <c:v>100.49901294143453</c:v>
                </c:pt>
                <c:pt idx="4">
                  <c:v>100.68655406887474</c:v>
                </c:pt>
                <c:pt idx="5">
                  <c:v>100.87848212327263</c:v>
                </c:pt>
                <c:pt idx="6">
                  <c:v>101.1142794472472</c:v>
                </c:pt>
                <c:pt idx="7">
                  <c:v>101.17350296117569</c:v>
                </c:pt>
                <c:pt idx="8">
                  <c:v>101.18995393726695</c:v>
                </c:pt>
                <c:pt idx="9">
                  <c:v>101.50252248300066</c:v>
                </c:pt>
                <c:pt idx="10">
                  <c:v>101.95876288659792</c:v>
                </c:pt>
                <c:pt idx="11">
                  <c:v>102.37223075235798</c:v>
                </c:pt>
                <c:pt idx="12">
                  <c:v>102.59706075893837</c:v>
                </c:pt>
                <c:pt idx="13">
                  <c:v>103.18710243474447</c:v>
                </c:pt>
                <c:pt idx="14">
                  <c:v>103.67405132704542</c:v>
                </c:pt>
                <c:pt idx="15">
                  <c:v>103.95371792059662</c:v>
                </c:pt>
                <c:pt idx="16">
                  <c:v>104.07655187541127</c:v>
                </c:pt>
                <c:pt idx="17">
                  <c:v>104.45273086203115</c:v>
                </c:pt>
                <c:pt idx="18">
                  <c:v>104.62382101338012</c:v>
                </c:pt>
                <c:pt idx="19">
                  <c:v>104.82232945821453</c:v>
                </c:pt>
                <c:pt idx="20">
                  <c:v>104.86400526431234</c:v>
                </c:pt>
                <c:pt idx="21">
                  <c:v>105.22263654310156</c:v>
                </c:pt>
                <c:pt idx="22">
                  <c:v>105.37508225488045</c:v>
                </c:pt>
                <c:pt idx="23">
                  <c:v>105.62733055494627</c:v>
                </c:pt>
                <c:pt idx="24">
                  <c:v>105.8620311471814</c:v>
                </c:pt>
                <c:pt idx="25">
                  <c:v>106.22066242597062</c:v>
                </c:pt>
                <c:pt idx="26">
                  <c:v>106.69335380565914</c:v>
                </c:pt>
                <c:pt idx="27">
                  <c:v>107.03663084009651</c:v>
                </c:pt>
                <c:pt idx="28">
                  <c:v>107.2219785040579</c:v>
                </c:pt>
                <c:pt idx="29">
                  <c:v>107.7451195437596</c:v>
                </c:pt>
                <c:pt idx="30">
                  <c:v>108.09168677341523</c:v>
                </c:pt>
                <c:pt idx="31">
                  <c:v>108.31871024347444</c:v>
                </c:pt>
                <c:pt idx="32">
                  <c:v>108.72340425531914</c:v>
                </c:pt>
                <c:pt idx="33">
                  <c:v>109.15332309717043</c:v>
                </c:pt>
                <c:pt idx="34">
                  <c:v>109.39350734810264</c:v>
                </c:pt>
                <c:pt idx="35">
                  <c:v>109.37595964027199</c:v>
                </c:pt>
                <c:pt idx="36">
                  <c:v>109.77407326168019</c:v>
                </c:pt>
                <c:pt idx="37">
                  <c:v>110.16999341960955</c:v>
                </c:pt>
                <c:pt idx="38">
                  <c:v>110.48914235577978</c:v>
                </c:pt>
                <c:pt idx="39">
                  <c:v>110.68545733713533</c:v>
                </c:pt>
                <c:pt idx="40">
                  <c:v>110.95635007677123</c:v>
                </c:pt>
                <c:pt idx="41">
                  <c:v>111.44878262776925</c:v>
                </c:pt>
                <c:pt idx="42">
                  <c:v>111.63632375520946</c:v>
                </c:pt>
                <c:pt idx="43">
                  <c:v>111.93792498354902</c:v>
                </c:pt>
                <c:pt idx="44">
                  <c:v>112.35687650800614</c:v>
                </c:pt>
              </c:numCache>
            </c:numRef>
          </c:val>
          <c:smooth val="0"/>
        </c:ser>
        <c:dLbls>
          <c:showLegendKey val="0"/>
          <c:showVal val="0"/>
          <c:showCatName val="0"/>
          <c:showSerName val="0"/>
          <c:showPercent val="0"/>
          <c:showBubbleSize val="0"/>
        </c:dLbls>
        <c:marker val="1"/>
        <c:smooth val="0"/>
        <c:axId val="86552960"/>
        <c:axId val="86554496"/>
      </c:lineChart>
      <c:catAx>
        <c:axId val="86552960"/>
        <c:scaling>
          <c:orientation val="minMax"/>
        </c:scaling>
        <c:delete val="0"/>
        <c:axPos val="b"/>
        <c:numFmt formatCode="General" sourceLinked="0"/>
        <c:majorTickMark val="out"/>
        <c:minorTickMark val="none"/>
        <c:tickLblPos val="nextTo"/>
        <c:txPr>
          <a:bodyPr rot="-2700000"/>
          <a:lstStyle/>
          <a:p>
            <a:pPr>
              <a:defRPr/>
            </a:pPr>
            <a:endParaRPr lang="sv-SE"/>
          </a:p>
        </c:txPr>
        <c:crossAx val="86554496"/>
        <c:crosses val="autoZero"/>
        <c:auto val="1"/>
        <c:lblAlgn val="ctr"/>
        <c:lblOffset val="100"/>
        <c:noMultiLvlLbl val="0"/>
      </c:catAx>
      <c:valAx>
        <c:axId val="86554496"/>
        <c:scaling>
          <c:orientation val="minMax"/>
        </c:scaling>
        <c:delete val="0"/>
        <c:axPos val="l"/>
        <c:majorGridlines/>
        <c:numFmt formatCode="#,##0" sourceLinked="1"/>
        <c:majorTickMark val="out"/>
        <c:minorTickMark val="none"/>
        <c:tickLblPos val="nextTo"/>
        <c:crossAx val="86552960"/>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6/23/2016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23/06/2016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a:t>
            </a:fld>
            <a:endParaRPr lang="en-GB"/>
          </a:p>
        </p:txBody>
      </p:sp>
    </p:spTree>
    <p:extLst>
      <p:ext uri="{BB962C8B-B14F-4D97-AF65-F5344CB8AC3E}">
        <p14:creationId xmlns:p14="http://schemas.microsoft.com/office/powerpoint/2010/main" val="289108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121010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8</a:t>
            </a:fld>
            <a:endParaRPr lang="en-GB"/>
          </a:p>
        </p:txBody>
      </p:sp>
    </p:spTree>
    <p:extLst>
      <p:ext uri="{BB962C8B-B14F-4D97-AF65-F5344CB8AC3E}">
        <p14:creationId xmlns:p14="http://schemas.microsoft.com/office/powerpoint/2010/main" val="421795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5788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0"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3_sverige_lansgranser__sodermanland.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1900" dirty="0" err="1"/>
              <a:t>Konjunkturen</a:t>
            </a:r>
            <a:r>
              <a:rPr lang="en-GB" sz="1900" dirty="0"/>
              <a:t> i </a:t>
            </a:r>
            <a:r>
              <a:rPr lang="en-GB" sz="1900" dirty="0" err="1" smtClean="0"/>
              <a:t>Södermanlands</a:t>
            </a:r>
            <a:r>
              <a:rPr lang="en-GB" sz="1900" dirty="0" smtClean="0"/>
              <a:t> </a:t>
            </a:r>
            <a:r>
              <a:rPr lang="en-GB" sz="1900" dirty="0" err="1" smtClean="0"/>
              <a:t>län</a:t>
            </a:r>
            <a:r>
              <a:rPr lang="en-GB" sz="1900" dirty="0"/>
              <a:t/>
            </a:r>
            <a:br>
              <a:rPr lang="en-GB" sz="1900" dirty="0"/>
            </a:br>
            <a:r>
              <a:rPr lang="en-GB" sz="2000" dirty="0"/>
              <a:t/>
            </a:r>
            <a:br>
              <a:rPr lang="en-GB" sz="2000" dirty="0"/>
            </a:br>
            <a:r>
              <a:rPr lang="en-GB" sz="1900" dirty="0" err="1"/>
              <a:t>Konjunkturläget</a:t>
            </a:r>
            <a:r>
              <a:rPr lang="en-GB" sz="1900" dirty="0"/>
              <a:t> </a:t>
            </a:r>
            <a:r>
              <a:rPr lang="en-GB" sz="1900" dirty="0" smtClean="0"/>
              <a:t>kv1 2016</a:t>
            </a:r>
            <a:r>
              <a:rPr lang="en-GB" sz="1900" dirty="0"/>
              <a:t/>
            </a:r>
            <a:br>
              <a:rPr lang="en-GB" sz="1900" dirty="0"/>
            </a:br>
            <a:r>
              <a:rPr lang="en-GB" sz="1900" dirty="0" err="1" smtClean="0"/>
              <a:t>Juni</a:t>
            </a:r>
            <a:r>
              <a:rPr lang="en-GB" sz="1900" dirty="0" smtClean="0"/>
              <a:t> 2016</a:t>
            </a:r>
            <a:endParaRPr lang="sv-SE" sz="1900" dirty="0"/>
          </a:p>
        </p:txBody>
      </p:sp>
    </p:spTree>
    <p:extLst>
      <p:ext uri="{BB962C8B-B14F-4D97-AF65-F5344CB8AC3E}">
        <p14:creationId xmlns:p14="http://schemas.microsoft.com/office/powerpoint/2010/main" val="196150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2006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754597744"/>
              </p:ext>
            </p:extLst>
          </p:nvPr>
        </p:nvGraphicFramePr>
        <p:xfrm>
          <a:off x="3962400" y="2318932"/>
          <a:ext cx="4871086" cy="1143000"/>
        </p:xfrm>
        <a:graphic>
          <a:graphicData uri="http://schemas.openxmlformats.org/drawingml/2006/table">
            <a:tbl>
              <a:tblPr>
                <a:tableStyleId>{68D230F3-CF80-4859-8CE7-A43EE81993B5}</a:tableStyleId>
              </a:tblPr>
              <a:tblGrid>
                <a:gridCol w="1542183"/>
                <a:gridCol w="1017976"/>
                <a:gridCol w="770309"/>
                <a:gridCol w="770309"/>
                <a:gridCol w="770309"/>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10 532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36 914</a:t>
                      </a:r>
                    </a:p>
                  </a:txBody>
                  <a:tcPr marL="9525" marR="9525" marT="9525" marB="0" anchor="b"/>
                </a:tc>
                <a:tc>
                  <a:txBody>
                    <a:bodyPr/>
                    <a:lstStyle/>
                    <a:p>
                      <a:pPr algn="ctr" rtl="0" fontAlgn="b"/>
                      <a:r>
                        <a:rPr lang="sv-SE" sz="1100" b="0" i="0" u="none" strike="noStrike">
                          <a:solidFill>
                            <a:srgbClr val="000000"/>
                          </a:solidFill>
                          <a:effectLst/>
                          <a:latin typeface="Futura Std Book"/>
                        </a:rPr>
                        <a:t>-27,3</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5 196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-42,4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17 840</a:t>
                      </a:r>
                    </a:p>
                  </a:txBody>
                  <a:tcPr marL="9525" marR="9525" marT="9525" marB="0" anchor="b"/>
                </a:tc>
                <a:tc>
                  <a:txBody>
                    <a:bodyPr/>
                    <a:lstStyle/>
                    <a:p>
                      <a:pPr algn="ctr" rtl="0" fontAlgn="b"/>
                      <a:r>
                        <a:rPr lang="sv-SE" sz="1100" b="0" i="0" u="none" strike="noStrike">
                          <a:solidFill>
                            <a:srgbClr val="000000"/>
                          </a:solidFill>
                          <a:effectLst/>
                          <a:latin typeface="Futura Std Book"/>
                        </a:rPr>
                        <a:t>-29,8</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574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-29,3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1 219</a:t>
                      </a:r>
                    </a:p>
                  </a:txBody>
                  <a:tcPr marL="9525" marR="9525" marT="9525" marB="0" anchor="b"/>
                </a:tc>
                <a:tc>
                  <a:txBody>
                    <a:bodyPr/>
                    <a:lstStyle/>
                    <a:p>
                      <a:pPr algn="ctr" rtl="0" fontAlgn="b"/>
                      <a:r>
                        <a:rPr lang="sv-SE" sz="1100" b="1" i="0" u="none" strike="noStrike">
                          <a:solidFill>
                            <a:srgbClr val="000000"/>
                          </a:solidFill>
                          <a:effectLst/>
                          <a:latin typeface="Futura Std Book"/>
                        </a:rPr>
                        <a:t>-33,9</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35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-81,7</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183</a:t>
                      </a:r>
                    </a:p>
                  </a:txBody>
                  <a:tcPr marL="9525" marR="9525" marT="9525" marB="0" anchor="b"/>
                </a:tc>
                <a:tc>
                  <a:txBody>
                    <a:bodyPr/>
                    <a:lstStyle/>
                    <a:p>
                      <a:pPr algn="ctr" rtl="0" fontAlgn="b"/>
                      <a:r>
                        <a:rPr lang="sv-SE" sz="1100" b="1" i="0" u="none" strike="noStrike" dirty="0">
                          <a:solidFill>
                            <a:srgbClr val="000000"/>
                          </a:solidFill>
                          <a:effectLst/>
                          <a:latin typeface="Futura Std Book"/>
                        </a:rPr>
                        <a:t>-65,1</a:t>
                      </a:r>
                    </a:p>
                  </a:txBody>
                  <a:tcPr marL="9525" marR="9525" marT="9525" marB="0" anchor="b"/>
                </a:tc>
              </a:tr>
            </a:tbl>
          </a:graphicData>
        </a:graphic>
      </p:graphicFrame>
      <p:sp>
        <p:nvSpPr>
          <p:cNvPr id="6" name="textruta 5"/>
          <p:cNvSpPr txBox="1"/>
          <p:nvPr/>
        </p:nvSpPr>
        <p:spPr>
          <a:xfrm>
            <a:off x="7458640" y="340143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601282998"/>
              </p:ext>
            </p:extLst>
          </p:nvPr>
        </p:nvGraphicFramePr>
        <p:xfrm>
          <a:off x="506979" y="2182483"/>
          <a:ext cx="5040000" cy="25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54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a:t>
            </a:r>
            <a:r>
              <a:rPr lang="sv-SE" sz="2800" dirty="0" smtClean="0"/>
              <a:t>befolkningen (%), </a:t>
            </a:r>
            <a:r>
              <a:rPr lang="sv-SE" sz="2800" dirty="0"/>
              <a:t>15-74 år</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2090319457"/>
              </p:ext>
            </p:extLst>
          </p:nvPr>
        </p:nvGraphicFramePr>
        <p:xfrm>
          <a:off x="3701491" y="2328457"/>
          <a:ext cx="5333501" cy="1297305"/>
        </p:xfrm>
        <a:graphic>
          <a:graphicData uri="http://schemas.openxmlformats.org/drawingml/2006/table">
            <a:tbl>
              <a:tblPr>
                <a:tableStyleId>{68D230F3-CF80-4859-8CE7-A43EE81993B5}</a:tableStyleId>
              </a:tblPr>
              <a:tblGrid>
                <a:gridCol w="1843088"/>
                <a:gridCol w="791201"/>
                <a:gridCol w="903097"/>
                <a:gridCol w="598705"/>
                <a:gridCol w="598705"/>
                <a:gridCol w="598705"/>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Antal</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smtClean="0">
                          <a:solidFill>
                            <a:srgbClr val="000000"/>
                          </a:solidFill>
                          <a:effectLst/>
                          <a:latin typeface="+mj-lt"/>
                        </a:rPr>
                        <a:t>Arbetslösa i förh. till befolkningen, 15-74 år</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c>
                  <a:txBody>
                    <a:bodyPr/>
                    <a:lstStyle/>
                    <a:p>
                      <a:pPr algn="ctr" rtl="0" fontAlgn="b"/>
                      <a:r>
                        <a:rPr lang="sv-SE" sz="1000" b="0" i="0" u="none" strike="noStrike">
                          <a:solidFill>
                            <a:srgbClr val="000000"/>
                          </a:solidFill>
                          <a:effectLst/>
                          <a:latin typeface="Futura Std Book"/>
                        </a:rPr>
                        <a:t>2016 kv1</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379 958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-4 328</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c>
                  <a:txBody>
                    <a:bodyPr/>
                    <a:lstStyle/>
                    <a:p>
                      <a:pPr algn="ctr" fontAlgn="b"/>
                      <a:r>
                        <a:rPr lang="sv-SE" sz="1100" b="0" i="0" u="none" strike="noStrike">
                          <a:solidFill>
                            <a:srgbClr val="000000"/>
                          </a:solidFill>
                          <a:effectLst/>
                          <a:latin typeface="Futura std book"/>
                        </a:rPr>
                        <a:t>5,3</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164 688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227</a:t>
                      </a:r>
                    </a:p>
                  </a:txBody>
                  <a:tcPr marL="9525" marR="9525" marT="9525" marB="0" anchor="b"/>
                </a:tc>
                <a:tc>
                  <a:txBody>
                    <a:bodyPr/>
                    <a:lstStyle/>
                    <a:p>
                      <a:pPr algn="ctr" fontAlgn="b"/>
                      <a:r>
                        <a:rPr lang="sv-SE" sz="1100" b="0" i="0" u="none" strike="noStrike">
                          <a:solidFill>
                            <a:srgbClr val="000000"/>
                          </a:solidFill>
                          <a:effectLst/>
                          <a:latin typeface="Futura std book"/>
                        </a:rPr>
                        <a:t>5,7</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r>
              <a:tr h="190500">
                <a:tc>
                  <a:txBody>
                    <a:bodyPr/>
                    <a:lstStyle/>
                    <a:p>
                      <a:pPr algn="l" fontAlgn="b"/>
                      <a:r>
                        <a:rPr lang="sv-SE" sz="1100" b="1" i="0" u="none" strike="noStrike">
                          <a:solidFill>
                            <a:srgbClr val="000000"/>
                          </a:solidFill>
                          <a:effectLst/>
                          <a:latin typeface="+mj-lt"/>
                        </a:rPr>
                        <a:t>Södermanlands län</a:t>
                      </a:r>
                    </a:p>
                  </a:txBody>
                  <a:tcPr marL="9525" marR="9525" marT="9525" marB="0" anchor="b"/>
                </a:tc>
                <a:tc>
                  <a:txBody>
                    <a:bodyPr/>
                    <a:lstStyle/>
                    <a:p>
                      <a:pPr algn="ctr" fontAlgn="b"/>
                      <a:r>
                        <a:rPr lang="sv-SE" sz="1100" b="1" i="0" u="none" strike="noStrike">
                          <a:solidFill>
                            <a:srgbClr val="000000"/>
                          </a:solidFill>
                          <a:effectLst/>
                          <a:latin typeface="Futura std book"/>
                        </a:rPr>
                        <a:t>14 773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533</a:t>
                      </a:r>
                    </a:p>
                  </a:txBody>
                  <a:tcPr marL="9525" marR="9525" marT="9525" marB="0" anchor="b"/>
                </a:tc>
                <a:tc>
                  <a:txBody>
                    <a:bodyPr/>
                    <a:lstStyle/>
                    <a:p>
                      <a:pPr algn="ctr" fontAlgn="b"/>
                      <a:r>
                        <a:rPr lang="sv-SE" sz="1100" b="1" i="0" u="none" strike="noStrike">
                          <a:solidFill>
                            <a:srgbClr val="000000"/>
                          </a:solidFill>
                          <a:effectLst/>
                          <a:latin typeface="Futura std book"/>
                        </a:rPr>
                        <a:t>7,8</a:t>
                      </a:r>
                    </a:p>
                  </a:txBody>
                  <a:tcPr marL="9525" marR="9525" marT="9525" marB="0" anchor="b"/>
                </a:tc>
                <a:tc>
                  <a:txBody>
                    <a:bodyPr/>
                    <a:lstStyle/>
                    <a:p>
                      <a:pPr algn="ctr" fontAlgn="b"/>
                      <a:r>
                        <a:rPr lang="sv-SE" sz="1100" b="1" i="0" u="none" strike="noStrike">
                          <a:solidFill>
                            <a:srgbClr val="000000"/>
                          </a:solidFill>
                          <a:effectLst/>
                          <a:latin typeface="Futura std book"/>
                        </a:rPr>
                        <a:t>6,9</a:t>
                      </a:r>
                    </a:p>
                  </a:txBody>
                  <a:tcPr marL="9525" marR="9525" marT="9525" marB="0" anchor="b"/>
                </a:tc>
                <a:tc>
                  <a:txBody>
                    <a:bodyPr/>
                    <a:lstStyle/>
                    <a:p>
                      <a:pPr algn="ctr" fontAlgn="b"/>
                      <a:r>
                        <a:rPr lang="sv-SE" sz="1100" b="1" i="0" u="none" strike="noStrike">
                          <a:solidFill>
                            <a:srgbClr val="000000"/>
                          </a:solidFill>
                          <a:effectLst/>
                          <a:latin typeface="Futura std book"/>
                        </a:rPr>
                        <a:t>7,1</a:t>
                      </a:r>
                    </a:p>
                  </a:txBody>
                  <a:tcPr marL="9525" marR="9525" marT="9525" marB="0" anchor="b"/>
                </a:tc>
              </a:tr>
              <a:tr h="190500">
                <a:tc>
                  <a:txBody>
                    <a:bodyPr/>
                    <a:lstStyle/>
                    <a:p>
                      <a:pPr algn="l" fontAlgn="b"/>
                      <a:r>
                        <a:rPr lang="sv-SE" sz="1100" b="1" i="0" u="none" strike="noStrike">
                          <a:solidFill>
                            <a:srgbClr val="000000"/>
                          </a:solidFill>
                          <a:effectLst/>
                          <a:latin typeface="+mj-lt"/>
                        </a:rPr>
                        <a:t>Eskilstuna kommun</a:t>
                      </a:r>
                    </a:p>
                  </a:txBody>
                  <a:tcPr marL="9525" marR="9525" marT="9525" marB="0" anchor="b"/>
                </a:tc>
                <a:tc>
                  <a:txBody>
                    <a:bodyPr/>
                    <a:lstStyle/>
                    <a:p>
                      <a:pPr algn="ctr" fontAlgn="b"/>
                      <a:r>
                        <a:rPr lang="sv-SE" sz="1100" b="1" i="0" u="none" strike="noStrike">
                          <a:solidFill>
                            <a:srgbClr val="000000"/>
                          </a:solidFill>
                          <a:effectLst/>
                          <a:latin typeface="Futura std book"/>
                        </a:rPr>
                        <a:t>6 998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220</a:t>
                      </a:r>
                    </a:p>
                  </a:txBody>
                  <a:tcPr marL="9525" marR="9525" marT="9525" marB="0" anchor="b"/>
                </a:tc>
                <a:tc>
                  <a:txBody>
                    <a:bodyPr/>
                    <a:lstStyle/>
                    <a:p>
                      <a:pPr algn="ctr" fontAlgn="b"/>
                      <a:r>
                        <a:rPr lang="sv-SE" sz="1100" b="1" i="0" u="none" strike="noStrike">
                          <a:solidFill>
                            <a:srgbClr val="000000"/>
                          </a:solidFill>
                          <a:effectLst/>
                          <a:latin typeface="Futura std book"/>
                        </a:rPr>
                        <a:t>10,2</a:t>
                      </a:r>
                    </a:p>
                  </a:txBody>
                  <a:tcPr marL="9525" marR="9525" marT="9525" marB="0" anchor="b"/>
                </a:tc>
                <a:tc>
                  <a:txBody>
                    <a:bodyPr/>
                    <a:lstStyle/>
                    <a:p>
                      <a:pPr algn="ctr" fontAlgn="b"/>
                      <a:r>
                        <a:rPr lang="sv-SE" sz="1100" b="1" i="0" u="none" strike="noStrike">
                          <a:solidFill>
                            <a:srgbClr val="000000"/>
                          </a:solidFill>
                          <a:effectLst/>
                          <a:latin typeface="Futura std book"/>
                        </a:rPr>
                        <a:t>9,1</a:t>
                      </a:r>
                    </a:p>
                  </a:txBody>
                  <a:tcPr marL="9525" marR="9525" marT="9525" marB="0" anchor="b"/>
                </a:tc>
                <a:tc>
                  <a:txBody>
                    <a:bodyPr/>
                    <a:lstStyle/>
                    <a:p>
                      <a:pPr algn="ctr" fontAlgn="b"/>
                      <a:r>
                        <a:rPr lang="sv-SE" sz="1100" b="1" i="0" u="none" strike="noStrike" dirty="0">
                          <a:solidFill>
                            <a:srgbClr val="000000"/>
                          </a:solidFill>
                          <a:effectLst/>
                          <a:latin typeface="Futura std book"/>
                        </a:rPr>
                        <a:t>9,3</a:t>
                      </a:r>
                    </a:p>
                  </a:txBody>
                  <a:tcPr marL="9525" marR="9525" marT="9525" marB="0" anchor="b"/>
                </a:tc>
              </a:tr>
            </a:tbl>
          </a:graphicData>
        </a:graphic>
      </p:graphicFrame>
      <p:sp>
        <p:nvSpPr>
          <p:cNvPr id="8" name="textruta 7"/>
          <p:cNvSpPr txBox="1"/>
          <p:nvPr/>
        </p:nvSpPr>
        <p:spPr>
          <a:xfrm>
            <a:off x="6631517" y="354241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2" name="Diagram 11"/>
          <p:cNvGraphicFramePr>
            <a:graphicFrameLocks/>
          </p:cNvGraphicFramePr>
          <p:nvPr>
            <p:extLst>
              <p:ext uri="{D42A27DB-BD31-4B8C-83A1-F6EECF244321}">
                <p14:modId xmlns:p14="http://schemas.microsoft.com/office/powerpoint/2010/main" val="2216655827"/>
              </p:ext>
            </p:extLst>
          </p:nvPr>
        </p:nvGraphicFramePr>
        <p:xfrm>
          <a:off x="554549" y="2188482"/>
          <a:ext cx="4680000" cy="228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00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079415562"/>
              </p:ext>
            </p:extLst>
          </p:nvPr>
        </p:nvGraphicFramePr>
        <p:xfrm>
          <a:off x="3820406" y="2318088"/>
          <a:ext cx="5221811" cy="1143000"/>
        </p:xfrm>
        <a:graphic>
          <a:graphicData uri="http://schemas.openxmlformats.org/drawingml/2006/table">
            <a:tbl>
              <a:tblPr>
                <a:tableStyleId>{68D230F3-CF80-4859-8CE7-A43EE81993B5}</a:tableStyleId>
              </a:tblPr>
              <a:tblGrid>
                <a:gridCol w="1843088"/>
                <a:gridCol w="811826"/>
                <a:gridCol w="733425"/>
                <a:gridCol w="565150"/>
                <a:gridCol w="634161"/>
                <a:gridCol w="634161"/>
              </a:tblGrid>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2016 kv1</a:t>
                      </a:r>
                    </a:p>
                  </a:txBody>
                  <a:tcPr marL="9525" marR="9525" marT="9525" marB="0" anchor="b"/>
                </a:tc>
                <a:tc>
                  <a:txBody>
                    <a:bodyPr/>
                    <a:lstStyle/>
                    <a:p>
                      <a:pPr algn="ctr" rtl="0" fontAlgn="b"/>
                      <a:r>
                        <a:rPr lang="sv-SE" sz="1100" b="0" i="1" u="none" strike="noStrike">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90500">
                <a:tc>
                  <a:txBody>
                    <a:bodyPr/>
                    <a:lstStyle/>
                    <a:p>
                      <a:pPr algn="l" fontAlgn="b"/>
                      <a:r>
                        <a:rPr lang="sv-SE" sz="1100" b="0" i="0" u="none" strike="noStrike">
                          <a:solidFill>
                            <a:srgbClr val="000000"/>
                          </a:solidFill>
                          <a:effectLst/>
                          <a:latin typeface="Furtur"/>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9 875,4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108,0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9,5</a:t>
                      </a:r>
                    </a:p>
                  </a:txBody>
                  <a:tcPr marL="9525" marR="9525" marT="9525" marB="0" anchor="b"/>
                </a:tc>
                <a:tc>
                  <a:txBody>
                    <a:bodyPr/>
                    <a:lstStyle/>
                    <a:p>
                      <a:pPr algn="ctr" rtl="0" fontAlgn="b"/>
                      <a:r>
                        <a:rPr lang="sv-SE" sz="1100" b="0" i="0" u="none" strike="noStrike">
                          <a:solidFill>
                            <a:srgbClr val="000000"/>
                          </a:solidFill>
                          <a:effectLst/>
                          <a:latin typeface="Futura Std Book"/>
                        </a:rPr>
                        <a:t>5,6</a:t>
                      </a:r>
                    </a:p>
                  </a:txBody>
                  <a:tcPr marL="9525" marR="9525" marT="9525" marB="0" anchor="b"/>
                </a:tc>
                <a:tc>
                  <a:txBody>
                    <a:bodyPr/>
                    <a:lstStyle/>
                    <a:p>
                      <a:pPr algn="ctr" rtl="0" fontAlgn="b"/>
                      <a:r>
                        <a:rPr lang="sv-SE" sz="1100" b="0" i="0" u="none" strike="noStrike">
                          <a:solidFill>
                            <a:srgbClr val="000000"/>
                          </a:solidFill>
                          <a:effectLst/>
                          <a:latin typeface="Futura Std Book"/>
                        </a:rPr>
                        <a:t>1,1</a:t>
                      </a:r>
                    </a:p>
                  </a:txBody>
                  <a:tcPr marL="9525" marR="9525" marT="9525" marB="0" anchor="b"/>
                </a:tc>
              </a:tr>
              <a:tr h="190500">
                <a:tc>
                  <a:txBody>
                    <a:bodyPr/>
                    <a:lstStyle/>
                    <a:p>
                      <a:pPr algn="l" fontAlgn="b"/>
                      <a:r>
                        <a:rPr lang="sv-SE" sz="1100" b="0" i="0" u="none" strike="noStrike">
                          <a:solidFill>
                            <a:srgbClr val="000000"/>
                          </a:solidFill>
                          <a:effectLst/>
                          <a:latin typeface="Furtur"/>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4 445,9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12,8</a:t>
                      </a:r>
                    </a:p>
                  </a:txBody>
                  <a:tcPr marL="9525" marR="9525" marT="9525" marB="0" anchor="b"/>
                </a:tc>
                <a:tc>
                  <a:txBody>
                    <a:bodyPr/>
                    <a:lstStyle/>
                    <a:p>
                      <a:pPr algn="ctr" rtl="0" fontAlgn="b"/>
                      <a:r>
                        <a:rPr lang="sv-SE" sz="1100" b="0" i="0" u="none" strike="noStrike">
                          <a:solidFill>
                            <a:srgbClr val="000000"/>
                          </a:solidFill>
                          <a:effectLst/>
                          <a:latin typeface="Futura Std Book"/>
                        </a:rPr>
                        <a:t>7,4</a:t>
                      </a:r>
                    </a:p>
                  </a:txBody>
                  <a:tcPr marL="9525" marR="9525" marT="9525" marB="0" anchor="b"/>
                </a:tc>
                <a:tc>
                  <a:txBody>
                    <a:bodyPr/>
                    <a:lstStyle/>
                    <a:p>
                      <a:pPr algn="ctr" rtl="0" fontAlgn="b"/>
                      <a:r>
                        <a:rPr lang="sv-SE" sz="1100" b="0" i="0" u="none" strike="noStrike">
                          <a:solidFill>
                            <a:srgbClr val="000000"/>
                          </a:solidFill>
                          <a:effectLst/>
                          <a:latin typeface="Futura Std Book"/>
                        </a:rPr>
                        <a:t>1,3</a:t>
                      </a:r>
                    </a:p>
                  </a:txBody>
                  <a:tcPr marL="9525" marR="9525" marT="9525" marB="0" anchor="b"/>
                </a:tc>
              </a:tr>
              <a:tr h="190500">
                <a:tc>
                  <a:txBody>
                    <a:bodyPr/>
                    <a:lstStyle/>
                    <a:p>
                      <a:pPr algn="l" rtl="0" fontAlgn="b"/>
                      <a:r>
                        <a:rPr lang="sv-SE" sz="1100" b="1" i="0" u="none" strike="noStrike">
                          <a:solidFill>
                            <a:srgbClr val="000000"/>
                          </a:solidFill>
                          <a:effectLst/>
                          <a:latin typeface="+mj-lt"/>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284,5</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9,0</a:t>
                      </a:r>
                    </a:p>
                  </a:txBody>
                  <a:tcPr marL="9525" marR="9525" marT="9525" marB="0" anchor="b"/>
                </a:tc>
                <a:tc>
                  <a:txBody>
                    <a:bodyPr/>
                    <a:lstStyle/>
                    <a:p>
                      <a:pPr algn="ctr" rtl="0" fontAlgn="b"/>
                      <a:r>
                        <a:rPr lang="sv-SE" sz="1100" b="1" i="0" u="none" strike="noStrike">
                          <a:solidFill>
                            <a:srgbClr val="000000"/>
                          </a:solidFill>
                          <a:effectLst/>
                          <a:latin typeface="Futura Std Book"/>
                        </a:rPr>
                        <a:t>5,6</a:t>
                      </a:r>
                    </a:p>
                  </a:txBody>
                  <a:tcPr marL="9525" marR="9525" marT="9525" marB="0" anchor="b"/>
                </a:tc>
                <a:tc>
                  <a:txBody>
                    <a:bodyPr/>
                    <a:lstStyle/>
                    <a:p>
                      <a:pPr algn="ctr" rtl="0" fontAlgn="b"/>
                      <a:r>
                        <a:rPr lang="sv-SE" sz="1100" b="1" i="0" u="none" strike="noStrike">
                          <a:solidFill>
                            <a:srgbClr val="000000"/>
                          </a:solidFill>
                          <a:effectLst/>
                          <a:latin typeface="Futura Std Book"/>
                        </a:rPr>
                        <a:t>1,2</a:t>
                      </a:r>
                    </a:p>
                  </a:txBody>
                  <a:tcPr marL="9525" marR="9525" marT="9525" marB="0" anchor="b"/>
                </a:tc>
              </a:tr>
              <a:tr h="190500">
                <a:tc>
                  <a:txBody>
                    <a:bodyPr/>
                    <a:lstStyle/>
                    <a:p>
                      <a:pPr algn="l" rtl="0" fontAlgn="b"/>
                      <a:r>
                        <a:rPr lang="sv-SE" sz="1100" b="1" i="0" u="none" strike="noStrike" dirty="0">
                          <a:solidFill>
                            <a:srgbClr val="000000"/>
                          </a:solidFill>
                          <a:effectLst/>
                          <a:latin typeface="+mj-lt"/>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102,4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12,4</a:t>
                      </a:r>
                    </a:p>
                  </a:txBody>
                  <a:tcPr marL="9525" marR="9525" marT="9525" marB="0" anchor="b"/>
                </a:tc>
                <a:tc>
                  <a:txBody>
                    <a:bodyPr/>
                    <a:lstStyle/>
                    <a:p>
                      <a:pPr algn="ctr" rtl="0" fontAlgn="b"/>
                      <a:r>
                        <a:rPr lang="sv-SE" sz="1100" b="1" i="0" u="none" strike="noStrike">
                          <a:solidFill>
                            <a:srgbClr val="000000"/>
                          </a:solidFill>
                          <a:effectLst/>
                          <a:latin typeface="Futura Std Book"/>
                        </a:rPr>
                        <a:t>7,1</a:t>
                      </a:r>
                    </a:p>
                  </a:txBody>
                  <a:tcPr marL="9525" marR="9525" marT="9525" marB="0" anchor="b"/>
                </a:tc>
                <a:tc>
                  <a:txBody>
                    <a:bodyPr/>
                    <a:lstStyle/>
                    <a:p>
                      <a:pPr algn="ctr" rtl="0" fontAlgn="b"/>
                      <a:r>
                        <a:rPr lang="sv-SE" sz="1100" b="1" i="0" u="none" strike="noStrike" dirty="0">
                          <a:solidFill>
                            <a:srgbClr val="000000"/>
                          </a:solidFill>
                          <a:effectLst/>
                          <a:latin typeface="Futura Std Book"/>
                        </a:rPr>
                        <a:t>1,3</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6675081" y="3393015"/>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2582373353"/>
              </p:ext>
            </p:extLst>
          </p:nvPr>
        </p:nvGraphicFramePr>
        <p:xfrm>
          <a:off x="567744" y="2201088"/>
          <a:ext cx="468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4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11" name="Tabell 10"/>
          <p:cNvGraphicFramePr>
            <a:graphicFrameLocks noGrp="1"/>
          </p:cNvGraphicFramePr>
          <p:nvPr>
            <p:extLst>
              <p:ext uri="{D42A27DB-BD31-4B8C-83A1-F6EECF244321}">
                <p14:modId xmlns:p14="http://schemas.microsoft.com/office/powerpoint/2010/main" val="3734409794"/>
              </p:ext>
            </p:extLst>
          </p:nvPr>
        </p:nvGraphicFramePr>
        <p:xfrm>
          <a:off x="4495309" y="2369572"/>
          <a:ext cx="4122670" cy="1143000"/>
        </p:xfrm>
        <a:graphic>
          <a:graphicData uri="http://schemas.openxmlformats.org/drawingml/2006/table">
            <a:tbl>
              <a:tblPr>
                <a:tableStyleId>{68D230F3-CF80-4859-8CE7-A43EE81993B5}</a:tableStyleId>
              </a:tblPr>
              <a:tblGrid>
                <a:gridCol w="1417110"/>
                <a:gridCol w="683843"/>
                <a:gridCol w="663269"/>
                <a:gridCol w="695179"/>
                <a:gridCol w="66326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16 242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59 029</a:t>
                      </a:r>
                    </a:p>
                  </a:txBody>
                  <a:tcPr marL="9525" marR="9525" marT="9525" marB="0" anchor="b"/>
                </a:tc>
                <a:tc>
                  <a:txBody>
                    <a:bodyPr/>
                    <a:lstStyle/>
                    <a:p>
                      <a:pPr algn="ctr" rtl="0" fontAlgn="b"/>
                      <a:r>
                        <a:rPr lang="sv-SE" sz="1100" b="0" i="0" u="none" strike="noStrike">
                          <a:solidFill>
                            <a:srgbClr val="000000"/>
                          </a:solidFill>
                          <a:effectLst/>
                          <a:latin typeface="Futura Std Book"/>
                        </a:rPr>
                        <a:t>17,9</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7 195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25 680</a:t>
                      </a:r>
                    </a:p>
                  </a:txBody>
                  <a:tcPr marL="9525" marR="9525" marT="9525" marB="0" anchor="b"/>
                </a:tc>
                <a:tc>
                  <a:txBody>
                    <a:bodyPr/>
                    <a:lstStyle/>
                    <a:p>
                      <a:pPr algn="ctr" rtl="0" fontAlgn="b"/>
                      <a:r>
                        <a:rPr lang="sv-SE" sz="1100" b="0" i="0" u="none" strike="noStrike">
                          <a:solidFill>
                            <a:srgbClr val="000000"/>
                          </a:solidFill>
                          <a:effectLst/>
                          <a:latin typeface="Futura Std Book"/>
                        </a:rPr>
                        <a:t>13,2</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174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-35,3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801</a:t>
                      </a:r>
                    </a:p>
                  </a:txBody>
                  <a:tcPr marL="9525" marR="9525" marT="9525" marB="0" anchor="b"/>
                </a:tc>
                <a:tc>
                  <a:txBody>
                    <a:bodyPr/>
                    <a:lstStyle/>
                    <a:p>
                      <a:pPr algn="ctr" rtl="0" fontAlgn="b"/>
                      <a:r>
                        <a:rPr lang="sv-SE" sz="1100" b="1" i="0" u="none" strike="noStrike">
                          <a:solidFill>
                            <a:srgbClr val="000000"/>
                          </a:solidFill>
                          <a:effectLst/>
                          <a:latin typeface="Futura Std Book"/>
                        </a:rPr>
                        <a:t>-7,3</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9</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-94,4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207</a:t>
                      </a:r>
                    </a:p>
                  </a:txBody>
                  <a:tcPr marL="9525" marR="9525" marT="9525" marB="0" anchor="b"/>
                </a:tc>
                <a:tc>
                  <a:txBody>
                    <a:bodyPr/>
                    <a:lstStyle/>
                    <a:p>
                      <a:pPr algn="ctr" rtl="0" fontAlgn="b"/>
                      <a:r>
                        <a:rPr lang="sv-SE" sz="1100" b="1" i="0" u="none" strike="noStrike" dirty="0">
                          <a:solidFill>
                            <a:srgbClr val="000000"/>
                          </a:solidFill>
                          <a:effectLst/>
                          <a:latin typeface="Futura Std Book"/>
                        </a:rPr>
                        <a:t>-9,2</a:t>
                      </a:r>
                    </a:p>
                  </a:txBody>
                  <a:tcPr marL="9525" marR="9525" marT="9525" marB="0" anchor="b"/>
                </a:tc>
              </a:tr>
            </a:tbl>
          </a:graphicData>
        </a:graphic>
      </p:graphicFrame>
      <p:sp>
        <p:nvSpPr>
          <p:cNvPr id="7" name="textruta 6"/>
          <p:cNvSpPr txBox="1"/>
          <p:nvPr/>
        </p:nvSpPr>
        <p:spPr>
          <a:xfrm>
            <a:off x="7392111" y="3421746"/>
            <a:ext cx="1000313"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2" name="Diagram 11"/>
          <p:cNvGraphicFramePr>
            <a:graphicFrameLocks/>
          </p:cNvGraphicFramePr>
          <p:nvPr>
            <p:extLst>
              <p:ext uri="{D42A27DB-BD31-4B8C-83A1-F6EECF244321}">
                <p14:modId xmlns:p14="http://schemas.microsoft.com/office/powerpoint/2010/main" val="3691227260"/>
              </p:ext>
            </p:extLst>
          </p:nvPr>
        </p:nvGraphicFramePr>
        <p:xfrm>
          <a:off x="535202" y="2252572"/>
          <a:ext cx="540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62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kv1 (kv1, 2008 - 2016)</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 och Tillväxtverket</a:t>
            </a:r>
          </a:p>
        </p:txBody>
      </p:sp>
      <p:graphicFrame>
        <p:nvGraphicFramePr>
          <p:cNvPr id="11" name="Tabell 10"/>
          <p:cNvGraphicFramePr>
            <a:graphicFrameLocks noGrp="1"/>
          </p:cNvGraphicFramePr>
          <p:nvPr>
            <p:extLst>
              <p:ext uri="{D42A27DB-BD31-4B8C-83A1-F6EECF244321}">
                <p14:modId xmlns:p14="http://schemas.microsoft.com/office/powerpoint/2010/main" val="652398378"/>
              </p:ext>
            </p:extLst>
          </p:nvPr>
        </p:nvGraphicFramePr>
        <p:xfrm>
          <a:off x="4071834" y="2314227"/>
          <a:ext cx="4754529" cy="1143000"/>
        </p:xfrm>
        <a:graphic>
          <a:graphicData uri="http://schemas.openxmlformats.org/drawingml/2006/table">
            <a:tbl>
              <a:tblPr>
                <a:tableStyleId>{68D230F3-CF80-4859-8CE7-A43EE81993B5}</a:tableStyleId>
              </a:tblPr>
              <a:tblGrid>
                <a:gridCol w="1456735"/>
                <a:gridCol w="811826"/>
                <a:gridCol w="652496"/>
                <a:gridCol w="565150"/>
                <a:gridCol w="634161"/>
                <a:gridCol w="634161"/>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2016 kv1</a:t>
                      </a:r>
                      <a:endParaRPr lang="sv-SE" sz="1100" b="0" i="0" u="none" strike="noStrike" dirty="0">
                        <a:solidFill>
                          <a:srgbClr val="000000"/>
                        </a:solidFill>
                        <a:effectLst/>
                        <a:latin typeface="+mj-lt"/>
                      </a:endParaRPr>
                    </a:p>
                  </a:txBody>
                  <a:tcPr marL="9525" marR="9525" marT="9525" marB="0" anchor="b"/>
                </a:tc>
                <a:tc>
                  <a:txBody>
                    <a:bodyPr/>
                    <a:lstStyle/>
                    <a:p>
                      <a:pPr algn="l"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0" u="none" strike="noStrike" dirty="0" smtClean="0">
                          <a:solidFill>
                            <a:srgbClr val="000000"/>
                          </a:solidFill>
                          <a:effectLst/>
                          <a:latin typeface="+mj-lt"/>
                        </a:rPr>
                        <a:t>(i tusental)</a:t>
                      </a:r>
                      <a:endParaRPr lang="sv-SE" sz="1100" b="0" i="0" u="none" strike="noStrike" dirty="0">
                        <a:solidFill>
                          <a:srgbClr val="000000"/>
                        </a:solidFill>
                        <a:effectLst/>
                        <a:latin typeface="+mj-lt"/>
                      </a:endParaRPr>
                    </a:p>
                  </a:txBody>
                  <a:tcPr marL="9525" marR="9525" marT="9525" marB="0" anchor="b"/>
                </a:tc>
                <a:tc hMerge="1">
                  <a:txBody>
                    <a:bodyPr/>
                    <a:lstStyle/>
                    <a:p>
                      <a:endParaRPr lang="sv-SE" dirty="0"/>
                    </a:p>
                  </a:txBody>
                  <a:tcPr/>
                </a:tc>
                <a:tc>
                  <a:txBody>
                    <a:bodyPr/>
                    <a:lstStyle/>
                    <a:p>
                      <a:pPr algn="ctr" fontAlgn="b"/>
                      <a:r>
                        <a:rPr lang="sv-SE" sz="1000" b="0" i="0" u="none" strike="noStrike" dirty="0" smtClean="0">
                          <a:solidFill>
                            <a:srgbClr val="000000"/>
                          </a:solidFill>
                          <a:effectLst/>
                          <a:latin typeface="+mj-lt"/>
                        </a:rPr>
                        <a:t>2008 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kv1</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2015 kv1</a:t>
                      </a:r>
                      <a:endParaRPr lang="sv-SE" sz="1000" b="0" i="0" u="none" strike="noStrike" dirty="0">
                        <a:solidFill>
                          <a:srgbClr val="000000"/>
                        </a:solidFill>
                        <a:effectLst/>
                        <a:latin typeface="+mj-lt"/>
                      </a:endParaRPr>
                    </a:p>
                  </a:txBody>
                  <a:tcPr marL="9525" marR="9525" marT="9525" marB="0" anchor="b"/>
                </a:tc>
              </a:tr>
              <a:tr h="190500">
                <a:tc>
                  <a:txBody>
                    <a:bodyPr/>
                    <a:lstStyle/>
                    <a:p>
                      <a:pPr algn="l" rtl="0" fontAlgn="b"/>
                      <a:r>
                        <a:rPr lang="sv-SE" sz="1100" b="0" i="0" u="none" strike="noStrike">
                          <a:solidFill>
                            <a:schemeClr val="tx1"/>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11 445</a:t>
                      </a:r>
                    </a:p>
                  </a:txBody>
                  <a:tcPr marL="7620" marR="7620" marT="7620" marB="0" anchor="b">
                    <a:noFill/>
                  </a:tcPr>
                </a:tc>
                <a:tc>
                  <a:txBody>
                    <a:bodyPr/>
                    <a:lstStyle/>
                    <a:p>
                      <a:pPr algn="ctr" fontAlgn="b"/>
                      <a:r>
                        <a:rPr lang="sv-SE" sz="1100" b="0" i="0" u="none" strike="noStrike">
                          <a:solidFill>
                            <a:srgbClr val="000000"/>
                          </a:solidFill>
                          <a:effectLst/>
                          <a:latin typeface="Futura Std Book"/>
                        </a:rPr>
                        <a:t>60 717</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16,9</a:t>
                      </a:r>
                    </a:p>
                  </a:txBody>
                  <a:tcPr marL="7620" marR="7620" marT="7620" marB="0" anchor="b"/>
                </a:tc>
                <a:tc>
                  <a:txBody>
                    <a:bodyPr/>
                    <a:lstStyle/>
                    <a:p>
                      <a:pPr algn="ctr" fontAlgn="b"/>
                      <a:r>
                        <a:rPr lang="sv-SE" sz="1100" b="0" i="0" u="none" strike="noStrike">
                          <a:solidFill>
                            <a:srgbClr val="000000"/>
                          </a:solidFill>
                          <a:effectLst/>
                          <a:latin typeface="Futura std book"/>
                        </a:rPr>
                        <a:t>18,0</a:t>
                      </a:r>
                    </a:p>
                  </a:txBody>
                  <a:tcPr marL="7620" marR="7620" marT="7620" marB="0" anchor="b"/>
                </a:tc>
                <a:tc>
                  <a:txBody>
                    <a:bodyPr/>
                    <a:lstStyle/>
                    <a:p>
                      <a:pPr algn="ctr" fontAlgn="b"/>
                      <a:r>
                        <a:rPr lang="sv-SE" sz="1100" b="0" i="0" u="none" strike="noStrike">
                          <a:solidFill>
                            <a:srgbClr val="000000"/>
                          </a:solidFill>
                          <a:effectLst/>
                          <a:latin typeface="Futura std book"/>
                        </a:rPr>
                        <a:t>6,4</a:t>
                      </a:r>
                    </a:p>
                  </a:txBody>
                  <a:tcPr marL="7620" marR="7620" marT="7620" marB="0" anchor="b"/>
                </a:tc>
              </a:tr>
              <a:tr h="190500">
                <a:tc>
                  <a:txBody>
                    <a:bodyPr/>
                    <a:lstStyle/>
                    <a:p>
                      <a:pPr algn="l" rtl="0" fontAlgn="b"/>
                      <a:r>
                        <a:rPr lang="sv-SE" sz="1100" b="0" i="0" u="none" strike="noStrike">
                          <a:solidFill>
                            <a:schemeClr val="tx1"/>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5 580</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25 013</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10,8</a:t>
                      </a:r>
                    </a:p>
                  </a:txBody>
                  <a:tcPr marL="7620" marR="7620" marT="7620" marB="0" anchor="b"/>
                </a:tc>
                <a:tc>
                  <a:txBody>
                    <a:bodyPr/>
                    <a:lstStyle/>
                    <a:p>
                      <a:pPr algn="ctr" fontAlgn="b"/>
                      <a:r>
                        <a:rPr lang="sv-SE" sz="1100" b="0" i="0" u="none" strike="noStrike">
                          <a:solidFill>
                            <a:srgbClr val="000000"/>
                          </a:solidFill>
                          <a:effectLst/>
                          <a:latin typeface="Futura std book"/>
                        </a:rPr>
                        <a:t>10,3</a:t>
                      </a:r>
                    </a:p>
                  </a:txBody>
                  <a:tcPr marL="7620" marR="7620" marT="7620" marB="0" anchor="b"/>
                </a:tc>
                <a:tc>
                  <a:txBody>
                    <a:bodyPr/>
                    <a:lstStyle/>
                    <a:p>
                      <a:pPr algn="ctr" fontAlgn="b"/>
                      <a:r>
                        <a:rPr lang="sv-SE" sz="1100" b="0" i="0" u="none" strike="noStrike">
                          <a:solidFill>
                            <a:srgbClr val="000000"/>
                          </a:solidFill>
                          <a:effectLst/>
                          <a:latin typeface="Futura std book"/>
                        </a:rPr>
                        <a:t>2,6</a:t>
                      </a:r>
                    </a:p>
                  </a:txBody>
                  <a:tcPr marL="7620" marR="7620" marT="7620" marB="0" anchor="b"/>
                </a:tc>
              </a:tr>
              <a:tr h="190500">
                <a:tc>
                  <a:txBody>
                    <a:bodyPr/>
                    <a:lstStyle/>
                    <a:p>
                      <a:pPr algn="l"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fontAlgn="b"/>
                      <a:r>
                        <a:rPr lang="sv-SE" sz="1100" b="1" i="0" u="none" strike="noStrike">
                          <a:solidFill>
                            <a:srgbClr val="000000"/>
                          </a:solidFill>
                          <a:effectLst/>
                          <a:latin typeface="Futura Std Book"/>
                        </a:rPr>
                        <a:t>150</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1 040</a:t>
                      </a:r>
                    </a:p>
                  </a:txBody>
                  <a:tcPr marL="7620" marR="7620" marT="7620" marB="0" anchor="b">
                    <a:noFill/>
                  </a:tcPr>
                </a:tc>
                <a:tc>
                  <a:txBody>
                    <a:bodyPr/>
                    <a:lstStyle/>
                    <a:p>
                      <a:pPr algn="ctr" fontAlgn="b"/>
                      <a:r>
                        <a:rPr lang="sv-SE" sz="1100" b="0" i="0" u="none" strike="noStrike">
                          <a:solidFill>
                            <a:srgbClr val="000000"/>
                          </a:solidFill>
                          <a:effectLst/>
                          <a:latin typeface="Futura std book"/>
                        </a:rPr>
                        <a:t>16,5</a:t>
                      </a:r>
                    </a:p>
                  </a:txBody>
                  <a:tcPr marL="7620" marR="7620" marT="7620" marB="0" anchor="b"/>
                </a:tc>
                <a:tc>
                  <a:txBody>
                    <a:bodyPr/>
                    <a:lstStyle/>
                    <a:p>
                      <a:pPr algn="ctr" fontAlgn="b"/>
                      <a:r>
                        <a:rPr lang="sv-SE" sz="1100" b="0" i="0" u="none" strike="noStrike">
                          <a:solidFill>
                            <a:srgbClr val="000000"/>
                          </a:solidFill>
                          <a:effectLst/>
                          <a:latin typeface="Futura std book"/>
                        </a:rPr>
                        <a:t>13,5</a:t>
                      </a:r>
                    </a:p>
                  </a:txBody>
                  <a:tcPr marL="7620" marR="7620" marT="7620" marB="0" anchor="b"/>
                </a:tc>
                <a:tc>
                  <a:txBody>
                    <a:bodyPr/>
                    <a:lstStyle/>
                    <a:p>
                      <a:pPr algn="ctr" fontAlgn="b"/>
                      <a:r>
                        <a:rPr lang="sv-SE" sz="1100" b="0" i="0" u="none" strike="noStrike">
                          <a:solidFill>
                            <a:srgbClr val="000000"/>
                          </a:solidFill>
                          <a:effectLst/>
                          <a:latin typeface="Futura std book"/>
                        </a:rPr>
                        <a:t>6,9</a:t>
                      </a:r>
                    </a:p>
                  </a:txBody>
                  <a:tcPr marL="7620" marR="7620" marT="7620" marB="0" anchor="b"/>
                </a:tc>
              </a:tr>
              <a:tr h="190500">
                <a:tc>
                  <a:txBody>
                    <a:bodyPr/>
                    <a:lstStyle/>
                    <a:p>
                      <a:pPr algn="l"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fontAlgn="b"/>
                      <a:r>
                        <a:rPr lang="sv-SE" sz="1100" b="1" i="0" u="none" strike="noStrike">
                          <a:solidFill>
                            <a:srgbClr val="000000"/>
                          </a:solidFill>
                          <a:effectLst/>
                          <a:latin typeface="Futura Std Book"/>
                        </a:rPr>
                        <a:t>41</a:t>
                      </a:r>
                    </a:p>
                  </a:txBody>
                  <a:tcPr marL="7620" marR="7620" marT="7620" marB="0" anchor="b">
                    <a:noFill/>
                  </a:tcPr>
                </a:tc>
                <a:tc>
                  <a:txBody>
                    <a:bodyPr/>
                    <a:lstStyle/>
                    <a:p>
                      <a:pPr algn="ctr" fontAlgn="b"/>
                      <a:r>
                        <a:rPr lang="sv-SE" sz="1100" b="1" i="0" u="none" strike="noStrike">
                          <a:solidFill>
                            <a:srgbClr val="000000"/>
                          </a:solidFill>
                          <a:effectLst/>
                          <a:latin typeface="Futura Std Book"/>
                        </a:rPr>
                        <a:t>202</a:t>
                      </a:r>
                    </a:p>
                  </a:txBody>
                  <a:tcPr marL="7620" marR="7620" marT="7620" marB="0" anchor="b">
                    <a:noFill/>
                  </a:tcPr>
                </a:tc>
                <a:tc>
                  <a:txBody>
                    <a:bodyPr/>
                    <a:lstStyle/>
                    <a:p>
                      <a:pPr algn="ctr" fontAlgn="b"/>
                      <a:r>
                        <a:rPr lang="sv-SE" sz="1100" b="0" i="0" u="none" strike="noStrike">
                          <a:solidFill>
                            <a:srgbClr val="000000"/>
                          </a:solidFill>
                          <a:effectLst/>
                          <a:latin typeface="Futura std book"/>
                        </a:rPr>
                        <a:t>27,5</a:t>
                      </a:r>
                    </a:p>
                  </a:txBody>
                  <a:tcPr marL="7620" marR="7620" marT="7620" marB="0" anchor="b"/>
                </a:tc>
                <a:tc>
                  <a:txBody>
                    <a:bodyPr/>
                    <a:lstStyle/>
                    <a:p>
                      <a:pPr algn="ctr" fontAlgn="b"/>
                      <a:r>
                        <a:rPr lang="sv-SE" sz="1100" b="0" i="0" u="none" strike="noStrike">
                          <a:solidFill>
                            <a:srgbClr val="000000"/>
                          </a:solidFill>
                          <a:effectLst/>
                          <a:latin typeface="Futura std book"/>
                        </a:rPr>
                        <a:t>47,8</a:t>
                      </a:r>
                    </a:p>
                  </a:txBody>
                  <a:tcPr marL="7620" marR="7620" marT="7620" marB="0" anchor="b"/>
                </a:tc>
                <a:tc>
                  <a:txBody>
                    <a:bodyPr/>
                    <a:lstStyle/>
                    <a:p>
                      <a:pPr algn="ctr" fontAlgn="b"/>
                      <a:r>
                        <a:rPr lang="sv-SE" sz="1100" b="0" i="0" u="none" strike="noStrike" dirty="0">
                          <a:solidFill>
                            <a:srgbClr val="000000"/>
                          </a:solidFill>
                          <a:effectLst/>
                          <a:latin typeface="Futura std book"/>
                        </a:rPr>
                        <a:t>10,8</a:t>
                      </a:r>
                    </a:p>
                  </a:txBody>
                  <a:tcPr marL="7620" marR="7620" marT="7620" marB="0" anchor="b"/>
                </a:tc>
              </a:tr>
            </a:tbl>
          </a:graphicData>
        </a:graphic>
      </p:graphicFrame>
      <p:sp>
        <p:nvSpPr>
          <p:cNvPr id="12" name="textruta 11"/>
          <p:cNvSpPr txBox="1"/>
          <p:nvPr/>
        </p:nvSpPr>
        <p:spPr>
          <a:xfrm>
            <a:off x="6489025" y="3486707"/>
            <a:ext cx="914400" cy="914400"/>
          </a:xfrm>
          <a:prstGeom prst="rect">
            <a:avLst/>
          </a:prstGeom>
          <a:noFill/>
        </p:spPr>
        <p:txBody>
          <a:bodyPr wrap="none" lIns="0" tIns="0" rIns="0" bIns="0" rtlCol="0">
            <a:noAutofit/>
          </a:bodyPr>
          <a:lstStyle/>
          <a:p>
            <a:pPr>
              <a:lnSpc>
                <a:spcPct val="150000"/>
              </a:lnSpc>
            </a:pPr>
            <a:r>
              <a:rPr lang="sv-SE" sz="800" dirty="0" smtClean="0"/>
              <a:t>*Utveckling de fyra senaste kvartalen</a:t>
            </a:r>
          </a:p>
          <a:p>
            <a:pPr>
              <a:lnSpc>
                <a:spcPct val="150000"/>
              </a:lnSpc>
            </a:pPr>
            <a:r>
              <a:rPr lang="sv-SE" sz="800" dirty="0" smtClean="0"/>
              <a:t>OBS: Kommunsiffran är exklusive camping</a:t>
            </a:r>
          </a:p>
        </p:txBody>
      </p:sp>
      <p:graphicFrame>
        <p:nvGraphicFramePr>
          <p:cNvPr id="8" name="Diagram 7"/>
          <p:cNvGraphicFramePr>
            <a:graphicFrameLocks/>
          </p:cNvGraphicFramePr>
          <p:nvPr>
            <p:extLst>
              <p:ext uri="{D42A27DB-BD31-4B8C-83A1-F6EECF244321}">
                <p14:modId xmlns:p14="http://schemas.microsoft.com/office/powerpoint/2010/main" val="841865308"/>
              </p:ext>
            </p:extLst>
          </p:nvPr>
        </p:nvGraphicFramePr>
        <p:xfrm>
          <a:off x="326979" y="2182483"/>
          <a:ext cx="5078100" cy="2420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56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8396" y="1163739"/>
            <a:ext cx="5852192" cy="604612"/>
          </a:xfrm>
        </p:spPr>
        <p:txBody>
          <a:bodyPr/>
          <a:lstStyle/>
          <a:p>
            <a:pPr>
              <a:lnSpc>
                <a:spcPct val="100000"/>
              </a:lnSpc>
            </a:pPr>
            <a:r>
              <a:rPr lang="sv-SE" dirty="0"/>
              <a:t>Stockholm Business Alliance, SBA</a:t>
            </a:r>
            <a:br>
              <a:rPr lang="sv-SE" dirty="0"/>
            </a:br>
            <a:r>
              <a:rPr lang="sv-SE" dirty="0">
                <a:solidFill>
                  <a:prstClr val="white"/>
                </a:solidFill>
              </a:rPr>
              <a:t/>
            </a:r>
            <a:br>
              <a:rPr lang="sv-SE" dirty="0">
                <a:solidFill>
                  <a:prstClr val="white"/>
                </a:solidFill>
              </a:rPr>
            </a:br>
            <a:r>
              <a:rPr lang="sv-SE" sz="1000" dirty="0"/>
              <a:t>Inom ramen för partnerskapet Stockholm Business Alliance – </a:t>
            </a:r>
            <a:r>
              <a:rPr lang="sv-SE" sz="1000" dirty="0" smtClean="0"/>
              <a:t>54 kommuner </a:t>
            </a:r>
            <a:r>
              <a:rPr lang="sv-SE" sz="1000" dirty="0"/>
              <a:t>i Stockholmsregionen – tas det fram kvartalsvisa konjunkturrapporter för länen; Stockholms län, Uppsala län, Södermanlands län,  Östergötlands län, Örebro län, Västmanlands län, Dalarnas län och Gävleborgs län.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dirty="0" smtClean="0">
                <a:solidFill>
                  <a:srgbClr val="FFFFFF"/>
                </a:solidFill>
              </a:rPr>
              <a:t>Stefan Frid på </a:t>
            </a:r>
            <a:r>
              <a:rPr lang="sv-SE" sz="1000" dirty="0" err="1" smtClean="0">
                <a:solidFill>
                  <a:srgbClr val="FFFFFF"/>
                </a:solidFill>
              </a:rPr>
              <a:t>Invest</a:t>
            </a:r>
            <a:r>
              <a:rPr lang="sv-SE" sz="1000" dirty="0" smtClean="0">
                <a:solidFill>
                  <a:srgbClr val="FFFFFF"/>
                </a:solidFill>
              </a:rPr>
              <a:t> Stockholm. </a:t>
            </a:r>
            <a:r>
              <a:rPr lang="sv-SE" sz="1000" dirty="0">
                <a:solidFill>
                  <a:srgbClr val="FFFFFF"/>
                </a:solidFill>
              </a:rPr>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dirty="0"/>
              <a:t/>
            </a:r>
            <a:br>
              <a:rPr lang="sv-SE" sz="1000" dirty="0"/>
            </a:br>
            <a:r>
              <a:rPr lang="sv-SE" sz="1000" b="0" dirty="0" smtClean="0">
                <a:solidFill>
                  <a:prstClr val="white"/>
                </a:solidFill>
              </a:rPr>
              <a:t/>
            </a:r>
            <a:br>
              <a:rPr lang="sv-SE" sz="1000" b="0" dirty="0" smtClean="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br>
              <a:rPr lang="sv-SE" sz="1000" b="0" dirty="0">
                <a:solidFill>
                  <a:prstClr val="white"/>
                </a:solidFill>
              </a:rPr>
            </a:br>
            <a:r>
              <a:rPr lang="sv-SE" sz="1000" b="0" dirty="0">
                <a:solidFill>
                  <a:prstClr val="white"/>
                </a:solidFill>
              </a:rPr>
              <a:t>investstockholm.com </a:t>
            </a:r>
            <a:br>
              <a:rPr lang="sv-SE" sz="1000" b="0" dirty="0">
                <a:solidFill>
                  <a:prstClr val="white"/>
                </a:solidFill>
              </a:rPr>
            </a:br>
            <a:r>
              <a:rPr lang="sv-SE" sz="1000" b="0" dirty="0">
                <a:solidFill>
                  <a:prstClr val="white"/>
                </a:solidFill>
              </a:rPr>
              <a:t>stockholmbusinessregion.se </a:t>
            </a:r>
            <a:endParaRPr lang="en-US" sz="1000" dirty="0"/>
          </a:p>
        </p:txBody>
      </p:sp>
    </p:spTree>
    <p:extLst>
      <p:ext uri="{BB962C8B-B14F-4D97-AF65-F5344CB8AC3E}">
        <p14:creationId xmlns:p14="http://schemas.microsoft.com/office/powerpoint/2010/main" val="19014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a:t>
            </a:r>
            <a:br>
              <a:rPr lang="sv-SE" dirty="0" smtClean="0"/>
            </a:br>
            <a:r>
              <a:rPr lang="sv-SE" dirty="0" smtClean="0"/>
              <a:t>2016 kv1</a:t>
            </a:r>
            <a:br>
              <a:rPr lang="sv-SE" dirty="0" smtClean="0"/>
            </a:br>
            <a:r>
              <a:rPr lang="sv-SE" dirty="0" smtClean="0"/>
              <a:t/>
            </a:r>
            <a:br>
              <a:rPr lang="sv-SE" dirty="0" smtClean="0"/>
            </a:br>
            <a:endParaRPr lang="sv-SE" sz="1800" dirty="0"/>
          </a:p>
        </p:txBody>
      </p:sp>
      <p:sp>
        <p:nvSpPr>
          <p:cNvPr id="7" name="textruta 6"/>
          <p:cNvSpPr txBox="1"/>
          <p:nvPr/>
        </p:nvSpPr>
        <p:spPr>
          <a:xfrm>
            <a:off x="386283" y="1711584"/>
            <a:ext cx="4052367" cy="3370153"/>
          </a:xfrm>
          <a:prstGeom prst="rect">
            <a:avLst/>
          </a:prstGeom>
          <a:noFill/>
        </p:spPr>
        <p:txBody>
          <a:bodyPr wrap="square" lIns="0" tIns="0" rIns="0" bIns="0" rtlCol="0">
            <a:spAutoFit/>
          </a:bodyPr>
          <a:lstStyle/>
          <a:p>
            <a:r>
              <a:rPr lang="sv-SE" sz="1000" b="1" dirty="0"/>
              <a:t>Om rapporten</a:t>
            </a:r>
            <a:endParaRPr lang="sv-SE" sz="1000" dirty="0"/>
          </a:p>
          <a:p>
            <a:r>
              <a:rPr lang="sv-SE" sz="1000" dirty="0"/>
              <a:t/>
            </a:r>
            <a:br>
              <a:rPr lang="sv-SE" sz="1000" dirty="0"/>
            </a:br>
            <a:r>
              <a:rPr lang="sv-SE" sz="1000" dirty="0"/>
              <a:t>Rapporten är utgiven av Stockholm Business Region och publiceras fyra gånger per år. Rapporten omfattar Södermanlands län och Eskilstuna kommun. </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 </a:t>
            </a:r>
            <a:r>
              <a:rPr lang="sv-SE" sz="1000" dirty="0" smtClean="0"/>
              <a:t>54 </a:t>
            </a:r>
            <a:r>
              <a:rPr lang="sv-SE" sz="1000" dirty="0"/>
              <a:t>kommuner i Stockholmsregionen – görs motsvarande rapport för regionens </a:t>
            </a:r>
            <a:r>
              <a:rPr lang="sv-SE" sz="1000" dirty="0" smtClean="0"/>
              <a:t>åtta </a:t>
            </a:r>
            <a:r>
              <a:rPr lang="sv-SE" sz="1000" dirty="0"/>
              <a:t>län samt en gemensam för länen tillsammans.</a:t>
            </a:r>
            <a:r>
              <a:rPr lang="sv-SE" sz="900" dirty="0"/>
              <a:t> </a:t>
            </a:r>
          </a:p>
          <a:p>
            <a:endParaRPr lang="sv-SE" sz="900" dirty="0"/>
          </a:p>
          <a:p>
            <a:r>
              <a:rPr lang="sv-SE" sz="1000" dirty="0"/>
              <a:t>Stockholmsregionen omfattar Stockholms län, Uppsala län, Södermanlands län, Östergötlands län, Örebro län, Västmanlands län, Gävleborgs län och Dalarnas län.</a:t>
            </a:r>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a:t>
            </a:r>
            <a:r>
              <a:rPr lang="sv-SE" sz="1000" dirty="0"/>
              <a:t>på </a:t>
            </a:r>
            <a:r>
              <a:rPr lang="sv-SE" sz="1000" dirty="0" err="1" smtClean="0"/>
              <a:t>Invest</a:t>
            </a:r>
            <a:r>
              <a:rPr lang="sv-SE" sz="1000" dirty="0" smtClean="0"/>
              <a:t> Stockholm. </a:t>
            </a:r>
          </a:p>
          <a:p>
            <a:r>
              <a:rPr lang="sv-SE" sz="1000" dirty="0" smtClean="0"/>
              <a:t>Ansvarig </a:t>
            </a:r>
            <a:r>
              <a:rPr lang="sv-SE" sz="1000" dirty="0"/>
              <a:t>utgivare: Olle Zetterberg.</a:t>
            </a:r>
            <a:endParaRPr lang="sv-SE" sz="900" dirty="0"/>
          </a:p>
        </p:txBody>
      </p:sp>
      <p:sp>
        <p:nvSpPr>
          <p:cNvPr id="6" name="textruta 5"/>
          <p:cNvSpPr txBox="1"/>
          <p:nvPr/>
        </p:nvSpPr>
        <p:spPr>
          <a:xfrm>
            <a:off x="4864609" y="452393"/>
            <a:ext cx="4140402" cy="4361945"/>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pPr>
              <a:lnSpc>
                <a:spcPts val="2400"/>
              </a:lnSpc>
            </a:pPr>
            <a:endParaRPr lang="sv-SE" sz="1400" dirty="0" smtClean="0"/>
          </a:p>
          <a:p>
            <a:r>
              <a:rPr lang="sv-SE" sz="1400" dirty="0" smtClean="0"/>
              <a:t>Södermanlands län</a:t>
            </a:r>
            <a:r>
              <a:rPr lang="sv-SE" sz="1000" dirty="0" smtClean="0"/>
              <a:t/>
            </a:r>
            <a:br>
              <a:rPr lang="sv-SE" sz="1000" dirty="0" smtClean="0"/>
            </a:br>
            <a:r>
              <a:rPr lang="sv-SE" sz="1000" dirty="0" smtClean="0"/>
              <a:t/>
            </a:r>
            <a:br>
              <a:rPr lang="sv-SE" sz="1000" dirty="0" smtClean="0"/>
            </a:br>
            <a:r>
              <a:rPr lang="sv-SE" sz="1000" dirty="0"/>
              <a:t>Under årets första kvartal fortsatte lönesumman visa en god tillväxt i länet jämfört med motsvarande kvartal 2015</a:t>
            </a:r>
            <a:r>
              <a:rPr lang="sv-SE" sz="1000" dirty="0" smtClean="0"/>
              <a:t>.</a:t>
            </a:r>
          </a:p>
          <a:p>
            <a:r>
              <a:rPr lang="sv-SE" sz="1000" i="1" dirty="0" smtClean="0"/>
              <a:t/>
            </a:r>
            <a:br>
              <a:rPr lang="sv-SE" sz="1000" i="1" dirty="0" smtClean="0"/>
            </a:br>
            <a:r>
              <a:rPr lang="sv-SE" sz="1000" dirty="0"/>
              <a:t>Första kvartalet startades det totalt </a:t>
            </a:r>
            <a:r>
              <a:rPr lang="sv-SE" sz="1000" dirty="0" smtClean="0"/>
              <a:t>440 företag </a:t>
            </a:r>
            <a:r>
              <a:rPr lang="sv-SE" sz="1000" dirty="0"/>
              <a:t>i länet, varav </a:t>
            </a:r>
            <a:r>
              <a:rPr lang="sv-SE" sz="1000" dirty="0" smtClean="0"/>
              <a:t>128 i kommunen. </a:t>
            </a:r>
            <a:r>
              <a:rPr lang="sv-SE" sz="1000" dirty="0"/>
              <a:t>För länet är det en </a:t>
            </a:r>
            <a:r>
              <a:rPr lang="sv-SE" sz="1000" dirty="0" smtClean="0"/>
              <a:t>ökning </a:t>
            </a:r>
            <a:r>
              <a:rPr lang="sv-SE" sz="1000" dirty="0"/>
              <a:t>med 8</a:t>
            </a:r>
            <a:r>
              <a:rPr lang="sv-SE" sz="1000" dirty="0" smtClean="0"/>
              <a:t> % </a:t>
            </a:r>
            <a:r>
              <a:rPr lang="sv-SE" sz="1000" dirty="0"/>
              <a:t>och för </a:t>
            </a:r>
            <a:r>
              <a:rPr lang="sv-SE" sz="1000" dirty="0" smtClean="0"/>
              <a:t>kommunen en minskning </a:t>
            </a:r>
            <a:r>
              <a:rPr lang="sv-SE" sz="1000" dirty="0"/>
              <a:t>med 9</a:t>
            </a:r>
            <a:r>
              <a:rPr lang="sv-SE" sz="1000" dirty="0" smtClean="0"/>
              <a:t> % jämfört </a:t>
            </a:r>
            <a:r>
              <a:rPr lang="sv-SE" sz="1000" dirty="0"/>
              <a:t>med </a:t>
            </a:r>
            <a:r>
              <a:rPr lang="sv-SE" sz="1000" dirty="0" smtClean="0"/>
              <a:t>motsvarande kvartal 2015.</a:t>
            </a:r>
            <a:endParaRPr lang="sv-SE" sz="1000" dirty="0"/>
          </a:p>
          <a:p>
            <a:endParaRPr lang="sv-SE" sz="1000" dirty="0"/>
          </a:p>
          <a:p>
            <a:r>
              <a:rPr lang="sv-SE" sz="1000" dirty="0" smtClean="0"/>
              <a:t>På </a:t>
            </a:r>
            <a:r>
              <a:rPr lang="sv-SE" sz="1000" dirty="0"/>
              <a:t>arbetsmarknaden </a:t>
            </a:r>
            <a:r>
              <a:rPr lang="sv-SE" sz="1000" dirty="0" smtClean="0"/>
              <a:t>minskade sysselsättningen. </a:t>
            </a:r>
            <a:r>
              <a:rPr lang="sv-SE" sz="1000" dirty="0"/>
              <a:t>Antalet lediga jobb ökar </a:t>
            </a:r>
            <a:r>
              <a:rPr lang="sv-SE" sz="1000" dirty="0" smtClean="0"/>
              <a:t>i både länet och kommunen samtidigt som antalet varsel minskar i såväl länet som kommunen. Arbetslösheten ökar i både länet och kommunen </a:t>
            </a:r>
            <a:r>
              <a:rPr lang="sv-SE" sz="1000" dirty="0"/>
              <a:t>jämfört med </a:t>
            </a:r>
            <a:r>
              <a:rPr lang="sv-SE" sz="1000" dirty="0" smtClean="0"/>
              <a:t>första kvartalet 2015.</a:t>
            </a:r>
          </a:p>
          <a:p>
            <a:endParaRPr lang="sv-SE" sz="1000" i="1" dirty="0"/>
          </a:p>
          <a:p>
            <a:r>
              <a:rPr lang="sv-SE" sz="1000" dirty="0"/>
              <a:t>Under de senaste fyra kvartalen har </a:t>
            </a:r>
            <a:r>
              <a:rPr lang="sv-SE" sz="1000" dirty="0" smtClean="0"/>
              <a:t>länet fått drygt </a:t>
            </a:r>
            <a:r>
              <a:rPr lang="sv-SE" sz="1000" dirty="0"/>
              <a:t>3</a:t>
            </a:r>
            <a:r>
              <a:rPr lang="sv-SE" sz="1000" dirty="0" smtClean="0"/>
              <a:t> </a:t>
            </a:r>
            <a:r>
              <a:rPr lang="sv-SE" sz="1000" dirty="0"/>
              <a:t>4</a:t>
            </a:r>
            <a:r>
              <a:rPr lang="sv-SE" sz="1000" dirty="0" smtClean="0"/>
              <a:t>00 </a:t>
            </a:r>
            <a:r>
              <a:rPr lang="sv-SE" sz="1000" dirty="0"/>
              <a:t>fler </a:t>
            </a:r>
            <a:r>
              <a:rPr lang="sv-SE" sz="1000" dirty="0" smtClean="0"/>
              <a:t>invånare, varav 1 300 i kommunen</a:t>
            </a:r>
            <a:r>
              <a:rPr lang="sv-SE" sz="1000" dirty="0"/>
              <a:t> motsvarande befolkningsökningar på </a:t>
            </a:r>
            <a:r>
              <a:rPr lang="sv-SE" sz="1000" dirty="0" smtClean="0"/>
              <a:t>1%.</a:t>
            </a:r>
          </a:p>
          <a:p>
            <a:endParaRPr lang="sv-SE" sz="1000" dirty="0"/>
          </a:p>
          <a:p>
            <a:r>
              <a:rPr lang="sv-SE" sz="1000" dirty="0" smtClean="0"/>
              <a:t>Bostadsbyggandet minskar i både länet och kommunen </a:t>
            </a:r>
            <a:r>
              <a:rPr lang="sv-SE" sz="1000" dirty="0"/>
              <a:t>jämfört med samma kvartal </a:t>
            </a:r>
            <a:r>
              <a:rPr lang="sv-SE" sz="1000" dirty="0" smtClean="0"/>
              <a:t>2015. </a:t>
            </a:r>
            <a:r>
              <a:rPr lang="sv-SE" sz="1000" dirty="0"/>
              <a:t>Totalt har </a:t>
            </a:r>
            <a:r>
              <a:rPr lang="sv-SE" sz="1000" dirty="0" smtClean="0"/>
              <a:t>801 lägenheter </a:t>
            </a:r>
            <a:r>
              <a:rPr lang="sv-SE" sz="1000" dirty="0"/>
              <a:t>påbörjats i </a:t>
            </a:r>
            <a:r>
              <a:rPr lang="sv-SE" sz="1000" dirty="0" smtClean="0"/>
              <a:t>länet under </a:t>
            </a:r>
            <a:r>
              <a:rPr lang="sv-SE" sz="1000" dirty="0"/>
              <a:t>de senaste fyra kvartalen, varav </a:t>
            </a:r>
            <a:r>
              <a:rPr lang="sv-SE" sz="1000" dirty="0" smtClean="0"/>
              <a:t>207 i kommunen.  </a:t>
            </a:r>
          </a:p>
          <a:p>
            <a:endParaRPr lang="sv-SE" sz="1000" dirty="0"/>
          </a:p>
          <a:p>
            <a:r>
              <a:rPr lang="de-DE" sz="1000" dirty="0" smtClean="0"/>
              <a:t>Olle </a:t>
            </a:r>
            <a:r>
              <a:rPr lang="de-DE" sz="1000" dirty="0"/>
              <a:t>Zetterberg</a:t>
            </a:r>
            <a:endParaRPr lang="sv-SE" sz="1000" dirty="0"/>
          </a:p>
          <a:p>
            <a:r>
              <a:rPr lang="de-DE" sz="1000" dirty="0"/>
              <a:t>VD Stockholm Business </a:t>
            </a:r>
            <a:r>
              <a:rPr lang="de-DE" sz="1000" dirty="0" smtClean="0"/>
              <a:t>Region</a:t>
            </a:r>
          </a:p>
          <a:p>
            <a:endParaRPr lang="de-DE" sz="1000" dirty="0"/>
          </a:p>
        </p:txBody>
      </p:sp>
    </p:spTree>
    <p:extLst>
      <p:ext uri="{BB962C8B-B14F-4D97-AF65-F5344CB8AC3E}">
        <p14:creationId xmlns:p14="http://schemas.microsoft.com/office/powerpoint/2010/main" val="377664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796221589"/>
              </p:ext>
            </p:extLst>
          </p:nvPr>
        </p:nvGraphicFramePr>
        <p:xfrm>
          <a:off x="4105275" y="2304302"/>
          <a:ext cx="4582438" cy="934946"/>
        </p:xfrm>
        <a:graphic>
          <a:graphicData uri="http://schemas.openxmlformats.org/drawingml/2006/table">
            <a:tbl>
              <a:tblPr>
                <a:tableStyleId>{68D230F3-CF80-4859-8CE7-A43EE81993B5}</a:tableStyleId>
              </a:tblPr>
              <a:tblGrid>
                <a:gridCol w="1988097"/>
                <a:gridCol w="625153"/>
                <a:gridCol w="574044"/>
                <a:gridCol w="697572"/>
                <a:gridCol w="697572"/>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kv1</a:t>
                      </a:r>
                    </a:p>
                  </a:txBody>
                  <a:tcPr marL="9525" marR="9525" marT="9525" marB="0" anchor="b"/>
                </a:tc>
                <a:tc gridSpan="3">
                  <a:txBody>
                    <a:bodyPr/>
                    <a:lstStyle/>
                    <a:p>
                      <a:pPr algn="ctr" rtl="0" fontAlgn="b"/>
                      <a:r>
                        <a:rPr lang="sv-SE" sz="105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90500">
                <a:tc>
                  <a:txBody>
                    <a:bodyPr/>
                    <a:lstStyle/>
                    <a:p>
                      <a:pPr algn="l" fontAlgn="b"/>
                      <a:r>
                        <a:rPr lang="sv-SE" sz="1100" b="0" i="0" u="none" strike="noStrike" dirty="0" smtClean="0">
                          <a:solidFill>
                            <a:srgbClr val="000000"/>
                          </a:solidFill>
                          <a:effectLst/>
                          <a:latin typeface="+mj-lt"/>
                        </a:rPr>
                        <a:t>Sverige</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288,5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62,2</a:t>
                      </a:r>
                    </a:p>
                  </a:txBody>
                  <a:tcPr marL="9525" marR="9525" marT="9525" marB="0" anchor="b"/>
                </a:tc>
                <a:tc>
                  <a:txBody>
                    <a:bodyPr/>
                    <a:lstStyle/>
                    <a:p>
                      <a:pPr algn="ctr" rtl="0" fontAlgn="b"/>
                      <a:r>
                        <a:rPr lang="sv-SE" sz="1100" b="0" i="0" u="none" strike="noStrike">
                          <a:solidFill>
                            <a:srgbClr val="000000"/>
                          </a:solidFill>
                          <a:effectLst/>
                          <a:latin typeface="Futura Std Book"/>
                        </a:rPr>
                        <a:t>30,0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81723">
                <a:tc>
                  <a:txBody>
                    <a:bodyPr/>
                    <a:lstStyle/>
                    <a:p>
                      <a:pPr algn="l" fontAlgn="b"/>
                      <a:r>
                        <a:rPr lang="sv-SE" sz="1100" b="0" i="0" u="none" strike="noStrike" smtClean="0">
                          <a:solidFill>
                            <a:srgbClr val="000000"/>
                          </a:solidFill>
                          <a:effectLst/>
                          <a:latin typeface="+mj-lt"/>
                        </a:rPr>
                        <a:t>Stockholmsregionen</a:t>
                      </a:r>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149,6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69,6</a:t>
                      </a:r>
                    </a:p>
                  </a:txBody>
                  <a:tcPr marL="9525" marR="9525" marT="9525" marB="0" anchor="b"/>
                </a:tc>
                <a:tc>
                  <a:txBody>
                    <a:bodyPr/>
                    <a:lstStyle/>
                    <a:p>
                      <a:pPr algn="ctr" rtl="0" fontAlgn="b"/>
                      <a:r>
                        <a:rPr lang="sv-SE" sz="1100" b="0" i="0" u="none" strike="noStrike">
                          <a:solidFill>
                            <a:srgbClr val="000000"/>
                          </a:solidFill>
                          <a:effectLst/>
                          <a:latin typeface="Futura Std Book"/>
                        </a:rPr>
                        <a:t>32,0</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81723">
                <a:tc>
                  <a:txBody>
                    <a:bodyPr/>
                    <a:lstStyle/>
                    <a:p>
                      <a:pPr algn="l" rtl="0" fontAlgn="b"/>
                      <a:r>
                        <a:rPr lang="sv-SE" sz="1100" b="1" i="0" u="none" strike="noStrike" dirty="0">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5,6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47,3</a:t>
                      </a:r>
                    </a:p>
                  </a:txBody>
                  <a:tcPr marL="9525" marR="9525" marT="9525" marB="0" anchor="b"/>
                </a:tc>
                <a:tc>
                  <a:txBody>
                    <a:bodyPr/>
                    <a:lstStyle/>
                    <a:p>
                      <a:pPr algn="ctr" rtl="0" fontAlgn="b"/>
                      <a:r>
                        <a:rPr lang="sv-SE" sz="1100" b="1" i="0" u="none" strike="noStrike">
                          <a:solidFill>
                            <a:srgbClr val="000000"/>
                          </a:solidFill>
                          <a:effectLst/>
                          <a:latin typeface="Futura Std Book"/>
                        </a:rPr>
                        <a:t>23,2</a:t>
                      </a:r>
                    </a:p>
                  </a:txBody>
                  <a:tcPr marL="9525" marR="9525" marT="9525" marB="0" anchor="b"/>
                </a:tc>
                <a:tc>
                  <a:txBody>
                    <a:bodyPr/>
                    <a:lstStyle/>
                    <a:p>
                      <a:pPr algn="ctr" rtl="0" fontAlgn="b"/>
                      <a:r>
                        <a:rPr lang="sv-SE" sz="1100" b="1" i="0" u="none" strike="noStrike" dirty="0">
                          <a:solidFill>
                            <a:srgbClr val="000000"/>
                          </a:solidFill>
                          <a:effectLst/>
                          <a:latin typeface="Futura Std Book"/>
                        </a:rPr>
                        <a:t>3,4</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8" name="Diagram 7"/>
          <p:cNvGraphicFramePr>
            <a:graphicFrameLocks/>
          </p:cNvGraphicFramePr>
          <p:nvPr>
            <p:extLst>
              <p:ext uri="{D42A27DB-BD31-4B8C-83A1-F6EECF244321}">
                <p14:modId xmlns:p14="http://schemas.microsoft.com/office/powerpoint/2010/main" val="408688326"/>
              </p:ext>
            </p:extLst>
          </p:nvPr>
        </p:nvGraphicFramePr>
        <p:xfrm>
          <a:off x="480042" y="2182483"/>
          <a:ext cx="522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25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dirty="0" smtClean="0"/>
              <a:t>Lönesumma, Södermanlands län</a:t>
            </a:r>
            <a:br>
              <a:rPr lang="sv-SE" dirty="0" smtClean="0"/>
            </a:br>
            <a:r>
              <a:rPr lang="sv-SE" sz="2000" b="0" dirty="0" smtClean="0"/>
              <a:t>Index 100 = 2005 kv1</a:t>
            </a:r>
            <a:endParaRPr lang="sv-SE" sz="2000" b="0" dirty="0"/>
          </a:p>
        </p:txBody>
      </p:sp>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7" name="Rektangel 6"/>
          <p:cNvSpPr/>
          <p:nvPr/>
        </p:nvSpPr>
        <p:spPr>
          <a:xfrm>
            <a:off x="985962" y="4608344"/>
            <a:ext cx="713177"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graphicFrame>
        <p:nvGraphicFramePr>
          <p:cNvPr id="14" name="Tabell 13"/>
          <p:cNvGraphicFramePr>
            <a:graphicFrameLocks noGrp="1"/>
          </p:cNvGraphicFramePr>
          <p:nvPr>
            <p:extLst>
              <p:ext uri="{D42A27DB-BD31-4B8C-83A1-F6EECF244321}">
                <p14:modId xmlns:p14="http://schemas.microsoft.com/office/powerpoint/2010/main" val="1280636442"/>
              </p:ext>
            </p:extLst>
          </p:nvPr>
        </p:nvGraphicFramePr>
        <p:xfrm>
          <a:off x="4727153" y="334005"/>
          <a:ext cx="4216678" cy="4363946"/>
        </p:xfrm>
        <a:graphic>
          <a:graphicData uri="http://schemas.openxmlformats.org/drawingml/2006/table">
            <a:tbl>
              <a:tblPr>
                <a:tableStyleId>{68D230F3-CF80-4859-8CE7-A43EE81993B5}</a:tableStyleId>
              </a:tblPr>
              <a:tblGrid>
                <a:gridCol w="1614544"/>
                <a:gridCol w="700995"/>
                <a:gridCol w="633713"/>
                <a:gridCol w="633713"/>
                <a:gridCol w="633713"/>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a:solidFill>
                            <a:srgbClr val="000000"/>
                          </a:solidFill>
                          <a:effectLst/>
                          <a:latin typeface="Futura Std Book"/>
                        </a:rPr>
                        <a:t>2016 kv1</a:t>
                      </a:r>
                    </a:p>
                  </a:txBody>
                  <a:tcPr marL="9525" marR="9525" marT="9525" marB="0" anchor="b"/>
                </a:tc>
                <a:tc gridSpan="3">
                  <a:txBody>
                    <a:bodyPr/>
                    <a:lstStyle/>
                    <a:p>
                      <a:pPr algn="ctr" rtl="0" fontAlgn="b"/>
                      <a:r>
                        <a:rPr lang="sv-SE" sz="105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ctr" rtl="0" fontAlgn="b"/>
                      <a:r>
                        <a:rPr lang="sv-SE" sz="1000" b="0" i="0" u="none" strike="noStrike">
                          <a:solidFill>
                            <a:srgbClr val="000000"/>
                          </a:solidFill>
                          <a:effectLst/>
                          <a:latin typeface="Futura Std Book"/>
                        </a:rPr>
                        <a:t>mdkr</a:t>
                      </a:r>
                    </a:p>
                  </a:txBody>
                  <a:tcPr marL="9525" marR="9525" marT="9525" marB="0" anchor="b"/>
                </a:tc>
                <a:tc>
                  <a:txBody>
                    <a:bodyPr/>
                    <a:lstStyle/>
                    <a:p>
                      <a:pPr algn="ctr" rtl="0" fontAlgn="b"/>
                      <a:r>
                        <a:rPr lang="sv-SE" sz="1000" b="0" i="0" u="none" strike="noStrike">
                          <a:solidFill>
                            <a:srgbClr val="000000"/>
                          </a:solidFill>
                          <a:effectLst/>
                          <a:latin typeface="Futura Std Book"/>
                        </a:rPr>
                        <a:t>2005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Sverige</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288,5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62,2</a:t>
                      </a:r>
                    </a:p>
                  </a:txBody>
                  <a:tcPr marL="9525" marR="9525" marT="9525" marB="0" anchor="b"/>
                </a:tc>
                <a:tc>
                  <a:txBody>
                    <a:bodyPr/>
                    <a:lstStyle/>
                    <a:p>
                      <a:pPr algn="ctr" rtl="0" fontAlgn="b"/>
                      <a:r>
                        <a:rPr lang="sv-SE" sz="1100" b="0" i="0" u="none" strike="noStrike">
                          <a:solidFill>
                            <a:srgbClr val="000000"/>
                          </a:solidFill>
                          <a:effectLst/>
                          <a:latin typeface="Futura Std Book"/>
                        </a:rPr>
                        <a:t>30,0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62,5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17,5</a:t>
                      </a:r>
                    </a:p>
                  </a:txBody>
                  <a:tcPr marL="9525" marR="9525" marT="9525" marB="0" anchor="b"/>
                </a:tc>
                <a:tc>
                  <a:txBody>
                    <a:bodyPr/>
                    <a:lstStyle/>
                    <a:p>
                      <a:pPr algn="ctr" rtl="0" fontAlgn="b"/>
                      <a:r>
                        <a:rPr lang="sv-SE" sz="1100" b="0" i="0" u="none" strike="noStrike">
                          <a:solidFill>
                            <a:srgbClr val="000000"/>
                          </a:solidFill>
                          <a:effectLst/>
                          <a:latin typeface="Futura Std Book"/>
                        </a:rPr>
                        <a:t>13,3</a:t>
                      </a:r>
                    </a:p>
                  </a:txBody>
                  <a:tcPr marL="9525" marR="9525" marT="9525" marB="0" anchor="b"/>
                </a:tc>
                <a:tc>
                  <a:txBody>
                    <a:bodyPr/>
                    <a:lstStyle/>
                    <a:p>
                      <a:pPr algn="ctr" rtl="0" fontAlgn="b"/>
                      <a:r>
                        <a:rPr lang="sv-SE" sz="1100" b="0" i="0" u="none" strike="noStrike">
                          <a:solidFill>
                            <a:srgbClr val="000000"/>
                          </a:solidFill>
                          <a:effectLst/>
                          <a:latin typeface="Futura Std Book"/>
                        </a:rPr>
                        <a:t>2,8</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197,2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78,6</a:t>
                      </a:r>
                    </a:p>
                  </a:txBody>
                  <a:tcPr marL="9525" marR="9525" marT="9525" marB="0" anchor="b"/>
                </a:tc>
                <a:tc>
                  <a:txBody>
                    <a:bodyPr/>
                    <a:lstStyle/>
                    <a:p>
                      <a:pPr algn="ctr" rtl="0" fontAlgn="b"/>
                      <a:r>
                        <a:rPr lang="sv-SE" sz="1100" b="0" i="0" u="none" strike="noStrike">
                          <a:solidFill>
                            <a:srgbClr val="000000"/>
                          </a:solidFill>
                          <a:effectLst/>
                          <a:latin typeface="Futura Std Book"/>
                        </a:rPr>
                        <a:t>34,9</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28,8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102,3</a:t>
                      </a:r>
                    </a:p>
                  </a:txBody>
                  <a:tcPr marL="9525" marR="9525" marT="9525" marB="0" anchor="b"/>
                </a:tc>
                <a:tc>
                  <a:txBody>
                    <a:bodyPr/>
                    <a:lstStyle/>
                    <a:p>
                      <a:pPr algn="ctr" rtl="0" fontAlgn="b"/>
                      <a:r>
                        <a:rPr lang="sv-SE" sz="1100" b="0" i="0" u="none" strike="noStrike">
                          <a:solidFill>
                            <a:srgbClr val="000000"/>
                          </a:solidFill>
                          <a:effectLst/>
                          <a:latin typeface="Futura Std Book"/>
                        </a:rPr>
                        <a:t>40,0</a:t>
                      </a:r>
                    </a:p>
                  </a:txBody>
                  <a:tcPr marL="9525" marR="9525" marT="9525" marB="0" anchor="b"/>
                </a:tc>
                <a:tc>
                  <a:txBody>
                    <a:bodyPr/>
                    <a:lstStyle/>
                    <a:p>
                      <a:pPr algn="ctr" rtl="0" fontAlgn="b"/>
                      <a:r>
                        <a:rPr lang="sv-SE" sz="1100" b="0" i="0" u="none" strike="noStrike">
                          <a:solidFill>
                            <a:srgbClr val="000000"/>
                          </a:solidFill>
                          <a:effectLst/>
                          <a:latin typeface="Futura Std Book"/>
                        </a:rPr>
                        <a:t>6,9</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110,8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50,9</a:t>
                      </a:r>
                    </a:p>
                  </a:txBody>
                  <a:tcPr marL="9525" marR="9525" marT="9525" marB="0" anchor="b"/>
                </a:tc>
                <a:tc>
                  <a:txBody>
                    <a:bodyPr/>
                    <a:lstStyle/>
                    <a:p>
                      <a:pPr algn="ctr" rtl="0" fontAlgn="b"/>
                      <a:r>
                        <a:rPr lang="sv-SE" sz="1100" b="0" i="0" u="none" strike="noStrike">
                          <a:solidFill>
                            <a:srgbClr val="000000"/>
                          </a:solidFill>
                          <a:effectLst/>
                          <a:latin typeface="Futura Std Book"/>
                        </a:rPr>
                        <a:t>26,5</a:t>
                      </a:r>
                    </a:p>
                  </a:txBody>
                  <a:tcPr marL="9525" marR="9525" marT="9525" marB="0" anchor="b"/>
                </a:tc>
                <a:tc>
                  <a:txBody>
                    <a:bodyPr/>
                    <a:lstStyle/>
                    <a:p>
                      <a:pPr algn="ctr" rtl="0" fontAlgn="b"/>
                      <a:r>
                        <a:rPr lang="sv-SE" sz="1100" b="0" i="0" u="none" strike="noStrike">
                          <a:solidFill>
                            <a:srgbClr val="000000"/>
                          </a:solidFill>
                          <a:effectLst/>
                          <a:latin typeface="Futura Std Book"/>
                        </a:rPr>
                        <a:t>5,4</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399,4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58,9</a:t>
                      </a:r>
                    </a:p>
                  </a:txBody>
                  <a:tcPr marL="9525" marR="9525" marT="9525" marB="0" anchor="b"/>
                </a:tc>
                <a:tc>
                  <a:txBody>
                    <a:bodyPr/>
                    <a:lstStyle/>
                    <a:p>
                      <a:pPr algn="ctr" rtl="0" fontAlgn="b"/>
                      <a:r>
                        <a:rPr lang="sv-SE" sz="1100" b="0" i="0" u="none" strike="noStrike">
                          <a:solidFill>
                            <a:srgbClr val="000000"/>
                          </a:solidFill>
                          <a:effectLst/>
                          <a:latin typeface="Futura Std Book"/>
                        </a:rPr>
                        <a:t>29,0</a:t>
                      </a:r>
                    </a:p>
                  </a:txBody>
                  <a:tcPr marL="9525" marR="9525" marT="9525" marB="0" anchor="b"/>
                </a:tc>
                <a:tc>
                  <a:txBody>
                    <a:bodyPr/>
                    <a:lstStyle/>
                    <a:p>
                      <a:pPr algn="ctr" rtl="0"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149,6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69,6</a:t>
                      </a:r>
                    </a:p>
                  </a:txBody>
                  <a:tcPr marL="9525" marR="9525" marT="9525" marB="0" anchor="b"/>
                </a:tc>
                <a:tc>
                  <a:txBody>
                    <a:bodyPr/>
                    <a:lstStyle/>
                    <a:p>
                      <a:pPr algn="ctr" rtl="0" fontAlgn="b"/>
                      <a:r>
                        <a:rPr lang="sv-SE" sz="1100" b="0" i="0" u="none" strike="noStrike">
                          <a:solidFill>
                            <a:srgbClr val="000000"/>
                          </a:solidFill>
                          <a:effectLst/>
                          <a:latin typeface="Futura Std Book"/>
                        </a:rPr>
                        <a:t>32,0</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25,8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20,7</a:t>
                      </a:r>
                    </a:p>
                  </a:txBody>
                  <a:tcPr marL="9525" marR="9525" marT="9525" marB="0" anchor="b"/>
                </a:tc>
                <a:tc>
                  <a:txBody>
                    <a:bodyPr/>
                    <a:lstStyle/>
                    <a:p>
                      <a:pPr algn="ctr" rtl="0" fontAlgn="b"/>
                      <a:r>
                        <a:rPr lang="sv-SE" sz="1100" b="0" i="0" u="none" strike="noStrike">
                          <a:solidFill>
                            <a:srgbClr val="000000"/>
                          </a:solidFill>
                          <a:effectLst/>
                          <a:latin typeface="Futura Std Book"/>
                        </a:rPr>
                        <a:t>14,9</a:t>
                      </a:r>
                    </a:p>
                  </a:txBody>
                  <a:tcPr marL="9525" marR="9525" marT="9525" marB="0" anchor="b"/>
                </a:tc>
                <a:tc>
                  <a:txBody>
                    <a:bodyPr/>
                    <a:lstStyle/>
                    <a:p>
                      <a:pPr algn="ctr" rtl="0" fontAlgn="b"/>
                      <a:r>
                        <a:rPr lang="sv-SE" sz="1100" b="0" i="0" u="none" strike="noStrike">
                          <a:solidFill>
                            <a:srgbClr val="000000"/>
                          </a:solidFill>
                          <a:effectLst/>
                          <a:latin typeface="Futura Std Book"/>
                        </a:rPr>
                        <a:t>3,3</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110,6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83,0</a:t>
                      </a:r>
                    </a:p>
                  </a:txBody>
                  <a:tcPr marL="9525" marR="9525" marT="9525" marB="0" anchor="b"/>
                </a:tc>
                <a:tc>
                  <a:txBody>
                    <a:bodyPr/>
                    <a:lstStyle/>
                    <a:p>
                      <a:pPr algn="ctr" rtl="0" fontAlgn="b"/>
                      <a:r>
                        <a:rPr lang="sv-SE" sz="1100" b="0" i="0" u="none" strike="noStrike">
                          <a:solidFill>
                            <a:srgbClr val="000000"/>
                          </a:solidFill>
                          <a:effectLst/>
                          <a:latin typeface="Futura Std Book"/>
                        </a:rPr>
                        <a:t>35,5</a:t>
                      </a:r>
                    </a:p>
                  </a:txBody>
                  <a:tcPr marL="9525" marR="9525" marT="9525" marB="0" anchor="b"/>
                </a:tc>
                <a:tc>
                  <a:txBody>
                    <a:bodyPr/>
                    <a:lstStyle/>
                    <a:p>
                      <a:pPr algn="ctr" rtl="0" fontAlgn="b"/>
                      <a:r>
                        <a:rPr lang="sv-SE" sz="1100" b="0" i="0" u="none" strike="noStrike">
                          <a:solidFill>
                            <a:srgbClr val="000000"/>
                          </a:solidFill>
                          <a:effectLst/>
                          <a:latin typeface="Futura Std Book"/>
                        </a:rPr>
                        <a:t>5,9</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13,2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105,8</a:t>
                      </a:r>
                    </a:p>
                  </a:txBody>
                  <a:tcPr marL="9525" marR="9525" marT="9525" marB="0" anchor="b"/>
                </a:tc>
                <a:tc>
                  <a:txBody>
                    <a:bodyPr/>
                    <a:lstStyle/>
                    <a:p>
                      <a:pPr algn="ctr" rtl="0" fontAlgn="b"/>
                      <a:r>
                        <a:rPr lang="sv-SE" sz="1100" b="0" i="0" u="none" strike="noStrike">
                          <a:solidFill>
                            <a:srgbClr val="000000"/>
                          </a:solidFill>
                          <a:effectLst/>
                          <a:latin typeface="Futura Std Book"/>
                        </a:rPr>
                        <a:t>42,9</a:t>
                      </a:r>
                    </a:p>
                  </a:txBody>
                  <a:tcPr marL="9525" marR="9525" marT="9525" marB="0" anchor="b"/>
                </a:tc>
                <a:tc>
                  <a:txBody>
                    <a:bodyPr/>
                    <a:lstStyle/>
                    <a:p>
                      <a:pPr algn="ctr" rtl="0" fontAlgn="b"/>
                      <a:r>
                        <a:rPr lang="sv-SE" sz="1100" b="0" i="0" u="none" strike="noStrike">
                          <a:solidFill>
                            <a:srgbClr val="000000"/>
                          </a:solidFill>
                          <a:effectLst/>
                          <a:latin typeface="Futura Std Book"/>
                        </a:rPr>
                        <a:t>8,5</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47,2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48,5</a:t>
                      </a:r>
                    </a:p>
                  </a:txBody>
                  <a:tcPr marL="9525" marR="9525" marT="9525" marB="0" anchor="b"/>
                </a:tc>
                <a:tc>
                  <a:txBody>
                    <a:bodyPr/>
                    <a:lstStyle/>
                    <a:p>
                      <a:pPr algn="ctr" rtl="0" fontAlgn="b"/>
                      <a:r>
                        <a:rPr lang="sv-SE" sz="1100" b="0" i="0" u="none" strike="noStrike">
                          <a:solidFill>
                            <a:srgbClr val="000000"/>
                          </a:solidFill>
                          <a:effectLst/>
                          <a:latin typeface="Futura Std Book"/>
                        </a:rPr>
                        <a:t>26,5</a:t>
                      </a:r>
                    </a:p>
                  </a:txBody>
                  <a:tcPr marL="9525" marR="9525" marT="9525" marB="0" anchor="b"/>
                </a:tc>
                <a:tc>
                  <a:txBody>
                    <a:bodyPr/>
                    <a:lstStyle/>
                    <a:p>
                      <a:pPr algn="ctr" rtl="0" fontAlgn="b"/>
                      <a:r>
                        <a:rPr lang="sv-SE" sz="1100" b="0" i="0" u="none" strike="noStrike">
                          <a:solidFill>
                            <a:srgbClr val="000000"/>
                          </a:solidFill>
                          <a:effectLst/>
                          <a:latin typeface="Futura Std Book"/>
                        </a:rPr>
                        <a:t>4,9</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196,8</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64,0</a:t>
                      </a:r>
                    </a:p>
                  </a:txBody>
                  <a:tcPr marL="9525" marR="9525" marT="9525" marB="0" anchor="b"/>
                </a:tc>
                <a:tc>
                  <a:txBody>
                    <a:bodyPr/>
                    <a:lstStyle/>
                    <a:p>
                      <a:pPr algn="ctr" rtl="0" fontAlgn="b"/>
                      <a:r>
                        <a:rPr lang="sv-SE" sz="1100" b="0" i="0" u="none" strike="noStrike">
                          <a:solidFill>
                            <a:srgbClr val="000000"/>
                          </a:solidFill>
                          <a:effectLst/>
                          <a:latin typeface="Futura Std Book"/>
                        </a:rPr>
                        <a:t>30,6</a:t>
                      </a:r>
                    </a:p>
                  </a:txBody>
                  <a:tcPr marL="9525" marR="9525" marT="9525" marB="0" anchor="b"/>
                </a:tc>
                <a:tc>
                  <a:txBody>
                    <a:bodyPr/>
                    <a:lstStyle/>
                    <a:p>
                      <a:pPr algn="ctr" rtl="0" fontAlgn="b"/>
                      <a:r>
                        <a:rPr lang="sv-SE" sz="1100" b="0" i="0" u="none" strike="noStrike">
                          <a:solidFill>
                            <a:srgbClr val="000000"/>
                          </a:solidFill>
                          <a:effectLst/>
                          <a:latin typeface="Futura Std Book"/>
                        </a:rPr>
                        <a:t>5,5</a:t>
                      </a:r>
                    </a:p>
                  </a:txBody>
                  <a:tcPr marL="9525" marR="9525" marT="9525" marB="0" anchor="b"/>
                </a:tc>
              </a:tr>
              <a:tr h="190500">
                <a:tc>
                  <a:txBody>
                    <a:bodyPr/>
                    <a:lstStyle/>
                    <a:p>
                      <a:pPr algn="l" rtl="0" fontAlgn="b"/>
                      <a:r>
                        <a:rPr lang="sv-SE" sz="1100" b="1" i="0" u="none" strike="noStrike" dirty="0" smtClean="0">
                          <a:solidFill>
                            <a:srgbClr val="000000"/>
                          </a:solidFill>
                          <a:effectLst/>
                          <a:latin typeface="+mn-lt"/>
                        </a:rPr>
                        <a:t>Södermanlands län</a:t>
                      </a:r>
                      <a:endParaRPr lang="sv-SE" sz="1100" b="1" i="0" u="none" strike="noStrike" dirty="0">
                        <a:solidFill>
                          <a:srgbClr val="000000"/>
                        </a:solidFill>
                        <a:effectLst/>
                        <a:latin typeface="+mn-lt"/>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rtl="0" fontAlgn="b"/>
                      <a:r>
                        <a:rPr lang="sv-SE" sz="1100" b="0" i="0" u="none" strike="noStrike">
                          <a:solidFill>
                            <a:srgbClr val="000000"/>
                          </a:solidFill>
                          <a:effectLst/>
                          <a:latin typeface="Futura Std Book"/>
                        </a:rPr>
                        <a:t>5,6</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47,3</a:t>
                      </a:r>
                    </a:p>
                  </a:txBody>
                  <a:tcPr marL="9525" marR="9525" marT="9525" marB="0" anchor="b"/>
                </a:tc>
                <a:tc>
                  <a:txBody>
                    <a:bodyPr/>
                    <a:lstStyle/>
                    <a:p>
                      <a:pPr algn="ctr" rtl="0" fontAlgn="b"/>
                      <a:r>
                        <a:rPr lang="sv-SE" sz="1100" b="0" i="0" u="none" strike="noStrike">
                          <a:solidFill>
                            <a:srgbClr val="000000"/>
                          </a:solidFill>
                          <a:effectLst/>
                          <a:latin typeface="Futura Std Book"/>
                        </a:rPr>
                        <a:t>23,2</a:t>
                      </a:r>
                    </a:p>
                  </a:txBody>
                  <a:tcPr marL="9525" marR="9525" marT="9525" marB="0" anchor="b"/>
                </a:tc>
                <a:tc>
                  <a:txBody>
                    <a:bodyPr/>
                    <a:lstStyle/>
                    <a:p>
                      <a:pPr algn="ctr" rtl="0" fontAlgn="b"/>
                      <a:r>
                        <a:rPr lang="sv-SE" sz="1100" b="0" i="0" u="none" strike="noStrike">
                          <a:solidFill>
                            <a:srgbClr val="000000"/>
                          </a:solidFill>
                          <a:effectLst/>
                          <a:latin typeface="Futura Std Book"/>
                        </a:rPr>
                        <a:t>3,4</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rtl="0" fontAlgn="b"/>
                      <a:r>
                        <a:rPr lang="sv-SE" sz="1100" b="0" i="0" u="none" strike="noStrike">
                          <a:solidFill>
                            <a:srgbClr val="000000"/>
                          </a:solidFill>
                          <a:effectLst/>
                          <a:latin typeface="Futura Std Book"/>
                        </a:rPr>
                        <a:t>1,7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10,7</a:t>
                      </a:r>
                    </a:p>
                  </a:txBody>
                  <a:tcPr marL="9525" marR="9525" marT="9525" marB="0" anchor="b"/>
                </a:tc>
                <a:tc>
                  <a:txBody>
                    <a:bodyPr/>
                    <a:lstStyle/>
                    <a:p>
                      <a:pPr algn="ctr" rtl="0" fontAlgn="b"/>
                      <a:r>
                        <a:rPr lang="sv-SE" sz="1100" b="0" i="0" u="none" strike="noStrike">
                          <a:solidFill>
                            <a:srgbClr val="000000"/>
                          </a:solidFill>
                          <a:effectLst/>
                          <a:latin typeface="Futura Std Book"/>
                        </a:rPr>
                        <a:t>11,7</a:t>
                      </a:r>
                    </a:p>
                  </a:txBody>
                  <a:tcPr marL="9525" marR="9525" marT="9525" marB="0" anchor="b"/>
                </a:tc>
                <a:tc>
                  <a:txBody>
                    <a:bodyPr/>
                    <a:lstStyle/>
                    <a:p>
                      <a:pPr algn="ctr" rtl="0" fontAlgn="b"/>
                      <a:r>
                        <a:rPr lang="sv-SE" sz="1100" b="0" i="0" u="none" strike="noStrike">
                          <a:solidFill>
                            <a:srgbClr val="000000"/>
                          </a:solidFill>
                          <a:effectLst/>
                          <a:latin typeface="Futura Std Book"/>
                        </a:rPr>
                        <a:t>-0,2</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rtl="0" fontAlgn="b"/>
                      <a:r>
                        <a:rPr lang="sv-SE" sz="1100" b="0" i="0" u="none" strike="noStrike">
                          <a:solidFill>
                            <a:srgbClr val="000000"/>
                          </a:solidFill>
                          <a:effectLst/>
                          <a:latin typeface="Futura Std Book"/>
                        </a:rPr>
                        <a:t>3,1</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66,0</a:t>
                      </a:r>
                    </a:p>
                  </a:txBody>
                  <a:tcPr marL="9525" marR="9525" marT="9525" marB="0" anchor="b"/>
                </a:tc>
                <a:tc>
                  <a:txBody>
                    <a:bodyPr/>
                    <a:lstStyle/>
                    <a:p>
                      <a:pPr algn="ctr" rtl="0" fontAlgn="b"/>
                      <a:r>
                        <a:rPr lang="sv-SE" sz="1100" b="0" i="0" u="none" strike="noStrike">
                          <a:solidFill>
                            <a:srgbClr val="000000"/>
                          </a:solidFill>
                          <a:effectLst/>
                          <a:latin typeface="Futura Std Book"/>
                        </a:rPr>
                        <a:t>26,4</a:t>
                      </a:r>
                    </a:p>
                  </a:txBody>
                  <a:tcPr marL="9525" marR="9525" marT="9525" marB="0" anchor="b"/>
                </a:tc>
                <a:tc>
                  <a:txBody>
                    <a:bodyPr/>
                    <a:lstStyle/>
                    <a:p>
                      <a:pPr algn="ctr" rtl="0" fontAlgn="b"/>
                      <a:r>
                        <a:rPr lang="sv-SE" sz="1100" b="0" i="0" u="none" strike="noStrike">
                          <a:solidFill>
                            <a:srgbClr val="000000"/>
                          </a:solidFill>
                          <a:effectLst/>
                          <a:latin typeface="Futura Std Book"/>
                        </a:rPr>
                        <a:t>4,4</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rtl="0" fontAlgn="b"/>
                      <a:r>
                        <a:rPr lang="sv-SE" sz="1100" b="0" i="0" u="none" strike="noStrike">
                          <a:solidFill>
                            <a:srgbClr val="000000"/>
                          </a:solidFill>
                          <a:effectLst/>
                          <a:latin typeface="Futura Std Book"/>
                        </a:rPr>
                        <a:t>0,7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100,1</a:t>
                      </a:r>
                    </a:p>
                  </a:txBody>
                  <a:tcPr marL="9525" marR="9525" marT="9525" marB="0" anchor="b"/>
                </a:tc>
                <a:tc>
                  <a:txBody>
                    <a:bodyPr/>
                    <a:lstStyle/>
                    <a:p>
                      <a:pPr algn="ctr" rtl="0" fontAlgn="b"/>
                      <a:r>
                        <a:rPr lang="sv-SE" sz="1100" b="0" i="0" u="none" strike="noStrike">
                          <a:solidFill>
                            <a:srgbClr val="000000"/>
                          </a:solidFill>
                          <a:effectLst/>
                          <a:latin typeface="Futura Std Book"/>
                        </a:rPr>
                        <a:t>41,1</a:t>
                      </a:r>
                    </a:p>
                  </a:txBody>
                  <a:tcPr marL="9525" marR="9525" marT="9525" marB="0" anchor="b"/>
                </a:tc>
                <a:tc>
                  <a:txBody>
                    <a:bodyPr/>
                    <a:lstStyle/>
                    <a:p>
                      <a:pPr algn="ctr" rtl="0" fontAlgn="b"/>
                      <a:r>
                        <a:rPr lang="sv-SE" sz="1100" b="0" i="0" u="none" strike="noStrike">
                          <a:solidFill>
                            <a:srgbClr val="000000"/>
                          </a:solidFill>
                          <a:effectLst/>
                          <a:latin typeface="Futura Std Book"/>
                        </a:rPr>
                        <a:t>7,9</a:t>
                      </a:r>
                    </a:p>
                  </a:txBody>
                  <a:tcPr marL="9525" marR="9525" marT="9525" marB="0" anchor="b"/>
                </a:tc>
              </a:tr>
              <a:tr h="181723">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rtl="0" fontAlgn="b"/>
                      <a:r>
                        <a:rPr lang="sv-SE" sz="1100" b="0" i="0" u="none" strike="noStrike">
                          <a:solidFill>
                            <a:srgbClr val="000000"/>
                          </a:solidFill>
                          <a:effectLst/>
                          <a:latin typeface="Futura Std Book"/>
                        </a:rPr>
                        <a:t>2,9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45,7</a:t>
                      </a:r>
                    </a:p>
                  </a:txBody>
                  <a:tcPr marL="9525" marR="9525" marT="9525" marB="0" anchor="b"/>
                </a:tc>
                <a:tc>
                  <a:txBody>
                    <a:bodyPr/>
                    <a:lstStyle/>
                    <a:p>
                      <a:pPr algn="ctr" rtl="0" fontAlgn="b"/>
                      <a:r>
                        <a:rPr lang="sv-SE" sz="1100" b="0" i="0" u="none" strike="noStrike">
                          <a:solidFill>
                            <a:srgbClr val="000000"/>
                          </a:solidFill>
                          <a:effectLst/>
                          <a:latin typeface="Futura Std Book"/>
                        </a:rPr>
                        <a:t>24,3</a:t>
                      </a:r>
                    </a:p>
                  </a:txBody>
                  <a:tcPr marL="9525" marR="9525" marT="9525" marB="0" anchor="b"/>
                </a:tc>
                <a:tc>
                  <a:txBody>
                    <a:bodyPr/>
                    <a:lstStyle/>
                    <a:p>
                      <a:pPr algn="ctr" rtl="0" fontAlgn="b"/>
                      <a:r>
                        <a:rPr lang="sv-SE" sz="1100" b="0" i="0" u="none" strike="noStrike">
                          <a:solidFill>
                            <a:srgbClr val="000000"/>
                          </a:solidFill>
                          <a:effectLst/>
                          <a:latin typeface="Futura Std Book"/>
                        </a:rPr>
                        <a:t>4,0</a:t>
                      </a:r>
                    </a:p>
                  </a:txBody>
                  <a:tcPr marL="9525" marR="9525" marT="9525" marB="0" anchor="b"/>
                </a:tc>
              </a:tr>
              <a:tr h="181723">
                <a:tc>
                  <a:txBody>
                    <a:bodyPr/>
                    <a:lstStyle/>
                    <a:p>
                      <a:pPr algn="l" fontAlgn="b"/>
                      <a:r>
                        <a:rPr lang="sv-SE" sz="1100" b="0" i="0" u="none" strike="noStrike" dirty="0">
                          <a:solidFill>
                            <a:srgbClr val="000000"/>
                          </a:solidFill>
                          <a:effectLst/>
                          <a:latin typeface="Calibri"/>
                        </a:rPr>
                        <a:t>Totalt </a:t>
                      </a:r>
                    </a:p>
                  </a:txBody>
                  <a:tcPr marL="9525" marR="9525" marT="9525" marB="0" anchor="b"/>
                </a:tc>
                <a:tc>
                  <a:txBody>
                    <a:bodyPr/>
                    <a:lstStyle/>
                    <a:p>
                      <a:pPr algn="ctr" rtl="0" fontAlgn="b"/>
                      <a:r>
                        <a:rPr lang="sv-SE" sz="1100" b="0" i="0" u="none" strike="noStrike">
                          <a:solidFill>
                            <a:srgbClr val="000000"/>
                          </a:solidFill>
                          <a:effectLst/>
                          <a:latin typeface="Futura Std Book"/>
                        </a:rPr>
                        <a:t>8,5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46,7</a:t>
                      </a:r>
                    </a:p>
                  </a:txBody>
                  <a:tcPr marL="9525" marR="9525" marT="9525" marB="0" anchor="b"/>
                </a:tc>
                <a:tc>
                  <a:txBody>
                    <a:bodyPr/>
                    <a:lstStyle/>
                    <a:p>
                      <a:pPr algn="ctr" rtl="0" fontAlgn="b"/>
                      <a:r>
                        <a:rPr lang="sv-SE" sz="1100" b="0" i="0" u="none" strike="noStrike">
                          <a:solidFill>
                            <a:srgbClr val="000000"/>
                          </a:solidFill>
                          <a:effectLst/>
                          <a:latin typeface="Futura Std Book"/>
                        </a:rPr>
                        <a:t>23,6</a:t>
                      </a:r>
                    </a:p>
                  </a:txBody>
                  <a:tcPr marL="9525" marR="9525" marT="9525" marB="0" anchor="b"/>
                </a:tc>
                <a:tc>
                  <a:txBody>
                    <a:bodyPr/>
                    <a:lstStyle/>
                    <a:p>
                      <a:pPr algn="ctr" rtl="0" fontAlgn="b"/>
                      <a:r>
                        <a:rPr lang="sv-SE" sz="1100" b="0" i="0" u="none" strike="noStrike" dirty="0">
                          <a:solidFill>
                            <a:srgbClr val="000000"/>
                          </a:solidFill>
                          <a:effectLst/>
                          <a:latin typeface="Futura Std Book"/>
                        </a:rPr>
                        <a:t>3,6</a:t>
                      </a:r>
                    </a:p>
                  </a:txBody>
                  <a:tcPr marL="9525" marR="9525" marT="9525" marB="0" anchor="b"/>
                </a:tc>
              </a:tr>
            </a:tbl>
          </a:graphicData>
        </a:graphic>
      </p:graphicFrame>
      <p:sp>
        <p:nvSpPr>
          <p:cNvPr id="10" name="textruta 9"/>
          <p:cNvSpPr txBox="1"/>
          <p:nvPr/>
        </p:nvSpPr>
        <p:spPr>
          <a:xfrm>
            <a:off x="4757208" y="4725503"/>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graphicFrame>
        <p:nvGraphicFramePr>
          <p:cNvPr id="12" name="Diagram 11"/>
          <p:cNvGraphicFramePr>
            <a:graphicFrameLocks/>
          </p:cNvGraphicFramePr>
          <p:nvPr>
            <p:extLst>
              <p:ext uri="{D42A27DB-BD31-4B8C-83A1-F6EECF244321}">
                <p14:modId xmlns:p14="http://schemas.microsoft.com/office/powerpoint/2010/main" val="4039894686"/>
              </p:ext>
            </p:extLst>
          </p:nvPr>
        </p:nvGraphicFramePr>
        <p:xfrm>
          <a:off x="397496" y="2090217"/>
          <a:ext cx="4282875"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5909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017505693"/>
              </p:ext>
            </p:extLst>
          </p:nvPr>
        </p:nvGraphicFramePr>
        <p:xfrm>
          <a:off x="4788132" y="2313827"/>
          <a:ext cx="3927999" cy="1329690"/>
        </p:xfrm>
        <a:graphic>
          <a:graphicData uri="http://schemas.openxmlformats.org/drawingml/2006/table">
            <a:tbl>
              <a:tblPr>
                <a:tableStyleId>{68D230F3-CF80-4859-8CE7-A43EE81993B5}</a:tableStyleId>
              </a:tblPr>
              <a:tblGrid>
                <a:gridCol w="1344395"/>
                <a:gridCol w="717587"/>
                <a:gridCol w="671500"/>
                <a:gridCol w="661475"/>
                <a:gridCol w="533042"/>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18 929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65 744</a:t>
                      </a:r>
                    </a:p>
                  </a:txBody>
                  <a:tcPr marL="9525" marR="9525" marT="9525" marB="0" anchor="b"/>
                </a:tc>
                <a:tc>
                  <a:txBody>
                    <a:bodyPr/>
                    <a:lstStyle/>
                    <a:p>
                      <a:pPr algn="ctr" rtl="0" fontAlgn="b"/>
                      <a:r>
                        <a:rPr lang="sv-SE" sz="1100" b="0" i="0" u="none" strike="noStrike">
                          <a:solidFill>
                            <a:srgbClr val="000000"/>
                          </a:solidFill>
                          <a:effectLst/>
                          <a:latin typeface="Futura Std Book"/>
                        </a:rPr>
                        <a:t>4,2</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10 029</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34 996</a:t>
                      </a:r>
                    </a:p>
                  </a:txBody>
                  <a:tcPr marL="9525" marR="9525" marT="9525" marB="0" anchor="b"/>
                </a:tc>
                <a:tc>
                  <a:txBody>
                    <a:bodyPr/>
                    <a:lstStyle/>
                    <a:p>
                      <a:pPr algn="ctr" rtl="0"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440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7,8</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1 476</a:t>
                      </a:r>
                    </a:p>
                  </a:txBody>
                  <a:tcPr marL="9525" marR="9525" marT="9525" marB="0" anchor="b"/>
                </a:tc>
                <a:tc>
                  <a:txBody>
                    <a:bodyPr/>
                    <a:lstStyle/>
                    <a:p>
                      <a:pPr algn="ctr" rtl="0" fontAlgn="b"/>
                      <a:r>
                        <a:rPr lang="sv-SE" sz="1100" b="1" i="0" u="none" strike="noStrike">
                          <a:solidFill>
                            <a:srgbClr val="000000"/>
                          </a:solidFill>
                          <a:effectLst/>
                          <a:latin typeface="Futura Std Book"/>
                        </a:rPr>
                        <a:t>5,9</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128</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-8,6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507</a:t>
                      </a:r>
                    </a:p>
                  </a:txBody>
                  <a:tcPr marL="9525" marR="9525" marT="9525" marB="0" anchor="b"/>
                </a:tc>
                <a:tc>
                  <a:txBody>
                    <a:bodyPr/>
                    <a:lstStyle/>
                    <a:p>
                      <a:pPr algn="ctr" rtl="0" fontAlgn="b"/>
                      <a:r>
                        <a:rPr lang="sv-SE" sz="1100" b="1" i="0" u="none" strike="noStrike" dirty="0">
                          <a:solidFill>
                            <a:srgbClr val="000000"/>
                          </a:solidFill>
                          <a:effectLst/>
                          <a:latin typeface="Futura Std Book"/>
                        </a:rPr>
                        <a:t>7,9</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8" name="textruta 7"/>
          <p:cNvSpPr txBox="1"/>
          <p:nvPr/>
        </p:nvSpPr>
        <p:spPr>
          <a:xfrm>
            <a:off x="7623268" y="357038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1412370576"/>
              </p:ext>
            </p:extLst>
          </p:nvPr>
        </p:nvGraphicFramePr>
        <p:xfrm>
          <a:off x="525352"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00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7" name="Tabell 6"/>
          <p:cNvGraphicFramePr>
            <a:graphicFrameLocks noGrp="1"/>
          </p:cNvGraphicFramePr>
          <p:nvPr>
            <p:extLst>
              <p:ext uri="{D42A27DB-BD31-4B8C-83A1-F6EECF244321}">
                <p14:modId xmlns:p14="http://schemas.microsoft.com/office/powerpoint/2010/main" val="1046136986"/>
              </p:ext>
            </p:extLst>
          </p:nvPr>
        </p:nvGraphicFramePr>
        <p:xfrm>
          <a:off x="4779819" y="2313827"/>
          <a:ext cx="3936312" cy="1329690"/>
        </p:xfrm>
        <a:graphic>
          <a:graphicData uri="http://schemas.openxmlformats.org/drawingml/2006/table">
            <a:tbl>
              <a:tblPr>
                <a:tableStyleId>{68D230F3-CF80-4859-8CE7-A43EE81993B5}</a:tableStyleId>
              </a:tblPr>
              <a:tblGrid>
                <a:gridCol w="1347240"/>
                <a:gridCol w="719106"/>
                <a:gridCol w="672921"/>
                <a:gridCol w="662875"/>
                <a:gridCol w="534170"/>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1 420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-12,1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6 231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-10,7</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lnR>
                      <a:noFill/>
                    </a:lnR>
                  </a:tcPr>
                </a:tc>
                <a:tc>
                  <a:txBody>
                    <a:bodyPr/>
                    <a:lstStyle/>
                    <a:p>
                      <a:pPr algn="ctr" rtl="0" fontAlgn="b"/>
                      <a:r>
                        <a:rPr lang="sv-SE" sz="1100" b="0" i="0" u="none" strike="noStrike">
                          <a:solidFill>
                            <a:srgbClr val="000000"/>
                          </a:solidFill>
                          <a:effectLst/>
                          <a:latin typeface="Futura Std Book"/>
                        </a:rPr>
                        <a:t>717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-10,8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0" i="0" u="none" strike="noStrike">
                          <a:solidFill>
                            <a:srgbClr val="000000"/>
                          </a:solidFill>
                          <a:effectLst/>
                          <a:latin typeface="Futura Std Book"/>
                        </a:rPr>
                        <a:t>3 080</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0" i="0" u="none" strike="noStrike">
                          <a:solidFill>
                            <a:srgbClr val="000000"/>
                          </a:solidFill>
                          <a:effectLst/>
                          <a:latin typeface="Futura Std Book"/>
                        </a:rPr>
                        <a:t>-13,4</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38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-13,6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137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1100" b="1" i="0" u="none" strike="noStrike">
                          <a:solidFill>
                            <a:srgbClr val="000000"/>
                          </a:solidFill>
                          <a:effectLst/>
                          <a:latin typeface="Futura Std Book"/>
                        </a:rPr>
                        <a:t>-14,9</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lnR>
                      <a:noFill/>
                    </a:lnR>
                  </a:tcPr>
                </a:tc>
                <a:tc>
                  <a:txBody>
                    <a:bodyPr/>
                    <a:lstStyle/>
                    <a:p>
                      <a:pPr algn="ctr" rtl="0" fontAlgn="b"/>
                      <a:r>
                        <a:rPr lang="sv-SE" sz="1100" b="1" i="0" u="none" strike="noStrike">
                          <a:solidFill>
                            <a:srgbClr val="000000"/>
                          </a:solidFill>
                          <a:effectLst/>
                          <a:latin typeface="Futura Std Book"/>
                        </a:rPr>
                        <a:t>12</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0,0</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rtl="0" fontAlgn="b"/>
                      <a:r>
                        <a:rPr lang="sv-SE" sz="1100" b="1" i="0" u="none" strike="noStrike">
                          <a:solidFill>
                            <a:srgbClr val="000000"/>
                          </a:solidFill>
                          <a:effectLst/>
                          <a:latin typeface="Futura Std Book"/>
                        </a:rPr>
                        <a:t>54</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rtl="0" fontAlgn="b"/>
                      <a:r>
                        <a:rPr lang="sv-SE" sz="1100" b="1" i="0" u="none" strike="noStrike" dirty="0">
                          <a:solidFill>
                            <a:srgbClr val="000000"/>
                          </a:solidFill>
                          <a:effectLst/>
                          <a:latin typeface="Futura Std Book"/>
                        </a:rPr>
                        <a:t>0,0</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1" name="textruta 10"/>
          <p:cNvSpPr txBox="1"/>
          <p:nvPr/>
        </p:nvSpPr>
        <p:spPr>
          <a:xfrm>
            <a:off x="7681457"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0" name="Diagram 9"/>
          <p:cNvGraphicFramePr>
            <a:graphicFrameLocks/>
          </p:cNvGraphicFramePr>
          <p:nvPr>
            <p:extLst>
              <p:ext uri="{D42A27DB-BD31-4B8C-83A1-F6EECF244321}">
                <p14:modId xmlns:p14="http://schemas.microsoft.com/office/powerpoint/2010/main" val="3243468416"/>
              </p:ext>
            </p:extLst>
          </p:nvPr>
        </p:nvGraphicFramePr>
        <p:xfrm>
          <a:off x="544270" y="2182483"/>
          <a:ext cx="576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8215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1550083794"/>
              </p:ext>
            </p:extLst>
          </p:nvPr>
        </p:nvGraphicFramePr>
        <p:xfrm>
          <a:off x="3972962" y="2310930"/>
          <a:ext cx="4957480" cy="956393"/>
        </p:xfrm>
        <a:graphic>
          <a:graphicData uri="http://schemas.openxmlformats.org/drawingml/2006/table">
            <a:tbl>
              <a:tblPr>
                <a:tableStyleId>{68D230F3-CF80-4859-8CE7-A43EE81993B5}</a:tableStyleId>
              </a:tblPr>
              <a:tblGrid>
                <a:gridCol w="1484863"/>
                <a:gridCol w="760315"/>
                <a:gridCol w="792107"/>
                <a:gridCol w="792107"/>
                <a:gridCol w="565150"/>
                <a:gridCol w="562938"/>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18229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4 811 400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71 500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6,4</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9,0</a:t>
                      </a:r>
                    </a:p>
                  </a:txBody>
                  <a:tcPr marL="9525" marR="9525" marT="9525" marB="0" anchor="b"/>
                </a:tc>
                <a:tc>
                  <a:txBody>
                    <a:bodyPr/>
                    <a:lstStyle/>
                    <a:p>
                      <a:pPr algn="ctr" rtl="0" fontAlgn="b"/>
                      <a:r>
                        <a:rPr lang="sv-SE" sz="1100" b="0" i="0" u="none" strike="noStrike">
                          <a:solidFill>
                            <a:srgbClr val="000000"/>
                          </a:solidFill>
                          <a:effectLst/>
                          <a:latin typeface="Futura Std Book"/>
                        </a:rPr>
                        <a:t>1,5</a:t>
                      </a:r>
                    </a:p>
                  </a:txBody>
                  <a:tcPr marL="9525" marR="9525" marT="9525" marB="0" anchor="b"/>
                </a:tc>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2 204 700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32 700</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9,3</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10,0</a:t>
                      </a:r>
                    </a:p>
                  </a:txBody>
                  <a:tcPr marL="9525" marR="9525" marT="9525" marB="0" anchor="b"/>
                </a:tc>
                <a:tc>
                  <a:txBody>
                    <a:bodyPr/>
                    <a:lstStyle/>
                    <a:p>
                      <a:pPr algn="ctr" rtl="0" fontAlgn="b"/>
                      <a:r>
                        <a:rPr lang="sv-SE" sz="1100" b="0" i="0" u="none" strike="noStrike">
                          <a:solidFill>
                            <a:srgbClr val="000000"/>
                          </a:solidFill>
                          <a:effectLst/>
                          <a:latin typeface="Futura Std Book"/>
                        </a:rPr>
                        <a:t>1,5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128 300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-1 900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1,3</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6,7</a:t>
                      </a:r>
                    </a:p>
                  </a:txBody>
                  <a:tcPr marL="9525" marR="9525" marT="9525" marB="0" anchor="b"/>
                </a:tc>
                <a:tc>
                  <a:txBody>
                    <a:bodyPr/>
                    <a:lstStyle/>
                    <a:p>
                      <a:pPr algn="ctr" rtl="0" fontAlgn="b"/>
                      <a:r>
                        <a:rPr lang="sv-SE" sz="1100" b="1" i="0" u="none" strike="noStrike" dirty="0">
                          <a:solidFill>
                            <a:srgbClr val="000000"/>
                          </a:solidFill>
                          <a:effectLst/>
                          <a:latin typeface="Futura Std Book"/>
                        </a:rPr>
                        <a:t>-1,5</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377058" y="319617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8" name="Diagram 7"/>
          <p:cNvGraphicFramePr>
            <a:graphicFrameLocks/>
          </p:cNvGraphicFramePr>
          <p:nvPr>
            <p:extLst>
              <p:ext uri="{D42A27DB-BD31-4B8C-83A1-F6EECF244321}">
                <p14:modId xmlns:p14="http://schemas.microsoft.com/office/powerpoint/2010/main" val="1109546531"/>
              </p:ext>
            </p:extLst>
          </p:nvPr>
        </p:nvGraphicFramePr>
        <p:xfrm>
          <a:off x="475448" y="2182483"/>
          <a:ext cx="50400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775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smtClean="0"/>
              <a:t>Sysselsättning i Södermanlands län</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2789865736"/>
              </p:ext>
            </p:extLst>
          </p:nvPr>
        </p:nvGraphicFramePr>
        <p:xfrm>
          <a:off x="435096" y="908276"/>
          <a:ext cx="6892289" cy="3787737"/>
        </p:xfrm>
        <a:graphic>
          <a:graphicData uri="http://schemas.openxmlformats.org/drawingml/2006/table">
            <a:tbl>
              <a:tblPr>
                <a:tableStyleId>{68D230F3-CF80-4859-8CE7-A43EE81993B5}</a:tableStyleId>
              </a:tblPr>
              <a:tblGrid>
                <a:gridCol w="2247916"/>
                <a:gridCol w="1144508"/>
                <a:gridCol w="866055"/>
                <a:gridCol w="866055"/>
                <a:gridCol w="866055"/>
                <a:gridCol w="901700"/>
              </a:tblGrid>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a:solidFill>
                            <a:srgbClr val="000000"/>
                          </a:solidFill>
                          <a:effectLst/>
                          <a:latin typeface="Futura Std Book"/>
                        </a:rPr>
                        <a:t>2016 kv1</a:t>
                      </a:r>
                    </a:p>
                  </a:txBody>
                  <a:tcPr marL="9525" marR="9525" marT="9525" marB="0" anchor="b"/>
                </a:tc>
                <a:tc>
                  <a:txBody>
                    <a:bodyPr/>
                    <a:lstStyle/>
                    <a:p>
                      <a:pPr algn="ctr" rtl="0" fontAlgn="b"/>
                      <a:r>
                        <a:rPr lang="sv-SE" sz="1000" b="0" i="0" u="none" strike="noStrike">
                          <a:solidFill>
                            <a:srgbClr val="000000"/>
                          </a:solidFill>
                          <a:effectLst/>
                          <a:latin typeface="Futura Std Book"/>
                        </a:rPr>
                        <a:t>årstakt*</a:t>
                      </a:r>
                    </a:p>
                  </a:txBody>
                  <a:tcPr marL="9525" marR="9525" marT="9525" marB="0" anchor="b"/>
                </a:tc>
                <a:tc>
                  <a:txBody>
                    <a:bodyPr/>
                    <a:lstStyle/>
                    <a:p>
                      <a:pPr algn="ctr" rtl="0" fontAlgn="b"/>
                      <a:r>
                        <a:rPr lang="sv-SE" sz="1000" b="0" i="0" u="none" strike="noStrike">
                          <a:solidFill>
                            <a:srgbClr val="000000"/>
                          </a:solidFill>
                          <a:effectLst/>
                          <a:latin typeface="Futura Std Book"/>
                        </a:rPr>
                        <a:t>2008 kv1</a:t>
                      </a:r>
                    </a:p>
                  </a:txBody>
                  <a:tcPr marL="9525" marR="9525" marT="9525" marB="0" anchor="b"/>
                </a:tc>
                <a:tc>
                  <a:txBody>
                    <a:bodyPr/>
                    <a:lstStyle/>
                    <a:p>
                      <a:pPr algn="ctr" rtl="0" fontAlgn="b"/>
                      <a:r>
                        <a:rPr lang="sv-SE" sz="1000" b="0" i="0" u="none" strike="noStrike">
                          <a:solidFill>
                            <a:srgbClr val="000000"/>
                          </a:solidFill>
                          <a:effectLst/>
                          <a:latin typeface="Futura Std Book"/>
                        </a:rPr>
                        <a:t>2010 kv1</a:t>
                      </a:r>
                    </a:p>
                  </a:txBody>
                  <a:tcPr marL="9525" marR="9525" marT="9525" marB="0" anchor="b"/>
                </a:tc>
                <a:tc>
                  <a:txBody>
                    <a:bodyPr/>
                    <a:lstStyle/>
                    <a:p>
                      <a:pPr algn="ctr" rtl="0" fontAlgn="b"/>
                      <a:r>
                        <a:rPr lang="sv-SE" sz="1000" b="0" i="0" u="none" strike="noStrike">
                          <a:solidFill>
                            <a:srgbClr val="000000"/>
                          </a:solidFill>
                          <a:effectLst/>
                          <a:latin typeface="Futura Std Book"/>
                        </a:rPr>
                        <a:t>2015 kv1</a:t>
                      </a:r>
                    </a:p>
                  </a:txBody>
                  <a:tcPr marL="9525" marR="9525" marT="9525" marB="0" anchor="b"/>
                </a:tc>
              </a:tr>
              <a:tr h="289173">
                <a:tc>
                  <a:txBody>
                    <a:bodyPr/>
                    <a:lstStyle/>
                    <a:p>
                      <a:pPr algn="l" fontAlgn="b"/>
                      <a:r>
                        <a:rPr lang="sv-SE" sz="900" b="1" u="none" strike="noStrike" dirty="0">
                          <a:effectLst/>
                        </a:rPr>
                        <a:t>Total</a:t>
                      </a:r>
                      <a:endParaRPr lang="sv-SE" sz="900" b="1" i="0" u="none" strike="noStrike" dirty="0">
                        <a:solidFill>
                          <a:srgbClr val="000000"/>
                        </a:solidFill>
                        <a:effectLst/>
                        <a:latin typeface="Calibri"/>
                      </a:endParaRPr>
                    </a:p>
                  </a:txBody>
                  <a:tcPr marL="9525" marR="9525" marT="9525" marB="0" anchor="b"/>
                </a:tc>
                <a:tc>
                  <a:txBody>
                    <a:bodyPr/>
                    <a:lstStyle/>
                    <a:p>
                      <a:pPr algn="ctr" fontAlgn="b"/>
                      <a:r>
                        <a:rPr lang="sv-SE" sz="1100" b="1" i="0" u="none" strike="noStrike">
                          <a:solidFill>
                            <a:srgbClr val="000000"/>
                          </a:solidFill>
                          <a:effectLst/>
                          <a:latin typeface="Fu"/>
                        </a:rPr>
                        <a:t>128 300</a:t>
                      </a:r>
                    </a:p>
                  </a:txBody>
                  <a:tcPr marL="9525" marR="9525" marT="9525" marB="0" anchor="b">
                    <a:noFill/>
                  </a:tcPr>
                </a:tc>
                <a:tc>
                  <a:txBody>
                    <a:bodyPr/>
                    <a:lstStyle/>
                    <a:p>
                      <a:pPr algn="ctr" fontAlgn="b"/>
                      <a:r>
                        <a:rPr lang="sv-SE" sz="1100" b="1" i="0" u="none" strike="noStrike">
                          <a:solidFill>
                            <a:srgbClr val="000000"/>
                          </a:solidFill>
                          <a:effectLst/>
                          <a:latin typeface="Fu"/>
                        </a:rPr>
                        <a:t>-1 900</a:t>
                      </a:r>
                    </a:p>
                  </a:txBody>
                  <a:tcPr marL="9525" marR="9525" marT="9525" marB="0" anchor="b">
                    <a:noFill/>
                  </a:tcPr>
                </a:tc>
                <a:tc>
                  <a:txBody>
                    <a:bodyPr/>
                    <a:lstStyle/>
                    <a:p>
                      <a:pPr algn="ctr" fontAlgn="b"/>
                      <a:r>
                        <a:rPr lang="sv-SE" sz="1100" b="1" i="0" u="none" strike="noStrike">
                          <a:solidFill>
                            <a:srgbClr val="000000"/>
                          </a:solidFill>
                          <a:effectLst/>
                          <a:latin typeface="Fu"/>
                        </a:rPr>
                        <a:t>1,3</a:t>
                      </a:r>
                    </a:p>
                  </a:txBody>
                  <a:tcPr marL="9525" marR="9525" marT="9525" marB="0" anchor="b"/>
                </a:tc>
                <a:tc>
                  <a:txBody>
                    <a:bodyPr/>
                    <a:lstStyle/>
                    <a:p>
                      <a:pPr algn="ctr" fontAlgn="b"/>
                      <a:r>
                        <a:rPr lang="sv-SE" sz="1100" b="1" i="0" u="none" strike="noStrike">
                          <a:solidFill>
                            <a:srgbClr val="000000"/>
                          </a:solidFill>
                          <a:effectLst/>
                          <a:latin typeface="Fu"/>
                        </a:rPr>
                        <a:t>6,7</a:t>
                      </a:r>
                    </a:p>
                  </a:txBody>
                  <a:tcPr marL="9525" marR="9525" marT="9525" marB="0" anchor="b"/>
                </a:tc>
                <a:tc>
                  <a:txBody>
                    <a:bodyPr/>
                    <a:lstStyle/>
                    <a:p>
                      <a:pPr algn="ctr" fontAlgn="b"/>
                      <a:r>
                        <a:rPr lang="sv-SE" sz="1100" b="1" i="0" u="none" strike="noStrike">
                          <a:solidFill>
                            <a:srgbClr val="000000"/>
                          </a:solidFill>
                          <a:effectLst/>
                          <a:latin typeface="Fu"/>
                        </a:rPr>
                        <a:t>-1,5</a:t>
                      </a:r>
                    </a:p>
                  </a:txBody>
                  <a:tcPr marL="9525" marR="9525" marT="9525" marB="0" anchor="b"/>
                </a:tc>
              </a:tr>
              <a:tr h="193809">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r>
              <a:tr h="193809">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19 100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-21,1</a:t>
                      </a:r>
                    </a:p>
                  </a:txBody>
                  <a:tcPr marL="9525" marR="9525" marT="9525" marB="0" anchor="b"/>
                </a:tc>
                <a:tc>
                  <a:txBody>
                    <a:bodyPr/>
                    <a:lstStyle/>
                    <a:p>
                      <a:pPr algn="ctr" fontAlgn="b"/>
                      <a:r>
                        <a:rPr lang="sv-SE" sz="1100" b="0" i="0" u="none" strike="noStrike">
                          <a:solidFill>
                            <a:srgbClr val="000000"/>
                          </a:solidFill>
                          <a:effectLst/>
                          <a:latin typeface="Fu"/>
                        </a:rPr>
                        <a:t>-0,5</a:t>
                      </a:r>
                    </a:p>
                  </a:txBody>
                  <a:tcPr marL="9525" marR="9525" marT="9525" marB="0" anchor="b"/>
                </a:tc>
                <a:tc>
                  <a:txBody>
                    <a:bodyPr/>
                    <a:lstStyle/>
                    <a:p>
                      <a:pPr algn="ctr" fontAlgn="b"/>
                      <a:r>
                        <a:rPr lang="sv-SE" sz="1100" b="0" i="0" u="none" strike="noStrike">
                          <a:solidFill>
                            <a:srgbClr val="000000"/>
                          </a:solidFill>
                          <a:effectLst/>
                          <a:latin typeface="Fu"/>
                        </a:rPr>
                        <a:t>3,2</a:t>
                      </a:r>
                    </a:p>
                  </a:txBody>
                  <a:tcPr marL="9525" marR="9525" marT="9525" marB="0" anchor="b"/>
                </a:tc>
              </a:tr>
              <a:tr h="193809">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11 200</a:t>
                      </a:r>
                    </a:p>
                  </a:txBody>
                  <a:tcPr marL="9525" marR="9525" marT="9525" marB="0" anchor="b">
                    <a:noFill/>
                  </a:tcPr>
                </a:tc>
                <a:tc>
                  <a:txBody>
                    <a:bodyPr/>
                    <a:lstStyle/>
                    <a:p>
                      <a:pPr algn="ctr" fontAlgn="b"/>
                      <a:r>
                        <a:rPr lang="sv-SE" sz="1100" b="0" i="0" u="none" strike="noStrike">
                          <a:solidFill>
                            <a:srgbClr val="000000"/>
                          </a:solidFill>
                          <a:effectLst/>
                          <a:latin typeface="Fu"/>
                        </a:rPr>
                        <a:t>500</a:t>
                      </a:r>
                    </a:p>
                  </a:txBody>
                  <a:tcPr marL="9525" marR="9525" marT="9525" marB="0" anchor="b">
                    <a:noFill/>
                  </a:tcPr>
                </a:tc>
                <a:tc>
                  <a:txBody>
                    <a:bodyPr/>
                    <a:lstStyle/>
                    <a:p>
                      <a:pPr algn="ctr" fontAlgn="b"/>
                      <a:r>
                        <a:rPr lang="sv-SE" sz="1100" b="0" i="0" u="none" strike="noStrike">
                          <a:solidFill>
                            <a:srgbClr val="000000"/>
                          </a:solidFill>
                          <a:effectLst/>
                          <a:latin typeface="Fu"/>
                        </a:rPr>
                        <a:t>-22,2</a:t>
                      </a:r>
                    </a:p>
                  </a:txBody>
                  <a:tcPr marL="9525" marR="9525" marT="9525" marB="0" anchor="b"/>
                </a:tc>
                <a:tc>
                  <a:txBody>
                    <a:bodyPr/>
                    <a:lstStyle/>
                    <a:p>
                      <a:pPr algn="ctr" fontAlgn="b"/>
                      <a:r>
                        <a:rPr lang="sv-SE" sz="1100" b="0" i="0" u="none" strike="noStrike">
                          <a:solidFill>
                            <a:srgbClr val="000000"/>
                          </a:solidFill>
                          <a:effectLst/>
                          <a:latin typeface="Fu"/>
                        </a:rPr>
                        <a:t>12,0</a:t>
                      </a:r>
                    </a:p>
                  </a:txBody>
                  <a:tcPr marL="9525" marR="9525" marT="9525" marB="0" anchor="b"/>
                </a:tc>
                <a:tc>
                  <a:txBody>
                    <a:bodyPr/>
                    <a:lstStyle/>
                    <a:p>
                      <a:pPr algn="ctr" fontAlgn="b"/>
                      <a:r>
                        <a:rPr lang="sv-SE" sz="1100" b="0" i="0" u="none" strike="noStrike">
                          <a:solidFill>
                            <a:srgbClr val="000000"/>
                          </a:solidFill>
                          <a:effectLst/>
                          <a:latin typeface="Fu"/>
                        </a:rPr>
                        <a:t>4,7</a:t>
                      </a:r>
                    </a:p>
                  </a:txBody>
                  <a:tcPr marL="9525" marR="9525" marT="9525" marB="0" anchor="b"/>
                </a:tc>
              </a:tr>
              <a:tr h="193809">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9 100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-5,2</a:t>
                      </a:r>
                    </a:p>
                  </a:txBody>
                  <a:tcPr marL="9525" marR="9525" marT="9525" marB="0" anchor="b"/>
                </a:tc>
                <a:tc>
                  <a:txBody>
                    <a:bodyPr/>
                    <a:lstStyle/>
                    <a:p>
                      <a:pPr algn="ctr" fontAlgn="b"/>
                      <a:r>
                        <a:rPr lang="sv-SE" sz="1100" b="0" i="0" u="none" strike="noStrike">
                          <a:solidFill>
                            <a:srgbClr val="000000"/>
                          </a:solidFill>
                          <a:effectLst/>
                          <a:latin typeface="Fu"/>
                        </a:rPr>
                        <a:t>-7,1</a:t>
                      </a:r>
                    </a:p>
                  </a:txBody>
                  <a:tcPr marL="9525" marR="9525" marT="9525" marB="0" anchor="b"/>
                </a:tc>
                <a:tc>
                  <a:txBody>
                    <a:bodyPr/>
                    <a:lstStyle/>
                    <a:p>
                      <a:pPr algn="ctr" fontAlgn="b"/>
                      <a:r>
                        <a:rPr lang="sv-SE" sz="1100" b="0" i="0" u="none" strike="noStrike">
                          <a:solidFill>
                            <a:srgbClr val="000000"/>
                          </a:solidFill>
                          <a:effectLst/>
                          <a:latin typeface="Fu"/>
                        </a:rPr>
                        <a:t>-6,2</a:t>
                      </a:r>
                    </a:p>
                  </a:txBody>
                  <a:tcPr marL="9525" marR="9525" marT="9525" marB="0" anchor="b"/>
                </a:tc>
              </a:tr>
              <a:tr h="193809">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13 500</a:t>
                      </a:r>
                    </a:p>
                  </a:txBody>
                  <a:tcPr marL="9525" marR="9525" marT="9525" marB="0" anchor="b">
                    <a:noFill/>
                  </a:tcPr>
                </a:tc>
                <a:tc>
                  <a:txBody>
                    <a:bodyPr/>
                    <a:lstStyle/>
                    <a:p>
                      <a:pPr algn="ctr" fontAlgn="b"/>
                      <a:r>
                        <a:rPr lang="sv-SE" sz="1100" b="0" i="0" u="none" strike="noStrike">
                          <a:solidFill>
                            <a:srgbClr val="000000"/>
                          </a:solidFill>
                          <a:effectLst/>
                          <a:latin typeface="Fu"/>
                        </a:rPr>
                        <a:t>-1 800</a:t>
                      </a:r>
                    </a:p>
                  </a:txBody>
                  <a:tcPr marL="9525" marR="9525" marT="9525" marB="0" anchor="b">
                    <a:noFill/>
                  </a:tcPr>
                </a:tc>
                <a:tc>
                  <a:txBody>
                    <a:bodyPr/>
                    <a:lstStyle/>
                    <a:p>
                      <a:pPr algn="ctr" fontAlgn="b"/>
                      <a:r>
                        <a:rPr lang="sv-SE" sz="1100" b="0" i="0" u="none" strike="noStrike">
                          <a:solidFill>
                            <a:srgbClr val="000000"/>
                          </a:solidFill>
                          <a:effectLst/>
                          <a:latin typeface="Fu"/>
                        </a:rPr>
                        <a:t>-7,5</a:t>
                      </a:r>
                    </a:p>
                  </a:txBody>
                  <a:tcPr marL="9525" marR="9525" marT="9525" marB="0" anchor="b"/>
                </a:tc>
                <a:tc>
                  <a:txBody>
                    <a:bodyPr/>
                    <a:lstStyle/>
                    <a:p>
                      <a:pPr algn="ctr" fontAlgn="b"/>
                      <a:r>
                        <a:rPr lang="sv-SE" sz="1100" b="0" i="0" u="none" strike="noStrike">
                          <a:solidFill>
                            <a:srgbClr val="000000"/>
                          </a:solidFill>
                          <a:effectLst/>
                          <a:latin typeface="Fu"/>
                        </a:rPr>
                        <a:t>-3,6</a:t>
                      </a:r>
                    </a:p>
                  </a:txBody>
                  <a:tcPr marL="9525" marR="9525" marT="9525" marB="0" anchor="b"/>
                </a:tc>
                <a:tc>
                  <a:txBody>
                    <a:bodyPr/>
                    <a:lstStyle/>
                    <a:p>
                      <a:pPr algn="ctr" fontAlgn="b"/>
                      <a:r>
                        <a:rPr lang="sv-SE" sz="1100" b="0" i="0" u="none" strike="noStrike">
                          <a:solidFill>
                            <a:srgbClr val="000000"/>
                          </a:solidFill>
                          <a:effectLst/>
                          <a:latin typeface="Fu"/>
                        </a:rPr>
                        <a:t>-11,8</a:t>
                      </a:r>
                    </a:p>
                  </a:txBody>
                  <a:tcPr marL="9525" marR="9525" marT="9525" marB="0" anchor="b"/>
                </a:tc>
              </a:tr>
              <a:tr h="193809">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5 600</a:t>
                      </a:r>
                    </a:p>
                  </a:txBody>
                  <a:tcPr marL="9525" marR="9525" marT="9525" marB="0" anchor="b">
                    <a:noFill/>
                  </a:tcPr>
                </a:tc>
                <a:tc>
                  <a:txBody>
                    <a:bodyPr/>
                    <a:lstStyle/>
                    <a:p>
                      <a:pPr algn="ctr" fontAlgn="b"/>
                      <a:r>
                        <a:rPr lang="sv-SE" sz="1100" b="0" i="0" u="none" strike="noStrike">
                          <a:solidFill>
                            <a:srgbClr val="000000"/>
                          </a:solidFill>
                          <a:effectLst/>
                          <a:latin typeface="Fu"/>
                        </a:rPr>
                        <a:t>-2 300</a:t>
                      </a:r>
                    </a:p>
                  </a:txBody>
                  <a:tcPr marL="9525" marR="9525" marT="9525" marB="0" anchor="b">
                    <a:noFill/>
                  </a:tcPr>
                </a:tc>
                <a:tc>
                  <a:txBody>
                    <a:bodyPr/>
                    <a:lstStyle/>
                    <a:p>
                      <a:pPr algn="ctr" fontAlgn="b"/>
                      <a:r>
                        <a:rPr lang="sv-SE" sz="1100" b="0" i="0" u="none" strike="noStrike">
                          <a:solidFill>
                            <a:srgbClr val="000000"/>
                          </a:solidFill>
                          <a:effectLst/>
                          <a:latin typeface="Fu"/>
                        </a:rPr>
                        <a:t>-24,3</a:t>
                      </a:r>
                    </a:p>
                  </a:txBody>
                  <a:tcPr marL="9525" marR="9525" marT="9525" marB="0" anchor="b"/>
                </a:tc>
                <a:tc>
                  <a:txBody>
                    <a:bodyPr/>
                    <a:lstStyle/>
                    <a:p>
                      <a:pPr algn="ctr" fontAlgn="b"/>
                      <a:r>
                        <a:rPr lang="sv-SE" sz="1100" b="0" i="0" u="none" strike="noStrike">
                          <a:solidFill>
                            <a:srgbClr val="000000"/>
                          </a:solidFill>
                          <a:effectLst/>
                          <a:latin typeface="Fu"/>
                        </a:rPr>
                        <a:t>-9,7</a:t>
                      </a:r>
                    </a:p>
                  </a:txBody>
                  <a:tcPr marL="9525" marR="9525" marT="9525" marB="0" anchor="b"/>
                </a:tc>
                <a:tc>
                  <a:txBody>
                    <a:bodyPr/>
                    <a:lstStyle/>
                    <a:p>
                      <a:pPr algn="ctr" fontAlgn="b"/>
                      <a:r>
                        <a:rPr lang="sv-SE" sz="1100" b="0" i="0" u="none" strike="noStrike">
                          <a:solidFill>
                            <a:srgbClr val="000000"/>
                          </a:solidFill>
                          <a:effectLst/>
                          <a:latin typeface="Fu"/>
                        </a:rPr>
                        <a:t>-29,1</a:t>
                      </a:r>
                    </a:p>
                  </a:txBody>
                  <a:tcPr marL="9525" marR="9525" marT="9525" marB="0" anchor="b"/>
                </a:tc>
              </a:tr>
              <a:tr h="193809">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3 800</a:t>
                      </a:r>
                    </a:p>
                  </a:txBody>
                  <a:tcPr marL="9525" marR="9525" marT="9525" marB="0" anchor="b">
                    <a:noFill/>
                  </a:tcPr>
                </a:tc>
                <a:tc>
                  <a:txBody>
                    <a:bodyPr/>
                    <a:lstStyle/>
                    <a:p>
                      <a:pPr algn="ctr" fontAlgn="b"/>
                      <a:r>
                        <a:rPr lang="sv-SE" sz="1100" b="0" i="0" u="none" strike="noStrike">
                          <a:solidFill>
                            <a:srgbClr val="000000"/>
                          </a:solidFill>
                          <a:effectLst/>
                          <a:latin typeface="Fu"/>
                        </a:rPr>
                        <a:t>-1 000</a:t>
                      </a:r>
                    </a:p>
                  </a:txBody>
                  <a:tcPr marL="9525" marR="9525" marT="9525" marB="0" anchor="b">
                    <a:noFill/>
                  </a:tcPr>
                </a:tc>
                <a:tc>
                  <a:txBody>
                    <a:bodyPr/>
                    <a:lstStyle/>
                    <a:p>
                      <a:pPr algn="ctr" fontAlgn="b"/>
                      <a:r>
                        <a:rPr lang="sv-SE" sz="1100" b="0" i="0" u="none" strike="noStrike">
                          <a:solidFill>
                            <a:srgbClr val="000000"/>
                          </a:solidFill>
                          <a:effectLst/>
                          <a:latin typeface="Fu"/>
                        </a:rPr>
                        <a:t>40,7</a:t>
                      </a:r>
                    </a:p>
                  </a:txBody>
                  <a:tcPr marL="9525" marR="9525" marT="9525" marB="0" anchor="b"/>
                </a:tc>
                <a:tc>
                  <a:txBody>
                    <a:bodyPr/>
                    <a:lstStyle/>
                    <a:p>
                      <a:pPr algn="ctr" fontAlgn="b"/>
                      <a:r>
                        <a:rPr lang="sv-SE" sz="1100" b="0" i="0" u="none" strike="noStrike">
                          <a:solidFill>
                            <a:srgbClr val="000000"/>
                          </a:solidFill>
                          <a:effectLst/>
                          <a:latin typeface="Fu"/>
                        </a:rPr>
                        <a:t>-11,6</a:t>
                      </a:r>
                    </a:p>
                  </a:txBody>
                  <a:tcPr marL="9525" marR="9525" marT="9525" marB="0" anchor="b"/>
                </a:tc>
                <a:tc>
                  <a:txBody>
                    <a:bodyPr/>
                    <a:lstStyle/>
                    <a:p>
                      <a:pPr algn="ctr" fontAlgn="b"/>
                      <a:r>
                        <a:rPr lang="sv-SE" sz="1100" b="0" i="0" u="none" strike="noStrike">
                          <a:solidFill>
                            <a:srgbClr val="000000"/>
                          </a:solidFill>
                          <a:effectLst/>
                          <a:latin typeface="Fu"/>
                        </a:rPr>
                        <a:t>-20,8</a:t>
                      </a:r>
                    </a:p>
                  </a:txBody>
                  <a:tcPr marL="9525" marR="9525" marT="9525" marB="0" anchor="b"/>
                </a:tc>
              </a:tr>
              <a:tr h="193809">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3 400</a:t>
                      </a:r>
                    </a:p>
                  </a:txBody>
                  <a:tcPr marL="9525" marR="9525" marT="9525" marB="0" anchor="b">
                    <a:noFill/>
                  </a:tcPr>
                </a:tc>
                <a:tc>
                  <a:txBody>
                    <a:bodyPr/>
                    <a:lstStyle/>
                    <a:p>
                      <a:pPr algn="ctr" fontAlgn="b"/>
                      <a:r>
                        <a:rPr lang="sv-SE" sz="1100" b="0" i="0" u="none" strike="noStrike">
                          <a:solidFill>
                            <a:srgbClr val="000000"/>
                          </a:solidFill>
                          <a:effectLst/>
                          <a:latin typeface="Fu"/>
                        </a:rPr>
                        <a:t>-500</a:t>
                      </a:r>
                    </a:p>
                  </a:txBody>
                  <a:tcPr marL="9525" marR="9525" marT="9525" marB="0" anchor="b">
                    <a:noFill/>
                  </a:tcPr>
                </a:tc>
                <a:tc>
                  <a:txBody>
                    <a:bodyPr/>
                    <a:lstStyle/>
                    <a:p>
                      <a:pPr algn="ctr" fontAlgn="b"/>
                      <a:r>
                        <a:rPr lang="sv-SE" sz="1100" b="0" i="0" u="none" strike="noStrike">
                          <a:solidFill>
                            <a:srgbClr val="000000"/>
                          </a:solidFill>
                          <a:effectLst/>
                          <a:latin typeface="Fu"/>
                        </a:rPr>
                        <a:t>-12,8</a:t>
                      </a:r>
                    </a:p>
                  </a:txBody>
                  <a:tcPr marL="9525" marR="9525" marT="9525" marB="0" anchor="b"/>
                </a:tc>
                <a:tc>
                  <a:txBody>
                    <a:bodyPr/>
                    <a:lstStyle/>
                    <a:p>
                      <a:pPr algn="ctr" fontAlgn="b"/>
                      <a:r>
                        <a:rPr lang="sv-SE" sz="1100" b="0" i="0" u="none" strike="noStrike">
                          <a:solidFill>
                            <a:srgbClr val="000000"/>
                          </a:solidFill>
                          <a:effectLst/>
                          <a:latin typeface="Fu"/>
                        </a:rPr>
                        <a:t>78,9</a:t>
                      </a:r>
                    </a:p>
                  </a:txBody>
                  <a:tcPr marL="9525" marR="9525" marT="9525" marB="0" anchor="b"/>
                </a:tc>
                <a:tc>
                  <a:txBody>
                    <a:bodyPr/>
                    <a:lstStyle/>
                    <a:p>
                      <a:pPr algn="ctr" fontAlgn="b"/>
                      <a:r>
                        <a:rPr lang="sv-SE" sz="1100" b="0" i="0" u="none" strike="noStrike">
                          <a:solidFill>
                            <a:srgbClr val="000000"/>
                          </a:solidFill>
                          <a:effectLst/>
                          <a:latin typeface="Fu"/>
                        </a:rPr>
                        <a:t>-12,8</a:t>
                      </a:r>
                    </a:p>
                  </a:txBody>
                  <a:tcPr marL="9525" marR="9525" marT="9525" marB="0" anchor="b"/>
                </a:tc>
              </a:tr>
              <a:tr h="193809">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5 300</a:t>
                      </a:r>
                    </a:p>
                  </a:txBody>
                  <a:tcPr marL="9525" marR="9525" marT="9525" marB="0" anchor="b">
                    <a:noFill/>
                  </a:tcPr>
                </a:tc>
                <a:tc>
                  <a:txBody>
                    <a:bodyPr/>
                    <a:lstStyle/>
                    <a:p>
                      <a:pPr algn="ctr" fontAlgn="b"/>
                      <a:r>
                        <a:rPr lang="sv-SE" sz="1100" b="0" i="0" u="none" strike="noStrike">
                          <a:solidFill>
                            <a:srgbClr val="000000"/>
                          </a:solidFill>
                          <a:effectLst/>
                          <a:latin typeface="Fu"/>
                        </a:rPr>
                        <a:t>-600</a:t>
                      </a:r>
                    </a:p>
                  </a:txBody>
                  <a:tcPr marL="9525" marR="9525" marT="9525" marB="0" anchor="b">
                    <a:noFill/>
                  </a:tcPr>
                </a:tc>
                <a:tc>
                  <a:txBody>
                    <a:bodyPr/>
                    <a:lstStyle/>
                    <a:p>
                      <a:pPr algn="ctr" fontAlgn="b"/>
                      <a:r>
                        <a:rPr lang="sv-SE" sz="1100" b="0" i="0" u="none" strike="noStrike">
                          <a:solidFill>
                            <a:srgbClr val="000000"/>
                          </a:solidFill>
                          <a:effectLst/>
                          <a:latin typeface="Fu"/>
                        </a:rPr>
                        <a:t>8,2</a:t>
                      </a:r>
                    </a:p>
                  </a:txBody>
                  <a:tcPr marL="9525" marR="9525" marT="9525" marB="0" anchor="b"/>
                </a:tc>
                <a:tc>
                  <a:txBody>
                    <a:bodyPr/>
                    <a:lstStyle/>
                    <a:p>
                      <a:pPr algn="ctr" fontAlgn="b"/>
                      <a:r>
                        <a:rPr lang="sv-SE" sz="1100" b="0" i="0" u="none" strike="noStrike">
                          <a:solidFill>
                            <a:srgbClr val="000000"/>
                          </a:solidFill>
                          <a:effectLst/>
                          <a:latin typeface="Fu"/>
                        </a:rPr>
                        <a:t>-5,4</a:t>
                      </a:r>
                    </a:p>
                  </a:txBody>
                  <a:tcPr marL="9525" marR="9525" marT="9525" marB="0" anchor="b"/>
                </a:tc>
                <a:tc>
                  <a:txBody>
                    <a:bodyPr/>
                    <a:lstStyle/>
                    <a:p>
                      <a:pPr algn="ctr" fontAlgn="b"/>
                      <a:r>
                        <a:rPr lang="sv-SE" sz="1100" b="0" i="0" u="none" strike="noStrike">
                          <a:solidFill>
                            <a:srgbClr val="000000"/>
                          </a:solidFill>
                          <a:effectLst/>
                          <a:latin typeface="Fu"/>
                        </a:rPr>
                        <a:t>-10,2</a:t>
                      </a:r>
                    </a:p>
                  </a:txBody>
                  <a:tcPr marL="9525" marR="9525" marT="9525" marB="0" anchor="b"/>
                </a:tc>
              </a:tr>
              <a:tr h="19931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18 700</a:t>
                      </a:r>
                    </a:p>
                  </a:txBody>
                  <a:tcPr marL="9525" marR="9525" marT="9525" marB="0" anchor="b">
                    <a:noFill/>
                  </a:tcPr>
                </a:tc>
                <a:tc>
                  <a:txBody>
                    <a:bodyPr/>
                    <a:lstStyle/>
                    <a:p>
                      <a:pPr algn="ctr" fontAlgn="b"/>
                      <a:r>
                        <a:rPr lang="sv-SE" sz="1100" b="0" i="0" u="none" strike="noStrike">
                          <a:solidFill>
                            <a:srgbClr val="000000"/>
                          </a:solidFill>
                          <a:effectLst/>
                          <a:latin typeface="Fu"/>
                        </a:rPr>
                        <a:t>2 000</a:t>
                      </a:r>
                    </a:p>
                  </a:txBody>
                  <a:tcPr marL="9525" marR="9525" marT="9525" marB="0" anchor="b">
                    <a:noFill/>
                  </a:tcPr>
                </a:tc>
                <a:tc>
                  <a:txBody>
                    <a:bodyPr/>
                    <a:lstStyle/>
                    <a:p>
                      <a:pPr algn="ctr" fontAlgn="b"/>
                      <a:r>
                        <a:rPr lang="sv-SE" sz="1100" b="0" i="0" u="none" strike="noStrike">
                          <a:solidFill>
                            <a:srgbClr val="000000"/>
                          </a:solidFill>
                          <a:effectLst/>
                          <a:latin typeface="Fu"/>
                        </a:rPr>
                        <a:t>59,8</a:t>
                      </a:r>
                    </a:p>
                  </a:txBody>
                  <a:tcPr marL="9525" marR="9525" marT="9525" marB="0" anchor="b"/>
                </a:tc>
                <a:tc>
                  <a:txBody>
                    <a:bodyPr/>
                    <a:lstStyle/>
                    <a:p>
                      <a:pPr algn="ctr" fontAlgn="b"/>
                      <a:r>
                        <a:rPr lang="sv-SE" sz="1100" b="0" i="0" u="none" strike="noStrike">
                          <a:solidFill>
                            <a:srgbClr val="000000"/>
                          </a:solidFill>
                          <a:effectLst/>
                          <a:latin typeface="Fu"/>
                        </a:rPr>
                        <a:t>31,7</a:t>
                      </a:r>
                    </a:p>
                  </a:txBody>
                  <a:tcPr marL="9525" marR="9525" marT="9525" marB="0" anchor="b"/>
                </a:tc>
                <a:tc>
                  <a:txBody>
                    <a:bodyPr/>
                    <a:lstStyle/>
                    <a:p>
                      <a:pPr algn="ctr" fontAlgn="b"/>
                      <a:r>
                        <a:rPr lang="sv-SE" sz="1100" b="0" i="0" u="none" strike="noStrike">
                          <a:solidFill>
                            <a:srgbClr val="000000"/>
                          </a:solidFill>
                          <a:effectLst/>
                          <a:latin typeface="Fu"/>
                        </a:rPr>
                        <a:t>12,0</a:t>
                      </a:r>
                    </a:p>
                  </a:txBody>
                  <a:tcPr marL="9525" marR="9525" marT="9525" marB="0" anchor="b"/>
                </a:tc>
              </a:tr>
              <a:tr h="193809">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9 400</a:t>
                      </a:r>
                    </a:p>
                  </a:txBody>
                  <a:tcPr marL="9525" marR="9525" marT="9525" marB="0" anchor="b">
                    <a:noFill/>
                  </a:tcPr>
                </a:tc>
                <a:tc>
                  <a:txBody>
                    <a:bodyPr/>
                    <a:lstStyle/>
                    <a:p>
                      <a:pPr algn="ctr" fontAlgn="b"/>
                      <a:r>
                        <a:rPr lang="sv-SE" sz="1100" b="0" i="0" u="none" strike="noStrike" dirty="0">
                          <a:solidFill>
                            <a:srgbClr val="000000"/>
                          </a:solidFill>
                          <a:effectLst/>
                          <a:latin typeface="Fu"/>
                        </a:rPr>
                        <a:t>2 400</a:t>
                      </a:r>
                    </a:p>
                  </a:txBody>
                  <a:tcPr marL="9525" marR="9525" marT="9525" marB="0" anchor="b">
                    <a:noFill/>
                  </a:tcPr>
                </a:tc>
                <a:tc>
                  <a:txBody>
                    <a:bodyPr/>
                    <a:lstStyle/>
                    <a:p>
                      <a:pPr algn="ctr" fontAlgn="b"/>
                      <a:r>
                        <a:rPr lang="sv-SE" sz="1100" b="0" i="0" u="none" strike="noStrike">
                          <a:solidFill>
                            <a:srgbClr val="000000"/>
                          </a:solidFill>
                          <a:effectLst/>
                          <a:latin typeface="Fu"/>
                        </a:rPr>
                        <a:t>27,0</a:t>
                      </a:r>
                    </a:p>
                  </a:txBody>
                  <a:tcPr marL="9525" marR="9525" marT="9525" marB="0" anchor="b"/>
                </a:tc>
                <a:tc>
                  <a:txBody>
                    <a:bodyPr/>
                    <a:lstStyle/>
                    <a:p>
                      <a:pPr algn="ctr" fontAlgn="b"/>
                      <a:r>
                        <a:rPr lang="sv-SE" sz="1100" b="0" i="0" u="none" strike="noStrike">
                          <a:solidFill>
                            <a:srgbClr val="000000"/>
                          </a:solidFill>
                          <a:effectLst/>
                          <a:latin typeface="Fu"/>
                        </a:rPr>
                        <a:t>54,1</a:t>
                      </a:r>
                    </a:p>
                  </a:txBody>
                  <a:tcPr marL="9525" marR="9525" marT="9525" marB="0" anchor="b"/>
                </a:tc>
                <a:tc>
                  <a:txBody>
                    <a:bodyPr/>
                    <a:lstStyle/>
                    <a:p>
                      <a:pPr algn="ctr" fontAlgn="b"/>
                      <a:r>
                        <a:rPr lang="sv-SE" sz="1100" b="0" i="0" u="none" strike="noStrike">
                          <a:solidFill>
                            <a:srgbClr val="000000"/>
                          </a:solidFill>
                          <a:effectLst/>
                          <a:latin typeface="Fu"/>
                        </a:rPr>
                        <a:t>34,3</a:t>
                      </a:r>
                    </a:p>
                  </a:txBody>
                  <a:tcPr marL="9525" marR="9525" marT="9525" marB="0" anchor="b"/>
                </a:tc>
              </a:tr>
              <a:tr h="19831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15 700</a:t>
                      </a:r>
                    </a:p>
                  </a:txBody>
                  <a:tcPr marL="9525" marR="9525" marT="9525" marB="0" anchor="b">
                    <a:noFill/>
                  </a:tcPr>
                </a:tc>
                <a:tc>
                  <a:txBody>
                    <a:bodyPr/>
                    <a:lstStyle/>
                    <a:p>
                      <a:pPr algn="ctr" fontAlgn="b"/>
                      <a:r>
                        <a:rPr lang="sv-SE" sz="1100" b="0" i="0" u="none" strike="noStrike">
                          <a:solidFill>
                            <a:srgbClr val="000000"/>
                          </a:solidFill>
                          <a:effectLst/>
                          <a:latin typeface="Fu"/>
                        </a:rPr>
                        <a:t>300</a:t>
                      </a:r>
                    </a:p>
                  </a:txBody>
                  <a:tcPr marL="9525" marR="9525" marT="9525" marB="0" anchor="b">
                    <a:noFill/>
                  </a:tcPr>
                </a:tc>
                <a:tc>
                  <a:txBody>
                    <a:bodyPr/>
                    <a:lstStyle/>
                    <a:p>
                      <a:pPr algn="ctr" fontAlgn="b"/>
                      <a:r>
                        <a:rPr lang="sv-SE" sz="1100" b="0" i="0" u="none" strike="noStrike">
                          <a:solidFill>
                            <a:srgbClr val="000000"/>
                          </a:solidFill>
                          <a:effectLst/>
                          <a:latin typeface="Fu"/>
                        </a:rPr>
                        <a:t>6,8</a:t>
                      </a:r>
                    </a:p>
                  </a:txBody>
                  <a:tcPr marL="9525" marR="9525" marT="9525" marB="0" anchor="b"/>
                </a:tc>
                <a:tc>
                  <a:txBody>
                    <a:bodyPr/>
                    <a:lstStyle/>
                    <a:p>
                      <a:pPr algn="ctr" fontAlgn="b"/>
                      <a:r>
                        <a:rPr lang="sv-SE" sz="1100" b="0" i="0" u="none" strike="noStrike">
                          <a:solidFill>
                            <a:srgbClr val="000000"/>
                          </a:solidFill>
                          <a:effectLst/>
                          <a:latin typeface="Fu"/>
                        </a:rPr>
                        <a:t>-0,6</a:t>
                      </a:r>
                    </a:p>
                  </a:txBody>
                  <a:tcPr marL="9525" marR="9525" marT="9525" marB="0" anchor="b"/>
                </a:tc>
                <a:tc>
                  <a:txBody>
                    <a:bodyPr/>
                    <a:lstStyle/>
                    <a:p>
                      <a:pPr algn="ctr" fontAlgn="b"/>
                      <a:r>
                        <a:rPr lang="sv-SE" sz="1100" b="0" i="0" u="none" strike="noStrike">
                          <a:solidFill>
                            <a:srgbClr val="000000"/>
                          </a:solidFill>
                          <a:effectLst/>
                          <a:latin typeface="Fu"/>
                        </a:rPr>
                        <a:t>1,9</a:t>
                      </a:r>
                    </a:p>
                  </a:txBody>
                  <a:tcPr marL="9525" marR="9525" marT="9525" marB="0" anchor="b"/>
                </a:tc>
              </a:tr>
              <a:tr h="193809">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22 300</a:t>
                      </a:r>
                    </a:p>
                  </a:txBody>
                  <a:tcPr marL="9525" marR="9525" marT="9525" marB="0" anchor="b">
                    <a:noFill/>
                  </a:tcPr>
                </a:tc>
                <a:tc>
                  <a:txBody>
                    <a:bodyPr/>
                    <a:lstStyle/>
                    <a:p>
                      <a:pPr algn="ctr" fontAlgn="b"/>
                      <a:r>
                        <a:rPr lang="sv-SE" sz="1100" b="0" i="0" u="none" strike="noStrike">
                          <a:solidFill>
                            <a:srgbClr val="000000"/>
                          </a:solidFill>
                          <a:effectLst/>
                          <a:latin typeface="Fu"/>
                        </a:rPr>
                        <a:t>900</a:t>
                      </a:r>
                    </a:p>
                  </a:txBody>
                  <a:tcPr marL="9525" marR="9525" marT="9525" marB="0" anchor="b">
                    <a:noFill/>
                  </a:tcPr>
                </a:tc>
                <a:tc>
                  <a:txBody>
                    <a:bodyPr/>
                    <a:lstStyle/>
                    <a:p>
                      <a:pPr algn="ctr" fontAlgn="b"/>
                      <a:r>
                        <a:rPr lang="sv-SE" sz="1100" b="0" i="0" u="none" strike="noStrike">
                          <a:solidFill>
                            <a:srgbClr val="000000"/>
                          </a:solidFill>
                          <a:effectLst/>
                          <a:latin typeface="Fu"/>
                        </a:rPr>
                        <a:t>-2,2</a:t>
                      </a:r>
                    </a:p>
                  </a:txBody>
                  <a:tcPr marL="9525" marR="9525" marT="9525" marB="0" anchor="b"/>
                </a:tc>
                <a:tc>
                  <a:txBody>
                    <a:bodyPr/>
                    <a:lstStyle/>
                    <a:p>
                      <a:pPr algn="ctr" fontAlgn="b"/>
                      <a:r>
                        <a:rPr lang="sv-SE" sz="1100" b="0" i="0" u="none" strike="noStrike">
                          <a:solidFill>
                            <a:srgbClr val="000000"/>
                          </a:solidFill>
                          <a:effectLst/>
                          <a:latin typeface="Fu"/>
                        </a:rPr>
                        <a:t>15,5</a:t>
                      </a:r>
                    </a:p>
                  </a:txBody>
                  <a:tcPr marL="9525" marR="9525" marT="9525" marB="0" anchor="b"/>
                </a:tc>
                <a:tc>
                  <a:txBody>
                    <a:bodyPr/>
                    <a:lstStyle/>
                    <a:p>
                      <a:pPr algn="ctr" fontAlgn="b"/>
                      <a:r>
                        <a:rPr lang="sv-SE" sz="1100" b="0" i="0" u="none" strike="noStrike">
                          <a:solidFill>
                            <a:srgbClr val="000000"/>
                          </a:solidFill>
                          <a:effectLst/>
                          <a:latin typeface="Fu"/>
                        </a:rPr>
                        <a:t>4,2</a:t>
                      </a:r>
                    </a:p>
                  </a:txBody>
                  <a:tcPr marL="9525" marR="9525" marT="9525" marB="0" anchor="b"/>
                </a:tc>
              </a:tr>
              <a:tr h="193809">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r>
              <a:tr h="193809">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
                        </a:rPr>
                        <a:t>128 100</a:t>
                      </a:r>
                    </a:p>
                  </a:txBody>
                  <a:tcPr marL="9525" marR="9525" marT="9525" marB="0" anchor="b">
                    <a:noFill/>
                  </a:tcPr>
                </a:tc>
                <a:tc>
                  <a:txBody>
                    <a:bodyPr/>
                    <a:lstStyle/>
                    <a:p>
                      <a:pPr algn="ctr" fontAlgn="b"/>
                      <a:r>
                        <a:rPr lang="sv-SE" sz="1100" b="0" i="0" u="none" strike="noStrike">
                          <a:solidFill>
                            <a:srgbClr val="000000"/>
                          </a:solidFill>
                          <a:effectLst/>
                          <a:latin typeface="Fu"/>
                        </a:rPr>
                        <a:t>-1 700</a:t>
                      </a:r>
                    </a:p>
                  </a:txBody>
                  <a:tcPr marL="9525" marR="9525" marT="9525" marB="0" anchor="b">
                    <a:noFill/>
                  </a:tcPr>
                </a:tc>
                <a:tc>
                  <a:txBody>
                    <a:bodyPr/>
                    <a:lstStyle/>
                    <a:p>
                      <a:pPr algn="ctr" fontAlgn="b"/>
                      <a:r>
                        <a:rPr lang="sv-SE" sz="1100" b="0" i="0" u="none" strike="noStrike">
                          <a:solidFill>
                            <a:srgbClr val="000000"/>
                          </a:solidFill>
                          <a:effectLst/>
                          <a:latin typeface="Fu"/>
                        </a:rPr>
                        <a:t>1,3</a:t>
                      </a:r>
                    </a:p>
                  </a:txBody>
                  <a:tcPr marL="9525" marR="9525" marT="9525" marB="0" anchor="b"/>
                </a:tc>
                <a:tc>
                  <a:txBody>
                    <a:bodyPr/>
                    <a:lstStyle/>
                    <a:p>
                      <a:pPr algn="ctr" fontAlgn="b"/>
                      <a:r>
                        <a:rPr lang="sv-SE" sz="1100" b="0" i="0" u="none" strike="noStrike">
                          <a:solidFill>
                            <a:srgbClr val="000000"/>
                          </a:solidFill>
                          <a:effectLst/>
                          <a:latin typeface="Fu"/>
                        </a:rPr>
                        <a:t>7,2</a:t>
                      </a:r>
                    </a:p>
                  </a:txBody>
                  <a:tcPr marL="9525" marR="9525" marT="9525" marB="0" anchor="b"/>
                </a:tc>
                <a:tc>
                  <a:txBody>
                    <a:bodyPr/>
                    <a:lstStyle/>
                    <a:p>
                      <a:pPr algn="ctr" fontAlgn="b"/>
                      <a:r>
                        <a:rPr lang="sv-SE" sz="1100" b="0" i="0" u="none" strike="noStrike">
                          <a:solidFill>
                            <a:srgbClr val="000000"/>
                          </a:solidFill>
                          <a:effectLst/>
                          <a:latin typeface="Fu"/>
                        </a:rPr>
                        <a:t>-1,3</a:t>
                      </a:r>
                    </a:p>
                  </a:txBody>
                  <a:tcPr marL="9525" marR="9525" marT="9525" marB="0" anchor="b"/>
                </a:tc>
              </a:tr>
              <a:tr h="193809">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noFill/>
                  </a:tcPr>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smtClean="0">
                          <a:solidFill>
                            <a:srgbClr val="000000"/>
                          </a:solidFill>
                          <a:effectLst/>
                          <a:latin typeface="Fu"/>
                        </a:rPr>
                        <a:t>i.u.</a:t>
                      </a:r>
                      <a:endParaRPr lang="sv-SE" sz="1100" b="0" i="0" u="none" strike="noStrike" dirty="0">
                        <a:solidFill>
                          <a:srgbClr val="000000"/>
                        </a:solidFill>
                        <a:effectLst/>
                        <a:latin typeface="Fu"/>
                      </a:endParaRPr>
                    </a:p>
                  </a:txBody>
                  <a:tcPr marL="9525" marR="9525" marT="9525" marB="0" anchor="b"/>
                </a:tc>
                <a:tc>
                  <a:txBody>
                    <a:bodyPr/>
                    <a:lstStyle/>
                    <a:p>
                      <a:pPr algn="ctr" fontAlgn="b"/>
                      <a:r>
                        <a:rPr lang="sv-SE" sz="1100" b="0" i="0" u="none" strike="noStrike" dirty="0" err="1" smtClean="0">
                          <a:solidFill>
                            <a:srgbClr val="000000"/>
                          </a:solidFill>
                          <a:effectLst/>
                          <a:latin typeface="Fu"/>
                        </a:rPr>
                        <a:t>i.u</a:t>
                      </a:r>
                      <a:r>
                        <a:rPr lang="sv-SE" sz="1100" b="0" i="0" u="none" strike="noStrike" dirty="0" smtClean="0">
                          <a:solidFill>
                            <a:srgbClr val="000000"/>
                          </a:solidFill>
                          <a:effectLst/>
                          <a:latin typeface="Fu"/>
                        </a:rPr>
                        <a:t>.</a:t>
                      </a:r>
                      <a:endParaRPr lang="sv-SE" sz="1100" b="0" i="0" u="none" strike="noStrike" dirty="0">
                        <a:solidFill>
                          <a:srgbClr val="000000"/>
                        </a:solidFill>
                        <a:effectLst/>
                        <a:latin typeface="Fu"/>
                      </a:endParaRPr>
                    </a:p>
                  </a:txBody>
                  <a:tcPr marL="9525" marR="9525" marT="9525" marB="0" anchor="b"/>
                </a:tc>
              </a:tr>
            </a:tbl>
          </a:graphicData>
        </a:graphic>
      </p:graphicFrame>
      <p:sp>
        <p:nvSpPr>
          <p:cNvPr id="7" name="textruta 6"/>
          <p:cNvSpPr txBox="1"/>
          <p:nvPr/>
        </p:nvSpPr>
        <p:spPr>
          <a:xfrm>
            <a:off x="4008799" y="4621876"/>
            <a:ext cx="914400" cy="449386"/>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20494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122977"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3017117478"/>
              </p:ext>
            </p:extLst>
          </p:nvPr>
        </p:nvGraphicFramePr>
        <p:xfrm>
          <a:off x="4075750" y="2319649"/>
          <a:ext cx="4674413" cy="1143000"/>
        </p:xfrm>
        <a:graphic>
          <a:graphicData uri="http://schemas.openxmlformats.org/drawingml/2006/table">
            <a:tbl>
              <a:tblPr>
                <a:tableStyleId>{68D230F3-CF80-4859-8CE7-A43EE81993B5}</a:tableStyleId>
              </a:tblPr>
              <a:tblGrid>
                <a:gridCol w="1479917"/>
                <a:gridCol w="976875"/>
                <a:gridCol w="739207"/>
                <a:gridCol w="739207"/>
                <a:gridCol w="739207"/>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a:solidFill>
                            <a:srgbClr val="000000"/>
                          </a:solidFill>
                          <a:effectLst/>
                          <a:latin typeface="Futura Std Book"/>
                        </a:rPr>
                        <a:t>2016 kv1</a:t>
                      </a: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rtl="0" fontAlgn="b"/>
                      <a:r>
                        <a:rPr lang="sv-SE" sz="1100" b="0" i="0" u="none" strike="noStrike">
                          <a:solidFill>
                            <a:srgbClr val="000000"/>
                          </a:solidFill>
                          <a:effectLst/>
                          <a:latin typeface="Futura Std Book"/>
                        </a:rPr>
                        <a:t>365 525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21,7</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1 143 039</a:t>
                      </a:r>
                    </a:p>
                  </a:txBody>
                  <a:tcPr marL="9525" marR="9525" marT="9525" marB="0" anchor="b"/>
                </a:tc>
                <a:tc>
                  <a:txBody>
                    <a:bodyPr/>
                    <a:lstStyle/>
                    <a:p>
                      <a:pPr algn="ctr" rtl="0" fontAlgn="b"/>
                      <a:r>
                        <a:rPr lang="sv-SE" sz="1100" b="0" i="0" u="none" strike="noStrike">
                          <a:solidFill>
                            <a:srgbClr val="000000"/>
                          </a:solidFill>
                          <a:effectLst/>
                          <a:latin typeface="Futura Std Book"/>
                        </a:rPr>
                        <a:t>29,4</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rtl="0" fontAlgn="b"/>
                      <a:r>
                        <a:rPr lang="sv-SE" sz="1100" b="0" i="0" u="none" strike="noStrike">
                          <a:solidFill>
                            <a:srgbClr val="000000"/>
                          </a:solidFill>
                          <a:effectLst/>
                          <a:latin typeface="Futura Std Book"/>
                        </a:rPr>
                        <a:t>174 772</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19,5</a:t>
                      </a:r>
                    </a:p>
                  </a:txBody>
                  <a:tcPr marL="9525" marR="9525" marT="9525" marB="0" anchor="b">
                    <a:noFill/>
                  </a:tcPr>
                </a:tc>
                <a:tc>
                  <a:txBody>
                    <a:bodyPr/>
                    <a:lstStyle/>
                    <a:p>
                      <a:pPr algn="ctr" rtl="0" fontAlgn="b"/>
                      <a:r>
                        <a:rPr lang="sv-SE" sz="1100" b="0" i="0" u="none" strike="noStrike">
                          <a:solidFill>
                            <a:srgbClr val="000000"/>
                          </a:solidFill>
                          <a:effectLst/>
                          <a:latin typeface="Futura Std Book"/>
                        </a:rPr>
                        <a:t>553 500</a:t>
                      </a:r>
                    </a:p>
                  </a:txBody>
                  <a:tcPr marL="9525" marR="9525" marT="9525" marB="0" anchor="b"/>
                </a:tc>
                <a:tc>
                  <a:txBody>
                    <a:bodyPr/>
                    <a:lstStyle/>
                    <a:p>
                      <a:pPr algn="ctr" rtl="0" fontAlgn="b"/>
                      <a:r>
                        <a:rPr lang="sv-SE" sz="1100" b="0" i="0" u="none" strike="noStrike">
                          <a:solidFill>
                            <a:srgbClr val="000000"/>
                          </a:solidFill>
                          <a:effectLst/>
                          <a:latin typeface="Futura Std Book"/>
                        </a:rPr>
                        <a:t>25,0</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Södermanlands län</a:t>
                      </a:r>
                    </a:p>
                  </a:txBody>
                  <a:tcPr marL="9525" marR="9525" marT="9525" marB="0" anchor="b"/>
                </a:tc>
                <a:tc>
                  <a:txBody>
                    <a:bodyPr/>
                    <a:lstStyle/>
                    <a:p>
                      <a:pPr algn="ctr" rtl="0" fontAlgn="b"/>
                      <a:r>
                        <a:rPr lang="sv-SE" sz="1100" b="1" i="0" u="none" strike="noStrike">
                          <a:solidFill>
                            <a:srgbClr val="000000"/>
                          </a:solidFill>
                          <a:effectLst/>
                          <a:latin typeface="Futura Std Book"/>
                        </a:rPr>
                        <a:t>10 452</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17,4</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28 850</a:t>
                      </a:r>
                    </a:p>
                  </a:txBody>
                  <a:tcPr marL="9525" marR="9525" marT="9525" marB="0" anchor="b"/>
                </a:tc>
                <a:tc>
                  <a:txBody>
                    <a:bodyPr/>
                    <a:lstStyle/>
                    <a:p>
                      <a:pPr algn="ctr" rtl="0" fontAlgn="b"/>
                      <a:r>
                        <a:rPr lang="sv-SE" sz="1100" b="1" i="0" u="none" strike="noStrike">
                          <a:solidFill>
                            <a:srgbClr val="000000"/>
                          </a:solidFill>
                          <a:effectLst/>
                          <a:latin typeface="Futura Std Book"/>
                        </a:rPr>
                        <a:t>31,6</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Eskilstuna kommun</a:t>
                      </a:r>
                    </a:p>
                  </a:txBody>
                  <a:tcPr marL="9525" marR="9525" marT="9525" marB="0" anchor="b"/>
                </a:tc>
                <a:tc>
                  <a:txBody>
                    <a:bodyPr/>
                    <a:lstStyle/>
                    <a:p>
                      <a:pPr algn="ctr" rtl="0" fontAlgn="b"/>
                      <a:r>
                        <a:rPr lang="sv-SE" sz="1100" b="1" i="0" u="none" strike="noStrike">
                          <a:solidFill>
                            <a:srgbClr val="000000"/>
                          </a:solidFill>
                          <a:effectLst/>
                          <a:latin typeface="Futura Std Book"/>
                        </a:rPr>
                        <a:t>5 560</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33,6</a:t>
                      </a:r>
                    </a:p>
                  </a:txBody>
                  <a:tcPr marL="9525" marR="9525" marT="9525" marB="0" anchor="b">
                    <a:noFill/>
                  </a:tcPr>
                </a:tc>
                <a:tc>
                  <a:txBody>
                    <a:bodyPr/>
                    <a:lstStyle/>
                    <a:p>
                      <a:pPr algn="ctr" rtl="0" fontAlgn="b"/>
                      <a:r>
                        <a:rPr lang="sv-SE" sz="1100" b="1" i="0" u="none" strike="noStrike">
                          <a:solidFill>
                            <a:srgbClr val="000000"/>
                          </a:solidFill>
                          <a:effectLst/>
                          <a:latin typeface="Futura Std Book"/>
                        </a:rPr>
                        <a:t>13 328</a:t>
                      </a:r>
                    </a:p>
                  </a:txBody>
                  <a:tcPr marL="9525" marR="9525" marT="9525" marB="0" anchor="b"/>
                </a:tc>
                <a:tc>
                  <a:txBody>
                    <a:bodyPr/>
                    <a:lstStyle/>
                    <a:p>
                      <a:pPr algn="ctr" rtl="0" fontAlgn="b"/>
                      <a:r>
                        <a:rPr lang="sv-SE" sz="1100" b="1" i="0" u="none" strike="noStrike" dirty="0">
                          <a:solidFill>
                            <a:srgbClr val="000000"/>
                          </a:solidFill>
                          <a:effectLst/>
                          <a:latin typeface="Futura Std Book"/>
                        </a:rPr>
                        <a:t>30,6</a:t>
                      </a:r>
                    </a:p>
                  </a:txBody>
                  <a:tcPr marL="9525" marR="9525" marT="9525" marB="0" anchor="b"/>
                </a:tc>
              </a:tr>
            </a:tbl>
          </a:graphicData>
        </a:graphic>
      </p:graphicFrame>
      <p:sp>
        <p:nvSpPr>
          <p:cNvPr id="7" name="textruta 6"/>
          <p:cNvSpPr txBox="1"/>
          <p:nvPr/>
        </p:nvSpPr>
        <p:spPr>
          <a:xfrm>
            <a:off x="7419392" y="3396515"/>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graphicFrame>
        <p:nvGraphicFramePr>
          <p:cNvPr id="11" name="Diagram 10"/>
          <p:cNvGraphicFramePr>
            <a:graphicFrameLocks/>
          </p:cNvGraphicFramePr>
          <p:nvPr>
            <p:extLst>
              <p:ext uri="{D42A27DB-BD31-4B8C-83A1-F6EECF244321}">
                <p14:modId xmlns:p14="http://schemas.microsoft.com/office/powerpoint/2010/main" val="2037322855"/>
              </p:ext>
            </p:extLst>
          </p:nvPr>
        </p:nvGraphicFramePr>
        <p:xfrm>
          <a:off x="397496" y="2202649"/>
          <a:ext cx="5162400" cy="25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639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SBR 16 9</Template>
  <TotalTime>3486</TotalTime>
  <Words>943</Words>
  <Application>Microsoft Office PowerPoint</Application>
  <PresentationFormat>Bildspel på skärmen (16:9)</PresentationFormat>
  <Paragraphs>550</Paragraphs>
  <Slides>15</Slides>
  <Notes>4</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SBR 16 9</vt:lpstr>
      <vt:lpstr>Konjunkturen i Södermanlands län  Konjunkturläget kv1 2016 Juni 2016</vt:lpstr>
      <vt:lpstr>Konjunkturläget 2016 kv1  </vt:lpstr>
      <vt:lpstr>Lönesumma i privat sektor Index 100 = 2005 kv1</vt:lpstr>
      <vt:lpstr>Lönesumma, Södermanlands län Index 100 = 2005 kv1</vt:lpstr>
      <vt:lpstr>Nyregistrerade företag  </vt:lpstr>
      <vt:lpstr>Företagskonkurser  </vt:lpstr>
      <vt:lpstr>Sysselsättning Index 100 = 2008 kv1 </vt:lpstr>
      <vt:lpstr>Sysselsättning i Södermanlands län</vt:lpstr>
      <vt:lpstr>Nyanmälda platser på arbetsförmedlingen Index 100 = 2005 kv1</vt:lpstr>
      <vt:lpstr>Varslade personer Index 100 = 2006 kv1</vt:lpstr>
      <vt:lpstr>Arbetslöshet i förh. till befolkningen (%), 15-74 år   </vt:lpstr>
      <vt:lpstr>Befolkning Index 100 = 2005 kv1</vt:lpstr>
      <vt:lpstr>Påbörjade lägenheter Index 100 = 2005 kv1</vt:lpstr>
      <vt:lpstr>Kommersiella övernattningar Index 100 = 2008 kv1 (kv1, 2008 - 2016) </vt:lpstr>
      <vt:lpstr>Stockholm Business Alliance, SBA  Inom ramen för partnerskapet Stockholm Business Alliance – 54 kommuner i Stockholmsregionen – tas det fram kvartalsvisa konjunkturrapporter för länen; Stockholms län, Uppsala län, Södermanlands län,  Östergötlands län, Örebro län, Västmanlands län, Dalarnas län och Gävleborgs län.   Samtliga rapporter finns tillgängliga på www.stockholmbusinessalliance.se.  Frågor kan ställas till Stefan Frid på Invest Stockholm.  Ansvarig utgivare: Olle Zetterberg, VD Stockholm Business Region.    Stockholm Business Region  P.O. Box 16282  SE-103 25 Stockholm, Sweden  Phone + 46 8 508 280 00  www.visitstockholm.com  investstockholm.com  stockholmbusinessregion.se </vt:lpstr>
    </vt:vector>
  </TitlesOfParts>
  <Company>Volvo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Stefan Frid</cp:lastModifiedBy>
  <cp:revision>229</cp:revision>
  <cp:lastPrinted>2015-02-26T14:29:42Z</cp:lastPrinted>
  <dcterms:created xsi:type="dcterms:W3CDTF">2015-02-13T14:20:44Z</dcterms:created>
  <dcterms:modified xsi:type="dcterms:W3CDTF">2016-06-23T12:35:34Z</dcterms:modified>
</cp:coreProperties>
</file>