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55" r:id="rId2"/>
    <p:sldId id="351" r:id="rId3"/>
    <p:sldId id="334" r:id="rId4"/>
    <p:sldId id="347" r:id="rId5"/>
    <p:sldId id="336" r:id="rId6"/>
    <p:sldId id="337" r:id="rId7"/>
    <p:sldId id="338" r:id="rId8"/>
    <p:sldId id="339" r:id="rId9"/>
    <p:sldId id="340" r:id="rId10"/>
    <p:sldId id="341" r:id="rId11"/>
    <p:sldId id="342" r:id="rId12"/>
    <p:sldId id="343" r:id="rId13"/>
    <p:sldId id="344" r:id="rId14"/>
    <p:sldId id="345" r:id="rId15"/>
    <p:sldId id="353" r:id="rId16"/>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7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704" autoAdjust="0"/>
  </p:normalViewPr>
  <p:slideViewPr>
    <p:cSldViewPr snapToGrid="0" showGuides="1">
      <p:cViewPr>
        <p:scale>
          <a:sx n="150" d="100"/>
          <a:sy n="150" d="100"/>
        </p:scale>
        <p:origin x="-108" y="132"/>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Uppsala%20l&#228;n%202016%20kv1.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Uppsala%20l&#228;n%202016%20kv1.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Uppsala%20l&#228;n%202016%20kv1.xlsx"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Uppsala%20l&#228;n%202016%20kv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Uppsala%20l&#228;n%202016%20kv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Uppsala%20l&#228;n%202016%20kv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Uppsala%20l&#228;n%202016%20kv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Uppsala%20l&#228;n%202016%20kv1.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Uppsala%20l&#228;n%202016%20kv1.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Uppsala%20l&#228;n%202016%20kv1.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Uppsala%20l&#228;n%202016%20kv1.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'3-4. Lönesumma'!$C$15</c:f>
              <c:strCache>
                <c:ptCount val="1"/>
                <c:pt idx="0">
                  <c:v>Sverige</c:v>
                </c:pt>
              </c:strCache>
            </c:strRef>
          </c:tx>
          <c:spPr>
            <a:ln>
              <a:solidFill>
                <a:sysClr val="window" lastClr="FFFFFF">
                  <a:lumMod val="50000"/>
                </a:sysClr>
              </a:solidFill>
            </a:ln>
          </c:spPr>
          <c:marker>
            <c:symbol val="none"/>
          </c:marker>
          <c:cat>
            <c:strRef>
              <c:f>'3-4. Lönesumma'!$D$13:$AV$13</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Lönesumma'!$D$15:$AV$15</c:f>
              <c:numCache>
                <c:formatCode>0</c:formatCode>
                <c:ptCount val="45"/>
                <c:pt idx="0">
                  <c:v>100</c:v>
                </c:pt>
                <c:pt idx="1">
                  <c:v>108.05961000034586</c:v>
                </c:pt>
                <c:pt idx="2">
                  <c:v>105.56400079493429</c:v>
                </c:pt>
                <c:pt idx="3">
                  <c:v>106.74171241973949</c:v>
                </c:pt>
                <c:pt idx="4">
                  <c:v>104.8784126509763</c:v>
                </c:pt>
                <c:pt idx="5">
                  <c:v>113.04544933739311</c:v>
                </c:pt>
                <c:pt idx="6">
                  <c:v>110.72228496156482</c:v>
                </c:pt>
                <c:pt idx="7">
                  <c:v>112.98236634298746</c:v>
                </c:pt>
                <c:pt idx="8">
                  <c:v>113.51513824064759</c:v>
                </c:pt>
                <c:pt idx="9">
                  <c:v>121.24654970656567</c:v>
                </c:pt>
                <c:pt idx="10">
                  <c:v>119.78139441701839</c:v>
                </c:pt>
                <c:pt idx="11">
                  <c:v>122.6954856588154</c:v>
                </c:pt>
                <c:pt idx="12">
                  <c:v>122.52882278272908</c:v>
                </c:pt>
                <c:pt idx="13">
                  <c:v>131.36015866851264</c:v>
                </c:pt>
                <c:pt idx="14">
                  <c:v>127.5454454915442</c:v>
                </c:pt>
                <c:pt idx="15">
                  <c:v>127.4878050267187</c:v>
                </c:pt>
                <c:pt idx="16">
                  <c:v>124.2242862207719</c:v>
                </c:pt>
                <c:pt idx="17">
                  <c:v>129.85165255424661</c:v>
                </c:pt>
                <c:pt idx="18">
                  <c:v>126.17764197236457</c:v>
                </c:pt>
                <c:pt idx="19">
                  <c:v>125.59803654364687</c:v>
                </c:pt>
                <c:pt idx="20">
                  <c:v>124.74152482324882</c:v>
                </c:pt>
                <c:pt idx="21">
                  <c:v>133.93006472860179</c:v>
                </c:pt>
                <c:pt idx="22">
                  <c:v>131.7786702688955</c:v>
                </c:pt>
                <c:pt idx="23">
                  <c:v>133.64962936119511</c:v>
                </c:pt>
                <c:pt idx="24">
                  <c:v>133.39077739804185</c:v>
                </c:pt>
                <c:pt idx="25">
                  <c:v>143.48561631293938</c:v>
                </c:pt>
                <c:pt idx="26">
                  <c:v>141.06243710256044</c:v>
                </c:pt>
                <c:pt idx="27">
                  <c:v>141.00824859976464</c:v>
                </c:pt>
                <c:pt idx="28">
                  <c:v>139.1707367302904</c:v>
                </c:pt>
                <c:pt idx="29">
                  <c:v>149.64259069050573</c:v>
                </c:pt>
                <c:pt idx="30">
                  <c:v>146.33416996167298</c:v>
                </c:pt>
                <c:pt idx="31">
                  <c:v>145.8107573736045</c:v>
                </c:pt>
                <c:pt idx="32">
                  <c:v>142.75109317728055</c:v>
                </c:pt>
                <c:pt idx="33">
                  <c:v>152.24586770280345</c:v>
                </c:pt>
                <c:pt idx="34">
                  <c:v>149.7637260223089</c:v>
                </c:pt>
                <c:pt idx="35">
                  <c:v>150.11090885845923</c:v>
                </c:pt>
                <c:pt idx="36">
                  <c:v>147.81173139490781</c:v>
                </c:pt>
                <c:pt idx="37">
                  <c:v>158.64411015350956</c:v>
                </c:pt>
                <c:pt idx="38">
                  <c:v>155.53660455236155</c:v>
                </c:pt>
                <c:pt idx="39">
                  <c:v>154.75191564094325</c:v>
                </c:pt>
                <c:pt idx="40">
                  <c:v>154.17096769199435</c:v>
                </c:pt>
                <c:pt idx="41">
                  <c:v>165.83973211443708</c:v>
                </c:pt>
                <c:pt idx="42">
                  <c:v>162.2305604373075</c:v>
                </c:pt>
                <c:pt idx="43">
                  <c:v>162.85781296906413</c:v>
                </c:pt>
                <c:pt idx="44">
                  <c:v>162.17011819357353</c:v>
                </c:pt>
              </c:numCache>
            </c:numRef>
          </c:val>
          <c:smooth val="0"/>
        </c:ser>
        <c:ser>
          <c:idx val="2"/>
          <c:order val="1"/>
          <c:tx>
            <c:strRef>
              <c:f>'3-4. Lönesumma'!$C$16</c:f>
              <c:strCache>
                <c:ptCount val="1"/>
                <c:pt idx="0">
                  <c:v>Stockholmsregionen</c:v>
                </c:pt>
              </c:strCache>
            </c:strRef>
          </c:tx>
          <c:spPr>
            <a:ln>
              <a:solidFill>
                <a:srgbClr val="052364"/>
              </a:solidFill>
            </a:ln>
          </c:spPr>
          <c:marker>
            <c:symbol val="none"/>
          </c:marker>
          <c:cat>
            <c:strRef>
              <c:f>'3-4. Lönesumma'!$D$13:$AV$13</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Lönesumma'!$D$16:$AV$16</c:f>
              <c:numCache>
                <c:formatCode>0</c:formatCode>
                <c:ptCount val="45"/>
                <c:pt idx="0">
                  <c:v>100</c:v>
                </c:pt>
                <c:pt idx="1">
                  <c:v>106.56233619549431</c:v>
                </c:pt>
                <c:pt idx="2">
                  <c:v>103.20426966486897</c:v>
                </c:pt>
                <c:pt idx="3">
                  <c:v>105.39832412131544</c:v>
                </c:pt>
                <c:pt idx="4">
                  <c:v>106.25976444410072</c:v>
                </c:pt>
                <c:pt idx="5">
                  <c:v>112.73318637842138</c:v>
                </c:pt>
                <c:pt idx="6">
                  <c:v>109.42009773475286</c:v>
                </c:pt>
                <c:pt idx="7">
                  <c:v>112.55053109582416</c:v>
                </c:pt>
                <c:pt idx="8">
                  <c:v>115.22022640641335</c:v>
                </c:pt>
                <c:pt idx="9">
                  <c:v>120.87901135806089</c:v>
                </c:pt>
                <c:pt idx="10">
                  <c:v>118.43212064288625</c:v>
                </c:pt>
                <c:pt idx="11">
                  <c:v>122.24087400819703</c:v>
                </c:pt>
                <c:pt idx="12">
                  <c:v>124.52490713891342</c:v>
                </c:pt>
                <c:pt idx="13">
                  <c:v>131.25448747078144</c:v>
                </c:pt>
                <c:pt idx="14">
                  <c:v>126.8190558785076</c:v>
                </c:pt>
                <c:pt idx="15">
                  <c:v>127.39447891341709</c:v>
                </c:pt>
                <c:pt idx="16">
                  <c:v>127.38647523888487</c:v>
                </c:pt>
                <c:pt idx="17">
                  <c:v>131.13510530584307</c:v>
                </c:pt>
                <c:pt idx="18">
                  <c:v>126.93523108661697</c:v>
                </c:pt>
                <c:pt idx="19">
                  <c:v>127.40133700329304</c:v>
                </c:pt>
                <c:pt idx="20">
                  <c:v>128.4625933647952</c:v>
                </c:pt>
                <c:pt idx="21">
                  <c:v>135.84029924099659</c:v>
                </c:pt>
                <c:pt idx="22">
                  <c:v>132.70651324508711</c:v>
                </c:pt>
                <c:pt idx="23">
                  <c:v>135.70517285435523</c:v>
                </c:pt>
                <c:pt idx="24">
                  <c:v>137.05562908642051</c:v>
                </c:pt>
                <c:pt idx="25">
                  <c:v>146.13212613387017</c:v>
                </c:pt>
                <c:pt idx="26">
                  <c:v>142.727798842862</c:v>
                </c:pt>
                <c:pt idx="27">
                  <c:v>143.88579628583315</c:v>
                </c:pt>
                <c:pt idx="28">
                  <c:v>143.6958720673635</c:v>
                </c:pt>
                <c:pt idx="29">
                  <c:v>152.6680659275637</c:v>
                </c:pt>
                <c:pt idx="30">
                  <c:v>148.31468313766101</c:v>
                </c:pt>
                <c:pt idx="31">
                  <c:v>148.74247108981643</c:v>
                </c:pt>
                <c:pt idx="32">
                  <c:v>147.41235275488935</c:v>
                </c:pt>
                <c:pt idx="33">
                  <c:v>155.2821448886385</c:v>
                </c:pt>
                <c:pt idx="34">
                  <c:v>151.69126029837949</c:v>
                </c:pt>
                <c:pt idx="35">
                  <c:v>153.74774086426137</c:v>
                </c:pt>
                <c:pt idx="36">
                  <c:v>152.96551083334515</c:v>
                </c:pt>
                <c:pt idx="37">
                  <c:v>162.13641199223866</c:v>
                </c:pt>
                <c:pt idx="38">
                  <c:v>158.23008020866806</c:v>
                </c:pt>
                <c:pt idx="39">
                  <c:v>158.86528825151805</c:v>
                </c:pt>
                <c:pt idx="40">
                  <c:v>160.45669704453726</c:v>
                </c:pt>
                <c:pt idx="41">
                  <c:v>170.5979197441028</c:v>
                </c:pt>
                <c:pt idx="42">
                  <c:v>165.94832787408299</c:v>
                </c:pt>
                <c:pt idx="43">
                  <c:v>167.91569102315498</c:v>
                </c:pt>
                <c:pt idx="44">
                  <c:v>169.55381994410055</c:v>
                </c:pt>
              </c:numCache>
            </c:numRef>
          </c:val>
          <c:smooth val="0"/>
        </c:ser>
        <c:ser>
          <c:idx val="0"/>
          <c:order val="2"/>
          <c:tx>
            <c:strRef>
              <c:f>'3-4. Lönesumma'!$C$17</c:f>
              <c:strCache>
                <c:ptCount val="1"/>
                <c:pt idx="0">
                  <c:v>Uppsala län</c:v>
                </c:pt>
              </c:strCache>
            </c:strRef>
          </c:tx>
          <c:spPr>
            <a:ln>
              <a:solidFill>
                <a:srgbClr val="052364"/>
              </a:solidFill>
              <a:prstDash val="sysDash"/>
            </a:ln>
          </c:spPr>
          <c:marker>
            <c:symbol val="none"/>
          </c:marker>
          <c:cat>
            <c:strRef>
              <c:f>'3-4. Lönesumma'!$D$13:$AV$13</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Lönesumma'!$D$17:$AV$17</c:f>
              <c:numCache>
                <c:formatCode>0</c:formatCode>
                <c:ptCount val="45"/>
                <c:pt idx="0">
                  <c:v>100</c:v>
                </c:pt>
                <c:pt idx="1">
                  <c:v>107.14224738993485</c:v>
                </c:pt>
                <c:pt idx="2">
                  <c:v>104.11100666136619</c:v>
                </c:pt>
                <c:pt idx="3">
                  <c:v>106.84667792321505</c:v>
                </c:pt>
                <c:pt idx="4">
                  <c:v>104.41301953952275</c:v>
                </c:pt>
                <c:pt idx="5">
                  <c:v>112.65480375540231</c:v>
                </c:pt>
                <c:pt idx="6">
                  <c:v>110.84679278828517</c:v>
                </c:pt>
                <c:pt idx="7">
                  <c:v>114.59370508569502</c:v>
                </c:pt>
                <c:pt idx="8">
                  <c:v>111.92055352037815</c:v>
                </c:pt>
                <c:pt idx="9">
                  <c:v>125.99292982481094</c:v>
                </c:pt>
                <c:pt idx="10">
                  <c:v>124.21641127590146</c:v>
                </c:pt>
                <c:pt idx="11">
                  <c:v>127.75634611763773</c:v>
                </c:pt>
                <c:pt idx="12">
                  <c:v>124.64533634717864</c:v>
                </c:pt>
                <c:pt idx="13">
                  <c:v>138.75404986891991</c:v>
                </c:pt>
                <c:pt idx="14">
                  <c:v>134.32292414741141</c:v>
                </c:pt>
                <c:pt idx="15">
                  <c:v>133.63520503745514</c:v>
                </c:pt>
                <c:pt idx="16">
                  <c:v>130.15318011119635</c:v>
                </c:pt>
                <c:pt idx="17">
                  <c:v>135.83454063654196</c:v>
                </c:pt>
                <c:pt idx="18">
                  <c:v>132.54856482680256</c:v>
                </c:pt>
                <c:pt idx="19">
                  <c:v>132.67005446812513</c:v>
                </c:pt>
                <c:pt idx="20">
                  <c:v>129.57841165354608</c:v>
                </c:pt>
                <c:pt idx="21">
                  <c:v>139.6162282604941</c:v>
                </c:pt>
                <c:pt idx="22">
                  <c:v>139.43123968077987</c:v>
                </c:pt>
                <c:pt idx="23">
                  <c:v>141.74365568171916</c:v>
                </c:pt>
                <c:pt idx="24">
                  <c:v>140.40951209102971</c:v>
                </c:pt>
                <c:pt idx="25">
                  <c:v>154.49636893446268</c:v>
                </c:pt>
                <c:pt idx="26">
                  <c:v>152.52044981376898</c:v>
                </c:pt>
                <c:pt idx="27">
                  <c:v>153.96535789931272</c:v>
                </c:pt>
                <c:pt idx="28">
                  <c:v>149.27042442080352</c:v>
                </c:pt>
                <c:pt idx="29">
                  <c:v>163.98721531205243</c:v>
                </c:pt>
                <c:pt idx="30">
                  <c:v>160.55698493585732</c:v>
                </c:pt>
                <c:pt idx="31">
                  <c:v>162.02607050291681</c:v>
                </c:pt>
                <c:pt idx="32">
                  <c:v>157.92118655127834</c:v>
                </c:pt>
                <c:pt idx="33">
                  <c:v>168.08946510308834</c:v>
                </c:pt>
                <c:pt idx="34">
                  <c:v>166.134829804215</c:v>
                </c:pt>
                <c:pt idx="35">
                  <c:v>167.00337571598186</c:v>
                </c:pt>
                <c:pt idx="36">
                  <c:v>163.08871439179765</c:v>
                </c:pt>
                <c:pt idx="37">
                  <c:v>175.85773936581896</c:v>
                </c:pt>
                <c:pt idx="38">
                  <c:v>172.93742715511607</c:v>
                </c:pt>
                <c:pt idx="39">
                  <c:v>173.72049259684584</c:v>
                </c:pt>
                <c:pt idx="40">
                  <c:v>171.35020829820812</c:v>
                </c:pt>
                <c:pt idx="41">
                  <c:v>185.80959567421866</c:v>
                </c:pt>
                <c:pt idx="42">
                  <c:v>181.6405199705728</c:v>
                </c:pt>
                <c:pt idx="43">
                  <c:v>186.13338689133477</c:v>
                </c:pt>
                <c:pt idx="44">
                  <c:v>181.6916584285905</c:v>
                </c:pt>
              </c:numCache>
            </c:numRef>
          </c:val>
          <c:smooth val="0"/>
        </c:ser>
        <c:dLbls>
          <c:showLegendKey val="0"/>
          <c:showVal val="0"/>
          <c:showCatName val="0"/>
          <c:showSerName val="0"/>
          <c:showPercent val="0"/>
          <c:showBubbleSize val="0"/>
        </c:dLbls>
        <c:marker val="1"/>
        <c:smooth val="0"/>
        <c:axId val="106601856"/>
        <c:axId val="37049472"/>
      </c:lineChart>
      <c:catAx>
        <c:axId val="106601856"/>
        <c:scaling>
          <c:orientation val="minMax"/>
        </c:scaling>
        <c:delete val="0"/>
        <c:axPos val="b"/>
        <c:numFmt formatCode="General" sourceLinked="0"/>
        <c:majorTickMark val="out"/>
        <c:minorTickMark val="none"/>
        <c:tickLblPos val="nextTo"/>
        <c:txPr>
          <a:bodyPr rot="-2700000"/>
          <a:lstStyle/>
          <a:p>
            <a:pPr>
              <a:defRPr/>
            </a:pPr>
            <a:endParaRPr lang="sv-SE"/>
          </a:p>
        </c:txPr>
        <c:crossAx val="37049472"/>
        <c:crosses val="autoZero"/>
        <c:auto val="1"/>
        <c:lblAlgn val="ctr"/>
        <c:lblOffset val="100"/>
        <c:noMultiLvlLbl val="0"/>
      </c:catAx>
      <c:valAx>
        <c:axId val="37049472"/>
        <c:scaling>
          <c:orientation val="minMax"/>
          <c:min val="100"/>
        </c:scaling>
        <c:delete val="0"/>
        <c:axPos val="l"/>
        <c:majorGridlines/>
        <c:numFmt formatCode="0" sourceLinked="1"/>
        <c:majorTickMark val="out"/>
        <c:minorTickMark val="none"/>
        <c:tickLblPos val="nextTo"/>
        <c:crossAx val="106601856"/>
        <c:crosses val="autoZero"/>
        <c:crossBetween val="between"/>
      </c:valAx>
      <c:spPr>
        <a:solidFill>
          <a:schemeClr val="bg1">
            <a:lumMod val="95000"/>
          </a:schemeClr>
        </a:solidFill>
      </c:spPr>
    </c:plotArea>
    <c:legend>
      <c:legendPos val="r"/>
      <c:layout>
        <c:manualLayout>
          <c:xMode val="edge"/>
          <c:yMode val="edge"/>
          <c:x val="0.68155766283524899"/>
          <c:y val="0.53814007936507935"/>
          <c:w val="0.28325833333333333"/>
          <c:h val="0.2733964285714286"/>
        </c:manualLayout>
      </c:layout>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'13. Lägenheter'!$A$12</c:f>
              <c:strCache>
                <c:ptCount val="1"/>
                <c:pt idx="0">
                  <c:v>Sverige</c:v>
                </c:pt>
              </c:strCache>
            </c:strRef>
          </c:tx>
          <c:spPr>
            <a:ln>
              <a:solidFill>
                <a:sysClr val="window" lastClr="FFFFFF">
                  <a:lumMod val="50000"/>
                </a:sysClr>
              </a:solidFill>
            </a:ln>
          </c:spPr>
          <c:marker>
            <c:symbol val="none"/>
          </c:marker>
          <c:cat>
            <c:strRef>
              <c:f>'13. Lägenheter'!$B$10:$AT$10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'13. Lägenheter'!$B$12:$AT$12</c:f>
              <c:numCache>
                <c:formatCode>#,##0</c:formatCode>
                <c:ptCount val="45"/>
                <c:pt idx="0">
                  <c:v>100</c:v>
                </c:pt>
                <c:pt idx="1">
                  <c:v>115.6570058836348</c:v>
                </c:pt>
                <c:pt idx="2">
                  <c:v>83.667465678797129</c:v>
                </c:pt>
                <c:pt idx="3">
                  <c:v>127.90368271954675</c:v>
                </c:pt>
                <c:pt idx="4">
                  <c:v>103.79167574634998</c:v>
                </c:pt>
                <c:pt idx="5">
                  <c:v>127.5114404009588</c:v>
                </c:pt>
                <c:pt idx="6">
                  <c:v>115.66790150359556</c:v>
                </c:pt>
                <c:pt idx="7">
                  <c:v>291.73022444977119</c:v>
                </c:pt>
                <c:pt idx="8">
                  <c:v>86.936151667029861</c:v>
                </c:pt>
                <c:pt idx="9">
                  <c:v>87.371976465460889</c:v>
                </c:pt>
                <c:pt idx="10">
                  <c:v>91.555894530398788</c:v>
                </c:pt>
                <c:pt idx="11">
                  <c:v>104.97929832207453</c:v>
                </c:pt>
                <c:pt idx="12">
                  <c:v>86.696448027892785</c:v>
                </c:pt>
                <c:pt idx="13">
                  <c:v>82.468947483111791</c:v>
                </c:pt>
                <c:pt idx="14">
                  <c:v>55.458705600348658</c:v>
                </c:pt>
                <c:pt idx="15">
                  <c:v>71.606014382218348</c:v>
                </c:pt>
                <c:pt idx="16">
                  <c:v>55.447809980387888</c:v>
                </c:pt>
                <c:pt idx="17">
                  <c:v>61.571148398343865</c:v>
                </c:pt>
                <c:pt idx="18">
                  <c:v>53.562867727173682</c:v>
                </c:pt>
                <c:pt idx="19">
                  <c:v>78.328611898017002</c:v>
                </c:pt>
                <c:pt idx="20">
                  <c:v>77.740248420135103</c:v>
                </c:pt>
                <c:pt idx="21">
                  <c:v>124.36260623229462</c:v>
                </c:pt>
                <c:pt idx="22">
                  <c:v>76.705164523861413</c:v>
                </c:pt>
                <c:pt idx="23">
                  <c:v>114.97058182610591</c:v>
                </c:pt>
                <c:pt idx="24">
                  <c:v>111.97428633689258</c:v>
                </c:pt>
                <c:pt idx="25">
                  <c:v>118.58792765308345</c:v>
                </c:pt>
                <c:pt idx="26">
                  <c:v>70.374809326650691</c:v>
                </c:pt>
                <c:pt idx="27">
                  <c:v>68.043146655044666</c:v>
                </c:pt>
                <c:pt idx="28">
                  <c:v>73.087818696883858</c:v>
                </c:pt>
                <c:pt idx="29">
                  <c:v>86.042710830246236</c:v>
                </c:pt>
                <c:pt idx="30">
                  <c:v>63.216387012421002</c:v>
                </c:pt>
                <c:pt idx="31">
                  <c:v>69.982567008062759</c:v>
                </c:pt>
                <c:pt idx="32">
                  <c:v>113.03116147308782</c:v>
                </c:pt>
                <c:pt idx="33">
                  <c:v>108.64022662889519</c:v>
                </c:pt>
                <c:pt idx="34">
                  <c:v>97.210721290041405</c:v>
                </c:pt>
                <c:pt idx="35">
                  <c:v>119.37241229025932</c:v>
                </c:pt>
                <c:pt idx="36">
                  <c:v>122.39049901939421</c:v>
                </c:pt>
                <c:pt idx="37">
                  <c:v>121.97646546088473</c:v>
                </c:pt>
                <c:pt idx="38">
                  <c:v>102.23360209195904</c:v>
                </c:pt>
                <c:pt idx="39">
                  <c:v>158.23708869034647</c:v>
                </c:pt>
                <c:pt idx="40">
                  <c:v>163.19459577249947</c:v>
                </c:pt>
                <c:pt idx="41">
                  <c:v>167.74896491610372</c:v>
                </c:pt>
                <c:pt idx="42">
                  <c:v>149.55327958160819</c:v>
                </c:pt>
                <c:pt idx="43">
                  <c:v>148.88864676400087</c:v>
                </c:pt>
                <c:pt idx="44">
                  <c:v>176.96665940292002</c:v>
                </c:pt>
              </c:numCache>
            </c:numRef>
          </c:val>
          <c:smooth val="0"/>
        </c:ser>
        <c:ser>
          <c:idx val="2"/>
          <c:order val="1"/>
          <c:tx>
            <c:strRef>
              <c:f>'13. Lägenheter'!$A$13</c:f>
              <c:strCache>
                <c:ptCount val="1"/>
                <c:pt idx="0">
                  <c:v>Uppsala län</c:v>
                </c:pt>
              </c:strCache>
            </c:strRef>
          </c:tx>
          <c:spPr>
            <a:ln>
              <a:solidFill>
                <a:srgbClr val="052364"/>
              </a:solidFill>
            </a:ln>
          </c:spPr>
          <c:marker>
            <c:symbol val="none"/>
          </c:marker>
          <c:cat>
            <c:strRef>
              <c:f>'13. Lägenheter'!$B$10:$AT$10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'13. Lägenheter'!$B$13:$AT$13</c:f>
              <c:numCache>
                <c:formatCode>#,##0</c:formatCode>
                <c:ptCount val="45"/>
                <c:pt idx="0">
                  <c:v>100</c:v>
                </c:pt>
                <c:pt idx="1">
                  <c:v>194.9868073878628</c:v>
                </c:pt>
                <c:pt idx="2">
                  <c:v>78.100263852242747</c:v>
                </c:pt>
                <c:pt idx="3">
                  <c:v>188.65435356200527</c:v>
                </c:pt>
                <c:pt idx="4">
                  <c:v>64.116094986807397</c:v>
                </c:pt>
                <c:pt idx="5">
                  <c:v>115.30343007915566</c:v>
                </c:pt>
                <c:pt idx="6">
                  <c:v>140.63324538258576</c:v>
                </c:pt>
                <c:pt idx="7">
                  <c:v>311.08179419525067</c:v>
                </c:pt>
                <c:pt idx="8">
                  <c:v>74.142480211081789</c:v>
                </c:pt>
                <c:pt idx="9">
                  <c:v>97.361477572559366</c:v>
                </c:pt>
                <c:pt idx="10">
                  <c:v>138.25857519788917</c:v>
                </c:pt>
                <c:pt idx="11">
                  <c:v>93.403693931398408</c:v>
                </c:pt>
                <c:pt idx="12">
                  <c:v>111.6094986807388</c:v>
                </c:pt>
                <c:pt idx="13">
                  <c:v>79.155672823218993</c:v>
                </c:pt>
                <c:pt idx="14">
                  <c:v>66.490765171503966</c:v>
                </c:pt>
                <c:pt idx="15">
                  <c:v>60.158311345646439</c:v>
                </c:pt>
                <c:pt idx="16">
                  <c:v>60.158311345646439</c:v>
                </c:pt>
                <c:pt idx="17">
                  <c:v>89.182058047493413</c:v>
                </c:pt>
                <c:pt idx="18">
                  <c:v>35.620052770448552</c:v>
                </c:pt>
                <c:pt idx="19">
                  <c:v>59.102902374670187</c:v>
                </c:pt>
                <c:pt idx="20">
                  <c:v>23.482849604221638</c:v>
                </c:pt>
                <c:pt idx="21">
                  <c:v>87.335092348284959</c:v>
                </c:pt>
                <c:pt idx="22">
                  <c:v>86.80738786279683</c:v>
                </c:pt>
                <c:pt idx="23">
                  <c:v>143.00791556728231</c:v>
                </c:pt>
                <c:pt idx="24">
                  <c:v>140.36939313984169</c:v>
                </c:pt>
                <c:pt idx="25">
                  <c:v>127.17678100263852</c:v>
                </c:pt>
                <c:pt idx="26">
                  <c:v>51.451187335092349</c:v>
                </c:pt>
                <c:pt idx="27">
                  <c:v>63.852242744063325</c:v>
                </c:pt>
                <c:pt idx="28">
                  <c:v>44.063324538258577</c:v>
                </c:pt>
                <c:pt idx="29">
                  <c:v>91.820580474934033</c:v>
                </c:pt>
                <c:pt idx="30">
                  <c:v>113.72031662269129</c:v>
                </c:pt>
                <c:pt idx="31">
                  <c:v>78.891820580474942</c:v>
                </c:pt>
                <c:pt idx="32">
                  <c:v>182.84960422163587</c:v>
                </c:pt>
                <c:pt idx="33">
                  <c:v>107.9155672823219</c:v>
                </c:pt>
                <c:pt idx="34">
                  <c:v>115.8311345646438</c:v>
                </c:pt>
                <c:pt idx="35">
                  <c:v>85.751978891820585</c:v>
                </c:pt>
                <c:pt idx="36">
                  <c:v>255.4089709762533</c:v>
                </c:pt>
                <c:pt idx="37">
                  <c:v>146.43799472295515</c:v>
                </c:pt>
                <c:pt idx="38">
                  <c:v>83.905013192612131</c:v>
                </c:pt>
                <c:pt idx="39">
                  <c:v>204.22163588390504</c:v>
                </c:pt>
                <c:pt idx="40">
                  <c:v>281.53034300791558</c:v>
                </c:pt>
                <c:pt idx="41">
                  <c:v>226.38522427440634</c:v>
                </c:pt>
                <c:pt idx="42">
                  <c:v>93.931398416886552</c:v>
                </c:pt>
                <c:pt idx="43">
                  <c:v>163.32453825857522</c:v>
                </c:pt>
                <c:pt idx="44">
                  <c:v>330.87071240105541</c:v>
                </c:pt>
              </c:numCache>
            </c:numRef>
          </c:val>
          <c:smooth val="0"/>
        </c:ser>
        <c:ser>
          <c:idx val="0"/>
          <c:order val="2"/>
          <c:tx>
            <c:strRef>
              <c:f>'13. Lägenheter'!$A$14</c:f>
              <c:strCache>
                <c:ptCount val="1"/>
                <c:pt idx="0">
                  <c:v>Uppsala kommun</c:v>
                </c:pt>
              </c:strCache>
            </c:strRef>
          </c:tx>
          <c:spPr>
            <a:ln>
              <a:solidFill>
                <a:srgbClr val="052364"/>
              </a:solidFill>
              <a:prstDash val="sysDash"/>
            </a:ln>
          </c:spPr>
          <c:marker>
            <c:symbol val="none"/>
          </c:marker>
          <c:cat>
            <c:strRef>
              <c:f>'13. Lägenheter'!$B$10:$AT$10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'13. Lägenheter'!$B$14:$AT$14</c:f>
              <c:numCache>
                <c:formatCode>#,##0</c:formatCode>
                <c:ptCount val="45"/>
                <c:pt idx="0">
                  <c:v>100</c:v>
                </c:pt>
                <c:pt idx="1">
                  <c:v>175.37537537537537</c:v>
                </c:pt>
                <c:pt idx="2">
                  <c:v>77.777777777777786</c:v>
                </c:pt>
                <c:pt idx="3">
                  <c:v>150.45045045045043</c:v>
                </c:pt>
                <c:pt idx="4">
                  <c:v>42.342342342342342</c:v>
                </c:pt>
                <c:pt idx="5">
                  <c:v>64.264264264264256</c:v>
                </c:pt>
                <c:pt idx="6">
                  <c:v>142.34234234234233</c:v>
                </c:pt>
                <c:pt idx="7">
                  <c:v>280.18018018018017</c:v>
                </c:pt>
                <c:pt idx="8">
                  <c:v>56.156156156156158</c:v>
                </c:pt>
                <c:pt idx="9">
                  <c:v>61.561561561561561</c:v>
                </c:pt>
                <c:pt idx="10">
                  <c:v>131.83183183183183</c:v>
                </c:pt>
                <c:pt idx="11">
                  <c:v>73.273273273273276</c:v>
                </c:pt>
                <c:pt idx="12">
                  <c:v>76.576576576576571</c:v>
                </c:pt>
                <c:pt idx="13">
                  <c:v>58.258258258258252</c:v>
                </c:pt>
                <c:pt idx="14">
                  <c:v>60.960960960960961</c:v>
                </c:pt>
                <c:pt idx="15">
                  <c:v>53.153153153153156</c:v>
                </c:pt>
                <c:pt idx="16">
                  <c:v>50.450450450450447</c:v>
                </c:pt>
                <c:pt idx="17">
                  <c:v>48.648648648648653</c:v>
                </c:pt>
                <c:pt idx="18">
                  <c:v>9.0090090090090094</c:v>
                </c:pt>
                <c:pt idx="19">
                  <c:v>38.138138138138139</c:v>
                </c:pt>
                <c:pt idx="20">
                  <c:v>14.114114114114114</c:v>
                </c:pt>
                <c:pt idx="21">
                  <c:v>70.570570570570567</c:v>
                </c:pt>
                <c:pt idx="22">
                  <c:v>84.384384384384376</c:v>
                </c:pt>
                <c:pt idx="23">
                  <c:v>149.84984984984985</c:v>
                </c:pt>
                <c:pt idx="24">
                  <c:v>126.42642642642643</c:v>
                </c:pt>
                <c:pt idx="25">
                  <c:v>109.60960960960962</c:v>
                </c:pt>
                <c:pt idx="26">
                  <c:v>52.552552552552555</c:v>
                </c:pt>
                <c:pt idx="27">
                  <c:v>64.86486486486487</c:v>
                </c:pt>
                <c:pt idx="28">
                  <c:v>40.54054054054054</c:v>
                </c:pt>
                <c:pt idx="29">
                  <c:v>64.86486486486487</c:v>
                </c:pt>
                <c:pt idx="30">
                  <c:v>105.7057057057057</c:v>
                </c:pt>
                <c:pt idx="31">
                  <c:v>44.144144144144143</c:v>
                </c:pt>
                <c:pt idx="32">
                  <c:v>186.48648648648648</c:v>
                </c:pt>
                <c:pt idx="33">
                  <c:v>103.60360360360362</c:v>
                </c:pt>
                <c:pt idx="34">
                  <c:v>95.195195195195197</c:v>
                </c:pt>
                <c:pt idx="35">
                  <c:v>14.414414414414415</c:v>
                </c:pt>
                <c:pt idx="36">
                  <c:v>139.93993993993993</c:v>
                </c:pt>
                <c:pt idx="37">
                  <c:v>134.53453453453454</c:v>
                </c:pt>
                <c:pt idx="38">
                  <c:v>65.465465465465471</c:v>
                </c:pt>
                <c:pt idx="39">
                  <c:v>193.39339339339338</c:v>
                </c:pt>
                <c:pt idx="40">
                  <c:v>295.79579579579575</c:v>
                </c:pt>
                <c:pt idx="41">
                  <c:v>227.9279279279279</c:v>
                </c:pt>
                <c:pt idx="42">
                  <c:v>9.0090090090090094</c:v>
                </c:pt>
                <c:pt idx="43">
                  <c:v>141.74174174174175</c:v>
                </c:pt>
                <c:pt idx="44">
                  <c:v>333.03303303303301</c:v>
                </c:pt>
              </c:numCache>
            </c:numRef>
          </c:val>
          <c:smooth val="0"/>
        </c:ser>
        <c:dLbls>
          <c:showLegendKey val="0"/>
          <c:showVal val="0"/>
          <c:showCatName val="0"/>
          <c:showSerName val="0"/>
          <c:showPercent val="0"/>
          <c:showBubbleSize val="0"/>
        </c:dLbls>
        <c:marker val="1"/>
        <c:smooth val="0"/>
        <c:axId val="36473088"/>
        <c:axId val="36483072"/>
      </c:lineChart>
      <c:catAx>
        <c:axId val="36473088"/>
        <c:scaling>
          <c:orientation val="minMax"/>
        </c:scaling>
        <c:delete val="0"/>
        <c:axPos val="b"/>
        <c:numFmt formatCode="General" sourceLinked="0"/>
        <c:majorTickMark val="out"/>
        <c:minorTickMark val="none"/>
        <c:tickLblPos val="nextTo"/>
        <c:txPr>
          <a:bodyPr rot="-2700000"/>
          <a:lstStyle/>
          <a:p>
            <a:pPr>
              <a:defRPr/>
            </a:pPr>
            <a:endParaRPr lang="sv-SE"/>
          </a:p>
        </c:txPr>
        <c:crossAx val="36483072"/>
        <c:crosses val="autoZero"/>
        <c:auto val="1"/>
        <c:lblAlgn val="ctr"/>
        <c:lblOffset val="100"/>
        <c:noMultiLvlLbl val="0"/>
      </c:catAx>
      <c:valAx>
        <c:axId val="36483072"/>
        <c:scaling>
          <c:orientation val="minMax"/>
        </c:scaling>
        <c:delete val="0"/>
        <c:axPos val="l"/>
        <c:majorGridlines/>
        <c:numFmt formatCode="#,##0" sourceLinked="1"/>
        <c:majorTickMark val="out"/>
        <c:minorTickMark val="none"/>
        <c:tickLblPos val="nextTo"/>
        <c:crossAx val="36473088"/>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'14. Besöksnäring'!$BD$26</c:f>
              <c:strCache>
                <c:ptCount val="1"/>
                <c:pt idx="0">
                  <c:v>Sverige</c:v>
                </c:pt>
              </c:strCache>
            </c:strRef>
          </c:tx>
          <c:spPr>
            <a:ln>
              <a:solidFill>
                <a:sysClr val="window" lastClr="FFFFFF">
                  <a:lumMod val="50000"/>
                </a:sysClr>
              </a:solidFill>
            </a:ln>
          </c:spPr>
          <c:marker>
            <c:symbol val="none"/>
          </c:marker>
          <c:cat>
            <c:strRef>
              <c:f>'14. Besöksnäring'!$BH$25:$BP$25</c:f>
              <c:strCache>
                <c:ptCount val="9"/>
                <c:pt idx="0">
                  <c:v>2008</c:v>
                </c:pt>
                <c:pt idx="1">
                  <c:v>2009</c:v>
                </c:pt>
                <c:pt idx="2">
                  <c:v>2010</c:v>
                </c:pt>
                <c:pt idx="3">
                  <c:v>2011</c:v>
                </c:pt>
                <c:pt idx="4">
                  <c:v>2012</c:v>
                </c:pt>
                <c:pt idx="5">
                  <c:v>2013</c:v>
                </c:pt>
                <c:pt idx="6">
                  <c:v>2014</c:v>
                </c:pt>
                <c:pt idx="7">
                  <c:v>2015</c:v>
                </c:pt>
                <c:pt idx="8">
                  <c:v>2016</c:v>
                </c:pt>
              </c:strCache>
            </c:strRef>
          </c:cat>
          <c:val>
            <c:numRef>
              <c:f>'14. Besöksnäring'!$BH$26:$BP$26</c:f>
              <c:numCache>
                <c:formatCode>0</c:formatCode>
                <c:ptCount val="9"/>
                <c:pt idx="0">
                  <c:v>100</c:v>
                </c:pt>
                <c:pt idx="1">
                  <c:v>96.229830874143346</c:v>
                </c:pt>
                <c:pt idx="2">
                  <c:v>99.057638969302957</c:v>
                </c:pt>
                <c:pt idx="3">
                  <c:v>100.07631933709804</c:v>
                </c:pt>
                <c:pt idx="4">
                  <c:v>103.55831506019261</c:v>
                </c:pt>
                <c:pt idx="5">
                  <c:v>101.74994296982905</c:v>
                </c:pt>
                <c:pt idx="6">
                  <c:v>102.96958193463904</c:v>
                </c:pt>
                <c:pt idx="7">
                  <c:v>109.84321349134724</c:v>
                </c:pt>
                <c:pt idx="8" formatCode="#,##0">
                  <c:v>116.87206718388998</c:v>
                </c:pt>
              </c:numCache>
            </c:numRef>
          </c:val>
          <c:smooth val="0"/>
        </c:ser>
        <c:ser>
          <c:idx val="2"/>
          <c:order val="1"/>
          <c:tx>
            <c:strRef>
              <c:f>'14. Besöksnäring'!$BD$27</c:f>
              <c:strCache>
                <c:ptCount val="1"/>
                <c:pt idx="0">
                  <c:v>Uppsala län</c:v>
                </c:pt>
              </c:strCache>
            </c:strRef>
          </c:tx>
          <c:spPr>
            <a:ln>
              <a:solidFill>
                <a:srgbClr val="052364"/>
              </a:solidFill>
            </a:ln>
          </c:spPr>
          <c:marker>
            <c:symbol val="none"/>
          </c:marker>
          <c:cat>
            <c:strRef>
              <c:f>'14. Besöksnäring'!$BH$25:$BP$25</c:f>
              <c:strCache>
                <c:ptCount val="9"/>
                <c:pt idx="0">
                  <c:v>2008</c:v>
                </c:pt>
                <c:pt idx="1">
                  <c:v>2009</c:v>
                </c:pt>
                <c:pt idx="2">
                  <c:v>2010</c:v>
                </c:pt>
                <c:pt idx="3">
                  <c:v>2011</c:v>
                </c:pt>
                <c:pt idx="4">
                  <c:v>2012</c:v>
                </c:pt>
                <c:pt idx="5">
                  <c:v>2013</c:v>
                </c:pt>
                <c:pt idx="6">
                  <c:v>2014</c:v>
                </c:pt>
                <c:pt idx="7">
                  <c:v>2015</c:v>
                </c:pt>
                <c:pt idx="8">
                  <c:v>2016</c:v>
                </c:pt>
              </c:strCache>
            </c:strRef>
          </c:cat>
          <c:val>
            <c:numRef>
              <c:f>'14. Besöksnäring'!$BH$27:$BP$27</c:f>
              <c:numCache>
                <c:formatCode>0</c:formatCode>
                <c:ptCount val="9"/>
                <c:pt idx="0">
                  <c:v>100</c:v>
                </c:pt>
                <c:pt idx="1">
                  <c:v>88.416587892998749</c:v>
                </c:pt>
                <c:pt idx="2">
                  <c:v>97.817867095522786</c:v>
                </c:pt>
                <c:pt idx="3">
                  <c:v>101.72606405833753</c:v>
                </c:pt>
                <c:pt idx="4">
                  <c:v>103.73571332113876</c:v>
                </c:pt>
                <c:pt idx="5">
                  <c:v>103.01017714867969</c:v>
                </c:pt>
                <c:pt idx="6">
                  <c:v>104.73010299912838</c:v>
                </c:pt>
                <c:pt idx="7">
                  <c:v>112.27948488159396</c:v>
                </c:pt>
                <c:pt idx="8" formatCode="#,##0">
                  <c:v>113.31438673164982</c:v>
                </c:pt>
              </c:numCache>
            </c:numRef>
          </c:val>
          <c:smooth val="0"/>
        </c:ser>
        <c:ser>
          <c:idx val="0"/>
          <c:order val="2"/>
          <c:tx>
            <c:strRef>
              <c:f>'14. Besöksnäring'!$BD$28</c:f>
              <c:strCache>
                <c:ptCount val="1"/>
                <c:pt idx="0">
                  <c:v>Uppsala kommun</c:v>
                </c:pt>
              </c:strCache>
            </c:strRef>
          </c:tx>
          <c:spPr>
            <a:ln>
              <a:solidFill>
                <a:srgbClr val="052364"/>
              </a:solidFill>
              <a:prstDash val="sysDash"/>
            </a:ln>
          </c:spPr>
          <c:marker>
            <c:symbol val="none"/>
          </c:marker>
          <c:cat>
            <c:strRef>
              <c:f>'14. Besöksnäring'!$BH$25:$BP$25</c:f>
              <c:strCache>
                <c:ptCount val="9"/>
                <c:pt idx="0">
                  <c:v>2008</c:v>
                </c:pt>
                <c:pt idx="1">
                  <c:v>2009</c:v>
                </c:pt>
                <c:pt idx="2">
                  <c:v>2010</c:v>
                </c:pt>
                <c:pt idx="3">
                  <c:v>2011</c:v>
                </c:pt>
                <c:pt idx="4">
                  <c:v>2012</c:v>
                </c:pt>
                <c:pt idx="5">
                  <c:v>2013</c:v>
                </c:pt>
                <c:pt idx="6">
                  <c:v>2014</c:v>
                </c:pt>
                <c:pt idx="7">
                  <c:v>2015</c:v>
                </c:pt>
                <c:pt idx="8">
                  <c:v>2016</c:v>
                </c:pt>
              </c:strCache>
            </c:strRef>
          </c:cat>
          <c:val>
            <c:numRef>
              <c:f>'14. Besöksnäring'!$BH$28:$BP$28</c:f>
              <c:numCache>
                <c:formatCode>0</c:formatCode>
                <c:ptCount val="9"/>
                <c:pt idx="0">
                  <c:v>100</c:v>
                </c:pt>
                <c:pt idx="1">
                  <c:v>107.77977025832944</c:v>
                </c:pt>
                <c:pt idx="2">
                  <c:v>114.82665419200582</c:v>
                </c:pt>
                <c:pt idx="3">
                  <c:v>122.64670720931441</c:v>
                </c:pt>
                <c:pt idx="4">
                  <c:v>126.0720411663808</c:v>
                </c:pt>
                <c:pt idx="5">
                  <c:v>125.78616352201257</c:v>
                </c:pt>
                <c:pt idx="6">
                  <c:v>144.93216903165444</c:v>
                </c:pt>
                <c:pt idx="7">
                  <c:v>159.8952648266542</c:v>
                </c:pt>
                <c:pt idx="8" formatCode="#,##0">
                  <c:v>156.6921357658922</c:v>
                </c:pt>
              </c:numCache>
            </c:numRef>
          </c:val>
          <c:smooth val="0"/>
        </c:ser>
        <c:dLbls>
          <c:showLegendKey val="0"/>
          <c:showVal val="0"/>
          <c:showCatName val="0"/>
          <c:showSerName val="0"/>
          <c:showPercent val="0"/>
          <c:showBubbleSize val="0"/>
        </c:dLbls>
        <c:marker val="1"/>
        <c:smooth val="0"/>
        <c:axId val="36568064"/>
        <c:axId val="36573952"/>
      </c:lineChart>
      <c:catAx>
        <c:axId val="36568064"/>
        <c:scaling>
          <c:orientation val="minMax"/>
        </c:scaling>
        <c:delete val="0"/>
        <c:axPos val="b"/>
        <c:numFmt formatCode="General" sourceLinked="0"/>
        <c:majorTickMark val="out"/>
        <c:minorTickMark val="none"/>
        <c:tickLblPos val="nextTo"/>
        <c:txPr>
          <a:bodyPr rot="-2700000"/>
          <a:lstStyle/>
          <a:p>
            <a:pPr>
              <a:defRPr/>
            </a:pPr>
            <a:endParaRPr lang="sv-SE"/>
          </a:p>
        </c:txPr>
        <c:crossAx val="36573952"/>
        <c:crosses val="autoZero"/>
        <c:auto val="1"/>
        <c:lblAlgn val="ctr"/>
        <c:lblOffset val="100"/>
        <c:noMultiLvlLbl val="0"/>
      </c:catAx>
      <c:valAx>
        <c:axId val="36573952"/>
        <c:scaling>
          <c:orientation val="minMax"/>
          <c:min val="85"/>
        </c:scaling>
        <c:delete val="0"/>
        <c:axPos val="l"/>
        <c:majorGridlines/>
        <c:numFmt formatCode="0" sourceLinked="1"/>
        <c:majorTickMark val="out"/>
        <c:minorTickMark val="none"/>
        <c:tickLblPos val="nextTo"/>
        <c:crossAx val="36568064"/>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'3-4. Lönesumma'!$C$49</c:f>
              <c:strCache>
                <c:ptCount val="1"/>
                <c:pt idx="0">
                  <c:v>Privat sektor, varav</c:v>
                </c:pt>
              </c:strCache>
            </c:strRef>
          </c:tx>
          <c:spPr>
            <a:ln>
              <a:solidFill>
                <a:srgbClr val="052364"/>
              </a:solidFill>
            </a:ln>
          </c:spPr>
          <c:marker>
            <c:symbol val="none"/>
          </c:marker>
          <c:cat>
            <c:strRef>
              <c:f>'3-4. Lönesumma'!$D$47:$AV$47</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Lönesumma'!$D$49:$AV$49</c:f>
              <c:numCache>
                <c:formatCode>0.0</c:formatCode>
                <c:ptCount val="45"/>
                <c:pt idx="0">
                  <c:v>100</c:v>
                </c:pt>
                <c:pt idx="1">
                  <c:v>107.14224738993485</c:v>
                </c:pt>
                <c:pt idx="2">
                  <c:v>104.11100666136619</c:v>
                </c:pt>
                <c:pt idx="3">
                  <c:v>106.84667792321505</c:v>
                </c:pt>
                <c:pt idx="4">
                  <c:v>104.41301953952275</c:v>
                </c:pt>
                <c:pt idx="5">
                  <c:v>112.65480375540231</c:v>
                </c:pt>
                <c:pt idx="6">
                  <c:v>110.84679278828517</c:v>
                </c:pt>
                <c:pt idx="7">
                  <c:v>114.59370508569502</c:v>
                </c:pt>
                <c:pt idx="8">
                  <c:v>111.92055352037815</c:v>
                </c:pt>
                <c:pt idx="9">
                  <c:v>125.99292982481094</c:v>
                </c:pt>
                <c:pt idx="10">
                  <c:v>124.21641127590146</c:v>
                </c:pt>
                <c:pt idx="11">
                  <c:v>127.75634611763773</c:v>
                </c:pt>
                <c:pt idx="12">
                  <c:v>124.64533634717864</c:v>
                </c:pt>
                <c:pt idx="13">
                  <c:v>138.75404986891991</c:v>
                </c:pt>
                <c:pt idx="14">
                  <c:v>134.32292414741141</c:v>
                </c:pt>
                <c:pt idx="15">
                  <c:v>133.63520503745514</c:v>
                </c:pt>
                <c:pt idx="16">
                  <c:v>130.15318011119635</c:v>
                </c:pt>
                <c:pt idx="17">
                  <c:v>135.83454063654196</c:v>
                </c:pt>
                <c:pt idx="18">
                  <c:v>132.54856482680256</c:v>
                </c:pt>
                <c:pt idx="19">
                  <c:v>132.67005446812513</c:v>
                </c:pt>
                <c:pt idx="20">
                  <c:v>129.57841165354608</c:v>
                </c:pt>
                <c:pt idx="21">
                  <c:v>139.6162282604941</c:v>
                </c:pt>
                <c:pt idx="22">
                  <c:v>139.43123968077987</c:v>
                </c:pt>
                <c:pt idx="23">
                  <c:v>141.74365568171916</c:v>
                </c:pt>
                <c:pt idx="24">
                  <c:v>140.40951209102971</c:v>
                </c:pt>
                <c:pt idx="25">
                  <c:v>154.49636893446268</c:v>
                </c:pt>
                <c:pt idx="26">
                  <c:v>152.52044981376898</c:v>
                </c:pt>
                <c:pt idx="27">
                  <c:v>153.96535789931272</c:v>
                </c:pt>
                <c:pt idx="28">
                  <c:v>149.27042442080352</c:v>
                </c:pt>
                <c:pt idx="29">
                  <c:v>163.98721531205243</c:v>
                </c:pt>
                <c:pt idx="30">
                  <c:v>160.55698493585732</c:v>
                </c:pt>
                <c:pt idx="31">
                  <c:v>162.02607050291681</c:v>
                </c:pt>
                <c:pt idx="32">
                  <c:v>157.92118655127834</c:v>
                </c:pt>
                <c:pt idx="33">
                  <c:v>168.08946510308834</c:v>
                </c:pt>
                <c:pt idx="34">
                  <c:v>166.134829804215</c:v>
                </c:pt>
                <c:pt idx="35">
                  <c:v>167.00337571598186</c:v>
                </c:pt>
                <c:pt idx="36">
                  <c:v>163.08871439179765</c:v>
                </c:pt>
                <c:pt idx="37">
                  <c:v>175.85773936581896</c:v>
                </c:pt>
                <c:pt idx="38">
                  <c:v>172.93742715511607</c:v>
                </c:pt>
                <c:pt idx="39">
                  <c:v>173.72049259684584</c:v>
                </c:pt>
                <c:pt idx="40">
                  <c:v>171.35020829820812</c:v>
                </c:pt>
                <c:pt idx="41">
                  <c:v>185.80959567421866</c:v>
                </c:pt>
                <c:pt idx="42">
                  <c:v>181.6405199705728</c:v>
                </c:pt>
                <c:pt idx="43">
                  <c:v>186.13338689133477</c:v>
                </c:pt>
                <c:pt idx="44">
                  <c:v>181.6916584285905</c:v>
                </c:pt>
              </c:numCache>
            </c:numRef>
          </c:val>
          <c:smooth val="0"/>
        </c:ser>
        <c:ser>
          <c:idx val="3"/>
          <c:order val="1"/>
          <c:tx>
            <c:strRef>
              <c:f>'3-4. Lönesumma'!$C$50</c:f>
              <c:strCache>
                <c:ptCount val="1"/>
                <c:pt idx="0">
                  <c:v>Industri</c:v>
                </c:pt>
              </c:strCache>
            </c:strRef>
          </c:tx>
          <c:spPr>
            <a:ln>
              <a:solidFill>
                <a:srgbClr val="C40064"/>
              </a:solidFill>
              <a:prstDash val="solid"/>
            </a:ln>
          </c:spPr>
          <c:marker>
            <c:spPr>
              <a:ln>
                <a:noFill/>
              </a:ln>
            </c:spPr>
          </c:marker>
          <c:cat>
            <c:strRef>
              <c:f>'3-4. Lönesumma'!$D$47:$AV$47</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Lönesumma'!$D$50:$AV$50</c:f>
              <c:numCache>
                <c:formatCode>0.0</c:formatCode>
                <c:ptCount val="45"/>
                <c:pt idx="0">
                  <c:v>100</c:v>
                </c:pt>
                <c:pt idx="1">
                  <c:v>105.80197007943779</c:v>
                </c:pt>
                <c:pt idx="2">
                  <c:v>95.35798555498836</c:v>
                </c:pt>
                <c:pt idx="3">
                  <c:v>95.678346507324136</c:v>
                </c:pt>
                <c:pt idx="4">
                  <c:v>99.950596464213774</c:v>
                </c:pt>
                <c:pt idx="5">
                  <c:v>109.17843204308193</c:v>
                </c:pt>
                <c:pt idx="6">
                  <c:v>103.37950152260498</c:v>
                </c:pt>
                <c:pt idx="7">
                  <c:v>100.39943229600749</c:v>
                </c:pt>
                <c:pt idx="8">
                  <c:v>103.47466112342441</c:v>
                </c:pt>
                <c:pt idx="9">
                  <c:v>119.48728890691123</c:v>
                </c:pt>
                <c:pt idx="10">
                  <c:v>110.94265199892529</c:v>
                </c:pt>
                <c:pt idx="11">
                  <c:v>112.13532356233571</c:v>
                </c:pt>
                <c:pt idx="12">
                  <c:v>113.47606873889811</c:v>
                </c:pt>
                <c:pt idx="13">
                  <c:v>129.58808581933582</c:v>
                </c:pt>
                <c:pt idx="14">
                  <c:v>118.32781275220847</c:v>
                </c:pt>
                <c:pt idx="15">
                  <c:v>114.34670117094083</c:v>
                </c:pt>
                <c:pt idx="16">
                  <c:v>118.05483467111031</c:v>
                </c:pt>
                <c:pt idx="17">
                  <c:v>115.85709654820835</c:v>
                </c:pt>
                <c:pt idx="18">
                  <c:v>107.79737632120209</c:v>
                </c:pt>
                <c:pt idx="19">
                  <c:v>104.61960733008051</c:v>
                </c:pt>
                <c:pt idx="20">
                  <c:v>107.87581406666789</c:v>
                </c:pt>
                <c:pt idx="21">
                  <c:v>113.34252507379277</c:v>
                </c:pt>
                <c:pt idx="22">
                  <c:v>109.19251675995687</c:v>
                </c:pt>
                <c:pt idx="23">
                  <c:v>109.78374094532511</c:v>
                </c:pt>
                <c:pt idx="24">
                  <c:v>113.82977065628614</c:v>
                </c:pt>
                <c:pt idx="25">
                  <c:v>127.07824920718882</c:v>
                </c:pt>
                <c:pt idx="26">
                  <c:v>116.85636654032945</c:v>
                </c:pt>
                <c:pt idx="27">
                  <c:v>113.5554654438107</c:v>
                </c:pt>
                <c:pt idx="28">
                  <c:v>117.78537562869637</c:v>
                </c:pt>
                <c:pt idx="29">
                  <c:v>136.35577087239449</c:v>
                </c:pt>
                <c:pt idx="30">
                  <c:v>120.97901882351772</c:v>
                </c:pt>
                <c:pt idx="31">
                  <c:v>118.39601018072447</c:v>
                </c:pt>
                <c:pt idx="32">
                  <c:v>122.80815690905452</c:v>
                </c:pt>
                <c:pt idx="33">
                  <c:v>131.29570148140394</c:v>
                </c:pt>
                <c:pt idx="34">
                  <c:v>120.83680171270157</c:v>
                </c:pt>
                <c:pt idx="35">
                  <c:v>119.98462925000979</c:v>
                </c:pt>
                <c:pt idx="36">
                  <c:v>127.13009295228166</c:v>
                </c:pt>
                <c:pt idx="37">
                  <c:v>134.75706560464189</c:v>
                </c:pt>
                <c:pt idx="38">
                  <c:v>124.66562710896159</c:v>
                </c:pt>
                <c:pt idx="39">
                  <c:v>122.14221950821478</c:v>
                </c:pt>
                <c:pt idx="40">
                  <c:v>132.02856911434785</c:v>
                </c:pt>
                <c:pt idx="41">
                  <c:v>140.83751921985908</c:v>
                </c:pt>
                <c:pt idx="42">
                  <c:v>126.76487495939406</c:v>
                </c:pt>
                <c:pt idx="43">
                  <c:v>127.78589278182662</c:v>
                </c:pt>
                <c:pt idx="44">
                  <c:v>128.38950638076204</c:v>
                </c:pt>
              </c:numCache>
            </c:numRef>
          </c:val>
          <c:smooth val="0"/>
        </c:ser>
        <c:ser>
          <c:idx val="0"/>
          <c:order val="2"/>
          <c:tx>
            <c:strRef>
              <c:f>'3-4. Lönesumma'!$C$51</c:f>
              <c:strCache>
                <c:ptCount val="1"/>
                <c:pt idx="0">
                  <c:v>Tjänster</c:v>
                </c:pt>
              </c:strCache>
            </c:strRef>
          </c:tx>
          <c:spPr>
            <a:ln>
              <a:solidFill>
                <a:srgbClr val="006EBF"/>
              </a:solidFill>
            </a:ln>
          </c:spPr>
          <c:marker>
            <c:symbol val="none"/>
          </c:marker>
          <c:cat>
            <c:strRef>
              <c:f>'3-4. Lönesumma'!$D$47:$AV$47</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Lönesumma'!$D$51:$AV$51</c:f>
              <c:numCache>
                <c:formatCode>0.0</c:formatCode>
                <c:ptCount val="45"/>
                <c:pt idx="0">
                  <c:v>100</c:v>
                </c:pt>
                <c:pt idx="1">
                  <c:v>107.11841145083379</c:v>
                </c:pt>
                <c:pt idx="2">
                  <c:v>107.36111202053105</c:v>
                </c:pt>
                <c:pt idx="3">
                  <c:v>110.20326599744112</c:v>
                </c:pt>
                <c:pt idx="4">
                  <c:v>105.94429315085863</c:v>
                </c:pt>
                <c:pt idx="5">
                  <c:v>112.80889306684317</c:v>
                </c:pt>
                <c:pt idx="6">
                  <c:v>113.13172923586532</c:v>
                </c:pt>
                <c:pt idx="7">
                  <c:v>118.01830486772116</c:v>
                </c:pt>
                <c:pt idx="8">
                  <c:v>114.51242526788022</c:v>
                </c:pt>
                <c:pt idx="9">
                  <c:v>126.28989785110598</c:v>
                </c:pt>
                <c:pt idx="10">
                  <c:v>128.40597547055162</c:v>
                </c:pt>
                <c:pt idx="11">
                  <c:v>132.142895633834</c:v>
                </c:pt>
                <c:pt idx="12">
                  <c:v>128.42665601879398</c:v>
                </c:pt>
                <c:pt idx="13">
                  <c:v>140.20071641323403</c:v>
                </c:pt>
                <c:pt idx="14">
                  <c:v>139.15430914096908</c:v>
                </c:pt>
                <c:pt idx="15">
                  <c:v>139.3410441208211</c:v>
                </c:pt>
                <c:pt idx="16">
                  <c:v>134.68292652573336</c:v>
                </c:pt>
                <c:pt idx="17">
                  <c:v>141.47741999322199</c:v>
                </c:pt>
                <c:pt idx="18">
                  <c:v>141.19377315809623</c:v>
                </c:pt>
                <c:pt idx="19">
                  <c:v>142.17394167141856</c:v>
                </c:pt>
                <c:pt idx="20">
                  <c:v>138.2090962445873</c:v>
                </c:pt>
                <c:pt idx="21">
                  <c:v>148.0244260659826</c:v>
                </c:pt>
                <c:pt idx="22">
                  <c:v>150.04246121217784</c:v>
                </c:pt>
                <c:pt idx="23">
                  <c:v>152.08723262664151</c:v>
                </c:pt>
                <c:pt idx="24">
                  <c:v>150.09760120688179</c:v>
                </c:pt>
                <c:pt idx="25">
                  <c:v>161.48583618329727</c:v>
                </c:pt>
                <c:pt idx="26">
                  <c:v>163.72132414235816</c:v>
                </c:pt>
                <c:pt idx="27">
                  <c:v>166.09398290399878</c:v>
                </c:pt>
                <c:pt idx="28">
                  <c:v>159.47941223970417</c:v>
                </c:pt>
                <c:pt idx="29">
                  <c:v>170.11245134529912</c:v>
                </c:pt>
                <c:pt idx="30">
                  <c:v>173.14321110878524</c:v>
                </c:pt>
                <c:pt idx="31">
                  <c:v>175.66359039614048</c:v>
                </c:pt>
                <c:pt idx="32">
                  <c:v>170.10278008793037</c:v>
                </c:pt>
                <c:pt idx="33">
                  <c:v>176.68252934533194</c:v>
                </c:pt>
                <c:pt idx="34">
                  <c:v>179.19420938142062</c:v>
                </c:pt>
                <c:pt idx="35">
                  <c:v>180.18909626329537</c:v>
                </c:pt>
                <c:pt idx="36">
                  <c:v>174.82710390619155</c:v>
                </c:pt>
                <c:pt idx="37">
                  <c:v>186.65251387823395</c:v>
                </c:pt>
                <c:pt idx="38">
                  <c:v>188.13637676713452</c:v>
                </c:pt>
                <c:pt idx="39">
                  <c:v>188.68511284807832</c:v>
                </c:pt>
                <c:pt idx="40">
                  <c:v>183.34169434816678</c:v>
                </c:pt>
                <c:pt idx="41">
                  <c:v>197.03836654496527</c:v>
                </c:pt>
                <c:pt idx="42">
                  <c:v>197.68656040511587</c:v>
                </c:pt>
                <c:pt idx="43">
                  <c:v>202.56362745844848</c:v>
                </c:pt>
                <c:pt idx="44">
                  <c:v>199.40448561701422</c:v>
                </c:pt>
              </c:numCache>
            </c:numRef>
          </c:val>
          <c:smooth val="0"/>
        </c:ser>
        <c:ser>
          <c:idx val="2"/>
          <c:order val="3"/>
          <c:tx>
            <c:strRef>
              <c:f>'3-4. Lönesumma'!$C$52</c:f>
              <c:strCache>
                <c:ptCount val="1"/>
                <c:pt idx="0">
                  <c:v>Övrigt</c:v>
                </c:pt>
              </c:strCache>
            </c:strRef>
          </c:tx>
          <c:spPr>
            <a:ln>
              <a:solidFill>
                <a:srgbClr val="DD4A2C"/>
              </a:solidFill>
            </a:ln>
          </c:spPr>
          <c:marker>
            <c:symbol val="none"/>
          </c:marker>
          <c:cat>
            <c:strRef>
              <c:f>'3-4. Lönesumma'!$D$47:$AV$47</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Lönesumma'!$D$52:$AV$52</c:f>
              <c:numCache>
                <c:formatCode>0.0</c:formatCode>
                <c:ptCount val="45"/>
                <c:pt idx="0">
                  <c:v>100</c:v>
                </c:pt>
                <c:pt idx="1">
                  <c:v>110.68780104613735</c:v>
                </c:pt>
                <c:pt idx="2">
                  <c:v>108.98292636385827</c:v>
                </c:pt>
                <c:pt idx="3">
                  <c:v>117.30582728821264</c:v>
                </c:pt>
                <c:pt idx="4">
                  <c:v>107.57146181956642</c:v>
                </c:pt>
                <c:pt idx="5">
                  <c:v>120.69204096345243</c:v>
                </c:pt>
                <c:pt idx="6">
                  <c:v>117.62150681683514</c:v>
                </c:pt>
                <c:pt idx="7">
                  <c:v>132.40362266220524</c:v>
                </c:pt>
                <c:pt idx="8">
                  <c:v>119.54291857393811</c:v>
                </c:pt>
                <c:pt idx="9">
                  <c:v>140.98755577718208</c:v>
                </c:pt>
                <c:pt idx="10">
                  <c:v>135.57253511686409</c:v>
                </c:pt>
                <c:pt idx="11">
                  <c:v>144.04031807676304</c:v>
                </c:pt>
                <c:pt idx="12">
                  <c:v>132.82676291701071</c:v>
                </c:pt>
                <c:pt idx="13">
                  <c:v>154.36034668638015</c:v>
                </c:pt>
                <c:pt idx="14">
                  <c:v>149.17277946884445</c:v>
                </c:pt>
                <c:pt idx="15">
                  <c:v>152.18862261198993</c:v>
                </c:pt>
                <c:pt idx="16">
                  <c:v>136.68589548494657</c:v>
                </c:pt>
                <c:pt idx="17">
                  <c:v>156.48266327939049</c:v>
                </c:pt>
                <c:pt idx="18">
                  <c:v>149.25192313654324</c:v>
                </c:pt>
                <c:pt idx="19">
                  <c:v>153.17659757770161</c:v>
                </c:pt>
                <c:pt idx="20">
                  <c:v>138.58608582273826</c:v>
                </c:pt>
                <c:pt idx="21">
                  <c:v>161.47421619386424</c:v>
                </c:pt>
                <c:pt idx="22">
                  <c:v>159.57319621210766</c:v>
                </c:pt>
                <c:pt idx="23">
                  <c:v>167.71130485966134</c:v>
                </c:pt>
                <c:pt idx="24">
                  <c:v>156.17702680928974</c:v>
                </c:pt>
                <c:pt idx="25">
                  <c:v>186.88872160161458</c:v>
                </c:pt>
                <c:pt idx="26">
                  <c:v>183.33118644763485</c:v>
                </c:pt>
                <c:pt idx="27">
                  <c:v>191.89706389000844</c:v>
                </c:pt>
                <c:pt idx="28">
                  <c:v>174.7497204318166</c:v>
                </c:pt>
                <c:pt idx="29">
                  <c:v>201.56298373155516</c:v>
                </c:pt>
                <c:pt idx="30">
                  <c:v>193.91082812003989</c:v>
                </c:pt>
                <c:pt idx="31">
                  <c:v>200.06870761993048</c:v>
                </c:pt>
                <c:pt idx="32">
                  <c:v>182.0619840105775</c:v>
                </c:pt>
                <c:pt idx="33">
                  <c:v>215.78033036422681</c:v>
                </c:pt>
                <c:pt idx="34">
                  <c:v>211.53429988310754</c:v>
                </c:pt>
                <c:pt idx="35">
                  <c:v>216.11229711384331</c:v>
                </c:pt>
                <c:pt idx="36">
                  <c:v>191.76495400497527</c:v>
                </c:pt>
                <c:pt idx="37">
                  <c:v>222.71139437387859</c:v>
                </c:pt>
                <c:pt idx="38">
                  <c:v>214.4339273729673</c:v>
                </c:pt>
                <c:pt idx="39">
                  <c:v>224.90615198466122</c:v>
                </c:pt>
                <c:pt idx="40">
                  <c:v>207.24316296958395</c:v>
                </c:pt>
                <c:pt idx="41">
                  <c:v>240.20517968559992</c:v>
                </c:pt>
                <c:pt idx="42">
                  <c:v>235.42878838358723</c:v>
                </c:pt>
                <c:pt idx="43">
                  <c:v>246.71209913459398</c:v>
                </c:pt>
                <c:pt idx="44">
                  <c:v>222.51985578167961</c:v>
                </c:pt>
              </c:numCache>
            </c:numRef>
          </c:val>
          <c:smooth val="0"/>
        </c:ser>
        <c:dLbls>
          <c:showLegendKey val="0"/>
          <c:showVal val="0"/>
          <c:showCatName val="0"/>
          <c:showSerName val="0"/>
          <c:showPercent val="0"/>
          <c:showBubbleSize val="0"/>
        </c:dLbls>
        <c:marker val="1"/>
        <c:smooth val="0"/>
        <c:axId val="111015808"/>
        <c:axId val="111017344"/>
      </c:lineChart>
      <c:catAx>
        <c:axId val="111015808"/>
        <c:scaling>
          <c:orientation val="minMax"/>
        </c:scaling>
        <c:delete val="0"/>
        <c:axPos val="b"/>
        <c:numFmt formatCode="General" sourceLinked="0"/>
        <c:majorTickMark val="out"/>
        <c:minorTickMark val="none"/>
        <c:tickLblPos val="nextTo"/>
        <c:txPr>
          <a:bodyPr rot="-2700000"/>
          <a:lstStyle/>
          <a:p>
            <a:pPr>
              <a:defRPr/>
            </a:pPr>
            <a:endParaRPr lang="sv-SE"/>
          </a:p>
        </c:txPr>
        <c:crossAx val="111017344"/>
        <c:crosses val="autoZero"/>
        <c:auto val="1"/>
        <c:lblAlgn val="ctr"/>
        <c:lblOffset val="100"/>
        <c:noMultiLvlLbl val="0"/>
      </c:catAx>
      <c:valAx>
        <c:axId val="111017344"/>
        <c:scaling>
          <c:orientation val="minMax"/>
          <c:min val="90"/>
        </c:scaling>
        <c:delete val="0"/>
        <c:axPos val="l"/>
        <c:majorGridlines/>
        <c:numFmt formatCode="0.0" sourceLinked="1"/>
        <c:majorTickMark val="out"/>
        <c:minorTickMark val="none"/>
        <c:tickLblPos val="nextTo"/>
        <c:crossAx val="111015808"/>
        <c:crosses val="autoZero"/>
        <c:crossBetween val="between"/>
      </c:valAx>
      <c:spPr>
        <a:solidFill>
          <a:schemeClr val="bg1">
            <a:lumMod val="95000"/>
          </a:schemeClr>
        </a:solidFill>
      </c:spPr>
    </c:plotArea>
    <c:legend>
      <c:legendPos val="b"/>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'5. Nya företag'!$A$12</c:f>
              <c:strCache>
                <c:ptCount val="1"/>
                <c:pt idx="0">
                  <c:v>Uppsala län</c:v>
                </c:pt>
              </c:strCache>
            </c:strRef>
          </c:tx>
          <c:spPr>
            <a:ln>
              <a:solidFill>
                <a:srgbClr val="052364"/>
              </a:solidFill>
            </a:ln>
          </c:spPr>
          <c:marker>
            <c:symbol val="none"/>
          </c:marker>
          <c:cat>
            <c:strRef>
              <c:f>'5. Nya företag'!$B$10:$AT$10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'5. Nya företag'!$B$12:$AT$12</c:f>
              <c:numCache>
                <c:formatCode>#,##0</c:formatCode>
                <c:ptCount val="45"/>
                <c:pt idx="0">
                  <c:v>462</c:v>
                </c:pt>
                <c:pt idx="1">
                  <c:v>425</c:v>
                </c:pt>
                <c:pt idx="2">
                  <c:v>379</c:v>
                </c:pt>
                <c:pt idx="3">
                  <c:v>438</c:v>
                </c:pt>
                <c:pt idx="4">
                  <c:v>483</c:v>
                </c:pt>
                <c:pt idx="5">
                  <c:v>447</c:v>
                </c:pt>
                <c:pt idx="6">
                  <c:v>367</c:v>
                </c:pt>
                <c:pt idx="7">
                  <c:v>415</c:v>
                </c:pt>
                <c:pt idx="8">
                  <c:v>570</c:v>
                </c:pt>
                <c:pt idx="9">
                  <c:v>517</c:v>
                </c:pt>
                <c:pt idx="10">
                  <c:v>419</c:v>
                </c:pt>
                <c:pt idx="11">
                  <c:v>491</c:v>
                </c:pt>
                <c:pt idx="12">
                  <c:v>557</c:v>
                </c:pt>
                <c:pt idx="13">
                  <c:v>467</c:v>
                </c:pt>
                <c:pt idx="14">
                  <c:v>386</c:v>
                </c:pt>
                <c:pt idx="15">
                  <c:v>424</c:v>
                </c:pt>
                <c:pt idx="16">
                  <c:v>491</c:v>
                </c:pt>
                <c:pt idx="17">
                  <c:v>452</c:v>
                </c:pt>
                <c:pt idx="18">
                  <c:v>384</c:v>
                </c:pt>
                <c:pt idx="19">
                  <c:v>485</c:v>
                </c:pt>
                <c:pt idx="20">
                  <c:v>560</c:v>
                </c:pt>
                <c:pt idx="21">
                  <c:v>550</c:v>
                </c:pt>
                <c:pt idx="22">
                  <c:v>466</c:v>
                </c:pt>
                <c:pt idx="23">
                  <c:v>613</c:v>
                </c:pt>
                <c:pt idx="24">
                  <c:v>705</c:v>
                </c:pt>
                <c:pt idx="25">
                  <c:v>560</c:v>
                </c:pt>
                <c:pt idx="26">
                  <c:v>475</c:v>
                </c:pt>
                <c:pt idx="27">
                  <c:v>510</c:v>
                </c:pt>
                <c:pt idx="28">
                  <c:v>625</c:v>
                </c:pt>
                <c:pt idx="29">
                  <c:v>461</c:v>
                </c:pt>
                <c:pt idx="30">
                  <c:v>416</c:v>
                </c:pt>
                <c:pt idx="31">
                  <c:v>509</c:v>
                </c:pt>
                <c:pt idx="32">
                  <c:v>555</c:v>
                </c:pt>
                <c:pt idx="33">
                  <c:v>441</c:v>
                </c:pt>
                <c:pt idx="34">
                  <c:v>397</c:v>
                </c:pt>
                <c:pt idx="35">
                  <c:v>527</c:v>
                </c:pt>
                <c:pt idx="36">
                  <c:v>514</c:v>
                </c:pt>
                <c:pt idx="37">
                  <c:v>502</c:v>
                </c:pt>
                <c:pt idx="38">
                  <c:v>445</c:v>
                </c:pt>
                <c:pt idx="39">
                  <c:v>586</c:v>
                </c:pt>
                <c:pt idx="40">
                  <c:v>517</c:v>
                </c:pt>
                <c:pt idx="41">
                  <c:v>463</c:v>
                </c:pt>
                <c:pt idx="42">
                  <c:v>429</c:v>
                </c:pt>
                <c:pt idx="43">
                  <c:v>575</c:v>
                </c:pt>
                <c:pt idx="44">
                  <c:v>657</c:v>
                </c:pt>
              </c:numCache>
            </c:numRef>
          </c:val>
          <c:smooth val="0"/>
        </c:ser>
        <c:ser>
          <c:idx val="2"/>
          <c:order val="1"/>
          <c:tx>
            <c:strRef>
              <c:f>'5. Nya företag'!$A$13</c:f>
              <c:strCache>
                <c:ptCount val="1"/>
                <c:pt idx="0">
                  <c:v>Uppsala kommun</c:v>
                </c:pt>
              </c:strCache>
            </c:strRef>
          </c:tx>
          <c:spPr>
            <a:ln>
              <a:solidFill>
                <a:srgbClr val="052364"/>
              </a:solidFill>
              <a:prstDash val="sysDash"/>
            </a:ln>
          </c:spPr>
          <c:marker>
            <c:symbol val="none"/>
          </c:marker>
          <c:cat>
            <c:strRef>
              <c:f>'5. Nya företag'!$B$10:$AT$10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'5. Nya företag'!$B$13:$AT$13</c:f>
              <c:numCache>
                <c:formatCode>#,##0</c:formatCode>
                <c:ptCount val="45"/>
                <c:pt idx="0">
                  <c:v>291</c:v>
                </c:pt>
                <c:pt idx="1">
                  <c:v>272</c:v>
                </c:pt>
                <c:pt idx="2">
                  <c:v>251</c:v>
                </c:pt>
                <c:pt idx="3">
                  <c:v>292</c:v>
                </c:pt>
                <c:pt idx="4">
                  <c:v>336</c:v>
                </c:pt>
                <c:pt idx="5">
                  <c:v>293</c:v>
                </c:pt>
                <c:pt idx="6">
                  <c:v>228</c:v>
                </c:pt>
                <c:pt idx="7">
                  <c:v>297</c:v>
                </c:pt>
                <c:pt idx="8">
                  <c:v>379</c:v>
                </c:pt>
                <c:pt idx="9">
                  <c:v>308</c:v>
                </c:pt>
                <c:pt idx="10">
                  <c:v>263</c:v>
                </c:pt>
                <c:pt idx="11">
                  <c:v>294</c:v>
                </c:pt>
                <c:pt idx="12">
                  <c:v>351</c:v>
                </c:pt>
                <c:pt idx="13">
                  <c:v>268</c:v>
                </c:pt>
                <c:pt idx="14">
                  <c:v>225</c:v>
                </c:pt>
                <c:pt idx="15">
                  <c:v>273</c:v>
                </c:pt>
                <c:pt idx="16">
                  <c:v>319</c:v>
                </c:pt>
                <c:pt idx="17">
                  <c:v>293</c:v>
                </c:pt>
                <c:pt idx="18">
                  <c:v>245</c:v>
                </c:pt>
                <c:pt idx="19">
                  <c:v>318</c:v>
                </c:pt>
                <c:pt idx="20">
                  <c:v>360</c:v>
                </c:pt>
                <c:pt idx="21">
                  <c:v>344</c:v>
                </c:pt>
                <c:pt idx="22">
                  <c:v>296</c:v>
                </c:pt>
                <c:pt idx="23">
                  <c:v>381</c:v>
                </c:pt>
                <c:pt idx="24">
                  <c:v>437</c:v>
                </c:pt>
                <c:pt idx="25">
                  <c:v>357</c:v>
                </c:pt>
                <c:pt idx="26">
                  <c:v>313</c:v>
                </c:pt>
                <c:pt idx="27">
                  <c:v>329</c:v>
                </c:pt>
                <c:pt idx="28">
                  <c:v>407</c:v>
                </c:pt>
                <c:pt idx="29">
                  <c:v>296</c:v>
                </c:pt>
                <c:pt idx="30">
                  <c:v>272</c:v>
                </c:pt>
                <c:pt idx="31">
                  <c:v>316</c:v>
                </c:pt>
                <c:pt idx="32">
                  <c:v>344</c:v>
                </c:pt>
                <c:pt idx="33">
                  <c:v>291</c:v>
                </c:pt>
                <c:pt idx="34">
                  <c:v>269</c:v>
                </c:pt>
                <c:pt idx="35">
                  <c:v>350</c:v>
                </c:pt>
                <c:pt idx="36">
                  <c:v>356</c:v>
                </c:pt>
                <c:pt idx="37">
                  <c:v>326</c:v>
                </c:pt>
                <c:pt idx="38">
                  <c:v>277</c:v>
                </c:pt>
                <c:pt idx="39">
                  <c:v>383</c:v>
                </c:pt>
                <c:pt idx="40">
                  <c:v>326</c:v>
                </c:pt>
                <c:pt idx="41">
                  <c:v>294</c:v>
                </c:pt>
                <c:pt idx="42">
                  <c:v>299</c:v>
                </c:pt>
                <c:pt idx="43">
                  <c:v>378</c:v>
                </c:pt>
                <c:pt idx="44">
                  <c:v>458</c:v>
                </c:pt>
              </c:numCache>
            </c:numRef>
          </c:val>
          <c:smooth val="0"/>
        </c:ser>
        <c:dLbls>
          <c:showLegendKey val="0"/>
          <c:showVal val="0"/>
          <c:showCatName val="0"/>
          <c:showSerName val="0"/>
          <c:showPercent val="0"/>
          <c:showBubbleSize val="0"/>
        </c:dLbls>
        <c:marker val="1"/>
        <c:smooth val="0"/>
        <c:axId val="111113344"/>
        <c:axId val="111114880"/>
      </c:lineChart>
      <c:catAx>
        <c:axId val="111113344"/>
        <c:scaling>
          <c:orientation val="minMax"/>
        </c:scaling>
        <c:delete val="0"/>
        <c:axPos val="b"/>
        <c:numFmt formatCode="General" sourceLinked="0"/>
        <c:majorTickMark val="out"/>
        <c:minorTickMark val="none"/>
        <c:tickLblPos val="nextTo"/>
        <c:txPr>
          <a:bodyPr rot="-2700000"/>
          <a:lstStyle/>
          <a:p>
            <a:pPr>
              <a:defRPr/>
            </a:pPr>
            <a:endParaRPr lang="sv-SE"/>
          </a:p>
        </c:txPr>
        <c:crossAx val="111114880"/>
        <c:crosses val="autoZero"/>
        <c:auto val="1"/>
        <c:lblAlgn val="ctr"/>
        <c:lblOffset val="100"/>
        <c:noMultiLvlLbl val="0"/>
      </c:catAx>
      <c:valAx>
        <c:axId val="111114880"/>
        <c:scaling>
          <c:orientation val="minMax"/>
        </c:scaling>
        <c:delete val="0"/>
        <c:axPos val="l"/>
        <c:majorGridlines/>
        <c:numFmt formatCode="#,##0" sourceLinked="1"/>
        <c:majorTickMark val="out"/>
        <c:minorTickMark val="none"/>
        <c:tickLblPos val="nextTo"/>
        <c:crossAx val="111113344"/>
        <c:crosses val="autoZero"/>
        <c:crossBetween val="between"/>
      </c:valAx>
      <c:spPr>
        <a:solidFill>
          <a:schemeClr val="bg1">
            <a:lumMod val="95000"/>
          </a:schemeClr>
        </a:solidFill>
      </c:spPr>
    </c:plotArea>
    <c:legend>
      <c:legendPos val="r"/>
      <c:layout>
        <c:manualLayout>
          <c:xMode val="edge"/>
          <c:yMode val="edge"/>
          <c:x val="0.73618246527777775"/>
          <c:y val="0.72132817460317467"/>
          <c:w val="0.23653819444444443"/>
          <c:h val="0.17722460317460315"/>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'6. Konkurs'!$A$13</c:f>
              <c:strCache>
                <c:ptCount val="1"/>
                <c:pt idx="0">
                  <c:v>Uppsala län</c:v>
                </c:pt>
              </c:strCache>
            </c:strRef>
          </c:tx>
          <c:spPr>
            <a:ln>
              <a:solidFill>
                <a:srgbClr val="052364"/>
              </a:solidFill>
            </a:ln>
          </c:spPr>
          <c:marker>
            <c:symbol val="none"/>
          </c:marker>
          <c:cat>
            <c:strRef>
              <c:f>'6. Konkurs'!$B$11:$AT$11</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'6. Konkurs'!$B$13:$AT$13</c:f>
              <c:numCache>
                <c:formatCode>#,##0</c:formatCode>
                <c:ptCount val="45"/>
                <c:pt idx="0">
                  <c:v>53</c:v>
                </c:pt>
                <c:pt idx="1">
                  <c:v>34</c:v>
                </c:pt>
                <c:pt idx="2">
                  <c:v>27</c:v>
                </c:pt>
                <c:pt idx="3">
                  <c:v>42</c:v>
                </c:pt>
                <c:pt idx="4">
                  <c:v>46</c:v>
                </c:pt>
                <c:pt idx="5">
                  <c:v>43</c:v>
                </c:pt>
                <c:pt idx="6">
                  <c:v>39</c:v>
                </c:pt>
                <c:pt idx="7">
                  <c:v>51</c:v>
                </c:pt>
                <c:pt idx="8">
                  <c:v>41</c:v>
                </c:pt>
                <c:pt idx="9">
                  <c:v>30</c:v>
                </c:pt>
                <c:pt idx="10">
                  <c:v>28</c:v>
                </c:pt>
                <c:pt idx="11">
                  <c:v>42</c:v>
                </c:pt>
                <c:pt idx="12">
                  <c:v>34</c:v>
                </c:pt>
                <c:pt idx="13">
                  <c:v>41</c:v>
                </c:pt>
                <c:pt idx="14">
                  <c:v>34</c:v>
                </c:pt>
                <c:pt idx="15">
                  <c:v>43</c:v>
                </c:pt>
                <c:pt idx="16">
                  <c:v>39</c:v>
                </c:pt>
                <c:pt idx="17">
                  <c:v>40</c:v>
                </c:pt>
                <c:pt idx="18">
                  <c:v>29</c:v>
                </c:pt>
                <c:pt idx="19">
                  <c:v>49</c:v>
                </c:pt>
                <c:pt idx="20">
                  <c:v>44</c:v>
                </c:pt>
                <c:pt idx="21">
                  <c:v>52</c:v>
                </c:pt>
                <c:pt idx="22">
                  <c:v>34</c:v>
                </c:pt>
                <c:pt idx="23">
                  <c:v>48</c:v>
                </c:pt>
                <c:pt idx="24">
                  <c:v>39</c:v>
                </c:pt>
                <c:pt idx="25">
                  <c:v>43</c:v>
                </c:pt>
                <c:pt idx="26">
                  <c:v>41</c:v>
                </c:pt>
                <c:pt idx="27">
                  <c:v>42</c:v>
                </c:pt>
                <c:pt idx="28">
                  <c:v>54</c:v>
                </c:pt>
                <c:pt idx="29">
                  <c:v>58</c:v>
                </c:pt>
                <c:pt idx="30">
                  <c:v>61</c:v>
                </c:pt>
                <c:pt idx="31">
                  <c:v>56</c:v>
                </c:pt>
                <c:pt idx="32">
                  <c:v>52</c:v>
                </c:pt>
                <c:pt idx="33">
                  <c:v>58</c:v>
                </c:pt>
                <c:pt idx="34">
                  <c:v>36</c:v>
                </c:pt>
                <c:pt idx="35">
                  <c:v>71</c:v>
                </c:pt>
                <c:pt idx="36">
                  <c:v>41</c:v>
                </c:pt>
                <c:pt idx="37">
                  <c:v>54</c:v>
                </c:pt>
                <c:pt idx="38">
                  <c:v>35</c:v>
                </c:pt>
                <c:pt idx="39">
                  <c:v>51</c:v>
                </c:pt>
                <c:pt idx="40">
                  <c:v>69</c:v>
                </c:pt>
                <c:pt idx="41">
                  <c:v>54</c:v>
                </c:pt>
                <c:pt idx="42">
                  <c:v>40</c:v>
                </c:pt>
                <c:pt idx="43">
                  <c:v>55</c:v>
                </c:pt>
                <c:pt idx="44">
                  <c:v>42</c:v>
                </c:pt>
              </c:numCache>
            </c:numRef>
          </c:val>
          <c:smooth val="0"/>
        </c:ser>
        <c:ser>
          <c:idx val="2"/>
          <c:order val="1"/>
          <c:tx>
            <c:strRef>
              <c:f>'6. Konkurs'!$A$14</c:f>
              <c:strCache>
                <c:ptCount val="1"/>
                <c:pt idx="0">
                  <c:v>Uppsala kommun</c:v>
                </c:pt>
              </c:strCache>
            </c:strRef>
          </c:tx>
          <c:spPr>
            <a:ln>
              <a:solidFill>
                <a:srgbClr val="052364"/>
              </a:solidFill>
              <a:prstDash val="sysDash"/>
            </a:ln>
          </c:spPr>
          <c:marker>
            <c:symbol val="none"/>
          </c:marker>
          <c:cat>
            <c:strRef>
              <c:f>'6. Konkurs'!$B$11:$AT$11</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'6. Konkurs'!$B$14:$AT$14</c:f>
              <c:numCache>
                <c:formatCode>#,##0</c:formatCode>
                <c:ptCount val="45"/>
                <c:pt idx="0">
                  <c:v>31</c:v>
                </c:pt>
                <c:pt idx="1">
                  <c:v>19</c:v>
                </c:pt>
                <c:pt idx="2">
                  <c:v>20</c:v>
                </c:pt>
                <c:pt idx="3">
                  <c:v>29</c:v>
                </c:pt>
                <c:pt idx="4">
                  <c:v>27</c:v>
                </c:pt>
                <c:pt idx="5">
                  <c:v>32</c:v>
                </c:pt>
                <c:pt idx="6">
                  <c:v>28</c:v>
                </c:pt>
                <c:pt idx="7">
                  <c:v>37</c:v>
                </c:pt>
                <c:pt idx="8">
                  <c:v>25</c:v>
                </c:pt>
                <c:pt idx="9">
                  <c:v>16</c:v>
                </c:pt>
                <c:pt idx="10">
                  <c:v>13</c:v>
                </c:pt>
                <c:pt idx="11">
                  <c:v>27</c:v>
                </c:pt>
                <c:pt idx="12">
                  <c:v>18</c:v>
                </c:pt>
                <c:pt idx="13">
                  <c:v>19</c:v>
                </c:pt>
                <c:pt idx="14">
                  <c:v>18</c:v>
                </c:pt>
                <c:pt idx="15">
                  <c:v>30</c:v>
                </c:pt>
                <c:pt idx="16">
                  <c:v>27</c:v>
                </c:pt>
                <c:pt idx="17">
                  <c:v>24</c:v>
                </c:pt>
                <c:pt idx="18">
                  <c:v>19</c:v>
                </c:pt>
                <c:pt idx="19">
                  <c:v>31</c:v>
                </c:pt>
                <c:pt idx="20">
                  <c:v>17</c:v>
                </c:pt>
                <c:pt idx="21">
                  <c:v>30</c:v>
                </c:pt>
                <c:pt idx="22">
                  <c:v>18</c:v>
                </c:pt>
                <c:pt idx="23">
                  <c:v>27</c:v>
                </c:pt>
                <c:pt idx="24">
                  <c:v>23</c:v>
                </c:pt>
                <c:pt idx="25">
                  <c:v>28</c:v>
                </c:pt>
                <c:pt idx="26">
                  <c:v>21</c:v>
                </c:pt>
                <c:pt idx="27">
                  <c:v>24</c:v>
                </c:pt>
                <c:pt idx="28">
                  <c:v>32</c:v>
                </c:pt>
                <c:pt idx="29">
                  <c:v>32</c:v>
                </c:pt>
                <c:pt idx="30">
                  <c:v>32</c:v>
                </c:pt>
                <c:pt idx="31">
                  <c:v>35</c:v>
                </c:pt>
                <c:pt idx="32">
                  <c:v>32</c:v>
                </c:pt>
                <c:pt idx="33">
                  <c:v>36</c:v>
                </c:pt>
                <c:pt idx="34">
                  <c:v>19</c:v>
                </c:pt>
                <c:pt idx="35">
                  <c:v>42</c:v>
                </c:pt>
                <c:pt idx="36">
                  <c:v>24</c:v>
                </c:pt>
                <c:pt idx="37">
                  <c:v>30</c:v>
                </c:pt>
                <c:pt idx="38">
                  <c:v>20</c:v>
                </c:pt>
                <c:pt idx="39">
                  <c:v>32</c:v>
                </c:pt>
                <c:pt idx="40">
                  <c:v>33</c:v>
                </c:pt>
                <c:pt idx="41">
                  <c:v>30</c:v>
                </c:pt>
                <c:pt idx="42">
                  <c:v>25</c:v>
                </c:pt>
                <c:pt idx="43">
                  <c:v>35</c:v>
                </c:pt>
                <c:pt idx="44">
                  <c:v>29</c:v>
                </c:pt>
              </c:numCache>
            </c:numRef>
          </c:val>
          <c:smooth val="0"/>
        </c:ser>
        <c:dLbls>
          <c:showLegendKey val="0"/>
          <c:showVal val="0"/>
          <c:showCatName val="0"/>
          <c:showSerName val="0"/>
          <c:showPercent val="0"/>
          <c:showBubbleSize val="0"/>
        </c:dLbls>
        <c:marker val="1"/>
        <c:smooth val="0"/>
        <c:axId val="111187840"/>
        <c:axId val="111189376"/>
      </c:lineChart>
      <c:catAx>
        <c:axId val="111187840"/>
        <c:scaling>
          <c:orientation val="minMax"/>
        </c:scaling>
        <c:delete val="0"/>
        <c:axPos val="b"/>
        <c:numFmt formatCode="General" sourceLinked="0"/>
        <c:majorTickMark val="out"/>
        <c:minorTickMark val="none"/>
        <c:tickLblPos val="nextTo"/>
        <c:txPr>
          <a:bodyPr rot="-2700000"/>
          <a:lstStyle/>
          <a:p>
            <a:pPr>
              <a:defRPr/>
            </a:pPr>
            <a:endParaRPr lang="sv-SE"/>
          </a:p>
        </c:txPr>
        <c:crossAx val="111189376"/>
        <c:crosses val="autoZero"/>
        <c:auto val="1"/>
        <c:lblAlgn val="ctr"/>
        <c:lblOffset val="100"/>
        <c:noMultiLvlLbl val="0"/>
      </c:catAx>
      <c:valAx>
        <c:axId val="111189376"/>
        <c:scaling>
          <c:orientation val="minMax"/>
        </c:scaling>
        <c:delete val="0"/>
        <c:axPos val="l"/>
        <c:majorGridlines/>
        <c:numFmt formatCode="#,##0" sourceLinked="1"/>
        <c:majorTickMark val="out"/>
        <c:minorTickMark val="none"/>
        <c:tickLblPos val="nextTo"/>
        <c:crossAx val="111187840"/>
        <c:crosses val="autoZero"/>
        <c:crossBetween val="between"/>
      </c:valAx>
      <c:spPr>
        <a:solidFill>
          <a:schemeClr val="bg1">
            <a:lumMod val="95000"/>
          </a:schemeClr>
        </a:solidFill>
      </c:spPr>
    </c:plotArea>
    <c:legend>
      <c:legendPos val="r"/>
      <c:layout>
        <c:manualLayout>
          <c:xMode val="edge"/>
          <c:yMode val="edge"/>
          <c:x val="0.73397760416666669"/>
          <c:y val="0.67597103174603179"/>
          <c:w val="0.23653819444444443"/>
          <c:h val="0.17722460317460315"/>
        </c:manualLayou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'7-8. Sysselsättning'!$D$14</c:f>
              <c:strCache>
                <c:ptCount val="1"/>
                <c:pt idx="0">
                  <c:v>Sverige</c:v>
                </c:pt>
              </c:strCache>
            </c:strRef>
          </c:tx>
          <c:spPr>
            <a:ln>
              <a:solidFill>
                <a:sysClr val="window" lastClr="FFFFFF">
                  <a:lumMod val="50000"/>
                </a:sysClr>
              </a:solidFill>
            </a:ln>
          </c:spPr>
          <c:marker>
            <c:symbol val="none"/>
          </c:marker>
          <c:cat>
            <c:strRef>
              <c:f>'7-8. Sysselsättning'!$E$12:$AK$12</c:f>
              <c:strCache>
                <c:ptCount val="33"/>
                <c:pt idx="0">
                  <c:v>2008</c:v>
                </c:pt>
                <c:pt idx="4">
                  <c:v>2009</c:v>
                </c:pt>
                <c:pt idx="8">
                  <c:v>2010</c:v>
                </c:pt>
                <c:pt idx="12">
                  <c:v>2011</c:v>
                </c:pt>
                <c:pt idx="16">
                  <c:v>2012</c:v>
                </c:pt>
                <c:pt idx="20">
                  <c:v>2013</c:v>
                </c:pt>
                <c:pt idx="24">
                  <c:v>2014</c:v>
                </c:pt>
                <c:pt idx="28">
                  <c:v>2015</c:v>
                </c:pt>
                <c:pt idx="32">
                  <c:v>2016</c:v>
                </c:pt>
              </c:strCache>
            </c:strRef>
          </c:cat>
          <c:val>
            <c:numRef>
              <c:f>'7-8. Sysselsättning'!$E$14:$AK$14</c:f>
              <c:numCache>
                <c:formatCode>#,##0</c:formatCode>
                <c:ptCount val="33"/>
                <c:pt idx="0">
                  <c:v>100</c:v>
                </c:pt>
                <c:pt idx="1">
                  <c:v>102.29640937147408</c:v>
                </c:pt>
                <c:pt idx="2">
                  <c:v>103.40257958894713</c:v>
                </c:pt>
                <c:pt idx="3">
                  <c:v>100.74777106701178</c:v>
                </c:pt>
                <c:pt idx="4">
                  <c:v>98.80312382469414</c:v>
                </c:pt>
                <c:pt idx="5">
                  <c:v>100.10176766000751</c:v>
                </c:pt>
                <c:pt idx="6">
                  <c:v>100.61281830048007</c:v>
                </c:pt>
                <c:pt idx="7">
                  <c:v>98.64383531337802</c:v>
                </c:pt>
                <c:pt idx="8">
                  <c:v>97.623946372867849</c:v>
                </c:pt>
                <c:pt idx="9">
                  <c:v>100.29424127784783</c:v>
                </c:pt>
                <c:pt idx="10">
                  <c:v>102.03535320015045</c:v>
                </c:pt>
                <c:pt idx="11">
                  <c:v>100.36724851220107</c:v>
                </c:pt>
                <c:pt idx="12">
                  <c:v>100.29202893741289</c:v>
                </c:pt>
                <c:pt idx="13">
                  <c:v>102.77206256498749</c:v>
                </c:pt>
                <c:pt idx="14">
                  <c:v>104.15035065595895</c:v>
                </c:pt>
                <c:pt idx="15">
                  <c:v>102.14597022189776</c:v>
                </c:pt>
                <c:pt idx="16">
                  <c:v>101.11501957921286</c:v>
                </c:pt>
                <c:pt idx="17">
                  <c:v>103.49328554677994</c:v>
                </c:pt>
                <c:pt idx="18">
                  <c:v>104.76316895643902</c:v>
                </c:pt>
                <c:pt idx="19">
                  <c:v>102.75436384150794</c:v>
                </c:pt>
                <c:pt idx="20">
                  <c:v>101.95570894449237</c:v>
                </c:pt>
                <c:pt idx="21">
                  <c:v>104.3406119333643</c:v>
                </c:pt>
                <c:pt idx="22">
                  <c:v>105.8892502378266</c:v>
                </c:pt>
                <c:pt idx="23">
                  <c:v>104.15035065595895</c:v>
                </c:pt>
                <c:pt idx="24">
                  <c:v>103.08179022587996</c:v>
                </c:pt>
                <c:pt idx="25">
                  <c:v>105.71890002433575</c:v>
                </c:pt>
                <c:pt idx="26">
                  <c:v>107.93124045928188</c:v>
                </c:pt>
                <c:pt idx="27">
                  <c:v>105.58837193867392</c:v>
                </c:pt>
                <c:pt idx="28">
                  <c:v>104.8627242760116</c:v>
                </c:pt>
                <c:pt idx="29">
                  <c:v>107.00205747660449</c:v>
                </c:pt>
                <c:pt idx="30">
                  <c:v>108.94228003805226</c:v>
                </c:pt>
                <c:pt idx="31">
                  <c:v>107.23877790314373</c:v>
                </c:pt>
                <c:pt idx="32">
                  <c:v>106.44454768478573</c:v>
                </c:pt>
              </c:numCache>
            </c:numRef>
          </c:val>
          <c:smooth val="0"/>
        </c:ser>
        <c:ser>
          <c:idx val="2"/>
          <c:order val="1"/>
          <c:tx>
            <c:strRef>
              <c:f>'7-8. Sysselsättning'!$D$15</c:f>
              <c:strCache>
                <c:ptCount val="1"/>
                <c:pt idx="0">
                  <c:v>Stockholmsregionen</c:v>
                </c:pt>
              </c:strCache>
            </c:strRef>
          </c:tx>
          <c:spPr>
            <a:ln>
              <a:solidFill>
                <a:sysClr val="windowText" lastClr="000000"/>
              </a:solidFill>
            </a:ln>
          </c:spPr>
          <c:marker>
            <c:symbol val="none"/>
          </c:marker>
          <c:cat>
            <c:strRef>
              <c:f>'7-8. Sysselsättning'!$E$12:$AK$12</c:f>
              <c:strCache>
                <c:ptCount val="33"/>
                <c:pt idx="0">
                  <c:v>2008</c:v>
                </c:pt>
                <c:pt idx="4">
                  <c:v>2009</c:v>
                </c:pt>
                <c:pt idx="8">
                  <c:v>2010</c:v>
                </c:pt>
                <c:pt idx="12">
                  <c:v>2011</c:v>
                </c:pt>
                <c:pt idx="16">
                  <c:v>2012</c:v>
                </c:pt>
                <c:pt idx="20">
                  <c:v>2013</c:v>
                </c:pt>
                <c:pt idx="24">
                  <c:v>2014</c:v>
                </c:pt>
                <c:pt idx="28">
                  <c:v>2015</c:v>
                </c:pt>
                <c:pt idx="32">
                  <c:v>2016</c:v>
                </c:pt>
              </c:strCache>
            </c:strRef>
          </c:cat>
          <c:val>
            <c:numRef>
              <c:f>'7-8. Sysselsättning'!$E$15:$AK$15</c:f>
              <c:numCache>
                <c:formatCode>#,##0</c:formatCode>
                <c:ptCount val="33"/>
                <c:pt idx="0">
                  <c:v>100</c:v>
                </c:pt>
                <c:pt idx="1">
                  <c:v>101.85488270594654</c:v>
                </c:pt>
                <c:pt idx="2">
                  <c:v>103.17909041313295</c:v>
                </c:pt>
                <c:pt idx="3">
                  <c:v>101.64162079055697</c:v>
                </c:pt>
                <c:pt idx="4">
                  <c:v>100.00991915885533</c:v>
                </c:pt>
                <c:pt idx="5">
                  <c:v>101.30436938947578</c:v>
                </c:pt>
                <c:pt idx="6">
                  <c:v>101.81520607052521</c:v>
                </c:pt>
                <c:pt idx="7">
                  <c:v>100.96215840896691</c:v>
                </c:pt>
                <c:pt idx="8">
                  <c:v>99.385012150969601</c:v>
                </c:pt>
                <c:pt idx="9">
                  <c:v>101.5920249962803</c:v>
                </c:pt>
                <c:pt idx="10">
                  <c:v>103.22372662798193</c:v>
                </c:pt>
                <c:pt idx="11">
                  <c:v>101.98383177106581</c:v>
                </c:pt>
                <c:pt idx="12">
                  <c:v>102.11774041561274</c:v>
                </c:pt>
                <c:pt idx="13">
                  <c:v>104.0817338689679</c:v>
                </c:pt>
                <c:pt idx="14">
                  <c:v>105.20259881962008</c:v>
                </c:pt>
                <c:pt idx="15">
                  <c:v>104.00734017755295</c:v>
                </c:pt>
                <c:pt idx="16">
                  <c:v>103.15429251599464</c:v>
                </c:pt>
                <c:pt idx="17">
                  <c:v>104.96949858651988</c:v>
                </c:pt>
                <c:pt idx="18">
                  <c:v>106.0953231165997</c:v>
                </c:pt>
                <c:pt idx="19">
                  <c:v>105.07860933392847</c:v>
                </c:pt>
                <c:pt idx="20">
                  <c:v>104.19084461637654</c:v>
                </c:pt>
                <c:pt idx="21">
                  <c:v>106.39785746168724</c:v>
                </c:pt>
                <c:pt idx="22">
                  <c:v>107.54847988890542</c:v>
                </c:pt>
                <c:pt idx="23">
                  <c:v>106.81942171303874</c:v>
                </c:pt>
                <c:pt idx="24">
                  <c:v>105.60432475326091</c:v>
                </c:pt>
                <c:pt idx="25">
                  <c:v>107.91548876655258</c:v>
                </c:pt>
                <c:pt idx="26">
                  <c:v>109.90923969647375</c:v>
                </c:pt>
                <c:pt idx="27">
                  <c:v>108.3916083916084</c:v>
                </c:pt>
                <c:pt idx="28">
                  <c:v>107.72206516887368</c:v>
                </c:pt>
                <c:pt idx="29">
                  <c:v>109.57198829539254</c:v>
                </c:pt>
                <c:pt idx="30">
                  <c:v>110.74740861974905</c:v>
                </c:pt>
                <c:pt idx="31">
                  <c:v>110.11258245251203</c:v>
                </c:pt>
                <c:pt idx="32">
                  <c:v>109.34384764122402</c:v>
                </c:pt>
              </c:numCache>
            </c:numRef>
          </c:val>
          <c:smooth val="0"/>
        </c:ser>
        <c:ser>
          <c:idx val="0"/>
          <c:order val="2"/>
          <c:tx>
            <c:strRef>
              <c:f>'7-8. Sysselsättning'!$D$16</c:f>
              <c:strCache>
                <c:ptCount val="1"/>
                <c:pt idx="0">
                  <c:v>Uppsala län</c:v>
                </c:pt>
              </c:strCache>
            </c:strRef>
          </c:tx>
          <c:spPr>
            <a:ln>
              <a:solidFill>
                <a:srgbClr val="052364"/>
              </a:solidFill>
            </a:ln>
          </c:spPr>
          <c:marker>
            <c:symbol val="none"/>
          </c:marker>
          <c:cat>
            <c:strRef>
              <c:f>'7-8. Sysselsättning'!$E$12:$AK$12</c:f>
              <c:strCache>
                <c:ptCount val="33"/>
                <c:pt idx="0">
                  <c:v>2008</c:v>
                </c:pt>
                <c:pt idx="4">
                  <c:v>2009</c:v>
                </c:pt>
                <c:pt idx="8">
                  <c:v>2010</c:v>
                </c:pt>
                <c:pt idx="12">
                  <c:v>2011</c:v>
                </c:pt>
                <c:pt idx="16">
                  <c:v>2012</c:v>
                </c:pt>
                <c:pt idx="20">
                  <c:v>2013</c:v>
                </c:pt>
                <c:pt idx="24">
                  <c:v>2014</c:v>
                </c:pt>
                <c:pt idx="28">
                  <c:v>2015</c:v>
                </c:pt>
                <c:pt idx="32">
                  <c:v>2016</c:v>
                </c:pt>
              </c:strCache>
            </c:strRef>
          </c:cat>
          <c:val>
            <c:numRef>
              <c:f>'7-8. Sysselsättning'!$E$16:$AK$16</c:f>
              <c:numCache>
                <c:formatCode>#,##0</c:formatCode>
                <c:ptCount val="33"/>
                <c:pt idx="0">
                  <c:v>100</c:v>
                </c:pt>
                <c:pt idx="1">
                  <c:v>105.97860289490247</c:v>
                </c:pt>
                <c:pt idx="2">
                  <c:v>104.46821900566394</c:v>
                </c:pt>
                <c:pt idx="3">
                  <c:v>102.89490245437382</c:v>
                </c:pt>
                <c:pt idx="4">
                  <c:v>102.6431718061674</c:v>
                </c:pt>
                <c:pt idx="5">
                  <c:v>104.84581497797356</c:v>
                </c:pt>
                <c:pt idx="6">
                  <c:v>103.65009439899309</c:v>
                </c:pt>
                <c:pt idx="7">
                  <c:v>100.37759597230962</c:v>
                </c:pt>
                <c:pt idx="8">
                  <c:v>99.433606041535555</c:v>
                </c:pt>
                <c:pt idx="9">
                  <c:v>103.20956576463185</c:v>
                </c:pt>
                <c:pt idx="10">
                  <c:v>104.53115166771553</c:v>
                </c:pt>
                <c:pt idx="11">
                  <c:v>102.6431718061674</c:v>
                </c:pt>
                <c:pt idx="12">
                  <c:v>105.2863436123348</c:v>
                </c:pt>
                <c:pt idx="13">
                  <c:v>107.67778477029579</c:v>
                </c:pt>
                <c:pt idx="14">
                  <c:v>110.13215859030836</c:v>
                </c:pt>
                <c:pt idx="15">
                  <c:v>109.94336060415355</c:v>
                </c:pt>
                <c:pt idx="16">
                  <c:v>107.99244808055381</c:v>
                </c:pt>
                <c:pt idx="17">
                  <c:v>109.88042794210196</c:v>
                </c:pt>
                <c:pt idx="18">
                  <c:v>110.32095657646319</c:v>
                </c:pt>
                <c:pt idx="19">
                  <c:v>108.87350534927627</c:v>
                </c:pt>
                <c:pt idx="20">
                  <c:v>105.22341095028321</c:v>
                </c:pt>
                <c:pt idx="21">
                  <c:v>107.8665827564506</c:v>
                </c:pt>
                <c:pt idx="22">
                  <c:v>108.49590937696665</c:v>
                </c:pt>
                <c:pt idx="23">
                  <c:v>107.8665827564506</c:v>
                </c:pt>
                <c:pt idx="24">
                  <c:v>107.8665827564506</c:v>
                </c:pt>
                <c:pt idx="25">
                  <c:v>112.02013845185652</c:v>
                </c:pt>
                <c:pt idx="26">
                  <c:v>114.6003775959723</c:v>
                </c:pt>
                <c:pt idx="27">
                  <c:v>110.13215859030836</c:v>
                </c:pt>
                <c:pt idx="28">
                  <c:v>110.509754562618</c:v>
                </c:pt>
                <c:pt idx="29">
                  <c:v>113.84518565135305</c:v>
                </c:pt>
                <c:pt idx="30">
                  <c:v>113.97105097545625</c:v>
                </c:pt>
                <c:pt idx="31">
                  <c:v>113.53052234109502</c:v>
                </c:pt>
                <c:pt idx="32">
                  <c:v>113.02706104468218</c:v>
                </c:pt>
              </c:numCache>
            </c:numRef>
          </c:val>
          <c:smooth val="0"/>
        </c:ser>
        <c:dLbls>
          <c:showLegendKey val="0"/>
          <c:showVal val="0"/>
          <c:showCatName val="0"/>
          <c:showSerName val="0"/>
          <c:showPercent val="0"/>
          <c:showBubbleSize val="0"/>
        </c:dLbls>
        <c:marker val="1"/>
        <c:smooth val="0"/>
        <c:axId val="111811200"/>
        <c:axId val="111817088"/>
      </c:lineChart>
      <c:catAx>
        <c:axId val="111811200"/>
        <c:scaling>
          <c:orientation val="minMax"/>
        </c:scaling>
        <c:delete val="0"/>
        <c:axPos val="b"/>
        <c:numFmt formatCode="General" sourceLinked="0"/>
        <c:majorTickMark val="out"/>
        <c:minorTickMark val="none"/>
        <c:tickLblPos val="nextTo"/>
        <c:txPr>
          <a:bodyPr rot="-2700000"/>
          <a:lstStyle/>
          <a:p>
            <a:pPr>
              <a:defRPr/>
            </a:pPr>
            <a:endParaRPr lang="sv-SE"/>
          </a:p>
        </c:txPr>
        <c:crossAx val="111817088"/>
        <c:crosses val="autoZero"/>
        <c:auto val="1"/>
        <c:lblAlgn val="ctr"/>
        <c:lblOffset val="100"/>
        <c:noMultiLvlLbl val="0"/>
      </c:catAx>
      <c:valAx>
        <c:axId val="111817088"/>
        <c:scaling>
          <c:orientation val="minMax"/>
        </c:scaling>
        <c:delete val="0"/>
        <c:axPos val="l"/>
        <c:majorGridlines/>
        <c:numFmt formatCode="#,##0" sourceLinked="1"/>
        <c:majorTickMark val="out"/>
        <c:minorTickMark val="none"/>
        <c:tickLblPos val="nextTo"/>
        <c:crossAx val="111811200"/>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'9. Nyanmälda platser'!$A$12</c:f>
              <c:strCache>
                <c:ptCount val="1"/>
                <c:pt idx="0">
                  <c:v>Sverige</c:v>
                </c:pt>
              </c:strCache>
            </c:strRef>
          </c:tx>
          <c:spPr>
            <a:ln>
              <a:solidFill>
                <a:sysClr val="window" lastClr="FFFFFF">
                  <a:lumMod val="50000"/>
                </a:sysClr>
              </a:solidFill>
            </a:ln>
          </c:spPr>
          <c:marker>
            <c:symbol val="none"/>
          </c:marker>
          <c:cat>
            <c:strRef>
              <c:f>'9. Nyanmälda platser'!$B$10:$AT$10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'9. Nyanmälda platser'!$B$12:$AT$12</c:f>
              <c:numCache>
                <c:formatCode>#,##0</c:formatCode>
                <c:ptCount val="45"/>
                <c:pt idx="0">
                  <c:v>100</c:v>
                </c:pt>
                <c:pt idx="1">
                  <c:v>87.59206798866856</c:v>
                </c:pt>
                <c:pt idx="2">
                  <c:v>68.080437298009016</c:v>
                </c:pt>
                <c:pt idx="3">
                  <c:v>74.931173442923836</c:v>
                </c:pt>
                <c:pt idx="4">
                  <c:v>138.83174400510714</c:v>
                </c:pt>
                <c:pt idx="5">
                  <c:v>118.82216813629654</c:v>
                </c:pt>
                <c:pt idx="6">
                  <c:v>110.56457726529148</c:v>
                </c:pt>
                <c:pt idx="7">
                  <c:v>118.80700634401309</c:v>
                </c:pt>
                <c:pt idx="8">
                  <c:v>196.23109763396243</c:v>
                </c:pt>
                <c:pt idx="9">
                  <c:v>177.76164066552289</c:v>
                </c:pt>
                <c:pt idx="10">
                  <c:v>143.11056138530901</c:v>
                </c:pt>
                <c:pt idx="11">
                  <c:v>144.2580696644456</c:v>
                </c:pt>
                <c:pt idx="12">
                  <c:v>176.10820731755973</c:v>
                </c:pt>
                <c:pt idx="13">
                  <c:v>136.69472928220884</c:v>
                </c:pt>
                <c:pt idx="14">
                  <c:v>95.115508917527819</c:v>
                </c:pt>
                <c:pt idx="15">
                  <c:v>78.568407612815705</c:v>
                </c:pt>
                <c:pt idx="16">
                  <c:v>115.82252723137694</c:v>
                </c:pt>
                <c:pt idx="17">
                  <c:v>76.80405378446315</c:v>
                </c:pt>
                <c:pt idx="18">
                  <c:v>63.551849339664045</c:v>
                </c:pt>
                <c:pt idx="19">
                  <c:v>70.270917288433139</c:v>
                </c:pt>
                <c:pt idx="20">
                  <c:v>127.16913378286718</c:v>
                </c:pt>
                <c:pt idx="21">
                  <c:v>110.05226828392452</c:v>
                </c:pt>
                <c:pt idx="22">
                  <c:v>92.858795834497059</c:v>
                </c:pt>
                <c:pt idx="23">
                  <c:v>109.33966404660256</c:v>
                </c:pt>
                <c:pt idx="24">
                  <c:v>166.97043450504728</c:v>
                </c:pt>
                <c:pt idx="25">
                  <c:v>147.60164385747916</c:v>
                </c:pt>
                <c:pt idx="26">
                  <c:v>115.68208115548816</c:v>
                </c:pt>
                <c:pt idx="27">
                  <c:v>120.76686749391534</c:v>
                </c:pt>
                <c:pt idx="28">
                  <c:v>170.33794837010734</c:v>
                </c:pt>
                <c:pt idx="29">
                  <c:v>138.44711327454812</c:v>
                </c:pt>
                <c:pt idx="30">
                  <c:v>106.74460359893069</c:v>
                </c:pt>
                <c:pt idx="31">
                  <c:v>114.61357379403903</c:v>
                </c:pt>
                <c:pt idx="32">
                  <c:v>164.49746638471052</c:v>
                </c:pt>
                <c:pt idx="33">
                  <c:v>141.2392770219048</c:v>
                </c:pt>
                <c:pt idx="34">
                  <c:v>109.10585324981048</c:v>
                </c:pt>
                <c:pt idx="35">
                  <c:v>119.37836651637872</c:v>
                </c:pt>
                <c:pt idx="36">
                  <c:v>169.90942824083311</c:v>
                </c:pt>
                <c:pt idx="37">
                  <c:v>165.0807963930894</c:v>
                </c:pt>
                <c:pt idx="38">
                  <c:v>136.78091210150421</c:v>
                </c:pt>
                <c:pt idx="39">
                  <c:v>163.0602880740534</c:v>
                </c:pt>
                <c:pt idx="40">
                  <c:v>239.76299724693772</c:v>
                </c:pt>
                <c:pt idx="41">
                  <c:v>214.60559390336354</c:v>
                </c:pt>
                <c:pt idx="42">
                  <c:v>177.9076726648845</c:v>
                </c:pt>
                <c:pt idx="43">
                  <c:v>227.93440529864739</c:v>
                </c:pt>
                <c:pt idx="44">
                  <c:v>291.68495391613135</c:v>
                </c:pt>
              </c:numCache>
            </c:numRef>
          </c:val>
          <c:smooth val="0"/>
        </c:ser>
        <c:ser>
          <c:idx val="2"/>
          <c:order val="1"/>
          <c:tx>
            <c:strRef>
              <c:f>'9. Nyanmälda platser'!$A$13</c:f>
              <c:strCache>
                <c:ptCount val="1"/>
                <c:pt idx="0">
                  <c:v>Uppsala län</c:v>
                </c:pt>
              </c:strCache>
            </c:strRef>
          </c:tx>
          <c:spPr>
            <a:ln>
              <a:solidFill>
                <a:srgbClr val="052364"/>
              </a:solidFill>
            </a:ln>
          </c:spPr>
          <c:marker>
            <c:symbol val="none"/>
          </c:marker>
          <c:cat>
            <c:strRef>
              <c:f>'9. Nyanmälda platser'!$B$10:$AT$10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'9. Nyanmälda platser'!$B$13:$AT$13</c:f>
              <c:numCache>
                <c:formatCode>#,##0</c:formatCode>
                <c:ptCount val="45"/>
                <c:pt idx="0">
                  <c:v>100</c:v>
                </c:pt>
                <c:pt idx="1">
                  <c:v>111.89208377706781</c:v>
                </c:pt>
                <c:pt idx="2">
                  <c:v>83.990060347887834</c:v>
                </c:pt>
                <c:pt idx="3">
                  <c:v>93.503727369542062</c:v>
                </c:pt>
                <c:pt idx="4">
                  <c:v>140.61057862974795</c:v>
                </c:pt>
                <c:pt idx="5">
                  <c:v>136.20873269435569</c:v>
                </c:pt>
                <c:pt idx="6">
                  <c:v>125.23961661341853</c:v>
                </c:pt>
                <c:pt idx="7">
                  <c:v>143.16648917287895</c:v>
                </c:pt>
                <c:pt idx="8">
                  <c:v>230.91941782037631</c:v>
                </c:pt>
                <c:pt idx="9">
                  <c:v>190.30883919062833</c:v>
                </c:pt>
                <c:pt idx="10">
                  <c:v>149.84025559105433</c:v>
                </c:pt>
                <c:pt idx="11">
                  <c:v>172.59495917642883</c:v>
                </c:pt>
                <c:pt idx="12">
                  <c:v>198.01206957756477</c:v>
                </c:pt>
                <c:pt idx="13">
                  <c:v>158.75044373446929</c:v>
                </c:pt>
                <c:pt idx="14">
                  <c:v>115.6904508342208</c:v>
                </c:pt>
                <c:pt idx="15">
                  <c:v>112.85055023074193</c:v>
                </c:pt>
                <c:pt idx="16">
                  <c:v>138.72914447994319</c:v>
                </c:pt>
                <c:pt idx="17">
                  <c:v>106.70926517571885</c:v>
                </c:pt>
                <c:pt idx="18">
                  <c:v>98.935037273695428</c:v>
                </c:pt>
                <c:pt idx="19">
                  <c:v>99.893503727369534</c:v>
                </c:pt>
                <c:pt idx="20">
                  <c:v>177.06780262690808</c:v>
                </c:pt>
                <c:pt idx="21">
                  <c:v>157.68548100816471</c:v>
                </c:pt>
                <c:pt idx="22">
                  <c:v>129.78345757898472</c:v>
                </c:pt>
                <c:pt idx="23">
                  <c:v>147.21334753283634</c:v>
                </c:pt>
                <c:pt idx="24">
                  <c:v>204.82783102591409</c:v>
                </c:pt>
                <c:pt idx="25">
                  <c:v>183.06709265175718</c:v>
                </c:pt>
                <c:pt idx="26">
                  <c:v>148.95278665246715</c:v>
                </c:pt>
                <c:pt idx="27">
                  <c:v>151.26020589279375</c:v>
                </c:pt>
                <c:pt idx="28">
                  <c:v>201.31345402910895</c:v>
                </c:pt>
                <c:pt idx="29">
                  <c:v>202.41391551295703</c:v>
                </c:pt>
                <c:pt idx="30">
                  <c:v>139.22612708555201</c:v>
                </c:pt>
                <c:pt idx="31">
                  <c:v>145.75789847355344</c:v>
                </c:pt>
                <c:pt idx="32">
                  <c:v>174.68938587149449</c:v>
                </c:pt>
                <c:pt idx="33">
                  <c:v>175.11537096201633</c:v>
                </c:pt>
                <c:pt idx="34">
                  <c:v>130.59992900248491</c:v>
                </c:pt>
                <c:pt idx="35">
                  <c:v>149.52076677316296</c:v>
                </c:pt>
                <c:pt idx="36">
                  <c:v>194.74618388356407</c:v>
                </c:pt>
                <c:pt idx="37">
                  <c:v>216.75541356052537</c:v>
                </c:pt>
                <c:pt idx="38">
                  <c:v>184.52254171104013</c:v>
                </c:pt>
                <c:pt idx="39">
                  <c:v>219.7018104366347</c:v>
                </c:pt>
                <c:pt idx="40">
                  <c:v>309.51366702165421</c:v>
                </c:pt>
                <c:pt idx="41">
                  <c:v>255.44905928292511</c:v>
                </c:pt>
                <c:pt idx="42">
                  <c:v>262.19382321618741</c:v>
                </c:pt>
                <c:pt idx="43">
                  <c:v>306.17678381256655</c:v>
                </c:pt>
                <c:pt idx="44">
                  <c:v>383.28008519701808</c:v>
                </c:pt>
              </c:numCache>
            </c:numRef>
          </c:val>
          <c:smooth val="0"/>
        </c:ser>
        <c:ser>
          <c:idx val="0"/>
          <c:order val="2"/>
          <c:tx>
            <c:strRef>
              <c:f>'9. Nyanmälda platser'!$A$14</c:f>
              <c:strCache>
                <c:ptCount val="1"/>
                <c:pt idx="0">
                  <c:v>Uppsala kommun</c:v>
                </c:pt>
              </c:strCache>
            </c:strRef>
          </c:tx>
          <c:spPr>
            <a:ln>
              <a:solidFill>
                <a:srgbClr val="052364"/>
              </a:solidFill>
              <a:prstDash val="sysDash"/>
            </a:ln>
          </c:spPr>
          <c:marker>
            <c:symbol val="none"/>
          </c:marker>
          <c:cat>
            <c:strRef>
              <c:f>'9. Nyanmälda platser'!$B$10:$AT$10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'9. Nyanmälda platser'!$B$14:$AT$14</c:f>
              <c:numCache>
                <c:formatCode>#,##0</c:formatCode>
                <c:ptCount val="45"/>
                <c:pt idx="0">
                  <c:v>100</c:v>
                </c:pt>
                <c:pt idx="1">
                  <c:v>96.710229833258225</c:v>
                </c:pt>
                <c:pt idx="2">
                  <c:v>75.799909869310497</c:v>
                </c:pt>
                <c:pt idx="3">
                  <c:v>83.911671924290218</c:v>
                </c:pt>
                <c:pt idx="4">
                  <c:v>134.61018476791347</c:v>
                </c:pt>
                <c:pt idx="5">
                  <c:v>119.73862100045065</c:v>
                </c:pt>
                <c:pt idx="6">
                  <c:v>116.403785488959</c:v>
                </c:pt>
                <c:pt idx="7">
                  <c:v>126.58855340243353</c:v>
                </c:pt>
                <c:pt idx="8">
                  <c:v>207.52591257323115</c:v>
                </c:pt>
                <c:pt idx="9">
                  <c:v>177.46732762505633</c:v>
                </c:pt>
                <c:pt idx="10">
                  <c:v>142.63181613339341</c:v>
                </c:pt>
                <c:pt idx="11">
                  <c:v>151.96034249662009</c:v>
                </c:pt>
                <c:pt idx="12">
                  <c:v>164.98422712933754</c:v>
                </c:pt>
                <c:pt idx="13">
                  <c:v>136.81838666065795</c:v>
                </c:pt>
                <c:pt idx="14">
                  <c:v>105.18251464623705</c:v>
                </c:pt>
                <c:pt idx="15">
                  <c:v>99.909869310500227</c:v>
                </c:pt>
                <c:pt idx="16">
                  <c:v>124.38035150968905</c:v>
                </c:pt>
                <c:pt idx="17">
                  <c:v>92.564218116268592</c:v>
                </c:pt>
                <c:pt idx="18">
                  <c:v>85.17350157728707</c:v>
                </c:pt>
                <c:pt idx="19">
                  <c:v>96.890491212257785</c:v>
                </c:pt>
                <c:pt idx="20">
                  <c:v>154.75439387111311</c:v>
                </c:pt>
                <c:pt idx="21">
                  <c:v>138.17034700315457</c:v>
                </c:pt>
                <c:pt idx="22">
                  <c:v>123.34384858044164</c:v>
                </c:pt>
                <c:pt idx="23">
                  <c:v>139.07165389815233</c:v>
                </c:pt>
                <c:pt idx="24">
                  <c:v>178.41369986480399</c:v>
                </c:pt>
                <c:pt idx="25">
                  <c:v>154.43893645786392</c:v>
                </c:pt>
                <c:pt idx="26">
                  <c:v>134.79044614691301</c:v>
                </c:pt>
                <c:pt idx="27">
                  <c:v>136.45786390265886</c:v>
                </c:pt>
                <c:pt idx="28">
                  <c:v>178.86435331230282</c:v>
                </c:pt>
                <c:pt idx="29">
                  <c:v>175.21406038756194</c:v>
                </c:pt>
                <c:pt idx="30">
                  <c:v>124.33528616493916</c:v>
                </c:pt>
                <c:pt idx="31">
                  <c:v>122.35241099594411</c:v>
                </c:pt>
                <c:pt idx="32">
                  <c:v>139.97296079315007</c:v>
                </c:pt>
                <c:pt idx="33">
                  <c:v>151.46462370437135</c:v>
                </c:pt>
                <c:pt idx="34">
                  <c:v>118.92744479495268</c:v>
                </c:pt>
                <c:pt idx="35">
                  <c:v>134.1595313204146</c:v>
                </c:pt>
                <c:pt idx="36">
                  <c:v>156.15141955835963</c:v>
                </c:pt>
                <c:pt idx="37">
                  <c:v>192.11356466876973</c:v>
                </c:pt>
                <c:pt idx="38">
                  <c:v>166.56151419558361</c:v>
                </c:pt>
                <c:pt idx="39">
                  <c:v>184.94817485353764</c:v>
                </c:pt>
                <c:pt idx="40">
                  <c:v>259.80171248310052</c:v>
                </c:pt>
                <c:pt idx="41">
                  <c:v>226.49842271293377</c:v>
                </c:pt>
                <c:pt idx="42">
                  <c:v>237.85488958990535</c:v>
                </c:pt>
                <c:pt idx="43">
                  <c:v>258.67507886435328</c:v>
                </c:pt>
                <c:pt idx="44">
                  <c:v>304.82199188823796</c:v>
                </c:pt>
              </c:numCache>
            </c:numRef>
          </c:val>
          <c:smooth val="0"/>
        </c:ser>
        <c:dLbls>
          <c:showLegendKey val="0"/>
          <c:showVal val="0"/>
          <c:showCatName val="0"/>
          <c:showSerName val="0"/>
          <c:showPercent val="0"/>
          <c:showBubbleSize val="0"/>
        </c:dLbls>
        <c:marker val="1"/>
        <c:smooth val="0"/>
        <c:axId val="111911680"/>
        <c:axId val="111913216"/>
      </c:lineChart>
      <c:catAx>
        <c:axId val="111911680"/>
        <c:scaling>
          <c:orientation val="minMax"/>
        </c:scaling>
        <c:delete val="0"/>
        <c:axPos val="b"/>
        <c:numFmt formatCode="General" sourceLinked="0"/>
        <c:majorTickMark val="out"/>
        <c:minorTickMark val="none"/>
        <c:tickLblPos val="nextTo"/>
        <c:txPr>
          <a:bodyPr rot="-2700000"/>
          <a:lstStyle/>
          <a:p>
            <a:pPr>
              <a:defRPr/>
            </a:pPr>
            <a:endParaRPr lang="sv-SE"/>
          </a:p>
        </c:txPr>
        <c:crossAx val="111913216"/>
        <c:crosses val="autoZero"/>
        <c:auto val="1"/>
        <c:lblAlgn val="ctr"/>
        <c:lblOffset val="100"/>
        <c:noMultiLvlLbl val="0"/>
      </c:catAx>
      <c:valAx>
        <c:axId val="111913216"/>
        <c:scaling>
          <c:orientation val="minMax"/>
        </c:scaling>
        <c:delete val="0"/>
        <c:axPos val="l"/>
        <c:majorGridlines/>
        <c:numFmt formatCode="#,##0" sourceLinked="1"/>
        <c:majorTickMark val="out"/>
        <c:minorTickMark val="none"/>
        <c:tickLblPos val="nextTo"/>
        <c:crossAx val="111911680"/>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'10. Varsel'!$A$12</c:f>
              <c:strCache>
                <c:ptCount val="1"/>
                <c:pt idx="0">
                  <c:v>Sverige</c:v>
                </c:pt>
              </c:strCache>
            </c:strRef>
          </c:tx>
          <c:spPr>
            <a:ln>
              <a:solidFill>
                <a:sysClr val="window" lastClr="FFFFFF">
                  <a:lumMod val="50000"/>
                </a:sysClr>
              </a:solidFill>
            </a:ln>
          </c:spPr>
          <c:marker>
            <c:symbol val="none"/>
          </c:marker>
          <c:cat>
            <c:strRef>
              <c:f>'10. Varsel'!$B$10:$AP$10</c:f>
              <c:strCache>
                <c:ptCount val="41"/>
                <c:pt idx="0">
                  <c:v>2006</c:v>
                </c:pt>
                <c:pt idx="4">
                  <c:v>2007</c:v>
                </c:pt>
                <c:pt idx="8">
                  <c:v>2008</c:v>
                </c:pt>
                <c:pt idx="12">
                  <c:v>2009</c:v>
                </c:pt>
                <c:pt idx="16">
                  <c:v>2010</c:v>
                </c:pt>
                <c:pt idx="20">
                  <c:v>2011</c:v>
                </c:pt>
                <c:pt idx="24">
                  <c:v>2012</c:v>
                </c:pt>
                <c:pt idx="28">
                  <c:v>2013</c:v>
                </c:pt>
                <c:pt idx="32">
                  <c:v>2014</c:v>
                </c:pt>
                <c:pt idx="36">
                  <c:v>2015</c:v>
                </c:pt>
                <c:pt idx="40">
                  <c:v>2016</c:v>
                </c:pt>
              </c:strCache>
            </c:strRef>
          </c:cat>
          <c:val>
            <c:numRef>
              <c:f>'10. Varsel'!$B$12:$AP$12</c:f>
              <c:numCache>
                <c:formatCode>#,##0</c:formatCode>
                <c:ptCount val="41"/>
                <c:pt idx="0">
                  <c:v>100</c:v>
                </c:pt>
                <c:pt idx="1">
                  <c:v>87.991980584573184</c:v>
                </c:pt>
                <c:pt idx="2">
                  <c:v>86.852379444972044</c:v>
                </c:pt>
                <c:pt idx="3">
                  <c:v>112.27181597551967</c:v>
                </c:pt>
                <c:pt idx="4">
                  <c:v>97.098237838978591</c:v>
                </c:pt>
                <c:pt idx="5">
                  <c:v>59.523055819352109</c:v>
                </c:pt>
                <c:pt idx="6">
                  <c:v>72.544054025535516</c:v>
                </c:pt>
                <c:pt idx="7">
                  <c:v>87.179487179487182</c:v>
                </c:pt>
                <c:pt idx="8">
                  <c:v>95.631528964862298</c:v>
                </c:pt>
                <c:pt idx="9">
                  <c:v>158.07745067004328</c:v>
                </c:pt>
                <c:pt idx="10">
                  <c:v>152.28447821040413</c:v>
                </c:pt>
                <c:pt idx="11">
                  <c:v>605.55027962435361</c:v>
                </c:pt>
                <c:pt idx="12">
                  <c:v>515.32130421019303</c:v>
                </c:pt>
                <c:pt idx="13">
                  <c:v>334.98997573071648</c:v>
                </c:pt>
                <c:pt idx="14">
                  <c:v>183.77123562308748</c:v>
                </c:pt>
                <c:pt idx="15">
                  <c:v>181.56589638071119</c:v>
                </c:pt>
                <c:pt idx="16">
                  <c:v>146.89247652210616</c:v>
                </c:pt>
                <c:pt idx="17">
                  <c:v>107.47071858182969</c:v>
                </c:pt>
                <c:pt idx="18">
                  <c:v>99.609581091062566</c:v>
                </c:pt>
                <c:pt idx="19">
                  <c:v>115.24744117336709</c:v>
                </c:pt>
                <c:pt idx="20">
                  <c:v>87.970876859765752</c:v>
                </c:pt>
                <c:pt idx="21">
                  <c:v>116.49256093700538</c:v>
                </c:pt>
                <c:pt idx="22">
                  <c:v>106.6582251767437</c:v>
                </c:pt>
                <c:pt idx="23">
                  <c:v>179.03344940381979</c:v>
                </c:pt>
                <c:pt idx="24">
                  <c:v>174.28511132214837</c:v>
                </c:pt>
                <c:pt idx="25">
                  <c:v>146.48095388836128</c:v>
                </c:pt>
                <c:pt idx="26">
                  <c:v>160.89479793183497</c:v>
                </c:pt>
                <c:pt idx="27">
                  <c:v>272.48074285111323</c:v>
                </c:pt>
                <c:pt idx="28">
                  <c:v>181.52368893109633</c:v>
                </c:pt>
                <c:pt idx="29">
                  <c:v>164.13421968977525</c:v>
                </c:pt>
                <c:pt idx="30">
                  <c:v>121.09317294502479</c:v>
                </c:pt>
                <c:pt idx="31">
                  <c:v>153.21304210193099</c:v>
                </c:pt>
                <c:pt idx="32">
                  <c:v>138.1133270022159</c:v>
                </c:pt>
                <c:pt idx="33">
                  <c:v>132.81629207555136</c:v>
                </c:pt>
                <c:pt idx="34">
                  <c:v>107.50237416904082</c:v>
                </c:pt>
                <c:pt idx="35">
                  <c:v>118.2863775456368</c:v>
                </c:pt>
                <c:pt idx="36">
                  <c:v>176.84921388625094</c:v>
                </c:pt>
                <c:pt idx="37">
                  <c:v>94.681861348528017</c:v>
                </c:pt>
                <c:pt idx="38">
                  <c:v>81.428722169462901</c:v>
                </c:pt>
                <c:pt idx="39">
                  <c:v>102.26865041679855</c:v>
                </c:pt>
                <c:pt idx="40">
                  <c:v>111.13221483591853</c:v>
                </c:pt>
              </c:numCache>
            </c:numRef>
          </c:val>
          <c:smooth val="0"/>
        </c:ser>
        <c:ser>
          <c:idx val="2"/>
          <c:order val="1"/>
          <c:tx>
            <c:strRef>
              <c:f>'10. Varsel'!$A$13</c:f>
              <c:strCache>
                <c:ptCount val="1"/>
                <c:pt idx="0">
                  <c:v>Uppsala län</c:v>
                </c:pt>
              </c:strCache>
            </c:strRef>
          </c:tx>
          <c:spPr>
            <a:ln>
              <a:solidFill>
                <a:srgbClr val="052364"/>
              </a:solidFill>
            </a:ln>
          </c:spPr>
          <c:marker>
            <c:symbol val="none"/>
          </c:marker>
          <c:cat>
            <c:strRef>
              <c:f>'10. Varsel'!$B$10:$AP$10</c:f>
              <c:strCache>
                <c:ptCount val="41"/>
                <c:pt idx="0">
                  <c:v>2006</c:v>
                </c:pt>
                <c:pt idx="4">
                  <c:v>2007</c:v>
                </c:pt>
                <c:pt idx="8">
                  <c:v>2008</c:v>
                </c:pt>
                <c:pt idx="12">
                  <c:v>2009</c:v>
                </c:pt>
                <c:pt idx="16">
                  <c:v>2010</c:v>
                </c:pt>
                <c:pt idx="20">
                  <c:v>2011</c:v>
                </c:pt>
                <c:pt idx="24">
                  <c:v>2012</c:v>
                </c:pt>
                <c:pt idx="28">
                  <c:v>2013</c:v>
                </c:pt>
                <c:pt idx="32">
                  <c:v>2014</c:v>
                </c:pt>
                <c:pt idx="36">
                  <c:v>2015</c:v>
                </c:pt>
                <c:pt idx="40">
                  <c:v>2016</c:v>
                </c:pt>
              </c:strCache>
            </c:strRef>
          </c:cat>
          <c:val>
            <c:numRef>
              <c:f>'10. Varsel'!$B$13:$AP$13</c:f>
              <c:numCache>
                <c:formatCode>#,##0</c:formatCode>
                <c:ptCount val="41"/>
                <c:pt idx="0">
                  <c:v>100</c:v>
                </c:pt>
                <c:pt idx="1">
                  <c:v>89.215686274509807</c:v>
                </c:pt>
                <c:pt idx="2">
                  <c:v>92.763772175536886</c:v>
                </c:pt>
                <c:pt idx="3">
                  <c:v>127.47432306255834</c:v>
                </c:pt>
                <c:pt idx="4">
                  <c:v>98.436041083099894</c:v>
                </c:pt>
                <c:pt idx="5">
                  <c:v>67.016806722689068</c:v>
                </c:pt>
                <c:pt idx="6">
                  <c:v>66.503267973856211</c:v>
                </c:pt>
                <c:pt idx="7">
                  <c:v>91.246498599439775</c:v>
                </c:pt>
                <c:pt idx="8">
                  <c:v>98.80952380952381</c:v>
                </c:pt>
                <c:pt idx="9">
                  <c:v>150.58356676003734</c:v>
                </c:pt>
                <c:pt idx="10">
                  <c:v>125.09337068160598</c:v>
                </c:pt>
                <c:pt idx="11">
                  <c:v>502.49766573295983</c:v>
                </c:pt>
                <c:pt idx="12">
                  <c:v>476.35387488328666</c:v>
                </c:pt>
                <c:pt idx="13">
                  <c:v>318.11391223155925</c:v>
                </c:pt>
                <c:pt idx="14">
                  <c:v>188.98225957049485</c:v>
                </c:pt>
                <c:pt idx="15">
                  <c:v>176.26050420168067</c:v>
                </c:pt>
                <c:pt idx="16">
                  <c:v>140.31279178338002</c:v>
                </c:pt>
                <c:pt idx="17">
                  <c:v>106.27917833800187</c:v>
                </c:pt>
                <c:pt idx="18">
                  <c:v>85.971055088702158</c:v>
                </c:pt>
                <c:pt idx="19">
                  <c:v>108.54341736694677</c:v>
                </c:pt>
                <c:pt idx="20">
                  <c:v>96.335200746965455</c:v>
                </c:pt>
                <c:pt idx="21">
                  <c:v>131.74603174603175</c:v>
                </c:pt>
                <c:pt idx="22">
                  <c:v>122.3155929038282</c:v>
                </c:pt>
                <c:pt idx="23">
                  <c:v>195.12138188608776</c:v>
                </c:pt>
                <c:pt idx="24">
                  <c:v>141.33986928104576</c:v>
                </c:pt>
                <c:pt idx="25">
                  <c:v>122.50233426704015</c:v>
                </c:pt>
                <c:pt idx="26">
                  <c:v>145.68160597572361</c:v>
                </c:pt>
                <c:pt idx="27">
                  <c:v>282.21288515406167</c:v>
                </c:pt>
                <c:pt idx="28">
                  <c:v>193.13725490196077</c:v>
                </c:pt>
                <c:pt idx="29">
                  <c:v>157.93650793650792</c:v>
                </c:pt>
                <c:pt idx="30">
                  <c:v>126.19047619047619</c:v>
                </c:pt>
                <c:pt idx="31">
                  <c:v>163.42203548085899</c:v>
                </c:pt>
                <c:pt idx="32">
                  <c:v>148.59943977591035</c:v>
                </c:pt>
                <c:pt idx="33">
                  <c:v>150.35014005602241</c:v>
                </c:pt>
                <c:pt idx="34">
                  <c:v>111.5546218487395</c:v>
                </c:pt>
                <c:pt idx="35">
                  <c:v>120.86834733893556</c:v>
                </c:pt>
                <c:pt idx="36">
                  <c:v>210.52754435107377</c:v>
                </c:pt>
                <c:pt idx="37">
                  <c:v>90.616246498599438</c:v>
                </c:pt>
                <c:pt idx="38">
                  <c:v>86.974789915966383</c:v>
                </c:pt>
                <c:pt idx="39">
                  <c:v>117.55368814192344</c:v>
                </c:pt>
                <c:pt idx="40">
                  <c:v>121.28851540616246</c:v>
                </c:pt>
              </c:numCache>
            </c:numRef>
          </c:val>
          <c:smooth val="0"/>
        </c:ser>
        <c:ser>
          <c:idx val="0"/>
          <c:order val="2"/>
          <c:tx>
            <c:strRef>
              <c:f>'10. Varsel'!$A$14</c:f>
              <c:strCache>
                <c:ptCount val="1"/>
                <c:pt idx="0">
                  <c:v>Uppsala kommun</c:v>
                </c:pt>
              </c:strCache>
            </c:strRef>
          </c:tx>
          <c:spPr>
            <a:ln>
              <a:solidFill>
                <a:srgbClr val="052364"/>
              </a:solidFill>
              <a:prstDash val="sysDash"/>
            </a:ln>
          </c:spPr>
          <c:marker>
            <c:symbol val="none"/>
          </c:marker>
          <c:cat>
            <c:strRef>
              <c:f>'10. Varsel'!$B$10:$AP$10</c:f>
              <c:strCache>
                <c:ptCount val="41"/>
                <c:pt idx="0">
                  <c:v>2006</c:v>
                </c:pt>
                <c:pt idx="4">
                  <c:v>2007</c:v>
                </c:pt>
                <c:pt idx="8">
                  <c:v>2008</c:v>
                </c:pt>
                <c:pt idx="12">
                  <c:v>2009</c:v>
                </c:pt>
                <c:pt idx="16">
                  <c:v>2010</c:v>
                </c:pt>
                <c:pt idx="20">
                  <c:v>2011</c:v>
                </c:pt>
                <c:pt idx="24">
                  <c:v>2012</c:v>
                </c:pt>
                <c:pt idx="28">
                  <c:v>2013</c:v>
                </c:pt>
                <c:pt idx="32">
                  <c:v>2014</c:v>
                </c:pt>
                <c:pt idx="36">
                  <c:v>2015</c:v>
                </c:pt>
                <c:pt idx="40">
                  <c:v>2016</c:v>
                </c:pt>
              </c:strCache>
            </c:strRef>
          </c:cat>
          <c:val>
            <c:numRef>
              <c:f>'10. Varsel'!$B$14:$AP$14</c:f>
              <c:numCache>
                <c:formatCode>#,##0</c:formatCode>
                <c:ptCount val="41"/>
                <c:pt idx="0">
                  <c:v>100</c:v>
                </c:pt>
                <c:pt idx="1">
                  <c:v>35.892116182572614</c:v>
                </c:pt>
                <c:pt idx="2">
                  <c:v>40.663900414937757</c:v>
                </c:pt>
                <c:pt idx="3">
                  <c:v>37.136929460580916</c:v>
                </c:pt>
                <c:pt idx="4">
                  <c:v>20.954356846473029</c:v>
                </c:pt>
                <c:pt idx="5">
                  <c:v>32.365145228215766</c:v>
                </c:pt>
                <c:pt idx="6">
                  <c:v>52.697095435684652</c:v>
                </c:pt>
                <c:pt idx="7">
                  <c:v>31.950207468879665</c:v>
                </c:pt>
                <c:pt idx="8">
                  <c:v>39.211618257261414</c:v>
                </c:pt>
                <c:pt idx="9">
                  <c:v>134.64730290456433</c:v>
                </c:pt>
                <c:pt idx="10">
                  <c:v>57.261410788381738</c:v>
                </c:pt>
                <c:pt idx="11">
                  <c:v>153.94190871369295</c:v>
                </c:pt>
                <c:pt idx="12">
                  <c:v>293.36099585062237</c:v>
                </c:pt>
                <c:pt idx="13">
                  <c:v>98.132780082987551</c:v>
                </c:pt>
                <c:pt idx="14">
                  <c:v>95.22821576763485</c:v>
                </c:pt>
                <c:pt idx="15">
                  <c:v>90.248962655601659</c:v>
                </c:pt>
                <c:pt idx="16">
                  <c:v>65.975103734439827</c:v>
                </c:pt>
                <c:pt idx="17">
                  <c:v>133.60995850622405</c:v>
                </c:pt>
                <c:pt idx="18">
                  <c:v>46.88796680497925</c:v>
                </c:pt>
                <c:pt idx="19">
                  <c:v>62.448132780082986</c:v>
                </c:pt>
                <c:pt idx="20">
                  <c:v>42.946058091286304</c:v>
                </c:pt>
                <c:pt idx="21">
                  <c:v>60.995850622406643</c:v>
                </c:pt>
                <c:pt idx="22">
                  <c:v>21.991701244813278</c:v>
                </c:pt>
                <c:pt idx="23">
                  <c:v>73.236514522821565</c:v>
                </c:pt>
                <c:pt idx="24">
                  <c:v>34.024896265560166</c:v>
                </c:pt>
                <c:pt idx="25">
                  <c:v>41.908713692946058</c:v>
                </c:pt>
                <c:pt idx="26">
                  <c:v>81.53526970954357</c:v>
                </c:pt>
                <c:pt idx="27">
                  <c:v>88.796680497925308</c:v>
                </c:pt>
                <c:pt idx="28">
                  <c:v>62.448132780082986</c:v>
                </c:pt>
                <c:pt idx="29">
                  <c:v>87.551867219917014</c:v>
                </c:pt>
                <c:pt idx="30">
                  <c:v>66.390041493775925</c:v>
                </c:pt>
                <c:pt idx="31">
                  <c:v>129.87551867219918</c:v>
                </c:pt>
                <c:pt idx="32">
                  <c:v>58.921161825726145</c:v>
                </c:pt>
                <c:pt idx="33">
                  <c:v>119.50207468879668</c:v>
                </c:pt>
                <c:pt idx="34">
                  <c:v>36.514522821576762</c:v>
                </c:pt>
                <c:pt idx="35">
                  <c:v>25.518672199170123</c:v>
                </c:pt>
                <c:pt idx="36">
                  <c:v>86.92946058091286</c:v>
                </c:pt>
                <c:pt idx="37">
                  <c:v>26.141078838174277</c:v>
                </c:pt>
                <c:pt idx="38">
                  <c:v>17.427385892116181</c:v>
                </c:pt>
                <c:pt idx="39">
                  <c:v>63.69294605809128</c:v>
                </c:pt>
                <c:pt idx="40">
                  <c:v>14.730290456431536</c:v>
                </c:pt>
              </c:numCache>
            </c:numRef>
          </c:val>
          <c:smooth val="0"/>
        </c:ser>
        <c:dLbls>
          <c:showLegendKey val="0"/>
          <c:showVal val="0"/>
          <c:showCatName val="0"/>
          <c:showSerName val="0"/>
          <c:showPercent val="0"/>
          <c:showBubbleSize val="0"/>
        </c:dLbls>
        <c:marker val="1"/>
        <c:smooth val="0"/>
        <c:axId val="112093824"/>
        <c:axId val="112095616"/>
      </c:lineChart>
      <c:catAx>
        <c:axId val="112093824"/>
        <c:scaling>
          <c:orientation val="minMax"/>
        </c:scaling>
        <c:delete val="0"/>
        <c:axPos val="b"/>
        <c:numFmt formatCode="General" sourceLinked="0"/>
        <c:majorTickMark val="out"/>
        <c:minorTickMark val="none"/>
        <c:tickLblPos val="nextTo"/>
        <c:txPr>
          <a:bodyPr rot="-2700000"/>
          <a:lstStyle/>
          <a:p>
            <a:pPr>
              <a:defRPr/>
            </a:pPr>
            <a:endParaRPr lang="sv-SE"/>
          </a:p>
        </c:txPr>
        <c:crossAx val="112095616"/>
        <c:crosses val="autoZero"/>
        <c:auto val="1"/>
        <c:lblAlgn val="ctr"/>
        <c:lblOffset val="100"/>
        <c:noMultiLvlLbl val="0"/>
      </c:catAx>
      <c:valAx>
        <c:axId val="112095616"/>
        <c:scaling>
          <c:orientation val="minMax"/>
        </c:scaling>
        <c:delete val="0"/>
        <c:axPos val="l"/>
        <c:majorGridlines/>
        <c:numFmt formatCode="#,##0" sourceLinked="1"/>
        <c:majorTickMark val="out"/>
        <c:minorTickMark val="none"/>
        <c:tickLblPos val="nextTo"/>
        <c:crossAx val="112093824"/>
        <c:crosses val="autoZero"/>
        <c:crossBetween val="between"/>
      </c:valAx>
      <c:spPr>
        <a:solidFill>
          <a:schemeClr val="bg1">
            <a:lumMod val="95000"/>
          </a:schemeClr>
        </a:solidFill>
      </c:spPr>
    </c:plotArea>
    <c:legend>
      <c:legendPos val="r"/>
      <c:layout>
        <c:manualLayout>
          <c:xMode val="edge"/>
          <c:yMode val="edge"/>
          <c:x val="0.69163690476190476"/>
          <c:y val="0.69437023809523812"/>
          <c:w val="0.29656309523809526"/>
          <c:h val="0.24244932925051035"/>
        </c:manualLayout>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'11. Arbetslöshet'!$A$12</c:f>
              <c:strCache>
                <c:ptCount val="1"/>
                <c:pt idx="0">
                  <c:v>Sverige</c:v>
                </c:pt>
              </c:strCache>
            </c:strRef>
          </c:tx>
          <c:spPr>
            <a:ln>
              <a:solidFill>
                <a:sysClr val="window" lastClr="FFFFFF">
                  <a:lumMod val="50000"/>
                </a:sysClr>
              </a:solidFill>
            </a:ln>
          </c:spPr>
          <c:marker>
            <c:symbol val="none"/>
          </c:marker>
          <c:cat>
            <c:strRef>
              <c:f>'11. Arbetslöshet'!$B$10:$AS$10</c:f>
              <c:strCache>
                <c:ptCount val="44"/>
                <c:pt idx="0">
                  <c:v>2005</c:v>
                </c:pt>
                <c:pt idx="3">
                  <c:v>2006</c:v>
                </c:pt>
                <c:pt idx="7">
                  <c:v>2007</c:v>
                </c:pt>
                <c:pt idx="11">
                  <c:v>2008</c:v>
                </c:pt>
                <c:pt idx="15">
                  <c:v>2009</c:v>
                </c:pt>
                <c:pt idx="19">
                  <c:v>2010</c:v>
                </c:pt>
                <c:pt idx="23">
                  <c:v>2011</c:v>
                </c:pt>
                <c:pt idx="27">
                  <c:v>2012</c:v>
                </c:pt>
                <c:pt idx="31">
                  <c:v>2013</c:v>
                </c:pt>
                <c:pt idx="35">
                  <c:v>2014</c:v>
                </c:pt>
                <c:pt idx="39">
                  <c:v>2015</c:v>
                </c:pt>
                <c:pt idx="43">
                  <c:v>2016</c:v>
                </c:pt>
              </c:strCache>
            </c:strRef>
          </c:cat>
          <c:val>
            <c:numRef>
              <c:f>'11. Arbetslöshet'!$B$12:$AS$12</c:f>
              <c:numCache>
                <c:formatCode>#,##0.0</c:formatCode>
                <c:ptCount val="44"/>
                <c:pt idx="0">
                  <c:v>4.9206398</c:v>
                </c:pt>
                <c:pt idx="1">
                  <c:v>5.1550162000000004</c:v>
                </c:pt>
                <c:pt idx="2">
                  <c:v>5.0318972999999998</c:v>
                </c:pt>
                <c:pt idx="3">
                  <c:v>5.0676683000000002</c:v>
                </c:pt>
                <c:pt idx="4">
                  <c:v>4.5925526000000003</c:v>
                </c:pt>
                <c:pt idx="5">
                  <c:v>4.6532779</c:v>
                </c:pt>
                <c:pt idx="6">
                  <c:v>4.1332838000000001</c:v>
                </c:pt>
                <c:pt idx="7">
                  <c:v>3.8723928999999999</c:v>
                </c:pt>
                <c:pt idx="8">
                  <c:v>3.2074779000000002</c:v>
                </c:pt>
                <c:pt idx="9">
                  <c:v>3.1751347000000001</c:v>
                </c:pt>
                <c:pt idx="10">
                  <c:v>3.1272012999999999</c:v>
                </c:pt>
                <c:pt idx="11">
                  <c:v>3.2218038</c:v>
                </c:pt>
                <c:pt idx="12">
                  <c:v>2.898034</c:v>
                </c:pt>
                <c:pt idx="13">
                  <c:v>3.0977344000000002</c:v>
                </c:pt>
                <c:pt idx="14">
                  <c:v>3.5895646000000001</c:v>
                </c:pt>
                <c:pt idx="15">
                  <c:v>4.4671177000000002</c:v>
                </c:pt>
                <c:pt idx="16">
                  <c:v>4.8360966999999997</c:v>
                </c:pt>
                <c:pt idx="17">
                  <c:v>5.3985561000000004</c:v>
                </c:pt>
                <c:pt idx="18">
                  <c:v>5.7856177999999998</c:v>
                </c:pt>
                <c:pt idx="19">
                  <c:v>6.1766512999999996</c:v>
                </c:pt>
                <c:pt idx="20">
                  <c:v>5.7244358999999996</c:v>
                </c:pt>
                <c:pt idx="21">
                  <c:v>5.7499231999999996</c:v>
                </c:pt>
                <c:pt idx="22">
                  <c:v>5.6962523000000003</c:v>
                </c:pt>
                <c:pt idx="23">
                  <c:v>5.6342609000000001</c:v>
                </c:pt>
                <c:pt idx="24">
                  <c:v>5.1058506000000001</c:v>
                </c:pt>
                <c:pt idx="25">
                  <c:v>5.1979901999999996</c:v>
                </c:pt>
                <c:pt idx="26">
                  <c:v>5.3716065000000004</c:v>
                </c:pt>
                <c:pt idx="27">
                  <c:v>5.6471321000000003</c:v>
                </c:pt>
                <c:pt idx="28">
                  <c:v>5.2812840999999997</c:v>
                </c:pt>
                <c:pt idx="29">
                  <c:v>5.4272818000000003</c:v>
                </c:pt>
                <c:pt idx="30">
                  <c:v>5.6900012000000002</c:v>
                </c:pt>
                <c:pt idx="31">
                  <c:v>5.8598794999999999</c:v>
                </c:pt>
                <c:pt idx="32">
                  <c:v>5.4593397000000001</c:v>
                </c:pt>
                <c:pt idx="33">
                  <c:v>5.5785103999999999</c:v>
                </c:pt>
                <c:pt idx="34">
                  <c:v>5.6457477999999996</c:v>
                </c:pt>
                <c:pt idx="35">
                  <c:v>5.5976245000000002</c:v>
                </c:pt>
                <c:pt idx="36">
                  <c:v>5.0938878000000001</c:v>
                </c:pt>
                <c:pt idx="37">
                  <c:v>5.1062773000000004</c:v>
                </c:pt>
                <c:pt idx="38">
                  <c:v>5.2243864999999996</c:v>
                </c:pt>
                <c:pt idx="39">
                  <c:v>5.2929404</c:v>
                </c:pt>
                <c:pt idx="40">
                  <c:v>4.9356795</c:v>
                </c:pt>
                <c:pt idx="41">
                  <c:v>5.0270139</c:v>
                </c:pt>
                <c:pt idx="42">
                  <c:v>5.1607665000000003</c:v>
                </c:pt>
                <c:pt idx="43">
                  <c:v>5.1933197</c:v>
                </c:pt>
              </c:numCache>
            </c:numRef>
          </c:val>
          <c:smooth val="0"/>
        </c:ser>
        <c:ser>
          <c:idx val="2"/>
          <c:order val="1"/>
          <c:tx>
            <c:strRef>
              <c:f>'11. Arbetslöshet'!$A$13</c:f>
              <c:strCache>
                <c:ptCount val="1"/>
                <c:pt idx="0">
                  <c:v>Uppsala län</c:v>
                </c:pt>
              </c:strCache>
            </c:strRef>
          </c:tx>
          <c:spPr>
            <a:ln>
              <a:solidFill>
                <a:srgbClr val="052364"/>
              </a:solidFill>
            </a:ln>
          </c:spPr>
          <c:marker>
            <c:symbol val="none"/>
          </c:marker>
          <c:cat>
            <c:strRef>
              <c:f>'11. Arbetslöshet'!$B$10:$AS$10</c:f>
              <c:strCache>
                <c:ptCount val="44"/>
                <c:pt idx="0">
                  <c:v>2005</c:v>
                </c:pt>
                <c:pt idx="3">
                  <c:v>2006</c:v>
                </c:pt>
                <c:pt idx="7">
                  <c:v>2007</c:v>
                </c:pt>
                <c:pt idx="11">
                  <c:v>2008</c:v>
                </c:pt>
                <c:pt idx="15">
                  <c:v>2009</c:v>
                </c:pt>
                <c:pt idx="19">
                  <c:v>2010</c:v>
                </c:pt>
                <c:pt idx="23">
                  <c:v>2011</c:v>
                </c:pt>
                <c:pt idx="27">
                  <c:v>2012</c:v>
                </c:pt>
                <c:pt idx="31">
                  <c:v>2013</c:v>
                </c:pt>
                <c:pt idx="35">
                  <c:v>2014</c:v>
                </c:pt>
                <c:pt idx="39">
                  <c:v>2015</c:v>
                </c:pt>
                <c:pt idx="43">
                  <c:v>2016</c:v>
                </c:pt>
              </c:strCache>
            </c:strRef>
          </c:cat>
          <c:val>
            <c:numRef>
              <c:f>'11. Arbetslöshet'!$B$13:$AS$13</c:f>
              <c:numCache>
                <c:formatCode>#,##0.0</c:formatCode>
                <c:ptCount val="44"/>
                <c:pt idx="0">
                  <c:v>4.1669235000000002</c:v>
                </c:pt>
                <c:pt idx="1">
                  <c:v>4.5969043999999997</c:v>
                </c:pt>
                <c:pt idx="2">
                  <c:v>4.3070478999999997</c:v>
                </c:pt>
                <c:pt idx="3">
                  <c:v>4.1976240999999996</c:v>
                </c:pt>
                <c:pt idx="4">
                  <c:v>3.8271986</c:v>
                </c:pt>
                <c:pt idx="5">
                  <c:v>4.0583270000000002</c:v>
                </c:pt>
                <c:pt idx="6">
                  <c:v>3.3329306999999999</c:v>
                </c:pt>
                <c:pt idx="7">
                  <c:v>3.0835378000000002</c:v>
                </c:pt>
                <c:pt idx="8">
                  <c:v>2.6148159</c:v>
                </c:pt>
                <c:pt idx="9">
                  <c:v>2.6494806999999998</c:v>
                </c:pt>
                <c:pt idx="10">
                  <c:v>2.3945903999999998</c:v>
                </c:pt>
                <c:pt idx="11">
                  <c:v>2.4197948</c:v>
                </c:pt>
                <c:pt idx="12">
                  <c:v>2.2792614000000002</c:v>
                </c:pt>
                <c:pt idx="13">
                  <c:v>2.4984690999999999</c:v>
                </c:pt>
                <c:pt idx="14">
                  <c:v>2.6407351999999999</c:v>
                </c:pt>
                <c:pt idx="15">
                  <c:v>3.1429459</c:v>
                </c:pt>
                <c:pt idx="16">
                  <c:v>3.428204</c:v>
                </c:pt>
                <c:pt idx="17">
                  <c:v>3.9359807</c:v>
                </c:pt>
                <c:pt idx="18">
                  <c:v>4.1650114</c:v>
                </c:pt>
                <c:pt idx="19">
                  <c:v>4.5871114000000004</c:v>
                </c:pt>
                <c:pt idx="20">
                  <c:v>4.3042813999999998</c:v>
                </c:pt>
                <c:pt idx="21">
                  <c:v>4.4429803000000003</c:v>
                </c:pt>
                <c:pt idx="22">
                  <c:v>4.3005990000000001</c:v>
                </c:pt>
                <c:pt idx="23">
                  <c:v>4.2146907000000002</c:v>
                </c:pt>
                <c:pt idx="24">
                  <c:v>3.7885559999999998</c:v>
                </c:pt>
                <c:pt idx="25">
                  <c:v>3.8837356000000001</c:v>
                </c:pt>
                <c:pt idx="26">
                  <c:v>3.8092237999999998</c:v>
                </c:pt>
                <c:pt idx="27">
                  <c:v>3.9343311000000001</c:v>
                </c:pt>
                <c:pt idx="28">
                  <c:v>3.7564147000000001</c:v>
                </c:pt>
                <c:pt idx="29">
                  <c:v>3.9851112</c:v>
                </c:pt>
                <c:pt idx="30">
                  <c:v>4.0286524000000004</c:v>
                </c:pt>
                <c:pt idx="31">
                  <c:v>4.0924538000000004</c:v>
                </c:pt>
                <c:pt idx="32">
                  <c:v>3.9030452000000002</c:v>
                </c:pt>
                <c:pt idx="33">
                  <c:v>4.1212891999999997</c:v>
                </c:pt>
                <c:pt idx="34">
                  <c:v>3.9313948999999999</c:v>
                </c:pt>
                <c:pt idx="35">
                  <c:v>3.8519247000000001</c:v>
                </c:pt>
                <c:pt idx="36">
                  <c:v>3.4299697999999998</c:v>
                </c:pt>
                <c:pt idx="37">
                  <c:v>3.5113064</c:v>
                </c:pt>
                <c:pt idx="38">
                  <c:v>3.4413808000000001</c:v>
                </c:pt>
                <c:pt idx="39">
                  <c:v>3.5567959</c:v>
                </c:pt>
                <c:pt idx="40">
                  <c:v>3.3797613000000002</c:v>
                </c:pt>
                <c:pt idx="41">
                  <c:v>3.5498200999999998</c:v>
                </c:pt>
                <c:pt idx="42">
                  <c:v>3.5803636000000001</c:v>
                </c:pt>
                <c:pt idx="43">
                  <c:v>3.5653413</c:v>
                </c:pt>
              </c:numCache>
            </c:numRef>
          </c:val>
          <c:smooth val="0"/>
        </c:ser>
        <c:ser>
          <c:idx val="0"/>
          <c:order val="2"/>
          <c:tx>
            <c:strRef>
              <c:f>'11. Arbetslöshet'!$A$14</c:f>
              <c:strCache>
                <c:ptCount val="1"/>
                <c:pt idx="0">
                  <c:v>Uppsala kommun</c:v>
                </c:pt>
              </c:strCache>
            </c:strRef>
          </c:tx>
          <c:spPr>
            <a:ln>
              <a:solidFill>
                <a:srgbClr val="052364"/>
              </a:solidFill>
              <a:prstDash val="sysDash"/>
            </a:ln>
          </c:spPr>
          <c:marker>
            <c:symbol val="none"/>
          </c:marker>
          <c:cat>
            <c:strRef>
              <c:f>'11. Arbetslöshet'!$B$10:$AS$10</c:f>
              <c:strCache>
                <c:ptCount val="44"/>
                <c:pt idx="0">
                  <c:v>2005</c:v>
                </c:pt>
                <c:pt idx="3">
                  <c:v>2006</c:v>
                </c:pt>
                <c:pt idx="7">
                  <c:v>2007</c:v>
                </c:pt>
                <c:pt idx="11">
                  <c:v>2008</c:v>
                </c:pt>
                <c:pt idx="15">
                  <c:v>2009</c:v>
                </c:pt>
                <c:pt idx="19">
                  <c:v>2010</c:v>
                </c:pt>
                <c:pt idx="23">
                  <c:v>2011</c:v>
                </c:pt>
                <c:pt idx="27">
                  <c:v>2012</c:v>
                </c:pt>
                <c:pt idx="31">
                  <c:v>2013</c:v>
                </c:pt>
                <c:pt idx="35">
                  <c:v>2014</c:v>
                </c:pt>
                <c:pt idx="39">
                  <c:v>2015</c:v>
                </c:pt>
                <c:pt idx="43">
                  <c:v>2016</c:v>
                </c:pt>
              </c:strCache>
            </c:strRef>
          </c:cat>
          <c:val>
            <c:numRef>
              <c:f>'11. Arbetslöshet'!$B$14:$AS$14</c:f>
              <c:numCache>
                <c:formatCode>#,##0.0</c:formatCode>
                <c:ptCount val="44"/>
                <c:pt idx="0">
                  <c:v>4.2645597000000004</c:v>
                </c:pt>
                <c:pt idx="1">
                  <c:v>4.7970312000000002</c:v>
                </c:pt>
                <c:pt idx="2">
                  <c:v>4.3248173999999997</c:v>
                </c:pt>
                <c:pt idx="3">
                  <c:v>4.1712372999999996</c:v>
                </c:pt>
                <c:pt idx="4">
                  <c:v>3.9690430999999999</c:v>
                </c:pt>
                <c:pt idx="5">
                  <c:v>4.3216234</c:v>
                </c:pt>
                <c:pt idx="6">
                  <c:v>3.604692</c:v>
                </c:pt>
                <c:pt idx="7">
                  <c:v>3.2636099999999999</c:v>
                </c:pt>
                <c:pt idx="8">
                  <c:v>2.8280476999999999</c:v>
                </c:pt>
                <c:pt idx="9">
                  <c:v>2.8269731</c:v>
                </c:pt>
                <c:pt idx="10">
                  <c:v>2.4725929999999998</c:v>
                </c:pt>
                <c:pt idx="11">
                  <c:v>2.4751091999999999</c:v>
                </c:pt>
                <c:pt idx="12">
                  <c:v>2.4432629000000001</c:v>
                </c:pt>
                <c:pt idx="13">
                  <c:v>2.6927466999999998</c:v>
                </c:pt>
                <c:pt idx="14">
                  <c:v>2.7331124</c:v>
                </c:pt>
                <c:pt idx="15">
                  <c:v>3.1390940000000001</c:v>
                </c:pt>
                <c:pt idx="16">
                  <c:v>3.4284300999999999</c:v>
                </c:pt>
                <c:pt idx="17">
                  <c:v>3.9747371</c:v>
                </c:pt>
                <c:pt idx="18">
                  <c:v>4.1295441999999998</c:v>
                </c:pt>
                <c:pt idx="19">
                  <c:v>4.5132244999999998</c:v>
                </c:pt>
                <c:pt idx="20">
                  <c:v>4.2996090000000002</c:v>
                </c:pt>
                <c:pt idx="21">
                  <c:v>4.5348116000000003</c:v>
                </c:pt>
                <c:pt idx="22">
                  <c:v>4.3363326000000004</c:v>
                </c:pt>
                <c:pt idx="23">
                  <c:v>4.2351068999999999</c:v>
                </c:pt>
                <c:pt idx="24">
                  <c:v>3.8917188999999999</c:v>
                </c:pt>
                <c:pt idx="25">
                  <c:v>4.0400698999999998</c:v>
                </c:pt>
                <c:pt idx="26">
                  <c:v>3.9105601999999999</c:v>
                </c:pt>
                <c:pt idx="27">
                  <c:v>3.9859946000000002</c:v>
                </c:pt>
                <c:pt idx="28">
                  <c:v>3.8915163000000002</c:v>
                </c:pt>
                <c:pt idx="29">
                  <c:v>4.0815671</c:v>
                </c:pt>
                <c:pt idx="30">
                  <c:v>3.9285538999999998</c:v>
                </c:pt>
                <c:pt idx="31">
                  <c:v>3.9123679999999998</c:v>
                </c:pt>
                <c:pt idx="32">
                  <c:v>3.8345389000000001</c:v>
                </c:pt>
                <c:pt idx="33">
                  <c:v>4.1107399999999998</c:v>
                </c:pt>
                <c:pt idx="34">
                  <c:v>3.8179213000000001</c:v>
                </c:pt>
                <c:pt idx="35">
                  <c:v>3.6765618</c:v>
                </c:pt>
                <c:pt idx="36">
                  <c:v>3.2990547000000001</c:v>
                </c:pt>
                <c:pt idx="37">
                  <c:v>3.4543987</c:v>
                </c:pt>
                <c:pt idx="38">
                  <c:v>3.3082712999999999</c:v>
                </c:pt>
                <c:pt idx="39">
                  <c:v>3.4318857</c:v>
                </c:pt>
                <c:pt idx="40">
                  <c:v>3.3349685</c:v>
                </c:pt>
                <c:pt idx="41">
                  <c:v>3.5345808999999999</c:v>
                </c:pt>
                <c:pt idx="42">
                  <c:v>3.5122021999999999</c:v>
                </c:pt>
                <c:pt idx="43">
                  <c:v>3.4568973999999999</c:v>
                </c:pt>
              </c:numCache>
            </c:numRef>
          </c:val>
          <c:smooth val="0"/>
        </c:ser>
        <c:dLbls>
          <c:showLegendKey val="0"/>
          <c:showVal val="0"/>
          <c:showCatName val="0"/>
          <c:showSerName val="0"/>
          <c:showPercent val="0"/>
          <c:showBubbleSize val="0"/>
        </c:dLbls>
        <c:marker val="1"/>
        <c:smooth val="0"/>
        <c:axId val="112183168"/>
        <c:axId val="112184704"/>
      </c:lineChart>
      <c:catAx>
        <c:axId val="112183168"/>
        <c:scaling>
          <c:orientation val="minMax"/>
        </c:scaling>
        <c:delete val="0"/>
        <c:axPos val="b"/>
        <c:numFmt formatCode="General" sourceLinked="0"/>
        <c:majorTickMark val="out"/>
        <c:minorTickMark val="none"/>
        <c:tickLblPos val="nextTo"/>
        <c:txPr>
          <a:bodyPr rot="-2700000"/>
          <a:lstStyle/>
          <a:p>
            <a:pPr>
              <a:defRPr/>
            </a:pPr>
            <a:endParaRPr lang="sv-SE"/>
          </a:p>
        </c:txPr>
        <c:crossAx val="112184704"/>
        <c:crosses val="autoZero"/>
        <c:auto val="1"/>
        <c:lblAlgn val="ctr"/>
        <c:lblOffset val="100"/>
        <c:noMultiLvlLbl val="0"/>
      </c:catAx>
      <c:valAx>
        <c:axId val="112184704"/>
        <c:scaling>
          <c:orientation val="minMax"/>
        </c:scaling>
        <c:delete val="0"/>
        <c:axPos val="l"/>
        <c:majorGridlines/>
        <c:numFmt formatCode="#,##0.0" sourceLinked="1"/>
        <c:majorTickMark val="out"/>
        <c:minorTickMark val="none"/>
        <c:tickLblPos val="nextTo"/>
        <c:crossAx val="112183168"/>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'12. Befolkning'!$A$12</c:f>
              <c:strCache>
                <c:ptCount val="1"/>
                <c:pt idx="0">
                  <c:v>Sverige</c:v>
                </c:pt>
              </c:strCache>
            </c:strRef>
          </c:tx>
          <c:spPr>
            <a:ln>
              <a:solidFill>
                <a:sysClr val="window" lastClr="FFFFFF">
                  <a:lumMod val="50000"/>
                </a:sysClr>
              </a:solidFill>
            </a:ln>
          </c:spPr>
          <c:marker>
            <c:symbol val="none"/>
          </c:marker>
          <c:cat>
            <c:strRef>
              <c:f>'12. Befolkning'!$B$10:$AT$10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'12. Befolkning'!$B$12:$AT$12</c:f>
              <c:numCache>
                <c:formatCode>#,##0</c:formatCode>
                <c:ptCount val="45"/>
                <c:pt idx="0">
                  <c:v>100</c:v>
                </c:pt>
                <c:pt idx="1">
                  <c:v>100.10277405647814</c:v>
                </c:pt>
                <c:pt idx="2">
                  <c:v>100.26868787868469</c:v>
                </c:pt>
                <c:pt idx="3">
                  <c:v>100.36418511044079</c:v>
                </c:pt>
                <c:pt idx="4">
                  <c:v>100.57824134010713</c:v>
                </c:pt>
                <c:pt idx="5">
                  <c:v>100.75512586299979</c:v>
                </c:pt>
                <c:pt idx="6">
                  <c:v>100.98314782791773</c:v>
                </c:pt>
                <c:pt idx="7">
                  <c:v>101.09081377418616</c:v>
                </c:pt>
                <c:pt idx="8">
                  <c:v>101.24390441136421</c:v>
                </c:pt>
                <c:pt idx="9">
                  <c:v>101.41871459550227</c:v>
                </c:pt>
                <c:pt idx="10">
                  <c:v>101.68505081741704</c:v>
                </c:pt>
                <c:pt idx="11">
                  <c:v>101.86364361928409</c:v>
                </c:pt>
                <c:pt idx="12">
                  <c:v>102.01117680343511</c:v>
                </c:pt>
                <c:pt idx="13">
                  <c:v>102.2196533946332</c:v>
                </c:pt>
                <c:pt idx="14">
                  <c:v>102.52552407281217</c:v>
                </c:pt>
                <c:pt idx="15">
                  <c:v>102.67807116668021</c:v>
                </c:pt>
                <c:pt idx="16">
                  <c:v>102.82936478311902</c:v>
                </c:pt>
                <c:pt idx="17">
                  <c:v>103.07754222139052</c:v>
                </c:pt>
                <c:pt idx="18">
                  <c:v>103.44437849205778</c:v>
                </c:pt>
                <c:pt idx="19">
                  <c:v>103.61357575956573</c:v>
                </c:pt>
                <c:pt idx="20">
                  <c:v>103.76643344961091</c:v>
                </c:pt>
                <c:pt idx="21">
                  <c:v>103.97627444544439</c:v>
                </c:pt>
                <c:pt idx="22">
                  <c:v>104.29292724805907</c:v>
                </c:pt>
                <c:pt idx="23">
                  <c:v>104.44428742082155</c:v>
                </c:pt>
                <c:pt idx="24">
                  <c:v>104.58276894495249</c:v>
                </c:pt>
                <c:pt idx="25">
                  <c:v>104.79084619820851</c:v>
                </c:pt>
                <c:pt idx="26">
                  <c:v>105.06108705777899</c:v>
                </c:pt>
                <c:pt idx="27">
                  <c:v>105.19066112725778</c:v>
                </c:pt>
                <c:pt idx="28">
                  <c:v>105.32663569653022</c:v>
                </c:pt>
                <c:pt idx="29">
                  <c:v>105.54064755531414</c:v>
                </c:pt>
                <c:pt idx="30">
                  <c:v>105.82527567351949</c:v>
                </c:pt>
                <c:pt idx="31">
                  <c:v>106.00085125537984</c:v>
                </c:pt>
                <c:pt idx="32">
                  <c:v>106.19578363470961</c:v>
                </c:pt>
                <c:pt idx="33">
                  <c:v>106.45058342718698</c:v>
                </c:pt>
                <c:pt idx="34">
                  <c:v>106.77236106672483</c:v>
                </c:pt>
                <c:pt idx="35">
                  <c:v>106.98778170102656</c:v>
                </c:pt>
                <c:pt idx="36">
                  <c:v>107.23189920355377</c:v>
                </c:pt>
                <c:pt idx="37">
                  <c:v>107.53498560885892</c:v>
                </c:pt>
                <c:pt idx="38">
                  <c:v>107.91551029676245</c:v>
                </c:pt>
                <c:pt idx="39">
                  <c:v>108.12468572935914</c:v>
                </c:pt>
                <c:pt idx="40">
                  <c:v>108.34656232705755</c:v>
                </c:pt>
                <c:pt idx="41">
                  <c:v>108.6329209096785</c:v>
                </c:pt>
                <c:pt idx="42">
                  <c:v>109.02652391518461</c:v>
                </c:pt>
                <c:pt idx="43">
                  <c:v>109.27457933352937</c:v>
                </c:pt>
                <c:pt idx="44">
                  <c:v>109.54480910037925</c:v>
                </c:pt>
              </c:numCache>
            </c:numRef>
          </c:val>
          <c:smooth val="0"/>
        </c:ser>
        <c:ser>
          <c:idx val="2"/>
          <c:order val="1"/>
          <c:tx>
            <c:strRef>
              <c:f>'12. Befolkning'!$A$13</c:f>
              <c:strCache>
                <c:ptCount val="1"/>
                <c:pt idx="0">
                  <c:v>Uppsala län</c:v>
                </c:pt>
              </c:strCache>
            </c:strRef>
          </c:tx>
          <c:spPr>
            <a:ln>
              <a:solidFill>
                <a:srgbClr val="052364"/>
              </a:solidFill>
            </a:ln>
          </c:spPr>
          <c:marker>
            <c:symbol val="none"/>
          </c:marker>
          <c:cat>
            <c:strRef>
              <c:f>'12. Befolkning'!$B$10:$AT$10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'12. Befolkning'!$B$13:$AT$13</c:f>
              <c:numCache>
                <c:formatCode>#,##0</c:formatCode>
                <c:ptCount val="45"/>
                <c:pt idx="0">
                  <c:v>100</c:v>
                </c:pt>
                <c:pt idx="1">
                  <c:v>99.987784142496324</c:v>
                </c:pt>
                <c:pt idx="2">
                  <c:v>100.41434868019215</c:v>
                </c:pt>
                <c:pt idx="3">
                  <c:v>100.48929461676875</c:v>
                </c:pt>
                <c:pt idx="4">
                  <c:v>100.69630387770935</c:v>
                </c:pt>
                <c:pt idx="5">
                  <c:v>100.67946580385293</c:v>
                </c:pt>
                <c:pt idx="6">
                  <c:v>101.10966208296878</c:v>
                </c:pt>
                <c:pt idx="7">
                  <c:v>101.15885567129439</c:v>
                </c:pt>
                <c:pt idx="8">
                  <c:v>105.82432276276475</c:v>
                </c:pt>
                <c:pt idx="9">
                  <c:v>105.86097033527577</c:v>
                </c:pt>
                <c:pt idx="10">
                  <c:v>106.5044488832395</c:v>
                </c:pt>
                <c:pt idx="11">
                  <c:v>106.730277167902</c:v>
                </c:pt>
                <c:pt idx="12">
                  <c:v>106.96468956864817</c:v>
                </c:pt>
                <c:pt idx="13">
                  <c:v>107.10995922544859</c:v>
                </c:pt>
                <c:pt idx="14">
                  <c:v>107.80032025356159</c:v>
                </c:pt>
                <c:pt idx="15">
                  <c:v>108.02383743004771</c:v>
                </c:pt>
                <c:pt idx="16">
                  <c:v>108.29555771992669</c:v>
                </c:pt>
                <c:pt idx="17">
                  <c:v>108.48308764052364</c:v>
                </c:pt>
                <c:pt idx="18">
                  <c:v>109.3728642884263</c:v>
                </c:pt>
                <c:pt idx="19">
                  <c:v>109.5788830744342</c:v>
                </c:pt>
                <c:pt idx="20">
                  <c:v>109.84234940654044</c:v>
                </c:pt>
                <c:pt idx="21">
                  <c:v>109.96087624015716</c:v>
                </c:pt>
                <c:pt idx="22">
                  <c:v>110.69349753206663</c:v>
                </c:pt>
                <c:pt idx="23">
                  <c:v>110.89423378509994</c:v>
                </c:pt>
                <c:pt idx="24">
                  <c:v>111.10916684550243</c:v>
                </c:pt>
                <c:pt idx="25">
                  <c:v>111.11345890354426</c:v>
                </c:pt>
                <c:pt idx="26">
                  <c:v>111.67010581573864</c:v>
                </c:pt>
                <c:pt idx="27">
                  <c:v>111.80150882348086</c:v>
                </c:pt>
                <c:pt idx="28">
                  <c:v>112.05606088119254</c:v>
                </c:pt>
                <c:pt idx="29">
                  <c:v>112.04978787328524</c:v>
                </c:pt>
                <c:pt idx="30">
                  <c:v>112.63119665879788</c:v>
                </c:pt>
                <c:pt idx="31">
                  <c:v>112.90654869009691</c:v>
                </c:pt>
                <c:pt idx="32">
                  <c:v>113.16935470558131</c:v>
                </c:pt>
                <c:pt idx="33">
                  <c:v>113.29283391386168</c:v>
                </c:pt>
                <c:pt idx="34">
                  <c:v>113.83627449361968</c:v>
                </c:pt>
                <c:pt idx="35">
                  <c:v>114.06342341152582</c:v>
                </c:pt>
                <c:pt idx="36">
                  <c:v>114.38697855621771</c:v>
                </c:pt>
                <c:pt idx="37">
                  <c:v>114.55833071958004</c:v>
                </c:pt>
                <c:pt idx="38">
                  <c:v>115.11926968981628</c:v>
                </c:pt>
                <c:pt idx="39">
                  <c:v>115.20610132558562</c:v>
                </c:pt>
                <c:pt idx="40">
                  <c:v>115.53989137791572</c:v>
                </c:pt>
                <c:pt idx="41">
                  <c:v>115.79675454380376</c:v>
                </c:pt>
                <c:pt idx="42">
                  <c:v>116.56965514964426</c:v>
                </c:pt>
                <c:pt idx="43">
                  <c:v>116.93018802515806</c:v>
                </c:pt>
                <c:pt idx="44">
                  <c:v>117.36005414596301</c:v>
                </c:pt>
              </c:numCache>
            </c:numRef>
          </c:val>
          <c:smooth val="0"/>
        </c:ser>
        <c:ser>
          <c:idx val="0"/>
          <c:order val="2"/>
          <c:tx>
            <c:strRef>
              <c:f>'12. Befolkning'!$A$14</c:f>
              <c:strCache>
                <c:ptCount val="1"/>
                <c:pt idx="0">
                  <c:v>Uppsala kommun</c:v>
                </c:pt>
              </c:strCache>
            </c:strRef>
          </c:tx>
          <c:spPr>
            <a:ln>
              <a:solidFill>
                <a:srgbClr val="052364"/>
              </a:solidFill>
              <a:prstDash val="sysDash"/>
            </a:ln>
          </c:spPr>
          <c:marker>
            <c:symbol val="none"/>
          </c:marker>
          <c:cat>
            <c:strRef>
              <c:f>'12. Befolkning'!$B$10:$AT$10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'12. Befolkning'!$B$14:$AT$14</c:f>
              <c:numCache>
                <c:formatCode>#,##0</c:formatCode>
                <c:ptCount val="45"/>
                <c:pt idx="0">
                  <c:v>100</c:v>
                </c:pt>
                <c:pt idx="1">
                  <c:v>99.856299774028656</c:v>
                </c:pt>
                <c:pt idx="2">
                  <c:v>100.49746604945042</c:v>
                </c:pt>
                <c:pt idx="3">
                  <c:v>100.53969855860996</c:v>
                </c:pt>
                <c:pt idx="4">
                  <c:v>100.87042846800203</c:v>
                </c:pt>
                <c:pt idx="5">
                  <c:v>100.84629560562514</c:v>
                </c:pt>
                <c:pt idx="6">
                  <c:v>101.58344485640947</c:v>
                </c:pt>
                <c:pt idx="7">
                  <c:v>101.57028147693117</c:v>
                </c:pt>
                <c:pt idx="8">
                  <c:v>101.82477348017815</c:v>
                </c:pt>
                <c:pt idx="9">
                  <c:v>101.73866303942431</c:v>
                </c:pt>
                <c:pt idx="10">
                  <c:v>102.60854303328142</c:v>
                </c:pt>
                <c:pt idx="11">
                  <c:v>102.8613896140936</c:v>
                </c:pt>
                <c:pt idx="12">
                  <c:v>103.19376494592045</c:v>
                </c:pt>
                <c:pt idx="13">
                  <c:v>103.17785919571752</c:v>
                </c:pt>
                <c:pt idx="14">
                  <c:v>104.17498519119808</c:v>
                </c:pt>
                <c:pt idx="15">
                  <c:v>104.57646826528597</c:v>
                </c:pt>
                <c:pt idx="16">
                  <c:v>104.95765779601149</c:v>
                </c:pt>
                <c:pt idx="17">
                  <c:v>105.17430508325837</c:v>
                </c:pt>
                <c:pt idx="18">
                  <c:v>106.54603891972532</c:v>
                </c:pt>
                <c:pt idx="19">
                  <c:v>106.8158881990303</c:v>
                </c:pt>
                <c:pt idx="20">
                  <c:v>107.16855707421954</c:v>
                </c:pt>
                <c:pt idx="21">
                  <c:v>107.15703911717603</c:v>
                </c:pt>
                <c:pt idx="22">
                  <c:v>108.24466334656984</c:v>
                </c:pt>
                <c:pt idx="23">
                  <c:v>108.48105570303417</c:v>
                </c:pt>
                <c:pt idx="24">
                  <c:v>108.77065005155657</c:v>
                </c:pt>
                <c:pt idx="25">
                  <c:v>108.65766437770124</c:v>
                </c:pt>
                <c:pt idx="26">
                  <c:v>109.50286303503654</c:v>
                </c:pt>
                <c:pt idx="27">
                  <c:v>109.69537745990654</c:v>
                </c:pt>
                <c:pt idx="28">
                  <c:v>110.09631205984948</c:v>
                </c:pt>
                <c:pt idx="29">
                  <c:v>109.84511090147211</c:v>
                </c:pt>
                <c:pt idx="30">
                  <c:v>110.72705732651762</c:v>
                </c:pt>
                <c:pt idx="31">
                  <c:v>111.13457361619975</c:v>
                </c:pt>
                <c:pt idx="32">
                  <c:v>111.50424518988176</c:v>
                </c:pt>
                <c:pt idx="33">
                  <c:v>111.50205129330205</c:v>
                </c:pt>
                <c:pt idx="34">
                  <c:v>112.23920054408636</c:v>
                </c:pt>
                <c:pt idx="35">
                  <c:v>112.5463460652465</c:v>
                </c:pt>
                <c:pt idx="36">
                  <c:v>112.95934709637787</c:v>
                </c:pt>
                <c:pt idx="37">
                  <c:v>113.00706434698668</c:v>
                </c:pt>
                <c:pt idx="38">
                  <c:v>113.70801430420569</c:v>
                </c:pt>
                <c:pt idx="39">
                  <c:v>113.7326956407275</c:v>
                </c:pt>
                <c:pt idx="40">
                  <c:v>114.07220113643844</c:v>
                </c:pt>
                <c:pt idx="41">
                  <c:v>114.05190759307607</c:v>
                </c:pt>
                <c:pt idx="42">
                  <c:v>115.0029617603826</c:v>
                </c:pt>
                <c:pt idx="43">
                  <c:v>115.24867817731072</c:v>
                </c:pt>
                <c:pt idx="44">
                  <c:v>115.75217744235538</c:v>
                </c:pt>
              </c:numCache>
            </c:numRef>
          </c:val>
          <c:smooth val="0"/>
        </c:ser>
        <c:dLbls>
          <c:showLegendKey val="0"/>
          <c:showVal val="0"/>
          <c:showCatName val="0"/>
          <c:showSerName val="0"/>
          <c:showPercent val="0"/>
          <c:showBubbleSize val="0"/>
        </c:dLbls>
        <c:marker val="1"/>
        <c:smooth val="0"/>
        <c:axId val="112283648"/>
        <c:axId val="112285184"/>
      </c:lineChart>
      <c:catAx>
        <c:axId val="112283648"/>
        <c:scaling>
          <c:orientation val="minMax"/>
        </c:scaling>
        <c:delete val="0"/>
        <c:axPos val="b"/>
        <c:numFmt formatCode="General" sourceLinked="0"/>
        <c:majorTickMark val="out"/>
        <c:minorTickMark val="none"/>
        <c:tickLblPos val="nextTo"/>
        <c:txPr>
          <a:bodyPr rot="-2700000"/>
          <a:lstStyle/>
          <a:p>
            <a:pPr>
              <a:defRPr/>
            </a:pPr>
            <a:endParaRPr lang="sv-SE"/>
          </a:p>
        </c:txPr>
        <c:crossAx val="112285184"/>
        <c:crosses val="autoZero"/>
        <c:auto val="1"/>
        <c:lblAlgn val="ctr"/>
        <c:lblOffset val="100"/>
        <c:noMultiLvlLbl val="0"/>
      </c:catAx>
      <c:valAx>
        <c:axId val="112285184"/>
        <c:scaling>
          <c:orientation val="minMax"/>
        </c:scaling>
        <c:delete val="0"/>
        <c:axPos val="l"/>
        <c:majorGridlines/>
        <c:numFmt formatCode="#,##0" sourceLinked="1"/>
        <c:majorTickMark val="out"/>
        <c:minorTickMark val="none"/>
        <c:tickLblPos val="nextTo"/>
        <c:crossAx val="112283648"/>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6/23/2016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23/06/2016</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91A796-0BD8-4130-A596-6328C1F31ED5}" type="slidenum">
              <a:rPr lang="en-GB" smtClean="0"/>
              <a:t>1</a:t>
            </a:fld>
            <a:endParaRPr lang="en-GB"/>
          </a:p>
        </p:txBody>
      </p:sp>
    </p:spTree>
    <p:extLst>
      <p:ext uri="{BB962C8B-B14F-4D97-AF65-F5344CB8AC3E}">
        <p14:creationId xmlns:p14="http://schemas.microsoft.com/office/powerpoint/2010/main" val="3096533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4</a:t>
            </a:fld>
            <a:endParaRPr lang="en-GB"/>
          </a:p>
        </p:txBody>
      </p:sp>
    </p:spTree>
    <p:extLst>
      <p:ext uri="{BB962C8B-B14F-4D97-AF65-F5344CB8AC3E}">
        <p14:creationId xmlns:p14="http://schemas.microsoft.com/office/powerpoint/2010/main" val="381253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8</a:t>
            </a:fld>
            <a:endParaRPr lang="en-GB"/>
          </a:p>
        </p:txBody>
      </p:sp>
    </p:spTree>
    <p:extLst>
      <p:ext uri="{BB962C8B-B14F-4D97-AF65-F5344CB8AC3E}">
        <p14:creationId xmlns:p14="http://schemas.microsoft.com/office/powerpoint/2010/main" val="4217957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10</a:t>
            </a:fld>
            <a:endParaRPr lang="en-GB"/>
          </a:p>
        </p:txBody>
      </p:sp>
    </p:spTree>
    <p:extLst>
      <p:ext uri="{BB962C8B-B14F-4D97-AF65-F5344CB8AC3E}">
        <p14:creationId xmlns:p14="http://schemas.microsoft.com/office/powerpoint/2010/main" val="1082981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p:txBody>
      </p:sp>
      <p:sp>
        <p:nvSpPr>
          <p:cNvPr id="6" name="Rubrik 1"/>
          <p:cNvSpPr>
            <a:spLocks noGrp="1"/>
          </p:cNvSpPr>
          <p:nvPr>
            <p:ph type="title"/>
          </p:nvPr>
        </p:nvSpPr>
        <p:spPr>
          <a:xfrm>
            <a:off x="397496" y="1454655"/>
            <a:ext cx="5675413" cy="727828"/>
          </a:xfrm>
        </p:spPr>
        <p:txBody>
          <a:bodyPr/>
          <a:lstStyle/>
          <a:p>
            <a:r>
              <a:rPr lang="sv-SE" noProof="0" smtClean="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smtClean="0"/>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smtClean="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hapter slide 8">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57880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smtClean="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p:txBody>
      </p:sp>
      <p:pic>
        <p:nvPicPr>
          <p:cNvPr id="5" name="Bildobjekt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80" r:id="rId25"/>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hyperlink" Target="http://www.stockholmbusinessalliance.se/konjunkturrapporter/"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7_sverige_lansgranser__uppsala.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20" r="320"/>
          <a:stretch>
            <a:fillRect/>
          </a:stretch>
        </p:blipFill>
        <p:spPr/>
      </p:pic>
      <p:sp>
        <p:nvSpPr>
          <p:cNvPr id="6" name="Title 2"/>
          <p:cNvSpPr>
            <a:spLocks noGrp="1"/>
          </p:cNvSpPr>
          <p:nvPr>
            <p:ph type="title"/>
          </p:nvPr>
        </p:nvSpPr>
        <p:spPr>
          <a:xfrm>
            <a:off x="397496" y="1454655"/>
            <a:ext cx="3720479" cy="727828"/>
          </a:xfrm>
        </p:spPr>
        <p:txBody>
          <a:bodyPr/>
          <a:lstStyle/>
          <a:p>
            <a:r>
              <a:rPr lang="en-GB" sz="2000" dirty="0" err="1"/>
              <a:t>Konjunkturen</a:t>
            </a:r>
            <a:r>
              <a:rPr lang="en-GB" sz="2000" dirty="0"/>
              <a:t> i </a:t>
            </a:r>
            <a:r>
              <a:rPr lang="en-GB" sz="2000" dirty="0" smtClean="0"/>
              <a:t>Uppsala </a:t>
            </a:r>
            <a:r>
              <a:rPr lang="en-GB" sz="2000" dirty="0" err="1" smtClean="0"/>
              <a:t>län</a:t>
            </a:r>
            <a:r>
              <a:rPr lang="en-GB" sz="2000" dirty="0"/>
              <a:t/>
            </a:r>
            <a:br>
              <a:rPr lang="en-GB" sz="2000" dirty="0"/>
            </a:br>
            <a:r>
              <a:rPr lang="en-GB" sz="2000" dirty="0"/>
              <a:t/>
            </a:r>
            <a:br>
              <a:rPr lang="en-GB" sz="2000" dirty="0"/>
            </a:br>
            <a:r>
              <a:rPr lang="en-GB" sz="2000" dirty="0" err="1"/>
              <a:t>Konjunkturläget</a:t>
            </a:r>
            <a:r>
              <a:rPr lang="en-GB" sz="2000" dirty="0"/>
              <a:t> </a:t>
            </a:r>
            <a:r>
              <a:rPr lang="en-GB" sz="2000" dirty="0" smtClean="0"/>
              <a:t>kv1 2016</a:t>
            </a:r>
            <a:r>
              <a:rPr lang="en-GB" sz="2000" dirty="0"/>
              <a:t/>
            </a:r>
            <a:br>
              <a:rPr lang="en-GB" sz="2000" dirty="0"/>
            </a:br>
            <a:r>
              <a:rPr lang="en-GB" sz="2000" dirty="0" err="1" smtClean="0"/>
              <a:t>Juni</a:t>
            </a:r>
            <a:r>
              <a:rPr lang="en-GB" sz="2000" dirty="0" smtClean="0"/>
              <a:t> 2016</a:t>
            </a:r>
            <a:endParaRPr lang="sv-SE" sz="2000" dirty="0"/>
          </a:p>
        </p:txBody>
      </p:sp>
    </p:spTree>
    <p:extLst>
      <p:ext uri="{BB962C8B-B14F-4D97-AF65-F5344CB8AC3E}">
        <p14:creationId xmlns:p14="http://schemas.microsoft.com/office/powerpoint/2010/main" val="1586529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Varslade personer</a:t>
            </a:r>
            <a:br>
              <a:rPr lang="sv-SE" sz="2800" dirty="0" smtClean="0"/>
            </a:br>
            <a:r>
              <a:rPr lang="sv-SE" sz="2000" b="0" dirty="0" smtClean="0"/>
              <a:t>Index </a:t>
            </a:r>
            <a:r>
              <a:rPr lang="sv-SE" sz="2000" b="0" dirty="0"/>
              <a:t>100 = </a:t>
            </a:r>
            <a:r>
              <a:rPr lang="sv-SE" sz="2000" b="0" dirty="0" smtClean="0"/>
              <a:t>2006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10" name="Tabell 9"/>
          <p:cNvGraphicFramePr>
            <a:graphicFrameLocks noGrp="1"/>
          </p:cNvGraphicFramePr>
          <p:nvPr>
            <p:extLst>
              <p:ext uri="{D42A27DB-BD31-4B8C-83A1-F6EECF244321}">
                <p14:modId xmlns:p14="http://schemas.microsoft.com/office/powerpoint/2010/main" val="2854435706"/>
              </p:ext>
            </p:extLst>
          </p:nvPr>
        </p:nvGraphicFramePr>
        <p:xfrm>
          <a:off x="3962400" y="2318932"/>
          <a:ext cx="4871086" cy="1143000"/>
        </p:xfrm>
        <a:graphic>
          <a:graphicData uri="http://schemas.openxmlformats.org/drawingml/2006/table">
            <a:tbl>
              <a:tblPr>
                <a:tableStyleId>{68D230F3-CF80-4859-8CE7-A43EE81993B5}</a:tableStyleId>
              </a:tblPr>
              <a:tblGrid>
                <a:gridCol w="1542183"/>
                <a:gridCol w="1017976"/>
                <a:gridCol w="770309"/>
                <a:gridCol w="770309"/>
                <a:gridCol w="770309"/>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kv1</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10 532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-37,2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36 914</a:t>
                      </a:r>
                    </a:p>
                  </a:txBody>
                  <a:tcPr marL="9525" marR="9525" marT="9525" marB="0" anchor="b"/>
                </a:tc>
                <a:tc>
                  <a:txBody>
                    <a:bodyPr/>
                    <a:lstStyle/>
                    <a:p>
                      <a:pPr algn="ctr" rtl="0" fontAlgn="b"/>
                      <a:r>
                        <a:rPr lang="sv-SE" sz="1100" b="0" i="0" u="none" strike="noStrike">
                          <a:solidFill>
                            <a:srgbClr val="000000"/>
                          </a:solidFill>
                          <a:effectLst/>
                          <a:latin typeface="Futura Std Book"/>
                        </a:rPr>
                        <a:t>-27,3</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5 196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-42,4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17 840</a:t>
                      </a:r>
                    </a:p>
                  </a:txBody>
                  <a:tcPr marL="9525" marR="9525" marT="9525" marB="0" anchor="b"/>
                </a:tc>
                <a:tc>
                  <a:txBody>
                    <a:bodyPr/>
                    <a:lstStyle/>
                    <a:p>
                      <a:pPr algn="ctr" rtl="0" fontAlgn="b"/>
                      <a:r>
                        <a:rPr lang="sv-SE" sz="1100" b="0" i="0" u="none" strike="noStrike">
                          <a:solidFill>
                            <a:srgbClr val="000000"/>
                          </a:solidFill>
                          <a:effectLst/>
                          <a:latin typeface="Futura Std Book"/>
                        </a:rPr>
                        <a:t>-29,8</a:t>
                      </a:r>
                    </a:p>
                  </a:txBody>
                  <a:tcPr marL="9525" marR="9525" marT="9525" marB="0" anchor="b"/>
                </a:tc>
              </a:tr>
              <a:tr h="190500">
                <a:tc>
                  <a:txBody>
                    <a:bodyPr/>
                    <a:lstStyle/>
                    <a:p>
                      <a:pPr algn="l" rtl="0" fontAlgn="b"/>
                      <a:r>
                        <a:rPr lang="sv-SE" sz="1100" b="1" i="0" u="none" strike="noStrike" dirty="0">
                          <a:solidFill>
                            <a:srgbClr val="000000"/>
                          </a:solidFill>
                          <a:effectLst/>
                          <a:latin typeface="Futura Std Book"/>
                        </a:rPr>
                        <a:t>Uppsala län</a:t>
                      </a:r>
                    </a:p>
                  </a:txBody>
                  <a:tcPr marL="9525" marR="9525" marT="9525" marB="0" anchor="b"/>
                </a:tc>
                <a:tc>
                  <a:txBody>
                    <a:bodyPr/>
                    <a:lstStyle/>
                    <a:p>
                      <a:pPr algn="ctr" rtl="0" fontAlgn="b"/>
                      <a:r>
                        <a:rPr lang="sv-SE" sz="1100" b="1" i="0" u="none" strike="noStrike">
                          <a:solidFill>
                            <a:srgbClr val="000000"/>
                          </a:solidFill>
                          <a:effectLst/>
                          <a:latin typeface="Futura Std Book"/>
                        </a:rPr>
                        <a:t>71</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-83,1</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588</a:t>
                      </a:r>
                    </a:p>
                  </a:txBody>
                  <a:tcPr marL="9525" marR="9525" marT="9525" marB="0" anchor="b"/>
                </a:tc>
                <a:tc>
                  <a:txBody>
                    <a:bodyPr/>
                    <a:lstStyle/>
                    <a:p>
                      <a:pPr algn="ctr" rtl="0" fontAlgn="b"/>
                      <a:r>
                        <a:rPr lang="sv-SE" sz="1100" b="1" i="0" u="none" strike="noStrike">
                          <a:solidFill>
                            <a:srgbClr val="000000"/>
                          </a:solidFill>
                          <a:effectLst/>
                          <a:latin typeface="Futura Std Book"/>
                        </a:rPr>
                        <a:t>-54,6</a:t>
                      </a:r>
                    </a:p>
                  </a:txBody>
                  <a:tcPr marL="9525" marR="9525" marT="9525" marB="0" anchor="b"/>
                </a:tc>
              </a:tr>
              <a:tr h="190500">
                <a:tc>
                  <a:txBody>
                    <a:bodyPr/>
                    <a:lstStyle/>
                    <a:p>
                      <a:pPr algn="l" rtl="0" fontAlgn="b"/>
                      <a:r>
                        <a:rPr lang="sv-SE" sz="1100" b="1" i="0" u="none" strike="noStrike" dirty="0">
                          <a:solidFill>
                            <a:srgbClr val="000000"/>
                          </a:solidFill>
                          <a:effectLst/>
                          <a:latin typeface="Futura Std Book"/>
                        </a:rPr>
                        <a:t>Uppsala kommun</a:t>
                      </a:r>
                    </a:p>
                  </a:txBody>
                  <a:tcPr marL="9525" marR="9525" marT="9525" marB="0" anchor="b"/>
                </a:tc>
                <a:tc>
                  <a:txBody>
                    <a:bodyPr/>
                    <a:lstStyle/>
                    <a:p>
                      <a:pPr algn="ctr" rtl="0" fontAlgn="b"/>
                      <a:r>
                        <a:rPr lang="sv-SE" sz="1100" b="1" i="0" u="none" strike="noStrike">
                          <a:solidFill>
                            <a:srgbClr val="000000"/>
                          </a:solidFill>
                          <a:effectLst/>
                          <a:latin typeface="Futura Std Book"/>
                        </a:rPr>
                        <a:t>53</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-76,5</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314</a:t>
                      </a:r>
                    </a:p>
                  </a:txBody>
                  <a:tcPr marL="9525" marR="9525" marT="9525" marB="0" anchor="b"/>
                </a:tc>
                <a:tc>
                  <a:txBody>
                    <a:bodyPr/>
                    <a:lstStyle/>
                    <a:p>
                      <a:pPr algn="ctr" rtl="0" fontAlgn="b"/>
                      <a:r>
                        <a:rPr lang="sv-SE" sz="1100" b="1" i="0" u="none" strike="noStrike" dirty="0">
                          <a:solidFill>
                            <a:srgbClr val="000000"/>
                          </a:solidFill>
                          <a:effectLst/>
                          <a:latin typeface="Futura Std Book"/>
                        </a:rPr>
                        <a:t>-61,5</a:t>
                      </a:r>
                    </a:p>
                  </a:txBody>
                  <a:tcPr marL="9525" marR="9525" marT="9525" marB="0" anchor="b"/>
                </a:tc>
              </a:tr>
            </a:tbl>
          </a:graphicData>
        </a:graphic>
      </p:graphicFrame>
      <p:sp>
        <p:nvSpPr>
          <p:cNvPr id="6" name="textruta 5"/>
          <p:cNvSpPr txBox="1"/>
          <p:nvPr/>
        </p:nvSpPr>
        <p:spPr>
          <a:xfrm>
            <a:off x="7458640" y="3401430"/>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7" name="Diagram 6"/>
          <p:cNvGraphicFramePr>
            <a:graphicFrameLocks/>
          </p:cNvGraphicFramePr>
          <p:nvPr>
            <p:extLst>
              <p:ext uri="{D42A27DB-BD31-4B8C-83A1-F6EECF244321}">
                <p14:modId xmlns:p14="http://schemas.microsoft.com/office/powerpoint/2010/main" val="4268521342"/>
              </p:ext>
            </p:extLst>
          </p:nvPr>
        </p:nvGraphicFramePr>
        <p:xfrm>
          <a:off x="397496" y="2201932"/>
          <a:ext cx="5040000" cy="25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1546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8531819" cy="727828"/>
          </a:xfrm>
        </p:spPr>
        <p:txBody>
          <a:bodyPr/>
          <a:lstStyle/>
          <a:p>
            <a:pPr>
              <a:lnSpc>
                <a:spcPct val="100000"/>
              </a:lnSpc>
            </a:pPr>
            <a:r>
              <a:rPr lang="sv-SE" sz="2800" dirty="0"/>
              <a:t>Arbetslöshet i förh. till </a:t>
            </a:r>
            <a:r>
              <a:rPr lang="sv-SE" sz="2800" dirty="0" smtClean="0"/>
              <a:t>befolkningen (%), </a:t>
            </a:r>
            <a:r>
              <a:rPr lang="sv-SE" sz="2800" dirty="0"/>
              <a:t>15-74 år</a:t>
            </a:r>
            <a:br>
              <a:rPr lang="sv-SE" sz="2800" dirty="0"/>
            </a:br>
            <a:r>
              <a:rPr lang="sv-SE" sz="2800" dirty="0" smtClean="0"/>
              <a:t/>
            </a:r>
            <a:br>
              <a:rPr lang="sv-SE" sz="2800" dirty="0" smtClean="0"/>
            </a:br>
            <a:r>
              <a:rPr lang="sv-SE" sz="2800" dirty="0" smtClean="0"/>
              <a:t/>
            </a:r>
            <a:br>
              <a:rPr lang="sv-SE" sz="280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 och Statistiska centralbyrån</a:t>
            </a:r>
          </a:p>
        </p:txBody>
      </p:sp>
      <p:graphicFrame>
        <p:nvGraphicFramePr>
          <p:cNvPr id="10" name="Tabell 9"/>
          <p:cNvGraphicFramePr>
            <a:graphicFrameLocks noGrp="1"/>
          </p:cNvGraphicFramePr>
          <p:nvPr>
            <p:extLst>
              <p:ext uri="{D42A27DB-BD31-4B8C-83A1-F6EECF244321}">
                <p14:modId xmlns:p14="http://schemas.microsoft.com/office/powerpoint/2010/main" val="2101803883"/>
              </p:ext>
            </p:extLst>
          </p:nvPr>
        </p:nvGraphicFramePr>
        <p:xfrm>
          <a:off x="3701491" y="2328457"/>
          <a:ext cx="5333501" cy="1297305"/>
        </p:xfrm>
        <a:graphic>
          <a:graphicData uri="http://schemas.openxmlformats.org/drawingml/2006/table">
            <a:tbl>
              <a:tblPr>
                <a:tableStyleId>{68D230F3-CF80-4859-8CE7-A43EE81993B5}</a:tableStyleId>
              </a:tblPr>
              <a:tblGrid>
                <a:gridCol w="1843088"/>
                <a:gridCol w="791201"/>
                <a:gridCol w="903097"/>
                <a:gridCol w="598705"/>
                <a:gridCol w="598705"/>
                <a:gridCol w="598705"/>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1" u="none" strike="noStrike" dirty="0" smtClean="0">
                          <a:solidFill>
                            <a:srgbClr val="000000"/>
                          </a:solidFill>
                          <a:effectLst/>
                          <a:latin typeface="+mj-lt"/>
                        </a:rPr>
                        <a:t>Antal</a:t>
                      </a:r>
                      <a:endParaRPr lang="sv-SE" sz="1100" b="0" i="1" u="none" strike="noStrike" dirty="0">
                        <a:solidFill>
                          <a:srgbClr val="000000"/>
                        </a:solidFill>
                        <a:effectLst/>
                        <a:latin typeface="+mj-lt"/>
                      </a:endParaRPr>
                    </a:p>
                  </a:txBody>
                  <a:tcPr marL="9525" marR="9525" marT="9525" marB="0" anchor="b"/>
                </a:tc>
                <a:tc>
                  <a:txBody>
                    <a:bodyPr/>
                    <a:lstStyle/>
                    <a:p>
                      <a:pPr algn="ctr" fontAlgn="b"/>
                      <a:r>
                        <a:rPr lang="sv-SE" sz="1100" b="0" i="1" u="none" strike="noStrike" dirty="0" smtClean="0">
                          <a:solidFill>
                            <a:srgbClr val="000000"/>
                          </a:solidFill>
                          <a:effectLst/>
                          <a:latin typeface="+mj-lt"/>
                        </a:rPr>
                        <a:t>Förändring</a:t>
                      </a:r>
                      <a:endParaRPr lang="sv-SE" sz="1100" b="0" i="1"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smtClean="0">
                          <a:solidFill>
                            <a:srgbClr val="000000"/>
                          </a:solidFill>
                          <a:effectLst/>
                          <a:latin typeface="+mj-lt"/>
                        </a:rPr>
                        <a:t>Arbetslösa i förh. till befolkningen, 15-74 år</a:t>
                      </a:r>
                      <a:endParaRPr lang="sv-SE" sz="1100" b="0" i="1" u="none" strike="noStrike" dirty="0">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2016 kv1</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kv1</a:t>
                      </a:r>
                    </a:p>
                  </a:txBody>
                  <a:tcPr marL="9525" marR="9525" marT="9525" marB="0" anchor="b"/>
                </a:tc>
                <a:tc>
                  <a:txBody>
                    <a:bodyPr/>
                    <a:lstStyle/>
                    <a:p>
                      <a:pPr algn="ctr" rtl="0" fontAlgn="b"/>
                      <a:r>
                        <a:rPr lang="sv-SE" sz="1000" b="0" i="0" u="none" strike="noStrike">
                          <a:solidFill>
                            <a:srgbClr val="000000"/>
                          </a:solidFill>
                          <a:effectLst/>
                          <a:latin typeface="Futura Std Book"/>
                        </a:rPr>
                        <a:t>2016 kv1</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379 958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-4 328</a:t>
                      </a:r>
                    </a:p>
                  </a:txBody>
                  <a:tcPr marL="9525" marR="9525" marT="9525" marB="0" anchor="b"/>
                </a:tc>
                <a:tc>
                  <a:txBody>
                    <a:bodyPr/>
                    <a:lstStyle/>
                    <a:p>
                      <a:pPr algn="ctr" fontAlgn="b"/>
                      <a:r>
                        <a:rPr lang="sv-SE" sz="1100" b="0" i="0" u="none" strike="noStrike">
                          <a:solidFill>
                            <a:srgbClr val="000000"/>
                          </a:solidFill>
                          <a:effectLst/>
                          <a:latin typeface="Futura std book"/>
                        </a:rPr>
                        <a:t>6,2</a:t>
                      </a:r>
                    </a:p>
                  </a:txBody>
                  <a:tcPr marL="9525" marR="9525" marT="9525" marB="0" anchor="b"/>
                </a:tc>
                <a:tc>
                  <a:txBody>
                    <a:bodyPr/>
                    <a:lstStyle/>
                    <a:p>
                      <a:pPr algn="ctr" fontAlgn="b"/>
                      <a:r>
                        <a:rPr lang="sv-SE" sz="1100" b="0" i="0" u="none" strike="noStrike">
                          <a:solidFill>
                            <a:srgbClr val="000000"/>
                          </a:solidFill>
                          <a:effectLst/>
                          <a:latin typeface="Futura std book"/>
                        </a:rPr>
                        <a:t>5,3</a:t>
                      </a:r>
                    </a:p>
                  </a:txBody>
                  <a:tcPr marL="9525" marR="9525" marT="9525" marB="0" anchor="b"/>
                </a:tc>
                <a:tc>
                  <a:txBody>
                    <a:bodyPr/>
                    <a:lstStyle/>
                    <a:p>
                      <a:pPr algn="ctr" fontAlgn="b"/>
                      <a:r>
                        <a:rPr lang="sv-SE" sz="1100" b="0" i="0" u="none" strike="noStrike">
                          <a:solidFill>
                            <a:srgbClr val="000000"/>
                          </a:solidFill>
                          <a:effectLst/>
                          <a:latin typeface="Futura std book"/>
                        </a:rPr>
                        <a:t>5,2</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164 688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227</a:t>
                      </a:r>
                    </a:p>
                  </a:txBody>
                  <a:tcPr marL="9525" marR="9525" marT="9525" marB="0" anchor="b"/>
                </a:tc>
                <a:tc>
                  <a:txBody>
                    <a:bodyPr/>
                    <a:lstStyle/>
                    <a:p>
                      <a:pPr algn="ctr" fontAlgn="b"/>
                      <a:r>
                        <a:rPr lang="sv-SE" sz="1100" b="0" i="0" u="none" strike="noStrike">
                          <a:solidFill>
                            <a:srgbClr val="000000"/>
                          </a:solidFill>
                          <a:effectLst/>
                          <a:latin typeface="Futura std book"/>
                        </a:rPr>
                        <a:t>5,7</a:t>
                      </a:r>
                    </a:p>
                  </a:txBody>
                  <a:tcPr marL="9525" marR="9525" marT="9525" marB="0" anchor="b"/>
                </a:tc>
                <a:tc>
                  <a:txBody>
                    <a:bodyPr/>
                    <a:lstStyle/>
                    <a:p>
                      <a:pPr algn="ctr" fontAlgn="b"/>
                      <a:r>
                        <a:rPr lang="sv-SE" sz="1100" b="0" i="0" u="none" strike="noStrike">
                          <a:solidFill>
                            <a:srgbClr val="000000"/>
                          </a:solidFill>
                          <a:effectLst/>
                          <a:latin typeface="Futura std book"/>
                        </a:rPr>
                        <a:t>5,0</a:t>
                      </a:r>
                    </a:p>
                  </a:txBody>
                  <a:tcPr marL="9525" marR="9525" marT="9525" marB="0" anchor="b"/>
                </a:tc>
                <a:tc>
                  <a:txBody>
                    <a:bodyPr/>
                    <a:lstStyle/>
                    <a:p>
                      <a:pPr algn="ctr" fontAlgn="b"/>
                      <a:r>
                        <a:rPr lang="sv-SE" sz="1100" b="0" i="0" u="none" strike="noStrike">
                          <a:solidFill>
                            <a:srgbClr val="000000"/>
                          </a:solidFill>
                          <a:effectLst/>
                          <a:latin typeface="Futura std book"/>
                        </a:rPr>
                        <a:t>5,0</a:t>
                      </a:r>
                    </a:p>
                  </a:txBody>
                  <a:tcPr marL="9525" marR="9525" marT="9525" marB="0" anchor="b"/>
                </a:tc>
              </a:tr>
              <a:tr h="190500">
                <a:tc>
                  <a:txBody>
                    <a:bodyPr/>
                    <a:lstStyle/>
                    <a:p>
                      <a:pPr algn="l" rtl="0" fontAlgn="b"/>
                      <a:r>
                        <a:rPr lang="sv-SE" sz="1100" b="1" i="0" u="none" strike="noStrike" dirty="0">
                          <a:solidFill>
                            <a:srgbClr val="000000"/>
                          </a:solidFill>
                          <a:effectLst/>
                          <a:latin typeface="Futura Std Book"/>
                        </a:rPr>
                        <a:t>Uppsala län</a:t>
                      </a:r>
                    </a:p>
                  </a:txBody>
                  <a:tcPr marL="9525" marR="9525" marT="9525" marB="0" anchor="b"/>
                </a:tc>
                <a:tc>
                  <a:txBody>
                    <a:bodyPr/>
                    <a:lstStyle/>
                    <a:p>
                      <a:pPr algn="ctr" fontAlgn="b"/>
                      <a:r>
                        <a:rPr lang="sv-SE" sz="1100" b="1" i="0" u="none" strike="noStrike">
                          <a:solidFill>
                            <a:srgbClr val="000000"/>
                          </a:solidFill>
                          <a:effectLst/>
                          <a:latin typeface="Futura std book"/>
                        </a:rPr>
                        <a:t>9 525</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132</a:t>
                      </a:r>
                    </a:p>
                  </a:txBody>
                  <a:tcPr marL="9525" marR="9525" marT="9525" marB="0" anchor="b"/>
                </a:tc>
                <a:tc>
                  <a:txBody>
                    <a:bodyPr/>
                    <a:lstStyle/>
                    <a:p>
                      <a:pPr algn="ctr" fontAlgn="b"/>
                      <a:r>
                        <a:rPr lang="sv-SE" sz="1100" b="1" i="0" u="none" strike="noStrike">
                          <a:solidFill>
                            <a:srgbClr val="000000"/>
                          </a:solidFill>
                          <a:effectLst/>
                          <a:latin typeface="Futura std book"/>
                        </a:rPr>
                        <a:t>4,6</a:t>
                      </a:r>
                    </a:p>
                  </a:txBody>
                  <a:tcPr marL="9525" marR="9525" marT="9525" marB="0" anchor="b"/>
                </a:tc>
                <a:tc>
                  <a:txBody>
                    <a:bodyPr/>
                    <a:lstStyle/>
                    <a:p>
                      <a:pPr algn="ctr" fontAlgn="b"/>
                      <a:r>
                        <a:rPr lang="sv-SE" sz="1100" b="1" i="0" u="none" strike="noStrike">
                          <a:solidFill>
                            <a:srgbClr val="000000"/>
                          </a:solidFill>
                          <a:effectLst/>
                          <a:latin typeface="Futura std book"/>
                        </a:rPr>
                        <a:t>3,6</a:t>
                      </a:r>
                    </a:p>
                  </a:txBody>
                  <a:tcPr marL="9525" marR="9525" marT="9525" marB="0" anchor="b"/>
                </a:tc>
                <a:tc>
                  <a:txBody>
                    <a:bodyPr/>
                    <a:lstStyle/>
                    <a:p>
                      <a:pPr algn="ctr" fontAlgn="b"/>
                      <a:r>
                        <a:rPr lang="sv-SE" sz="1100" b="1" i="0" u="none" strike="noStrike">
                          <a:solidFill>
                            <a:srgbClr val="000000"/>
                          </a:solidFill>
                          <a:effectLst/>
                          <a:latin typeface="Futura std book"/>
                        </a:rPr>
                        <a:t>3,6</a:t>
                      </a:r>
                    </a:p>
                  </a:txBody>
                  <a:tcPr marL="9525" marR="9525" marT="9525" marB="0" anchor="b"/>
                </a:tc>
              </a:tr>
              <a:tr h="190500">
                <a:tc>
                  <a:txBody>
                    <a:bodyPr/>
                    <a:lstStyle/>
                    <a:p>
                      <a:pPr algn="l" rtl="0" fontAlgn="b"/>
                      <a:r>
                        <a:rPr lang="sv-SE" sz="1100" b="1" i="0" u="none" strike="noStrike" dirty="0">
                          <a:solidFill>
                            <a:srgbClr val="000000"/>
                          </a:solidFill>
                          <a:effectLst/>
                          <a:latin typeface="Futura Std Book"/>
                        </a:rPr>
                        <a:t>Uppsala kommun</a:t>
                      </a:r>
                    </a:p>
                  </a:txBody>
                  <a:tcPr marL="9525" marR="9525" marT="9525" marB="0" anchor="b"/>
                </a:tc>
                <a:tc>
                  <a:txBody>
                    <a:bodyPr/>
                    <a:lstStyle/>
                    <a:p>
                      <a:pPr algn="ctr" fontAlgn="b"/>
                      <a:r>
                        <a:rPr lang="sv-SE" sz="1100" b="1" i="0" u="none" strike="noStrike" dirty="0">
                          <a:solidFill>
                            <a:srgbClr val="000000"/>
                          </a:solidFill>
                          <a:effectLst/>
                          <a:latin typeface="Futura std book"/>
                        </a:rPr>
                        <a:t>5 572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97</a:t>
                      </a:r>
                    </a:p>
                  </a:txBody>
                  <a:tcPr marL="9525" marR="9525" marT="9525" marB="0" anchor="b"/>
                </a:tc>
                <a:tc>
                  <a:txBody>
                    <a:bodyPr/>
                    <a:lstStyle/>
                    <a:p>
                      <a:pPr algn="ctr" fontAlgn="b"/>
                      <a:r>
                        <a:rPr lang="sv-SE" sz="1100" b="1" i="0" u="none" strike="noStrike">
                          <a:solidFill>
                            <a:srgbClr val="000000"/>
                          </a:solidFill>
                          <a:effectLst/>
                          <a:latin typeface="Futura std book"/>
                        </a:rPr>
                        <a:t>4,5</a:t>
                      </a:r>
                    </a:p>
                  </a:txBody>
                  <a:tcPr marL="9525" marR="9525" marT="9525" marB="0" anchor="b"/>
                </a:tc>
                <a:tc>
                  <a:txBody>
                    <a:bodyPr/>
                    <a:lstStyle/>
                    <a:p>
                      <a:pPr algn="ctr" fontAlgn="b"/>
                      <a:r>
                        <a:rPr lang="sv-SE" sz="1100" b="1" i="0" u="none" strike="noStrike">
                          <a:solidFill>
                            <a:srgbClr val="000000"/>
                          </a:solidFill>
                          <a:effectLst/>
                          <a:latin typeface="Futura std book"/>
                        </a:rPr>
                        <a:t>3,4</a:t>
                      </a:r>
                    </a:p>
                  </a:txBody>
                  <a:tcPr marL="9525" marR="9525" marT="9525" marB="0" anchor="b"/>
                </a:tc>
                <a:tc>
                  <a:txBody>
                    <a:bodyPr/>
                    <a:lstStyle/>
                    <a:p>
                      <a:pPr algn="ctr" fontAlgn="b"/>
                      <a:r>
                        <a:rPr lang="sv-SE" sz="1100" b="1" i="0" u="none" strike="noStrike" dirty="0">
                          <a:solidFill>
                            <a:srgbClr val="000000"/>
                          </a:solidFill>
                          <a:effectLst/>
                          <a:latin typeface="Futura std book"/>
                        </a:rPr>
                        <a:t>3,5</a:t>
                      </a:r>
                    </a:p>
                  </a:txBody>
                  <a:tcPr marL="9525" marR="9525" marT="9525" marB="0" anchor="b"/>
                </a:tc>
              </a:tr>
            </a:tbl>
          </a:graphicData>
        </a:graphic>
      </p:graphicFrame>
      <p:sp>
        <p:nvSpPr>
          <p:cNvPr id="8" name="textruta 7"/>
          <p:cNvSpPr txBox="1"/>
          <p:nvPr/>
        </p:nvSpPr>
        <p:spPr>
          <a:xfrm>
            <a:off x="6631517" y="3542410"/>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7" name="Diagram 6"/>
          <p:cNvGraphicFramePr>
            <a:graphicFrameLocks/>
          </p:cNvGraphicFramePr>
          <p:nvPr>
            <p:extLst>
              <p:ext uri="{D42A27DB-BD31-4B8C-83A1-F6EECF244321}">
                <p14:modId xmlns:p14="http://schemas.microsoft.com/office/powerpoint/2010/main" val="2387690679"/>
              </p:ext>
            </p:extLst>
          </p:nvPr>
        </p:nvGraphicFramePr>
        <p:xfrm>
          <a:off x="554549" y="2182483"/>
          <a:ext cx="4680000" cy="228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1003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Befolkning</a:t>
            </a:r>
            <a:br>
              <a:rPr lang="sv-SE" sz="2800" dirty="0" smtClean="0"/>
            </a:br>
            <a:r>
              <a:rPr lang="sv-SE" sz="2000" b="0" dirty="0" smtClean="0"/>
              <a:t>Index </a:t>
            </a:r>
            <a:r>
              <a:rPr lang="sv-SE" sz="2000" b="0" dirty="0"/>
              <a:t>100 = </a:t>
            </a:r>
            <a:r>
              <a:rPr lang="sv-SE" sz="2000" b="0" dirty="0" smtClean="0"/>
              <a:t>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2145175648"/>
              </p:ext>
            </p:extLst>
          </p:nvPr>
        </p:nvGraphicFramePr>
        <p:xfrm>
          <a:off x="3820406" y="2318088"/>
          <a:ext cx="5221811" cy="1143000"/>
        </p:xfrm>
        <a:graphic>
          <a:graphicData uri="http://schemas.openxmlformats.org/drawingml/2006/table">
            <a:tbl>
              <a:tblPr>
                <a:tableStyleId>{68D230F3-CF80-4859-8CE7-A43EE81993B5}</a:tableStyleId>
              </a:tblPr>
              <a:tblGrid>
                <a:gridCol w="1843088"/>
                <a:gridCol w="811826"/>
                <a:gridCol w="733425"/>
                <a:gridCol w="565150"/>
                <a:gridCol w="634161"/>
                <a:gridCol w="634161"/>
              </a:tblGrid>
              <a:tr h="190500">
                <a:tc>
                  <a:txBody>
                    <a:bodyPr/>
                    <a:lstStyle/>
                    <a:p>
                      <a:pPr algn="l" fontAlgn="b"/>
                      <a:endParaRPr lang="sv-SE" sz="1100" b="0" i="0" u="none" strike="noStrike" dirty="0">
                        <a:solidFill>
                          <a:srgbClr val="000000"/>
                        </a:solidFill>
                        <a:effectLst/>
                        <a:latin typeface="Furtur"/>
                      </a:endParaRPr>
                    </a:p>
                  </a:txBody>
                  <a:tcPr marL="9525" marR="9525" marT="9525" marB="0" anchor="b"/>
                </a:tc>
                <a:tc>
                  <a:txBody>
                    <a:bodyPr/>
                    <a:lstStyle/>
                    <a:p>
                      <a:pPr algn="ctr" rtl="0" fontAlgn="b"/>
                      <a:r>
                        <a:rPr lang="sv-SE" sz="1100" b="0" i="0" u="none" strike="noStrike">
                          <a:solidFill>
                            <a:srgbClr val="000000"/>
                          </a:solidFill>
                          <a:effectLst/>
                          <a:latin typeface="Futura Std Book"/>
                        </a:rPr>
                        <a:t>2016 kv1</a:t>
                      </a:r>
                    </a:p>
                  </a:txBody>
                  <a:tcPr marL="9525" marR="9525" marT="9525" marB="0" anchor="b"/>
                </a:tc>
                <a:tc>
                  <a:txBody>
                    <a:bodyPr/>
                    <a:lstStyle/>
                    <a:p>
                      <a:pPr algn="ctr" rtl="0" fontAlgn="b"/>
                      <a:r>
                        <a:rPr lang="sv-SE" sz="1100" b="0" i="1" u="none" strike="noStrike">
                          <a:solidFill>
                            <a:srgbClr val="000000"/>
                          </a:solidFill>
                          <a:effectLst/>
                          <a:latin typeface="Futura Std Book"/>
                        </a:rPr>
                        <a:t>Årstakt*</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Furtur"/>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a:rPr>
                        <a:t>(i tusental)</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kv1</a:t>
                      </a:r>
                    </a:p>
                  </a:txBody>
                  <a:tcPr marL="9525" marR="9525" marT="9525" marB="0" anchor="b"/>
                </a:tc>
              </a:tr>
              <a:tr h="190500">
                <a:tc>
                  <a:txBody>
                    <a:bodyPr/>
                    <a:lstStyle/>
                    <a:p>
                      <a:pPr algn="l" fontAlgn="b"/>
                      <a:r>
                        <a:rPr lang="sv-SE" sz="1100" b="0" i="0" u="none" strike="noStrike">
                          <a:solidFill>
                            <a:srgbClr val="000000"/>
                          </a:solidFill>
                          <a:effectLst/>
                          <a:latin typeface="Furtur"/>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9 875,4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108,0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9,5</a:t>
                      </a:r>
                    </a:p>
                  </a:txBody>
                  <a:tcPr marL="9525" marR="9525" marT="9525" marB="0" anchor="b"/>
                </a:tc>
                <a:tc>
                  <a:txBody>
                    <a:bodyPr/>
                    <a:lstStyle/>
                    <a:p>
                      <a:pPr algn="ctr" rtl="0" fontAlgn="b"/>
                      <a:r>
                        <a:rPr lang="sv-SE" sz="1100" b="0" i="0" u="none" strike="noStrike">
                          <a:solidFill>
                            <a:srgbClr val="000000"/>
                          </a:solidFill>
                          <a:effectLst/>
                          <a:latin typeface="Futura Std Book"/>
                        </a:rPr>
                        <a:t>5,6</a:t>
                      </a:r>
                    </a:p>
                  </a:txBody>
                  <a:tcPr marL="9525" marR="9525" marT="9525" marB="0" anchor="b"/>
                </a:tc>
                <a:tc>
                  <a:txBody>
                    <a:bodyPr/>
                    <a:lstStyle/>
                    <a:p>
                      <a:pPr algn="ctr" rtl="0" fontAlgn="b"/>
                      <a:r>
                        <a:rPr lang="sv-SE" sz="1100" b="0" i="0" u="none" strike="noStrike">
                          <a:solidFill>
                            <a:srgbClr val="000000"/>
                          </a:solidFill>
                          <a:effectLst/>
                          <a:latin typeface="Futura Std Book"/>
                        </a:rPr>
                        <a:t>1,1</a:t>
                      </a:r>
                    </a:p>
                  </a:txBody>
                  <a:tcPr marL="9525" marR="9525" marT="9525" marB="0" anchor="b"/>
                </a:tc>
              </a:tr>
              <a:tr h="190500">
                <a:tc>
                  <a:txBody>
                    <a:bodyPr/>
                    <a:lstStyle/>
                    <a:p>
                      <a:pPr algn="l" fontAlgn="b"/>
                      <a:r>
                        <a:rPr lang="sv-SE" sz="1100" b="0" i="0" u="none" strike="noStrike">
                          <a:solidFill>
                            <a:srgbClr val="000000"/>
                          </a:solidFill>
                          <a:effectLst/>
                          <a:latin typeface="Furtur"/>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4 445,9</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56,4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12,8</a:t>
                      </a:r>
                    </a:p>
                  </a:txBody>
                  <a:tcPr marL="9525" marR="9525" marT="9525" marB="0" anchor="b"/>
                </a:tc>
                <a:tc>
                  <a:txBody>
                    <a:bodyPr/>
                    <a:lstStyle/>
                    <a:p>
                      <a:pPr algn="ctr" rtl="0" fontAlgn="b"/>
                      <a:r>
                        <a:rPr lang="sv-SE" sz="1100" b="0" i="0" u="none" strike="noStrike">
                          <a:solidFill>
                            <a:srgbClr val="000000"/>
                          </a:solidFill>
                          <a:effectLst/>
                          <a:latin typeface="Futura Std Book"/>
                        </a:rPr>
                        <a:t>7,4</a:t>
                      </a:r>
                    </a:p>
                  </a:txBody>
                  <a:tcPr marL="9525" marR="9525" marT="9525" marB="0" anchor="b"/>
                </a:tc>
                <a:tc>
                  <a:txBody>
                    <a:bodyPr/>
                    <a:lstStyle/>
                    <a:p>
                      <a:pPr algn="ctr" rtl="0" fontAlgn="b"/>
                      <a:r>
                        <a:rPr lang="sv-SE" sz="1100" b="0" i="0" u="none" strike="noStrike">
                          <a:solidFill>
                            <a:srgbClr val="000000"/>
                          </a:solidFill>
                          <a:effectLst/>
                          <a:latin typeface="Futura Std Book"/>
                        </a:rPr>
                        <a:t>1,3</a:t>
                      </a:r>
                    </a:p>
                  </a:txBody>
                  <a:tcPr marL="9525" marR="9525" marT="9525" marB="0" anchor="b"/>
                </a:tc>
              </a:tr>
              <a:tr h="190500">
                <a:tc>
                  <a:txBody>
                    <a:bodyPr/>
                    <a:lstStyle/>
                    <a:p>
                      <a:pPr algn="l" fontAlgn="b"/>
                      <a:r>
                        <a:rPr lang="sv-SE" sz="1100" b="1" i="0" u="none" strike="noStrike">
                          <a:solidFill>
                            <a:srgbClr val="000000"/>
                          </a:solidFill>
                          <a:effectLst/>
                          <a:latin typeface="Furtur"/>
                        </a:rPr>
                        <a:t>Uppsala län</a:t>
                      </a:r>
                    </a:p>
                  </a:txBody>
                  <a:tcPr marL="9525" marR="9525" marT="9525" marB="0" anchor="b"/>
                </a:tc>
                <a:tc>
                  <a:txBody>
                    <a:bodyPr/>
                    <a:lstStyle/>
                    <a:p>
                      <a:pPr algn="ctr" rtl="0" fontAlgn="b"/>
                      <a:r>
                        <a:rPr lang="sv-SE" sz="1100" b="1" i="0" u="none" strike="noStrike">
                          <a:solidFill>
                            <a:srgbClr val="000000"/>
                          </a:solidFill>
                          <a:effectLst/>
                          <a:latin typeface="Futura Std Book"/>
                        </a:rPr>
                        <a:t>355,5</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5,5</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17,4</a:t>
                      </a:r>
                    </a:p>
                  </a:txBody>
                  <a:tcPr marL="9525" marR="9525" marT="9525" marB="0" anchor="b"/>
                </a:tc>
                <a:tc>
                  <a:txBody>
                    <a:bodyPr/>
                    <a:lstStyle/>
                    <a:p>
                      <a:pPr algn="ctr" rtl="0" fontAlgn="b"/>
                      <a:r>
                        <a:rPr lang="sv-SE" sz="1100" b="1" i="0" u="none" strike="noStrike">
                          <a:solidFill>
                            <a:srgbClr val="000000"/>
                          </a:solidFill>
                          <a:effectLst/>
                          <a:latin typeface="Futura Std Book"/>
                        </a:rPr>
                        <a:t>6,8</a:t>
                      </a:r>
                    </a:p>
                  </a:txBody>
                  <a:tcPr marL="9525" marR="9525" marT="9525" marB="0" anchor="b"/>
                </a:tc>
                <a:tc>
                  <a:txBody>
                    <a:bodyPr/>
                    <a:lstStyle/>
                    <a:p>
                      <a:pPr algn="ctr" rtl="0" fontAlgn="b"/>
                      <a:r>
                        <a:rPr lang="sv-SE" sz="1100" b="1" i="0" u="none" strike="noStrike">
                          <a:solidFill>
                            <a:srgbClr val="000000"/>
                          </a:solidFill>
                          <a:effectLst/>
                          <a:latin typeface="Futura Std Book"/>
                        </a:rPr>
                        <a:t>1,6</a:t>
                      </a:r>
                    </a:p>
                  </a:txBody>
                  <a:tcPr marL="9525" marR="9525" marT="9525" marB="0" anchor="b"/>
                </a:tc>
              </a:tr>
              <a:tr h="190500">
                <a:tc>
                  <a:txBody>
                    <a:bodyPr/>
                    <a:lstStyle/>
                    <a:p>
                      <a:pPr algn="l" fontAlgn="b"/>
                      <a:r>
                        <a:rPr lang="sv-SE" sz="1100" b="1" i="0" u="none" strike="noStrike">
                          <a:solidFill>
                            <a:srgbClr val="000000"/>
                          </a:solidFill>
                          <a:effectLst/>
                          <a:latin typeface="Furtur"/>
                        </a:rPr>
                        <a:t>Uppsala kommun</a:t>
                      </a:r>
                    </a:p>
                  </a:txBody>
                  <a:tcPr marL="9525" marR="9525" marT="9525" marB="0" anchor="b"/>
                </a:tc>
                <a:tc>
                  <a:txBody>
                    <a:bodyPr/>
                    <a:lstStyle/>
                    <a:p>
                      <a:pPr algn="ctr" rtl="0" fontAlgn="b"/>
                      <a:r>
                        <a:rPr lang="sv-SE" sz="1100" b="1" i="0" u="none" strike="noStrike">
                          <a:solidFill>
                            <a:srgbClr val="000000"/>
                          </a:solidFill>
                          <a:effectLst/>
                          <a:latin typeface="Futura Std Book"/>
                        </a:rPr>
                        <a:t>211,0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3,1</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15,8</a:t>
                      </a:r>
                    </a:p>
                  </a:txBody>
                  <a:tcPr marL="9525" marR="9525" marT="9525" marB="0" anchor="b"/>
                </a:tc>
                <a:tc>
                  <a:txBody>
                    <a:bodyPr/>
                    <a:lstStyle/>
                    <a:p>
                      <a:pPr algn="ctr" rtl="0" fontAlgn="b"/>
                      <a:r>
                        <a:rPr lang="sv-SE" sz="1100" b="1" i="0" u="none" strike="noStrike">
                          <a:solidFill>
                            <a:srgbClr val="000000"/>
                          </a:solidFill>
                          <a:effectLst/>
                          <a:latin typeface="Futura Std Book"/>
                        </a:rPr>
                        <a:t>8</a:t>
                      </a:r>
                    </a:p>
                  </a:txBody>
                  <a:tcPr marL="9525" marR="9525" marT="9525" marB="0" anchor="b"/>
                </a:tc>
                <a:tc>
                  <a:txBody>
                    <a:bodyPr/>
                    <a:lstStyle/>
                    <a:p>
                      <a:pPr algn="ctr" rtl="0" fontAlgn="b"/>
                      <a:r>
                        <a:rPr lang="sv-SE" sz="1100" b="1" i="0" u="none" strike="noStrike" dirty="0">
                          <a:solidFill>
                            <a:srgbClr val="000000"/>
                          </a:solidFill>
                          <a:effectLst/>
                          <a:latin typeface="Futura Std Book"/>
                        </a:rPr>
                        <a:t>1,5</a:t>
                      </a:r>
                    </a:p>
                  </a:txBody>
                  <a:tcPr marL="9525" marR="9525" marT="9525"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7" name="textruta 6"/>
          <p:cNvSpPr txBox="1"/>
          <p:nvPr/>
        </p:nvSpPr>
        <p:spPr>
          <a:xfrm>
            <a:off x="6675081" y="3393015"/>
            <a:ext cx="914400" cy="914400"/>
          </a:xfrm>
          <a:prstGeom prst="rect">
            <a:avLst/>
          </a:prstGeom>
          <a:noFill/>
        </p:spPr>
        <p:txBody>
          <a:bodyPr wrap="none" lIns="0" tIns="0" rIns="0" bIns="0" rtlCol="0">
            <a:noAutofit/>
          </a:bodyPr>
          <a:lstStyle/>
          <a:p>
            <a:pPr>
              <a:lnSpc>
                <a:spcPts val="2400"/>
              </a:lnSpc>
            </a:pPr>
            <a:r>
              <a:rPr lang="sv-SE" sz="800" dirty="0" smtClean="0"/>
              <a:t>*Utveckling de fyra senaste kvartalen</a:t>
            </a:r>
          </a:p>
        </p:txBody>
      </p:sp>
      <p:sp>
        <p:nvSpPr>
          <p:cNvPr id="10" name="textruta 9"/>
          <p:cNvSpPr txBox="1"/>
          <p:nvPr/>
        </p:nvSpPr>
        <p:spPr>
          <a:xfrm>
            <a:off x="369409" y="4519021"/>
            <a:ext cx="914400" cy="914400"/>
          </a:xfrm>
          <a:prstGeom prst="rect">
            <a:avLst/>
          </a:prstGeom>
          <a:noFill/>
        </p:spPr>
        <p:txBody>
          <a:bodyPr wrap="none" lIns="0" tIns="0" rIns="0" bIns="0" rtlCol="0">
            <a:noAutofit/>
          </a:bodyPr>
          <a:lstStyle/>
          <a:p>
            <a:pPr>
              <a:lnSpc>
                <a:spcPts val="2400"/>
              </a:lnSpc>
            </a:pPr>
            <a:r>
              <a:rPr lang="sv-SE" sz="800" dirty="0" smtClean="0"/>
              <a:t>OBS: Den 1 januari 2007 tillkom Heby kommun från Västmanlands län.</a:t>
            </a:r>
          </a:p>
        </p:txBody>
      </p:sp>
      <p:graphicFrame>
        <p:nvGraphicFramePr>
          <p:cNvPr id="8" name="Diagram 7"/>
          <p:cNvGraphicFramePr>
            <a:graphicFrameLocks/>
          </p:cNvGraphicFramePr>
          <p:nvPr>
            <p:extLst>
              <p:ext uri="{D42A27DB-BD31-4B8C-83A1-F6EECF244321}">
                <p14:modId xmlns:p14="http://schemas.microsoft.com/office/powerpoint/2010/main" val="3964970873"/>
              </p:ext>
            </p:extLst>
          </p:nvPr>
        </p:nvGraphicFramePr>
        <p:xfrm>
          <a:off x="447343" y="2160842"/>
          <a:ext cx="468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5041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Påbörjade lägenheter</a:t>
            </a:r>
            <a:br>
              <a:rPr lang="sv-SE" sz="2800" dirty="0" smtClean="0"/>
            </a:br>
            <a:r>
              <a:rPr lang="sv-SE" sz="2000" b="0" dirty="0" smtClean="0"/>
              <a:t>Index </a:t>
            </a:r>
            <a:r>
              <a:rPr lang="sv-SE" sz="2000" b="0" dirty="0"/>
              <a:t>100 = </a:t>
            </a:r>
            <a:r>
              <a:rPr lang="sv-SE" sz="2000" b="0" dirty="0" smtClean="0"/>
              <a:t>2005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11" name="Tabell 10"/>
          <p:cNvGraphicFramePr>
            <a:graphicFrameLocks noGrp="1"/>
          </p:cNvGraphicFramePr>
          <p:nvPr>
            <p:extLst>
              <p:ext uri="{D42A27DB-BD31-4B8C-83A1-F6EECF244321}">
                <p14:modId xmlns:p14="http://schemas.microsoft.com/office/powerpoint/2010/main" val="3235979454"/>
              </p:ext>
            </p:extLst>
          </p:nvPr>
        </p:nvGraphicFramePr>
        <p:xfrm>
          <a:off x="4495309" y="2369572"/>
          <a:ext cx="4122670" cy="1143000"/>
        </p:xfrm>
        <a:graphic>
          <a:graphicData uri="http://schemas.openxmlformats.org/drawingml/2006/table">
            <a:tbl>
              <a:tblPr>
                <a:tableStyleId>{68D230F3-CF80-4859-8CE7-A43EE81993B5}</a:tableStyleId>
              </a:tblPr>
              <a:tblGrid>
                <a:gridCol w="1417110"/>
                <a:gridCol w="683843"/>
                <a:gridCol w="663269"/>
                <a:gridCol w="695179"/>
                <a:gridCol w="663269"/>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kv1</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16 242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8,4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59 029</a:t>
                      </a:r>
                    </a:p>
                  </a:txBody>
                  <a:tcPr marL="9525" marR="9525" marT="9525" marB="0" anchor="b"/>
                </a:tc>
                <a:tc>
                  <a:txBody>
                    <a:bodyPr/>
                    <a:lstStyle/>
                    <a:p>
                      <a:pPr algn="ctr" rtl="0" fontAlgn="b"/>
                      <a:r>
                        <a:rPr lang="sv-SE" sz="1100" b="0" i="0" u="none" strike="noStrike">
                          <a:solidFill>
                            <a:srgbClr val="000000"/>
                          </a:solidFill>
                          <a:effectLst/>
                          <a:latin typeface="Futura Std Book"/>
                        </a:rPr>
                        <a:t>17,9</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7 195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25 680</a:t>
                      </a:r>
                    </a:p>
                  </a:txBody>
                  <a:tcPr marL="9525" marR="9525" marT="9525" marB="0" anchor="b"/>
                </a:tc>
                <a:tc>
                  <a:txBody>
                    <a:bodyPr/>
                    <a:lstStyle/>
                    <a:p>
                      <a:pPr algn="ctr" rtl="0" fontAlgn="b"/>
                      <a:r>
                        <a:rPr lang="sv-SE" sz="1100" b="0" i="0" u="none" strike="noStrike">
                          <a:solidFill>
                            <a:srgbClr val="000000"/>
                          </a:solidFill>
                          <a:effectLst/>
                          <a:latin typeface="Futura Std Book"/>
                        </a:rPr>
                        <a:t>13,2</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Uppsala län</a:t>
                      </a:r>
                    </a:p>
                  </a:txBody>
                  <a:tcPr marL="9525" marR="9525" marT="9525" marB="0" anchor="b"/>
                </a:tc>
                <a:tc>
                  <a:txBody>
                    <a:bodyPr/>
                    <a:lstStyle/>
                    <a:p>
                      <a:pPr algn="ctr" rtl="0" fontAlgn="b"/>
                      <a:r>
                        <a:rPr lang="sv-SE" sz="1100" b="1" i="0" u="none" strike="noStrike">
                          <a:solidFill>
                            <a:srgbClr val="000000"/>
                          </a:solidFill>
                          <a:effectLst/>
                          <a:latin typeface="Futura Std Book"/>
                        </a:rPr>
                        <a:t>1 254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17,5</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3 087</a:t>
                      </a:r>
                    </a:p>
                  </a:txBody>
                  <a:tcPr marL="9525" marR="9525" marT="9525" marB="0" anchor="b"/>
                </a:tc>
                <a:tc>
                  <a:txBody>
                    <a:bodyPr/>
                    <a:lstStyle/>
                    <a:p>
                      <a:pPr algn="ctr" rtl="0" fontAlgn="b"/>
                      <a:r>
                        <a:rPr lang="sv-SE" sz="1100" b="1" i="0" u="none" strike="noStrike">
                          <a:solidFill>
                            <a:srgbClr val="000000"/>
                          </a:solidFill>
                          <a:effectLst/>
                          <a:latin typeface="Futura Std Book"/>
                        </a:rPr>
                        <a:t>13,7</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Uppsala kommun</a:t>
                      </a:r>
                    </a:p>
                  </a:txBody>
                  <a:tcPr marL="9525" marR="9525" marT="9525" marB="0" anchor="b"/>
                </a:tc>
                <a:tc>
                  <a:txBody>
                    <a:bodyPr/>
                    <a:lstStyle/>
                    <a:p>
                      <a:pPr algn="ctr" rtl="0" fontAlgn="b"/>
                      <a:r>
                        <a:rPr lang="sv-SE" sz="1100" b="1" i="0" u="none" strike="noStrike">
                          <a:solidFill>
                            <a:srgbClr val="000000"/>
                          </a:solidFill>
                          <a:effectLst/>
                          <a:latin typeface="Futura Std Book"/>
                        </a:rPr>
                        <a:t>1 109</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12,6</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2 370</a:t>
                      </a:r>
                    </a:p>
                  </a:txBody>
                  <a:tcPr marL="9525" marR="9525" marT="9525" marB="0" anchor="b"/>
                </a:tc>
                <a:tc>
                  <a:txBody>
                    <a:bodyPr/>
                    <a:lstStyle/>
                    <a:p>
                      <a:pPr algn="ctr" rtl="0" fontAlgn="b"/>
                      <a:r>
                        <a:rPr lang="sv-SE" sz="1100" b="1" i="0" u="none" strike="noStrike" dirty="0">
                          <a:solidFill>
                            <a:srgbClr val="000000"/>
                          </a:solidFill>
                          <a:effectLst/>
                          <a:latin typeface="Futura Std Book"/>
                        </a:rPr>
                        <a:t>3,3</a:t>
                      </a:r>
                    </a:p>
                  </a:txBody>
                  <a:tcPr marL="9525" marR="9525" marT="9525" marB="0" anchor="b"/>
                </a:tc>
              </a:tr>
            </a:tbl>
          </a:graphicData>
        </a:graphic>
      </p:graphicFrame>
      <p:sp>
        <p:nvSpPr>
          <p:cNvPr id="7" name="textruta 6"/>
          <p:cNvSpPr txBox="1"/>
          <p:nvPr/>
        </p:nvSpPr>
        <p:spPr>
          <a:xfrm>
            <a:off x="7392111" y="3421746"/>
            <a:ext cx="1000313"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8" name="Diagram 7"/>
          <p:cNvGraphicFramePr>
            <a:graphicFrameLocks/>
          </p:cNvGraphicFramePr>
          <p:nvPr>
            <p:extLst>
              <p:ext uri="{D42A27DB-BD31-4B8C-83A1-F6EECF244321}">
                <p14:modId xmlns:p14="http://schemas.microsoft.com/office/powerpoint/2010/main" val="1147944812"/>
              </p:ext>
            </p:extLst>
          </p:nvPr>
        </p:nvGraphicFramePr>
        <p:xfrm>
          <a:off x="543710" y="2252572"/>
          <a:ext cx="540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1627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7444398" cy="727828"/>
          </a:xfrm>
        </p:spPr>
        <p:txBody>
          <a:bodyPr/>
          <a:lstStyle/>
          <a:p>
            <a:pPr>
              <a:lnSpc>
                <a:spcPct val="100000"/>
              </a:lnSpc>
            </a:pPr>
            <a:r>
              <a:rPr lang="sv-SE" sz="2800" dirty="0" smtClean="0"/>
              <a:t>Kommersiella övernattningar</a:t>
            </a:r>
            <a:br>
              <a:rPr lang="sv-SE" sz="2800" dirty="0" smtClean="0"/>
            </a:br>
            <a:r>
              <a:rPr lang="sv-SE" sz="2000" b="0" dirty="0" smtClean="0"/>
              <a:t>Index </a:t>
            </a:r>
            <a:r>
              <a:rPr lang="sv-SE" sz="2000" b="0" dirty="0"/>
              <a:t>100 = </a:t>
            </a:r>
            <a:r>
              <a:rPr lang="sv-SE" sz="2000" b="0" dirty="0" smtClean="0"/>
              <a:t>2008 kv1 (kv1, 2008 - 2016)</a:t>
            </a:r>
            <a:br>
              <a:rPr lang="sv-SE" sz="2000"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 och Tillväxtverket</a:t>
            </a:r>
          </a:p>
        </p:txBody>
      </p:sp>
      <p:graphicFrame>
        <p:nvGraphicFramePr>
          <p:cNvPr id="11" name="Tabell 10"/>
          <p:cNvGraphicFramePr>
            <a:graphicFrameLocks noGrp="1"/>
          </p:cNvGraphicFramePr>
          <p:nvPr>
            <p:extLst>
              <p:ext uri="{D42A27DB-BD31-4B8C-83A1-F6EECF244321}">
                <p14:modId xmlns:p14="http://schemas.microsoft.com/office/powerpoint/2010/main" val="1637995592"/>
              </p:ext>
            </p:extLst>
          </p:nvPr>
        </p:nvGraphicFramePr>
        <p:xfrm>
          <a:off x="4071834" y="2314227"/>
          <a:ext cx="4754529" cy="1143000"/>
        </p:xfrm>
        <a:graphic>
          <a:graphicData uri="http://schemas.openxmlformats.org/drawingml/2006/table">
            <a:tbl>
              <a:tblPr>
                <a:tableStyleId>{68D230F3-CF80-4859-8CE7-A43EE81993B5}</a:tableStyleId>
              </a:tblPr>
              <a:tblGrid>
                <a:gridCol w="1456735"/>
                <a:gridCol w="811826"/>
                <a:gridCol w="652496"/>
                <a:gridCol w="565150"/>
                <a:gridCol w="634161"/>
                <a:gridCol w="634161"/>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2016 kv1</a:t>
                      </a:r>
                      <a:endParaRPr lang="sv-SE" sz="1100" b="0" i="0" u="none" strike="noStrike" dirty="0">
                        <a:solidFill>
                          <a:srgbClr val="000000"/>
                        </a:solidFill>
                        <a:effectLst/>
                        <a:latin typeface="+mj-lt"/>
                      </a:endParaRPr>
                    </a:p>
                  </a:txBody>
                  <a:tcPr marL="9525" marR="9525" marT="9525" marB="0" anchor="b"/>
                </a:tc>
                <a:tc>
                  <a:txBody>
                    <a:bodyPr/>
                    <a:lstStyle/>
                    <a:p>
                      <a:pPr algn="l" fontAlgn="b"/>
                      <a:r>
                        <a:rPr lang="sv-SE" sz="1100" b="0" i="0" u="none" strike="noStrike" dirty="0" smtClean="0">
                          <a:solidFill>
                            <a:srgbClr val="000000"/>
                          </a:solidFill>
                          <a:effectLst/>
                          <a:latin typeface="+mj-lt"/>
                        </a:rPr>
                        <a:t>Årstakt*</a:t>
                      </a:r>
                      <a:endParaRPr lang="sv-SE" sz="1100" b="0" i="0"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a:solidFill>
                            <a:srgbClr val="000000"/>
                          </a:solidFill>
                          <a:effectLst/>
                          <a:latin typeface="+mj-lt"/>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fontAlgn="b"/>
                      <a:r>
                        <a:rPr lang="sv-SE" sz="1100" b="0" i="0" u="none" strike="noStrike" dirty="0" smtClean="0">
                          <a:solidFill>
                            <a:srgbClr val="000000"/>
                          </a:solidFill>
                          <a:effectLst/>
                          <a:latin typeface="+mj-lt"/>
                        </a:rPr>
                        <a:t>(i tusental)</a:t>
                      </a:r>
                      <a:endParaRPr lang="sv-SE" sz="1100" b="0" i="0" u="none" strike="noStrike" dirty="0">
                        <a:solidFill>
                          <a:srgbClr val="000000"/>
                        </a:solidFill>
                        <a:effectLst/>
                        <a:latin typeface="+mj-lt"/>
                      </a:endParaRPr>
                    </a:p>
                  </a:txBody>
                  <a:tcPr marL="9525" marR="9525" marT="9525" marB="0" anchor="b"/>
                </a:tc>
                <a:tc hMerge="1">
                  <a:txBody>
                    <a:bodyPr/>
                    <a:lstStyle/>
                    <a:p>
                      <a:endParaRPr lang="sv-SE" dirty="0"/>
                    </a:p>
                  </a:txBody>
                  <a:tcPr/>
                </a:tc>
                <a:tc>
                  <a:txBody>
                    <a:bodyPr/>
                    <a:lstStyle/>
                    <a:p>
                      <a:pPr algn="ctr" fontAlgn="b"/>
                      <a:r>
                        <a:rPr lang="sv-SE" sz="1000" b="0" i="0" u="none" strike="noStrike" dirty="0" smtClean="0">
                          <a:solidFill>
                            <a:srgbClr val="000000"/>
                          </a:solidFill>
                          <a:effectLst/>
                          <a:latin typeface="+mj-lt"/>
                        </a:rPr>
                        <a:t>2008 kv1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2010 </a:t>
                      </a:r>
                      <a:r>
                        <a:rPr lang="sv-SE" sz="1000" b="0" i="0" u="none" strike="noStrike" dirty="0" smtClean="0">
                          <a:solidFill>
                            <a:srgbClr val="000000"/>
                          </a:solidFill>
                          <a:effectLst/>
                          <a:latin typeface="+mj-lt"/>
                        </a:rPr>
                        <a:t>kv1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2015 kv1</a:t>
                      </a:r>
                      <a:endParaRPr lang="sv-SE" sz="1000" b="0" i="0" u="none" strike="noStrike" dirty="0">
                        <a:solidFill>
                          <a:srgbClr val="000000"/>
                        </a:solidFill>
                        <a:effectLst/>
                        <a:latin typeface="+mj-lt"/>
                      </a:endParaRPr>
                    </a:p>
                  </a:txBody>
                  <a:tcPr marL="9525" marR="9525" marT="9525" marB="0" anchor="b"/>
                </a:tc>
              </a:tr>
              <a:tr h="190500">
                <a:tc>
                  <a:txBody>
                    <a:bodyPr/>
                    <a:lstStyle/>
                    <a:p>
                      <a:pPr algn="l" rtl="0" fontAlgn="b"/>
                      <a:r>
                        <a:rPr lang="sv-SE" sz="1100" b="0" i="0" u="none" strike="noStrike">
                          <a:solidFill>
                            <a:schemeClr val="tx1"/>
                          </a:solidFill>
                          <a:effectLst/>
                          <a:latin typeface="+mj-lt"/>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11 445</a:t>
                      </a:r>
                    </a:p>
                  </a:txBody>
                  <a:tcPr marL="7620" marR="7620" marT="7620" marB="0" anchor="b">
                    <a:noFill/>
                  </a:tcPr>
                </a:tc>
                <a:tc>
                  <a:txBody>
                    <a:bodyPr/>
                    <a:lstStyle/>
                    <a:p>
                      <a:pPr algn="ctr" fontAlgn="b"/>
                      <a:r>
                        <a:rPr lang="sv-SE" sz="1100" b="0" i="0" u="none" strike="noStrike">
                          <a:solidFill>
                            <a:srgbClr val="000000"/>
                          </a:solidFill>
                          <a:effectLst/>
                          <a:latin typeface="Futura Std Book"/>
                        </a:rPr>
                        <a:t>60 717</a:t>
                      </a:r>
                    </a:p>
                  </a:txBody>
                  <a:tcPr marL="7620" marR="7620" marT="7620" marB="0" anchor="b">
                    <a:noFill/>
                  </a:tcPr>
                </a:tc>
                <a:tc>
                  <a:txBody>
                    <a:bodyPr/>
                    <a:lstStyle/>
                    <a:p>
                      <a:pPr algn="ctr" fontAlgn="b"/>
                      <a:r>
                        <a:rPr lang="sv-SE" sz="1100" b="0" i="0" u="none" strike="noStrike" dirty="0">
                          <a:solidFill>
                            <a:srgbClr val="000000"/>
                          </a:solidFill>
                          <a:effectLst/>
                          <a:latin typeface="Futura std book"/>
                        </a:rPr>
                        <a:t>16,9</a:t>
                      </a:r>
                    </a:p>
                  </a:txBody>
                  <a:tcPr marL="7620" marR="7620" marT="7620" marB="0" anchor="b"/>
                </a:tc>
                <a:tc>
                  <a:txBody>
                    <a:bodyPr/>
                    <a:lstStyle/>
                    <a:p>
                      <a:pPr algn="ctr" fontAlgn="b"/>
                      <a:r>
                        <a:rPr lang="sv-SE" sz="1100" b="0" i="0" u="none" strike="noStrike">
                          <a:solidFill>
                            <a:srgbClr val="000000"/>
                          </a:solidFill>
                          <a:effectLst/>
                          <a:latin typeface="Futura std book"/>
                        </a:rPr>
                        <a:t>18,0</a:t>
                      </a:r>
                    </a:p>
                  </a:txBody>
                  <a:tcPr marL="7620" marR="7620" marT="7620" marB="0" anchor="b"/>
                </a:tc>
                <a:tc>
                  <a:txBody>
                    <a:bodyPr/>
                    <a:lstStyle/>
                    <a:p>
                      <a:pPr algn="ctr" fontAlgn="b"/>
                      <a:r>
                        <a:rPr lang="sv-SE" sz="1100" b="0" i="0" u="none" strike="noStrike">
                          <a:solidFill>
                            <a:srgbClr val="000000"/>
                          </a:solidFill>
                          <a:effectLst/>
                          <a:latin typeface="Futura std book"/>
                        </a:rPr>
                        <a:t>6,4</a:t>
                      </a:r>
                    </a:p>
                  </a:txBody>
                  <a:tcPr marL="7620" marR="7620" marT="7620" marB="0" anchor="b"/>
                </a:tc>
              </a:tr>
              <a:tr h="190500">
                <a:tc>
                  <a:txBody>
                    <a:bodyPr/>
                    <a:lstStyle/>
                    <a:p>
                      <a:pPr algn="l" rtl="0" fontAlgn="b"/>
                      <a:r>
                        <a:rPr lang="sv-SE" sz="1100" b="0" i="0" u="none" strike="noStrike">
                          <a:solidFill>
                            <a:schemeClr val="tx1"/>
                          </a:solidFill>
                          <a:effectLst/>
                          <a:latin typeface="+mj-lt"/>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5 580</a:t>
                      </a:r>
                    </a:p>
                  </a:txBody>
                  <a:tcPr marL="7620" marR="7620" marT="7620" marB="0" anchor="b">
                    <a:noFill/>
                  </a:tcPr>
                </a:tc>
                <a:tc>
                  <a:txBody>
                    <a:bodyPr/>
                    <a:lstStyle/>
                    <a:p>
                      <a:pPr algn="ctr" fontAlgn="b"/>
                      <a:r>
                        <a:rPr lang="sv-SE" sz="1100" b="0" i="0" u="none" strike="noStrike">
                          <a:solidFill>
                            <a:srgbClr val="000000"/>
                          </a:solidFill>
                          <a:effectLst/>
                          <a:latin typeface="Futura Std Book"/>
                        </a:rPr>
                        <a:t>25 013</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10,8</a:t>
                      </a:r>
                    </a:p>
                  </a:txBody>
                  <a:tcPr marL="7620" marR="7620" marT="7620" marB="0" anchor="b"/>
                </a:tc>
                <a:tc>
                  <a:txBody>
                    <a:bodyPr/>
                    <a:lstStyle/>
                    <a:p>
                      <a:pPr algn="ctr" fontAlgn="b"/>
                      <a:r>
                        <a:rPr lang="sv-SE" sz="1100" b="0" i="0" u="none" strike="noStrike">
                          <a:solidFill>
                            <a:srgbClr val="000000"/>
                          </a:solidFill>
                          <a:effectLst/>
                          <a:latin typeface="Futura std book"/>
                        </a:rPr>
                        <a:t>10,3</a:t>
                      </a:r>
                    </a:p>
                  </a:txBody>
                  <a:tcPr marL="7620" marR="7620" marT="7620" marB="0" anchor="b"/>
                </a:tc>
                <a:tc>
                  <a:txBody>
                    <a:bodyPr/>
                    <a:lstStyle/>
                    <a:p>
                      <a:pPr algn="ctr" fontAlgn="b"/>
                      <a:r>
                        <a:rPr lang="sv-SE" sz="1100" b="0" i="0" u="none" strike="noStrike">
                          <a:solidFill>
                            <a:srgbClr val="000000"/>
                          </a:solidFill>
                          <a:effectLst/>
                          <a:latin typeface="Futura std book"/>
                        </a:rPr>
                        <a:t>2,6</a:t>
                      </a:r>
                    </a:p>
                  </a:txBody>
                  <a:tcPr marL="7620" marR="7620" marT="7620" marB="0" anchor="b"/>
                </a:tc>
              </a:tr>
              <a:tr h="190500">
                <a:tc>
                  <a:txBody>
                    <a:bodyPr/>
                    <a:lstStyle/>
                    <a:p>
                      <a:pPr algn="l" fontAlgn="b"/>
                      <a:r>
                        <a:rPr lang="sv-SE" sz="1100" b="1" i="0" u="none" strike="noStrike">
                          <a:solidFill>
                            <a:schemeClr val="tx1"/>
                          </a:solidFill>
                          <a:effectLst/>
                          <a:latin typeface="+mj-lt"/>
                        </a:rPr>
                        <a:t>Uppsala län</a:t>
                      </a:r>
                    </a:p>
                  </a:txBody>
                  <a:tcPr marL="9525" marR="9525" marT="9525" marB="0" anchor="b"/>
                </a:tc>
                <a:tc>
                  <a:txBody>
                    <a:bodyPr/>
                    <a:lstStyle/>
                    <a:p>
                      <a:pPr algn="ctr" fontAlgn="b"/>
                      <a:r>
                        <a:rPr lang="sv-SE" sz="1100" b="1" i="0" u="none" strike="noStrike">
                          <a:solidFill>
                            <a:srgbClr val="000000"/>
                          </a:solidFill>
                          <a:effectLst/>
                          <a:latin typeface="Futura Std Book"/>
                        </a:rPr>
                        <a:t>185</a:t>
                      </a:r>
                    </a:p>
                  </a:txBody>
                  <a:tcPr marL="7620" marR="7620" marT="7620" marB="0" anchor="b">
                    <a:noFill/>
                  </a:tcPr>
                </a:tc>
                <a:tc>
                  <a:txBody>
                    <a:bodyPr/>
                    <a:lstStyle/>
                    <a:p>
                      <a:pPr algn="ctr" fontAlgn="b"/>
                      <a:r>
                        <a:rPr lang="sv-SE" sz="1100" b="1" i="0" u="none" strike="noStrike">
                          <a:solidFill>
                            <a:srgbClr val="000000"/>
                          </a:solidFill>
                          <a:effectLst/>
                          <a:latin typeface="Futura Std Book"/>
                        </a:rPr>
                        <a:t>1 168</a:t>
                      </a:r>
                    </a:p>
                  </a:txBody>
                  <a:tcPr marL="7620" marR="7620" marT="7620" marB="0" anchor="b">
                    <a:noFill/>
                  </a:tcPr>
                </a:tc>
                <a:tc>
                  <a:txBody>
                    <a:bodyPr/>
                    <a:lstStyle/>
                    <a:p>
                      <a:pPr algn="ctr" fontAlgn="b"/>
                      <a:r>
                        <a:rPr lang="sv-SE" sz="1100" b="1" i="0" u="none" strike="noStrike">
                          <a:solidFill>
                            <a:srgbClr val="000000"/>
                          </a:solidFill>
                          <a:effectLst/>
                          <a:latin typeface="Futura std book"/>
                        </a:rPr>
                        <a:t>13,3</a:t>
                      </a:r>
                    </a:p>
                  </a:txBody>
                  <a:tcPr marL="7620" marR="7620" marT="7620" marB="0" anchor="b"/>
                </a:tc>
                <a:tc>
                  <a:txBody>
                    <a:bodyPr/>
                    <a:lstStyle/>
                    <a:p>
                      <a:pPr algn="ctr" fontAlgn="b"/>
                      <a:r>
                        <a:rPr lang="sv-SE" sz="1100" b="1" i="0" u="none" strike="noStrike">
                          <a:solidFill>
                            <a:srgbClr val="000000"/>
                          </a:solidFill>
                          <a:effectLst/>
                          <a:latin typeface="Futura std book"/>
                        </a:rPr>
                        <a:t>15,8</a:t>
                      </a:r>
                    </a:p>
                  </a:txBody>
                  <a:tcPr marL="7620" marR="7620" marT="7620" marB="0" anchor="b"/>
                </a:tc>
                <a:tc>
                  <a:txBody>
                    <a:bodyPr/>
                    <a:lstStyle/>
                    <a:p>
                      <a:pPr algn="ctr" fontAlgn="b"/>
                      <a:r>
                        <a:rPr lang="sv-SE" sz="1100" b="1" i="0" u="none" strike="noStrike">
                          <a:solidFill>
                            <a:srgbClr val="000000"/>
                          </a:solidFill>
                          <a:effectLst/>
                          <a:latin typeface="Futura std book"/>
                        </a:rPr>
                        <a:t>0,9</a:t>
                      </a:r>
                    </a:p>
                  </a:txBody>
                  <a:tcPr marL="7620" marR="7620" marT="7620" marB="0" anchor="b"/>
                </a:tc>
              </a:tr>
              <a:tr h="190500">
                <a:tc>
                  <a:txBody>
                    <a:bodyPr/>
                    <a:lstStyle/>
                    <a:p>
                      <a:pPr algn="l" fontAlgn="b"/>
                      <a:r>
                        <a:rPr lang="sv-SE" sz="1100" b="1" i="0" u="none" strike="noStrike">
                          <a:solidFill>
                            <a:schemeClr val="tx1"/>
                          </a:solidFill>
                          <a:effectLst/>
                          <a:latin typeface="+mj-lt"/>
                        </a:rPr>
                        <a:t>Uppsala kommun</a:t>
                      </a:r>
                    </a:p>
                  </a:txBody>
                  <a:tcPr marL="9525" marR="9525" marT="9525" marB="0" anchor="b"/>
                </a:tc>
                <a:tc>
                  <a:txBody>
                    <a:bodyPr/>
                    <a:lstStyle/>
                    <a:p>
                      <a:pPr algn="ctr" fontAlgn="b"/>
                      <a:r>
                        <a:rPr lang="sv-SE" sz="1100" b="1" i="0" u="none" strike="noStrike">
                          <a:solidFill>
                            <a:srgbClr val="000000"/>
                          </a:solidFill>
                          <a:effectLst/>
                          <a:latin typeface="Futura Std Book"/>
                        </a:rPr>
                        <a:t>121</a:t>
                      </a:r>
                    </a:p>
                  </a:txBody>
                  <a:tcPr marL="7620" marR="7620" marT="7620" marB="0" anchor="b">
                    <a:noFill/>
                  </a:tcPr>
                </a:tc>
                <a:tc>
                  <a:txBody>
                    <a:bodyPr/>
                    <a:lstStyle/>
                    <a:p>
                      <a:pPr algn="ctr" fontAlgn="b"/>
                      <a:r>
                        <a:rPr lang="sv-SE" sz="1100" b="1" i="0" u="none" strike="noStrike">
                          <a:solidFill>
                            <a:srgbClr val="000000"/>
                          </a:solidFill>
                          <a:effectLst/>
                          <a:latin typeface="Futura Std Book"/>
                        </a:rPr>
                        <a:t>563</a:t>
                      </a:r>
                    </a:p>
                  </a:txBody>
                  <a:tcPr marL="7620" marR="7620" marT="7620" marB="0" anchor="b">
                    <a:noFill/>
                  </a:tcPr>
                </a:tc>
                <a:tc>
                  <a:txBody>
                    <a:bodyPr/>
                    <a:lstStyle/>
                    <a:p>
                      <a:pPr algn="ctr" fontAlgn="b"/>
                      <a:r>
                        <a:rPr lang="sv-SE" sz="1100" b="1" i="0" u="none" strike="noStrike">
                          <a:solidFill>
                            <a:srgbClr val="000000"/>
                          </a:solidFill>
                          <a:effectLst/>
                          <a:latin typeface="Futura std book"/>
                        </a:rPr>
                        <a:t>56,7</a:t>
                      </a:r>
                    </a:p>
                  </a:txBody>
                  <a:tcPr marL="7620" marR="7620" marT="7620" marB="0" anchor="b"/>
                </a:tc>
                <a:tc>
                  <a:txBody>
                    <a:bodyPr/>
                    <a:lstStyle/>
                    <a:p>
                      <a:pPr algn="ctr" fontAlgn="b"/>
                      <a:r>
                        <a:rPr lang="sv-SE" sz="1100" b="1" i="0" u="none" strike="noStrike">
                          <a:solidFill>
                            <a:srgbClr val="000000"/>
                          </a:solidFill>
                          <a:effectLst/>
                          <a:latin typeface="Futura std book"/>
                        </a:rPr>
                        <a:t>36,5</a:t>
                      </a:r>
                    </a:p>
                  </a:txBody>
                  <a:tcPr marL="7620" marR="7620" marT="7620" marB="0" anchor="b"/>
                </a:tc>
                <a:tc>
                  <a:txBody>
                    <a:bodyPr/>
                    <a:lstStyle/>
                    <a:p>
                      <a:pPr algn="ctr" fontAlgn="b"/>
                      <a:r>
                        <a:rPr lang="sv-SE" sz="1100" b="1" i="0" u="none" strike="noStrike" dirty="0">
                          <a:solidFill>
                            <a:srgbClr val="000000"/>
                          </a:solidFill>
                          <a:effectLst/>
                          <a:latin typeface="Futura std book"/>
                        </a:rPr>
                        <a:t>-2,0</a:t>
                      </a:r>
                    </a:p>
                  </a:txBody>
                  <a:tcPr marL="7620" marR="7620" marT="7620" marB="0" anchor="b"/>
                </a:tc>
              </a:tr>
            </a:tbl>
          </a:graphicData>
        </a:graphic>
      </p:graphicFrame>
      <p:sp>
        <p:nvSpPr>
          <p:cNvPr id="7" name="textruta 6"/>
          <p:cNvSpPr txBox="1"/>
          <p:nvPr/>
        </p:nvSpPr>
        <p:spPr>
          <a:xfrm>
            <a:off x="6489025" y="3392114"/>
            <a:ext cx="914400" cy="914400"/>
          </a:xfrm>
          <a:prstGeom prst="rect">
            <a:avLst/>
          </a:prstGeom>
          <a:noFill/>
        </p:spPr>
        <p:txBody>
          <a:bodyPr wrap="none" lIns="0" tIns="0" rIns="0" bIns="0" rtlCol="0">
            <a:noAutofit/>
          </a:bodyPr>
          <a:lstStyle/>
          <a:p>
            <a:pPr>
              <a:lnSpc>
                <a:spcPts val="2400"/>
              </a:lnSpc>
            </a:pPr>
            <a:endParaRPr lang="sv-SE" sz="800" dirty="0" smtClean="0"/>
          </a:p>
        </p:txBody>
      </p:sp>
      <p:sp>
        <p:nvSpPr>
          <p:cNvPr id="10" name="textruta 9"/>
          <p:cNvSpPr txBox="1"/>
          <p:nvPr/>
        </p:nvSpPr>
        <p:spPr>
          <a:xfrm>
            <a:off x="6489025" y="3486707"/>
            <a:ext cx="914400" cy="914400"/>
          </a:xfrm>
          <a:prstGeom prst="rect">
            <a:avLst/>
          </a:prstGeom>
          <a:noFill/>
        </p:spPr>
        <p:txBody>
          <a:bodyPr wrap="none" lIns="0" tIns="0" rIns="0" bIns="0" rtlCol="0">
            <a:noAutofit/>
          </a:bodyPr>
          <a:lstStyle/>
          <a:p>
            <a:pPr>
              <a:lnSpc>
                <a:spcPct val="150000"/>
              </a:lnSpc>
            </a:pPr>
            <a:r>
              <a:rPr lang="sv-SE" sz="800" dirty="0" smtClean="0"/>
              <a:t>*Utveckling de fyra senaste kvartalen</a:t>
            </a:r>
          </a:p>
          <a:p>
            <a:pPr>
              <a:lnSpc>
                <a:spcPct val="150000"/>
              </a:lnSpc>
            </a:pPr>
            <a:r>
              <a:rPr lang="sv-SE" sz="800" dirty="0" smtClean="0"/>
              <a:t>OBS: Kommunsiffran är exklusive camping</a:t>
            </a:r>
          </a:p>
        </p:txBody>
      </p:sp>
      <p:graphicFrame>
        <p:nvGraphicFramePr>
          <p:cNvPr id="8" name="Diagram 7"/>
          <p:cNvGraphicFramePr>
            <a:graphicFrameLocks/>
          </p:cNvGraphicFramePr>
          <p:nvPr>
            <p:extLst>
              <p:ext uri="{D42A27DB-BD31-4B8C-83A1-F6EECF244321}">
                <p14:modId xmlns:p14="http://schemas.microsoft.com/office/powerpoint/2010/main" val="2137752794"/>
              </p:ext>
            </p:extLst>
          </p:nvPr>
        </p:nvGraphicFramePr>
        <p:xfrm>
          <a:off x="397496" y="2181644"/>
          <a:ext cx="5078100" cy="2420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1566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8396" y="1163739"/>
            <a:ext cx="5852192" cy="604612"/>
          </a:xfrm>
        </p:spPr>
        <p:txBody>
          <a:bodyPr/>
          <a:lstStyle/>
          <a:p>
            <a:pPr>
              <a:lnSpc>
                <a:spcPct val="100000"/>
              </a:lnSpc>
            </a:pPr>
            <a:r>
              <a:rPr lang="sv-SE" dirty="0"/>
              <a:t>Stockholm Business Alliance, SBA</a:t>
            </a:r>
            <a:br>
              <a:rPr lang="sv-SE" dirty="0"/>
            </a:br>
            <a:r>
              <a:rPr lang="sv-SE" dirty="0">
                <a:solidFill>
                  <a:prstClr val="white"/>
                </a:solidFill>
              </a:rPr>
              <a:t/>
            </a:r>
            <a:br>
              <a:rPr lang="sv-SE" dirty="0">
                <a:solidFill>
                  <a:prstClr val="white"/>
                </a:solidFill>
              </a:rPr>
            </a:br>
            <a:r>
              <a:rPr lang="sv-SE" sz="1000" dirty="0"/>
              <a:t>Inom ramen för partnerskapet Stockholm Business Alliance – </a:t>
            </a:r>
            <a:r>
              <a:rPr lang="sv-SE" sz="1000" dirty="0" smtClean="0"/>
              <a:t>54 </a:t>
            </a:r>
            <a:r>
              <a:rPr lang="sv-SE" sz="1000" dirty="0"/>
              <a:t>kommuner i Stockholmsregionen – tas det fram kvartalsvisa konjunkturrapporter för länen; Stockholms län, Uppsala län, Södermanlands län,  Östergötlands län, Örebro län, Västmanlands län, Dalarnas län och Gävleborgs län. </a:t>
            </a:r>
            <a:br>
              <a:rPr lang="sv-SE" sz="1000" dirty="0"/>
            </a:br>
            <a:r>
              <a:rPr lang="sv-SE" sz="1000" dirty="0"/>
              <a:t/>
            </a:r>
            <a:br>
              <a:rPr lang="sv-SE" sz="1000" dirty="0"/>
            </a:br>
            <a:r>
              <a:rPr lang="sv-SE" sz="1000" dirty="0"/>
              <a:t>Samtliga rapporter finns tillgängliga </a:t>
            </a:r>
            <a:r>
              <a:rPr lang="sv-SE" sz="1000" dirty="0">
                <a:solidFill>
                  <a:srgbClr val="FFFFFF"/>
                </a:solidFill>
              </a:rPr>
              <a:t>på www.stockholmbusinessalliance.se.</a:t>
            </a:r>
            <a:br>
              <a:rPr lang="sv-SE" sz="1000" dirty="0">
                <a:solidFill>
                  <a:srgbClr val="FFFFFF"/>
                </a:solidFill>
              </a:rPr>
            </a:br>
            <a:r>
              <a:rPr lang="sv-SE" sz="1000" dirty="0">
                <a:solidFill>
                  <a:srgbClr val="FFFFFF"/>
                </a:solidFill>
              </a:rPr>
              <a:t/>
            </a:r>
            <a:br>
              <a:rPr lang="sv-SE" sz="1000" dirty="0">
                <a:solidFill>
                  <a:srgbClr val="FFFFFF"/>
                </a:solidFill>
              </a:rPr>
            </a:br>
            <a:r>
              <a:rPr lang="sv-SE" sz="1000" dirty="0">
                <a:solidFill>
                  <a:srgbClr val="FFFFFF"/>
                </a:solidFill>
              </a:rPr>
              <a:t>Frågor kan ställas till </a:t>
            </a:r>
            <a:r>
              <a:rPr lang="sv-SE" sz="1000" dirty="0" smtClean="0">
                <a:solidFill>
                  <a:srgbClr val="FFFFFF"/>
                </a:solidFill>
              </a:rPr>
              <a:t>Stefan Frid </a:t>
            </a:r>
            <a:r>
              <a:rPr lang="sv-SE" sz="1000" dirty="0">
                <a:solidFill>
                  <a:srgbClr val="FFFFFF"/>
                </a:solidFill>
              </a:rPr>
              <a:t>på </a:t>
            </a:r>
            <a:r>
              <a:rPr lang="sv-SE" sz="1000" dirty="0" err="1" smtClean="0">
                <a:solidFill>
                  <a:srgbClr val="FFFFFF"/>
                </a:solidFill>
              </a:rPr>
              <a:t>Invest</a:t>
            </a:r>
            <a:r>
              <a:rPr lang="sv-SE" sz="1000" smtClean="0">
                <a:solidFill>
                  <a:srgbClr val="FFFFFF"/>
                </a:solidFill>
              </a:rPr>
              <a:t> Stockholm. </a:t>
            </a:r>
            <a:r>
              <a:rPr lang="sv-SE" sz="1000" dirty="0">
                <a:solidFill>
                  <a:srgbClr val="FFFFFF"/>
                </a:solidFill>
              </a:rPr>
              <a:t/>
            </a:r>
            <a:br>
              <a:rPr lang="sv-SE" sz="1000" dirty="0">
                <a:solidFill>
                  <a:srgbClr val="FFFFFF"/>
                </a:solidFill>
              </a:rPr>
            </a:br>
            <a:r>
              <a:rPr lang="sv-SE" sz="1000" dirty="0">
                <a:solidFill>
                  <a:srgbClr val="FFFFFF"/>
                </a:solidFill>
              </a:rPr>
              <a:t>Ansvarig utgivare: Olle Zetterberg, VD Stockholm Business Region.</a:t>
            </a:r>
            <a:br>
              <a:rPr lang="sv-SE" sz="1000" dirty="0">
                <a:solidFill>
                  <a:srgbClr val="FFFFFF"/>
                </a:solidFill>
              </a:rPr>
            </a:br>
            <a:r>
              <a:rPr lang="sv-SE" sz="1000" dirty="0"/>
              <a:t/>
            </a:r>
            <a:br>
              <a:rPr lang="sv-SE" sz="1000" dirty="0"/>
            </a:br>
            <a:r>
              <a:rPr lang="sv-SE" sz="1000" b="0" dirty="0" smtClean="0">
                <a:solidFill>
                  <a:prstClr val="white"/>
                </a:solidFill>
              </a:rPr>
              <a:t/>
            </a:r>
            <a:br>
              <a:rPr lang="sv-SE" sz="1000" b="0" dirty="0" smtClean="0">
                <a:solidFill>
                  <a:prstClr val="white"/>
                </a:solidFill>
              </a:rPr>
            </a:br>
            <a:r>
              <a:rPr lang="sv-SE" sz="1000" b="0" dirty="0">
                <a:solidFill>
                  <a:prstClr val="white"/>
                </a:solidFill>
              </a:rPr>
              <a:t/>
            </a:r>
            <a:br>
              <a:rPr lang="sv-SE" sz="1000" b="0" dirty="0">
                <a:solidFill>
                  <a:prstClr val="white"/>
                </a:solidFill>
              </a:rPr>
            </a:br>
            <a:r>
              <a:rPr lang="sv-SE" sz="1000" dirty="0">
                <a:solidFill>
                  <a:prstClr val="white"/>
                </a:solidFill>
              </a:rPr>
              <a:t>Stockholm Business Region </a:t>
            </a:r>
            <a:r>
              <a:rPr lang="sv-SE" sz="1000" b="0" dirty="0">
                <a:solidFill>
                  <a:prstClr val="white"/>
                </a:solidFill>
              </a:rPr>
              <a:t/>
            </a:r>
            <a:br>
              <a:rPr lang="sv-SE" sz="1000" b="0" dirty="0">
                <a:solidFill>
                  <a:prstClr val="white"/>
                </a:solidFill>
              </a:rPr>
            </a:br>
            <a:r>
              <a:rPr lang="sv-SE" sz="1000" b="0" dirty="0">
                <a:solidFill>
                  <a:prstClr val="white"/>
                </a:solidFill>
              </a:rPr>
              <a:t>P.O. Box 16282 </a:t>
            </a:r>
            <a:br>
              <a:rPr lang="sv-SE" sz="1000" b="0" dirty="0">
                <a:solidFill>
                  <a:prstClr val="white"/>
                </a:solidFill>
              </a:rPr>
            </a:br>
            <a:r>
              <a:rPr lang="sv-SE" sz="1000" b="0" dirty="0">
                <a:solidFill>
                  <a:prstClr val="white"/>
                </a:solidFill>
              </a:rPr>
              <a:t>SE-103 25 Stockholm, Sweden </a:t>
            </a:r>
            <a:br>
              <a:rPr lang="sv-SE" sz="1000" b="0" dirty="0">
                <a:solidFill>
                  <a:prstClr val="white"/>
                </a:solidFill>
              </a:rPr>
            </a:br>
            <a:r>
              <a:rPr lang="sv-SE" sz="1000" b="0" dirty="0" err="1">
                <a:solidFill>
                  <a:prstClr val="white"/>
                </a:solidFill>
              </a:rPr>
              <a:t>Phone</a:t>
            </a:r>
            <a:r>
              <a:rPr lang="sv-SE" sz="1000" b="0" dirty="0">
                <a:solidFill>
                  <a:prstClr val="white"/>
                </a:solidFill>
              </a:rPr>
              <a:t> + 46 8 508 280 00 </a:t>
            </a:r>
            <a:br>
              <a:rPr lang="sv-SE" sz="1000" b="0" dirty="0">
                <a:solidFill>
                  <a:prstClr val="white"/>
                </a:solidFill>
              </a:rPr>
            </a:br>
            <a:r>
              <a:rPr lang="sv-SE" sz="1000" b="0" dirty="0">
                <a:solidFill>
                  <a:prstClr val="white"/>
                </a:solidFill>
              </a:rPr>
              <a:t>www.visitstockholm.com </a:t>
            </a:r>
            <a:br>
              <a:rPr lang="sv-SE" sz="1000" b="0" dirty="0">
                <a:solidFill>
                  <a:prstClr val="white"/>
                </a:solidFill>
              </a:rPr>
            </a:br>
            <a:r>
              <a:rPr lang="sv-SE" sz="1000" b="0" dirty="0">
                <a:solidFill>
                  <a:prstClr val="white"/>
                </a:solidFill>
              </a:rPr>
              <a:t>investstockholm.com </a:t>
            </a:r>
            <a:br>
              <a:rPr lang="sv-SE" sz="1000" b="0" dirty="0">
                <a:solidFill>
                  <a:prstClr val="white"/>
                </a:solidFill>
              </a:rPr>
            </a:br>
            <a:r>
              <a:rPr lang="sv-SE" sz="1000" b="0" dirty="0">
                <a:solidFill>
                  <a:prstClr val="white"/>
                </a:solidFill>
              </a:rPr>
              <a:t>stockholmbusinessregion.se </a:t>
            </a:r>
            <a:endParaRPr lang="en-US" sz="1000" dirty="0"/>
          </a:p>
        </p:txBody>
      </p:sp>
    </p:spTree>
    <p:extLst>
      <p:ext uri="{BB962C8B-B14F-4D97-AF65-F5344CB8AC3E}">
        <p14:creationId xmlns:p14="http://schemas.microsoft.com/office/powerpoint/2010/main" val="190143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sv-SE" dirty="0" smtClean="0"/>
              <a:t>Konjunkturläget</a:t>
            </a:r>
            <a:br>
              <a:rPr lang="sv-SE" dirty="0" smtClean="0"/>
            </a:br>
            <a:r>
              <a:rPr lang="sv-SE" dirty="0" smtClean="0"/>
              <a:t>2016 kv1</a:t>
            </a:r>
            <a:br>
              <a:rPr lang="sv-SE" dirty="0" smtClean="0"/>
            </a:br>
            <a:r>
              <a:rPr lang="sv-SE" dirty="0" smtClean="0"/>
              <a:t/>
            </a:r>
            <a:br>
              <a:rPr lang="sv-SE" dirty="0" smtClean="0"/>
            </a:br>
            <a:endParaRPr lang="sv-SE" sz="1800" dirty="0"/>
          </a:p>
        </p:txBody>
      </p:sp>
      <p:sp>
        <p:nvSpPr>
          <p:cNvPr id="7" name="textruta 6"/>
          <p:cNvSpPr txBox="1"/>
          <p:nvPr/>
        </p:nvSpPr>
        <p:spPr>
          <a:xfrm>
            <a:off x="386283" y="1711584"/>
            <a:ext cx="4052367" cy="3216265"/>
          </a:xfrm>
          <a:prstGeom prst="rect">
            <a:avLst/>
          </a:prstGeom>
          <a:noFill/>
        </p:spPr>
        <p:txBody>
          <a:bodyPr wrap="square" lIns="0" tIns="0" rIns="0" bIns="0" rtlCol="0">
            <a:spAutoFit/>
          </a:bodyPr>
          <a:lstStyle/>
          <a:p>
            <a:r>
              <a:rPr lang="sv-SE" sz="1000" b="1" dirty="0"/>
              <a:t>Om rapporten</a:t>
            </a:r>
            <a:endParaRPr lang="sv-SE" sz="1000" dirty="0"/>
          </a:p>
          <a:p>
            <a:r>
              <a:rPr lang="sv-SE" sz="1000" dirty="0"/>
              <a:t/>
            </a:r>
            <a:br>
              <a:rPr lang="sv-SE" sz="1000" dirty="0"/>
            </a:br>
            <a:r>
              <a:rPr lang="sv-SE" sz="1000" dirty="0"/>
              <a:t>Rapporten är utgiven av Stockholm Business Region och publiceras fyra gånger per år. Rapporten omfattar Uppsala län och Uppsala kommun. </a:t>
            </a:r>
          </a:p>
          <a:p>
            <a:endParaRPr lang="sv-SE" sz="1000" dirty="0"/>
          </a:p>
          <a:p>
            <a:r>
              <a:rPr lang="sv-SE" sz="1000" dirty="0"/>
              <a:t>Statistiken bygger på uppgifter från Statistiska centralbyrån, Arbetsförmedlingen och Bolagsverket. </a:t>
            </a:r>
          </a:p>
          <a:p>
            <a:r>
              <a:rPr lang="sv-SE" sz="1000" dirty="0"/>
              <a:t/>
            </a:r>
            <a:br>
              <a:rPr lang="sv-SE" sz="1000" dirty="0"/>
            </a:br>
            <a:r>
              <a:rPr lang="sv-SE" sz="1000" dirty="0"/>
              <a:t>Inom ramen för partnerskapet Stockholm Business Alliance – </a:t>
            </a:r>
            <a:r>
              <a:rPr lang="sv-SE" sz="1000" dirty="0" smtClean="0"/>
              <a:t>54 </a:t>
            </a:r>
            <a:r>
              <a:rPr lang="sv-SE" sz="1000" dirty="0"/>
              <a:t>kommuner i Stockholmsregionen – görs motsvarande rapport för regionens </a:t>
            </a:r>
            <a:r>
              <a:rPr lang="sv-SE" sz="1000" dirty="0" smtClean="0"/>
              <a:t>åtta </a:t>
            </a:r>
            <a:r>
              <a:rPr lang="sv-SE" sz="1000" dirty="0"/>
              <a:t>län samt en gemensam för länen tillsammans.</a:t>
            </a:r>
            <a:r>
              <a:rPr lang="sv-SE" sz="900" dirty="0"/>
              <a:t> </a:t>
            </a:r>
          </a:p>
          <a:p>
            <a:endParaRPr lang="sv-SE" sz="900" dirty="0"/>
          </a:p>
          <a:p>
            <a:r>
              <a:rPr lang="sv-SE" sz="1000" dirty="0"/>
              <a:t>Stockholmsregionen omfattar Stockholms län, Uppsala län, Södermanlands län, Östergötlands län, Örebro län, Västmanlands län, Gävleborgs län och Dalarnas län.</a:t>
            </a:r>
          </a:p>
          <a:p>
            <a:endParaRPr lang="sv-SE" sz="1000" dirty="0"/>
          </a:p>
          <a:p>
            <a:r>
              <a:rPr lang="sv-SE" sz="1000" dirty="0"/>
              <a:t>Den här och övriga länsrapporter finns tillgängliga på</a:t>
            </a:r>
          </a:p>
          <a:p>
            <a:r>
              <a:rPr lang="sv-SE" sz="1000" u="sng" dirty="0">
                <a:hlinkClick r:id="rId2"/>
              </a:rPr>
              <a:t>http://www.stockholmbusinessalliance.se/konjunkturrapporter/</a:t>
            </a:r>
            <a:endParaRPr lang="sv-SE" sz="1000" u="sng" dirty="0"/>
          </a:p>
          <a:p>
            <a:endParaRPr lang="sv-SE" sz="1000" dirty="0"/>
          </a:p>
          <a:p>
            <a:r>
              <a:rPr lang="sv-SE" sz="1000" dirty="0"/>
              <a:t>Frågor kan ställas till </a:t>
            </a:r>
            <a:r>
              <a:rPr lang="sv-SE" sz="1000" dirty="0" smtClean="0"/>
              <a:t>Stefan Frid </a:t>
            </a:r>
            <a:r>
              <a:rPr lang="sv-SE" sz="1000" dirty="0"/>
              <a:t>på </a:t>
            </a:r>
            <a:r>
              <a:rPr lang="sv-SE" sz="1000" dirty="0" err="1" smtClean="0"/>
              <a:t>Invest</a:t>
            </a:r>
            <a:r>
              <a:rPr lang="sv-SE" sz="1000" dirty="0" smtClean="0"/>
              <a:t> Stockholm. </a:t>
            </a:r>
          </a:p>
          <a:p>
            <a:r>
              <a:rPr lang="sv-SE" sz="1000" dirty="0" smtClean="0"/>
              <a:t>Ansvarig </a:t>
            </a:r>
            <a:r>
              <a:rPr lang="sv-SE" sz="1000" dirty="0"/>
              <a:t>utgivare: Olle Zetterberg.</a:t>
            </a:r>
            <a:endParaRPr lang="sv-SE" sz="900" dirty="0"/>
          </a:p>
        </p:txBody>
      </p:sp>
      <p:sp>
        <p:nvSpPr>
          <p:cNvPr id="8" name="textruta 7"/>
          <p:cNvSpPr txBox="1"/>
          <p:nvPr/>
        </p:nvSpPr>
        <p:spPr>
          <a:xfrm>
            <a:off x="4864609" y="445569"/>
            <a:ext cx="4140402" cy="4361945"/>
          </a:xfrm>
          <a:prstGeom prst="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pPr>
              <a:lnSpc>
                <a:spcPts val="2400"/>
              </a:lnSpc>
            </a:pPr>
            <a:endParaRPr lang="sv-SE" sz="1400" dirty="0" smtClean="0"/>
          </a:p>
          <a:p>
            <a:r>
              <a:rPr lang="sv-SE" sz="1400" dirty="0" smtClean="0"/>
              <a:t>Uppsala län</a:t>
            </a:r>
            <a:r>
              <a:rPr lang="sv-SE" sz="1000" dirty="0" smtClean="0"/>
              <a:t/>
            </a:r>
            <a:br>
              <a:rPr lang="sv-SE" sz="1000" dirty="0" smtClean="0"/>
            </a:br>
            <a:r>
              <a:rPr lang="sv-SE" sz="1000" dirty="0" smtClean="0"/>
              <a:t/>
            </a:r>
            <a:br>
              <a:rPr lang="sv-SE" sz="1000" dirty="0" smtClean="0"/>
            </a:br>
            <a:r>
              <a:rPr lang="sv-SE" sz="1000" dirty="0" smtClean="0"/>
              <a:t>Under årets första kvartal fortsatte lönesumman visa </a:t>
            </a:r>
            <a:r>
              <a:rPr lang="sv-SE" sz="1000" dirty="0"/>
              <a:t>en </a:t>
            </a:r>
            <a:r>
              <a:rPr lang="sv-SE" sz="1000" dirty="0" smtClean="0"/>
              <a:t>god tillväxt i </a:t>
            </a:r>
            <a:r>
              <a:rPr lang="sv-SE" sz="1000" dirty="0"/>
              <a:t>länet jämfört med </a:t>
            </a:r>
            <a:r>
              <a:rPr lang="sv-SE" sz="1000" dirty="0" smtClean="0"/>
              <a:t>motsvarande kvartal 2015. </a:t>
            </a:r>
            <a:r>
              <a:rPr lang="sv-SE" sz="1000" i="1" dirty="0" smtClean="0"/>
              <a:t/>
            </a:r>
            <a:br>
              <a:rPr lang="sv-SE" sz="1000" i="1" dirty="0" smtClean="0"/>
            </a:br>
            <a:r>
              <a:rPr lang="sv-SE" sz="1000" i="1" dirty="0" smtClean="0"/>
              <a:t/>
            </a:r>
            <a:br>
              <a:rPr lang="sv-SE" sz="1000" i="1" dirty="0" smtClean="0"/>
            </a:br>
            <a:r>
              <a:rPr lang="sv-SE" sz="1000" dirty="0" smtClean="0"/>
              <a:t>Första kvartalet startades </a:t>
            </a:r>
            <a:r>
              <a:rPr lang="sv-SE" sz="1000" dirty="0"/>
              <a:t>det totalt </a:t>
            </a:r>
            <a:r>
              <a:rPr lang="sv-SE" sz="1000" dirty="0" smtClean="0"/>
              <a:t>657 företag </a:t>
            </a:r>
            <a:r>
              <a:rPr lang="sv-SE" sz="1000" dirty="0"/>
              <a:t>i länet, varav </a:t>
            </a:r>
            <a:r>
              <a:rPr lang="sv-SE" sz="1000" dirty="0" smtClean="0"/>
              <a:t>458 i kommunen. </a:t>
            </a:r>
            <a:r>
              <a:rPr lang="sv-SE" sz="1000" dirty="0"/>
              <a:t>För länet är det en </a:t>
            </a:r>
            <a:r>
              <a:rPr lang="sv-SE" sz="1000" dirty="0" smtClean="0"/>
              <a:t>ökning med 27 % </a:t>
            </a:r>
            <a:r>
              <a:rPr lang="sv-SE" sz="1000" dirty="0"/>
              <a:t>och </a:t>
            </a:r>
            <a:r>
              <a:rPr lang="sv-SE" sz="1000" dirty="0" smtClean="0"/>
              <a:t>för kommunen en ökning </a:t>
            </a:r>
            <a:r>
              <a:rPr lang="sv-SE" sz="1000" smtClean="0"/>
              <a:t>med 40 % </a:t>
            </a:r>
            <a:r>
              <a:rPr lang="sv-SE" sz="1000" dirty="0" smtClean="0"/>
              <a:t>jämfört </a:t>
            </a:r>
            <a:r>
              <a:rPr lang="sv-SE" sz="1000" dirty="0"/>
              <a:t>med </a:t>
            </a:r>
            <a:r>
              <a:rPr lang="sv-SE" sz="1000" dirty="0" smtClean="0"/>
              <a:t>motsvarande kvartal 2015.</a:t>
            </a:r>
            <a:endParaRPr lang="sv-SE" sz="1000" dirty="0"/>
          </a:p>
          <a:p>
            <a:endParaRPr lang="sv-SE" sz="1000" dirty="0"/>
          </a:p>
          <a:p>
            <a:r>
              <a:rPr lang="sv-SE" sz="1000" dirty="0" smtClean="0"/>
              <a:t>På </a:t>
            </a:r>
            <a:r>
              <a:rPr lang="sv-SE" sz="1000" dirty="0"/>
              <a:t>arbetsmarknaden </a:t>
            </a:r>
            <a:r>
              <a:rPr lang="sv-SE" sz="1000" dirty="0" smtClean="0"/>
              <a:t>utvecklas sysselsättningen positivt. </a:t>
            </a:r>
            <a:r>
              <a:rPr lang="sv-SE" sz="1000" dirty="0"/>
              <a:t>Antalet </a:t>
            </a:r>
            <a:r>
              <a:rPr lang="sv-SE" sz="1000" dirty="0" smtClean="0"/>
              <a:t/>
            </a:r>
            <a:br>
              <a:rPr lang="sv-SE" sz="1000" dirty="0" smtClean="0"/>
            </a:br>
            <a:r>
              <a:rPr lang="sv-SE" sz="1000" dirty="0" smtClean="0"/>
              <a:t>lediga </a:t>
            </a:r>
            <a:r>
              <a:rPr lang="sv-SE" sz="1000" dirty="0"/>
              <a:t>jobb </a:t>
            </a:r>
            <a:r>
              <a:rPr lang="sv-SE" sz="1000" dirty="0" smtClean="0"/>
              <a:t>ökar. </a:t>
            </a:r>
            <a:r>
              <a:rPr lang="sv-SE" sz="1000" dirty="0"/>
              <a:t>A</a:t>
            </a:r>
            <a:r>
              <a:rPr lang="sv-SE" sz="1000" dirty="0" smtClean="0"/>
              <a:t>ntalet varsel minskar i både länet och kommunen. Arbetslösheten var oförändrad i länet men ökade i kommunen </a:t>
            </a:r>
            <a:r>
              <a:rPr lang="sv-SE" sz="1000" dirty="0"/>
              <a:t>jämfört </a:t>
            </a:r>
            <a:r>
              <a:rPr lang="sv-SE" sz="1000" dirty="0" smtClean="0"/>
              <a:t>med första kvartalet 2015.</a:t>
            </a:r>
          </a:p>
          <a:p>
            <a:endParaRPr lang="sv-SE" sz="1000" i="1" dirty="0"/>
          </a:p>
          <a:p>
            <a:r>
              <a:rPr lang="sv-SE" sz="1000" dirty="0"/>
              <a:t>Under de senaste fyra kvartalen </a:t>
            </a:r>
            <a:r>
              <a:rPr lang="sv-SE" sz="1000" dirty="0" smtClean="0"/>
              <a:t>har länet fått 5 </a:t>
            </a:r>
            <a:r>
              <a:rPr lang="sv-SE" sz="1000" dirty="0"/>
              <a:t>5</a:t>
            </a:r>
            <a:r>
              <a:rPr lang="sv-SE" sz="1000" dirty="0" smtClean="0"/>
              <a:t>00 </a:t>
            </a:r>
            <a:r>
              <a:rPr lang="sv-SE" sz="1000" dirty="0"/>
              <a:t>fler </a:t>
            </a:r>
            <a:r>
              <a:rPr lang="sv-SE" sz="1000" dirty="0" smtClean="0"/>
              <a:t>invånare, </a:t>
            </a:r>
            <a:br>
              <a:rPr lang="sv-SE" sz="1000" dirty="0" smtClean="0"/>
            </a:br>
            <a:r>
              <a:rPr lang="sv-SE" sz="1000" dirty="0" smtClean="0"/>
              <a:t>varav knappt 3 </a:t>
            </a:r>
            <a:r>
              <a:rPr lang="sv-SE" sz="1000" dirty="0"/>
              <a:t>1</a:t>
            </a:r>
            <a:r>
              <a:rPr lang="sv-SE" sz="1000" dirty="0" smtClean="0"/>
              <a:t>00 i kommunen </a:t>
            </a:r>
            <a:r>
              <a:rPr lang="sv-SE" sz="1000" dirty="0"/>
              <a:t>motsvarande befolkningsökningar </a:t>
            </a:r>
            <a:r>
              <a:rPr lang="sv-SE" sz="1000" dirty="0" smtClean="0"/>
              <a:t/>
            </a:r>
            <a:br>
              <a:rPr lang="sv-SE" sz="1000" dirty="0" smtClean="0"/>
            </a:br>
            <a:r>
              <a:rPr lang="sv-SE" sz="1000" dirty="0" smtClean="0"/>
              <a:t>på 2 respektive 1 </a:t>
            </a:r>
            <a:r>
              <a:rPr lang="sv-SE" sz="1000" dirty="0"/>
              <a:t>procent</a:t>
            </a:r>
            <a:r>
              <a:rPr lang="sv-SE" sz="1000" dirty="0" smtClean="0"/>
              <a:t>.</a:t>
            </a:r>
          </a:p>
          <a:p>
            <a:endParaRPr lang="sv-SE" sz="1000" dirty="0"/>
          </a:p>
          <a:p>
            <a:r>
              <a:rPr lang="sv-SE" sz="1000" dirty="0" smtClean="0"/>
              <a:t>Bostadsbyggandet ökar i </a:t>
            </a:r>
            <a:r>
              <a:rPr lang="sv-SE" sz="1000" dirty="0"/>
              <a:t>både länet och kommunen jämfört med samma kvartal </a:t>
            </a:r>
            <a:r>
              <a:rPr lang="sv-SE" sz="1000" dirty="0" smtClean="0"/>
              <a:t>2015. </a:t>
            </a:r>
            <a:r>
              <a:rPr lang="sv-SE" sz="1000" dirty="0"/>
              <a:t>Totalt har </a:t>
            </a:r>
            <a:r>
              <a:rPr lang="sv-SE" sz="1000" dirty="0" smtClean="0"/>
              <a:t>3 087 lägenheter </a:t>
            </a:r>
            <a:r>
              <a:rPr lang="sv-SE" sz="1000" dirty="0"/>
              <a:t>påbörjats i länet under de senaste fyra </a:t>
            </a:r>
            <a:r>
              <a:rPr lang="sv-SE" sz="1000" dirty="0" smtClean="0"/>
              <a:t>kvartalen, varav 2 3</a:t>
            </a:r>
            <a:r>
              <a:rPr lang="sv-SE" sz="1000" dirty="0"/>
              <a:t>7</a:t>
            </a:r>
            <a:r>
              <a:rPr lang="sv-SE" sz="1000" dirty="0" smtClean="0"/>
              <a:t>0 i kommunen.  </a:t>
            </a:r>
          </a:p>
          <a:p>
            <a:endParaRPr lang="sv-SE" sz="1000" dirty="0"/>
          </a:p>
          <a:p>
            <a:r>
              <a:rPr lang="de-DE" sz="1000" dirty="0" smtClean="0"/>
              <a:t>Olle </a:t>
            </a:r>
            <a:r>
              <a:rPr lang="de-DE" sz="1000" dirty="0"/>
              <a:t>Zetterberg</a:t>
            </a:r>
            <a:endParaRPr lang="sv-SE" sz="1000" dirty="0"/>
          </a:p>
          <a:p>
            <a:r>
              <a:rPr lang="de-DE" sz="1000" dirty="0"/>
              <a:t>VD Stockholm Business </a:t>
            </a:r>
            <a:r>
              <a:rPr lang="de-DE" sz="1000" dirty="0" smtClean="0"/>
              <a:t>Region</a:t>
            </a:r>
          </a:p>
          <a:p>
            <a:endParaRPr lang="de-DE" sz="1000" dirty="0"/>
          </a:p>
        </p:txBody>
      </p:sp>
    </p:spTree>
    <p:extLst>
      <p:ext uri="{BB962C8B-B14F-4D97-AF65-F5344CB8AC3E}">
        <p14:creationId xmlns:p14="http://schemas.microsoft.com/office/powerpoint/2010/main" val="3776647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6208130" cy="727828"/>
          </a:xfrm>
        </p:spPr>
        <p:txBody>
          <a:bodyPr/>
          <a:lstStyle/>
          <a:p>
            <a:pPr>
              <a:lnSpc>
                <a:spcPct val="100000"/>
              </a:lnSpc>
            </a:pPr>
            <a:r>
              <a:rPr lang="sv-SE" sz="2800" dirty="0" smtClean="0"/>
              <a:t>Lönesumma i privat sektor</a:t>
            </a:r>
            <a:r>
              <a:rPr lang="sv-SE" b="0" dirty="0" smtClean="0"/>
              <a:t/>
            </a:r>
            <a:br>
              <a:rPr lang="sv-SE" b="0" dirty="0" smtClean="0"/>
            </a:br>
            <a:r>
              <a:rPr lang="sv-SE" sz="2000" b="0" dirty="0" smtClean="0"/>
              <a:t>Index 100 = 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2799156089"/>
              </p:ext>
            </p:extLst>
          </p:nvPr>
        </p:nvGraphicFramePr>
        <p:xfrm>
          <a:off x="4105275" y="2304302"/>
          <a:ext cx="4582438" cy="934946"/>
        </p:xfrm>
        <a:graphic>
          <a:graphicData uri="http://schemas.openxmlformats.org/drawingml/2006/table">
            <a:tbl>
              <a:tblPr>
                <a:tableStyleId>{68D230F3-CF80-4859-8CE7-A43EE81993B5}</a:tableStyleId>
              </a:tblPr>
              <a:tblGrid>
                <a:gridCol w="1988097"/>
                <a:gridCol w="625153"/>
                <a:gridCol w="574044"/>
                <a:gridCol w="697572"/>
                <a:gridCol w="697572"/>
              </a:tblGrid>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100" b="0" i="1" u="none" strike="noStrike" dirty="0">
                          <a:solidFill>
                            <a:srgbClr val="000000"/>
                          </a:solidFill>
                          <a:effectLst/>
                          <a:latin typeface="Futura Std Book"/>
                        </a:rPr>
                        <a:t>2016 kv1</a:t>
                      </a:r>
                    </a:p>
                  </a:txBody>
                  <a:tcPr marL="9525" marR="9525" marT="9525" marB="0" anchor="b"/>
                </a:tc>
                <a:tc gridSpan="3">
                  <a:txBody>
                    <a:bodyPr/>
                    <a:lstStyle/>
                    <a:p>
                      <a:pPr algn="ctr" rtl="0" fontAlgn="b"/>
                      <a:r>
                        <a:rPr lang="sv-SE" sz="1050" b="0" i="1" u="none" strike="noStrike" dirty="0">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000" b="0" i="0" u="none" strike="noStrike">
                          <a:solidFill>
                            <a:srgbClr val="000000"/>
                          </a:solidFill>
                          <a:effectLst/>
                          <a:latin typeface="Futura Std Book"/>
                        </a:rPr>
                        <a:t>Mdkr</a:t>
                      </a:r>
                    </a:p>
                  </a:txBody>
                  <a:tcPr marL="9525" marR="9525" marT="9525" marB="0" anchor="b"/>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dirty="0">
                          <a:solidFill>
                            <a:srgbClr val="000000"/>
                          </a:solidFill>
                          <a:effectLst/>
                          <a:latin typeface="Futura Std Book"/>
                        </a:rPr>
                        <a:t>2015 kv1</a:t>
                      </a:r>
                    </a:p>
                  </a:txBody>
                  <a:tcPr marL="9525" marR="9525" marT="9525" marB="0" anchor="b"/>
                </a:tc>
              </a:tr>
              <a:tr h="190500">
                <a:tc>
                  <a:txBody>
                    <a:bodyPr/>
                    <a:lstStyle/>
                    <a:p>
                      <a:pPr algn="l" fontAlgn="b"/>
                      <a:r>
                        <a:rPr lang="sv-SE" sz="1100" b="0" i="0" u="none" strike="noStrike" dirty="0" smtClean="0">
                          <a:solidFill>
                            <a:srgbClr val="000000"/>
                          </a:solidFill>
                          <a:effectLst/>
                          <a:latin typeface="+mj-lt"/>
                        </a:rPr>
                        <a:t>Sverige</a:t>
                      </a:r>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288,5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62,2</a:t>
                      </a:r>
                    </a:p>
                  </a:txBody>
                  <a:tcPr marL="9525" marR="9525" marT="9525" marB="0" anchor="b"/>
                </a:tc>
                <a:tc>
                  <a:txBody>
                    <a:bodyPr/>
                    <a:lstStyle/>
                    <a:p>
                      <a:pPr algn="ctr" rtl="0" fontAlgn="b"/>
                      <a:r>
                        <a:rPr lang="sv-SE" sz="1100" b="0" i="0" u="none" strike="noStrike">
                          <a:solidFill>
                            <a:srgbClr val="000000"/>
                          </a:solidFill>
                          <a:effectLst/>
                          <a:latin typeface="Futura Std Book"/>
                        </a:rPr>
                        <a:t>30,0</a:t>
                      </a:r>
                    </a:p>
                  </a:txBody>
                  <a:tcPr marL="9525" marR="9525" marT="9525" marB="0" anchor="b"/>
                </a:tc>
                <a:tc>
                  <a:txBody>
                    <a:bodyPr/>
                    <a:lstStyle/>
                    <a:p>
                      <a:pPr algn="ctr" rtl="0" fontAlgn="b"/>
                      <a:r>
                        <a:rPr lang="sv-SE" sz="1100" b="0" i="0" u="none" strike="noStrike">
                          <a:solidFill>
                            <a:srgbClr val="000000"/>
                          </a:solidFill>
                          <a:effectLst/>
                          <a:latin typeface="Futura Std Book"/>
                        </a:rPr>
                        <a:t>5,2</a:t>
                      </a:r>
                    </a:p>
                  </a:txBody>
                  <a:tcPr marL="9525" marR="9525" marT="9525" marB="0" anchor="b"/>
                </a:tc>
              </a:tr>
              <a:tr h="181723">
                <a:tc>
                  <a:txBody>
                    <a:bodyPr/>
                    <a:lstStyle/>
                    <a:p>
                      <a:pPr algn="l" fontAlgn="b"/>
                      <a:r>
                        <a:rPr lang="sv-SE" sz="1100" b="0" i="0" u="none" strike="noStrike" smtClean="0">
                          <a:solidFill>
                            <a:srgbClr val="000000"/>
                          </a:solidFill>
                          <a:effectLst/>
                          <a:latin typeface="+mj-lt"/>
                        </a:rPr>
                        <a:t>Stockholmsregionen</a:t>
                      </a:r>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149,6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69,6</a:t>
                      </a:r>
                    </a:p>
                  </a:txBody>
                  <a:tcPr marL="9525" marR="9525" marT="9525" marB="0" anchor="b"/>
                </a:tc>
                <a:tc>
                  <a:txBody>
                    <a:bodyPr/>
                    <a:lstStyle/>
                    <a:p>
                      <a:pPr algn="ctr" rtl="0" fontAlgn="b"/>
                      <a:r>
                        <a:rPr lang="sv-SE" sz="1100" b="0" i="0" u="none" strike="noStrike">
                          <a:solidFill>
                            <a:srgbClr val="000000"/>
                          </a:solidFill>
                          <a:effectLst/>
                          <a:latin typeface="Futura Std Book"/>
                        </a:rPr>
                        <a:t>32,0</a:t>
                      </a:r>
                    </a:p>
                  </a:txBody>
                  <a:tcPr marL="9525" marR="9525" marT="9525" marB="0" anchor="b"/>
                </a:tc>
                <a:tc>
                  <a:txBody>
                    <a:bodyPr/>
                    <a:lstStyle/>
                    <a:p>
                      <a:pPr algn="ctr" rtl="0" fontAlgn="b"/>
                      <a:r>
                        <a:rPr lang="sv-SE" sz="1100" b="0" i="0" u="none" strike="noStrike">
                          <a:solidFill>
                            <a:srgbClr val="000000"/>
                          </a:solidFill>
                          <a:effectLst/>
                          <a:latin typeface="Futura Std Book"/>
                        </a:rPr>
                        <a:t>5,7</a:t>
                      </a:r>
                    </a:p>
                  </a:txBody>
                  <a:tcPr marL="9525" marR="9525" marT="9525" marB="0" anchor="b"/>
                </a:tc>
              </a:tr>
              <a:tr h="181723">
                <a:tc>
                  <a:txBody>
                    <a:bodyPr/>
                    <a:lstStyle/>
                    <a:p>
                      <a:pPr algn="l" fontAlgn="b"/>
                      <a:r>
                        <a:rPr lang="sv-SE" sz="1100" b="1" i="0" u="none" strike="noStrike" smtClean="0">
                          <a:solidFill>
                            <a:srgbClr val="000000"/>
                          </a:solidFill>
                          <a:effectLst/>
                          <a:latin typeface="+mj-lt"/>
                        </a:rPr>
                        <a:t>Uppsala län</a:t>
                      </a:r>
                      <a:endParaRPr lang="sv-SE" sz="1100" b="1" i="0" u="none" strike="noStrike" dirty="0">
                        <a:solidFill>
                          <a:srgbClr val="000000"/>
                        </a:solidFill>
                        <a:effectLst/>
                        <a:latin typeface="+mj-lt"/>
                      </a:endParaRPr>
                    </a:p>
                  </a:txBody>
                  <a:tcPr marL="9525" marR="9525" marT="9525" marB="0" anchor="b"/>
                </a:tc>
                <a:tc>
                  <a:txBody>
                    <a:bodyPr/>
                    <a:lstStyle/>
                    <a:p>
                      <a:pPr algn="ctr" rtl="0" fontAlgn="b"/>
                      <a:r>
                        <a:rPr lang="sv-SE" sz="1100" b="1" i="0" u="none" strike="noStrike">
                          <a:solidFill>
                            <a:srgbClr val="000000"/>
                          </a:solidFill>
                          <a:effectLst/>
                          <a:latin typeface="Futura Std Book"/>
                        </a:rPr>
                        <a:t>7,4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81,7</a:t>
                      </a:r>
                    </a:p>
                  </a:txBody>
                  <a:tcPr marL="9525" marR="9525" marT="9525" marB="0" anchor="b"/>
                </a:tc>
                <a:tc>
                  <a:txBody>
                    <a:bodyPr/>
                    <a:lstStyle/>
                    <a:p>
                      <a:pPr algn="ctr" rtl="0" fontAlgn="b"/>
                      <a:r>
                        <a:rPr lang="sv-SE" sz="1100" b="1" i="0" u="none" strike="noStrike">
                          <a:solidFill>
                            <a:srgbClr val="000000"/>
                          </a:solidFill>
                          <a:effectLst/>
                          <a:latin typeface="Futura Std Book"/>
                        </a:rPr>
                        <a:t>40,2</a:t>
                      </a:r>
                    </a:p>
                  </a:txBody>
                  <a:tcPr marL="9525" marR="9525" marT="9525" marB="0" anchor="b"/>
                </a:tc>
                <a:tc>
                  <a:txBody>
                    <a:bodyPr/>
                    <a:lstStyle/>
                    <a:p>
                      <a:pPr algn="ctr" rtl="0" fontAlgn="b"/>
                      <a:r>
                        <a:rPr lang="sv-SE" sz="1100" b="1" i="0" u="none" strike="noStrike" dirty="0">
                          <a:solidFill>
                            <a:srgbClr val="000000"/>
                          </a:solidFill>
                          <a:effectLst/>
                          <a:latin typeface="Futura Std Book"/>
                        </a:rPr>
                        <a:t>6,0</a:t>
                      </a:r>
                    </a:p>
                  </a:txBody>
                  <a:tcPr marL="9525" marR="9525" marT="9525" marB="0" anchor="b"/>
                </a:tc>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8" name="Diagram 7"/>
          <p:cNvGraphicFramePr>
            <a:graphicFrameLocks/>
          </p:cNvGraphicFramePr>
          <p:nvPr>
            <p:extLst>
              <p:ext uri="{D42A27DB-BD31-4B8C-83A1-F6EECF244321}">
                <p14:modId xmlns:p14="http://schemas.microsoft.com/office/powerpoint/2010/main" val="600253251"/>
              </p:ext>
            </p:extLst>
          </p:nvPr>
        </p:nvGraphicFramePr>
        <p:xfrm>
          <a:off x="498960" y="2182483"/>
          <a:ext cx="522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0689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Lönesumma, Uppsala län</a:t>
            </a:r>
            <a:br>
              <a:rPr lang="sv-SE" sz="2800" dirty="0" smtClean="0"/>
            </a:br>
            <a:r>
              <a:rPr lang="sv-SE" sz="2000" b="0" dirty="0" smtClean="0"/>
              <a:t>Index 100 = 2005 kv1</a:t>
            </a:r>
            <a:endParaRPr lang="sv-SE" sz="2000" b="0" dirty="0"/>
          </a:p>
        </p:txBody>
      </p:sp>
      <p:sp>
        <p:nvSpPr>
          <p:cNvPr id="13" name="textruta 12"/>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2" name="Rektangel 1"/>
          <p:cNvSpPr/>
          <p:nvPr/>
        </p:nvSpPr>
        <p:spPr>
          <a:xfrm>
            <a:off x="1741009" y="826935"/>
            <a:ext cx="2250219" cy="25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4" name="Rektangel 3"/>
          <p:cNvSpPr/>
          <p:nvPr/>
        </p:nvSpPr>
        <p:spPr>
          <a:xfrm>
            <a:off x="2695492" y="4381169"/>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9" name="Rektangel 8"/>
          <p:cNvSpPr/>
          <p:nvPr/>
        </p:nvSpPr>
        <p:spPr>
          <a:xfrm>
            <a:off x="3078482" y="4588338"/>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graphicFrame>
        <p:nvGraphicFramePr>
          <p:cNvPr id="14" name="Tabell 13"/>
          <p:cNvGraphicFramePr>
            <a:graphicFrameLocks noGrp="1"/>
          </p:cNvGraphicFramePr>
          <p:nvPr>
            <p:extLst>
              <p:ext uri="{D42A27DB-BD31-4B8C-83A1-F6EECF244321}">
                <p14:modId xmlns:p14="http://schemas.microsoft.com/office/powerpoint/2010/main" val="1143938541"/>
              </p:ext>
            </p:extLst>
          </p:nvPr>
        </p:nvGraphicFramePr>
        <p:xfrm>
          <a:off x="4728533" y="284670"/>
          <a:ext cx="4216678" cy="4503011"/>
        </p:xfrm>
        <a:graphic>
          <a:graphicData uri="http://schemas.openxmlformats.org/drawingml/2006/table">
            <a:tbl>
              <a:tblPr>
                <a:tableStyleId>{68D230F3-CF80-4859-8CE7-A43EE81993B5}</a:tableStyleId>
              </a:tblPr>
              <a:tblGrid>
                <a:gridCol w="1614544"/>
                <a:gridCol w="700995"/>
                <a:gridCol w="633713"/>
                <a:gridCol w="633713"/>
                <a:gridCol w="633713"/>
              </a:tblGrid>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100" b="0" i="1" u="none" strike="noStrike" dirty="0" smtClean="0">
                          <a:solidFill>
                            <a:srgbClr val="000000"/>
                          </a:solidFill>
                          <a:effectLst/>
                          <a:latin typeface="Futura Std Book"/>
                        </a:rPr>
                        <a:t>2016 kv1</a:t>
                      </a:r>
                      <a:endParaRPr lang="sv-SE" sz="1100" b="0" i="1" u="none" strike="noStrike" dirty="0">
                        <a:solidFill>
                          <a:srgbClr val="000000"/>
                        </a:solidFill>
                        <a:effectLst/>
                        <a:latin typeface="Futura Std Book"/>
                      </a:endParaRPr>
                    </a:p>
                  </a:txBody>
                  <a:tcPr marL="9525" marR="9525" marT="9525" marB="0" anchor="b"/>
                </a:tc>
                <a:tc gridSpan="3">
                  <a:txBody>
                    <a:bodyPr/>
                    <a:lstStyle/>
                    <a:p>
                      <a:pPr algn="ctr" rtl="0" fontAlgn="b"/>
                      <a:r>
                        <a:rPr lang="sv-SE" sz="1050" b="0" i="1" u="none" strike="noStrike" dirty="0">
                          <a:solidFill>
                            <a:srgbClr val="000000"/>
                          </a:solidFill>
                          <a:effectLst/>
                          <a:latin typeface="Futura Std Book"/>
                        </a:rPr>
                        <a:t> </a:t>
                      </a:r>
                    </a:p>
                    <a:p>
                      <a:pPr marL="0" marR="0" indent="0" algn="ctr" defTabSz="816314" rtl="0" eaLnBrk="1" fontAlgn="b" latinLnBrk="0" hangingPunct="1">
                        <a:lnSpc>
                          <a:spcPct val="100000"/>
                        </a:lnSpc>
                        <a:spcBef>
                          <a:spcPts val="0"/>
                        </a:spcBef>
                        <a:spcAft>
                          <a:spcPts val="0"/>
                        </a:spcAft>
                        <a:buClrTx/>
                        <a:buSzTx/>
                        <a:buFontTx/>
                        <a:buNone/>
                        <a:tabLst/>
                        <a:defRPr/>
                      </a:pPr>
                      <a:r>
                        <a:rPr lang="sv-SE" sz="1050" b="0" i="1" u="none" strike="noStrike" dirty="0" smtClean="0">
                          <a:solidFill>
                            <a:srgbClr val="000000"/>
                          </a:solidFill>
                          <a:effectLst/>
                          <a:latin typeface="+mn-lt"/>
                        </a:rPr>
                        <a:t>Förändring (%) sedan,</a:t>
                      </a:r>
                      <a:r>
                        <a:rPr lang="sv-SE" sz="1050" b="0" i="1" u="none" strike="noStrike" dirty="0">
                          <a:solidFill>
                            <a:srgbClr val="000000"/>
                          </a:solidFill>
                          <a:effectLst/>
                          <a:latin typeface="Futura Std Book"/>
                        </a:rPr>
                        <a:t> </a:t>
                      </a:r>
                    </a:p>
                  </a:txBody>
                  <a:tcPr marL="9525" marR="9525" marT="9525" marB="0" anchor="b"/>
                </a:tc>
                <a:tc hMerge="1">
                  <a:txBody>
                    <a:bodyPr/>
                    <a:lstStyle/>
                    <a:p>
                      <a:pPr algn="ctr" rtl="0" fontAlgn="b"/>
                      <a:endParaRPr lang="sv-SE" sz="1050" b="0" i="0" u="none" strike="noStrike" dirty="0">
                        <a:solidFill>
                          <a:srgbClr val="000000"/>
                        </a:solidFill>
                        <a:effectLst/>
                        <a:latin typeface="Futura Std Book"/>
                      </a:endParaRPr>
                    </a:p>
                  </a:txBody>
                  <a:tcPr marL="9525" marR="9525" marT="9525" marB="0" anchor="b"/>
                </a:tc>
                <a:tc hMerge="1">
                  <a:txBody>
                    <a:bodyPr/>
                    <a:lstStyle/>
                    <a:p>
                      <a:pPr algn="ctr" rtl="0" fontAlgn="b"/>
                      <a:endParaRPr lang="sv-SE" sz="1050" b="0" i="0" u="none" strike="noStrike" dirty="0">
                        <a:solidFill>
                          <a:srgbClr val="000000"/>
                        </a:solidFill>
                        <a:effectLst/>
                        <a:latin typeface="Futura Std Book"/>
                      </a:endParaRPr>
                    </a:p>
                  </a:txBody>
                  <a:tcPr marL="9525" marR="9525" marT="9525" marB="0" anchor="b"/>
                </a:tc>
              </a:tr>
              <a:tr h="190500">
                <a:tc>
                  <a:txBody>
                    <a:bodyPr/>
                    <a:lstStyle/>
                    <a:p>
                      <a:pPr algn="l" fontAlgn="b"/>
                      <a:endParaRPr lang="sv-SE" sz="1100" b="0" i="0" u="none" strike="noStrike">
                        <a:solidFill>
                          <a:srgbClr val="000000"/>
                        </a:solidFill>
                        <a:effectLst/>
                        <a:latin typeface="Calibri"/>
                      </a:endParaRPr>
                    </a:p>
                  </a:txBody>
                  <a:tcPr marL="9525" marR="9525" marT="9525" marB="0" anchor="b"/>
                </a:tc>
                <a:tc>
                  <a:txBody>
                    <a:bodyPr/>
                    <a:lstStyle/>
                    <a:p>
                      <a:pPr algn="ctr" rtl="0" fontAlgn="b"/>
                      <a:r>
                        <a:rPr lang="sv-SE" sz="1000" b="0" i="0" u="none" strike="noStrike">
                          <a:solidFill>
                            <a:srgbClr val="000000"/>
                          </a:solidFill>
                          <a:effectLst/>
                          <a:latin typeface="Futura Std Book"/>
                        </a:rPr>
                        <a:t>mdkr</a:t>
                      </a:r>
                    </a:p>
                  </a:txBody>
                  <a:tcPr marL="9525" marR="9525" marT="9525" marB="0" anchor="b"/>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kv1</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Sverige</a:t>
                      </a: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rtl="0" fontAlgn="b"/>
                      <a:r>
                        <a:rPr lang="sv-SE" sz="1100" b="0" i="0" u="none" strike="noStrike">
                          <a:solidFill>
                            <a:srgbClr val="000000"/>
                          </a:solidFill>
                          <a:effectLst/>
                          <a:latin typeface="Futura Std Book"/>
                        </a:rPr>
                        <a:t>288,5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62,2</a:t>
                      </a:r>
                    </a:p>
                  </a:txBody>
                  <a:tcPr marL="9525" marR="9525" marT="9525" marB="0" anchor="b"/>
                </a:tc>
                <a:tc>
                  <a:txBody>
                    <a:bodyPr/>
                    <a:lstStyle/>
                    <a:p>
                      <a:pPr algn="ctr" rtl="0" fontAlgn="b"/>
                      <a:r>
                        <a:rPr lang="sv-SE" sz="1100" b="0" i="0" u="none" strike="noStrike">
                          <a:solidFill>
                            <a:srgbClr val="000000"/>
                          </a:solidFill>
                          <a:effectLst/>
                          <a:latin typeface="Futura Std Book"/>
                        </a:rPr>
                        <a:t>30,0</a:t>
                      </a:r>
                    </a:p>
                  </a:txBody>
                  <a:tcPr marL="9525" marR="9525" marT="9525" marB="0" anchor="b"/>
                </a:tc>
                <a:tc>
                  <a:txBody>
                    <a:bodyPr/>
                    <a:lstStyle/>
                    <a:p>
                      <a:pPr algn="ctr" rtl="0" fontAlgn="b"/>
                      <a:r>
                        <a:rPr lang="sv-SE" sz="1100" b="0" i="0" u="none" strike="noStrike">
                          <a:solidFill>
                            <a:srgbClr val="000000"/>
                          </a:solidFill>
                          <a:effectLst/>
                          <a:latin typeface="Futura Std Book"/>
                        </a:rPr>
                        <a:t>5,2</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rtl="0" fontAlgn="b"/>
                      <a:r>
                        <a:rPr lang="sv-SE" sz="1100" b="0" i="0" u="none" strike="noStrike">
                          <a:solidFill>
                            <a:srgbClr val="000000"/>
                          </a:solidFill>
                          <a:effectLst/>
                          <a:latin typeface="Futura Std Book"/>
                        </a:rPr>
                        <a:t>62,5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17,5</a:t>
                      </a:r>
                    </a:p>
                  </a:txBody>
                  <a:tcPr marL="9525" marR="9525" marT="9525" marB="0" anchor="b"/>
                </a:tc>
                <a:tc>
                  <a:txBody>
                    <a:bodyPr/>
                    <a:lstStyle/>
                    <a:p>
                      <a:pPr algn="ctr" rtl="0" fontAlgn="b"/>
                      <a:r>
                        <a:rPr lang="sv-SE" sz="1100" b="0" i="0" u="none" strike="noStrike">
                          <a:solidFill>
                            <a:srgbClr val="000000"/>
                          </a:solidFill>
                          <a:effectLst/>
                          <a:latin typeface="Futura Std Book"/>
                        </a:rPr>
                        <a:t>13,3</a:t>
                      </a:r>
                    </a:p>
                  </a:txBody>
                  <a:tcPr marL="9525" marR="9525" marT="9525" marB="0" anchor="b"/>
                </a:tc>
                <a:tc>
                  <a:txBody>
                    <a:bodyPr/>
                    <a:lstStyle/>
                    <a:p>
                      <a:pPr algn="ctr" rtl="0" fontAlgn="b"/>
                      <a:r>
                        <a:rPr lang="sv-SE" sz="1100" b="0" i="0" u="none" strike="noStrike">
                          <a:solidFill>
                            <a:srgbClr val="000000"/>
                          </a:solidFill>
                          <a:effectLst/>
                          <a:latin typeface="Futura Std Book"/>
                        </a:rPr>
                        <a:t>2,8</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rtl="0" fontAlgn="b"/>
                      <a:r>
                        <a:rPr lang="sv-SE" sz="1100" b="0" i="0" u="none" strike="noStrike">
                          <a:solidFill>
                            <a:srgbClr val="000000"/>
                          </a:solidFill>
                          <a:effectLst/>
                          <a:latin typeface="Futura Std Book"/>
                        </a:rPr>
                        <a:t>197,2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78,6</a:t>
                      </a:r>
                    </a:p>
                  </a:txBody>
                  <a:tcPr marL="9525" marR="9525" marT="9525" marB="0" anchor="b"/>
                </a:tc>
                <a:tc>
                  <a:txBody>
                    <a:bodyPr/>
                    <a:lstStyle/>
                    <a:p>
                      <a:pPr algn="ctr" rtl="0" fontAlgn="b"/>
                      <a:r>
                        <a:rPr lang="sv-SE" sz="1100" b="0" i="0" u="none" strike="noStrike">
                          <a:solidFill>
                            <a:srgbClr val="000000"/>
                          </a:solidFill>
                          <a:effectLst/>
                          <a:latin typeface="Futura Std Book"/>
                        </a:rPr>
                        <a:t>34,9</a:t>
                      </a:r>
                    </a:p>
                  </a:txBody>
                  <a:tcPr marL="9525" marR="9525" marT="9525" marB="0" anchor="b"/>
                </a:tc>
                <a:tc>
                  <a:txBody>
                    <a:bodyPr/>
                    <a:lstStyle/>
                    <a:p>
                      <a:pPr algn="ctr" rtl="0" fontAlgn="b"/>
                      <a:r>
                        <a:rPr lang="sv-SE" sz="1100" b="0" i="0" u="none" strike="noStrike">
                          <a:solidFill>
                            <a:srgbClr val="000000"/>
                          </a:solidFill>
                          <a:effectLst/>
                          <a:latin typeface="Futura Std Book"/>
                        </a:rPr>
                        <a:t>5,7</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rtl="0" fontAlgn="b"/>
                      <a:r>
                        <a:rPr lang="sv-SE" sz="1100" b="0" i="0" u="none" strike="noStrike">
                          <a:solidFill>
                            <a:srgbClr val="000000"/>
                          </a:solidFill>
                          <a:effectLst/>
                          <a:latin typeface="Futura Std Book"/>
                        </a:rPr>
                        <a:t>28,8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102,3</a:t>
                      </a:r>
                    </a:p>
                  </a:txBody>
                  <a:tcPr marL="9525" marR="9525" marT="9525" marB="0" anchor="b"/>
                </a:tc>
                <a:tc>
                  <a:txBody>
                    <a:bodyPr/>
                    <a:lstStyle/>
                    <a:p>
                      <a:pPr algn="ctr" rtl="0" fontAlgn="b"/>
                      <a:r>
                        <a:rPr lang="sv-SE" sz="1100" b="0" i="0" u="none" strike="noStrike">
                          <a:solidFill>
                            <a:srgbClr val="000000"/>
                          </a:solidFill>
                          <a:effectLst/>
                          <a:latin typeface="Futura Std Book"/>
                        </a:rPr>
                        <a:t>40,0</a:t>
                      </a:r>
                    </a:p>
                  </a:txBody>
                  <a:tcPr marL="9525" marR="9525" marT="9525" marB="0" anchor="b"/>
                </a:tc>
                <a:tc>
                  <a:txBody>
                    <a:bodyPr/>
                    <a:lstStyle/>
                    <a:p>
                      <a:pPr algn="ctr" rtl="0" fontAlgn="b"/>
                      <a:r>
                        <a:rPr lang="sv-SE" sz="1100" b="0" i="0" u="none" strike="noStrike">
                          <a:solidFill>
                            <a:srgbClr val="000000"/>
                          </a:solidFill>
                          <a:effectLst/>
                          <a:latin typeface="Futura Std Book"/>
                        </a:rPr>
                        <a:t>6,9</a:t>
                      </a:r>
                    </a:p>
                  </a:txBody>
                  <a:tcPr marL="9525" marR="9525" marT="9525" marB="0" anchor="b"/>
                </a:tc>
              </a:tr>
              <a:tr h="190500">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rtl="0" fontAlgn="b"/>
                      <a:r>
                        <a:rPr lang="sv-SE" sz="1100" b="0" i="0" u="none" strike="noStrike">
                          <a:solidFill>
                            <a:srgbClr val="000000"/>
                          </a:solidFill>
                          <a:effectLst/>
                          <a:latin typeface="Futura Std Book"/>
                        </a:rPr>
                        <a:t>110,8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50,9</a:t>
                      </a:r>
                    </a:p>
                  </a:txBody>
                  <a:tcPr marL="9525" marR="9525" marT="9525" marB="0" anchor="b"/>
                </a:tc>
                <a:tc>
                  <a:txBody>
                    <a:bodyPr/>
                    <a:lstStyle/>
                    <a:p>
                      <a:pPr algn="ctr" rtl="0" fontAlgn="b"/>
                      <a:r>
                        <a:rPr lang="sv-SE" sz="1100" b="0" i="0" u="none" strike="noStrike">
                          <a:solidFill>
                            <a:srgbClr val="000000"/>
                          </a:solidFill>
                          <a:effectLst/>
                          <a:latin typeface="Futura Std Book"/>
                        </a:rPr>
                        <a:t>26,5</a:t>
                      </a:r>
                    </a:p>
                  </a:txBody>
                  <a:tcPr marL="9525" marR="9525" marT="9525" marB="0" anchor="b"/>
                </a:tc>
                <a:tc>
                  <a:txBody>
                    <a:bodyPr/>
                    <a:lstStyle/>
                    <a:p>
                      <a:pPr algn="ctr" rtl="0" fontAlgn="b"/>
                      <a:r>
                        <a:rPr lang="sv-SE" sz="1100" b="0" i="0" u="none" strike="noStrike">
                          <a:solidFill>
                            <a:srgbClr val="000000"/>
                          </a:solidFill>
                          <a:effectLst/>
                          <a:latin typeface="Futura Std Book"/>
                        </a:rPr>
                        <a:t>5,4</a:t>
                      </a:r>
                    </a:p>
                  </a:txBody>
                  <a:tcPr marL="9525" marR="9525" marT="9525" marB="0" anchor="b"/>
                </a:tc>
              </a:tr>
              <a:tr h="190500">
                <a:tc>
                  <a:txBody>
                    <a:bodyPr/>
                    <a:lstStyle/>
                    <a:p>
                      <a:pPr algn="l" fontAlgn="b"/>
                      <a:r>
                        <a:rPr lang="sv-SE" sz="1100" b="0" i="0" u="none" strike="noStrike">
                          <a:solidFill>
                            <a:srgbClr val="000000"/>
                          </a:solidFill>
                          <a:effectLst/>
                          <a:latin typeface="Calibri"/>
                        </a:rPr>
                        <a:t>Totalt </a:t>
                      </a:r>
                    </a:p>
                  </a:txBody>
                  <a:tcPr marL="9525" marR="9525" marT="9525" marB="0" anchor="b"/>
                </a:tc>
                <a:tc>
                  <a:txBody>
                    <a:bodyPr/>
                    <a:lstStyle/>
                    <a:p>
                      <a:pPr algn="ctr" rtl="0" fontAlgn="b"/>
                      <a:r>
                        <a:rPr lang="sv-SE" sz="1100" b="0" i="0" u="none" strike="noStrike">
                          <a:solidFill>
                            <a:srgbClr val="000000"/>
                          </a:solidFill>
                          <a:effectLst/>
                          <a:latin typeface="Futura Std Book"/>
                        </a:rPr>
                        <a:t>399,4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58,9</a:t>
                      </a:r>
                    </a:p>
                  </a:txBody>
                  <a:tcPr marL="9525" marR="9525" marT="9525" marB="0" anchor="b"/>
                </a:tc>
                <a:tc>
                  <a:txBody>
                    <a:bodyPr/>
                    <a:lstStyle/>
                    <a:p>
                      <a:pPr algn="ctr" rtl="0" fontAlgn="b"/>
                      <a:r>
                        <a:rPr lang="sv-SE" sz="1100" b="0" i="0" u="none" strike="noStrike">
                          <a:solidFill>
                            <a:srgbClr val="000000"/>
                          </a:solidFill>
                          <a:effectLst/>
                          <a:latin typeface="Futura Std Book"/>
                        </a:rPr>
                        <a:t>29,0</a:t>
                      </a:r>
                    </a:p>
                  </a:txBody>
                  <a:tcPr marL="9525" marR="9525" marT="9525" marB="0" anchor="b"/>
                </a:tc>
                <a:tc>
                  <a:txBody>
                    <a:bodyPr/>
                    <a:lstStyle/>
                    <a:p>
                      <a:pPr algn="ctr" rtl="0" fontAlgn="b"/>
                      <a:r>
                        <a:rPr lang="sv-SE" sz="1100" b="0" i="0" u="none" strike="noStrike">
                          <a:solidFill>
                            <a:srgbClr val="000000"/>
                          </a:solidFill>
                          <a:effectLst/>
                          <a:latin typeface="Futura Std Book"/>
                        </a:rPr>
                        <a:t>5,2</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rtl="0" fontAlgn="b"/>
                      <a:r>
                        <a:rPr lang="sv-SE" sz="1100" b="0" i="0" u="none" strike="noStrike">
                          <a:solidFill>
                            <a:srgbClr val="000000"/>
                          </a:solidFill>
                          <a:effectLst/>
                          <a:latin typeface="Futura Std Book"/>
                        </a:rPr>
                        <a:t>149,6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69,6</a:t>
                      </a:r>
                    </a:p>
                  </a:txBody>
                  <a:tcPr marL="9525" marR="9525" marT="9525" marB="0" anchor="b"/>
                </a:tc>
                <a:tc>
                  <a:txBody>
                    <a:bodyPr/>
                    <a:lstStyle/>
                    <a:p>
                      <a:pPr algn="ctr" rtl="0" fontAlgn="b"/>
                      <a:r>
                        <a:rPr lang="sv-SE" sz="1100" b="0" i="0" u="none" strike="noStrike">
                          <a:solidFill>
                            <a:srgbClr val="000000"/>
                          </a:solidFill>
                          <a:effectLst/>
                          <a:latin typeface="Futura Std Book"/>
                        </a:rPr>
                        <a:t>32,0</a:t>
                      </a:r>
                    </a:p>
                  </a:txBody>
                  <a:tcPr marL="9525" marR="9525" marT="9525" marB="0" anchor="b"/>
                </a:tc>
                <a:tc>
                  <a:txBody>
                    <a:bodyPr/>
                    <a:lstStyle/>
                    <a:p>
                      <a:pPr algn="ctr" rtl="0" fontAlgn="b"/>
                      <a:r>
                        <a:rPr lang="sv-SE" sz="1100" b="0" i="0" u="none" strike="noStrike">
                          <a:solidFill>
                            <a:srgbClr val="000000"/>
                          </a:solidFill>
                          <a:effectLst/>
                          <a:latin typeface="Futura Std Book"/>
                        </a:rPr>
                        <a:t>5,7</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rtl="0" fontAlgn="b"/>
                      <a:r>
                        <a:rPr lang="sv-SE" sz="1100" b="0" i="0" u="none" strike="noStrike">
                          <a:solidFill>
                            <a:srgbClr val="000000"/>
                          </a:solidFill>
                          <a:effectLst/>
                          <a:latin typeface="Futura Std Book"/>
                        </a:rPr>
                        <a:t>25,8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20,7</a:t>
                      </a:r>
                    </a:p>
                  </a:txBody>
                  <a:tcPr marL="9525" marR="9525" marT="9525" marB="0" anchor="b"/>
                </a:tc>
                <a:tc>
                  <a:txBody>
                    <a:bodyPr/>
                    <a:lstStyle/>
                    <a:p>
                      <a:pPr algn="ctr" rtl="0" fontAlgn="b"/>
                      <a:r>
                        <a:rPr lang="sv-SE" sz="1100" b="0" i="0" u="none" strike="noStrike">
                          <a:solidFill>
                            <a:srgbClr val="000000"/>
                          </a:solidFill>
                          <a:effectLst/>
                          <a:latin typeface="Futura Std Book"/>
                        </a:rPr>
                        <a:t>14,9</a:t>
                      </a:r>
                    </a:p>
                  </a:txBody>
                  <a:tcPr marL="9525" marR="9525" marT="9525" marB="0" anchor="b"/>
                </a:tc>
                <a:tc>
                  <a:txBody>
                    <a:bodyPr/>
                    <a:lstStyle/>
                    <a:p>
                      <a:pPr algn="ctr" rtl="0" fontAlgn="b"/>
                      <a:r>
                        <a:rPr lang="sv-SE" sz="1100" b="0" i="0" u="none" strike="noStrike">
                          <a:solidFill>
                            <a:srgbClr val="000000"/>
                          </a:solidFill>
                          <a:effectLst/>
                          <a:latin typeface="Futura Std Book"/>
                        </a:rPr>
                        <a:t>3,3</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rtl="0" fontAlgn="b"/>
                      <a:r>
                        <a:rPr lang="sv-SE" sz="1100" b="0" i="0" u="none" strike="noStrike">
                          <a:solidFill>
                            <a:srgbClr val="000000"/>
                          </a:solidFill>
                          <a:effectLst/>
                          <a:latin typeface="Futura Std Book"/>
                        </a:rPr>
                        <a:t>110,6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83,0</a:t>
                      </a:r>
                    </a:p>
                  </a:txBody>
                  <a:tcPr marL="9525" marR="9525" marT="9525" marB="0" anchor="b"/>
                </a:tc>
                <a:tc>
                  <a:txBody>
                    <a:bodyPr/>
                    <a:lstStyle/>
                    <a:p>
                      <a:pPr algn="ctr" rtl="0" fontAlgn="b"/>
                      <a:r>
                        <a:rPr lang="sv-SE" sz="1100" b="0" i="0" u="none" strike="noStrike">
                          <a:solidFill>
                            <a:srgbClr val="000000"/>
                          </a:solidFill>
                          <a:effectLst/>
                          <a:latin typeface="Futura Std Book"/>
                        </a:rPr>
                        <a:t>35,5</a:t>
                      </a:r>
                    </a:p>
                  </a:txBody>
                  <a:tcPr marL="9525" marR="9525" marT="9525" marB="0" anchor="b"/>
                </a:tc>
                <a:tc>
                  <a:txBody>
                    <a:bodyPr/>
                    <a:lstStyle/>
                    <a:p>
                      <a:pPr algn="ctr" rtl="0" fontAlgn="b"/>
                      <a:r>
                        <a:rPr lang="sv-SE" sz="1100" b="0" i="0" u="none" strike="noStrike">
                          <a:solidFill>
                            <a:srgbClr val="000000"/>
                          </a:solidFill>
                          <a:effectLst/>
                          <a:latin typeface="Futura Std Book"/>
                        </a:rPr>
                        <a:t>5,9</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rtl="0" fontAlgn="b"/>
                      <a:r>
                        <a:rPr lang="sv-SE" sz="1100" b="0" i="0" u="none" strike="noStrike">
                          <a:solidFill>
                            <a:srgbClr val="000000"/>
                          </a:solidFill>
                          <a:effectLst/>
                          <a:latin typeface="Futura Std Book"/>
                        </a:rPr>
                        <a:t>13,2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105,8</a:t>
                      </a:r>
                    </a:p>
                  </a:txBody>
                  <a:tcPr marL="9525" marR="9525" marT="9525" marB="0" anchor="b"/>
                </a:tc>
                <a:tc>
                  <a:txBody>
                    <a:bodyPr/>
                    <a:lstStyle/>
                    <a:p>
                      <a:pPr algn="ctr" rtl="0" fontAlgn="b"/>
                      <a:r>
                        <a:rPr lang="sv-SE" sz="1100" b="0" i="0" u="none" strike="noStrike">
                          <a:solidFill>
                            <a:srgbClr val="000000"/>
                          </a:solidFill>
                          <a:effectLst/>
                          <a:latin typeface="Futura Std Book"/>
                        </a:rPr>
                        <a:t>42,9</a:t>
                      </a:r>
                    </a:p>
                  </a:txBody>
                  <a:tcPr marL="9525" marR="9525" marT="9525" marB="0" anchor="b"/>
                </a:tc>
                <a:tc>
                  <a:txBody>
                    <a:bodyPr/>
                    <a:lstStyle/>
                    <a:p>
                      <a:pPr algn="ctr" rtl="0" fontAlgn="b"/>
                      <a:r>
                        <a:rPr lang="sv-SE" sz="1100" b="0" i="0" u="none" strike="noStrike">
                          <a:solidFill>
                            <a:srgbClr val="000000"/>
                          </a:solidFill>
                          <a:effectLst/>
                          <a:latin typeface="Futura Std Book"/>
                        </a:rPr>
                        <a:t>8,5</a:t>
                      </a:r>
                    </a:p>
                  </a:txBody>
                  <a:tcPr marL="9525" marR="9525" marT="9525" marB="0" anchor="b"/>
                </a:tc>
              </a:tr>
              <a:tr h="190500">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rtl="0" fontAlgn="b"/>
                      <a:r>
                        <a:rPr lang="sv-SE" sz="1100" b="0" i="0" u="none" strike="noStrike">
                          <a:solidFill>
                            <a:srgbClr val="000000"/>
                          </a:solidFill>
                          <a:effectLst/>
                          <a:latin typeface="Futura Std Book"/>
                        </a:rPr>
                        <a:t>47,2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48,5</a:t>
                      </a:r>
                    </a:p>
                  </a:txBody>
                  <a:tcPr marL="9525" marR="9525" marT="9525" marB="0" anchor="b"/>
                </a:tc>
                <a:tc>
                  <a:txBody>
                    <a:bodyPr/>
                    <a:lstStyle/>
                    <a:p>
                      <a:pPr algn="ctr" rtl="0" fontAlgn="b"/>
                      <a:r>
                        <a:rPr lang="sv-SE" sz="1100" b="0" i="0" u="none" strike="noStrike">
                          <a:solidFill>
                            <a:srgbClr val="000000"/>
                          </a:solidFill>
                          <a:effectLst/>
                          <a:latin typeface="Futura Std Book"/>
                        </a:rPr>
                        <a:t>26,5</a:t>
                      </a:r>
                    </a:p>
                  </a:txBody>
                  <a:tcPr marL="9525" marR="9525" marT="9525" marB="0" anchor="b"/>
                </a:tc>
                <a:tc>
                  <a:txBody>
                    <a:bodyPr/>
                    <a:lstStyle/>
                    <a:p>
                      <a:pPr algn="ctr" rtl="0" fontAlgn="b"/>
                      <a:r>
                        <a:rPr lang="sv-SE" sz="1100" b="0" i="0" u="none" strike="noStrike">
                          <a:solidFill>
                            <a:srgbClr val="000000"/>
                          </a:solidFill>
                          <a:effectLst/>
                          <a:latin typeface="Futura Std Book"/>
                        </a:rPr>
                        <a:t>4,9</a:t>
                      </a:r>
                    </a:p>
                  </a:txBody>
                  <a:tcPr marL="9525" marR="9525" marT="9525" marB="0" anchor="b"/>
                </a:tc>
              </a:tr>
              <a:tr h="190500">
                <a:tc>
                  <a:txBody>
                    <a:bodyPr/>
                    <a:lstStyle/>
                    <a:p>
                      <a:pPr algn="l" fontAlgn="b"/>
                      <a:r>
                        <a:rPr lang="sv-SE" sz="1100" b="0" i="0" u="none" strike="noStrike">
                          <a:solidFill>
                            <a:srgbClr val="000000"/>
                          </a:solidFill>
                          <a:effectLst/>
                          <a:latin typeface="Calibri"/>
                        </a:rPr>
                        <a:t>Totalt </a:t>
                      </a:r>
                    </a:p>
                  </a:txBody>
                  <a:tcPr marL="9525" marR="9525" marT="9525" marB="0" anchor="b"/>
                </a:tc>
                <a:tc>
                  <a:txBody>
                    <a:bodyPr/>
                    <a:lstStyle/>
                    <a:p>
                      <a:pPr algn="ctr" rtl="0" fontAlgn="b"/>
                      <a:r>
                        <a:rPr lang="sv-SE" sz="1100" b="0" i="0" u="none" strike="noStrike">
                          <a:solidFill>
                            <a:srgbClr val="000000"/>
                          </a:solidFill>
                          <a:effectLst/>
                          <a:latin typeface="Futura Std Book"/>
                        </a:rPr>
                        <a:t>196,8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64,0</a:t>
                      </a:r>
                    </a:p>
                  </a:txBody>
                  <a:tcPr marL="9525" marR="9525" marT="9525" marB="0" anchor="b"/>
                </a:tc>
                <a:tc>
                  <a:txBody>
                    <a:bodyPr/>
                    <a:lstStyle/>
                    <a:p>
                      <a:pPr algn="ctr" rtl="0" fontAlgn="b"/>
                      <a:r>
                        <a:rPr lang="sv-SE" sz="1100" b="0" i="0" u="none" strike="noStrike">
                          <a:solidFill>
                            <a:srgbClr val="000000"/>
                          </a:solidFill>
                          <a:effectLst/>
                          <a:latin typeface="Futura Std Book"/>
                        </a:rPr>
                        <a:t>30,6</a:t>
                      </a:r>
                    </a:p>
                  </a:txBody>
                  <a:tcPr marL="9525" marR="9525" marT="9525" marB="0" anchor="b"/>
                </a:tc>
                <a:tc>
                  <a:txBody>
                    <a:bodyPr/>
                    <a:lstStyle/>
                    <a:p>
                      <a:pPr algn="ctr" rtl="0" fontAlgn="b"/>
                      <a:r>
                        <a:rPr lang="sv-SE" sz="1100" b="0" i="0" u="none" strike="noStrike">
                          <a:solidFill>
                            <a:srgbClr val="000000"/>
                          </a:solidFill>
                          <a:effectLst/>
                          <a:latin typeface="Futura Std Book"/>
                        </a:rPr>
                        <a:t>5,5</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Uppsala län</a:t>
                      </a: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rtl="0" fontAlgn="b"/>
                      <a:r>
                        <a:rPr lang="sv-SE" sz="1100" b="0" i="0" u="none" strike="noStrike">
                          <a:solidFill>
                            <a:srgbClr val="000000"/>
                          </a:solidFill>
                          <a:effectLst/>
                          <a:latin typeface="Futura Std Book"/>
                        </a:rPr>
                        <a:t>7,4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81,7</a:t>
                      </a:r>
                    </a:p>
                  </a:txBody>
                  <a:tcPr marL="9525" marR="9525" marT="9525" marB="0" anchor="b"/>
                </a:tc>
                <a:tc>
                  <a:txBody>
                    <a:bodyPr/>
                    <a:lstStyle/>
                    <a:p>
                      <a:pPr algn="ctr" rtl="0" fontAlgn="b"/>
                      <a:r>
                        <a:rPr lang="sv-SE" sz="1100" b="0" i="0" u="none" strike="noStrike">
                          <a:solidFill>
                            <a:srgbClr val="000000"/>
                          </a:solidFill>
                          <a:effectLst/>
                          <a:latin typeface="Futura Std Book"/>
                        </a:rPr>
                        <a:t>40,2</a:t>
                      </a:r>
                    </a:p>
                  </a:txBody>
                  <a:tcPr marL="9525" marR="9525" marT="9525" marB="0" anchor="b"/>
                </a:tc>
                <a:tc>
                  <a:txBody>
                    <a:bodyPr/>
                    <a:lstStyle/>
                    <a:p>
                      <a:pPr algn="ctr" rtl="0" fontAlgn="b"/>
                      <a:r>
                        <a:rPr lang="sv-SE" sz="1100" b="0" i="0" u="none" strike="noStrike">
                          <a:solidFill>
                            <a:srgbClr val="000000"/>
                          </a:solidFill>
                          <a:effectLst/>
                          <a:latin typeface="Futura Std Book"/>
                        </a:rPr>
                        <a:t>6,0</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rtl="0" fontAlgn="b"/>
                      <a:r>
                        <a:rPr lang="sv-SE" sz="1100" b="0" i="0" u="none" strike="noStrike">
                          <a:solidFill>
                            <a:srgbClr val="000000"/>
                          </a:solidFill>
                          <a:effectLst/>
                          <a:latin typeface="Futura Std Book"/>
                        </a:rPr>
                        <a:t>1,5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28,4</a:t>
                      </a:r>
                    </a:p>
                  </a:txBody>
                  <a:tcPr marL="9525" marR="9525" marT="9525" marB="0" anchor="b"/>
                </a:tc>
                <a:tc>
                  <a:txBody>
                    <a:bodyPr/>
                    <a:lstStyle/>
                    <a:p>
                      <a:pPr algn="ctr" rtl="0" fontAlgn="b"/>
                      <a:r>
                        <a:rPr lang="sv-SE" sz="1100" b="0" i="0" u="none" strike="noStrike">
                          <a:solidFill>
                            <a:srgbClr val="000000"/>
                          </a:solidFill>
                          <a:effectLst/>
                          <a:latin typeface="Futura Std Book"/>
                        </a:rPr>
                        <a:t>19,0</a:t>
                      </a:r>
                    </a:p>
                  </a:txBody>
                  <a:tcPr marL="9525" marR="9525" marT="9525" marB="0" anchor="b"/>
                </a:tc>
                <a:tc>
                  <a:txBody>
                    <a:bodyPr/>
                    <a:lstStyle/>
                    <a:p>
                      <a:pPr algn="ctr" rtl="0" fontAlgn="b"/>
                      <a:r>
                        <a:rPr lang="sv-SE" sz="1100" b="0" i="0" u="none" strike="noStrike">
                          <a:solidFill>
                            <a:srgbClr val="000000"/>
                          </a:solidFill>
                          <a:effectLst/>
                          <a:latin typeface="Futura Std Book"/>
                        </a:rPr>
                        <a:t>-2,8</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rtl="0" fontAlgn="b"/>
                      <a:r>
                        <a:rPr lang="sv-SE" sz="1100" b="0" i="0" u="none" strike="noStrike">
                          <a:solidFill>
                            <a:srgbClr val="000000"/>
                          </a:solidFill>
                          <a:effectLst/>
                          <a:latin typeface="Futura Std Book"/>
                        </a:rPr>
                        <a:t>4,9</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99,4</a:t>
                      </a:r>
                    </a:p>
                  </a:txBody>
                  <a:tcPr marL="9525" marR="9525" marT="9525" marB="0" anchor="b"/>
                </a:tc>
                <a:tc>
                  <a:txBody>
                    <a:bodyPr/>
                    <a:lstStyle/>
                    <a:p>
                      <a:pPr algn="ctr" rtl="0" fontAlgn="b"/>
                      <a:r>
                        <a:rPr lang="sv-SE" sz="1100" b="0" i="0" u="none" strike="noStrike">
                          <a:solidFill>
                            <a:srgbClr val="000000"/>
                          </a:solidFill>
                          <a:effectLst/>
                          <a:latin typeface="Futura Std Book"/>
                        </a:rPr>
                        <a:t>44,3</a:t>
                      </a:r>
                    </a:p>
                  </a:txBody>
                  <a:tcPr marL="9525" marR="9525" marT="9525" marB="0" anchor="b"/>
                </a:tc>
                <a:tc>
                  <a:txBody>
                    <a:bodyPr/>
                    <a:lstStyle/>
                    <a:p>
                      <a:pPr algn="ctr" rtl="0" fontAlgn="b"/>
                      <a:r>
                        <a:rPr lang="sv-SE" sz="1100" b="0" i="0" u="none" strike="noStrike">
                          <a:solidFill>
                            <a:srgbClr val="000000"/>
                          </a:solidFill>
                          <a:effectLst/>
                          <a:latin typeface="Futura Std Book"/>
                        </a:rPr>
                        <a:t>8,8</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rtl="0" fontAlgn="b"/>
                      <a:r>
                        <a:rPr lang="sv-SE" sz="1100" b="0" i="0" u="none" strike="noStrike">
                          <a:solidFill>
                            <a:srgbClr val="000000"/>
                          </a:solidFill>
                          <a:effectLst/>
                          <a:latin typeface="Futura Std Book"/>
                        </a:rPr>
                        <a:t>1,0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122,5</a:t>
                      </a:r>
                    </a:p>
                  </a:txBody>
                  <a:tcPr marL="9525" marR="9525" marT="9525" marB="0" anchor="b"/>
                </a:tc>
                <a:tc>
                  <a:txBody>
                    <a:bodyPr/>
                    <a:lstStyle/>
                    <a:p>
                      <a:pPr algn="ctr" rtl="0" fontAlgn="b"/>
                      <a:r>
                        <a:rPr lang="sv-SE" sz="1100" b="0" i="0" u="none" strike="noStrike">
                          <a:solidFill>
                            <a:srgbClr val="000000"/>
                          </a:solidFill>
                          <a:effectLst/>
                          <a:latin typeface="Futura Std Book"/>
                        </a:rPr>
                        <a:t>60,6</a:t>
                      </a:r>
                    </a:p>
                  </a:txBody>
                  <a:tcPr marL="9525" marR="9525" marT="9525" marB="0" anchor="b"/>
                </a:tc>
                <a:tc>
                  <a:txBody>
                    <a:bodyPr/>
                    <a:lstStyle/>
                    <a:p>
                      <a:pPr algn="ctr" rtl="0" fontAlgn="b"/>
                      <a:r>
                        <a:rPr lang="sv-SE" sz="1100" b="0" i="0" u="none" strike="noStrike">
                          <a:solidFill>
                            <a:srgbClr val="000000"/>
                          </a:solidFill>
                          <a:effectLst/>
                          <a:latin typeface="Futura Std Book"/>
                        </a:rPr>
                        <a:t>7,4</a:t>
                      </a:r>
                    </a:p>
                  </a:txBody>
                  <a:tcPr marL="9525" marR="9525" marT="9525" marB="0" anchor="b"/>
                </a:tc>
              </a:tr>
              <a:tr h="181723">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rtl="0" fontAlgn="b"/>
                      <a:r>
                        <a:rPr lang="sv-SE" sz="1100" b="0" i="0" u="none" strike="noStrike">
                          <a:solidFill>
                            <a:srgbClr val="000000"/>
                          </a:solidFill>
                          <a:effectLst/>
                          <a:latin typeface="Futura Std Book"/>
                        </a:rPr>
                        <a:t>4,8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59,2</a:t>
                      </a:r>
                    </a:p>
                  </a:txBody>
                  <a:tcPr marL="9525" marR="9525" marT="9525" marB="0" anchor="b"/>
                </a:tc>
                <a:tc>
                  <a:txBody>
                    <a:bodyPr/>
                    <a:lstStyle/>
                    <a:p>
                      <a:pPr algn="ctr" rtl="0" fontAlgn="b"/>
                      <a:r>
                        <a:rPr lang="sv-SE" sz="1100" b="0" i="0" u="none" strike="noStrike">
                          <a:solidFill>
                            <a:srgbClr val="000000"/>
                          </a:solidFill>
                          <a:effectLst/>
                          <a:latin typeface="Futura Std Book"/>
                        </a:rPr>
                        <a:t>29,2</a:t>
                      </a:r>
                    </a:p>
                  </a:txBody>
                  <a:tcPr marL="9525" marR="9525" marT="9525" marB="0" anchor="b"/>
                </a:tc>
                <a:tc>
                  <a:txBody>
                    <a:bodyPr/>
                    <a:lstStyle/>
                    <a:p>
                      <a:pPr algn="ctr" rtl="0" fontAlgn="b"/>
                      <a:r>
                        <a:rPr lang="sv-SE" sz="1100" b="0" i="0" u="none" strike="noStrike">
                          <a:solidFill>
                            <a:srgbClr val="000000"/>
                          </a:solidFill>
                          <a:effectLst/>
                          <a:latin typeface="Futura Std Book"/>
                        </a:rPr>
                        <a:t>4,8</a:t>
                      </a:r>
                    </a:p>
                  </a:txBody>
                  <a:tcPr marL="9525" marR="9525" marT="9525" marB="0" anchor="b"/>
                </a:tc>
              </a:tr>
              <a:tr h="181723">
                <a:tc>
                  <a:txBody>
                    <a:bodyPr/>
                    <a:lstStyle/>
                    <a:p>
                      <a:pPr algn="l" fontAlgn="b"/>
                      <a:r>
                        <a:rPr lang="sv-SE" sz="1100" b="0" i="0" u="none" strike="noStrike" dirty="0">
                          <a:solidFill>
                            <a:srgbClr val="000000"/>
                          </a:solidFill>
                          <a:effectLst/>
                          <a:latin typeface="Calibri"/>
                        </a:rPr>
                        <a:t>Totalt </a:t>
                      </a:r>
                    </a:p>
                  </a:txBody>
                  <a:tcPr marL="9525" marR="9525" marT="9525" marB="0" anchor="b"/>
                </a:tc>
                <a:tc>
                  <a:txBody>
                    <a:bodyPr/>
                    <a:lstStyle/>
                    <a:p>
                      <a:pPr algn="ctr" rtl="0" fontAlgn="b"/>
                      <a:r>
                        <a:rPr lang="sv-SE" sz="1100" b="0" i="0" u="none" strike="noStrike">
                          <a:solidFill>
                            <a:srgbClr val="000000"/>
                          </a:solidFill>
                          <a:effectLst/>
                          <a:latin typeface="Futura Std Book"/>
                        </a:rPr>
                        <a:t>12,2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72,2</a:t>
                      </a:r>
                    </a:p>
                  </a:txBody>
                  <a:tcPr marL="9525" marR="9525" marT="9525" marB="0" anchor="b"/>
                </a:tc>
                <a:tc>
                  <a:txBody>
                    <a:bodyPr/>
                    <a:lstStyle/>
                    <a:p>
                      <a:pPr algn="ctr" rtl="0" fontAlgn="b"/>
                      <a:r>
                        <a:rPr lang="sv-SE" sz="1100" b="0" i="0" u="none" strike="noStrike">
                          <a:solidFill>
                            <a:srgbClr val="000000"/>
                          </a:solidFill>
                          <a:effectLst/>
                          <a:latin typeface="Futura Std Book"/>
                        </a:rPr>
                        <a:t>35,7</a:t>
                      </a:r>
                    </a:p>
                  </a:txBody>
                  <a:tcPr marL="9525" marR="9525" marT="9525" marB="0" anchor="b"/>
                </a:tc>
                <a:tc>
                  <a:txBody>
                    <a:bodyPr/>
                    <a:lstStyle/>
                    <a:p>
                      <a:pPr algn="ctr" rtl="0" fontAlgn="b"/>
                      <a:r>
                        <a:rPr lang="sv-SE" sz="1100" b="0" i="0" u="none" strike="noStrike" dirty="0">
                          <a:solidFill>
                            <a:srgbClr val="000000"/>
                          </a:solidFill>
                          <a:effectLst/>
                          <a:latin typeface="Futura Std Book"/>
                        </a:rPr>
                        <a:t>5,6</a:t>
                      </a:r>
                    </a:p>
                  </a:txBody>
                  <a:tcPr marL="9525" marR="9525" marT="9525" marB="0" anchor="b"/>
                </a:tc>
              </a:tr>
            </a:tbl>
          </a:graphicData>
        </a:graphic>
      </p:graphicFrame>
      <p:sp>
        <p:nvSpPr>
          <p:cNvPr id="10" name="textruta 9"/>
          <p:cNvSpPr txBox="1"/>
          <p:nvPr/>
        </p:nvSpPr>
        <p:spPr>
          <a:xfrm>
            <a:off x="4757208" y="4725503"/>
            <a:ext cx="914400" cy="348621"/>
          </a:xfrm>
          <a:prstGeom prst="rect">
            <a:avLst/>
          </a:prstGeom>
          <a:noFill/>
        </p:spPr>
        <p:txBody>
          <a:bodyPr wrap="none" lIns="0" tIns="0" rIns="0" bIns="0" rtlCol="0">
            <a:noAutofit/>
          </a:bodyPr>
          <a:lstStyle/>
          <a:p>
            <a:pPr>
              <a:lnSpc>
                <a:spcPts val="2400"/>
              </a:lnSpc>
            </a:pPr>
            <a:r>
              <a:rPr lang="sv-SE" sz="800" dirty="0" smtClean="0"/>
              <a:t>*I övrigt ingår jordbruk, skogsbruk och fiske, byggverksamhet samt okänd näringsgren</a:t>
            </a:r>
          </a:p>
        </p:txBody>
      </p:sp>
      <p:graphicFrame>
        <p:nvGraphicFramePr>
          <p:cNvPr id="11" name="Diagram 10"/>
          <p:cNvGraphicFramePr>
            <a:graphicFrameLocks/>
          </p:cNvGraphicFramePr>
          <p:nvPr>
            <p:extLst>
              <p:ext uri="{D42A27DB-BD31-4B8C-83A1-F6EECF244321}">
                <p14:modId xmlns:p14="http://schemas.microsoft.com/office/powerpoint/2010/main" val="251549082"/>
              </p:ext>
            </p:extLst>
          </p:nvPr>
        </p:nvGraphicFramePr>
        <p:xfrm>
          <a:off x="493015" y="2197830"/>
          <a:ext cx="4140000" cy="27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873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Nyregistrerade företag</a:t>
            </a:r>
            <a:br>
              <a:rPr lang="sv-SE" sz="2800" dirty="0" smtClean="0"/>
            </a:b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522143741"/>
              </p:ext>
            </p:extLst>
          </p:nvPr>
        </p:nvGraphicFramePr>
        <p:xfrm>
          <a:off x="4847793" y="2313827"/>
          <a:ext cx="3868338" cy="1329690"/>
        </p:xfrm>
        <a:graphic>
          <a:graphicData uri="http://schemas.openxmlformats.org/drawingml/2006/table">
            <a:tbl>
              <a:tblPr>
                <a:tableStyleId>{68D230F3-CF80-4859-8CE7-A43EE81993B5}</a:tableStyleId>
              </a:tblPr>
              <a:tblGrid>
                <a:gridCol w="1323975"/>
                <a:gridCol w="706688"/>
                <a:gridCol w="661301"/>
                <a:gridCol w="651428"/>
                <a:gridCol w="524946"/>
              </a:tblGrid>
              <a:tr h="190500">
                <a:tc>
                  <a:txBody>
                    <a:bodyPr/>
                    <a:lstStyle/>
                    <a:p>
                      <a:pPr algn="l" fontAlgn="b"/>
                      <a:r>
                        <a:rPr lang="sv-SE" sz="1800" b="0" i="0" u="none" strike="noStrike" dirty="0">
                          <a:solidFill>
                            <a:srgbClr val="000000"/>
                          </a:solidFill>
                          <a:effectLst/>
                          <a:latin typeface="Arial"/>
                        </a:rPr>
                        <a:t> </a:t>
                      </a: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kv1</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800" b="0" i="0" u="none" strike="noStrike">
                        <a:solidFill>
                          <a:srgbClr val="000000"/>
                        </a:solidFill>
                        <a:effectLst/>
                        <a:latin typeface="Arial"/>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18 929</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6,3</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65 744</a:t>
                      </a:r>
                    </a:p>
                  </a:txBody>
                  <a:tcPr marL="9525" marR="9525" marT="9525" marB="0" anchor="b"/>
                </a:tc>
                <a:tc>
                  <a:txBody>
                    <a:bodyPr/>
                    <a:lstStyle/>
                    <a:p>
                      <a:pPr algn="ctr" rtl="0" fontAlgn="b"/>
                      <a:r>
                        <a:rPr lang="sv-SE" sz="1100" b="0" i="0" u="none" strike="noStrike">
                          <a:solidFill>
                            <a:srgbClr val="000000"/>
                          </a:solidFill>
                          <a:effectLst/>
                          <a:latin typeface="Futura Std Book"/>
                        </a:rPr>
                        <a:t>4,2</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10 029</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34 996</a:t>
                      </a:r>
                    </a:p>
                  </a:txBody>
                  <a:tcPr marL="9525" marR="9525" marT="9525" marB="0" anchor="b"/>
                </a:tc>
                <a:tc>
                  <a:txBody>
                    <a:bodyPr/>
                    <a:lstStyle/>
                    <a:p>
                      <a:pPr algn="ctr" rtl="0" fontAlgn="b"/>
                      <a:r>
                        <a:rPr lang="sv-SE" sz="1100" b="0" i="0" u="none" strike="noStrike">
                          <a:solidFill>
                            <a:srgbClr val="000000"/>
                          </a:solidFill>
                          <a:effectLst/>
                          <a:latin typeface="Futura Std Book"/>
                        </a:rPr>
                        <a:t>5,7</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Uppsala län</a:t>
                      </a:r>
                    </a:p>
                  </a:txBody>
                  <a:tcPr marL="9525" marR="9525" marT="9525" marB="0" anchor="b"/>
                </a:tc>
                <a:tc>
                  <a:txBody>
                    <a:bodyPr/>
                    <a:lstStyle/>
                    <a:p>
                      <a:pPr algn="ctr" rtl="0" fontAlgn="b"/>
                      <a:r>
                        <a:rPr lang="sv-SE" sz="1100" b="1" i="0" u="none" strike="noStrike">
                          <a:solidFill>
                            <a:srgbClr val="000000"/>
                          </a:solidFill>
                          <a:effectLst/>
                          <a:latin typeface="Futura Std Book"/>
                        </a:rPr>
                        <a:t>657</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27,1</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2 124</a:t>
                      </a:r>
                    </a:p>
                  </a:txBody>
                  <a:tcPr marL="9525" marR="9525" marT="9525" marB="0" anchor="b"/>
                </a:tc>
                <a:tc>
                  <a:txBody>
                    <a:bodyPr/>
                    <a:lstStyle/>
                    <a:p>
                      <a:pPr algn="ctr" rtl="0" fontAlgn="b"/>
                      <a:r>
                        <a:rPr lang="sv-SE" sz="1100" b="1" i="0" u="none" strike="noStrike">
                          <a:solidFill>
                            <a:srgbClr val="000000"/>
                          </a:solidFill>
                          <a:effectLst/>
                          <a:latin typeface="Futura Std Book"/>
                        </a:rPr>
                        <a:t>3,6</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Uppsala kommun</a:t>
                      </a:r>
                    </a:p>
                  </a:txBody>
                  <a:tcPr marL="9525" marR="9525" marT="9525" marB="0" anchor="b"/>
                </a:tc>
                <a:tc>
                  <a:txBody>
                    <a:bodyPr/>
                    <a:lstStyle/>
                    <a:p>
                      <a:pPr algn="ctr" rtl="0" fontAlgn="b"/>
                      <a:r>
                        <a:rPr lang="sv-SE" sz="1100" b="1" i="0" u="none" strike="noStrike">
                          <a:solidFill>
                            <a:srgbClr val="000000"/>
                          </a:solidFill>
                          <a:effectLst/>
                          <a:latin typeface="Futura Std Book"/>
                        </a:rPr>
                        <a:t>458</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40,5</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1 429</a:t>
                      </a:r>
                    </a:p>
                  </a:txBody>
                  <a:tcPr marL="9525" marR="9525" marT="9525" marB="0" anchor="b"/>
                </a:tc>
                <a:tc>
                  <a:txBody>
                    <a:bodyPr/>
                    <a:lstStyle/>
                    <a:p>
                      <a:pPr algn="ctr" rtl="0" fontAlgn="b"/>
                      <a:r>
                        <a:rPr lang="sv-SE" sz="1100" b="1" i="0" u="none" strike="noStrike" dirty="0">
                          <a:solidFill>
                            <a:srgbClr val="000000"/>
                          </a:solidFill>
                          <a:effectLst/>
                          <a:latin typeface="Futura Std Book"/>
                        </a:rPr>
                        <a:t>8,9</a:t>
                      </a:r>
                    </a:p>
                  </a:txBody>
                  <a:tcPr marL="9525" marR="9525" marT="9525" marB="0" anchor="b"/>
                </a:tc>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Bolagsverket</a:t>
            </a:r>
          </a:p>
        </p:txBody>
      </p:sp>
      <p:sp>
        <p:nvSpPr>
          <p:cNvPr id="8" name="textruta 7"/>
          <p:cNvSpPr txBox="1"/>
          <p:nvPr/>
        </p:nvSpPr>
        <p:spPr>
          <a:xfrm>
            <a:off x="7652512" y="3578694"/>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9" name="Diagram 8"/>
          <p:cNvGraphicFramePr>
            <a:graphicFrameLocks/>
          </p:cNvGraphicFramePr>
          <p:nvPr>
            <p:extLst>
              <p:ext uri="{D42A27DB-BD31-4B8C-83A1-F6EECF244321}">
                <p14:modId xmlns:p14="http://schemas.microsoft.com/office/powerpoint/2010/main" val="3458088949"/>
              </p:ext>
            </p:extLst>
          </p:nvPr>
        </p:nvGraphicFramePr>
        <p:xfrm>
          <a:off x="490153" y="2185558"/>
          <a:ext cx="576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0002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Företagskonkurser</a:t>
            </a:r>
            <a:br>
              <a:rPr lang="sv-SE" sz="2800" dirty="0" smtClean="0"/>
            </a:br>
            <a:r>
              <a:rPr lang="sv-SE" b="0" dirty="0" smtClean="0"/>
              <a:t/>
            </a:r>
            <a:br>
              <a:rPr lang="sv-SE"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7" name="Tabell 6"/>
          <p:cNvGraphicFramePr>
            <a:graphicFrameLocks noGrp="1"/>
          </p:cNvGraphicFramePr>
          <p:nvPr>
            <p:extLst>
              <p:ext uri="{D42A27DB-BD31-4B8C-83A1-F6EECF244321}">
                <p14:modId xmlns:p14="http://schemas.microsoft.com/office/powerpoint/2010/main" val="2933045519"/>
              </p:ext>
            </p:extLst>
          </p:nvPr>
        </p:nvGraphicFramePr>
        <p:xfrm>
          <a:off x="4847793" y="2313827"/>
          <a:ext cx="3868338" cy="1329690"/>
        </p:xfrm>
        <a:graphic>
          <a:graphicData uri="http://schemas.openxmlformats.org/drawingml/2006/table">
            <a:tbl>
              <a:tblPr>
                <a:tableStyleId>{68D230F3-CF80-4859-8CE7-A43EE81993B5}</a:tableStyleId>
              </a:tblPr>
              <a:tblGrid>
                <a:gridCol w="1323975"/>
                <a:gridCol w="706688"/>
                <a:gridCol w="661301"/>
                <a:gridCol w="651428"/>
                <a:gridCol w="524946"/>
              </a:tblGrid>
              <a:tr h="190500">
                <a:tc>
                  <a:txBody>
                    <a:bodyPr/>
                    <a:lstStyle/>
                    <a:p>
                      <a:pPr algn="l" fontAlgn="b"/>
                      <a:r>
                        <a:rPr lang="sv-SE" sz="1800" b="0" i="0" u="none" strike="noStrike" dirty="0">
                          <a:solidFill>
                            <a:srgbClr val="000000"/>
                          </a:solidFill>
                          <a:effectLst/>
                          <a:latin typeface="Arial"/>
                        </a:rPr>
                        <a:t> </a:t>
                      </a: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kv1</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800" b="0" i="0" u="none" strike="noStrike">
                        <a:solidFill>
                          <a:srgbClr val="000000"/>
                        </a:solidFill>
                        <a:effectLst/>
                        <a:latin typeface="Arial"/>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lnB>
                      <a:noFill/>
                    </a:lnB>
                  </a:tcPr>
                </a:tc>
                <a:tc>
                  <a:txBody>
                    <a:bodyPr/>
                    <a:lstStyle/>
                    <a:p>
                      <a:pPr algn="ctr" rtl="0" fontAlgn="b"/>
                      <a:r>
                        <a:rPr lang="sv-SE" sz="1000" b="0" i="0" u="none" strike="noStrike">
                          <a:solidFill>
                            <a:srgbClr val="000000"/>
                          </a:solidFill>
                          <a:effectLst/>
                          <a:latin typeface="Futura Std Book"/>
                        </a:rPr>
                        <a:t>Utv., %</a:t>
                      </a:r>
                    </a:p>
                  </a:txBody>
                  <a:tcPr marL="9525" marR="9525" marT="9525" marB="0" anchor="b">
                    <a:lnB>
                      <a:noFill/>
                    </a:lnB>
                  </a:tcPr>
                </a:tc>
                <a:tc>
                  <a:txBody>
                    <a:bodyPr/>
                    <a:lstStyle/>
                    <a:p>
                      <a:pPr algn="ctr" rtl="0" fontAlgn="b"/>
                      <a:r>
                        <a:rPr lang="sv-SE" sz="1000" b="0" i="0" u="none" strike="noStrike">
                          <a:solidFill>
                            <a:srgbClr val="000000"/>
                          </a:solidFill>
                          <a:effectLst/>
                          <a:latin typeface="Futura Std Book"/>
                        </a:rPr>
                        <a:t>Antal</a:t>
                      </a:r>
                    </a:p>
                  </a:txBody>
                  <a:tcPr marL="9525" marR="9525" marT="9525" marB="0" anchor="b">
                    <a:lnB>
                      <a:noFill/>
                    </a:lnB>
                  </a:tcPr>
                </a:tc>
                <a:tc>
                  <a:txBody>
                    <a:bodyPr/>
                    <a:lstStyle/>
                    <a:p>
                      <a:pPr algn="ctr" rtl="0" fontAlgn="b"/>
                      <a:r>
                        <a:rPr lang="sv-SE" sz="1000" b="0" i="0" u="none" strike="noStrike">
                          <a:solidFill>
                            <a:srgbClr val="000000"/>
                          </a:solidFill>
                          <a:effectLst/>
                          <a:latin typeface="Futura Std Book"/>
                        </a:rPr>
                        <a:t>Utv., %</a:t>
                      </a:r>
                    </a:p>
                  </a:txBody>
                  <a:tcPr marL="9525" marR="9525" marT="9525" marB="0" anchor="b">
                    <a:lnB>
                      <a:noFill/>
                    </a:lnB>
                  </a:tcPr>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lnR>
                      <a:noFill/>
                    </a:lnR>
                  </a:tcPr>
                </a:tc>
                <a:tc>
                  <a:txBody>
                    <a:bodyPr/>
                    <a:lstStyle/>
                    <a:p>
                      <a:pPr algn="ctr" rtl="0" fontAlgn="b"/>
                      <a:r>
                        <a:rPr lang="sv-SE" sz="1100" b="0" i="0" u="none" strike="noStrike">
                          <a:solidFill>
                            <a:srgbClr val="000000"/>
                          </a:solidFill>
                          <a:effectLst/>
                          <a:latin typeface="Futura Std Book"/>
                        </a:rPr>
                        <a:t>1 420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-12,1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6 231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100" b="0" i="0" u="none" strike="noStrike">
                          <a:solidFill>
                            <a:srgbClr val="000000"/>
                          </a:solidFill>
                          <a:effectLst/>
                          <a:latin typeface="Futura Std Book"/>
                        </a:rPr>
                        <a:t>-10,7</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lnR>
                      <a:noFill/>
                    </a:lnR>
                  </a:tcPr>
                </a:tc>
                <a:tc>
                  <a:txBody>
                    <a:bodyPr/>
                    <a:lstStyle/>
                    <a:p>
                      <a:pPr algn="ctr" rtl="0" fontAlgn="b"/>
                      <a:r>
                        <a:rPr lang="sv-SE" sz="1100" b="0" i="0" u="none" strike="noStrike">
                          <a:solidFill>
                            <a:srgbClr val="000000"/>
                          </a:solidFill>
                          <a:effectLst/>
                          <a:latin typeface="Futura Std Book"/>
                        </a:rPr>
                        <a:t>717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-10,8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3 080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100" b="0" i="0" u="none" strike="noStrike">
                          <a:solidFill>
                            <a:srgbClr val="000000"/>
                          </a:solidFill>
                          <a:effectLst/>
                          <a:latin typeface="Futura Std Book"/>
                        </a:rPr>
                        <a:t>-13,4</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1" i="0" u="none" strike="noStrike">
                          <a:solidFill>
                            <a:srgbClr val="000000"/>
                          </a:solidFill>
                          <a:effectLst/>
                          <a:latin typeface="Futura Std Book"/>
                        </a:rPr>
                        <a:t>Uppsala län</a:t>
                      </a:r>
                    </a:p>
                  </a:txBody>
                  <a:tcPr marL="9525" marR="9525" marT="9525" marB="0" anchor="b">
                    <a:lnR>
                      <a:noFill/>
                    </a:lnR>
                  </a:tcPr>
                </a:tc>
                <a:tc>
                  <a:txBody>
                    <a:bodyPr/>
                    <a:lstStyle/>
                    <a:p>
                      <a:pPr algn="ctr" rtl="0" fontAlgn="b"/>
                      <a:r>
                        <a:rPr lang="sv-SE" sz="1100" b="1" i="0" u="none" strike="noStrike">
                          <a:solidFill>
                            <a:srgbClr val="000000"/>
                          </a:solidFill>
                          <a:effectLst/>
                          <a:latin typeface="Futura Std Book"/>
                        </a:rPr>
                        <a:t>42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-39,1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191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100" b="1" i="0" u="none" strike="noStrike">
                          <a:solidFill>
                            <a:srgbClr val="000000"/>
                          </a:solidFill>
                          <a:effectLst/>
                          <a:latin typeface="Futura Std Book"/>
                        </a:rPr>
                        <a:t>-8,6</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1" i="0" u="none" strike="noStrike">
                          <a:solidFill>
                            <a:srgbClr val="000000"/>
                          </a:solidFill>
                          <a:effectLst/>
                          <a:latin typeface="Futura Std Book"/>
                        </a:rPr>
                        <a:t>Uppsala kommun</a:t>
                      </a:r>
                    </a:p>
                  </a:txBody>
                  <a:tcPr marL="9525" marR="9525" marT="9525" marB="0" anchor="b">
                    <a:lnR>
                      <a:noFill/>
                    </a:lnR>
                  </a:tcPr>
                </a:tc>
                <a:tc>
                  <a:txBody>
                    <a:bodyPr/>
                    <a:lstStyle/>
                    <a:p>
                      <a:pPr algn="ctr" rtl="0" fontAlgn="b"/>
                      <a:r>
                        <a:rPr lang="sv-SE" sz="1100" b="1" i="0" u="none" strike="noStrike">
                          <a:solidFill>
                            <a:srgbClr val="000000"/>
                          </a:solidFill>
                          <a:effectLst/>
                          <a:latin typeface="Futura Std Book"/>
                        </a:rPr>
                        <a:t>29</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-12,1</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119</a:t>
                      </a: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tc>
                  <a:txBody>
                    <a:bodyPr/>
                    <a:lstStyle/>
                    <a:p>
                      <a:pPr algn="ctr" rtl="0" fontAlgn="b"/>
                      <a:r>
                        <a:rPr lang="sv-SE" sz="1100" b="1" i="0" u="none" strike="noStrike" dirty="0">
                          <a:solidFill>
                            <a:srgbClr val="000000"/>
                          </a:solidFill>
                          <a:effectLst/>
                          <a:latin typeface="Futura Std Book"/>
                        </a:rPr>
                        <a:t>3,5</a:t>
                      </a: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tr>
            </a:tbl>
          </a:graphicData>
        </a:graphic>
      </p:graphicFrame>
      <p:sp>
        <p:nvSpPr>
          <p:cNvPr id="11" name="textruta 10"/>
          <p:cNvSpPr txBox="1"/>
          <p:nvPr/>
        </p:nvSpPr>
        <p:spPr>
          <a:xfrm>
            <a:off x="7681457" y="3578694"/>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8" name="Diagram 7"/>
          <p:cNvGraphicFramePr>
            <a:graphicFrameLocks/>
          </p:cNvGraphicFramePr>
          <p:nvPr>
            <p:extLst>
              <p:ext uri="{D42A27DB-BD31-4B8C-83A1-F6EECF244321}">
                <p14:modId xmlns:p14="http://schemas.microsoft.com/office/powerpoint/2010/main" val="4259655823"/>
              </p:ext>
            </p:extLst>
          </p:nvPr>
        </p:nvGraphicFramePr>
        <p:xfrm>
          <a:off x="504625" y="2182483"/>
          <a:ext cx="576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8215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Sysselsättning</a:t>
            </a:r>
            <a:br>
              <a:rPr lang="sv-SE" sz="2800" dirty="0" smtClean="0"/>
            </a:br>
            <a:r>
              <a:rPr lang="sv-SE" sz="2000" b="0" dirty="0" smtClean="0"/>
              <a:t>Index </a:t>
            </a:r>
            <a:r>
              <a:rPr lang="sv-SE" sz="2000" b="0" dirty="0"/>
              <a:t>100 = </a:t>
            </a:r>
            <a:r>
              <a:rPr lang="sv-SE" sz="2000" b="0" dirty="0" smtClean="0"/>
              <a:t>2008 kv1</a:t>
            </a: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3340189596"/>
              </p:ext>
            </p:extLst>
          </p:nvPr>
        </p:nvGraphicFramePr>
        <p:xfrm>
          <a:off x="3972962" y="2310930"/>
          <a:ext cx="4957480" cy="956393"/>
        </p:xfrm>
        <a:graphic>
          <a:graphicData uri="http://schemas.openxmlformats.org/drawingml/2006/table">
            <a:tbl>
              <a:tblPr>
                <a:tableStyleId>{68D230F3-CF80-4859-8CE7-A43EE81993B5}</a:tableStyleId>
              </a:tblPr>
              <a:tblGrid>
                <a:gridCol w="1484863"/>
                <a:gridCol w="760315"/>
                <a:gridCol w="792107"/>
                <a:gridCol w="792107"/>
                <a:gridCol w="565150"/>
                <a:gridCol w="562938"/>
              </a:tblGrid>
              <a:tr h="202603">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dirty="0">
                          <a:solidFill>
                            <a:srgbClr val="000000"/>
                          </a:solidFill>
                          <a:effectLst/>
                          <a:latin typeface="Futura Std Book"/>
                        </a:rPr>
                        <a:t>Antal</a:t>
                      </a:r>
                    </a:p>
                  </a:txBody>
                  <a:tcPr marL="9525" marR="9525" marT="9525" marB="0" anchor="b"/>
                </a:tc>
                <a:tc>
                  <a:txBody>
                    <a:bodyPr/>
                    <a:lstStyle/>
                    <a:p>
                      <a:pPr algn="ctr" rtl="0" fontAlgn="b"/>
                      <a:r>
                        <a:rPr lang="sv-SE" sz="1100" b="0" i="1"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2016 kv1</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2008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kv1</a:t>
                      </a:r>
                    </a:p>
                  </a:txBody>
                  <a:tcPr marL="9525" marR="9525" marT="9525" marB="0" anchor="b"/>
                </a:tc>
              </a:tr>
              <a:tr h="182290">
                <a:tc>
                  <a:txBody>
                    <a:bodyPr/>
                    <a:lstStyle/>
                    <a:p>
                      <a:pPr algn="l" fontAlgn="b"/>
                      <a:r>
                        <a:rPr lang="sv-SE" sz="1100" b="0" i="0" u="none" strike="noStrike">
                          <a:solidFill>
                            <a:srgbClr val="000000"/>
                          </a:solidFill>
                          <a:effectLst/>
                          <a:latin typeface="+mj-lt"/>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4 811 400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71 500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9,0</a:t>
                      </a:r>
                    </a:p>
                  </a:txBody>
                  <a:tcPr marL="9525" marR="9525" marT="9525" marB="0" anchor="b"/>
                </a:tc>
                <a:tc>
                  <a:txBody>
                    <a:bodyPr/>
                    <a:lstStyle/>
                    <a:p>
                      <a:pPr algn="ctr" rtl="0" fontAlgn="b"/>
                      <a:r>
                        <a:rPr lang="sv-SE" sz="1100" b="0" i="0" u="none" strike="noStrike">
                          <a:solidFill>
                            <a:srgbClr val="000000"/>
                          </a:solidFill>
                          <a:effectLst/>
                          <a:latin typeface="Futura Std Book"/>
                        </a:rPr>
                        <a:t>1,5</a:t>
                      </a:r>
                    </a:p>
                  </a:txBody>
                  <a:tcPr marL="9525" marR="9525" marT="9525" marB="0" anchor="b"/>
                </a:tc>
              </a:tr>
              <a:tr h="190500">
                <a:tc>
                  <a:txBody>
                    <a:bodyPr/>
                    <a:lstStyle/>
                    <a:p>
                      <a:pPr algn="l" fontAlgn="b"/>
                      <a:r>
                        <a:rPr lang="sv-SE" sz="1100" b="0" i="0" u="none" strike="noStrike">
                          <a:solidFill>
                            <a:srgbClr val="000000"/>
                          </a:solidFill>
                          <a:effectLst/>
                          <a:latin typeface="+mj-lt"/>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2 204 700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32 700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9,3</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10,0</a:t>
                      </a:r>
                    </a:p>
                  </a:txBody>
                  <a:tcPr marL="9525" marR="9525" marT="9525" marB="0" anchor="b"/>
                </a:tc>
                <a:tc>
                  <a:txBody>
                    <a:bodyPr/>
                    <a:lstStyle/>
                    <a:p>
                      <a:pPr algn="ctr" rtl="0" fontAlgn="b"/>
                      <a:r>
                        <a:rPr lang="sv-SE" sz="1100" b="0" i="0" u="none" strike="noStrike">
                          <a:solidFill>
                            <a:srgbClr val="000000"/>
                          </a:solidFill>
                          <a:effectLst/>
                          <a:latin typeface="Futura Std Book"/>
                        </a:rPr>
                        <a:t>1,5</a:t>
                      </a:r>
                    </a:p>
                  </a:txBody>
                  <a:tcPr marL="9525" marR="9525" marT="9525" marB="0" anchor="b"/>
                </a:tc>
              </a:tr>
              <a:tr h="190500">
                <a:tc>
                  <a:txBody>
                    <a:bodyPr/>
                    <a:lstStyle/>
                    <a:p>
                      <a:pPr algn="l" fontAlgn="b"/>
                      <a:r>
                        <a:rPr lang="sv-SE" sz="1100" b="1" i="0" u="none" strike="noStrike" dirty="0" smtClean="0">
                          <a:solidFill>
                            <a:srgbClr val="000000"/>
                          </a:solidFill>
                          <a:effectLst/>
                          <a:latin typeface="+mj-lt"/>
                        </a:rPr>
                        <a:t>Uppsala län</a:t>
                      </a:r>
                      <a:endParaRPr lang="sv-SE" sz="1100" b="1" i="0" u="none" strike="noStrike" dirty="0">
                        <a:solidFill>
                          <a:srgbClr val="000000"/>
                        </a:solidFill>
                        <a:effectLst/>
                        <a:latin typeface="+mj-lt"/>
                      </a:endParaRPr>
                    </a:p>
                  </a:txBody>
                  <a:tcPr marL="9525" marR="9525" marT="9525" marB="0" anchor="b"/>
                </a:tc>
                <a:tc>
                  <a:txBody>
                    <a:bodyPr/>
                    <a:lstStyle/>
                    <a:p>
                      <a:pPr algn="ctr" rtl="0" fontAlgn="b"/>
                      <a:r>
                        <a:rPr lang="sv-SE" sz="1100" b="1" i="0" u="none" strike="noStrike">
                          <a:solidFill>
                            <a:srgbClr val="000000"/>
                          </a:solidFill>
                          <a:effectLst/>
                          <a:latin typeface="Futura Std Book"/>
                        </a:rPr>
                        <a:t>179 600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4 000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13,0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13,7</a:t>
                      </a:r>
                    </a:p>
                  </a:txBody>
                  <a:tcPr marL="9525" marR="9525" marT="9525" marB="0" anchor="b"/>
                </a:tc>
                <a:tc>
                  <a:txBody>
                    <a:bodyPr/>
                    <a:lstStyle/>
                    <a:p>
                      <a:pPr algn="ctr" rtl="0" fontAlgn="b"/>
                      <a:r>
                        <a:rPr lang="sv-SE" sz="1100" b="1" i="0" u="none" strike="noStrike" dirty="0">
                          <a:solidFill>
                            <a:srgbClr val="000000"/>
                          </a:solidFill>
                          <a:effectLst/>
                          <a:latin typeface="Futura Std Book"/>
                        </a:rPr>
                        <a:t>2,3</a:t>
                      </a:r>
                    </a:p>
                  </a:txBody>
                  <a:tcPr marL="9525" marR="9525" marT="9525"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11" name="textruta 10"/>
          <p:cNvSpPr txBox="1"/>
          <p:nvPr/>
        </p:nvSpPr>
        <p:spPr>
          <a:xfrm>
            <a:off x="6377058" y="3196171"/>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7" name="Diagram 6"/>
          <p:cNvGraphicFramePr>
            <a:graphicFrameLocks/>
          </p:cNvGraphicFramePr>
          <p:nvPr>
            <p:extLst>
              <p:ext uri="{D42A27DB-BD31-4B8C-83A1-F6EECF244321}">
                <p14:modId xmlns:p14="http://schemas.microsoft.com/office/powerpoint/2010/main" val="1219278256"/>
              </p:ext>
            </p:extLst>
          </p:nvPr>
        </p:nvGraphicFramePr>
        <p:xfrm>
          <a:off x="397496" y="2182483"/>
          <a:ext cx="504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7758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14001" y="365318"/>
            <a:ext cx="8410005" cy="727828"/>
          </a:xfrm>
        </p:spPr>
        <p:txBody>
          <a:bodyPr/>
          <a:lstStyle/>
          <a:p>
            <a:pPr>
              <a:lnSpc>
                <a:spcPct val="100000"/>
              </a:lnSpc>
            </a:pPr>
            <a:r>
              <a:rPr lang="sv-SE" sz="2800" dirty="0" smtClean="0"/>
              <a:t>Sysselsättning i Uppsala län</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6" name="Tabell 5"/>
          <p:cNvGraphicFramePr>
            <a:graphicFrameLocks noGrp="1"/>
          </p:cNvGraphicFramePr>
          <p:nvPr>
            <p:extLst>
              <p:ext uri="{D42A27DB-BD31-4B8C-83A1-F6EECF244321}">
                <p14:modId xmlns:p14="http://schemas.microsoft.com/office/powerpoint/2010/main" val="2426931042"/>
              </p:ext>
            </p:extLst>
          </p:nvPr>
        </p:nvGraphicFramePr>
        <p:xfrm>
          <a:off x="435096" y="908276"/>
          <a:ext cx="6892289" cy="3787737"/>
        </p:xfrm>
        <a:graphic>
          <a:graphicData uri="http://schemas.openxmlformats.org/drawingml/2006/table">
            <a:tbl>
              <a:tblPr>
                <a:tableStyleId>{68D230F3-CF80-4859-8CE7-A43EE81993B5}</a:tableStyleId>
              </a:tblPr>
              <a:tblGrid>
                <a:gridCol w="2247916"/>
                <a:gridCol w="1144508"/>
                <a:gridCol w="866055"/>
                <a:gridCol w="866055"/>
                <a:gridCol w="866055"/>
                <a:gridCol w="901700"/>
              </a:tblGrid>
              <a:tr h="193809">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Antal</a:t>
                      </a:r>
                    </a:p>
                  </a:txBody>
                  <a:tcPr marL="9525" marR="9525" marT="9525" marB="0" anchor="b"/>
                </a:tc>
                <a:tc>
                  <a:txBody>
                    <a:bodyPr/>
                    <a:lstStyle/>
                    <a:p>
                      <a:pPr algn="ctr" rtl="0" fontAlgn="b"/>
                      <a:r>
                        <a:rPr lang="sv-SE" sz="1100" b="0" i="1"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3809">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2016 kv1</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2008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kv1</a:t>
                      </a:r>
                    </a:p>
                  </a:txBody>
                  <a:tcPr marL="9525" marR="9525" marT="9525" marB="0" anchor="b"/>
                </a:tc>
              </a:tr>
              <a:tr h="289173">
                <a:tc>
                  <a:txBody>
                    <a:bodyPr/>
                    <a:lstStyle/>
                    <a:p>
                      <a:pPr algn="l" fontAlgn="b"/>
                      <a:r>
                        <a:rPr lang="sv-SE" sz="900" b="1" u="none" strike="noStrike" dirty="0">
                          <a:effectLst/>
                        </a:rPr>
                        <a:t>Total</a:t>
                      </a:r>
                      <a:endParaRPr lang="sv-SE" sz="900" b="1" i="0" u="none" strike="noStrike" dirty="0">
                        <a:solidFill>
                          <a:srgbClr val="000000"/>
                        </a:solidFill>
                        <a:effectLst/>
                        <a:latin typeface="Calibri"/>
                      </a:endParaRPr>
                    </a:p>
                  </a:txBody>
                  <a:tcPr marL="9525" marR="9525" marT="9525" marB="0" anchor="b"/>
                </a:tc>
                <a:tc>
                  <a:txBody>
                    <a:bodyPr/>
                    <a:lstStyle/>
                    <a:p>
                      <a:pPr algn="ctr" fontAlgn="b"/>
                      <a:r>
                        <a:rPr lang="sv-SE" sz="1100" b="1" i="0" u="none" strike="noStrike">
                          <a:solidFill>
                            <a:srgbClr val="000000"/>
                          </a:solidFill>
                          <a:effectLst/>
                          <a:latin typeface="Fu"/>
                        </a:rPr>
                        <a:t>179 600</a:t>
                      </a:r>
                    </a:p>
                  </a:txBody>
                  <a:tcPr marL="9525" marR="9525" marT="9525" marB="0" anchor="b">
                    <a:noFill/>
                  </a:tcPr>
                </a:tc>
                <a:tc>
                  <a:txBody>
                    <a:bodyPr/>
                    <a:lstStyle/>
                    <a:p>
                      <a:pPr algn="ctr" fontAlgn="b"/>
                      <a:r>
                        <a:rPr lang="sv-SE" sz="1100" b="1" i="0" u="none" strike="noStrike">
                          <a:solidFill>
                            <a:srgbClr val="000000"/>
                          </a:solidFill>
                          <a:effectLst/>
                          <a:latin typeface="Fu"/>
                        </a:rPr>
                        <a:t>4 000</a:t>
                      </a:r>
                    </a:p>
                  </a:txBody>
                  <a:tcPr marL="9525" marR="9525" marT="9525" marB="0" anchor="b">
                    <a:noFill/>
                  </a:tcPr>
                </a:tc>
                <a:tc>
                  <a:txBody>
                    <a:bodyPr/>
                    <a:lstStyle/>
                    <a:p>
                      <a:pPr algn="ctr" fontAlgn="b"/>
                      <a:r>
                        <a:rPr lang="sv-SE" sz="1100" b="1" i="0" u="none" strike="noStrike">
                          <a:solidFill>
                            <a:srgbClr val="000000"/>
                          </a:solidFill>
                          <a:effectLst/>
                          <a:latin typeface="Fu"/>
                        </a:rPr>
                        <a:t>13,0</a:t>
                      </a:r>
                    </a:p>
                  </a:txBody>
                  <a:tcPr marL="9525" marR="9525" marT="9525" marB="0" anchor="b"/>
                </a:tc>
                <a:tc>
                  <a:txBody>
                    <a:bodyPr/>
                    <a:lstStyle/>
                    <a:p>
                      <a:pPr algn="ctr" fontAlgn="b"/>
                      <a:r>
                        <a:rPr lang="sv-SE" sz="1100" b="1" i="0" u="none" strike="noStrike">
                          <a:solidFill>
                            <a:srgbClr val="000000"/>
                          </a:solidFill>
                          <a:effectLst/>
                          <a:latin typeface="Fu"/>
                        </a:rPr>
                        <a:t>13,7</a:t>
                      </a:r>
                    </a:p>
                  </a:txBody>
                  <a:tcPr marL="9525" marR="9525" marT="9525" marB="0" anchor="b"/>
                </a:tc>
                <a:tc>
                  <a:txBody>
                    <a:bodyPr/>
                    <a:lstStyle/>
                    <a:p>
                      <a:pPr algn="ctr" fontAlgn="b"/>
                      <a:r>
                        <a:rPr lang="sv-SE" sz="1100" b="1" i="0" u="none" strike="noStrike">
                          <a:solidFill>
                            <a:srgbClr val="000000"/>
                          </a:solidFill>
                          <a:effectLst/>
                          <a:latin typeface="Fu"/>
                        </a:rPr>
                        <a:t>2,3</a:t>
                      </a:r>
                    </a:p>
                  </a:txBody>
                  <a:tcPr marL="9525" marR="9525" marT="9525" marB="0" anchor="b"/>
                </a:tc>
              </a:tr>
              <a:tr h="193809">
                <a:tc>
                  <a:txBody>
                    <a:bodyPr/>
                    <a:lstStyle/>
                    <a:p>
                      <a:pPr algn="l" fontAlgn="b"/>
                      <a:r>
                        <a:rPr lang="sv-SE" sz="900" u="none" strike="noStrike" dirty="0">
                          <a:solidFill>
                            <a:schemeClr val="tx1"/>
                          </a:solidFill>
                          <a:effectLst/>
                        </a:rPr>
                        <a:t>Jordbruk, skogsbruk &amp; fiske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5 200</a:t>
                      </a:r>
                    </a:p>
                  </a:txBody>
                  <a:tcPr marL="9525" marR="9525" marT="9525" marB="0" anchor="b">
                    <a:noFill/>
                  </a:tcPr>
                </a:tc>
                <a:tc>
                  <a:txBody>
                    <a:bodyPr/>
                    <a:lstStyle/>
                    <a:p>
                      <a:pPr algn="ctr" fontAlgn="b"/>
                      <a:r>
                        <a:rPr lang="sv-SE" sz="1100" b="0" i="0" u="none" strike="noStrike">
                          <a:solidFill>
                            <a:srgbClr val="000000"/>
                          </a:solidFill>
                          <a:effectLst/>
                          <a:latin typeface="Fu"/>
                        </a:rPr>
                        <a:t>1 400</a:t>
                      </a:r>
                    </a:p>
                  </a:txBody>
                  <a:tcPr marL="9525" marR="9525" marT="9525" marB="0" anchor="b">
                    <a:noFill/>
                  </a:tcPr>
                </a:tc>
                <a:tc>
                  <a:txBody>
                    <a:bodyPr/>
                    <a:lstStyle/>
                    <a:p>
                      <a:pPr algn="ctr" fontAlgn="b"/>
                      <a:r>
                        <a:rPr lang="sv-SE" sz="1100" b="0" i="0" u="none" strike="noStrike">
                          <a:solidFill>
                            <a:srgbClr val="000000"/>
                          </a:solidFill>
                          <a:effectLst/>
                          <a:latin typeface="Fu"/>
                        </a:rPr>
                        <a:t>52,9</a:t>
                      </a:r>
                    </a:p>
                  </a:txBody>
                  <a:tcPr marL="9525" marR="9525" marT="9525" marB="0" anchor="b"/>
                </a:tc>
                <a:tc>
                  <a:txBody>
                    <a:bodyPr/>
                    <a:lstStyle/>
                    <a:p>
                      <a:pPr algn="ctr" fontAlgn="b"/>
                      <a:r>
                        <a:rPr lang="sv-SE" sz="1100" b="0" i="0" u="none" strike="noStrike">
                          <a:solidFill>
                            <a:srgbClr val="000000"/>
                          </a:solidFill>
                          <a:effectLst/>
                          <a:latin typeface="Fu"/>
                        </a:rPr>
                        <a:t>57,6</a:t>
                      </a:r>
                    </a:p>
                  </a:txBody>
                  <a:tcPr marL="9525" marR="9525" marT="9525" marB="0" anchor="b"/>
                </a:tc>
                <a:tc>
                  <a:txBody>
                    <a:bodyPr/>
                    <a:lstStyle/>
                    <a:p>
                      <a:pPr algn="ctr" fontAlgn="b"/>
                      <a:r>
                        <a:rPr lang="sv-SE" sz="1100" b="0" i="0" u="none" strike="noStrike">
                          <a:solidFill>
                            <a:srgbClr val="000000"/>
                          </a:solidFill>
                          <a:effectLst/>
                          <a:latin typeface="Fu"/>
                        </a:rPr>
                        <a:t>36,8</a:t>
                      </a:r>
                    </a:p>
                  </a:txBody>
                  <a:tcPr marL="9525" marR="9525" marT="9525" marB="0" anchor="b"/>
                </a:tc>
              </a:tr>
              <a:tr h="193809">
                <a:tc>
                  <a:txBody>
                    <a:bodyPr/>
                    <a:lstStyle/>
                    <a:p>
                      <a:pPr algn="l" fontAlgn="b"/>
                      <a:r>
                        <a:rPr lang="sv-SE" sz="900" u="none" strike="noStrike" dirty="0" smtClean="0">
                          <a:solidFill>
                            <a:schemeClr val="tx1"/>
                          </a:solidFill>
                          <a:effectLst/>
                        </a:rPr>
                        <a:t>Tillverkning </a:t>
                      </a:r>
                      <a:r>
                        <a:rPr lang="sv-SE" sz="900" u="none" strike="noStrike" dirty="0">
                          <a:solidFill>
                            <a:schemeClr val="tx1"/>
                          </a:solidFill>
                          <a:effectLst/>
                        </a:rPr>
                        <a:t>&amp; utvinning, energi och miljö</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15 800</a:t>
                      </a:r>
                    </a:p>
                  </a:txBody>
                  <a:tcPr marL="9525" marR="9525" marT="9525" marB="0" anchor="b">
                    <a:noFill/>
                  </a:tcPr>
                </a:tc>
                <a:tc>
                  <a:txBody>
                    <a:bodyPr/>
                    <a:lstStyle/>
                    <a:p>
                      <a:pPr algn="ctr" fontAlgn="b"/>
                      <a:r>
                        <a:rPr lang="sv-SE" sz="1100" b="0" i="0" u="none" strike="noStrike">
                          <a:solidFill>
                            <a:srgbClr val="000000"/>
                          </a:solidFill>
                          <a:effectLst/>
                          <a:latin typeface="Fu"/>
                        </a:rPr>
                        <a:t>1 200</a:t>
                      </a:r>
                    </a:p>
                  </a:txBody>
                  <a:tcPr marL="9525" marR="9525" marT="9525" marB="0" anchor="b">
                    <a:noFill/>
                  </a:tcPr>
                </a:tc>
                <a:tc>
                  <a:txBody>
                    <a:bodyPr/>
                    <a:lstStyle/>
                    <a:p>
                      <a:pPr algn="ctr" fontAlgn="b"/>
                      <a:r>
                        <a:rPr lang="sv-SE" sz="1100" b="0" i="0" u="none" strike="noStrike">
                          <a:solidFill>
                            <a:srgbClr val="000000"/>
                          </a:solidFill>
                          <a:effectLst/>
                          <a:latin typeface="Fu"/>
                        </a:rPr>
                        <a:t>6,8</a:t>
                      </a:r>
                    </a:p>
                  </a:txBody>
                  <a:tcPr marL="9525" marR="9525" marT="9525" marB="0" anchor="b"/>
                </a:tc>
                <a:tc>
                  <a:txBody>
                    <a:bodyPr/>
                    <a:lstStyle/>
                    <a:p>
                      <a:pPr algn="ctr" fontAlgn="b"/>
                      <a:r>
                        <a:rPr lang="sv-SE" sz="1100" b="0" i="0" u="none" strike="noStrike">
                          <a:solidFill>
                            <a:srgbClr val="000000"/>
                          </a:solidFill>
                          <a:effectLst/>
                          <a:latin typeface="Fu"/>
                        </a:rPr>
                        <a:t>-4,8</a:t>
                      </a:r>
                    </a:p>
                  </a:txBody>
                  <a:tcPr marL="9525" marR="9525" marT="9525" marB="0" anchor="b"/>
                </a:tc>
                <a:tc>
                  <a:txBody>
                    <a:bodyPr/>
                    <a:lstStyle/>
                    <a:p>
                      <a:pPr algn="ctr" fontAlgn="b"/>
                      <a:r>
                        <a:rPr lang="sv-SE" sz="1100" b="0" i="0" u="none" strike="noStrike">
                          <a:solidFill>
                            <a:srgbClr val="000000"/>
                          </a:solidFill>
                          <a:effectLst/>
                          <a:latin typeface="Fu"/>
                        </a:rPr>
                        <a:t>8,2</a:t>
                      </a:r>
                    </a:p>
                  </a:txBody>
                  <a:tcPr marL="9525" marR="9525" marT="9525" marB="0" anchor="b"/>
                </a:tc>
              </a:tr>
              <a:tr h="193809">
                <a:tc>
                  <a:txBody>
                    <a:bodyPr/>
                    <a:lstStyle/>
                    <a:p>
                      <a:pPr algn="l" fontAlgn="b"/>
                      <a:r>
                        <a:rPr lang="sv-SE" sz="900" u="none" strike="noStrike" dirty="0">
                          <a:solidFill>
                            <a:schemeClr val="tx1"/>
                          </a:solidFill>
                          <a:effectLst/>
                        </a:rPr>
                        <a:t>därav </a:t>
                      </a:r>
                      <a:r>
                        <a:rPr lang="sv-SE" sz="900" u="none" strike="noStrike" dirty="0" smtClean="0">
                          <a:solidFill>
                            <a:schemeClr val="tx1"/>
                          </a:solidFill>
                          <a:effectLst/>
                        </a:rPr>
                        <a:t>Tillverkning av </a:t>
                      </a:r>
                      <a:r>
                        <a:rPr lang="sv-SE" sz="900" u="none" strike="noStrike" dirty="0">
                          <a:solidFill>
                            <a:schemeClr val="tx1"/>
                          </a:solidFill>
                          <a:effectLst/>
                        </a:rPr>
                        <a:t>verkstadsvaror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5 900</a:t>
                      </a:r>
                    </a:p>
                  </a:txBody>
                  <a:tcPr marL="9525" marR="9525" marT="9525" marB="0" anchor="b">
                    <a:noFill/>
                  </a:tcPr>
                </a:tc>
                <a:tc>
                  <a:txBody>
                    <a:bodyPr/>
                    <a:lstStyle/>
                    <a:p>
                      <a:pPr algn="ctr" fontAlgn="b"/>
                      <a:r>
                        <a:rPr lang="sv-SE" sz="1100" b="0" i="0" u="none" strike="noStrike">
                          <a:solidFill>
                            <a:srgbClr val="000000"/>
                          </a:solidFill>
                          <a:effectLst/>
                          <a:latin typeface="Fu"/>
                        </a:rPr>
                        <a:t>800</a:t>
                      </a:r>
                    </a:p>
                  </a:txBody>
                  <a:tcPr marL="9525" marR="9525" marT="9525" marB="0" anchor="b">
                    <a:noFill/>
                  </a:tcPr>
                </a:tc>
                <a:tc>
                  <a:txBody>
                    <a:bodyPr/>
                    <a:lstStyle/>
                    <a:p>
                      <a:pPr algn="ctr" fontAlgn="b"/>
                      <a:r>
                        <a:rPr lang="sv-SE" sz="1100" b="0" i="0" u="none" strike="noStrike">
                          <a:solidFill>
                            <a:srgbClr val="000000"/>
                          </a:solidFill>
                          <a:effectLst/>
                          <a:latin typeface="Fu"/>
                        </a:rPr>
                        <a:t>7,3</a:t>
                      </a:r>
                    </a:p>
                  </a:txBody>
                  <a:tcPr marL="9525" marR="9525" marT="9525" marB="0" anchor="b"/>
                </a:tc>
                <a:tc>
                  <a:txBody>
                    <a:bodyPr/>
                    <a:lstStyle/>
                    <a:p>
                      <a:pPr algn="ctr" fontAlgn="b"/>
                      <a:r>
                        <a:rPr lang="sv-SE" sz="1100" b="0" i="0" u="none" strike="noStrike">
                          <a:solidFill>
                            <a:srgbClr val="000000"/>
                          </a:solidFill>
                          <a:effectLst/>
                          <a:latin typeface="Fu"/>
                        </a:rPr>
                        <a:t>-1,7</a:t>
                      </a:r>
                    </a:p>
                  </a:txBody>
                  <a:tcPr marL="9525" marR="9525" marT="9525" marB="0" anchor="b"/>
                </a:tc>
                <a:tc>
                  <a:txBody>
                    <a:bodyPr/>
                    <a:lstStyle/>
                    <a:p>
                      <a:pPr algn="ctr" fontAlgn="b"/>
                      <a:r>
                        <a:rPr lang="sv-SE" sz="1100" b="0" i="0" u="none" strike="noStrike">
                          <a:solidFill>
                            <a:srgbClr val="000000"/>
                          </a:solidFill>
                          <a:effectLst/>
                          <a:latin typeface="Fu"/>
                        </a:rPr>
                        <a:t>15,7</a:t>
                      </a:r>
                    </a:p>
                  </a:txBody>
                  <a:tcPr marL="9525" marR="9525" marT="9525" marB="0" anchor="b"/>
                </a:tc>
              </a:tr>
              <a:tr h="193809">
                <a:tc>
                  <a:txBody>
                    <a:bodyPr/>
                    <a:lstStyle/>
                    <a:p>
                      <a:pPr algn="l" fontAlgn="b"/>
                      <a:r>
                        <a:rPr lang="sv-SE" sz="900" u="none" strike="noStrike" dirty="0">
                          <a:solidFill>
                            <a:schemeClr val="tx1"/>
                          </a:solidFill>
                          <a:effectLst/>
                        </a:rPr>
                        <a:t>Byggverksamhet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13 000</a:t>
                      </a:r>
                    </a:p>
                  </a:txBody>
                  <a:tcPr marL="9525" marR="9525" marT="9525" marB="0" anchor="b">
                    <a:noFill/>
                  </a:tcPr>
                </a:tc>
                <a:tc>
                  <a:txBody>
                    <a:bodyPr/>
                    <a:lstStyle/>
                    <a:p>
                      <a:pPr algn="ctr" fontAlgn="b"/>
                      <a:r>
                        <a:rPr lang="sv-SE" sz="1100" b="0" i="0" u="none" strike="noStrike">
                          <a:solidFill>
                            <a:srgbClr val="000000"/>
                          </a:solidFill>
                          <a:effectLst/>
                          <a:latin typeface="Fu"/>
                        </a:rPr>
                        <a:t>900</a:t>
                      </a:r>
                    </a:p>
                  </a:txBody>
                  <a:tcPr marL="9525" marR="9525" marT="9525" marB="0" anchor="b">
                    <a:noFill/>
                  </a:tcPr>
                </a:tc>
                <a:tc>
                  <a:txBody>
                    <a:bodyPr/>
                    <a:lstStyle/>
                    <a:p>
                      <a:pPr algn="ctr" fontAlgn="b"/>
                      <a:r>
                        <a:rPr lang="sv-SE" sz="1100" b="0" i="0" u="none" strike="noStrike">
                          <a:solidFill>
                            <a:srgbClr val="000000"/>
                          </a:solidFill>
                          <a:effectLst/>
                          <a:latin typeface="Fu"/>
                        </a:rPr>
                        <a:t>9,2</a:t>
                      </a:r>
                    </a:p>
                  </a:txBody>
                  <a:tcPr marL="9525" marR="9525" marT="9525" marB="0" anchor="b"/>
                </a:tc>
                <a:tc>
                  <a:txBody>
                    <a:bodyPr/>
                    <a:lstStyle/>
                    <a:p>
                      <a:pPr algn="ctr" fontAlgn="b"/>
                      <a:r>
                        <a:rPr lang="sv-SE" sz="1100" b="0" i="0" u="none" strike="noStrike">
                          <a:solidFill>
                            <a:srgbClr val="000000"/>
                          </a:solidFill>
                          <a:effectLst/>
                          <a:latin typeface="Fu"/>
                        </a:rPr>
                        <a:t>3,2</a:t>
                      </a:r>
                    </a:p>
                  </a:txBody>
                  <a:tcPr marL="9525" marR="9525" marT="9525" marB="0" anchor="b"/>
                </a:tc>
                <a:tc>
                  <a:txBody>
                    <a:bodyPr/>
                    <a:lstStyle/>
                    <a:p>
                      <a:pPr algn="ctr" fontAlgn="b"/>
                      <a:r>
                        <a:rPr lang="sv-SE" sz="1100" b="0" i="0" u="none" strike="noStrike">
                          <a:solidFill>
                            <a:srgbClr val="000000"/>
                          </a:solidFill>
                          <a:effectLst/>
                          <a:latin typeface="Fu"/>
                        </a:rPr>
                        <a:t>7,4</a:t>
                      </a:r>
                    </a:p>
                  </a:txBody>
                  <a:tcPr marL="9525" marR="9525" marT="9525" marB="0" anchor="b"/>
                </a:tc>
              </a:tr>
              <a:tr h="193809">
                <a:tc>
                  <a:txBody>
                    <a:bodyPr/>
                    <a:lstStyle/>
                    <a:p>
                      <a:pPr algn="l" fontAlgn="b"/>
                      <a:r>
                        <a:rPr lang="sv-SE" sz="900" u="none" strike="noStrike" dirty="0">
                          <a:solidFill>
                            <a:schemeClr val="tx1"/>
                          </a:solidFill>
                          <a:effectLst/>
                        </a:rPr>
                        <a:t>Handel</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19 500</a:t>
                      </a:r>
                    </a:p>
                  </a:txBody>
                  <a:tcPr marL="9525" marR="9525" marT="9525" marB="0" anchor="b">
                    <a:noFill/>
                  </a:tcPr>
                </a:tc>
                <a:tc>
                  <a:txBody>
                    <a:bodyPr/>
                    <a:lstStyle/>
                    <a:p>
                      <a:pPr algn="ctr" fontAlgn="b"/>
                      <a:r>
                        <a:rPr lang="sv-SE" sz="1100" b="0" i="0" u="none" strike="noStrike">
                          <a:solidFill>
                            <a:srgbClr val="000000"/>
                          </a:solidFill>
                          <a:effectLst/>
                          <a:latin typeface="Fu"/>
                        </a:rPr>
                        <a:t>600</a:t>
                      </a:r>
                    </a:p>
                  </a:txBody>
                  <a:tcPr marL="9525" marR="9525" marT="9525" marB="0" anchor="b">
                    <a:noFill/>
                  </a:tcPr>
                </a:tc>
                <a:tc>
                  <a:txBody>
                    <a:bodyPr/>
                    <a:lstStyle/>
                    <a:p>
                      <a:pPr algn="ctr" fontAlgn="b"/>
                      <a:r>
                        <a:rPr lang="sv-SE" sz="1100" b="0" i="0" u="none" strike="noStrike">
                          <a:solidFill>
                            <a:srgbClr val="000000"/>
                          </a:solidFill>
                          <a:effectLst/>
                          <a:latin typeface="Fu"/>
                        </a:rPr>
                        <a:t>4,8</a:t>
                      </a:r>
                    </a:p>
                  </a:txBody>
                  <a:tcPr marL="9525" marR="9525" marT="9525" marB="0" anchor="b"/>
                </a:tc>
                <a:tc>
                  <a:txBody>
                    <a:bodyPr/>
                    <a:lstStyle/>
                    <a:p>
                      <a:pPr algn="ctr" fontAlgn="b"/>
                      <a:r>
                        <a:rPr lang="sv-SE" sz="1100" b="0" i="0" u="none" strike="noStrike">
                          <a:solidFill>
                            <a:srgbClr val="000000"/>
                          </a:solidFill>
                          <a:effectLst/>
                          <a:latin typeface="Fu"/>
                        </a:rPr>
                        <a:t>11,4</a:t>
                      </a:r>
                    </a:p>
                  </a:txBody>
                  <a:tcPr marL="9525" marR="9525" marT="9525" marB="0" anchor="b"/>
                </a:tc>
                <a:tc>
                  <a:txBody>
                    <a:bodyPr/>
                    <a:lstStyle/>
                    <a:p>
                      <a:pPr algn="ctr" fontAlgn="b"/>
                      <a:r>
                        <a:rPr lang="sv-SE" sz="1100" b="0" i="0" u="none" strike="noStrike">
                          <a:solidFill>
                            <a:srgbClr val="000000"/>
                          </a:solidFill>
                          <a:effectLst/>
                          <a:latin typeface="Fu"/>
                        </a:rPr>
                        <a:t>3,2</a:t>
                      </a:r>
                    </a:p>
                  </a:txBody>
                  <a:tcPr marL="9525" marR="9525" marT="9525" marB="0" anchor="b"/>
                </a:tc>
              </a:tr>
              <a:tr h="193809">
                <a:tc>
                  <a:txBody>
                    <a:bodyPr/>
                    <a:lstStyle/>
                    <a:p>
                      <a:pPr algn="l" fontAlgn="b"/>
                      <a:r>
                        <a:rPr lang="sv-SE" sz="900" u="none" strike="noStrike" dirty="0">
                          <a:solidFill>
                            <a:schemeClr val="tx1"/>
                          </a:solidFill>
                          <a:effectLst/>
                        </a:rPr>
                        <a:t>Transport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7 700</a:t>
                      </a:r>
                    </a:p>
                  </a:txBody>
                  <a:tcPr marL="9525" marR="9525" marT="9525" marB="0" anchor="b">
                    <a:noFill/>
                  </a:tcPr>
                </a:tc>
                <a:tc>
                  <a:txBody>
                    <a:bodyPr/>
                    <a:lstStyle/>
                    <a:p>
                      <a:pPr algn="ctr" fontAlgn="b"/>
                      <a:r>
                        <a:rPr lang="sv-SE" sz="1100" b="0" i="0" u="none" strike="noStrike">
                          <a:solidFill>
                            <a:srgbClr val="000000"/>
                          </a:solidFill>
                          <a:effectLst/>
                          <a:latin typeface="Fu"/>
                        </a:rPr>
                        <a:t>-100</a:t>
                      </a:r>
                    </a:p>
                  </a:txBody>
                  <a:tcPr marL="9525" marR="9525" marT="9525" marB="0" anchor="b">
                    <a:noFill/>
                  </a:tcPr>
                </a:tc>
                <a:tc>
                  <a:txBody>
                    <a:bodyPr/>
                    <a:lstStyle/>
                    <a:p>
                      <a:pPr algn="ctr" fontAlgn="b"/>
                      <a:r>
                        <a:rPr lang="sv-SE" sz="1100" b="0" i="0" u="none" strike="noStrike">
                          <a:solidFill>
                            <a:srgbClr val="000000"/>
                          </a:solidFill>
                          <a:effectLst/>
                          <a:latin typeface="Fu"/>
                        </a:rPr>
                        <a:t>-15,4</a:t>
                      </a:r>
                    </a:p>
                  </a:txBody>
                  <a:tcPr marL="9525" marR="9525" marT="9525" marB="0" anchor="b"/>
                </a:tc>
                <a:tc>
                  <a:txBody>
                    <a:bodyPr/>
                    <a:lstStyle/>
                    <a:p>
                      <a:pPr algn="ctr" fontAlgn="b"/>
                      <a:r>
                        <a:rPr lang="sv-SE" sz="1100" b="0" i="0" u="none" strike="noStrike">
                          <a:solidFill>
                            <a:srgbClr val="000000"/>
                          </a:solidFill>
                          <a:effectLst/>
                          <a:latin typeface="Fu"/>
                        </a:rPr>
                        <a:t>-15,4</a:t>
                      </a:r>
                    </a:p>
                  </a:txBody>
                  <a:tcPr marL="9525" marR="9525" marT="9525" marB="0" anchor="b"/>
                </a:tc>
                <a:tc>
                  <a:txBody>
                    <a:bodyPr/>
                    <a:lstStyle/>
                    <a:p>
                      <a:pPr algn="ctr" fontAlgn="b"/>
                      <a:r>
                        <a:rPr lang="sv-SE" sz="1100" b="0" i="0" u="none" strike="noStrike">
                          <a:solidFill>
                            <a:srgbClr val="000000"/>
                          </a:solidFill>
                          <a:effectLst/>
                          <a:latin typeface="Fu"/>
                        </a:rPr>
                        <a:t>-1,3</a:t>
                      </a:r>
                    </a:p>
                  </a:txBody>
                  <a:tcPr marL="9525" marR="9525" marT="9525" marB="0" anchor="b"/>
                </a:tc>
              </a:tr>
              <a:tr h="193809">
                <a:tc>
                  <a:txBody>
                    <a:bodyPr/>
                    <a:lstStyle/>
                    <a:p>
                      <a:pPr algn="l" fontAlgn="b"/>
                      <a:r>
                        <a:rPr lang="sv-SE" sz="900" u="none" strike="noStrike" dirty="0">
                          <a:solidFill>
                            <a:schemeClr val="tx1"/>
                          </a:solidFill>
                          <a:effectLst/>
                        </a:rPr>
                        <a:t>Hotell och restaurang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4 800</a:t>
                      </a:r>
                    </a:p>
                  </a:txBody>
                  <a:tcPr marL="9525" marR="9525" marT="9525" marB="0" anchor="b">
                    <a:noFill/>
                  </a:tcPr>
                </a:tc>
                <a:tc>
                  <a:txBody>
                    <a:bodyPr/>
                    <a:lstStyle/>
                    <a:p>
                      <a:pPr algn="ctr" fontAlgn="b"/>
                      <a:r>
                        <a:rPr lang="sv-SE" sz="1100" b="0" i="0" u="none" strike="noStrike">
                          <a:solidFill>
                            <a:srgbClr val="000000"/>
                          </a:solidFill>
                          <a:effectLst/>
                          <a:latin typeface="Fu"/>
                        </a:rPr>
                        <a:t>-800</a:t>
                      </a:r>
                    </a:p>
                  </a:txBody>
                  <a:tcPr marL="9525" marR="9525" marT="9525" marB="0" anchor="b">
                    <a:noFill/>
                  </a:tcPr>
                </a:tc>
                <a:tc>
                  <a:txBody>
                    <a:bodyPr/>
                    <a:lstStyle/>
                    <a:p>
                      <a:pPr algn="ctr" fontAlgn="b"/>
                      <a:r>
                        <a:rPr lang="sv-SE" sz="1100" b="0" i="0" u="none" strike="noStrike">
                          <a:solidFill>
                            <a:srgbClr val="000000"/>
                          </a:solidFill>
                          <a:effectLst/>
                          <a:latin typeface="Fu"/>
                        </a:rPr>
                        <a:t>-5,9</a:t>
                      </a:r>
                    </a:p>
                  </a:txBody>
                  <a:tcPr marL="9525" marR="9525" marT="9525" marB="0" anchor="b"/>
                </a:tc>
                <a:tc>
                  <a:txBody>
                    <a:bodyPr/>
                    <a:lstStyle/>
                    <a:p>
                      <a:pPr algn="ctr" fontAlgn="b"/>
                      <a:r>
                        <a:rPr lang="sv-SE" sz="1100" b="0" i="0" u="none" strike="noStrike">
                          <a:solidFill>
                            <a:srgbClr val="000000"/>
                          </a:solidFill>
                          <a:effectLst/>
                          <a:latin typeface="Fu"/>
                        </a:rPr>
                        <a:t>-25,0</a:t>
                      </a:r>
                    </a:p>
                  </a:txBody>
                  <a:tcPr marL="9525" marR="9525" marT="9525" marB="0" anchor="b"/>
                </a:tc>
                <a:tc>
                  <a:txBody>
                    <a:bodyPr/>
                    <a:lstStyle/>
                    <a:p>
                      <a:pPr algn="ctr" fontAlgn="b"/>
                      <a:r>
                        <a:rPr lang="sv-SE" sz="1100" b="0" i="0" u="none" strike="noStrike">
                          <a:solidFill>
                            <a:srgbClr val="000000"/>
                          </a:solidFill>
                          <a:effectLst/>
                          <a:latin typeface="Fu"/>
                        </a:rPr>
                        <a:t>-14,3</a:t>
                      </a:r>
                    </a:p>
                  </a:txBody>
                  <a:tcPr marL="9525" marR="9525" marT="9525" marB="0" anchor="b"/>
                </a:tc>
              </a:tr>
              <a:tr h="193809">
                <a:tc>
                  <a:txBody>
                    <a:bodyPr/>
                    <a:lstStyle/>
                    <a:p>
                      <a:pPr algn="l" fontAlgn="b"/>
                      <a:r>
                        <a:rPr lang="sv-SE" sz="900" u="none" strike="noStrike" dirty="0">
                          <a:solidFill>
                            <a:schemeClr val="tx1"/>
                          </a:solidFill>
                          <a:effectLst/>
                        </a:rPr>
                        <a:t>Information &amp; kommunikation</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a:solidFill>
                            <a:srgbClr val="000000"/>
                          </a:solidFill>
                          <a:effectLst/>
                          <a:latin typeface="Fu"/>
                        </a:rPr>
                        <a:t>6 600</a:t>
                      </a:r>
                    </a:p>
                  </a:txBody>
                  <a:tcPr marL="9525" marR="9525" marT="9525" marB="0" anchor="b">
                    <a:noFill/>
                  </a:tcPr>
                </a:tc>
                <a:tc>
                  <a:txBody>
                    <a:bodyPr/>
                    <a:lstStyle/>
                    <a:p>
                      <a:pPr algn="ctr" fontAlgn="b"/>
                      <a:r>
                        <a:rPr lang="sv-SE" sz="1100" b="0" i="0" u="none" strike="noStrike">
                          <a:solidFill>
                            <a:srgbClr val="000000"/>
                          </a:solidFill>
                          <a:effectLst/>
                          <a:latin typeface="Fu"/>
                        </a:rPr>
                        <a:t>-200</a:t>
                      </a:r>
                    </a:p>
                  </a:txBody>
                  <a:tcPr marL="9525" marR="9525" marT="9525" marB="0" anchor="b">
                    <a:noFill/>
                  </a:tcPr>
                </a:tc>
                <a:tc>
                  <a:txBody>
                    <a:bodyPr/>
                    <a:lstStyle/>
                    <a:p>
                      <a:pPr algn="ctr" fontAlgn="b"/>
                      <a:r>
                        <a:rPr lang="sv-SE" sz="1100" b="0" i="0" u="none" strike="noStrike">
                          <a:solidFill>
                            <a:srgbClr val="000000"/>
                          </a:solidFill>
                          <a:effectLst/>
                          <a:latin typeface="Fu"/>
                        </a:rPr>
                        <a:t>24,5</a:t>
                      </a:r>
                    </a:p>
                  </a:txBody>
                  <a:tcPr marL="9525" marR="9525" marT="9525" marB="0" anchor="b"/>
                </a:tc>
                <a:tc>
                  <a:txBody>
                    <a:bodyPr/>
                    <a:lstStyle/>
                    <a:p>
                      <a:pPr algn="ctr" fontAlgn="b"/>
                      <a:r>
                        <a:rPr lang="sv-SE" sz="1100" b="0" i="0" u="none" strike="noStrike">
                          <a:solidFill>
                            <a:srgbClr val="000000"/>
                          </a:solidFill>
                          <a:effectLst/>
                          <a:latin typeface="Fu"/>
                        </a:rPr>
                        <a:t>6,5</a:t>
                      </a:r>
                    </a:p>
                  </a:txBody>
                  <a:tcPr marL="9525" marR="9525" marT="9525" marB="0" anchor="b"/>
                </a:tc>
                <a:tc>
                  <a:txBody>
                    <a:bodyPr/>
                    <a:lstStyle/>
                    <a:p>
                      <a:pPr algn="ctr" fontAlgn="b"/>
                      <a:r>
                        <a:rPr lang="sv-SE" sz="1100" b="0" i="0" u="none" strike="noStrike">
                          <a:solidFill>
                            <a:srgbClr val="000000"/>
                          </a:solidFill>
                          <a:effectLst/>
                          <a:latin typeface="Fu"/>
                        </a:rPr>
                        <a:t>-2,9</a:t>
                      </a:r>
                    </a:p>
                  </a:txBody>
                  <a:tcPr marL="9525" marR="9525" marT="9525" marB="0" anchor="b"/>
                </a:tc>
              </a:tr>
              <a:tr h="193809">
                <a:tc>
                  <a:txBody>
                    <a:bodyPr/>
                    <a:lstStyle/>
                    <a:p>
                      <a:pPr algn="l" fontAlgn="b"/>
                      <a:r>
                        <a:rPr lang="sv-SE" sz="900" u="none" strike="noStrike" dirty="0">
                          <a:solidFill>
                            <a:schemeClr val="tx1"/>
                          </a:solidFill>
                          <a:effectLst/>
                        </a:rPr>
                        <a:t>Personliga &amp; kulturella 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7 900</a:t>
                      </a:r>
                    </a:p>
                  </a:txBody>
                  <a:tcPr marL="9525" marR="9525" marT="9525" marB="0" anchor="b">
                    <a:noFill/>
                  </a:tcPr>
                </a:tc>
                <a:tc>
                  <a:txBody>
                    <a:bodyPr/>
                    <a:lstStyle/>
                    <a:p>
                      <a:pPr algn="ctr" fontAlgn="b"/>
                      <a:r>
                        <a:rPr lang="sv-SE" sz="1100" b="0" i="0" u="none" strike="noStrike">
                          <a:solidFill>
                            <a:srgbClr val="000000"/>
                          </a:solidFill>
                          <a:effectLst/>
                          <a:latin typeface="Fu"/>
                        </a:rPr>
                        <a:t>-400</a:t>
                      </a:r>
                    </a:p>
                  </a:txBody>
                  <a:tcPr marL="9525" marR="9525" marT="9525" marB="0" anchor="b">
                    <a:noFill/>
                  </a:tcPr>
                </a:tc>
                <a:tc>
                  <a:txBody>
                    <a:bodyPr/>
                    <a:lstStyle/>
                    <a:p>
                      <a:pPr algn="ctr" fontAlgn="b"/>
                      <a:r>
                        <a:rPr lang="sv-SE" sz="1100" b="0" i="0" u="none" strike="noStrike">
                          <a:solidFill>
                            <a:srgbClr val="000000"/>
                          </a:solidFill>
                          <a:effectLst/>
                          <a:latin typeface="Fu"/>
                        </a:rPr>
                        <a:t>33,9</a:t>
                      </a:r>
                    </a:p>
                  </a:txBody>
                  <a:tcPr marL="9525" marR="9525" marT="9525" marB="0" anchor="b"/>
                </a:tc>
                <a:tc>
                  <a:txBody>
                    <a:bodyPr/>
                    <a:lstStyle/>
                    <a:p>
                      <a:pPr algn="ctr" fontAlgn="b"/>
                      <a:r>
                        <a:rPr lang="sv-SE" sz="1100" b="0" i="0" u="none" strike="noStrike">
                          <a:solidFill>
                            <a:srgbClr val="000000"/>
                          </a:solidFill>
                          <a:effectLst/>
                          <a:latin typeface="Fu"/>
                        </a:rPr>
                        <a:t>25,4</a:t>
                      </a:r>
                    </a:p>
                  </a:txBody>
                  <a:tcPr marL="9525" marR="9525" marT="9525" marB="0" anchor="b"/>
                </a:tc>
                <a:tc>
                  <a:txBody>
                    <a:bodyPr/>
                    <a:lstStyle/>
                    <a:p>
                      <a:pPr algn="ctr" fontAlgn="b"/>
                      <a:r>
                        <a:rPr lang="sv-SE" sz="1100" b="0" i="0" u="none" strike="noStrike">
                          <a:solidFill>
                            <a:srgbClr val="000000"/>
                          </a:solidFill>
                          <a:effectLst/>
                          <a:latin typeface="Fu"/>
                        </a:rPr>
                        <a:t>-4,8</a:t>
                      </a:r>
                    </a:p>
                  </a:txBody>
                  <a:tcPr marL="9525" marR="9525" marT="9525" marB="0" anchor="b"/>
                </a:tc>
              </a:tr>
              <a:tr h="199310">
                <a:tc>
                  <a:txBody>
                    <a:bodyPr/>
                    <a:lstStyle/>
                    <a:p>
                      <a:pPr algn="l" fontAlgn="b"/>
                      <a:r>
                        <a:rPr lang="sv-SE" sz="900" u="none" strike="noStrike" dirty="0">
                          <a:solidFill>
                            <a:schemeClr val="tx1"/>
                          </a:solidFill>
                          <a:effectLst/>
                        </a:rPr>
                        <a:t>Finansiell verksamhet, företagstjänster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31 600</a:t>
                      </a:r>
                    </a:p>
                  </a:txBody>
                  <a:tcPr marL="9525" marR="9525" marT="9525" marB="0" anchor="b">
                    <a:noFill/>
                  </a:tcPr>
                </a:tc>
                <a:tc>
                  <a:txBody>
                    <a:bodyPr/>
                    <a:lstStyle/>
                    <a:p>
                      <a:pPr algn="ctr" fontAlgn="b"/>
                      <a:r>
                        <a:rPr lang="sv-SE" sz="1100" b="0" i="0" u="none" strike="noStrike">
                          <a:solidFill>
                            <a:srgbClr val="000000"/>
                          </a:solidFill>
                          <a:effectLst/>
                          <a:latin typeface="Fu"/>
                        </a:rPr>
                        <a:t>500</a:t>
                      </a:r>
                    </a:p>
                  </a:txBody>
                  <a:tcPr marL="9525" marR="9525" marT="9525" marB="0" anchor="b">
                    <a:noFill/>
                  </a:tcPr>
                </a:tc>
                <a:tc>
                  <a:txBody>
                    <a:bodyPr/>
                    <a:lstStyle/>
                    <a:p>
                      <a:pPr algn="ctr" fontAlgn="b"/>
                      <a:r>
                        <a:rPr lang="sv-SE" sz="1100" b="0" i="0" u="none" strike="noStrike">
                          <a:solidFill>
                            <a:srgbClr val="000000"/>
                          </a:solidFill>
                          <a:effectLst/>
                          <a:latin typeface="Fu"/>
                        </a:rPr>
                        <a:t>16,6</a:t>
                      </a:r>
                    </a:p>
                  </a:txBody>
                  <a:tcPr marL="9525" marR="9525" marT="9525" marB="0" anchor="b"/>
                </a:tc>
                <a:tc>
                  <a:txBody>
                    <a:bodyPr/>
                    <a:lstStyle/>
                    <a:p>
                      <a:pPr algn="ctr" fontAlgn="b"/>
                      <a:r>
                        <a:rPr lang="sv-SE" sz="1100" b="0" i="0" u="none" strike="noStrike">
                          <a:solidFill>
                            <a:srgbClr val="000000"/>
                          </a:solidFill>
                          <a:effectLst/>
                          <a:latin typeface="Fu"/>
                        </a:rPr>
                        <a:t>7,5</a:t>
                      </a:r>
                    </a:p>
                  </a:txBody>
                  <a:tcPr marL="9525" marR="9525" marT="9525" marB="0" anchor="b"/>
                </a:tc>
                <a:tc>
                  <a:txBody>
                    <a:bodyPr/>
                    <a:lstStyle/>
                    <a:p>
                      <a:pPr algn="ctr" fontAlgn="b"/>
                      <a:r>
                        <a:rPr lang="sv-SE" sz="1100" b="0" i="0" u="none" strike="noStrike">
                          <a:solidFill>
                            <a:srgbClr val="000000"/>
                          </a:solidFill>
                          <a:effectLst/>
                          <a:latin typeface="Fu"/>
                        </a:rPr>
                        <a:t>1,6</a:t>
                      </a:r>
                    </a:p>
                  </a:txBody>
                  <a:tcPr marL="9525" marR="9525" marT="9525" marB="0" anchor="b"/>
                </a:tc>
              </a:tr>
              <a:tr h="193809">
                <a:tc>
                  <a:txBody>
                    <a:bodyPr/>
                    <a:lstStyle/>
                    <a:p>
                      <a:pPr algn="l" fontAlgn="b"/>
                      <a:r>
                        <a:rPr lang="sv-SE" sz="900" u="none" strike="noStrike" dirty="0">
                          <a:solidFill>
                            <a:schemeClr val="tx1"/>
                          </a:solidFill>
                          <a:effectLst/>
                        </a:rPr>
                        <a:t>Offentlig förvalting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12 300</a:t>
                      </a:r>
                    </a:p>
                  </a:txBody>
                  <a:tcPr marL="9525" marR="9525" marT="9525" marB="0" anchor="b">
                    <a:noFill/>
                  </a:tcPr>
                </a:tc>
                <a:tc>
                  <a:txBody>
                    <a:bodyPr/>
                    <a:lstStyle/>
                    <a:p>
                      <a:pPr algn="ctr" fontAlgn="b"/>
                      <a:r>
                        <a:rPr lang="sv-SE" sz="1100" b="0" i="0" u="none" strike="noStrike">
                          <a:solidFill>
                            <a:srgbClr val="000000"/>
                          </a:solidFill>
                          <a:effectLst/>
                          <a:latin typeface="Fu"/>
                        </a:rPr>
                        <a:t>-1 100</a:t>
                      </a:r>
                    </a:p>
                  </a:txBody>
                  <a:tcPr marL="9525" marR="9525" marT="9525" marB="0" anchor="b">
                    <a:noFill/>
                  </a:tcPr>
                </a:tc>
                <a:tc>
                  <a:txBody>
                    <a:bodyPr/>
                    <a:lstStyle/>
                    <a:p>
                      <a:pPr algn="ctr" fontAlgn="b"/>
                      <a:r>
                        <a:rPr lang="sv-SE" sz="1100" b="0" i="0" u="none" strike="noStrike">
                          <a:solidFill>
                            <a:srgbClr val="000000"/>
                          </a:solidFill>
                          <a:effectLst/>
                          <a:latin typeface="Fu"/>
                        </a:rPr>
                        <a:t>25,5</a:t>
                      </a:r>
                    </a:p>
                  </a:txBody>
                  <a:tcPr marL="9525" marR="9525" marT="9525" marB="0" anchor="b"/>
                </a:tc>
                <a:tc>
                  <a:txBody>
                    <a:bodyPr/>
                    <a:lstStyle/>
                    <a:p>
                      <a:pPr algn="ctr" fontAlgn="b"/>
                      <a:r>
                        <a:rPr lang="sv-SE" sz="1100" b="0" i="0" u="none" strike="noStrike">
                          <a:solidFill>
                            <a:srgbClr val="000000"/>
                          </a:solidFill>
                          <a:effectLst/>
                          <a:latin typeface="Fu"/>
                        </a:rPr>
                        <a:t>29,5</a:t>
                      </a:r>
                    </a:p>
                  </a:txBody>
                  <a:tcPr marL="9525" marR="9525" marT="9525" marB="0" anchor="b"/>
                </a:tc>
                <a:tc>
                  <a:txBody>
                    <a:bodyPr/>
                    <a:lstStyle/>
                    <a:p>
                      <a:pPr algn="ctr" fontAlgn="b"/>
                      <a:r>
                        <a:rPr lang="sv-SE" sz="1100" b="0" i="0" u="none" strike="noStrike">
                          <a:solidFill>
                            <a:srgbClr val="000000"/>
                          </a:solidFill>
                          <a:effectLst/>
                          <a:latin typeface="Fu"/>
                        </a:rPr>
                        <a:t>-8,2</a:t>
                      </a:r>
                    </a:p>
                  </a:txBody>
                  <a:tcPr marL="9525" marR="9525" marT="9525" marB="0" anchor="b"/>
                </a:tc>
              </a:tr>
              <a:tr h="198310">
                <a:tc>
                  <a:txBody>
                    <a:bodyPr/>
                    <a:lstStyle/>
                    <a:p>
                      <a:pPr algn="l" fontAlgn="b"/>
                      <a:r>
                        <a:rPr lang="sv-SE" sz="900" u="none" strike="noStrike" dirty="0">
                          <a:solidFill>
                            <a:schemeClr val="tx1"/>
                          </a:solidFill>
                          <a:effectLst/>
                        </a:rPr>
                        <a:t>Utbildning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27 000</a:t>
                      </a:r>
                    </a:p>
                  </a:txBody>
                  <a:tcPr marL="9525" marR="9525" marT="9525" marB="0" anchor="b">
                    <a:noFill/>
                  </a:tcPr>
                </a:tc>
                <a:tc>
                  <a:txBody>
                    <a:bodyPr/>
                    <a:lstStyle/>
                    <a:p>
                      <a:pPr algn="ctr" fontAlgn="b"/>
                      <a:r>
                        <a:rPr lang="sv-SE" sz="1100" b="0" i="0" u="none" strike="noStrike">
                          <a:solidFill>
                            <a:srgbClr val="000000"/>
                          </a:solidFill>
                          <a:effectLst/>
                          <a:latin typeface="Fu"/>
                        </a:rPr>
                        <a:t>2 700</a:t>
                      </a:r>
                    </a:p>
                  </a:txBody>
                  <a:tcPr marL="9525" marR="9525" marT="9525" marB="0" anchor="b">
                    <a:noFill/>
                  </a:tcPr>
                </a:tc>
                <a:tc>
                  <a:txBody>
                    <a:bodyPr/>
                    <a:lstStyle/>
                    <a:p>
                      <a:pPr algn="ctr" fontAlgn="b"/>
                      <a:r>
                        <a:rPr lang="sv-SE" sz="1100" b="0" i="0" u="none" strike="noStrike">
                          <a:solidFill>
                            <a:srgbClr val="000000"/>
                          </a:solidFill>
                          <a:effectLst/>
                          <a:latin typeface="Fu"/>
                        </a:rPr>
                        <a:t>62,7</a:t>
                      </a:r>
                    </a:p>
                  </a:txBody>
                  <a:tcPr marL="9525" marR="9525" marT="9525" marB="0" anchor="b"/>
                </a:tc>
                <a:tc>
                  <a:txBody>
                    <a:bodyPr/>
                    <a:lstStyle/>
                    <a:p>
                      <a:pPr algn="ctr" fontAlgn="b"/>
                      <a:r>
                        <a:rPr lang="sv-SE" sz="1100" b="0" i="0" u="none" strike="noStrike">
                          <a:solidFill>
                            <a:srgbClr val="000000"/>
                          </a:solidFill>
                          <a:effectLst/>
                          <a:latin typeface="Fu"/>
                        </a:rPr>
                        <a:t>72,0</a:t>
                      </a:r>
                    </a:p>
                  </a:txBody>
                  <a:tcPr marL="9525" marR="9525" marT="9525" marB="0" anchor="b"/>
                </a:tc>
                <a:tc>
                  <a:txBody>
                    <a:bodyPr/>
                    <a:lstStyle/>
                    <a:p>
                      <a:pPr algn="ctr" fontAlgn="b"/>
                      <a:r>
                        <a:rPr lang="sv-SE" sz="1100" b="0" i="0" u="none" strike="noStrike">
                          <a:solidFill>
                            <a:srgbClr val="000000"/>
                          </a:solidFill>
                          <a:effectLst/>
                          <a:latin typeface="Fu"/>
                        </a:rPr>
                        <a:t>11,1</a:t>
                      </a:r>
                    </a:p>
                  </a:txBody>
                  <a:tcPr marL="9525" marR="9525" marT="9525" marB="0" anchor="b"/>
                </a:tc>
              </a:tr>
              <a:tr h="193809">
                <a:tc>
                  <a:txBody>
                    <a:bodyPr/>
                    <a:lstStyle/>
                    <a:p>
                      <a:pPr algn="l" fontAlgn="b"/>
                      <a:r>
                        <a:rPr lang="sv-SE" sz="900" u="none" strike="noStrike" dirty="0">
                          <a:solidFill>
                            <a:schemeClr val="tx1"/>
                          </a:solidFill>
                          <a:effectLst/>
                        </a:rPr>
                        <a:t>Vård och omsorg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27 400</a:t>
                      </a:r>
                    </a:p>
                  </a:txBody>
                  <a:tcPr marL="9525" marR="9525" marT="9525" marB="0" anchor="b">
                    <a:noFill/>
                  </a:tcPr>
                </a:tc>
                <a:tc>
                  <a:txBody>
                    <a:bodyPr/>
                    <a:lstStyle/>
                    <a:p>
                      <a:pPr algn="ctr" fontAlgn="b"/>
                      <a:r>
                        <a:rPr lang="sv-SE" sz="1100" b="0" i="0" u="none" strike="noStrike">
                          <a:solidFill>
                            <a:srgbClr val="000000"/>
                          </a:solidFill>
                          <a:effectLst/>
                          <a:latin typeface="Fu"/>
                        </a:rPr>
                        <a:t>-400</a:t>
                      </a:r>
                    </a:p>
                  </a:txBody>
                  <a:tcPr marL="9525" marR="9525" marT="9525" marB="0" anchor="b">
                    <a:noFill/>
                  </a:tcPr>
                </a:tc>
                <a:tc>
                  <a:txBody>
                    <a:bodyPr/>
                    <a:lstStyle/>
                    <a:p>
                      <a:pPr algn="ctr" fontAlgn="b"/>
                      <a:r>
                        <a:rPr lang="sv-SE" sz="1100" b="0" i="0" u="none" strike="noStrike">
                          <a:solidFill>
                            <a:srgbClr val="000000"/>
                          </a:solidFill>
                          <a:effectLst/>
                          <a:latin typeface="Fu"/>
                        </a:rPr>
                        <a:t>-8,7</a:t>
                      </a:r>
                    </a:p>
                  </a:txBody>
                  <a:tcPr marL="9525" marR="9525" marT="9525" marB="0" anchor="b"/>
                </a:tc>
                <a:tc>
                  <a:txBody>
                    <a:bodyPr/>
                    <a:lstStyle/>
                    <a:p>
                      <a:pPr algn="ctr" fontAlgn="b"/>
                      <a:r>
                        <a:rPr lang="sv-SE" sz="1100" b="0" i="0" u="none" strike="noStrike">
                          <a:solidFill>
                            <a:srgbClr val="000000"/>
                          </a:solidFill>
                          <a:effectLst/>
                          <a:latin typeface="Fu"/>
                        </a:rPr>
                        <a:t>11,8</a:t>
                      </a:r>
                    </a:p>
                  </a:txBody>
                  <a:tcPr marL="9525" marR="9525" marT="9525" marB="0" anchor="b"/>
                </a:tc>
                <a:tc>
                  <a:txBody>
                    <a:bodyPr/>
                    <a:lstStyle/>
                    <a:p>
                      <a:pPr algn="ctr" fontAlgn="b"/>
                      <a:r>
                        <a:rPr lang="sv-SE" sz="1100" b="0" i="0" u="none" strike="noStrike">
                          <a:solidFill>
                            <a:srgbClr val="000000"/>
                          </a:solidFill>
                          <a:effectLst/>
                          <a:latin typeface="Fu"/>
                        </a:rPr>
                        <a:t>-1,4</a:t>
                      </a:r>
                    </a:p>
                  </a:txBody>
                  <a:tcPr marL="9525" marR="9525" marT="9525" marB="0" anchor="b"/>
                </a:tc>
              </a:tr>
              <a:tr h="193809">
                <a:tc>
                  <a:txBody>
                    <a:bodyPr/>
                    <a:lstStyle/>
                    <a:p>
                      <a:pPr algn="l" fontAlgn="b"/>
                      <a:r>
                        <a:rPr lang="sv-SE" sz="900" u="none" strike="noStrike" dirty="0">
                          <a:solidFill>
                            <a:schemeClr val="tx1"/>
                          </a:solidFill>
                          <a:effectLst/>
                        </a:rPr>
                        <a:t>Uppgift saknas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noFill/>
                  </a:tcPr>
                </a:tc>
                <a:tc>
                  <a:txBody>
                    <a:bodyPr/>
                    <a:lstStyle/>
                    <a:p>
                      <a:pPr algn="ctr" fontAlgn="b"/>
                      <a:r>
                        <a:rPr lang="sv-SE" sz="1100" b="0" i="0" u="none" strike="noStrike" smtClean="0">
                          <a:solidFill>
                            <a:srgbClr val="000000"/>
                          </a:solidFill>
                          <a:effectLst/>
                          <a:latin typeface="Fu"/>
                        </a:rPr>
                        <a:t>i.u.</a:t>
                      </a:r>
                      <a:endParaRPr lang="sv-SE" sz="1100" b="0" i="0" u="none" strike="noStrike" dirty="0">
                        <a:solidFill>
                          <a:srgbClr val="000000"/>
                        </a:solidFill>
                        <a:effectLst/>
                        <a:latin typeface="Fu"/>
                      </a:endParaRPr>
                    </a:p>
                  </a:txBody>
                  <a:tcPr marL="9525" marR="9525" marT="9525" marB="0" anchor="b"/>
                </a:tc>
                <a:tc>
                  <a:txBody>
                    <a:bodyPr/>
                    <a:lstStyle/>
                    <a:p>
                      <a:pPr algn="ctr" fontAlgn="b"/>
                      <a:r>
                        <a:rPr lang="sv-SE" sz="1100" b="0" i="0" u="none" strike="noStrike" smtClean="0">
                          <a:solidFill>
                            <a:srgbClr val="000000"/>
                          </a:solidFill>
                          <a:effectLst/>
                          <a:latin typeface="Fu"/>
                        </a:rPr>
                        <a:t>i.u.</a:t>
                      </a:r>
                      <a:endParaRPr lang="sv-SE" sz="1100" b="0" i="0" u="none" strike="noStrike" dirty="0">
                        <a:solidFill>
                          <a:srgbClr val="000000"/>
                        </a:solidFill>
                        <a:effectLst/>
                        <a:latin typeface="Fu"/>
                      </a:endParaRPr>
                    </a:p>
                  </a:txBody>
                  <a:tcPr marL="9525" marR="9525" marT="9525" marB="0" anchor="b"/>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tc>
              </a:tr>
              <a:tr h="193809">
                <a:tc>
                  <a:txBody>
                    <a:bodyPr/>
                    <a:lstStyle/>
                    <a:p>
                      <a:pPr algn="l" fontAlgn="b"/>
                      <a:r>
                        <a:rPr lang="sv-SE" sz="900" u="none" strike="noStrike" dirty="0">
                          <a:solidFill>
                            <a:schemeClr val="tx1"/>
                          </a:solidFill>
                          <a:effectLst/>
                        </a:rPr>
                        <a:t>Sysselsatta i Sverige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178 700</a:t>
                      </a:r>
                    </a:p>
                  </a:txBody>
                  <a:tcPr marL="9525" marR="9525" marT="9525" marB="0" anchor="b">
                    <a:noFill/>
                  </a:tcPr>
                </a:tc>
                <a:tc>
                  <a:txBody>
                    <a:bodyPr/>
                    <a:lstStyle/>
                    <a:p>
                      <a:pPr algn="ctr" fontAlgn="b"/>
                      <a:r>
                        <a:rPr lang="sv-SE" sz="1100" b="0" i="0" u="none" strike="noStrike">
                          <a:solidFill>
                            <a:srgbClr val="000000"/>
                          </a:solidFill>
                          <a:effectLst/>
                          <a:latin typeface="Fu"/>
                        </a:rPr>
                        <a:t>4 100</a:t>
                      </a:r>
                    </a:p>
                  </a:txBody>
                  <a:tcPr marL="9525" marR="9525" marT="9525" marB="0" anchor="b">
                    <a:noFill/>
                  </a:tcPr>
                </a:tc>
                <a:tc>
                  <a:txBody>
                    <a:bodyPr/>
                    <a:lstStyle/>
                    <a:p>
                      <a:pPr algn="ctr" fontAlgn="b"/>
                      <a:r>
                        <a:rPr lang="sv-SE" sz="1100" b="0" i="0" u="none" strike="noStrike">
                          <a:solidFill>
                            <a:srgbClr val="000000"/>
                          </a:solidFill>
                          <a:effectLst/>
                          <a:latin typeface="Fu"/>
                        </a:rPr>
                        <a:t>13,2</a:t>
                      </a:r>
                    </a:p>
                  </a:txBody>
                  <a:tcPr marL="9525" marR="9525" marT="9525" marB="0" anchor="b"/>
                </a:tc>
                <a:tc>
                  <a:txBody>
                    <a:bodyPr/>
                    <a:lstStyle/>
                    <a:p>
                      <a:pPr algn="ctr" fontAlgn="b"/>
                      <a:r>
                        <a:rPr lang="sv-SE" sz="1100" b="0" i="0" u="none" strike="noStrike">
                          <a:solidFill>
                            <a:srgbClr val="000000"/>
                          </a:solidFill>
                          <a:effectLst/>
                          <a:latin typeface="Fu"/>
                        </a:rPr>
                        <a:t>13,7</a:t>
                      </a:r>
                    </a:p>
                  </a:txBody>
                  <a:tcPr marL="9525" marR="9525" marT="9525" marB="0" anchor="b"/>
                </a:tc>
                <a:tc>
                  <a:txBody>
                    <a:bodyPr/>
                    <a:lstStyle/>
                    <a:p>
                      <a:pPr algn="ctr" fontAlgn="b"/>
                      <a:r>
                        <a:rPr lang="sv-SE" sz="1100" b="0" i="0" u="none" strike="noStrike">
                          <a:solidFill>
                            <a:srgbClr val="000000"/>
                          </a:solidFill>
                          <a:effectLst/>
                          <a:latin typeface="Fu"/>
                        </a:rPr>
                        <a:t>2,3</a:t>
                      </a:r>
                    </a:p>
                  </a:txBody>
                  <a:tcPr marL="9525" marR="9525" marT="9525" marB="0" anchor="b"/>
                </a:tc>
              </a:tr>
              <a:tr h="193809">
                <a:tc>
                  <a:txBody>
                    <a:bodyPr/>
                    <a:lstStyle/>
                    <a:p>
                      <a:pPr algn="l" fontAlgn="b"/>
                      <a:r>
                        <a:rPr lang="sv-SE" sz="900" u="none" strike="noStrike" dirty="0">
                          <a:solidFill>
                            <a:schemeClr val="tx1"/>
                          </a:solidFill>
                          <a:effectLst/>
                        </a:rPr>
                        <a:t>Sysselsatta utomlands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noFill/>
                  </a:tcPr>
                </a:tc>
                <a:tc>
                  <a:txBody>
                    <a:bodyPr/>
                    <a:lstStyle/>
                    <a:p>
                      <a:pPr algn="ctr" fontAlgn="b"/>
                      <a:r>
                        <a:rPr lang="sv-SE" sz="1100" b="0" i="0" u="none" strike="noStrike" smtClean="0">
                          <a:solidFill>
                            <a:srgbClr val="000000"/>
                          </a:solidFill>
                          <a:effectLst/>
                          <a:latin typeface="Fu"/>
                        </a:rPr>
                        <a:t>i.u.</a:t>
                      </a:r>
                      <a:endParaRPr lang="sv-SE" sz="1100" b="0" i="0" u="none" strike="noStrike" dirty="0">
                        <a:solidFill>
                          <a:srgbClr val="000000"/>
                        </a:solidFill>
                        <a:effectLst/>
                        <a:latin typeface="Fu"/>
                      </a:endParaRPr>
                    </a:p>
                  </a:txBody>
                  <a:tcPr marL="9525" marR="9525" marT="9525" marB="0" anchor="b"/>
                </a:tc>
                <a:tc>
                  <a:txBody>
                    <a:bodyPr/>
                    <a:lstStyle/>
                    <a:p>
                      <a:pPr algn="ctr" fontAlgn="b"/>
                      <a:r>
                        <a:rPr lang="sv-SE" sz="1100" b="0" i="0" u="none" strike="noStrike" smtClean="0">
                          <a:solidFill>
                            <a:srgbClr val="000000"/>
                          </a:solidFill>
                          <a:effectLst/>
                          <a:latin typeface="Fu"/>
                        </a:rPr>
                        <a:t>i.u.</a:t>
                      </a:r>
                      <a:endParaRPr lang="sv-SE" sz="1100" b="0" i="0" u="none" strike="noStrike" dirty="0">
                        <a:solidFill>
                          <a:srgbClr val="000000"/>
                        </a:solidFill>
                        <a:effectLst/>
                        <a:latin typeface="Fu"/>
                      </a:endParaRPr>
                    </a:p>
                  </a:txBody>
                  <a:tcPr marL="9525" marR="9525" marT="9525" marB="0" anchor="b"/>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tc>
              </a:tr>
            </a:tbl>
          </a:graphicData>
        </a:graphic>
      </p:graphicFrame>
      <p:sp>
        <p:nvSpPr>
          <p:cNvPr id="7" name="textruta 6"/>
          <p:cNvSpPr txBox="1"/>
          <p:nvPr/>
        </p:nvSpPr>
        <p:spPr>
          <a:xfrm>
            <a:off x="4008799" y="4621876"/>
            <a:ext cx="914400" cy="449386"/>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1204948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7122977" cy="727828"/>
          </a:xfrm>
        </p:spPr>
        <p:txBody>
          <a:bodyPr/>
          <a:lstStyle/>
          <a:p>
            <a:pPr>
              <a:lnSpc>
                <a:spcPct val="100000"/>
              </a:lnSpc>
            </a:pPr>
            <a:r>
              <a:rPr lang="sv-SE" sz="2800" dirty="0" smtClean="0"/>
              <a:t>Nyanmälda platser på arbetsförmedlingen</a:t>
            </a:r>
            <a:br>
              <a:rPr lang="sv-SE" sz="2800" dirty="0" smtClean="0"/>
            </a:br>
            <a:r>
              <a:rPr lang="sv-SE" sz="2000" b="0" dirty="0" smtClean="0"/>
              <a:t>Index </a:t>
            </a:r>
            <a:r>
              <a:rPr lang="sv-SE" sz="2000" b="0" dirty="0"/>
              <a:t>100 = </a:t>
            </a:r>
            <a:r>
              <a:rPr lang="sv-SE" sz="2000" b="0" dirty="0" smtClean="0"/>
              <a:t>2005 kv1</a:t>
            </a:r>
            <a:endParaRPr lang="sv-SE" sz="18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10" name="Tabell 9"/>
          <p:cNvGraphicFramePr>
            <a:graphicFrameLocks noGrp="1"/>
          </p:cNvGraphicFramePr>
          <p:nvPr>
            <p:extLst>
              <p:ext uri="{D42A27DB-BD31-4B8C-83A1-F6EECF244321}">
                <p14:modId xmlns:p14="http://schemas.microsoft.com/office/powerpoint/2010/main" val="1121047835"/>
              </p:ext>
            </p:extLst>
          </p:nvPr>
        </p:nvGraphicFramePr>
        <p:xfrm>
          <a:off x="4075750" y="2319649"/>
          <a:ext cx="4674413" cy="1143000"/>
        </p:xfrm>
        <a:graphic>
          <a:graphicData uri="http://schemas.openxmlformats.org/drawingml/2006/table">
            <a:tbl>
              <a:tblPr>
                <a:tableStyleId>{68D230F3-CF80-4859-8CE7-A43EE81993B5}</a:tableStyleId>
              </a:tblPr>
              <a:tblGrid>
                <a:gridCol w="1479917"/>
                <a:gridCol w="976875"/>
                <a:gridCol w="739207"/>
                <a:gridCol w="739207"/>
                <a:gridCol w="739207"/>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kv1</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365 525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21,7</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1 143 039</a:t>
                      </a:r>
                    </a:p>
                  </a:txBody>
                  <a:tcPr marL="9525" marR="9525" marT="9525" marB="0" anchor="b"/>
                </a:tc>
                <a:tc>
                  <a:txBody>
                    <a:bodyPr/>
                    <a:lstStyle/>
                    <a:p>
                      <a:pPr algn="ctr" rtl="0" fontAlgn="b"/>
                      <a:r>
                        <a:rPr lang="sv-SE" sz="1100" b="0" i="0" u="none" strike="noStrike">
                          <a:solidFill>
                            <a:srgbClr val="000000"/>
                          </a:solidFill>
                          <a:effectLst/>
                          <a:latin typeface="Futura Std Book"/>
                        </a:rPr>
                        <a:t>29,4</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174 772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19,5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553 500</a:t>
                      </a:r>
                    </a:p>
                  </a:txBody>
                  <a:tcPr marL="9525" marR="9525" marT="9525" marB="0" anchor="b"/>
                </a:tc>
                <a:tc>
                  <a:txBody>
                    <a:bodyPr/>
                    <a:lstStyle/>
                    <a:p>
                      <a:pPr algn="ctr" rtl="0" fontAlgn="b"/>
                      <a:r>
                        <a:rPr lang="sv-SE" sz="1100" b="0" i="0" u="none" strike="noStrike">
                          <a:solidFill>
                            <a:srgbClr val="000000"/>
                          </a:solidFill>
                          <a:effectLst/>
                          <a:latin typeface="Futura Std Book"/>
                        </a:rPr>
                        <a:t>25,0</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Uppsala län</a:t>
                      </a:r>
                    </a:p>
                  </a:txBody>
                  <a:tcPr marL="9525" marR="9525" marT="9525" marB="0" anchor="b"/>
                </a:tc>
                <a:tc>
                  <a:txBody>
                    <a:bodyPr/>
                    <a:lstStyle/>
                    <a:p>
                      <a:pPr algn="ctr" rtl="0" fontAlgn="b"/>
                      <a:r>
                        <a:rPr lang="sv-SE" sz="1100" b="1" i="0" u="none" strike="noStrike">
                          <a:solidFill>
                            <a:srgbClr val="000000"/>
                          </a:solidFill>
                          <a:effectLst/>
                          <a:latin typeface="Futura Std Book"/>
                        </a:rPr>
                        <a:t>10 797</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23,8</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34 004</a:t>
                      </a:r>
                    </a:p>
                  </a:txBody>
                  <a:tcPr marL="9525" marR="9525" marT="9525" marB="0" anchor="b"/>
                </a:tc>
                <a:tc>
                  <a:txBody>
                    <a:bodyPr/>
                    <a:lstStyle/>
                    <a:p>
                      <a:pPr algn="ctr" rtl="0" fontAlgn="b"/>
                      <a:r>
                        <a:rPr lang="sv-SE" sz="1100" b="1" i="0" u="none" strike="noStrike">
                          <a:solidFill>
                            <a:srgbClr val="000000"/>
                          </a:solidFill>
                          <a:effectLst/>
                          <a:latin typeface="Futura Std Book"/>
                        </a:rPr>
                        <a:t>29,7</a:t>
                      </a:r>
                    </a:p>
                  </a:txBody>
                  <a:tcPr marL="9525" marR="9525" marT="9525" marB="0" anchor="b"/>
                </a:tc>
              </a:tr>
              <a:tr h="190500">
                <a:tc>
                  <a:txBody>
                    <a:bodyPr/>
                    <a:lstStyle/>
                    <a:p>
                      <a:pPr algn="l" rtl="0" fontAlgn="b"/>
                      <a:r>
                        <a:rPr lang="sv-SE" sz="1100" b="1" i="0" u="none" strike="noStrike" dirty="0">
                          <a:solidFill>
                            <a:srgbClr val="000000"/>
                          </a:solidFill>
                          <a:effectLst/>
                          <a:latin typeface="Futura Std Book"/>
                        </a:rPr>
                        <a:t>Uppsala kommun</a:t>
                      </a:r>
                    </a:p>
                  </a:txBody>
                  <a:tcPr marL="9525" marR="9525" marT="9525" marB="0" anchor="b"/>
                </a:tc>
                <a:tc>
                  <a:txBody>
                    <a:bodyPr/>
                    <a:lstStyle/>
                    <a:p>
                      <a:pPr algn="ctr" rtl="0" fontAlgn="b"/>
                      <a:r>
                        <a:rPr lang="sv-SE" sz="1100" b="1" i="0" u="none" strike="noStrike">
                          <a:solidFill>
                            <a:srgbClr val="000000"/>
                          </a:solidFill>
                          <a:effectLst/>
                          <a:latin typeface="Futura Std Book"/>
                        </a:rPr>
                        <a:t>6 764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17,3</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22 808</a:t>
                      </a:r>
                    </a:p>
                  </a:txBody>
                  <a:tcPr marL="9525" marR="9525" marT="9525" marB="0" anchor="b"/>
                </a:tc>
                <a:tc>
                  <a:txBody>
                    <a:bodyPr/>
                    <a:lstStyle/>
                    <a:p>
                      <a:pPr algn="ctr" rtl="0" fontAlgn="b"/>
                      <a:r>
                        <a:rPr lang="sv-SE" sz="1100" b="1" i="0" u="none" strike="noStrike" dirty="0">
                          <a:solidFill>
                            <a:srgbClr val="000000"/>
                          </a:solidFill>
                          <a:effectLst/>
                          <a:latin typeface="Futura Std Book"/>
                        </a:rPr>
                        <a:t>27,9</a:t>
                      </a:r>
                    </a:p>
                  </a:txBody>
                  <a:tcPr marL="9525" marR="9525" marT="9525" marB="0" anchor="b"/>
                </a:tc>
              </a:tr>
            </a:tbl>
          </a:graphicData>
        </a:graphic>
      </p:graphicFrame>
      <p:sp>
        <p:nvSpPr>
          <p:cNvPr id="7" name="textruta 6"/>
          <p:cNvSpPr txBox="1"/>
          <p:nvPr/>
        </p:nvSpPr>
        <p:spPr>
          <a:xfrm>
            <a:off x="7419392" y="3396515"/>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8" name="Diagram 7"/>
          <p:cNvGraphicFramePr>
            <a:graphicFrameLocks/>
          </p:cNvGraphicFramePr>
          <p:nvPr>
            <p:extLst>
              <p:ext uri="{D42A27DB-BD31-4B8C-83A1-F6EECF244321}">
                <p14:modId xmlns:p14="http://schemas.microsoft.com/office/powerpoint/2010/main" val="2886670991"/>
              </p:ext>
            </p:extLst>
          </p:nvPr>
        </p:nvGraphicFramePr>
        <p:xfrm>
          <a:off x="445779" y="2202649"/>
          <a:ext cx="51624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6392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SBR 16 9</Template>
  <TotalTime>3492</TotalTime>
  <Words>935</Words>
  <Application>Microsoft Office PowerPoint</Application>
  <PresentationFormat>Bildspel på skärmen (16:9)</PresentationFormat>
  <Paragraphs>551</Paragraphs>
  <Slides>15</Slides>
  <Notes>4</Notes>
  <HiddenSlides>0</HiddenSlides>
  <MMClips>0</MMClips>
  <ScaleCrop>false</ScaleCrop>
  <HeadingPairs>
    <vt:vector size="4" baseType="variant">
      <vt:variant>
        <vt:lpstr>Tema</vt:lpstr>
      </vt:variant>
      <vt:variant>
        <vt:i4>1</vt:i4>
      </vt:variant>
      <vt:variant>
        <vt:lpstr>Bildrubriker</vt:lpstr>
      </vt:variant>
      <vt:variant>
        <vt:i4>15</vt:i4>
      </vt:variant>
    </vt:vector>
  </HeadingPairs>
  <TitlesOfParts>
    <vt:vector size="16" baseType="lpstr">
      <vt:lpstr>SBR 16 9</vt:lpstr>
      <vt:lpstr>Konjunkturen i Uppsala län  Konjunkturläget kv1 2016 Juni 2016</vt:lpstr>
      <vt:lpstr>Konjunkturläget 2016 kv1  </vt:lpstr>
      <vt:lpstr>Lönesumma i privat sektor Index 100 = 2005 kv1</vt:lpstr>
      <vt:lpstr>Lönesumma, Uppsala län Index 100 = 2005 kv1</vt:lpstr>
      <vt:lpstr>Nyregistrerade företag  </vt:lpstr>
      <vt:lpstr>Företagskonkurser  </vt:lpstr>
      <vt:lpstr>Sysselsättning Index 100 = 2008 kv1 </vt:lpstr>
      <vt:lpstr>Sysselsättning i Uppsala län</vt:lpstr>
      <vt:lpstr>Nyanmälda platser på arbetsförmedlingen Index 100 = 2005 kv1</vt:lpstr>
      <vt:lpstr>Varslade personer Index 100 = 2006 kv1</vt:lpstr>
      <vt:lpstr>Arbetslöshet i förh. till befolkningen (%), 15-74 år   </vt:lpstr>
      <vt:lpstr>Befolkning Index 100 = 2005 kv1</vt:lpstr>
      <vt:lpstr>Påbörjade lägenheter Index 100 = 2005 kv1</vt:lpstr>
      <vt:lpstr>Kommersiella övernattningar Index 100 = 2008 kv1 (kv1, 2008 - 2016) </vt:lpstr>
      <vt:lpstr>Stockholm Business Alliance, SBA  Inom ramen för partnerskapet Stockholm Business Alliance – 54 kommuner i Stockholmsregionen – tas det fram kvartalsvisa konjunkturrapporter för länen; Stockholms län, Uppsala län, Södermanlands län,  Östergötlands län, Örebro län, Västmanlands län, Dalarnas län och Gävleborgs län.   Samtliga rapporter finns tillgängliga på www.stockholmbusinessalliance.se.  Frågor kan ställas till Stefan Frid på Invest Stockholm.  Ansvarig utgivare: Olle Zetterberg, VD Stockholm Business Region.    Stockholm Business Region  P.O. Box 16282  SE-103 25 Stockholm, Sweden  Phone + 46 8 508 280 00  www.visitstockholm.com  investstockholm.com  stockholmbusinessregion.se </vt:lpstr>
    </vt:vector>
  </TitlesOfParts>
  <Company>Volvo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Stefan Frid</cp:lastModifiedBy>
  <cp:revision>228</cp:revision>
  <cp:lastPrinted>2015-02-26T14:29:42Z</cp:lastPrinted>
  <dcterms:created xsi:type="dcterms:W3CDTF">2015-02-13T14:20:44Z</dcterms:created>
  <dcterms:modified xsi:type="dcterms:W3CDTF">2016-06-23T12:36:20Z</dcterms:modified>
</cp:coreProperties>
</file>