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32" r:id="rId2"/>
    <p:sldId id="306" r:id="rId3"/>
    <p:sldId id="333" r:id="rId4"/>
    <p:sldId id="365" r:id="rId5"/>
    <p:sldId id="366" r:id="rId6"/>
    <p:sldId id="374" r:id="rId7"/>
    <p:sldId id="305" r:id="rId8"/>
    <p:sldId id="351" r:id="rId9"/>
    <p:sldId id="375" r:id="rId10"/>
    <p:sldId id="352" r:id="rId11"/>
    <p:sldId id="353" r:id="rId12"/>
    <p:sldId id="354" r:id="rId13"/>
    <p:sldId id="364" r:id="rId14"/>
    <p:sldId id="356" r:id="rId15"/>
    <p:sldId id="304" r:id="rId16"/>
    <p:sldId id="357" r:id="rId17"/>
    <p:sldId id="369" r:id="rId18"/>
    <p:sldId id="370" r:id="rId19"/>
    <p:sldId id="376" r:id="rId20"/>
    <p:sldId id="359" r:id="rId21"/>
    <p:sldId id="373" r:id="rId22"/>
    <p:sldId id="315" r:id="rId23"/>
    <p:sldId id="360" r:id="rId24"/>
    <p:sldId id="362" r:id="rId25"/>
    <p:sldId id="361" r:id="rId26"/>
    <p:sldId id="368" r:id="rId27"/>
    <p:sldId id="377" r:id="rId2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880">
          <p15:clr>
            <a:srgbClr val="A4A3A4"/>
          </p15:clr>
        </p15:guide>
        <p15:guide id="3" orient="horz" pos="3712">
          <p15:clr>
            <a:srgbClr val="A4A3A4"/>
          </p15:clr>
        </p15:guide>
        <p15:guide id="4" orient="horz" pos="1367">
          <p15:clr>
            <a:srgbClr val="A4A3A4"/>
          </p15:clr>
        </p15:guide>
        <p15:guide id="5" orient="horz" pos="4049">
          <p15:clr>
            <a:srgbClr val="A4A3A4"/>
          </p15:clr>
        </p15:guide>
        <p15:guide id="6" pos="5493">
          <p15:clr>
            <a:srgbClr val="A4A3A4"/>
          </p15:clr>
        </p15:guide>
        <p15:guide id="7" pos="273">
          <p15:clr>
            <a:srgbClr val="A4A3A4"/>
          </p15:clr>
        </p15:guide>
        <p15:guide id="8" pos="3990">
          <p15:clr>
            <a:srgbClr val="A4A3A4"/>
          </p15:clr>
        </p15:guide>
        <p15:guide id="9" pos="1526">
          <p15:clr>
            <a:srgbClr val="A4A3A4"/>
          </p15:clr>
        </p15:guide>
        <p15:guide id="10" pos="5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ldahl Karin" initials="SEKME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064"/>
    <a:srgbClr val="DD4A2C"/>
    <a:srgbClr val="E6E6E6"/>
    <a:srgbClr val="006EBF"/>
    <a:srgbClr val="2DA5FF"/>
    <a:srgbClr val="D6EDFC"/>
    <a:srgbClr val="00BCB3"/>
    <a:srgbClr val="DDF0FF"/>
    <a:srgbClr val="8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Format med tema 1 - dekorfär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Mörkt format 1 - Dekorfär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just format 3 - Dekorfär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llanmörkt format 4 - Dekorfär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llanmörkt format 1 - Dekorfär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0584" autoAdjust="0"/>
    <p:restoredTop sz="94705" autoAdjust="0"/>
  </p:normalViewPr>
  <p:slideViewPr>
    <p:cSldViewPr snapToGrid="0" showGuides="1">
      <p:cViewPr>
        <p:scale>
          <a:sx n="120" d="100"/>
          <a:sy n="120" d="100"/>
        </p:scale>
        <p:origin x="-654" y="54"/>
      </p:cViewPr>
      <p:guideLst>
        <p:guide orient="horz" pos="2160"/>
        <p:guide orient="horz" pos="880"/>
        <p:guide orient="horz" pos="3712"/>
        <p:guide orient="horz" pos="1367"/>
        <p:guide orient="horz" pos="4049"/>
        <p:guide pos="5493"/>
        <p:guide pos="273"/>
        <p:guide pos="3990"/>
        <p:guide pos="1526"/>
        <p:guide pos="5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STOFS010\Projekt\USK\USK_Uppdrag\Offerter%20Sweco%20Eurofutures\2016\Fakta%20om%20f&#246;retagandet%202016\Engelsk%20version\Underlag%20rapporten%202015%20sv%20-%20kompletterad%2015%20juni%20(engelska)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164764429410867E-2"/>
          <c:y val="9.5183867551820969E-2"/>
          <c:w val="0.86688025672166913"/>
          <c:h val="0.81524828031164476"/>
        </c:manualLayout>
      </c:layout>
      <c:lineChart>
        <c:grouping val="standard"/>
        <c:varyColors val="0"/>
        <c:ser>
          <c:idx val="0"/>
          <c:order val="0"/>
          <c:tx>
            <c:strRef>
              <c:f>'2 BRP MSEK index'!$A$13</c:f>
              <c:strCache>
                <c:ptCount val="1"/>
                <c:pt idx="0">
                  <c:v>Sweden</c:v>
                </c:pt>
              </c:strCache>
            </c:strRef>
          </c:tx>
          <c:spPr>
            <a:ln>
              <a:solidFill>
                <a:srgbClr val="DD4A2C"/>
              </a:solidFill>
            </a:ln>
          </c:spPr>
          <c:marker>
            <c:symbol val="none"/>
          </c:marker>
          <c:cat>
            <c:numRef>
              <c:f>'2 BRP MSEK index'!$B$12:$K$12</c:f>
              <c:numCache>
                <c:formatCode>General</c:formatCode>
                <c:ptCount val="10"/>
              </c:numCache>
            </c:numRef>
          </c:cat>
          <c:val>
            <c:numRef>
              <c:f>'2 BRP MSEK index'!$B$13:$K$13</c:f>
              <c:numCache>
                <c:formatCode>0</c:formatCode>
                <c:ptCount val="10"/>
                <c:pt idx="0" formatCode="General">
                  <c:v>100</c:v>
                </c:pt>
                <c:pt idx="1">
                  <c:v>106.59462631287853</c:v>
                </c:pt>
                <c:pt idx="2">
                  <c:v>113.40398410649965</c:v>
                </c:pt>
                <c:pt idx="3">
                  <c:v>116.51836447736635</c:v>
                </c:pt>
                <c:pt idx="4">
                  <c:v>113.11010844232139</c:v>
                </c:pt>
                <c:pt idx="5">
                  <c:v>121.07216463641142</c:v>
                </c:pt>
                <c:pt idx="6">
                  <c:v>125.77001340051015</c:v>
                </c:pt>
                <c:pt idx="7">
                  <c:v>126.74075928886492</c:v>
                </c:pt>
                <c:pt idx="8">
                  <c:v>129.66813100030544</c:v>
                </c:pt>
                <c:pt idx="9">
                  <c:v>134.7686485846915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 BRP MSEK index'!$A$14</c:f>
              <c:strCache>
                <c:ptCount val="1"/>
                <c:pt idx="0">
                  <c:v>Stockholms Region</c:v>
                </c:pt>
              </c:strCache>
            </c:strRef>
          </c:tx>
          <c:spPr>
            <a:ln>
              <a:solidFill>
                <a:srgbClr val="C40064"/>
              </a:solidFill>
            </a:ln>
          </c:spPr>
          <c:marker>
            <c:symbol val="none"/>
          </c:marker>
          <c:cat>
            <c:numRef>
              <c:f>'2 BRP MSEK index'!$B$12:$K$12</c:f>
              <c:numCache>
                <c:formatCode>General</c:formatCode>
                <c:ptCount val="10"/>
              </c:numCache>
            </c:numRef>
          </c:cat>
          <c:val>
            <c:numRef>
              <c:f>'2 BRP MSEK index'!$B$14:$K$14</c:f>
              <c:numCache>
                <c:formatCode>0</c:formatCode>
                <c:ptCount val="10"/>
                <c:pt idx="0" formatCode="General">
                  <c:v>100</c:v>
                </c:pt>
                <c:pt idx="1">
                  <c:v>105.65954947339497</c:v>
                </c:pt>
                <c:pt idx="2">
                  <c:v>113.03426261980563</c:v>
                </c:pt>
                <c:pt idx="3">
                  <c:v>116.14517840646084</c:v>
                </c:pt>
                <c:pt idx="4">
                  <c:v>116.44818831894335</c:v>
                </c:pt>
                <c:pt idx="5">
                  <c:v>122.57588565388599</c:v>
                </c:pt>
                <c:pt idx="6">
                  <c:v>128.67841977842355</c:v>
                </c:pt>
                <c:pt idx="7">
                  <c:v>130.69890641668874</c:v>
                </c:pt>
                <c:pt idx="8">
                  <c:v>133.55370417877515</c:v>
                </c:pt>
                <c:pt idx="9">
                  <c:v>139.07348919103433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 BRP MSEK index'!$A$15</c:f>
              <c:strCache>
                <c:ptCount val="1"/>
                <c:pt idx="0">
                  <c:v>Stockholm County</c:v>
                </c:pt>
              </c:strCache>
            </c:strRef>
          </c:tx>
          <c:spPr>
            <a:ln>
              <a:solidFill>
                <a:srgbClr val="5D237D"/>
              </a:solidFill>
            </a:ln>
          </c:spPr>
          <c:marker>
            <c:symbol val="none"/>
          </c:marker>
          <c:cat>
            <c:numRef>
              <c:f>'2 BRP MSEK index'!$B$12:$K$12</c:f>
              <c:numCache>
                <c:formatCode>General</c:formatCode>
                <c:ptCount val="10"/>
              </c:numCache>
            </c:numRef>
          </c:cat>
          <c:val>
            <c:numRef>
              <c:f>'2 BRP MSEK index'!$B$15:$K$15</c:f>
              <c:numCache>
                <c:formatCode>0</c:formatCode>
                <c:ptCount val="10"/>
                <c:pt idx="0" formatCode="General">
                  <c:v>100</c:v>
                </c:pt>
                <c:pt idx="1">
                  <c:v>105.03809903404296</c:v>
                </c:pt>
                <c:pt idx="2">
                  <c:v>113.60897496014255</c:v>
                </c:pt>
                <c:pt idx="3">
                  <c:v>117.13143580605833</c:v>
                </c:pt>
                <c:pt idx="4">
                  <c:v>120.47746881740598</c:v>
                </c:pt>
                <c:pt idx="5">
                  <c:v>125.19237081496763</c:v>
                </c:pt>
                <c:pt idx="6">
                  <c:v>132.79424177060866</c:v>
                </c:pt>
                <c:pt idx="7">
                  <c:v>135.37594954515615</c:v>
                </c:pt>
                <c:pt idx="8">
                  <c:v>138.76547406921128</c:v>
                </c:pt>
                <c:pt idx="9">
                  <c:v>145.89374472474915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688064"/>
        <c:axId val="123689600"/>
      </c:lineChart>
      <c:catAx>
        <c:axId val="12368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123689600"/>
        <c:crosses val="autoZero"/>
        <c:auto val="1"/>
        <c:lblAlgn val="ctr"/>
        <c:lblOffset val="100"/>
        <c:noMultiLvlLbl val="0"/>
      </c:catAx>
      <c:valAx>
        <c:axId val="123689600"/>
        <c:scaling>
          <c:orientation val="minMax"/>
          <c:min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Futura" pitchFamily="34" charset="0"/>
              </a:defRPr>
            </a:pPr>
            <a:endParaRPr lang="sv-SE"/>
          </a:p>
        </c:txPr>
        <c:crossAx val="123688064"/>
        <c:crosses val="autoZero"/>
        <c:crossBetween val="midCat"/>
        <c:majorUnit val="5"/>
      </c:valAx>
    </c:plotArea>
    <c:legend>
      <c:legendPos val="t"/>
      <c:layout/>
      <c:overlay val="0"/>
      <c:txPr>
        <a:bodyPr/>
        <a:lstStyle/>
        <a:p>
          <a:pPr>
            <a:defRPr>
              <a:latin typeface="Futura" pitchFamily="34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'18 Påbörjade lägenheter '!$A$5</c:f>
              <c:strCache>
                <c:ptCount val="1"/>
                <c:pt idx="0">
                  <c:v>Stockholm Region</c:v>
                </c:pt>
              </c:strCache>
            </c:strRef>
          </c:tx>
          <c:spPr>
            <a:solidFill>
              <a:srgbClr val="C40064"/>
            </a:solidFill>
            <a:ln>
              <a:noFill/>
            </a:ln>
          </c:spPr>
          <c:invertIfNegative val="0"/>
          <c:cat>
            <c:numRef>
              <c:f>'18 Påbörjade lägenheter '!$C$4:$F$4</c:f>
              <c:numCache>
                <c:formatCode>General</c:formatCode>
                <c:ptCount val="4"/>
                <c:pt idx="0">
                  <c:v>2005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'18 Påbörjade lägenheter '!$C$5:$F$5</c:f>
              <c:numCache>
                <c:formatCode>General</c:formatCode>
                <c:ptCount val="4"/>
                <c:pt idx="0">
                  <c:v>14034</c:v>
                </c:pt>
                <c:pt idx="1">
                  <c:v>13644</c:v>
                </c:pt>
                <c:pt idx="2">
                  <c:v>20563</c:v>
                </c:pt>
                <c:pt idx="3">
                  <c:v>23717</c:v>
                </c:pt>
              </c:numCache>
            </c:numRef>
          </c:val>
        </c:ser>
        <c:ser>
          <c:idx val="1"/>
          <c:order val="1"/>
          <c:tx>
            <c:strRef>
              <c:f>'18 Påbörjade lägenheter '!$A$6</c:f>
              <c:strCache>
                <c:ptCount val="1"/>
                <c:pt idx="0">
                  <c:v>Stockholm County</c:v>
                </c:pt>
              </c:strCache>
            </c:strRef>
          </c:tx>
          <c:spPr>
            <a:solidFill>
              <a:srgbClr val="5D237D"/>
            </a:solidFill>
            <a:ln>
              <a:noFill/>
            </a:ln>
          </c:spPr>
          <c:invertIfNegative val="0"/>
          <c:cat>
            <c:numRef>
              <c:f>'18 Påbörjade lägenheter '!$C$4:$F$4</c:f>
              <c:numCache>
                <c:formatCode>General</c:formatCode>
                <c:ptCount val="4"/>
                <c:pt idx="0">
                  <c:v>2005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'18 Påbörjade lägenheter '!$C$6:$F$6</c:f>
              <c:numCache>
                <c:formatCode>General</c:formatCode>
                <c:ptCount val="4"/>
                <c:pt idx="0">
                  <c:v>8740</c:v>
                </c:pt>
                <c:pt idx="1">
                  <c:v>9028</c:v>
                </c:pt>
                <c:pt idx="2">
                  <c:v>13317</c:v>
                </c:pt>
                <c:pt idx="3">
                  <c:v>12743</c:v>
                </c:pt>
              </c:numCache>
            </c:numRef>
          </c:val>
        </c:ser>
        <c:ser>
          <c:idx val="2"/>
          <c:order val="2"/>
          <c:tx>
            <c:strRef>
              <c:f>'18 Påbörjade lägenheter '!$A$7</c:f>
              <c:strCache>
                <c:ptCount val="1"/>
                <c:pt idx="0">
                  <c:v>City of Stockholm</c:v>
                </c:pt>
              </c:strCache>
            </c:strRef>
          </c:tx>
          <c:spPr>
            <a:solidFill>
              <a:srgbClr val="00867F"/>
            </a:solidFill>
            <a:ln>
              <a:noFill/>
            </a:ln>
          </c:spPr>
          <c:invertIfNegative val="0"/>
          <c:cat>
            <c:numRef>
              <c:f>'18 Påbörjade lägenheter '!$C$4:$F$4</c:f>
              <c:numCache>
                <c:formatCode>General</c:formatCode>
                <c:ptCount val="4"/>
                <c:pt idx="0">
                  <c:v>2005</c:v>
                </c:pt>
                <c:pt idx="1">
                  <c:v>2010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'18 Påbörjade lägenheter '!$C$7:$F$7</c:f>
              <c:numCache>
                <c:formatCode>General</c:formatCode>
                <c:ptCount val="4"/>
                <c:pt idx="0">
                  <c:v>3678</c:v>
                </c:pt>
                <c:pt idx="1">
                  <c:v>5025</c:v>
                </c:pt>
                <c:pt idx="2">
                  <c:v>4084</c:v>
                </c:pt>
                <c:pt idx="3">
                  <c:v>4456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951680"/>
        <c:axId val="198953216"/>
      </c:barChart>
      <c:catAx>
        <c:axId val="19895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198953216"/>
        <c:crosses val="autoZero"/>
        <c:auto val="1"/>
        <c:lblAlgn val="ctr"/>
        <c:lblOffset val="100"/>
        <c:noMultiLvlLbl val="0"/>
      </c:catAx>
      <c:valAx>
        <c:axId val="19895321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Futura" pitchFamily="34" charset="0"/>
              </a:defRPr>
            </a:pPr>
            <a:endParaRPr lang="sv-SE"/>
          </a:p>
        </c:txPr>
        <c:crossAx val="198951680"/>
        <c:crosses val="autoZero"/>
        <c:crossBetween val="between"/>
        <c:majorUnit val="2000"/>
      </c:valAx>
    </c:plotArea>
    <c:legend>
      <c:legendPos val="t"/>
      <c:layout/>
      <c:overlay val="0"/>
      <c:txPr>
        <a:bodyPr/>
        <a:lstStyle/>
        <a:p>
          <a:pPr>
            <a:defRPr>
              <a:latin typeface="Futura" pitchFamily="34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164764429410867E-2"/>
          <c:y val="0.15241547885046094"/>
          <c:w val="0.86688025672166913"/>
          <c:h val="0.75801684816478843"/>
        </c:manualLayout>
      </c:layout>
      <c:lineChart>
        <c:grouping val="standard"/>
        <c:varyColors val="0"/>
        <c:ser>
          <c:idx val="0"/>
          <c:order val="0"/>
          <c:tx>
            <c:strRef>
              <c:f>'19 Vakansnivåer'!$A$4</c:f>
              <c:strCache>
                <c:ptCount val="1"/>
                <c:pt idx="0">
                  <c:v>Central Business District (CBD)</c:v>
                </c:pt>
              </c:strCache>
            </c:strRef>
          </c:tx>
          <c:spPr>
            <a:ln>
              <a:solidFill>
                <a:srgbClr val="DD4A2C"/>
              </a:solidFill>
            </a:ln>
          </c:spPr>
          <c:marker>
            <c:symbol val="none"/>
          </c:marker>
          <c:cat>
            <c:numRef>
              <c:f>'19 Vakansnivåer'!$E$3:$K$3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'19 Vakansnivåer'!$E$4:$K$4</c:f>
              <c:numCache>
                <c:formatCode>General</c:formatCode>
                <c:ptCount val="7"/>
                <c:pt idx="0">
                  <c:v>7.9</c:v>
                </c:pt>
                <c:pt idx="1">
                  <c:v>4.2</c:v>
                </c:pt>
                <c:pt idx="2">
                  <c:v>4.3</c:v>
                </c:pt>
                <c:pt idx="3">
                  <c:v>3.9</c:v>
                </c:pt>
                <c:pt idx="4">
                  <c:v>3.6</c:v>
                </c:pt>
                <c:pt idx="5">
                  <c:v>4.2</c:v>
                </c:pt>
                <c:pt idx="6" formatCode="0.0">
                  <c:v>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'19 Vakansnivåer'!$A$5</c:f>
              <c:strCache>
                <c:ptCount val="1"/>
                <c:pt idx="0">
                  <c:v>The rest of the Inner City</c:v>
                </c:pt>
              </c:strCache>
            </c:strRef>
          </c:tx>
          <c:spPr>
            <a:ln>
              <a:solidFill>
                <a:srgbClr val="C40064"/>
              </a:solidFill>
            </a:ln>
          </c:spPr>
          <c:marker>
            <c:symbol val="none"/>
          </c:marker>
          <c:cat>
            <c:numRef>
              <c:f>'19 Vakansnivåer'!$E$3:$K$3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'19 Vakansnivåer'!$E$5:$K$5</c:f>
              <c:numCache>
                <c:formatCode>General</c:formatCode>
                <c:ptCount val="7"/>
                <c:pt idx="0">
                  <c:v>9.3000000000000007</c:v>
                </c:pt>
                <c:pt idx="1">
                  <c:v>7.4</c:v>
                </c:pt>
                <c:pt idx="2">
                  <c:v>4.5999999999999996</c:v>
                </c:pt>
                <c:pt idx="3">
                  <c:v>4.8</c:v>
                </c:pt>
                <c:pt idx="4">
                  <c:v>4.7</c:v>
                </c:pt>
                <c:pt idx="5">
                  <c:v>5.4</c:v>
                </c:pt>
                <c:pt idx="6" formatCode="0.0">
                  <c:v>4.4000000000000004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'19 Vakansnivåer'!$A$6</c:f>
              <c:strCache>
                <c:ptCount val="1"/>
                <c:pt idx="0">
                  <c:v>Attractive local suburban locations</c:v>
                </c:pt>
              </c:strCache>
            </c:strRef>
          </c:tx>
          <c:spPr>
            <a:ln>
              <a:solidFill>
                <a:srgbClr val="5D237D"/>
              </a:solidFill>
            </a:ln>
          </c:spPr>
          <c:marker>
            <c:symbol val="none"/>
          </c:marker>
          <c:cat>
            <c:numRef>
              <c:f>'19 Vakansnivåer'!$E$3:$K$3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'19 Vakansnivåer'!$E$6:$K$6</c:f>
              <c:numCache>
                <c:formatCode>General</c:formatCode>
                <c:ptCount val="7"/>
                <c:pt idx="0">
                  <c:v>16.899999999999999</c:v>
                </c:pt>
                <c:pt idx="1">
                  <c:v>17.600000000000001</c:v>
                </c:pt>
                <c:pt idx="2">
                  <c:v>16.899999999999999</c:v>
                </c:pt>
                <c:pt idx="3">
                  <c:v>15</c:v>
                </c:pt>
                <c:pt idx="4">
                  <c:v>12.7</c:v>
                </c:pt>
                <c:pt idx="5">
                  <c:v>11.6</c:v>
                </c:pt>
                <c:pt idx="6" formatCode="0.0">
                  <c:v>7.2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'19 Vakansnivåer'!$A$7</c:f>
              <c:strCache>
                <c:ptCount val="1"/>
                <c:pt idx="0">
                  <c:v>Kista</c:v>
                </c:pt>
              </c:strCache>
            </c:strRef>
          </c:tx>
          <c:spPr>
            <a:ln>
              <a:solidFill>
                <a:srgbClr val="00867F"/>
              </a:solidFill>
            </a:ln>
          </c:spPr>
          <c:marker>
            <c:symbol val="none"/>
          </c:marker>
          <c:cat>
            <c:numRef>
              <c:f>'19 Vakansnivåer'!$E$3:$K$3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'19 Vakansnivåer'!$E$7:$K$7</c:f>
              <c:numCache>
                <c:formatCode>General</c:formatCode>
                <c:ptCount val="7"/>
                <c:pt idx="0">
                  <c:v>13.4</c:v>
                </c:pt>
                <c:pt idx="1">
                  <c:v>15.4</c:v>
                </c:pt>
                <c:pt idx="2">
                  <c:v>14.9</c:v>
                </c:pt>
                <c:pt idx="3">
                  <c:v>13.2</c:v>
                </c:pt>
                <c:pt idx="4">
                  <c:v>12.8</c:v>
                </c:pt>
                <c:pt idx="5">
                  <c:v>13.2</c:v>
                </c:pt>
                <c:pt idx="6" formatCode="0.0">
                  <c:v>15.7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'19 Vakansnivåer'!$A$8</c:f>
              <c:strCache>
                <c:ptCount val="1"/>
                <c:pt idx="0">
                  <c:v>Solna/Sundbyberg</c:v>
                </c:pt>
              </c:strCache>
            </c:strRef>
          </c:tx>
          <c:marker>
            <c:symbol val="none"/>
          </c:marker>
          <c:cat>
            <c:numRef>
              <c:f>'19 Vakansnivåer'!$E$3:$K$3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'19 Vakansnivåer'!$E$8:$K$8</c:f>
              <c:numCache>
                <c:formatCode>General</c:formatCode>
                <c:ptCount val="7"/>
                <c:pt idx="0">
                  <c:v>11.6</c:v>
                </c:pt>
                <c:pt idx="1">
                  <c:v>12.5</c:v>
                </c:pt>
                <c:pt idx="2">
                  <c:v>10.4</c:v>
                </c:pt>
                <c:pt idx="3">
                  <c:v>8.4</c:v>
                </c:pt>
                <c:pt idx="4">
                  <c:v>8.4</c:v>
                </c:pt>
                <c:pt idx="5">
                  <c:v>8.3000000000000007</c:v>
                </c:pt>
                <c:pt idx="6" formatCode="0.0">
                  <c:v>6.3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'19 Vakansnivåer'!$A$9</c:f>
              <c:strCache>
                <c:ptCount val="1"/>
                <c:pt idx="0">
                  <c:v>Stockholm</c:v>
                </c:pt>
              </c:strCache>
            </c:strRef>
          </c:tx>
          <c:marker>
            <c:symbol val="none"/>
          </c:marker>
          <c:cat>
            <c:numRef>
              <c:f>'19 Vakansnivåer'!$E$3:$K$3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'19 Vakansnivåer'!$E$9:$K$9</c:f>
              <c:numCache>
                <c:formatCode>General</c:formatCode>
                <c:ptCount val="7"/>
                <c:pt idx="0">
                  <c:v>11.8</c:v>
                </c:pt>
                <c:pt idx="1">
                  <c:v>11.1</c:v>
                </c:pt>
                <c:pt idx="2">
                  <c:v>10.3</c:v>
                </c:pt>
                <c:pt idx="3">
                  <c:v>9.5</c:v>
                </c:pt>
                <c:pt idx="4">
                  <c:v>9.1</c:v>
                </c:pt>
                <c:pt idx="5">
                  <c:v>9.1</c:v>
                </c:pt>
                <c:pt idx="6" formatCode="0.0">
                  <c:v>7.1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298432"/>
        <c:axId val="199304320"/>
      </c:lineChart>
      <c:catAx>
        <c:axId val="19929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sv-SE"/>
          </a:p>
        </c:txPr>
        <c:crossAx val="199304320"/>
        <c:crosses val="autoZero"/>
        <c:auto val="1"/>
        <c:lblAlgn val="ctr"/>
        <c:lblOffset val="100"/>
        <c:tickMarkSkip val="15"/>
        <c:noMultiLvlLbl val="0"/>
      </c:catAx>
      <c:valAx>
        <c:axId val="19930432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199298432"/>
        <c:crosses val="autoZero"/>
        <c:crossBetween val="midCat"/>
        <c:majorUnit val="5"/>
      </c:valAx>
    </c:plotArea>
    <c:legend>
      <c:legendPos val="t"/>
      <c:layout>
        <c:manualLayout>
          <c:xMode val="edge"/>
          <c:yMode val="edge"/>
          <c:x val="9.2965846945709432E-2"/>
          <c:y val="0"/>
          <c:w val="0.90542042646529586"/>
          <c:h val="0.12227550691217975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'4 Nya företag &amp; konkurser'!$A$3</c:f>
              <c:strCache>
                <c:ptCount val="1"/>
                <c:pt idx="0">
                  <c:v>Newly registered businesses</c:v>
                </c:pt>
              </c:strCache>
            </c:strRef>
          </c:tx>
          <c:spPr>
            <a:solidFill>
              <a:srgbClr val="5D237D"/>
            </a:solidFill>
            <a:ln>
              <a:noFill/>
            </a:ln>
          </c:spPr>
          <c:invertIfNegative val="0"/>
          <c:cat>
            <c:strRef>
              <c:f>'4 Nya företag &amp; konkurser'!$D$2:$N$2</c:f>
              <c:strCach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strCache>
            </c:strRef>
          </c:cat>
          <c:val>
            <c:numRef>
              <c:f>'4 Nya företag &amp; konkurser'!$D$3:$N$3</c:f>
              <c:numCache>
                <c:formatCode>General</c:formatCode>
                <c:ptCount val="11"/>
                <c:pt idx="0">
                  <c:v>18704</c:v>
                </c:pt>
                <c:pt idx="1">
                  <c:v>19808</c:v>
                </c:pt>
                <c:pt idx="2">
                  <c:v>21456</c:v>
                </c:pt>
                <c:pt idx="3">
                  <c:v>20044</c:v>
                </c:pt>
                <c:pt idx="4">
                  <c:v>18700</c:v>
                </c:pt>
                <c:pt idx="5">
                  <c:v>22207</c:v>
                </c:pt>
                <c:pt idx="6">
                  <c:v>24046</c:v>
                </c:pt>
                <c:pt idx="7">
                  <c:v>21170</c:v>
                </c:pt>
                <c:pt idx="8">
                  <c:v>21335</c:v>
                </c:pt>
                <c:pt idx="9">
                  <c:v>21981</c:v>
                </c:pt>
                <c:pt idx="10">
                  <c:v>23298</c:v>
                </c:pt>
              </c:numCache>
            </c:numRef>
          </c:val>
        </c:ser>
        <c:ser>
          <c:idx val="1"/>
          <c:order val="1"/>
          <c:tx>
            <c:strRef>
              <c:f>'4 Nya företag &amp; konkurser'!$A$4</c:f>
              <c:strCache>
                <c:ptCount val="1"/>
                <c:pt idx="0">
                  <c:v>Company bankruptcies</c:v>
                </c:pt>
              </c:strCache>
            </c:strRef>
          </c:tx>
          <c:spPr>
            <a:solidFill>
              <a:srgbClr val="00867F"/>
            </a:solidFill>
            <a:ln>
              <a:noFill/>
            </a:ln>
          </c:spPr>
          <c:invertIfNegative val="0"/>
          <c:cat>
            <c:strRef>
              <c:f>'4 Nya företag &amp; konkurser'!$D$2:$N$2</c:f>
              <c:strCach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strCache>
            </c:strRef>
          </c:cat>
          <c:val>
            <c:numRef>
              <c:f>'4 Nya företag &amp; konkurser'!$D$4:$N$4</c:f>
              <c:numCache>
                <c:formatCode>General</c:formatCode>
                <c:ptCount val="11"/>
                <c:pt idx="0">
                  <c:v>2637</c:v>
                </c:pt>
                <c:pt idx="1">
                  <c:v>2289</c:v>
                </c:pt>
                <c:pt idx="2">
                  <c:v>2131</c:v>
                </c:pt>
                <c:pt idx="3">
                  <c:v>2191</c:v>
                </c:pt>
                <c:pt idx="4">
                  <c:v>2667</c:v>
                </c:pt>
                <c:pt idx="5">
                  <c:v>2498</c:v>
                </c:pt>
                <c:pt idx="6">
                  <c:v>2308</c:v>
                </c:pt>
                <c:pt idx="7">
                  <c:v>2516</c:v>
                </c:pt>
                <c:pt idx="8">
                  <c:v>2521</c:v>
                </c:pt>
                <c:pt idx="9">
                  <c:v>2340</c:v>
                </c:pt>
                <c:pt idx="10">
                  <c:v>2007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890880"/>
        <c:axId val="140892416"/>
      </c:barChart>
      <c:catAx>
        <c:axId val="14089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140892416"/>
        <c:crosses val="autoZero"/>
        <c:auto val="1"/>
        <c:lblAlgn val="ctr"/>
        <c:lblOffset val="100"/>
        <c:noMultiLvlLbl val="0"/>
      </c:catAx>
      <c:valAx>
        <c:axId val="140892416"/>
        <c:scaling>
          <c:orientation val="minMax"/>
          <c:max val="25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Futura" pitchFamily="34" charset="0"/>
              </a:defRPr>
            </a:pPr>
            <a:endParaRPr lang="sv-SE"/>
          </a:p>
        </c:txPr>
        <c:crossAx val="140890880"/>
        <c:crosses val="autoZero"/>
        <c:crossBetween val="between"/>
        <c:majorUnit val="5000"/>
      </c:valAx>
    </c:plotArea>
    <c:legend>
      <c:legendPos val="t"/>
      <c:layout/>
      <c:overlay val="0"/>
      <c:txPr>
        <a:bodyPr/>
        <a:lstStyle/>
        <a:p>
          <a:pPr>
            <a:defRPr>
              <a:latin typeface="Futura" pitchFamily="34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370551321743007"/>
          <c:y val="0.1726200920353532"/>
          <c:w val="0.71075271500113857"/>
          <c:h val="0.621352406699756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'5 Nya företag per 1000 inv'!$B$19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5D237D"/>
            </a:solidFill>
            <a:ln>
              <a:noFill/>
            </a:ln>
          </c:spPr>
          <c:invertIfNegative val="0"/>
          <c:cat>
            <c:strRef>
              <c:f>'5 Nya företag per 1000 inv'!$A$20:$A$23</c:f>
              <c:strCache>
                <c:ptCount val="4"/>
                <c:pt idx="0">
                  <c:v>City of Stockholm</c:v>
                </c:pt>
                <c:pt idx="1">
                  <c:v>Stockholm County</c:v>
                </c:pt>
                <c:pt idx="2">
                  <c:v>Stockholm Region</c:v>
                </c:pt>
                <c:pt idx="3">
                  <c:v>Sweden</c:v>
                </c:pt>
              </c:strCache>
            </c:strRef>
          </c:cat>
          <c:val>
            <c:numRef>
              <c:f>'5 Nya företag per 1000 inv'!$B$20:$B$23</c:f>
              <c:numCache>
                <c:formatCode>0.0</c:formatCode>
                <c:ptCount val="4"/>
                <c:pt idx="0">
                  <c:v>15.112554112554113</c:v>
                </c:pt>
                <c:pt idx="1">
                  <c:v>10.442850739578665</c:v>
                </c:pt>
                <c:pt idx="2">
                  <c:v>7.7356192194901876</c:v>
                </c:pt>
                <c:pt idx="3">
                  <c:v>6.5602476905897875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868160"/>
        <c:axId val="171869696"/>
      </c:barChart>
      <c:catAx>
        <c:axId val="1718681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171869696"/>
        <c:crosses val="autoZero"/>
        <c:auto val="1"/>
        <c:lblAlgn val="ctr"/>
        <c:lblOffset val="100"/>
        <c:noMultiLvlLbl val="0"/>
      </c:catAx>
      <c:valAx>
        <c:axId val="171869696"/>
        <c:scaling>
          <c:orientation val="minMax"/>
          <c:min val="0"/>
        </c:scaling>
        <c:delete val="0"/>
        <c:axPos val="b"/>
        <c:majorGridlines/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Futura" pitchFamily="34" charset="0"/>
              </a:defRPr>
            </a:pPr>
            <a:endParaRPr lang="sv-SE"/>
          </a:p>
        </c:txPr>
        <c:crossAx val="171868160"/>
        <c:crosses val="autoZero"/>
        <c:crossBetween val="between"/>
        <c:majorUnit val="1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82342877450513"/>
          <c:y val="2.4367282552163302E-2"/>
          <c:w val="0.85417657122549484"/>
          <c:h val="0.82948743111712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'9 Anställd total utlägda ftg'!$A$4</c:f>
              <c:strCache>
                <c:ptCount val="1"/>
                <c:pt idx="0">
                  <c:v>Stockholms län</c:v>
                </c:pt>
              </c:strCache>
            </c:strRef>
          </c:tx>
          <c:spPr>
            <a:solidFill>
              <a:srgbClr val="5D237D"/>
            </a:solidFill>
            <a:ln>
              <a:noFill/>
            </a:ln>
          </c:spPr>
          <c:invertIfNegative val="0"/>
          <c:cat>
            <c:strRef>
              <c:f>'9 Anställd total utlägda ftg'!$E$3:$M$3</c:f>
              <c:strCach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strCache>
            </c:strRef>
          </c:cat>
          <c:val>
            <c:numRef>
              <c:f>'9 Anställd total utlägda ftg'!$E$4:$M$4</c:f>
              <c:numCache>
                <c:formatCode>General</c:formatCode>
                <c:ptCount val="9"/>
                <c:pt idx="0">
                  <c:v>165259</c:v>
                </c:pt>
                <c:pt idx="1">
                  <c:v>167962</c:v>
                </c:pt>
                <c:pt idx="2">
                  <c:v>171241</c:v>
                </c:pt>
                <c:pt idx="3">
                  <c:v>187061</c:v>
                </c:pt>
                <c:pt idx="4">
                  <c:v>193805</c:v>
                </c:pt>
                <c:pt idx="5">
                  <c:v>189506</c:v>
                </c:pt>
                <c:pt idx="6">
                  <c:v>225824</c:v>
                </c:pt>
                <c:pt idx="7">
                  <c:v>229500</c:v>
                </c:pt>
                <c:pt idx="8">
                  <c:v>233521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017536"/>
        <c:axId val="174094976"/>
      </c:barChart>
      <c:catAx>
        <c:axId val="17401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174094976"/>
        <c:crosses val="autoZero"/>
        <c:auto val="1"/>
        <c:lblAlgn val="ctr"/>
        <c:lblOffset val="100"/>
        <c:noMultiLvlLbl val="0"/>
      </c:catAx>
      <c:valAx>
        <c:axId val="174094976"/>
        <c:scaling>
          <c:orientation val="minMax"/>
          <c:max val="25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Futura" pitchFamily="34" charset="0"/>
              </a:defRPr>
            </a:pPr>
            <a:endParaRPr lang="sv-SE"/>
          </a:p>
        </c:txPr>
        <c:crossAx val="174017536"/>
        <c:crosses val="autoZero"/>
        <c:crossBetween val="between"/>
        <c:majorUnit val="50000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164764429410867E-2"/>
          <c:y val="9.5183867551820969E-2"/>
          <c:w val="0.86688025672166913"/>
          <c:h val="0.81524828031164476"/>
        </c:manualLayout>
      </c:layout>
      <c:lineChart>
        <c:grouping val="standard"/>
        <c:varyColors val="0"/>
        <c:ser>
          <c:idx val="0"/>
          <c:order val="0"/>
          <c:tx>
            <c:strRef>
              <c:f>'11 Antal syssesatta'!$A$13</c:f>
              <c:strCache>
                <c:ptCount val="1"/>
                <c:pt idx="0">
                  <c:v>Sweden</c:v>
                </c:pt>
              </c:strCache>
            </c:strRef>
          </c:tx>
          <c:spPr>
            <a:ln>
              <a:solidFill>
                <a:srgbClr val="DD4A2C"/>
              </a:solidFill>
            </a:ln>
          </c:spPr>
          <c:marker>
            <c:symbol val="none"/>
          </c:marker>
          <c:cat>
            <c:strRef>
              <c:f>'11 Antal syssesatta'!$B$12:$AG$12</c:f>
              <c:strCache>
                <c:ptCount val="29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</c:strCache>
            </c:strRef>
          </c:cat>
          <c:val>
            <c:numRef>
              <c:f>'11 Antal syssesatta'!$B$13:$AG$13</c:f>
              <c:numCache>
                <c:formatCode>0</c:formatCode>
                <c:ptCount val="32"/>
                <c:pt idx="0" formatCode="General">
                  <c:v>100</c:v>
                </c:pt>
                <c:pt idx="1">
                  <c:v>102.29640937147408</c:v>
                </c:pt>
                <c:pt idx="2">
                  <c:v>103.40257958894713</c:v>
                </c:pt>
                <c:pt idx="3">
                  <c:v>100.74777106701178</c:v>
                </c:pt>
                <c:pt idx="4">
                  <c:v>98.80312382469414</c:v>
                </c:pt>
                <c:pt idx="5">
                  <c:v>100.10176766000751</c:v>
                </c:pt>
                <c:pt idx="6">
                  <c:v>100.61281830048007</c:v>
                </c:pt>
                <c:pt idx="7">
                  <c:v>98.64383531337802</c:v>
                </c:pt>
                <c:pt idx="8">
                  <c:v>97.623946372867849</c:v>
                </c:pt>
                <c:pt idx="9">
                  <c:v>100.29424127784783</c:v>
                </c:pt>
                <c:pt idx="10">
                  <c:v>102.03535320015045</c:v>
                </c:pt>
                <c:pt idx="11">
                  <c:v>100.36724851220107</c:v>
                </c:pt>
                <c:pt idx="12">
                  <c:v>100.29202893741289</c:v>
                </c:pt>
                <c:pt idx="13">
                  <c:v>102.77206256498749</c:v>
                </c:pt>
                <c:pt idx="14">
                  <c:v>104.15035065595895</c:v>
                </c:pt>
                <c:pt idx="15">
                  <c:v>102.14597022189776</c:v>
                </c:pt>
                <c:pt idx="16">
                  <c:v>101.11501957921286</c:v>
                </c:pt>
                <c:pt idx="17">
                  <c:v>103.49328554677994</c:v>
                </c:pt>
                <c:pt idx="18">
                  <c:v>104.76316895643902</c:v>
                </c:pt>
                <c:pt idx="19">
                  <c:v>102.75436384150794</c:v>
                </c:pt>
                <c:pt idx="20">
                  <c:v>101.95570894449237</c:v>
                </c:pt>
                <c:pt idx="21">
                  <c:v>104.3406119333643</c:v>
                </c:pt>
                <c:pt idx="22">
                  <c:v>105.8892502378266</c:v>
                </c:pt>
                <c:pt idx="23">
                  <c:v>104.15035065595895</c:v>
                </c:pt>
                <c:pt idx="24">
                  <c:v>103.08179022587996</c:v>
                </c:pt>
                <c:pt idx="25">
                  <c:v>105.71890002433575</c:v>
                </c:pt>
                <c:pt idx="26">
                  <c:v>107.93124045928188</c:v>
                </c:pt>
                <c:pt idx="27">
                  <c:v>105.58837193867392</c:v>
                </c:pt>
                <c:pt idx="28">
                  <c:v>104.8627242760116</c:v>
                </c:pt>
                <c:pt idx="29">
                  <c:v>107.00205747660449</c:v>
                </c:pt>
                <c:pt idx="30">
                  <c:v>108.94228003805226</c:v>
                </c:pt>
                <c:pt idx="31">
                  <c:v>107.23877790314373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'11 Antal syssesatta'!$A$14</c:f>
              <c:strCache>
                <c:ptCount val="1"/>
                <c:pt idx="0">
                  <c:v>Stockholm Region</c:v>
                </c:pt>
              </c:strCache>
            </c:strRef>
          </c:tx>
          <c:spPr>
            <a:ln>
              <a:solidFill>
                <a:srgbClr val="C40064"/>
              </a:solidFill>
            </a:ln>
          </c:spPr>
          <c:marker>
            <c:symbol val="none"/>
          </c:marker>
          <c:cat>
            <c:strRef>
              <c:f>'11 Antal syssesatta'!$B$12:$AG$12</c:f>
              <c:strCache>
                <c:ptCount val="29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</c:strCache>
            </c:strRef>
          </c:cat>
          <c:val>
            <c:numRef>
              <c:f>'11 Antal syssesatta'!$B$14:$AG$14</c:f>
              <c:numCache>
                <c:formatCode>0</c:formatCode>
                <c:ptCount val="32"/>
                <c:pt idx="0" formatCode="General">
                  <c:v>100</c:v>
                </c:pt>
                <c:pt idx="1">
                  <c:v>101.85488270594654</c:v>
                </c:pt>
                <c:pt idx="2">
                  <c:v>103.17909041313295</c:v>
                </c:pt>
                <c:pt idx="3">
                  <c:v>101.64162079055697</c:v>
                </c:pt>
                <c:pt idx="4">
                  <c:v>100.00991915885533</c:v>
                </c:pt>
                <c:pt idx="5">
                  <c:v>101.30436938947578</c:v>
                </c:pt>
                <c:pt idx="6">
                  <c:v>101.81520607052521</c:v>
                </c:pt>
                <c:pt idx="7">
                  <c:v>100.96215840896691</c:v>
                </c:pt>
                <c:pt idx="8">
                  <c:v>99.385012150969601</c:v>
                </c:pt>
                <c:pt idx="9">
                  <c:v>101.5920249962803</c:v>
                </c:pt>
                <c:pt idx="10">
                  <c:v>103.22372662798193</c:v>
                </c:pt>
                <c:pt idx="11">
                  <c:v>101.98383177106581</c:v>
                </c:pt>
                <c:pt idx="12">
                  <c:v>102.11774041561274</c:v>
                </c:pt>
                <c:pt idx="13">
                  <c:v>104.0817338689679</c:v>
                </c:pt>
                <c:pt idx="14">
                  <c:v>105.20259881962008</c:v>
                </c:pt>
                <c:pt idx="15">
                  <c:v>104.00734017755295</c:v>
                </c:pt>
                <c:pt idx="16">
                  <c:v>103.15429251599464</c:v>
                </c:pt>
                <c:pt idx="17">
                  <c:v>104.96949858651988</c:v>
                </c:pt>
                <c:pt idx="18">
                  <c:v>106.0953231165997</c:v>
                </c:pt>
                <c:pt idx="19">
                  <c:v>105.07860933392847</c:v>
                </c:pt>
                <c:pt idx="20">
                  <c:v>104.19084461637654</c:v>
                </c:pt>
                <c:pt idx="21">
                  <c:v>106.39785746168724</c:v>
                </c:pt>
                <c:pt idx="22">
                  <c:v>107.54847988890542</c:v>
                </c:pt>
                <c:pt idx="23">
                  <c:v>106.81942171303874</c:v>
                </c:pt>
                <c:pt idx="24">
                  <c:v>105.60432475326091</c:v>
                </c:pt>
                <c:pt idx="25">
                  <c:v>107.91548876655258</c:v>
                </c:pt>
                <c:pt idx="26">
                  <c:v>109.90923969647375</c:v>
                </c:pt>
                <c:pt idx="27">
                  <c:v>108.3916083916084</c:v>
                </c:pt>
                <c:pt idx="28">
                  <c:v>107.72206516887368</c:v>
                </c:pt>
                <c:pt idx="29">
                  <c:v>109.57198829539254</c:v>
                </c:pt>
                <c:pt idx="30">
                  <c:v>110.74740861974905</c:v>
                </c:pt>
                <c:pt idx="31">
                  <c:v>110.11258245251203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'11 Antal syssesatta'!$A$15</c:f>
              <c:strCache>
                <c:ptCount val="1"/>
                <c:pt idx="0">
                  <c:v>Stockholm County</c:v>
                </c:pt>
              </c:strCache>
            </c:strRef>
          </c:tx>
          <c:spPr>
            <a:ln>
              <a:solidFill>
                <a:srgbClr val="5D237D"/>
              </a:solidFill>
            </a:ln>
          </c:spPr>
          <c:marker>
            <c:symbol val="none"/>
          </c:marker>
          <c:cat>
            <c:strRef>
              <c:f>'11 Antal syssesatta'!$B$12:$AG$12</c:f>
              <c:strCache>
                <c:ptCount val="29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</c:strCache>
            </c:strRef>
          </c:cat>
          <c:val>
            <c:numRef>
              <c:f>'11 Antal syssesatta'!$B$15:$AG$15</c:f>
              <c:numCache>
                <c:formatCode>0</c:formatCode>
                <c:ptCount val="32"/>
                <c:pt idx="0" formatCode="General">
                  <c:v>100</c:v>
                </c:pt>
                <c:pt idx="1">
                  <c:v>101.71874999999999</c:v>
                </c:pt>
                <c:pt idx="2">
                  <c:v>102.89062499999999</c:v>
                </c:pt>
                <c:pt idx="3">
                  <c:v>103.70117187500001</c:v>
                </c:pt>
                <c:pt idx="4">
                  <c:v>101.62109374999999</c:v>
                </c:pt>
                <c:pt idx="5">
                  <c:v>102.38281250000001</c:v>
                </c:pt>
                <c:pt idx="6">
                  <c:v>103.30078125</c:v>
                </c:pt>
                <c:pt idx="7">
                  <c:v>103.7890625</c:v>
                </c:pt>
                <c:pt idx="8">
                  <c:v>102.265625</c:v>
                </c:pt>
                <c:pt idx="9">
                  <c:v>103.79882812500001</c:v>
                </c:pt>
                <c:pt idx="10">
                  <c:v>104.69726562499999</c:v>
                </c:pt>
                <c:pt idx="11">
                  <c:v>104.25781249999999</c:v>
                </c:pt>
                <c:pt idx="12">
                  <c:v>105.17578125</c:v>
                </c:pt>
                <c:pt idx="13">
                  <c:v>106.8359375</c:v>
                </c:pt>
                <c:pt idx="14">
                  <c:v>107.2265625</c:v>
                </c:pt>
                <c:pt idx="15">
                  <c:v>107.04101562499999</c:v>
                </c:pt>
                <c:pt idx="16">
                  <c:v>106.66015625</c:v>
                </c:pt>
                <c:pt idx="17">
                  <c:v>107.90039062500001</c:v>
                </c:pt>
                <c:pt idx="18">
                  <c:v>108.7890625</c:v>
                </c:pt>
                <c:pt idx="19">
                  <c:v>108.671875</c:v>
                </c:pt>
                <c:pt idx="20">
                  <c:v>108.88671875</c:v>
                </c:pt>
                <c:pt idx="21">
                  <c:v>110.89843749999999</c:v>
                </c:pt>
                <c:pt idx="22">
                  <c:v>111.19140624999999</c:v>
                </c:pt>
                <c:pt idx="23">
                  <c:v>111.767578125</c:v>
                </c:pt>
                <c:pt idx="24">
                  <c:v>110.224609375</c:v>
                </c:pt>
                <c:pt idx="25">
                  <c:v>112.431640625</c:v>
                </c:pt>
                <c:pt idx="26">
                  <c:v>113.359375</c:v>
                </c:pt>
                <c:pt idx="27">
                  <c:v>113.85742187500001</c:v>
                </c:pt>
                <c:pt idx="28">
                  <c:v>112.92968750000001</c:v>
                </c:pt>
                <c:pt idx="29">
                  <c:v>114.36523437499999</c:v>
                </c:pt>
                <c:pt idx="30">
                  <c:v>115.5078125</c:v>
                </c:pt>
                <c:pt idx="31">
                  <c:v>116.015625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'11 Antal syssesatta'!$A$16</c:f>
              <c:strCache>
                <c:ptCount val="1"/>
                <c:pt idx="0">
                  <c:v>City of Stockholm</c:v>
                </c:pt>
              </c:strCache>
            </c:strRef>
          </c:tx>
          <c:spPr>
            <a:ln>
              <a:solidFill>
                <a:srgbClr val="00867F"/>
              </a:solidFill>
            </a:ln>
          </c:spPr>
          <c:marker>
            <c:symbol val="none"/>
          </c:marker>
          <c:cat>
            <c:strRef>
              <c:f>'11 Antal syssesatta'!$B$12:$AG$12</c:f>
              <c:strCache>
                <c:ptCount val="29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</c:strCache>
            </c:strRef>
          </c:cat>
          <c:val>
            <c:numRef>
              <c:f>'11 Antal syssesatta'!$B$16:$AG$16</c:f>
              <c:numCache>
                <c:formatCode>0</c:formatCode>
                <c:ptCount val="32"/>
                <c:pt idx="0" formatCode="General">
                  <c:v>100</c:v>
                </c:pt>
                <c:pt idx="1">
                  <c:v>101.56214105214794</c:v>
                </c:pt>
                <c:pt idx="2">
                  <c:v>102.98644612910637</c:v>
                </c:pt>
                <c:pt idx="3">
                  <c:v>103.44589937973811</c:v>
                </c:pt>
                <c:pt idx="4">
                  <c:v>102.13645761543764</c:v>
                </c:pt>
                <c:pt idx="5">
                  <c:v>103.90535263036986</c:v>
                </c:pt>
                <c:pt idx="6">
                  <c:v>104.59453250631748</c:v>
                </c:pt>
                <c:pt idx="7">
                  <c:v>105.53641167011256</c:v>
                </c:pt>
                <c:pt idx="8">
                  <c:v>104.59453250631748</c:v>
                </c:pt>
                <c:pt idx="9">
                  <c:v>105.90397427061798</c:v>
                </c:pt>
                <c:pt idx="10">
                  <c:v>106.01883758327591</c:v>
                </c:pt>
                <c:pt idx="11">
                  <c:v>106.45531817137606</c:v>
                </c:pt>
                <c:pt idx="12">
                  <c:v>106.9147714220078</c:v>
                </c:pt>
                <c:pt idx="13">
                  <c:v>108.13232253618195</c:v>
                </c:pt>
                <c:pt idx="14">
                  <c:v>108.61474844934529</c:v>
                </c:pt>
                <c:pt idx="15">
                  <c:v>109.46473696301402</c:v>
                </c:pt>
                <c:pt idx="16">
                  <c:v>109.41879163795083</c:v>
                </c:pt>
                <c:pt idx="17">
                  <c:v>110.45256145187227</c:v>
                </c:pt>
                <c:pt idx="18">
                  <c:v>110.91201470250402</c:v>
                </c:pt>
                <c:pt idx="19">
                  <c:v>113.04847231794164</c:v>
                </c:pt>
                <c:pt idx="20">
                  <c:v>113.04847231794164</c:v>
                </c:pt>
                <c:pt idx="21">
                  <c:v>116.17275442223753</c:v>
                </c:pt>
                <c:pt idx="22">
                  <c:v>116.0808637721112</c:v>
                </c:pt>
                <c:pt idx="23">
                  <c:v>116.90787962324833</c:v>
                </c:pt>
                <c:pt idx="24">
                  <c:v>115.82816448426372</c:v>
                </c:pt>
                <c:pt idx="25">
                  <c:v>117.41327819894325</c:v>
                </c:pt>
                <c:pt idx="26">
                  <c:v>118.47002067539627</c:v>
                </c:pt>
                <c:pt idx="27">
                  <c:v>118.47002067539627</c:v>
                </c:pt>
                <c:pt idx="28">
                  <c:v>117.34436021134849</c:v>
                </c:pt>
                <c:pt idx="29">
                  <c:v>118.35515736273834</c:v>
                </c:pt>
                <c:pt idx="30">
                  <c:v>119.77946243969677</c:v>
                </c:pt>
                <c:pt idx="31">
                  <c:v>119.52676315184929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854144"/>
        <c:axId val="176855680"/>
      </c:lineChart>
      <c:catAx>
        <c:axId val="176854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176855680"/>
        <c:crosses val="autoZero"/>
        <c:auto val="1"/>
        <c:lblAlgn val="ctr"/>
        <c:lblOffset val="100"/>
        <c:noMultiLvlLbl val="0"/>
      </c:catAx>
      <c:valAx>
        <c:axId val="176855680"/>
        <c:scaling>
          <c:orientation val="minMax"/>
          <c:max val="120"/>
          <c:min val="9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Futura" pitchFamily="34" charset="0"/>
              </a:defRPr>
            </a:pPr>
            <a:endParaRPr lang="sv-SE"/>
          </a:p>
        </c:txPr>
        <c:crossAx val="176854144"/>
        <c:crosses val="autoZero"/>
        <c:crossBetween val="midCat"/>
        <c:majorUnit val="5"/>
      </c:valAx>
    </c:plotArea>
    <c:legend>
      <c:legendPos val="t"/>
      <c:layout/>
      <c:overlay val="0"/>
      <c:txPr>
        <a:bodyPr/>
        <a:lstStyle/>
        <a:p>
          <a:pPr>
            <a:defRPr>
              <a:latin typeface="Futura" pitchFamily="34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'12 Andel arbetslösa'!$A$4</c:f>
              <c:strCache>
                <c:ptCount val="1"/>
                <c:pt idx="0">
                  <c:v>Sweden</c:v>
                </c:pt>
              </c:strCache>
            </c:strRef>
          </c:tx>
          <c:spPr>
            <a:ln>
              <a:solidFill>
                <a:srgbClr val="DD4A2C"/>
              </a:solidFill>
            </a:ln>
          </c:spPr>
          <c:marker>
            <c:symbol val="none"/>
          </c:marker>
          <c:cat>
            <c:strRef>
              <c:f>'12 Andel arbetslösa'!$B$3:$AG$3</c:f>
              <c:strCache>
                <c:ptCount val="29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</c:strCache>
            </c:strRef>
          </c:cat>
          <c:val>
            <c:numRef>
              <c:f>'12 Andel arbetslösa'!$B$4:$AG$4</c:f>
              <c:numCache>
                <c:formatCode>0.0</c:formatCode>
                <c:ptCount val="32"/>
                <c:pt idx="0">
                  <c:v>4.6100000000000003</c:v>
                </c:pt>
                <c:pt idx="1">
                  <c:v>4.0309999999999997</c:v>
                </c:pt>
                <c:pt idx="2">
                  <c:v>4.3220000000000001</c:v>
                </c:pt>
                <c:pt idx="3">
                  <c:v>5.1159999999999997</c:v>
                </c:pt>
                <c:pt idx="4">
                  <c:v>6.4260000000000002</c:v>
                </c:pt>
                <c:pt idx="5">
                  <c:v>6.7759999999999998</c:v>
                </c:pt>
                <c:pt idx="6">
                  <c:v>7.6280000000000001</c:v>
                </c:pt>
                <c:pt idx="7">
                  <c:v>8.3239999999999998</c:v>
                </c:pt>
                <c:pt idx="8">
                  <c:v>8.9251356000000008</c:v>
                </c:pt>
                <c:pt idx="9">
                  <c:v>8.0456941999999998</c:v>
                </c:pt>
                <c:pt idx="10">
                  <c:v>8.0901270000000007</c:v>
                </c:pt>
                <c:pt idx="11">
                  <c:v>8.1840486000000006</c:v>
                </c:pt>
                <c:pt idx="12">
                  <c:v>8.0720036000000004</c:v>
                </c:pt>
                <c:pt idx="13">
                  <c:v>7.1234888999999999</c:v>
                </c:pt>
                <c:pt idx="14">
                  <c:v>7.2781111999999997</c:v>
                </c:pt>
                <c:pt idx="15">
                  <c:v>7.6571819000000003</c:v>
                </c:pt>
                <c:pt idx="16">
                  <c:v>8.0804348000000008</c:v>
                </c:pt>
                <c:pt idx="17">
                  <c:v>7.3520791000000001</c:v>
                </c:pt>
                <c:pt idx="18">
                  <c:v>7.5610995000000001</c:v>
                </c:pt>
                <c:pt idx="19">
                  <c:v>8.0743974999999999</c:v>
                </c:pt>
                <c:pt idx="20">
                  <c:v>8.3222190999999999</c:v>
                </c:pt>
                <c:pt idx="21">
                  <c:v>7.5685010999999998</c:v>
                </c:pt>
                <c:pt idx="22">
                  <c:v>7.7450305000000004</c:v>
                </c:pt>
                <c:pt idx="23">
                  <c:v>7.9684964999999996</c:v>
                </c:pt>
                <c:pt idx="24">
                  <c:v>7.9144639999999997</c:v>
                </c:pt>
                <c:pt idx="25">
                  <c:v>7.0224639</c:v>
                </c:pt>
                <c:pt idx="26">
                  <c:v>7.0182459000000001</c:v>
                </c:pt>
                <c:pt idx="27">
                  <c:v>7.3388375999999997</c:v>
                </c:pt>
                <c:pt idx="28">
                  <c:v>7.4404817000000003</c:v>
                </c:pt>
                <c:pt idx="29">
                  <c:v>6.8000999000000002</c:v>
                </c:pt>
                <c:pt idx="30">
                  <c:v>6.9456337000000001</c:v>
                </c:pt>
                <c:pt idx="31">
                  <c:v>7.2487760000000003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'12 Andel arbetslösa'!$A$5</c:f>
              <c:strCache>
                <c:ptCount val="1"/>
                <c:pt idx="0">
                  <c:v>Stockholm Region</c:v>
                </c:pt>
              </c:strCache>
            </c:strRef>
          </c:tx>
          <c:spPr>
            <a:ln>
              <a:solidFill>
                <a:srgbClr val="C40064"/>
              </a:solidFill>
            </a:ln>
          </c:spPr>
          <c:marker>
            <c:symbol val="none"/>
          </c:marker>
          <c:cat>
            <c:strRef>
              <c:f>'12 Andel arbetslösa'!$B$3:$AG$3</c:f>
              <c:strCache>
                <c:ptCount val="29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</c:strCache>
            </c:strRef>
          </c:cat>
          <c:val>
            <c:numRef>
              <c:f>'12 Andel arbetslösa'!$B$5:$AG$5</c:f>
              <c:numCache>
                <c:formatCode>0.0</c:formatCode>
                <c:ptCount val="32"/>
                <c:pt idx="0">
                  <c:v>4.4354480000000001</c:v>
                </c:pt>
                <c:pt idx="1">
                  <c:v>3.9313690000000001</c:v>
                </c:pt>
                <c:pt idx="2">
                  <c:v>4.1535352999999997</c:v>
                </c:pt>
                <c:pt idx="3">
                  <c:v>4.7213324999999999</c:v>
                </c:pt>
                <c:pt idx="4">
                  <c:v>5.7872884999999998</c:v>
                </c:pt>
                <c:pt idx="5">
                  <c:v>6.1086004999999997</c:v>
                </c:pt>
                <c:pt idx="6">
                  <c:v>6.9047362999999997</c:v>
                </c:pt>
                <c:pt idx="7">
                  <c:v>7.4343164000000002</c:v>
                </c:pt>
                <c:pt idx="8">
                  <c:v>8.0505128999999993</c:v>
                </c:pt>
                <c:pt idx="9">
                  <c:v>7.4195262</c:v>
                </c:pt>
                <c:pt idx="10">
                  <c:v>7.5378790999999996</c:v>
                </c:pt>
                <c:pt idx="11">
                  <c:v>7.5687908999999998</c:v>
                </c:pt>
                <c:pt idx="12">
                  <c:v>7.4474022</c:v>
                </c:pt>
                <c:pt idx="13">
                  <c:v>6.6998236000000002</c:v>
                </c:pt>
                <c:pt idx="14">
                  <c:v>6.8646912000000002</c:v>
                </c:pt>
                <c:pt idx="15">
                  <c:v>7.0936855999999997</c:v>
                </c:pt>
                <c:pt idx="16">
                  <c:v>7.4304563000000003</c:v>
                </c:pt>
                <c:pt idx="17">
                  <c:v>6.9086933999999998</c:v>
                </c:pt>
                <c:pt idx="18">
                  <c:v>7.1700889999999999</c:v>
                </c:pt>
                <c:pt idx="19">
                  <c:v>7.5487194999999998</c:v>
                </c:pt>
                <c:pt idx="20">
                  <c:v>7.7822024000000001</c:v>
                </c:pt>
                <c:pt idx="21">
                  <c:v>7.2086375</c:v>
                </c:pt>
                <c:pt idx="22">
                  <c:v>7.4025948000000001</c:v>
                </c:pt>
                <c:pt idx="23">
                  <c:v>7.469678</c:v>
                </c:pt>
                <c:pt idx="24">
                  <c:v>7.3867342999999996</c:v>
                </c:pt>
                <c:pt idx="25">
                  <c:v>6.7079174000000004</c:v>
                </c:pt>
                <c:pt idx="26">
                  <c:v>6.7331263000000003</c:v>
                </c:pt>
                <c:pt idx="27">
                  <c:v>6.8757416999999998</c:v>
                </c:pt>
                <c:pt idx="28">
                  <c:v>6.9574695999999996</c:v>
                </c:pt>
                <c:pt idx="29">
                  <c:v>6.5229694</c:v>
                </c:pt>
                <c:pt idx="30">
                  <c:v>6.7003028000000002</c:v>
                </c:pt>
                <c:pt idx="31">
                  <c:v>6.8777473999999996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'12 Andel arbetslösa'!$A$6</c:f>
              <c:strCache>
                <c:ptCount val="1"/>
                <c:pt idx="0">
                  <c:v>Stockholm County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strRef>
              <c:f>'12 Andel arbetslösa'!$B$3:$AG$3</c:f>
              <c:strCache>
                <c:ptCount val="29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</c:strCache>
            </c:strRef>
          </c:cat>
          <c:val>
            <c:numRef>
              <c:f>'12 Andel arbetslösa'!$B$6:$AG$6</c:f>
              <c:numCache>
                <c:formatCode>0.0</c:formatCode>
                <c:ptCount val="32"/>
                <c:pt idx="0">
                  <c:v>3.2810000000000001</c:v>
                </c:pt>
                <c:pt idx="1">
                  <c:v>3.0720000000000001</c:v>
                </c:pt>
                <c:pt idx="2">
                  <c:v>3.2040000000000002</c:v>
                </c:pt>
                <c:pt idx="3">
                  <c:v>3.3940000000000001</c:v>
                </c:pt>
                <c:pt idx="4">
                  <c:v>4.1529999999999996</c:v>
                </c:pt>
                <c:pt idx="5">
                  <c:v>4.5510000000000002</c:v>
                </c:pt>
                <c:pt idx="6">
                  <c:v>5.2160000000000002</c:v>
                </c:pt>
                <c:pt idx="7">
                  <c:v>5.5019999999999998</c:v>
                </c:pt>
                <c:pt idx="8">
                  <c:v>6.0095508000000004</c:v>
                </c:pt>
                <c:pt idx="9">
                  <c:v>5.8354144999999997</c:v>
                </c:pt>
                <c:pt idx="10">
                  <c:v>6.0343600999999998</c:v>
                </c:pt>
                <c:pt idx="11">
                  <c:v>5.9223564</c:v>
                </c:pt>
                <c:pt idx="12">
                  <c:v>5.7917569000000002</c:v>
                </c:pt>
                <c:pt idx="13">
                  <c:v>5.3994909</c:v>
                </c:pt>
                <c:pt idx="14">
                  <c:v>5.5824654000000002</c:v>
                </c:pt>
                <c:pt idx="15">
                  <c:v>5.5843844000000002</c:v>
                </c:pt>
                <c:pt idx="16">
                  <c:v>5.7930621000000002</c:v>
                </c:pt>
                <c:pt idx="17">
                  <c:v>5.5993461</c:v>
                </c:pt>
                <c:pt idx="18">
                  <c:v>5.8661760000000003</c:v>
                </c:pt>
                <c:pt idx="19">
                  <c:v>6.0397518000000003</c:v>
                </c:pt>
                <c:pt idx="20">
                  <c:v>6.2189721999999996</c:v>
                </c:pt>
                <c:pt idx="21">
                  <c:v>5.9930238999999998</c:v>
                </c:pt>
                <c:pt idx="22">
                  <c:v>6.2760740999999998</c:v>
                </c:pt>
                <c:pt idx="23">
                  <c:v>6.1396569999999997</c:v>
                </c:pt>
                <c:pt idx="24">
                  <c:v>6.0214403000000001</c:v>
                </c:pt>
                <c:pt idx="25">
                  <c:v>5.6734536000000002</c:v>
                </c:pt>
                <c:pt idx="26">
                  <c:v>5.7952820999999997</c:v>
                </c:pt>
                <c:pt idx="27">
                  <c:v>5.6780197000000001</c:v>
                </c:pt>
                <c:pt idx="28">
                  <c:v>5.6767273999999999</c:v>
                </c:pt>
                <c:pt idx="29">
                  <c:v>5.487139</c:v>
                </c:pt>
                <c:pt idx="30">
                  <c:v>5.6499212999999999</c:v>
                </c:pt>
                <c:pt idx="31">
                  <c:v>5.6001741000000003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'12 Andel arbetslösa'!$A$7</c:f>
              <c:strCache>
                <c:ptCount val="1"/>
                <c:pt idx="0">
                  <c:v>City of Stockholm</c:v>
                </c:pt>
              </c:strCache>
            </c:strRef>
          </c:tx>
          <c:spPr>
            <a:ln>
              <a:solidFill>
                <a:srgbClr val="00867F"/>
              </a:solidFill>
            </a:ln>
          </c:spPr>
          <c:marker>
            <c:symbol val="none"/>
          </c:marker>
          <c:cat>
            <c:strRef>
              <c:f>'12 Andel arbetslösa'!$B$3:$AG$3</c:f>
              <c:strCache>
                <c:ptCount val="29"/>
                <c:pt idx="0">
                  <c:v>2008</c:v>
                </c:pt>
                <c:pt idx="4">
                  <c:v>2009</c:v>
                </c:pt>
                <c:pt idx="8">
                  <c:v>2010</c:v>
                </c:pt>
                <c:pt idx="12">
                  <c:v>2011</c:v>
                </c:pt>
                <c:pt idx="16">
                  <c:v>2012</c:v>
                </c:pt>
                <c:pt idx="20">
                  <c:v>2013</c:v>
                </c:pt>
                <c:pt idx="24">
                  <c:v>2014</c:v>
                </c:pt>
                <c:pt idx="28">
                  <c:v>2015</c:v>
                </c:pt>
              </c:strCache>
            </c:strRef>
          </c:cat>
          <c:val>
            <c:numRef>
              <c:f>'12 Andel arbetslösa'!$B$7:$AG$7</c:f>
              <c:numCache>
                <c:formatCode>0.0</c:formatCode>
                <c:ptCount val="32"/>
                <c:pt idx="0">
                  <c:v>3.6190000000000002</c:v>
                </c:pt>
                <c:pt idx="1">
                  <c:v>3.4369999999999998</c:v>
                </c:pt>
                <c:pt idx="2">
                  <c:v>3.5920000000000001</c:v>
                </c:pt>
                <c:pt idx="3">
                  <c:v>3.7250000000000001</c:v>
                </c:pt>
                <c:pt idx="4">
                  <c:v>4.4710000000000001</c:v>
                </c:pt>
                <c:pt idx="5">
                  <c:v>4.9180000000000001</c:v>
                </c:pt>
                <c:pt idx="6">
                  <c:v>5.5309999999999997</c:v>
                </c:pt>
                <c:pt idx="7">
                  <c:v>5.742</c:v>
                </c:pt>
                <c:pt idx="8">
                  <c:v>6.2109135000000002</c:v>
                </c:pt>
                <c:pt idx="9">
                  <c:v>6.0936556</c:v>
                </c:pt>
                <c:pt idx="10">
                  <c:v>6.3677836000000001</c:v>
                </c:pt>
                <c:pt idx="11">
                  <c:v>6.2094813999999996</c:v>
                </c:pt>
                <c:pt idx="12">
                  <c:v>6.0628251000000004</c:v>
                </c:pt>
                <c:pt idx="13">
                  <c:v>5.6718381999999998</c:v>
                </c:pt>
                <c:pt idx="14">
                  <c:v>5.8622256999999998</c:v>
                </c:pt>
                <c:pt idx="15">
                  <c:v>5.7786546000000003</c:v>
                </c:pt>
                <c:pt idx="16">
                  <c:v>5.9501961000000003</c:v>
                </c:pt>
                <c:pt idx="17">
                  <c:v>5.7042090999999999</c:v>
                </c:pt>
                <c:pt idx="18">
                  <c:v>5.9663396999999998</c:v>
                </c:pt>
                <c:pt idx="19">
                  <c:v>6.0027815000000002</c:v>
                </c:pt>
                <c:pt idx="20">
                  <c:v>6.2243710999999999</c:v>
                </c:pt>
                <c:pt idx="21">
                  <c:v>5.9580735999999996</c:v>
                </c:pt>
                <c:pt idx="22">
                  <c:v>6.2708759000000001</c:v>
                </c:pt>
                <c:pt idx="23">
                  <c:v>6.0996677999999998</c:v>
                </c:pt>
                <c:pt idx="24">
                  <c:v>5.9332966999999996</c:v>
                </c:pt>
                <c:pt idx="25">
                  <c:v>5.6742754</c:v>
                </c:pt>
                <c:pt idx="26">
                  <c:v>5.7851851999999999</c:v>
                </c:pt>
                <c:pt idx="27">
                  <c:v>5.6656981999999996</c:v>
                </c:pt>
                <c:pt idx="28">
                  <c:v>5.6837916000000002</c:v>
                </c:pt>
                <c:pt idx="29">
                  <c:v>5.4913033000000002</c:v>
                </c:pt>
                <c:pt idx="30">
                  <c:v>5.6675031000000002</c:v>
                </c:pt>
                <c:pt idx="31">
                  <c:v>5.5961445000000003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270016"/>
        <c:axId val="183271808"/>
      </c:lineChart>
      <c:catAx>
        <c:axId val="183270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183271808"/>
        <c:crossesAt val="0"/>
        <c:auto val="1"/>
        <c:lblAlgn val="ctr"/>
        <c:lblOffset val="100"/>
        <c:noMultiLvlLbl val="0"/>
      </c:catAx>
      <c:valAx>
        <c:axId val="183271808"/>
        <c:scaling>
          <c:orientation val="minMax"/>
          <c:max val="10"/>
          <c:min val="2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Futura" pitchFamily="34" charset="0"/>
              </a:defRPr>
            </a:pPr>
            <a:endParaRPr lang="sv-SE"/>
          </a:p>
        </c:txPr>
        <c:crossAx val="183270016"/>
        <c:crosses val="autoZero"/>
        <c:crossBetween val="midCat"/>
        <c:majorUnit val="1"/>
      </c:valAx>
      <c:spPr>
        <a:ln>
          <a:solidFill>
            <a:srgbClr val="00867F"/>
          </a:solidFill>
        </a:ln>
      </c:spPr>
    </c:plotArea>
    <c:legend>
      <c:legendPos val="t"/>
      <c:layout/>
      <c:overlay val="0"/>
      <c:txPr>
        <a:bodyPr/>
        <a:lstStyle/>
        <a:p>
          <a:pPr>
            <a:defRPr>
              <a:latin typeface="Futura" pitchFamily="34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'13 Nyanmälda platser varsel'!$A$4</c:f>
              <c:strCache>
                <c:ptCount val="1"/>
                <c:pt idx="0">
                  <c:v>Newly reported position</c:v>
                </c:pt>
              </c:strCache>
            </c:strRef>
          </c:tx>
          <c:spPr>
            <a:solidFill>
              <a:srgbClr val="5D237D"/>
            </a:solidFill>
            <a:ln>
              <a:noFill/>
            </a:ln>
          </c:spPr>
          <c:invertIfNegative val="0"/>
          <c:cat>
            <c:numRef>
              <c:f>'13 Nyanmälda platser varsel'!$B$3:$L$3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'13 Nyanmälda platser varsel'!$B$4:$L$4</c:f>
              <c:numCache>
                <c:formatCode>General</c:formatCode>
                <c:ptCount val="11"/>
                <c:pt idx="0">
                  <c:v>112110</c:v>
                </c:pt>
                <c:pt idx="1">
                  <c:v>188956</c:v>
                </c:pt>
                <c:pt idx="2">
                  <c:v>293203</c:v>
                </c:pt>
                <c:pt idx="3">
                  <c:v>189225</c:v>
                </c:pt>
                <c:pt idx="4">
                  <c:v>118194</c:v>
                </c:pt>
                <c:pt idx="5">
                  <c:v>157660</c:v>
                </c:pt>
                <c:pt idx="6">
                  <c:v>201978</c:v>
                </c:pt>
                <c:pt idx="7">
                  <c:v>197001</c:v>
                </c:pt>
                <c:pt idx="8">
                  <c:v>192577</c:v>
                </c:pt>
                <c:pt idx="9">
                  <c:v>238479</c:v>
                </c:pt>
                <c:pt idx="10">
                  <c:v>320195</c:v>
                </c:pt>
              </c:numCache>
            </c:numRef>
          </c:val>
        </c:ser>
        <c:ser>
          <c:idx val="1"/>
          <c:order val="1"/>
          <c:tx>
            <c:strRef>
              <c:f>'13 Nyanmälda platser varsel'!$A$5</c:f>
              <c:strCache>
                <c:ptCount val="1"/>
                <c:pt idx="0">
                  <c:v>Number of people given notice</c:v>
                </c:pt>
              </c:strCache>
            </c:strRef>
          </c:tx>
          <c:spPr>
            <a:solidFill>
              <a:srgbClr val="00867F"/>
            </a:solidFill>
            <a:ln>
              <a:noFill/>
            </a:ln>
          </c:spPr>
          <c:invertIfNegative val="0"/>
          <c:cat>
            <c:numRef>
              <c:f>'13 Nyanmälda platser varsel'!$B$3:$L$3</c:f>
              <c:numCache>
                <c:formatCode>General</c:formatCod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numCache>
            </c:numRef>
          </c:cat>
          <c:val>
            <c:numRef>
              <c:f>'13 Nyanmälda platser varsel'!$B$5:$L$5</c:f>
              <c:numCache>
                <c:formatCode>General</c:formatCode>
                <c:ptCount val="11"/>
                <c:pt idx="0">
                  <c:v>13792</c:v>
                </c:pt>
                <c:pt idx="1">
                  <c:v>9644</c:v>
                </c:pt>
                <c:pt idx="2">
                  <c:v>7226</c:v>
                </c:pt>
                <c:pt idx="3">
                  <c:v>17104</c:v>
                </c:pt>
                <c:pt idx="4">
                  <c:v>23709</c:v>
                </c:pt>
                <c:pt idx="5">
                  <c:v>10759</c:v>
                </c:pt>
                <c:pt idx="6">
                  <c:v>12637</c:v>
                </c:pt>
                <c:pt idx="7">
                  <c:v>16907</c:v>
                </c:pt>
                <c:pt idx="8">
                  <c:v>13776</c:v>
                </c:pt>
                <c:pt idx="9">
                  <c:v>12498</c:v>
                </c:pt>
                <c:pt idx="10">
                  <c:v>12085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243136"/>
        <c:axId val="185244672"/>
      </c:barChart>
      <c:catAx>
        <c:axId val="185243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185244672"/>
        <c:crosses val="autoZero"/>
        <c:auto val="1"/>
        <c:lblAlgn val="ctr"/>
        <c:lblOffset val="100"/>
        <c:noMultiLvlLbl val="0"/>
      </c:catAx>
      <c:valAx>
        <c:axId val="185244672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Futura" pitchFamily="34" charset="0"/>
              </a:defRPr>
            </a:pPr>
            <a:endParaRPr lang="sv-SE"/>
          </a:p>
        </c:txPr>
        <c:crossAx val="185243136"/>
        <c:crosses val="autoZero"/>
        <c:crossBetween val="between"/>
        <c:majorUnit val="50000"/>
      </c:valAx>
    </c:plotArea>
    <c:legend>
      <c:legendPos val="t"/>
      <c:layout/>
      <c:overlay val="0"/>
      <c:txPr>
        <a:bodyPr/>
        <a:lstStyle/>
        <a:p>
          <a:pPr>
            <a:defRPr>
              <a:latin typeface="Futura" pitchFamily="34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3086742693217291"/>
          <c:y val="0.17177431492392123"/>
          <c:w val="0.71075271500113857"/>
          <c:h val="0.654511682543178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'14 Eftergymnasial utbildning'!$AZ$3</c:f>
              <c:strCache>
                <c:ptCount val="1"/>
                <c:pt idx="0">
                  <c:v>Post-secondary education (&lt;3 Years)</c:v>
                </c:pt>
              </c:strCache>
            </c:strRef>
          </c:tx>
          <c:spPr>
            <a:solidFill>
              <a:srgbClr val="5D237D"/>
            </a:solidFill>
            <a:ln>
              <a:noFill/>
            </a:ln>
          </c:spPr>
          <c:invertIfNegative val="0"/>
          <c:cat>
            <c:strRef>
              <c:f>'14 Eftergymnasial utbildning'!$AY$4:$AY$7</c:f>
              <c:strCache>
                <c:ptCount val="4"/>
                <c:pt idx="0">
                  <c:v>City of Stockholm</c:v>
                </c:pt>
                <c:pt idx="1">
                  <c:v>Stockholm County</c:v>
                </c:pt>
                <c:pt idx="2">
                  <c:v>Stockholm Region</c:v>
                </c:pt>
                <c:pt idx="3">
                  <c:v>Sweden</c:v>
                </c:pt>
              </c:strCache>
            </c:strRef>
          </c:cat>
          <c:val>
            <c:numRef>
              <c:f>'14 Eftergymnasial utbildning'!$AZ$4:$AZ$7</c:f>
              <c:numCache>
                <c:formatCode>0</c:formatCode>
                <c:ptCount val="4"/>
                <c:pt idx="0">
                  <c:v>18</c:v>
                </c:pt>
                <c:pt idx="1">
                  <c:v>17</c:v>
                </c:pt>
                <c:pt idx="2">
                  <c:v>18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'14 Eftergymnasial utbildning'!$BA$3</c:f>
              <c:strCache>
                <c:ptCount val="1"/>
                <c:pt idx="0">
                  <c:v>Post-secondary education at least 3 years</c:v>
                </c:pt>
              </c:strCache>
            </c:strRef>
          </c:tx>
          <c:spPr>
            <a:solidFill>
              <a:srgbClr val="00867F"/>
            </a:solidFill>
            <a:ln>
              <a:noFill/>
            </a:ln>
          </c:spPr>
          <c:invertIfNegative val="0"/>
          <c:cat>
            <c:strRef>
              <c:f>'14 Eftergymnasial utbildning'!$AY$4:$AY$7</c:f>
              <c:strCache>
                <c:ptCount val="4"/>
                <c:pt idx="0">
                  <c:v>City of Stockholm</c:v>
                </c:pt>
                <c:pt idx="1">
                  <c:v>Stockholm County</c:v>
                </c:pt>
                <c:pt idx="2">
                  <c:v>Stockholm Region</c:v>
                </c:pt>
                <c:pt idx="3">
                  <c:v>Sweden</c:v>
                </c:pt>
              </c:strCache>
            </c:strRef>
          </c:cat>
          <c:val>
            <c:numRef>
              <c:f>'14 Eftergymnasial utbildning'!$BA$4:$BA$7</c:f>
              <c:numCache>
                <c:formatCode>0</c:formatCode>
                <c:ptCount val="4"/>
                <c:pt idx="0">
                  <c:v>40</c:v>
                </c:pt>
                <c:pt idx="1">
                  <c:v>32</c:v>
                </c:pt>
                <c:pt idx="2">
                  <c:v>31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423104"/>
        <c:axId val="95424896"/>
      </c:barChart>
      <c:catAx>
        <c:axId val="95423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Futura" pitchFamily="34" charset="0"/>
              </a:defRPr>
            </a:pPr>
            <a:endParaRPr lang="sv-SE"/>
          </a:p>
        </c:txPr>
        <c:crossAx val="95424896"/>
        <c:crosses val="autoZero"/>
        <c:auto val="1"/>
        <c:lblAlgn val="ctr"/>
        <c:lblOffset val="100"/>
        <c:noMultiLvlLbl val="0"/>
      </c:catAx>
      <c:valAx>
        <c:axId val="95424896"/>
        <c:scaling>
          <c:orientation val="minMax"/>
          <c:max val="6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>
                    <a:latin typeface="Futura" pitchFamily="34" charset="0"/>
                  </a:defRPr>
                </a:pPr>
                <a:r>
                  <a:rPr lang="sv-SE">
                    <a:latin typeface="Futura" pitchFamily="34" charset="0"/>
                  </a:rPr>
                  <a:t>%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spPr>
          <a:ln>
            <a:noFill/>
          </a:ln>
        </c:spPr>
        <c:crossAx val="95423104"/>
        <c:crosses val="autoZero"/>
        <c:crossBetween val="between"/>
        <c:majorUnit val="10"/>
      </c:valAx>
    </c:plotArea>
    <c:legend>
      <c:legendPos val="t"/>
      <c:layout>
        <c:manualLayout>
          <c:xMode val="edge"/>
          <c:yMode val="edge"/>
          <c:x val="4.7276489888700653E-2"/>
          <c:y val="3.9512021351010382E-2"/>
          <c:w val="0.9"/>
          <c:h val="9.7763215137770948E-2"/>
        </c:manualLayout>
      </c:layout>
      <c:overlay val="0"/>
      <c:txPr>
        <a:bodyPr/>
        <a:lstStyle/>
        <a:p>
          <a:pPr>
            <a:defRPr>
              <a:latin typeface="Futura" pitchFamily="34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'15 Befolkningsutveckling'!$B$13</c:f>
              <c:strCache>
                <c:ptCount val="1"/>
                <c:pt idx="0">
                  <c:v>Sweden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'15 Befolkningsutveckling'!$C$12:$M$12</c:f>
              <c:strCach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strCache>
            </c:strRef>
          </c:cat>
          <c:val>
            <c:numRef>
              <c:f>'15 Befolkningsutveckling'!$C$13:$M$13</c:f>
              <c:numCache>
                <c:formatCode>0</c:formatCode>
                <c:ptCount val="11"/>
                <c:pt idx="0">
                  <c:v>100</c:v>
                </c:pt>
                <c:pt idx="1">
                  <c:v>100.72399199270714</c:v>
                </c:pt>
                <c:pt idx="2">
                  <c:v>101.49401751948992</c:v>
                </c:pt>
                <c:pt idx="3">
                  <c:v>102.30548980564453</c:v>
                </c:pt>
                <c:pt idx="4">
                  <c:v>103.23759979274409</c:v>
                </c:pt>
                <c:pt idx="5">
                  <c:v>104.06529710363415</c:v>
                </c:pt>
                <c:pt idx="6">
                  <c:v>104.80896249145644</c:v>
                </c:pt>
                <c:pt idx="7">
                  <c:v>105.61621273438971</c:v>
                </c:pt>
                <c:pt idx="8">
                  <c:v>106.59956196854201</c:v>
                </c:pt>
                <c:pt idx="9">
                  <c:v>107.73234058581625</c:v>
                </c:pt>
                <c:pt idx="10">
                  <c:v>108.87806164448361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'15 Befolkningsutveckling'!$B$14</c:f>
              <c:strCache>
                <c:ptCount val="1"/>
                <c:pt idx="0">
                  <c:v>Stockholm Region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'15 Befolkningsutveckling'!$C$12:$M$12</c:f>
              <c:strCach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strCache>
            </c:strRef>
          </c:cat>
          <c:val>
            <c:numRef>
              <c:f>'15 Befolkningsutveckling'!$C$14:$M$14</c:f>
              <c:numCache>
                <c:formatCode>0</c:formatCode>
                <c:ptCount val="11"/>
                <c:pt idx="0">
                  <c:v>100</c:v>
                </c:pt>
                <c:pt idx="1">
                  <c:v>100.8638378330464</c:v>
                </c:pt>
                <c:pt idx="2">
                  <c:v>101.90536270910616</c:v>
                </c:pt>
                <c:pt idx="3">
                  <c:v>103.00153721010633</c:v>
                </c:pt>
                <c:pt idx="4">
                  <c:v>104.30269831260443</c:v>
                </c:pt>
                <c:pt idx="5">
                  <c:v>105.48958513004918</c:v>
                </c:pt>
                <c:pt idx="6">
                  <c:v>106.62901970846295</c:v>
                </c:pt>
                <c:pt idx="7">
                  <c:v>107.83499853905694</c:v>
                </c:pt>
                <c:pt idx="8">
                  <c:v>109.19085977446676</c:v>
                </c:pt>
                <c:pt idx="9">
                  <c:v>110.57467717198797</c:v>
                </c:pt>
                <c:pt idx="10">
                  <c:v>111.95362055027928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'15 Befolkningsutveckling'!$B$15</c:f>
              <c:strCache>
                <c:ptCount val="1"/>
                <c:pt idx="0">
                  <c:v>Stockholm County</c:v>
                </c:pt>
              </c:strCache>
            </c:strRef>
          </c:tx>
          <c:spPr>
            <a:ln w="19050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'15 Befolkningsutveckling'!$C$12:$M$12</c:f>
              <c:strCach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strCache>
            </c:strRef>
          </c:cat>
          <c:val>
            <c:numRef>
              <c:f>'15 Befolkningsutveckling'!$C$15:$M$15</c:f>
              <c:numCache>
                <c:formatCode>0</c:formatCode>
                <c:ptCount val="11"/>
                <c:pt idx="0">
                  <c:v>100</c:v>
                </c:pt>
                <c:pt idx="1">
                  <c:v>101.48993753786486</c:v>
                </c:pt>
                <c:pt idx="2">
                  <c:v>103.15199648667024</c:v>
                </c:pt>
                <c:pt idx="3">
                  <c:v>104.83178081901853</c:v>
                </c:pt>
                <c:pt idx="4">
                  <c:v>106.83813550129766</c:v>
                </c:pt>
                <c:pt idx="5">
                  <c:v>108.69856001100561</c:v>
                </c:pt>
                <c:pt idx="6">
                  <c:v>110.66316744667174</c:v>
                </c:pt>
                <c:pt idx="7">
                  <c:v>112.5432750688512</c:v>
                </c:pt>
                <c:pt idx="8">
                  <c:v>114.44999722214138</c:v>
                </c:pt>
                <c:pt idx="9">
                  <c:v>116.30200878861554</c:v>
                </c:pt>
                <c:pt idx="10">
                  <c:v>118.06899142567642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'15 Befolkningsutveckling'!$B$16</c:f>
              <c:strCache>
                <c:ptCount val="1"/>
                <c:pt idx="0">
                  <c:v>City of Stockholm</c:v>
                </c:pt>
              </c:strCache>
            </c:strRef>
          </c:tx>
          <c:spPr>
            <a:ln w="19050" cap="rnd" cmpd="sng" algn="ctr">
              <a:solidFill>
                <a:schemeClr val="accent2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'15 Befolkningsutveckling'!$C$12:$M$12</c:f>
              <c:strCache>
                <c:ptCount val="1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</c:strCache>
            </c:strRef>
          </c:cat>
          <c:val>
            <c:numRef>
              <c:f>'15 Befolkningsutveckling'!$C$16:$M$16</c:f>
              <c:numCache>
                <c:formatCode>0</c:formatCode>
                <c:ptCount val="11"/>
                <c:pt idx="0">
                  <c:v>100</c:v>
                </c:pt>
                <c:pt idx="1">
                  <c:v>101.53650014655568</c:v>
                </c:pt>
                <c:pt idx="2">
                  <c:v>103.12889896477215</c:v>
                </c:pt>
                <c:pt idx="3">
                  <c:v>105.06875147528396</c:v>
                </c:pt>
                <c:pt idx="4">
                  <c:v>107.57148156122007</c:v>
                </c:pt>
                <c:pt idx="5">
                  <c:v>109.86138166990473</c:v>
                </c:pt>
                <c:pt idx="6">
                  <c:v>112.09875518456937</c:v>
                </c:pt>
                <c:pt idx="7">
                  <c:v>114.29203229931599</c:v>
                </c:pt>
                <c:pt idx="8">
                  <c:v>116.42746531299366</c:v>
                </c:pt>
                <c:pt idx="9">
                  <c:v>118.28068136719591</c:v>
                </c:pt>
                <c:pt idx="10">
                  <c:v>119.77567901971109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957568"/>
        <c:axId val="184975744"/>
      </c:lineChart>
      <c:catAx>
        <c:axId val="18495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Futura" pitchFamily="34" charset="0"/>
                <a:ea typeface="+mn-ea"/>
                <a:cs typeface="Arial" pitchFamily="34" charset="0"/>
              </a:defRPr>
            </a:pPr>
            <a:endParaRPr lang="sv-SE"/>
          </a:p>
        </c:txPr>
        <c:crossAx val="184975744"/>
        <c:crosses val="autoZero"/>
        <c:auto val="1"/>
        <c:lblAlgn val="ctr"/>
        <c:lblOffset val="100"/>
        <c:noMultiLvlLbl val="0"/>
      </c:catAx>
      <c:valAx>
        <c:axId val="184975744"/>
        <c:scaling>
          <c:orientation val="minMax"/>
          <c:max val="120"/>
          <c:min val="100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Futura" pitchFamily="34" charset="0"/>
                <a:ea typeface="+mn-ea"/>
                <a:cs typeface="Arial" pitchFamily="34" charset="0"/>
              </a:defRPr>
            </a:pPr>
            <a:endParaRPr lang="sv-SE"/>
          </a:p>
        </c:txPr>
        <c:crossAx val="184957568"/>
        <c:crosses val="autoZero"/>
        <c:crossBetween val="midCat"/>
        <c:majorUnit val="5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Futura" pitchFamily="34" charset="0"/>
              <a:ea typeface="+mn-ea"/>
              <a:cs typeface="Arial" pitchFamily="34" charset="0"/>
            </a:defRPr>
          </a:pPr>
          <a:endParaRPr lang="sv-SE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sv-SE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ADF74C8E-EFBB-48C2-8AAE-FED9B0987BF8}" type="datetimeFigureOut">
              <a:rPr lang="en-GB" smtClean="0"/>
              <a:t>17/08/2016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2391A796-0BD8-4130-A596-6328C1F31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46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1A796-0BD8-4130-A596-6328C1F31ED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8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R_PPT_4-3_130522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6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-1801091" y="3348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400"/>
              </a:lnSpc>
            </a:pPr>
            <a:endParaRPr lang="en-US" sz="2000" dirty="0" err="1" smtClean="0"/>
          </a:p>
        </p:txBody>
      </p:sp>
      <p:pic>
        <p:nvPicPr>
          <p:cNvPr id="11" name="Picture 10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5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9" name="Picture 8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6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9" name="Picture 8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1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10" name="Picture 9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1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tx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8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42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8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8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999" y="2359338"/>
            <a:ext cx="5852191" cy="8061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00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31999" y="2359338"/>
            <a:ext cx="5852191" cy="8061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90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Pi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31999" y="2359338"/>
            <a:ext cx="5852191" cy="8061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64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31999" y="2359338"/>
            <a:ext cx="5852191" cy="8061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0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6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9" name="Picture 8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64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31999" y="2359338"/>
            <a:ext cx="5852191" cy="8061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71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1364471"/>
            <a:ext cx="5566464" cy="806149"/>
          </a:xfrm>
        </p:spPr>
        <p:txBody>
          <a:bodyPr/>
          <a:lstStyle>
            <a:lvl1pPr>
              <a:lnSpc>
                <a:spcPts val="2800"/>
              </a:lnSpc>
              <a:defRPr sz="2400" spc="-50"/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33388" y="2170113"/>
            <a:ext cx="3684587" cy="3262312"/>
          </a:xfrm>
        </p:spPr>
        <p:txBody>
          <a:bodyPr/>
          <a:lstStyle>
            <a:lvl5pPr marL="900113" indent="-176213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96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33388" y="2170113"/>
            <a:ext cx="3672000" cy="3262312"/>
          </a:xfrm>
        </p:spPr>
        <p:txBody>
          <a:bodyPr/>
          <a:lstStyle>
            <a:lvl5pPr marL="900113" indent="-176213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8" name="Platshållare för text 6"/>
          <p:cNvSpPr>
            <a:spLocks noGrp="1"/>
          </p:cNvSpPr>
          <p:nvPr>
            <p:ph type="body" sz="quarter" idx="14"/>
          </p:nvPr>
        </p:nvSpPr>
        <p:spPr>
          <a:xfrm>
            <a:off x="4572000" y="2170113"/>
            <a:ext cx="3672000" cy="3262312"/>
          </a:xfrm>
        </p:spPr>
        <p:txBody>
          <a:bodyPr/>
          <a:lstStyle>
            <a:lvl5pPr marL="900113" indent="-176213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1364471"/>
            <a:ext cx="5566464" cy="806149"/>
          </a:xfrm>
        </p:spPr>
        <p:txBody>
          <a:bodyPr/>
          <a:lstStyle>
            <a:lvl1pPr>
              <a:lnSpc>
                <a:spcPts val="2800"/>
              </a:lnSpc>
              <a:defRPr sz="2400" spc="-50"/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8020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33388" y="2170113"/>
            <a:ext cx="3684587" cy="3262312"/>
          </a:xfrm>
        </p:spPr>
        <p:txBody>
          <a:bodyPr/>
          <a:lstStyle>
            <a:lvl5pPr marL="900113" indent="-176213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68580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en-GB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1364471"/>
            <a:ext cx="3966818" cy="806149"/>
          </a:xfrm>
        </p:spPr>
        <p:txBody>
          <a:bodyPr/>
          <a:lstStyle>
            <a:lvl1pPr>
              <a:lnSpc>
                <a:spcPts val="2800"/>
              </a:lnSpc>
              <a:defRPr sz="2400" spc="-50"/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86769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6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7" name="Picture 6" descr="Stockholms stad_logotyp_vit_CMY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8" name="Picture 7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0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tx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62" y="5899727"/>
            <a:ext cx="2280993" cy="55869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-1858818" y="3348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400"/>
              </a:lnSpc>
            </a:pPr>
            <a:endParaRPr lang="en-US" sz="2000" dirty="0" err="1" smtClean="0"/>
          </a:p>
        </p:txBody>
      </p:sp>
      <p:pic>
        <p:nvPicPr>
          <p:cNvPr id="12" name="Picture 11" descr="Stockholms stad_logotyp_svar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178" y="5892801"/>
            <a:ext cx="447960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tx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62" y="5899727"/>
            <a:ext cx="2280993" cy="558695"/>
          </a:xfrm>
          <a:prstGeom prst="rect">
            <a:avLst/>
          </a:prstGeom>
        </p:spPr>
      </p:pic>
      <p:pic>
        <p:nvPicPr>
          <p:cNvPr id="8" name="Picture 7" descr="Stockholms stad_logotyp_svar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178" y="5892801"/>
            <a:ext cx="447960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9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R_PPT_4-3_130522_2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tx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62" y="5899727"/>
            <a:ext cx="2280993" cy="558695"/>
          </a:xfrm>
          <a:prstGeom prst="rect">
            <a:avLst/>
          </a:prstGeom>
        </p:spPr>
      </p:pic>
      <p:pic>
        <p:nvPicPr>
          <p:cNvPr id="8" name="Picture 7" descr="Stockholms stad_logotyp_svar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178" y="5892801"/>
            <a:ext cx="447960" cy="5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6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R_PPT_4-3_130522_2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9" name="Picture 8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R_PPT_4-3_130522_2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9" name="Picture 8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9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BR_PPT_4-3_130522_2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432000" y="362289"/>
            <a:ext cx="5514775" cy="1080749"/>
          </a:xfrm>
        </p:spPr>
        <p:txBody>
          <a:bodyPr/>
          <a:lstStyle>
            <a:lvl1pPr>
              <a:lnSpc>
                <a:spcPts val="2800"/>
              </a:lnSpc>
              <a:defRPr sz="2400"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7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5899727"/>
            <a:ext cx="2298516" cy="562987"/>
          </a:xfrm>
          <a:prstGeom prst="rect">
            <a:avLst/>
          </a:prstGeom>
        </p:spPr>
      </p:pic>
      <p:pic>
        <p:nvPicPr>
          <p:cNvPr id="9" name="Picture 8" descr="Stockholms stad_logotyp_vit_CMYK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556" y="5898377"/>
            <a:ext cx="444581" cy="5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32000" y="1364471"/>
            <a:ext cx="8280000" cy="80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32262" y="2169613"/>
            <a:ext cx="7228637" cy="3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 </a:t>
            </a:r>
            <a:r>
              <a:rPr lang="en-GB" noProof="0" dirty="0" err="1" smtClean="0"/>
              <a:t>på</a:t>
            </a:r>
            <a:r>
              <a:rPr lang="en-GB" noProof="0" dirty="0" smtClean="0"/>
              <a:t> </a:t>
            </a:r>
            <a:r>
              <a:rPr lang="en-GB" noProof="0" dirty="0" err="1" smtClean="0"/>
              <a:t>bakgrundstexten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två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tre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fyra</a:t>
            </a:r>
            <a:endParaRPr lang="en-GB" noProof="0" dirty="0" smtClean="0"/>
          </a:p>
        </p:txBody>
      </p:sp>
      <p:pic>
        <p:nvPicPr>
          <p:cNvPr id="6" name="Bildobjekt 6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6" y="324680"/>
            <a:ext cx="1819024" cy="4455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6" r:id="rId6"/>
    <p:sldLayoutId id="2147483668" r:id="rId7"/>
    <p:sldLayoutId id="2147483669" r:id="rId8"/>
    <p:sldLayoutId id="2147483670" r:id="rId9"/>
    <p:sldLayoutId id="2147483661" r:id="rId10"/>
    <p:sldLayoutId id="2147483672" r:id="rId11"/>
    <p:sldLayoutId id="2147483671" r:id="rId12"/>
    <p:sldLayoutId id="2147483673" r:id="rId13"/>
    <p:sldLayoutId id="2147483674" r:id="rId14"/>
    <p:sldLayoutId id="2147483675" r:id="rId15"/>
    <p:sldLayoutId id="2147483658" r:id="rId16"/>
    <p:sldLayoutId id="2147483659" r:id="rId17"/>
    <p:sldLayoutId id="2147483660" r:id="rId18"/>
    <p:sldLayoutId id="2147483657" r:id="rId19"/>
    <p:sldLayoutId id="2147483656" r:id="rId20"/>
    <p:sldLayoutId id="2147483653" r:id="rId21"/>
    <p:sldLayoutId id="2147483650" r:id="rId22"/>
    <p:sldLayoutId id="2147483651" r:id="rId23"/>
    <p:sldLayoutId id="2147483652" r:id="rId24"/>
  </p:sldLayoutIdLst>
  <p:hf sldNum="0" hdr="0" ftr="0" dt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000" b="1" kern="1200" cap="none" spc="-100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182563" indent="-182563" algn="l" rtl="0" eaLnBrk="1" fontAlgn="base" hangingPunct="1">
        <a:lnSpc>
          <a:spcPts val="1900"/>
        </a:lnSpc>
        <a:spcBef>
          <a:spcPts val="0"/>
        </a:spcBef>
        <a:spcAft>
          <a:spcPts val="1900"/>
        </a:spcAft>
        <a:buClr>
          <a:schemeClr val="tx1"/>
        </a:buClr>
        <a:buSzPct val="100000"/>
        <a:buFont typeface="Futura Std Book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4625" algn="l" rtl="0" eaLnBrk="1" fontAlgn="base" hangingPunct="1">
        <a:lnSpc>
          <a:spcPts val="1900"/>
        </a:lnSpc>
        <a:spcBef>
          <a:spcPts val="0"/>
        </a:spcBef>
        <a:spcAft>
          <a:spcPts val="1900"/>
        </a:spcAft>
        <a:buClr>
          <a:schemeClr val="tx1"/>
        </a:buClr>
        <a:buSzPct val="100000"/>
        <a:buFont typeface="Futura Std Book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4625" algn="l" rtl="0" eaLnBrk="1" fontAlgn="base" hangingPunct="1">
        <a:lnSpc>
          <a:spcPts val="1900"/>
        </a:lnSpc>
        <a:spcBef>
          <a:spcPts val="0"/>
        </a:spcBef>
        <a:spcAft>
          <a:spcPts val="1900"/>
        </a:spcAft>
        <a:buClr>
          <a:schemeClr val="tx1"/>
        </a:buClr>
        <a:buSzPct val="100000"/>
        <a:buFont typeface="Futura Std Book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65100" algn="l" rtl="0" eaLnBrk="1" fontAlgn="base" hangingPunct="1">
        <a:lnSpc>
          <a:spcPts val="1900"/>
        </a:lnSpc>
        <a:spcBef>
          <a:spcPts val="0"/>
        </a:spcBef>
        <a:spcAft>
          <a:spcPts val="1900"/>
        </a:spcAft>
        <a:buClr>
          <a:schemeClr val="tx1"/>
        </a:buClr>
        <a:buSzPct val="100000"/>
        <a:buFont typeface="Futura Std Book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362289"/>
            <a:ext cx="5382204" cy="1080749"/>
          </a:xfrm>
        </p:spPr>
        <p:txBody>
          <a:bodyPr/>
          <a:lstStyle/>
          <a:p>
            <a:r>
              <a:rPr lang="en-US" dirty="0">
                <a:latin typeface="Futura" pitchFamily="34" charset="0"/>
              </a:rPr>
              <a:t>Facts about Business</a:t>
            </a:r>
            <a:br>
              <a:rPr lang="en-US" dirty="0">
                <a:latin typeface="Futura" pitchFamily="34" charset="0"/>
              </a:rPr>
            </a:br>
            <a:r>
              <a:rPr lang="en-US" dirty="0">
                <a:latin typeface="Futura" pitchFamily="34" charset="0"/>
              </a:rPr>
              <a:t>in Stockholm</a:t>
            </a:r>
            <a:r>
              <a:rPr lang="en-US" dirty="0" smtClean="0">
                <a:latin typeface="Futura" pitchFamily="34" charset="0"/>
              </a:rPr>
              <a:t/>
            </a:r>
            <a:br>
              <a:rPr lang="en-US" dirty="0" smtClean="0">
                <a:latin typeface="Futura" pitchFamily="34" charset="0"/>
              </a:rPr>
            </a:br>
            <a:r>
              <a:rPr lang="sv-SE" sz="2000" b="0" dirty="0" smtClean="0">
                <a:latin typeface="Futura" pitchFamily="34" charset="0"/>
              </a:rPr>
              <a:t>2015</a:t>
            </a:r>
            <a:endParaRPr lang="en-US" sz="2000" dirty="0">
              <a:latin typeface="Futu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438150" y="1947334"/>
            <a:ext cx="7815374" cy="143933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Stockholm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County is home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to one fourth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of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Sweden’s businesses. In total there are 300.000 companies in the Stockholm County with more than 1,6 million employees.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en-US" sz="1100" dirty="0">
                <a:latin typeface="Garamond" panose="02020404030301010803" pitchFamily="18" charset="0"/>
                <a:cs typeface="Arial" charset="0"/>
              </a:rPr>
              <a:t>In Stockholm County most people are employed in  medium or large size companies with more than 200 employees. More than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1 000 000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people work in these type of companies.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latin typeface="Futura" pitchFamily="34" charset="0"/>
              </a:rPr>
              <a:t>Businesses</a:t>
            </a:r>
            <a:r>
              <a:rPr lang="sv-SE" dirty="0">
                <a:latin typeface="Futura" pitchFamily="34" charset="0"/>
              </a:rPr>
              <a:t> and </a:t>
            </a:r>
            <a:r>
              <a:rPr lang="sv-SE" dirty="0" err="1">
                <a:latin typeface="Futura" pitchFamily="34" charset="0"/>
              </a:rPr>
              <a:t>industries</a:t>
            </a:r>
            <a:endParaRPr lang="sv-SE" dirty="0">
              <a:latin typeface="Futura" pitchFamily="34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38149" y="3011824"/>
            <a:ext cx="5000625" cy="7376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b="1" dirty="0">
                <a:latin typeface="Futura" pitchFamily="34" charset="0"/>
              </a:rPr>
              <a:t>The number of companies and employees arranged according to size of company (number of employees) in Stockholm, </a:t>
            </a:r>
            <a:r>
              <a:rPr lang="sv-SE" sz="1000" b="1" dirty="0" smtClean="0">
                <a:latin typeface="Futura" pitchFamily="34" charset="0"/>
              </a:rPr>
              <a:t>2015</a:t>
            </a:r>
            <a:endParaRPr lang="sv-SE" sz="800" dirty="0" smtClean="0">
              <a:latin typeface="Futura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438150" y="6220693"/>
            <a:ext cx="2686050" cy="2439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3380653"/>
            <a:ext cx="7950480" cy="27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95299" y="2486795"/>
            <a:ext cx="5253037" cy="4381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b="1" dirty="0">
                <a:latin typeface="Futura"/>
              </a:rPr>
              <a:t>The number of companies and employees arranged according to industry in Stockholm, </a:t>
            </a:r>
            <a:r>
              <a:rPr lang="en-US" sz="1000" b="1" dirty="0" smtClean="0">
                <a:latin typeface="Futura"/>
              </a:rPr>
              <a:t>2015</a:t>
            </a:r>
            <a:endParaRPr lang="sv-SE" sz="1000" b="1" dirty="0">
              <a:latin typeface="Futur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b="1" dirty="0" smtClean="0">
                <a:latin typeface="Futura"/>
              </a:rPr>
              <a:t/>
            </a:r>
            <a:br>
              <a:rPr lang="sv-SE" sz="1000" b="1" dirty="0" smtClean="0">
                <a:latin typeface="Futura"/>
              </a:rPr>
            </a:br>
            <a:endParaRPr lang="sv-SE" sz="1000" b="1" dirty="0">
              <a:latin typeface="Futura"/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495299" y="1814408"/>
            <a:ext cx="7272866" cy="51429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Service Sector is dominant in Stockholm County. Professional, scientific and technical companies account for about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300,000 of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businesses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in the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County.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Thereafter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trade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about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200,000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employees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is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industry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highest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number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employees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endParaRPr lang="sv-SE" sz="1100" dirty="0" smtClean="0">
              <a:solidFill>
                <a:srgbClr val="FF0000"/>
              </a:solidFill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32000" y="1364471"/>
            <a:ext cx="5537479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Industry </a:t>
            </a:r>
            <a:r>
              <a:rPr lang="sv-SE" dirty="0" err="1">
                <a:latin typeface="Futura" pitchFamily="34" charset="0"/>
              </a:rPr>
              <a:t>structure</a:t>
            </a:r>
            <a:endParaRPr lang="sv-SE" dirty="0">
              <a:solidFill>
                <a:srgbClr val="FF0000"/>
              </a:solidFill>
              <a:latin typeface="Futura" pitchFamily="34" charset="0"/>
            </a:endParaRPr>
          </a:p>
        </p:txBody>
      </p:sp>
      <p:sp>
        <p:nvSpPr>
          <p:cNvPr id="6" name="Platshållare för text 1"/>
          <p:cNvSpPr txBox="1">
            <a:spLocks/>
          </p:cNvSpPr>
          <p:nvPr/>
        </p:nvSpPr>
        <p:spPr bwMode="auto">
          <a:xfrm>
            <a:off x="495299" y="6419851"/>
            <a:ext cx="1586345" cy="43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7621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800" dirty="0">
                <a:latin typeface="Futura"/>
              </a:rPr>
              <a:t>Source: </a:t>
            </a:r>
            <a:r>
              <a:rPr lang="sv-SE" sz="800" dirty="0" err="1">
                <a:latin typeface="Futura"/>
              </a:rPr>
              <a:t>Statistics</a:t>
            </a:r>
            <a:r>
              <a:rPr lang="sv-SE" sz="800" dirty="0">
                <a:latin typeface="Futura"/>
              </a:rPr>
              <a:t> Sweden </a:t>
            </a:r>
          </a:p>
          <a:p>
            <a:pPr marL="0" indent="0">
              <a:buFont typeface="Futura Std Book" pitchFamily="34" charset="0"/>
              <a:buNone/>
            </a:pPr>
            <a:endParaRPr lang="sv-SE" sz="1000" b="1" dirty="0" smtClean="0">
              <a:latin typeface="Futura"/>
            </a:endParaRPr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924944"/>
            <a:ext cx="7641007" cy="33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Futura" pitchFamily="34" charset="0"/>
              </a:rPr>
              <a:t>Business </a:t>
            </a:r>
            <a:r>
              <a:rPr lang="sv-SE" dirty="0">
                <a:latin typeface="Futura" pitchFamily="34" charset="0"/>
              </a:rPr>
              <a:t>areas</a:t>
            </a:r>
          </a:p>
        </p:txBody>
      </p:sp>
      <p:sp>
        <p:nvSpPr>
          <p:cNvPr id="6" name="Platshållare för text 2"/>
          <p:cNvSpPr txBox="1">
            <a:spLocks/>
          </p:cNvSpPr>
          <p:nvPr/>
        </p:nvSpPr>
        <p:spPr bwMode="auto">
          <a:xfrm>
            <a:off x="322023" y="6165271"/>
            <a:ext cx="1480804" cy="50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800" b="1" dirty="0" smtClean="0">
                <a:latin typeface="Futura" pitchFamily="34" charset="0"/>
              </a:rPr>
              <a:t/>
            </a:r>
            <a:br>
              <a:rPr lang="sv-SE" sz="800" b="1" dirty="0" smtClean="0">
                <a:latin typeface="Futura" pitchFamily="34" charset="0"/>
              </a:rPr>
            </a:br>
            <a:r>
              <a:rPr lang="sv-SE" sz="800" b="1" dirty="0">
                <a:latin typeface="Futura" pitchFamily="34" charset="0"/>
              </a:rPr>
              <a:t/>
            </a:r>
            <a:br>
              <a:rPr lang="sv-SE" sz="800" b="1" dirty="0">
                <a:latin typeface="Futura" pitchFamily="34" charset="0"/>
              </a:rPr>
            </a:br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  <a:p>
            <a:endParaRPr lang="sv-SE" sz="800" dirty="0"/>
          </a:p>
        </p:txBody>
      </p:sp>
      <p:sp>
        <p:nvSpPr>
          <p:cNvPr id="7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57200" y="1938867"/>
            <a:ext cx="3362325" cy="271780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In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Stockholm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there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26 business areas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well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distributed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across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city.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They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generally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situated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close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to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main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arterial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roads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that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provide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good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accessibility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for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transportation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both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passengers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and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goods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 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largest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business area is City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more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than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122,000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employees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This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represents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close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to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half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total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number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employees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the City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Stockholm.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Kista is the second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largest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business area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about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30,000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employees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distributed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among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approximately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800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companies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8" name="Platshållare för text 2"/>
          <p:cNvSpPr txBox="1">
            <a:spLocks/>
          </p:cNvSpPr>
          <p:nvPr/>
        </p:nvSpPr>
        <p:spPr bwMode="auto">
          <a:xfrm>
            <a:off x="4424018" y="1428431"/>
            <a:ext cx="3208866" cy="67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1000" b="1" dirty="0">
                <a:latin typeface="Futura" pitchFamily="34" charset="0"/>
              </a:rPr>
              <a:t>The </a:t>
            </a:r>
            <a:r>
              <a:rPr lang="sv-SE" sz="1000" b="1" dirty="0" err="1">
                <a:latin typeface="Futura" pitchFamily="34" charset="0"/>
              </a:rPr>
              <a:t>number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of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workplaces</a:t>
            </a:r>
            <a:r>
              <a:rPr lang="sv-SE" sz="1000" b="1" dirty="0">
                <a:latin typeface="Futura" pitchFamily="34" charset="0"/>
              </a:rPr>
              <a:t> and </a:t>
            </a:r>
            <a:r>
              <a:rPr lang="sv-SE" sz="1000" b="1" dirty="0" err="1">
                <a:latin typeface="Futura" pitchFamily="34" charset="0"/>
              </a:rPr>
              <a:t>employees</a:t>
            </a:r>
            <a:r>
              <a:rPr lang="sv-SE" sz="1000" b="1" dirty="0">
                <a:latin typeface="Futura" pitchFamily="34" charset="0"/>
              </a:rPr>
              <a:t> in business areas in the City </a:t>
            </a:r>
            <a:r>
              <a:rPr lang="sv-SE" sz="1000" b="1" dirty="0" err="1">
                <a:latin typeface="Futura" pitchFamily="34" charset="0"/>
              </a:rPr>
              <a:t>of</a:t>
            </a:r>
            <a:r>
              <a:rPr lang="sv-SE" sz="1000" b="1" dirty="0">
                <a:latin typeface="Futura" pitchFamily="34" charset="0"/>
              </a:rPr>
              <a:t> Stockholm, </a:t>
            </a:r>
            <a:r>
              <a:rPr lang="sv-SE" sz="1000" b="1" dirty="0" smtClean="0">
                <a:latin typeface="Futura" pitchFamily="34" charset="0"/>
              </a:rPr>
              <a:t>2015</a:t>
            </a:r>
            <a:br>
              <a:rPr lang="sv-SE" sz="1000" b="1" dirty="0" smtClean="0">
                <a:latin typeface="Futura" pitchFamily="34" charset="0"/>
              </a:rPr>
            </a:b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907" y="1938867"/>
            <a:ext cx="2272530" cy="45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82600" y="1889124"/>
            <a:ext cx="4560454" cy="105135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The is a large influence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of international companies in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Stockholm.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The number of employees in foreign-owned companies has increased gradually and  in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2015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they amounted to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230,000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people in Stockholm County.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This being an increase by 40 % compared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to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2005 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when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about 160,000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people were employed in foreign owned businesses</a:t>
            </a:r>
            <a:endParaRPr lang="sv-SE" sz="1100" dirty="0" smtClean="0">
              <a:latin typeface="Garamond" panose="02020404030301010803" pitchFamily="18" charset="0"/>
              <a:cs typeface="Arial" charset="0"/>
            </a:endParaRPr>
          </a:p>
          <a:p>
            <a:pPr marL="0" indent="0">
              <a:buNone/>
            </a:pP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483706" y="2837152"/>
            <a:ext cx="4559348" cy="38258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b="1" dirty="0">
                <a:latin typeface="Futura" pitchFamily="34" charset="0"/>
              </a:rPr>
              <a:t>The number of employees in foreign-owned companies in Stockholm County, </a:t>
            </a:r>
            <a:r>
              <a:rPr lang="en-US" sz="1000" b="1" dirty="0" smtClean="0">
                <a:latin typeface="Futura" pitchFamily="34" charset="0"/>
              </a:rPr>
              <a:t>2005–2015</a:t>
            </a:r>
            <a:endParaRPr lang="sv-SE" sz="1000" dirty="0">
              <a:latin typeface="Futura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b="1" dirty="0" smtClean="0"/>
              <a:t/>
            </a:r>
            <a:br>
              <a:rPr lang="sv-SE" sz="1000" b="1" dirty="0" smtClean="0"/>
            </a:b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82600" y="1364471"/>
            <a:ext cx="6461664" cy="806149"/>
          </a:xfrm>
        </p:spPr>
        <p:txBody>
          <a:bodyPr/>
          <a:lstStyle/>
          <a:p>
            <a:r>
              <a:rPr lang="sv-SE" dirty="0" err="1">
                <a:latin typeface="Futura" pitchFamily="34" charset="0"/>
              </a:rPr>
              <a:t>Foreign</a:t>
            </a:r>
            <a:r>
              <a:rPr lang="sv-SE" dirty="0">
                <a:latin typeface="Futura" pitchFamily="34" charset="0"/>
              </a:rPr>
              <a:t> </a:t>
            </a:r>
            <a:r>
              <a:rPr lang="sv-SE" dirty="0" err="1">
                <a:latin typeface="Futura" pitchFamily="34" charset="0"/>
              </a:rPr>
              <a:t>ownership</a:t>
            </a:r>
            <a:endParaRPr lang="sv-SE" dirty="0">
              <a:solidFill>
                <a:srgbClr val="FF0000"/>
              </a:solidFill>
              <a:latin typeface="Futura" pitchFamily="34" charset="0"/>
            </a:endParaRPr>
          </a:p>
        </p:txBody>
      </p:sp>
      <p:sp>
        <p:nvSpPr>
          <p:cNvPr id="7" name="Platshållare för text 2"/>
          <p:cNvSpPr txBox="1">
            <a:spLocks/>
          </p:cNvSpPr>
          <p:nvPr/>
        </p:nvSpPr>
        <p:spPr bwMode="auto">
          <a:xfrm>
            <a:off x="580688" y="6023697"/>
            <a:ext cx="144900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7621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  <a:endParaRPr lang="sv-SE" dirty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463162"/>
              </p:ext>
            </p:extLst>
          </p:nvPr>
        </p:nvGraphicFramePr>
        <p:xfrm>
          <a:off x="261393" y="3209575"/>
          <a:ext cx="4448709" cy="2328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79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65666" y="1811383"/>
            <a:ext cx="6970942" cy="54602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There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over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16,000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foreign-owned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companies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Stockholm County,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representing 60 percent of all foreign-owned companies in Sweden.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Trade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is the industry in Stockholm County with the largest number of foreign-owned companies with a total of around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55,000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employees. Thereafter comes professional, scientific and technical companies with 45,000 employees</a:t>
            </a:r>
            <a:r>
              <a:rPr lang="en-US" sz="1100" i="1" dirty="0">
                <a:latin typeface="Garamond" panose="02020404030301010803" pitchFamily="18" charset="0"/>
                <a:cs typeface="Arial" charset="0"/>
              </a:rPr>
              <a:t>.</a:t>
            </a:r>
            <a:r>
              <a:rPr lang="sv-SE" sz="1100" i="1" dirty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 smtClean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endParaRPr lang="sv-SE" sz="1100" dirty="0" smtClean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465666" y="2491362"/>
            <a:ext cx="4947872" cy="38258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b="1" dirty="0">
                <a:latin typeface="Futura" pitchFamily="34" charset="0"/>
              </a:rPr>
              <a:t>The number of companies and employees with foreign owners by industry, </a:t>
            </a:r>
            <a:r>
              <a:rPr lang="en-US" sz="1000" b="1" dirty="0" smtClean="0">
                <a:latin typeface="Futura" pitchFamily="34" charset="0"/>
              </a:rPr>
              <a:t>2015</a:t>
            </a:r>
            <a:endParaRPr lang="sv-SE" sz="800" dirty="0">
              <a:latin typeface="Futura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b="1" dirty="0" smtClean="0">
                <a:latin typeface="Futura" pitchFamily="34" charset="0"/>
              </a:rPr>
              <a:t/>
            </a:r>
            <a:br>
              <a:rPr lang="sv-SE" sz="1000" b="1" dirty="0" smtClean="0">
                <a:latin typeface="Futura" pitchFamily="34" charset="0"/>
              </a:rPr>
            </a:br>
            <a:endParaRPr lang="sv-SE" sz="800" dirty="0">
              <a:latin typeface="Futura" pitchFamily="34" charset="0"/>
            </a:endParaRPr>
          </a:p>
          <a:p>
            <a:pPr marL="0" indent="0">
              <a:buNone/>
            </a:pPr>
            <a:endParaRPr lang="sv-SE" dirty="0">
              <a:latin typeface="Futura" pitchFamily="34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65666" y="1364471"/>
            <a:ext cx="5532797" cy="806149"/>
          </a:xfrm>
        </p:spPr>
        <p:txBody>
          <a:bodyPr/>
          <a:lstStyle/>
          <a:p>
            <a:r>
              <a:rPr lang="sv-SE" dirty="0" err="1">
                <a:latin typeface="Futura" pitchFamily="34" charset="0"/>
              </a:rPr>
              <a:t>Foreign</a:t>
            </a:r>
            <a:r>
              <a:rPr lang="sv-SE" dirty="0">
                <a:latin typeface="Futura" pitchFamily="34" charset="0"/>
              </a:rPr>
              <a:t> </a:t>
            </a:r>
            <a:r>
              <a:rPr lang="sv-SE" dirty="0" err="1">
                <a:latin typeface="Futura" pitchFamily="34" charset="0"/>
              </a:rPr>
              <a:t>ownership</a:t>
            </a:r>
            <a:r>
              <a:rPr lang="sv-SE" dirty="0">
                <a:latin typeface="Futura" pitchFamily="34" charset="0"/>
              </a:rPr>
              <a:t> by </a:t>
            </a:r>
            <a:r>
              <a:rPr lang="sv-SE" dirty="0" err="1">
                <a:latin typeface="Futura" pitchFamily="34" charset="0"/>
              </a:rPr>
              <a:t>industry</a:t>
            </a:r>
            <a:endParaRPr lang="sv-SE" dirty="0">
              <a:solidFill>
                <a:srgbClr val="FF0000"/>
              </a:solidFill>
              <a:latin typeface="Futura" pitchFamily="34" charset="0"/>
            </a:endParaRPr>
          </a:p>
        </p:txBody>
      </p:sp>
      <p:sp>
        <p:nvSpPr>
          <p:cNvPr id="6" name="Platshållare för text 2"/>
          <p:cNvSpPr txBox="1">
            <a:spLocks/>
          </p:cNvSpPr>
          <p:nvPr/>
        </p:nvSpPr>
        <p:spPr bwMode="auto">
          <a:xfrm>
            <a:off x="483079" y="6236898"/>
            <a:ext cx="1705588" cy="35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7621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  <a:p>
            <a:pPr marL="0" indent="0">
              <a:buFont typeface="Futura Std Book" pitchFamily="34" charset="0"/>
              <a:buNone/>
            </a:pPr>
            <a:endParaRPr lang="sv-SE" dirty="0">
              <a:latin typeface="Futura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" y="2804315"/>
            <a:ext cx="5630377" cy="328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9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2359338"/>
            <a:ext cx="6008994" cy="1790631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en-US" dirty="0">
                <a:latin typeface="Futura" pitchFamily="34" charset="0"/>
              </a:rPr>
              <a:t>Workforce and Population</a:t>
            </a:r>
            <a:r>
              <a:rPr lang="en-US" dirty="0" smtClean="0">
                <a:latin typeface="Futura" pitchFamily="34" charset="0"/>
              </a:rPr>
              <a:t/>
            </a:r>
            <a:br>
              <a:rPr lang="en-US" dirty="0" smtClean="0">
                <a:latin typeface="Futura" pitchFamily="34" charset="0"/>
              </a:rPr>
            </a:br>
            <a:r>
              <a:rPr lang="en-US" dirty="0" smtClean="0">
                <a:latin typeface="Futura" pitchFamily="34" charset="0"/>
              </a:rPr>
              <a:t/>
            </a:r>
            <a:br>
              <a:rPr lang="en-US" dirty="0" smtClean="0">
                <a:latin typeface="Futura" pitchFamily="34" charset="0"/>
              </a:rPr>
            </a:br>
            <a:r>
              <a:rPr lang="en-US" sz="1600" dirty="0">
                <a:latin typeface="Futura" pitchFamily="34" charset="0"/>
              </a:rPr>
              <a:t>Stockholm is one of Europe’s fastest growing cities with a large supply of both manpower and companies.</a:t>
            </a:r>
            <a:r>
              <a:rPr lang="en-US" dirty="0">
                <a:latin typeface="Garamond" panose="02020404030301010803" pitchFamily="18" charset="0"/>
              </a:rPr>
              <a:t/>
            </a:r>
            <a:br>
              <a:rPr lang="en-US" dirty="0">
                <a:latin typeface="Garamond" panose="02020404030301010803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3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431097" y="6230120"/>
            <a:ext cx="2080539" cy="22609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  <a:p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524933" y="1990627"/>
            <a:ext cx="3564467" cy="319097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number of people employed has increased both in the Stockholm region and in Sweden during the period from 2008 to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2015. </a:t>
            </a:r>
            <a:endParaRPr lang="en-US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v-SE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increase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employment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rate in Stockholm County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between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2008 and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2015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corresponds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to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62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employment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rate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growth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Sweden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during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same period.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v-SE" sz="1100" i="1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Between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2008-2015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number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people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Stockholms County has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increased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more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than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126,000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people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,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which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is an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increase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12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08000" y="1364471"/>
            <a:ext cx="5490463" cy="806149"/>
          </a:xfrm>
        </p:spPr>
        <p:txBody>
          <a:bodyPr/>
          <a:lstStyle/>
          <a:p>
            <a:r>
              <a:rPr lang="sv-SE" dirty="0" err="1">
                <a:latin typeface="Futura" pitchFamily="34" charset="0"/>
              </a:rPr>
              <a:t>Employment</a:t>
            </a:r>
            <a:r>
              <a:rPr lang="sv-SE" dirty="0">
                <a:latin typeface="Futura" pitchFamily="34" charset="0"/>
              </a:rPr>
              <a:t> rate</a:t>
            </a:r>
          </a:p>
        </p:txBody>
      </p:sp>
      <p:sp>
        <p:nvSpPr>
          <p:cNvPr id="7" name="Platshållare för text 1"/>
          <p:cNvSpPr txBox="1">
            <a:spLocks/>
          </p:cNvSpPr>
          <p:nvPr/>
        </p:nvSpPr>
        <p:spPr bwMode="auto">
          <a:xfrm>
            <a:off x="4320262" y="1990627"/>
            <a:ext cx="4375164" cy="37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7621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1000" b="1" dirty="0">
                <a:latin typeface="Futura" pitchFamily="34" charset="0"/>
              </a:rPr>
              <a:t>The </a:t>
            </a:r>
            <a:r>
              <a:rPr lang="sv-SE" sz="1000" b="1" dirty="0" err="1">
                <a:latin typeface="Futura" pitchFamily="34" charset="0"/>
              </a:rPr>
              <a:t>number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of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employed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people</a:t>
            </a:r>
            <a:r>
              <a:rPr lang="sv-SE" sz="1000" b="1" dirty="0">
                <a:latin typeface="Futura" pitchFamily="34" charset="0"/>
              </a:rPr>
              <a:t>, </a:t>
            </a:r>
            <a:r>
              <a:rPr lang="sv-SE" sz="1000" b="1" dirty="0" smtClean="0">
                <a:latin typeface="Futura" pitchFamily="34" charset="0"/>
              </a:rPr>
              <a:t>2008-2015 </a:t>
            </a:r>
            <a:r>
              <a:rPr lang="sv-SE" sz="1000" b="1" dirty="0">
                <a:latin typeface="Futura" pitchFamily="34" charset="0"/>
              </a:rPr>
              <a:t>(Index = 2008 Q1)</a:t>
            </a:r>
            <a:endParaRPr lang="sv-SE" dirty="0"/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485767"/>
              </p:ext>
            </p:extLst>
          </p:nvPr>
        </p:nvGraphicFramePr>
        <p:xfrm>
          <a:off x="4233256" y="2362198"/>
          <a:ext cx="4556760" cy="344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82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524933" y="2021415"/>
            <a:ext cx="3400085" cy="160231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Unemployment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relative to the workforce has increased in Sweden since 2008. The unemployment rate peaked in 2010 and has since then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decreased.</a:t>
            </a:r>
            <a:endParaRPr lang="en-US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 dirty="0">
                <a:latin typeface="Garamond" panose="02020404030301010803" pitchFamily="18" charset="0"/>
                <a:cs typeface="Arial" charset="0"/>
              </a:rPr>
              <a:t>The unemployment rate is lower both in Stockholm County and the City of Stockholm than in the rest of Sweden.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 dirty="0">
                <a:latin typeface="Garamond" panose="02020404030301010803" pitchFamily="18" charset="0"/>
                <a:cs typeface="Arial" charset="0"/>
              </a:rPr>
              <a:t>The unemployment rate in the City of Stockholm and Stockholm County was </a:t>
            </a:r>
            <a:r>
              <a:rPr lang="en-US" sz="1100" dirty="0" err="1" smtClean="0">
                <a:latin typeface="Garamond" panose="02020404030301010803" pitchFamily="18" charset="0"/>
                <a:cs typeface="Arial" charset="0"/>
              </a:rPr>
              <a:t>abous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 5,5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percent in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2015. </a:t>
            </a:r>
            <a:endParaRPr lang="en-US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08000" y="1364471"/>
            <a:ext cx="5490463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Labour market</a:t>
            </a:r>
          </a:p>
        </p:txBody>
      </p:sp>
      <p:sp>
        <p:nvSpPr>
          <p:cNvPr id="8" name="Platshållare för text 1"/>
          <p:cNvSpPr txBox="1">
            <a:spLocks/>
          </p:cNvSpPr>
          <p:nvPr/>
        </p:nvSpPr>
        <p:spPr bwMode="auto">
          <a:xfrm>
            <a:off x="524933" y="6259710"/>
            <a:ext cx="3880043" cy="25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7621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  <a:p>
            <a:endParaRPr lang="sv-SE" dirty="0"/>
          </a:p>
        </p:txBody>
      </p:sp>
      <p:sp>
        <p:nvSpPr>
          <p:cNvPr id="6" name="Platshållare för text 1"/>
          <p:cNvSpPr txBox="1">
            <a:spLocks/>
          </p:cNvSpPr>
          <p:nvPr/>
        </p:nvSpPr>
        <p:spPr bwMode="auto">
          <a:xfrm>
            <a:off x="4282229" y="2033923"/>
            <a:ext cx="4042261" cy="3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7621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000" b="1" dirty="0">
                <a:latin typeface="Futura" pitchFamily="34" charset="0"/>
              </a:rPr>
              <a:t>Percentage (%) of unemployed relative to the workforce, </a:t>
            </a:r>
            <a:r>
              <a:rPr lang="en-US" sz="1000" b="1" dirty="0" smtClean="0">
                <a:latin typeface="Futura" pitchFamily="34" charset="0"/>
              </a:rPr>
              <a:t>2008-2015</a:t>
            </a:r>
            <a:r>
              <a:rPr lang="sv-SE" sz="1000" b="1" dirty="0" smtClean="0"/>
              <a:t/>
            </a:r>
            <a:br>
              <a:rPr lang="sv-SE" sz="1000" b="1" dirty="0" smtClean="0"/>
            </a:br>
            <a:endParaRPr lang="sv-SE" dirty="0"/>
          </a:p>
        </p:txBody>
      </p:sp>
      <p:graphicFrame>
        <p:nvGraphicFramePr>
          <p:cNvPr id="7" name="Diagra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195344"/>
              </p:ext>
            </p:extLst>
          </p:nvPr>
        </p:nvGraphicFramePr>
        <p:xfrm>
          <a:off x="4223385" y="2365882"/>
          <a:ext cx="4920615" cy="344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268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609600" y="1960419"/>
            <a:ext cx="2971800" cy="222211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number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recently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listed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positions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Public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Employment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Service has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been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high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for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some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years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now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 In Stockholm County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there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were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320,000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new positions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listed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2015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which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is the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highest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figure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during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past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10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years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.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12,100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employees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were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given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notice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2015,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which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is the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lowest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figure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since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2010.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18067" y="1364471"/>
            <a:ext cx="5490463" cy="806149"/>
          </a:xfrm>
        </p:spPr>
        <p:txBody>
          <a:bodyPr/>
          <a:lstStyle/>
          <a:p>
            <a:r>
              <a:rPr lang="en-US" dirty="0">
                <a:latin typeface="Futura" pitchFamily="34" charset="0"/>
              </a:rPr>
              <a:t>Number of recently listed positions </a:t>
            </a:r>
            <a:endParaRPr lang="sv-SE" dirty="0">
              <a:latin typeface="Futura" pitchFamily="34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609600" y="6340415"/>
            <a:ext cx="7295403" cy="182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>
                <a:latin typeface="Futura" pitchFamily="34" charset="0"/>
              </a:rPr>
              <a:t>Source: The Labor Exchange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3981589" y="2010938"/>
            <a:ext cx="3923414" cy="4667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b="1" dirty="0">
                <a:latin typeface="Futura" pitchFamily="34" charset="0"/>
              </a:rPr>
              <a:t>Number of new positions listed with the Public Employment Service and the number of people given notice in Stockholm County, </a:t>
            </a:r>
            <a:r>
              <a:rPr lang="en-US" sz="1000" b="1" dirty="0" smtClean="0">
                <a:latin typeface="Futura" pitchFamily="34" charset="0"/>
              </a:rPr>
              <a:t>2005–2015</a:t>
            </a:r>
            <a:endParaRPr lang="en-US" sz="1000" b="1" dirty="0">
              <a:latin typeface="Futura" pitchFamily="34" charset="0"/>
            </a:endParaRPr>
          </a:p>
          <a:p>
            <a:r>
              <a:rPr lang="sv-SE" sz="1000" b="1" dirty="0" smtClean="0">
                <a:latin typeface="+mn-lt"/>
              </a:rPr>
              <a:t/>
            </a:r>
            <a:br>
              <a:rPr lang="sv-SE" sz="1000" b="1" dirty="0" smtClean="0">
                <a:latin typeface="+mn-lt"/>
              </a:rPr>
            </a:br>
            <a:endParaRPr lang="sv-SE" sz="800" dirty="0" smtClean="0">
              <a:latin typeface="Futura" pitchFamily="34" charset="0"/>
            </a:endParaRPr>
          </a:p>
        </p:txBody>
      </p:sp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195487"/>
              </p:ext>
            </p:extLst>
          </p:nvPr>
        </p:nvGraphicFramePr>
        <p:xfrm>
          <a:off x="3884175" y="2648167"/>
          <a:ext cx="4448709" cy="2320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49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826416" y="1941514"/>
            <a:ext cx="3672000" cy="105886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sv-SE" sz="10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 smtClean="0"/>
              <a:t> </a:t>
            </a:r>
            <a:endParaRPr lang="sv-SE" sz="1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525351" y="1949978"/>
            <a:ext cx="3222304" cy="315685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Access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to a well-educated workforce is a necessary prerequisite for the international competitiveness of industrial and commercial life.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Garamond" panose="02020404030301010803" pitchFamily="18" charset="0"/>
                <a:cs typeface="Arial" charset="0"/>
              </a:rPr>
              <a:t>In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the Stockholm Region 49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percent of the population between the age of 20-64 years have a post-secondary education. It is a higher share than in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rest of Sweden. 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99734" y="1372937"/>
            <a:ext cx="5566464" cy="806149"/>
          </a:xfrm>
        </p:spPr>
        <p:txBody>
          <a:bodyPr/>
          <a:lstStyle/>
          <a:p>
            <a:r>
              <a:rPr lang="sv-SE" dirty="0" err="1">
                <a:latin typeface="Futura" pitchFamily="34" charset="0"/>
              </a:rPr>
              <a:t>Education</a:t>
            </a:r>
            <a:endParaRPr lang="sv-SE" dirty="0">
              <a:solidFill>
                <a:srgbClr val="FF0000"/>
              </a:solidFill>
              <a:latin typeface="Futura" pitchFamily="34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221498" y="2013140"/>
            <a:ext cx="3648075" cy="323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b="1" dirty="0">
                <a:latin typeface="Futura" pitchFamily="34" charset="0"/>
              </a:rPr>
              <a:t>Percentage of population (20–64 years) with post-secondary education, 2</a:t>
            </a:r>
            <a:r>
              <a:rPr lang="sv-SE" sz="1000" b="1" dirty="0" smtClean="0">
                <a:latin typeface="Futura" pitchFamily="34" charset="0"/>
              </a:rPr>
              <a:t>015</a:t>
            </a:r>
            <a:r>
              <a:rPr lang="sv-SE" sz="1000" b="1" dirty="0" smtClean="0">
                <a:latin typeface="+mn-lt"/>
              </a:rPr>
              <a:t/>
            </a:r>
            <a:br>
              <a:rPr lang="sv-SE" sz="1000" b="1" dirty="0" smtClean="0">
                <a:latin typeface="+mn-lt"/>
              </a:rPr>
            </a:br>
            <a:endParaRPr lang="sv-SE" sz="800" dirty="0">
              <a:latin typeface="Futura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73728" y="6093226"/>
            <a:ext cx="1562775" cy="323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 smtClean="0">
                <a:latin typeface="+mn-lt"/>
              </a:rPr>
              <a:t/>
            </a:r>
            <a:br>
              <a:rPr lang="sv-SE" sz="1000" b="1" dirty="0" smtClean="0">
                <a:latin typeface="+mn-lt"/>
              </a:rPr>
            </a:br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</p:txBody>
      </p:sp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236250"/>
              </p:ext>
            </p:extLst>
          </p:nvPr>
        </p:nvGraphicFramePr>
        <p:xfrm>
          <a:off x="3997821" y="2470945"/>
          <a:ext cx="4663100" cy="1928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78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41" y="0"/>
            <a:ext cx="609266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4200" y="1364471"/>
            <a:ext cx="7715738" cy="520153"/>
          </a:xfrm>
        </p:spPr>
        <p:txBody>
          <a:bodyPr/>
          <a:lstStyle/>
          <a:p>
            <a:pPr marL="182563" lvl="0" indent="-182563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</a:pPr>
            <a:r>
              <a:rPr lang="en-US" sz="2000" dirty="0" smtClean="0">
                <a:latin typeface="Futura" pitchFamily="34" charset="0"/>
              </a:rPr>
              <a:t>Content</a:t>
            </a:r>
            <a:r>
              <a:rPr lang="en-US" sz="2000" dirty="0">
                <a:latin typeface="Futura" pitchFamily="34" charset="0"/>
              </a:rPr>
              <a:t/>
            </a:r>
            <a:br>
              <a:rPr lang="en-US" sz="2000" dirty="0">
                <a:latin typeface="Futura" pitchFamily="34" charset="0"/>
              </a:rPr>
            </a:br>
            <a:endParaRPr lang="en-US" sz="1600" b="0" spc="0" dirty="0">
              <a:solidFill>
                <a:prstClr val="black"/>
              </a:solidFill>
              <a:cs typeface="Futura Book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6692202" y="793820"/>
            <a:ext cx="1848895" cy="24317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400"/>
              </a:lnSpc>
            </a:pPr>
            <a:endParaRPr lang="en-US" sz="900" dirty="0"/>
          </a:p>
        </p:txBody>
      </p:sp>
      <p:sp>
        <p:nvSpPr>
          <p:cNvPr id="4" name="textruta 3"/>
          <p:cNvSpPr txBox="1"/>
          <p:nvPr/>
        </p:nvSpPr>
        <p:spPr>
          <a:xfrm>
            <a:off x="584200" y="1893358"/>
            <a:ext cx="7235824" cy="21791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150000"/>
              </a:lnSpc>
              <a:buClr>
                <a:srgbClr val="5D237D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Futura" pitchFamily="34" charset="0"/>
                <a:cs typeface="Futura Book"/>
              </a:rPr>
              <a:t>Economy</a:t>
            </a:r>
          </a:p>
          <a:p>
            <a:pPr marL="342900" indent="-342900">
              <a:lnSpc>
                <a:spcPct val="150000"/>
              </a:lnSpc>
              <a:buClr>
                <a:srgbClr val="006EBF"/>
              </a:buClr>
              <a:buFont typeface="Wingdings" panose="05000000000000000000" pitchFamily="2" charset="2"/>
              <a:buChar char="§"/>
            </a:pPr>
            <a:r>
              <a:rPr lang="sv-SE" sz="2000" dirty="0">
                <a:latin typeface="Futura" pitchFamily="34" charset="0"/>
              </a:rPr>
              <a:t>Business </a:t>
            </a:r>
            <a:r>
              <a:rPr lang="sv-SE" sz="2000" dirty="0" err="1">
                <a:latin typeface="Futura" pitchFamily="34" charset="0"/>
              </a:rPr>
              <a:t>Sector</a:t>
            </a:r>
            <a:endParaRPr lang="sv-SE" sz="2000" dirty="0">
              <a:latin typeface="Futura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C40064"/>
              </a:buClr>
              <a:buFont typeface="Wingdings" panose="05000000000000000000" pitchFamily="2" charset="2"/>
              <a:buChar char="§"/>
            </a:pPr>
            <a:r>
              <a:rPr lang="sv-SE" sz="2000" dirty="0" err="1">
                <a:latin typeface="Futura" pitchFamily="34" charset="0"/>
              </a:rPr>
              <a:t>Workforce</a:t>
            </a:r>
            <a:r>
              <a:rPr lang="sv-SE" sz="2000" dirty="0">
                <a:latin typeface="Futura" pitchFamily="34" charset="0"/>
              </a:rPr>
              <a:t> and Population</a:t>
            </a:r>
          </a:p>
          <a:p>
            <a:pPr marL="342900" indent="-342900">
              <a:lnSpc>
                <a:spcPct val="150000"/>
              </a:lnSpc>
              <a:buClr>
                <a:srgbClr val="00867E"/>
              </a:buClr>
              <a:buFont typeface="Wingdings" panose="05000000000000000000" pitchFamily="2" charset="2"/>
              <a:buChar char="§"/>
            </a:pPr>
            <a:r>
              <a:rPr lang="sv-SE" sz="2000" dirty="0" err="1">
                <a:latin typeface="Futura" pitchFamily="34" charset="0"/>
              </a:rPr>
              <a:t>Infrastructure</a:t>
            </a:r>
            <a:endParaRPr lang="sv-SE" sz="2000" dirty="0">
              <a:latin typeface="Futura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125473" y="6132162"/>
            <a:ext cx="2912352" cy="584775"/>
          </a:xfrm>
          <a:prstGeom prst="rect">
            <a:avLst/>
          </a:prstGeom>
          <a:solidFill>
            <a:srgbClr val="E6E6E6"/>
          </a:solidFill>
        </p:spPr>
        <p:txBody>
          <a:bodyPr wrap="square" numCol="1" spcCol="180000">
            <a:spAutoFit/>
          </a:bodyPr>
          <a:lstStyle/>
          <a:p>
            <a:pPr fontAlgn="b"/>
            <a:r>
              <a:rPr lang="en-US" sz="800" dirty="0">
                <a:latin typeface="Futura" pitchFamily="34" charset="0"/>
              </a:rPr>
              <a:t>In this publication the Stockholm Region is defined as the counties; Stockholm County, Uppsala County, </a:t>
            </a:r>
            <a:r>
              <a:rPr lang="en-US" sz="800" dirty="0" err="1">
                <a:latin typeface="Futura" pitchFamily="34" charset="0"/>
              </a:rPr>
              <a:t>Gävleborg</a:t>
            </a:r>
            <a:r>
              <a:rPr lang="en-US" sz="800" dirty="0">
                <a:latin typeface="Futura" pitchFamily="34" charset="0"/>
              </a:rPr>
              <a:t> County, </a:t>
            </a:r>
            <a:r>
              <a:rPr lang="en-US" sz="800" dirty="0" err="1">
                <a:latin typeface="Futura" pitchFamily="34" charset="0"/>
              </a:rPr>
              <a:t>Västmanland</a:t>
            </a:r>
            <a:r>
              <a:rPr lang="en-US" sz="800" dirty="0">
                <a:latin typeface="Futura" pitchFamily="34" charset="0"/>
              </a:rPr>
              <a:t> County, </a:t>
            </a:r>
            <a:r>
              <a:rPr lang="en-US" sz="800" dirty="0" err="1">
                <a:latin typeface="Futura" pitchFamily="34" charset="0"/>
              </a:rPr>
              <a:t>Örebro</a:t>
            </a:r>
            <a:r>
              <a:rPr lang="en-US" sz="800" dirty="0">
                <a:latin typeface="Futura" pitchFamily="34" charset="0"/>
              </a:rPr>
              <a:t> </a:t>
            </a:r>
            <a:r>
              <a:rPr lang="en-US" sz="800" dirty="0" smtClean="0">
                <a:latin typeface="Futura" pitchFamily="34" charset="0"/>
              </a:rPr>
              <a:t>County, Dalarna County, </a:t>
            </a:r>
            <a:r>
              <a:rPr lang="en-US" sz="800" dirty="0" err="1" smtClean="0">
                <a:latin typeface="Futura" pitchFamily="34" charset="0"/>
              </a:rPr>
              <a:t>Östergötland</a:t>
            </a:r>
            <a:r>
              <a:rPr lang="en-US" sz="800" dirty="0" smtClean="0">
                <a:latin typeface="Futura" pitchFamily="34" charset="0"/>
              </a:rPr>
              <a:t> County </a:t>
            </a:r>
            <a:r>
              <a:rPr lang="en-US" sz="800" dirty="0">
                <a:latin typeface="Futura" pitchFamily="34" charset="0"/>
              </a:rPr>
              <a:t>and </a:t>
            </a:r>
            <a:r>
              <a:rPr lang="en-US" sz="800" dirty="0" err="1">
                <a:latin typeface="Futura" pitchFamily="34" charset="0"/>
              </a:rPr>
              <a:t>Södermanland</a:t>
            </a:r>
            <a:r>
              <a:rPr lang="en-US" sz="800" dirty="0">
                <a:latin typeface="Futura" pitchFamily="34" charset="0"/>
              </a:rPr>
              <a:t> County</a:t>
            </a:r>
            <a:endParaRPr lang="sv-SE" sz="800" dirty="0">
              <a:latin typeface="Futu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577322" y="1981339"/>
            <a:ext cx="3368145" cy="88655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last ten years the number of residents increased by </a:t>
            </a:r>
            <a:br>
              <a:rPr lang="en-US" sz="1100" dirty="0">
                <a:latin typeface="Garamond" panose="02020404030301010803" pitchFamily="18" charset="0"/>
                <a:cs typeface="Arial" charset="0"/>
              </a:rPr>
            </a:b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470,000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in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the Stockholm Region, of which Stockholm County accounted for 70 % of the increase.</a:t>
            </a:r>
            <a:br>
              <a:rPr lang="en-US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en-US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Between 2014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and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2015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the population grew with about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33,000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people, of which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11,500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resided in the City of Stockholm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000" dirty="0" smtClean="0"/>
              <a:t/>
            </a:r>
            <a:br>
              <a:rPr lang="sv-SE" sz="1000" dirty="0" smtClean="0"/>
            </a:br>
            <a:r>
              <a:rPr lang="sv-SE" sz="1000" dirty="0" smtClean="0"/>
              <a:t/>
            </a:r>
            <a:br>
              <a:rPr lang="sv-SE" sz="1000" dirty="0" smtClean="0"/>
            </a:br>
            <a:r>
              <a:rPr lang="sv-SE" sz="1000" dirty="0" smtClean="0"/>
              <a:t/>
            </a:r>
            <a:br>
              <a:rPr lang="sv-SE" sz="1000" dirty="0" smtClean="0"/>
            </a:br>
            <a:r>
              <a:rPr lang="sv-SE" sz="1000" dirty="0" smtClean="0"/>
              <a:t/>
            </a:r>
            <a:br>
              <a:rPr lang="sv-SE" sz="1000" dirty="0" smtClean="0"/>
            </a:br>
            <a:endParaRPr lang="sv-SE" sz="100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67266" y="1364471"/>
            <a:ext cx="5532797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Population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4380780" y="1981339"/>
            <a:ext cx="3719423" cy="3017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b="1" dirty="0">
                <a:latin typeface="Futura" pitchFamily="34" charset="0"/>
              </a:rPr>
              <a:t>Population development from </a:t>
            </a:r>
            <a:r>
              <a:rPr lang="en-US" sz="1000" b="1" dirty="0" smtClean="0">
                <a:latin typeface="Futura" pitchFamily="34" charset="0"/>
              </a:rPr>
              <a:t>2005–2015 </a:t>
            </a:r>
            <a:r>
              <a:rPr lang="en-US" sz="1000" b="1" dirty="0">
                <a:latin typeface="Futura" pitchFamily="34" charset="0"/>
              </a:rPr>
              <a:t>(index 100 = </a:t>
            </a:r>
            <a:r>
              <a:rPr lang="en-US" sz="1000" b="1" dirty="0" smtClean="0">
                <a:latin typeface="Futura" pitchFamily="34" charset="0"/>
              </a:rPr>
              <a:t>2005)</a:t>
            </a:r>
            <a:endParaRPr lang="sv-SE" sz="800" dirty="0">
              <a:latin typeface="Futura" pitchFamily="34" charset="0"/>
            </a:endParaRPr>
          </a:p>
          <a:p>
            <a:r>
              <a:rPr lang="sv-SE" sz="1000" b="1" dirty="0" smtClean="0">
                <a:latin typeface="Futura" pitchFamily="34" charset="0"/>
              </a:rPr>
              <a:t/>
            </a:r>
            <a:br>
              <a:rPr lang="sv-SE" sz="1000" b="1" dirty="0" smtClean="0">
                <a:latin typeface="Futura" pitchFamily="34" charset="0"/>
              </a:rPr>
            </a:br>
            <a:endParaRPr lang="sv-SE" sz="800" dirty="0">
              <a:latin typeface="Futura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676336" y="6294245"/>
            <a:ext cx="2657328" cy="3017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471130"/>
              </p:ext>
            </p:extLst>
          </p:nvPr>
        </p:nvGraphicFramePr>
        <p:xfrm>
          <a:off x="4294515" y="2346385"/>
          <a:ext cx="4498586" cy="3220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53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598824" y="1934247"/>
            <a:ext cx="2768600" cy="217593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Stockholm Region is by far the largest region with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4.4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million inhabitants or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45 %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of the Swedish population.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Garamond" panose="02020404030301010803" pitchFamily="18" charset="0"/>
                <a:cs typeface="Arial" charset="0"/>
              </a:rPr>
              <a:t>More than 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2.2 </a:t>
            </a:r>
            <a:r>
              <a:rPr lang="en-US" sz="1100" dirty="0">
                <a:latin typeface="Garamond" panose="02020404030301010803" pitchFamily="18" charset="0"/>
                <a:cs typeface="Arial" charset="0"/>
              </a:rPr>
              <a:t>million people live in Stockholm County. Most people live in the City of Stockholm followed by the municipalities of Huddinge, Nacka and </a:t>
            </a:r>
            <a:r>
              <a:rPr lang="en-US" sz="1100" dirty="0" err="1" smtClean="0">
                <a:latin typeface="Garamond" panose="02020404030301010803" pitchFamily="18" charset="0"/>
                <a:cs typeface="Arial" charset="0"/>
              </a:rPr>
              <a:t>Södertälje</a:t>
            </a:r>
            <a:r>
              <a:rPr lang="en-US" sz="1100" dirty="0" smtClean="0">
                <a:latin typeface="Garamond" panose="02020404030301010803" pitchFamily="18" charset="0"/>
                <a:cs typeface="Arial" charset="0"/>
              </a:rPr>
              <a:t>.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01133" y="1364471"/>
            <a:ext cx="5507397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Population by </a:t>
            </a:r>
            <a:r>
              <a:rPr lang="sv-SE" dirty="0" err="1">
                <a:latin typeface="Futura" pitchFamily="34" charset="0"/>
              </a:rPr>
              <a:t>municipality</a:t>
            </a:r>
            <a:endParaRPr lang="sv-SE" dirty="0">
              <a:latin typeface="Futura" pitchFamily="34" charset="0"/>
            </a:endParaRPr>
          </a:p>
        </p:txBody>
      </p:sp>
      <p:sp>
        <p:nvSpPr>
          <p:cNvPr id="7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512619" y="6277192"/>
            <a:ext cx="1867514" cy="25421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800" dirty="0">
                <a:latin typeface="Futura" pitchFamily="34" charset="0"/>
                <a:cs typeface="Arial" charset="0"/>
              </a:rPr>
              <a:t>Source: </a:t>
            </a:r>
            <a:r>
              <a:rPr lang="sv-SE" sz="800" dirty="0" err="1">
                <a:latin typeface="Futura" pitchFamily="34" charset="0"/>
                <a:cs typeface="Arial" charset="0"/>
              </a:rPr>
              <a:t>Statistics</a:t>
            </a:r>
            <a:r>
              <a:rPr lang="sv-SE" sz="800" dirty="0">
                <a:latin typeface="Futura" pitchFamily="34" charset="0"/>
                <a:cs typeface="Arial" charset="0"/>
              </a:rPr>
              <a:t> Sweden</a:t>
            </a:r>
            <a:endParaRPr lang="sv-SE" sz="800" dirty="0">
              <a:latin typeface="Futura" pitchFamily="34" charset="0"/>
            </a:endParaRP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3947748" y="1983735"/>
            <a:ext cx="3240221" cy="41575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b="1" dirty="0">
                <a:latin typeface="Futura" pitchFamily="34" charset="0"/>
                <a:cs typeface="Arial" charset="0"/>
              </a:rPr>
              <a:t>The number of inhabitants in Stockholm by municipality, </a:t>
            </a:r>
            <a:r>
              <a:rPr lang="en-US" sz="1000" b="1" dirty="0" smtClean="0">
                <a:latin typeface="Futura" pitchFamily="34" charset="0"/>
                <a:cs typeface="Arial" charset="0"/>
              </a:rPr>
              <a:t>2015</a:t>
            </a:r>
            <a:r>
              <a:rPr lang="sv-SE" sz="1000" b="1" dirty="0" smtClean="0">
                <a:latin typeface="Futura" pitchFamily="34" charset="0"/>
                <a:cs typeface="Arial" charset="0"/>
              </a:rPr>
              <a:t/>
            </a:r>
            <a:br>
              <a:rPr lang="sv-SE" sz="1000" b="1" dirty="0" smtClean="0">
                <a:latin typeface="Futura" pitchFamily="34" charset="0"/>
                <a:cs typeface="Arial" charset="0"/>
              </a:rPr>
            </a:br>
            <a:endParaRPr lang="sv-SE" sz="800" dirty="0">
              <a:latin typeface="Futura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48" y="2399494"/>
            <a:ext cx="4321563" cy="42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2359338"/>
            <a:ext cx="5852191" cy="2771462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en-US" dirty="0">
                <a:latin typeface="Futura" pitchFamily="34" charset="0"/>
              </a:rPr>
              <a:t>Infrastructure</a:t>
            </a:r>
            <a:r>
              <a:rPr lang="en-US" dirty="0" smtClean="0">
                <a:latin typeface="Futura" pitchFamily="34" charset="0"/>
              </a:rPr>
              <a:t/>
            </a:r>
            <a:br>
              <a:rPr lang="en-US" dirty="0" smtClean="0">
                <a:latin typeface="Futura" pitchFamily="34" charset="0"/>
              </a:rPr>
            </a:br>
            <a:r>
              <a:rPr lang="en-US" dirty="0" smtClean="0">
                <a:latin typeface="Futura" pitchFamily="34" charset="0"/>
              </a:rPr>
              <a:t/>
            </a:r>
            <a:br>
              <a:rPr lang="en-US" dirty="0" smtClean="0">
                <a:latin typeface="Futura" pitchFamily="34" charset="0"/>
              </a:rPr>
            </a:br>
            <a:r>
              <a:rPr lang="en-US" sz="1600" dirty="0">
                <a:latin typeface="Futura" pitchFamily="34" charset="0"/>
              </a:rPr>
              <a:t>Planned infrastructure investments in Stockholm are currently worth about </a:t>
            </a:r>
            <a:r>
              <a:rPr lang="en-US" sz="1600" dirty="0" smtClean="0">
                <a:latin typeface="Futura" pitchFamily="34" charset="0"/>
              </a:rPr>
              <a:t>100 billion euro until 2021.</a:t>
            </a:r>
            <a:endParaRPr lang="en-US" sz="1600" dirty="0">
              <a:latin typeface="Futu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31999" y="1364471"/>
            <a:ext cx="7875239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Communications – </a:t>
            </a:r>
            <a:r>
              <a:rPr lang="sv-SE" dirty="0" err="1">
                <a:latin typeface="Futura" pitchFamily="34" charset="0"/>
              </a:rPr>
              <a:t>airline</a:t>
            </a:r>
            <a:r>
              <a:rPr lang="sv-SE" dirty="0">
                <a:latin typeface="Futura" pitchFamily="34" charset="0"/>
              </a:rPr>
              <a:t> </a:t>
            </a:r>
            <a:r>
              <a:rPr lang="sv-SE" dirty="0" err="1">
                <a:latin typeface="Futura" pitchFamily="34" charset="0"/>
              </a:rPr>
              <a:t>passengers</a:t>
            </a:r>
            <a:endParaRPr lang="sv-SE" dirty="0">
              <a:solidFill>
                <a:srgbClr val="FF0000"/>
              </a:solidFill>
              <a:latin typeface="Futura" pitchFamily="34" charset="0"/>
            </a:endParaRPr>
          </a:p>
        </p:txBody>
      </p:sp>
      <p:sp>
        <p:nvSpPr>
          <p:cNvPr id="5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500591" y="1932543"/>
            <a:ext cx="4579873" cy="59107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Stockholm Region has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eight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airports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which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during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2015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reached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a new 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record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level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a total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28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million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passengers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During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past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10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years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number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airline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passengers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the Stockholm Region has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increased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by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36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00591" y="2863722"/>
            <a:ext cx="5011688" cy="3149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 err="1">
                <a:latin typeface="Futura" pitchFamily="34" charset="0"/>
              </a:rPr>
              <a:t>Arriving</a:t>
            </a:r>
            <a:r>
              <a:rPr lang="sv-SE" sz="1000" b="1" dirty="0">
                <a:latin typeface="Futura" pitchFamily="34" charset="0"/>
              </a:rPr>
              <a:t> and </a:t>
            </a:r>
            <a:r>
              <a:rPr lang="sv-SE" sz="1000" b="1" dirty="0" err="1">
                <a:latin typeface="Futura" pitchFamily="34" charset="0"/>
              </a:rPr>
              <a:t>departing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airline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 smtClean="0">
                <a:latin typeface="Futura" pitchFamily="34" charset="0"/>
              </a:rPr>
              <a:t>passengers</a:t>
            </a:r>
            <a:r>
              <a:rPr lang="sv-SE" sz="1000" b="1" dirty="0" smtClean="0">
                <a:latin typeface="Futura" pitchFamily="34" charset="0"/>
              </a:rPr>
              <a:t>, 2005-2015 </a:t>
            </a:r>
            <a:r>
              <a:rPr lang="sv-SE" sz="1000" b="1" dirty="0">
                <a:latin typeface="Futura" pitchFamily="34" charset="0"/>
              </a:rPr>
              <a:t>(in </a:t>
            </a:r>
            <a:r>
              <a:rPr lang="sv-SE" sz="1000" b="1" dirty="0" err="1">
                <a:latin typeface="Futura" pitchFamily="34" charset="0"/>
              </a:rPr>
              <a:t>thousands</a:t>
            </a:r>
            <a:r>
              <a:rPr lang="sv-SE" sz="1000" b="1" dirty="0">
                <a:latin typeface="Futura" pitchFamily="34" charset="0"/>
              </a:rPr>
              <a:t>)</a:t>
            </a:r>
            <a:r>
              <a:rPr lang="sv-SE" sz="1000" b="1" dirty="0" smtClean="0">
                <a:latin typeface="Futura" pitchFamily="34" charset="0"/>
              </a:rPr>
              <a:t/>
            </a:r>
            <a:br>
              <a:rPr lang="sv-SE" sz="1000" b="1" dirty="0" smtClean="0">
                <a:latin typeface="Futura" pitchFamily="34" charset="0"/>
              </a:rPr>
            </a:br>
            <a:endParaRPr lang="sv-SE" sz="800" dirty="0">
              <a:latin typeface="Futura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500591" y="6275254"/>
            <a:ext cx="2180264" cy="2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>
                <a:latin typeface="Futura" pitchFamily="34" charset="0"/>
              </a:rPr>
              <a:t>Source: Swedish Transport Agency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91" y="3021211"/>
            <a:ext cx="4470194" cy="31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33387" y="1871133"/>
            <a:ext cx="4538663" cy="73352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During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2015,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number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apartment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projects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that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were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started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the Stockholm Region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reached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23,000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 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About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50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new apartment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projects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were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started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Stockholm County.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32000" y="1364182"/>
            <a:ext cx="5566464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Residences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967554" y="1894898"/>
            <a:ext cx="3870252" cy="460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 err="1">
                <a:latin typeface="Futura" pitchFamily="34" charset="0"/>
              </a:rPr>
              <a:t>Number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of</a:t>
            </a:r>
            <a:r>
              <a:rPr lang="sv-SE" sz="1000" b="1" dirty="0">
                <a:latin typeface="Futura" pitchFamily="34" charset="0"/>
              </a:rPr>
              <a:t> apartment </a:t>
            </a:r>
            <a:r>
              <a:rPr lang="sv-SE" sz="1000" b="1" dirty="0" err="1">
                <a:latin typeface="Futura" pitchFamily="34" charset="0"/>
              </a:rPr>
              <a:t>projects</a:t>
            </a:r>
            <a:r>
              <a:rPr lang="sv-SE" sz="1000" b="1" dirty="0">
                <a:latin typeface="Futura" pitchFamily="34" charset="0"/>
              </a:rPr>
              <a:t> in </a:t>
            </a:r>
            <a:r>
              <a:rPr lang="sv-SE" sz="1000" b="1" dirty="0" smtClean="0">
                <a:latin typeface="Futura" pitchFamily="34" charset="0"/>
              </a:rPr>
              <a:t>Stockholm, 2005-2015</a:t>
            </a:r>
            <a:br>
              <a:rPr lang="sv-SE" sz="1000" b="1" dirty="0" smtClean="0">
                <a:latin typeface="Futura" pitchFamily="34" charset="0"/>
              </a:rPr>
            </a:br>
            <a:endParaRPr lang="sv-SE" sz="800" dirty="0">
              <a:latin typeface="Futura" pitchFamily="34" charset="0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432000" y="6037794"/>
            <a:ext cx="3870252" cy="230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302018"/>
              </p:ext>
            </p:extLst>
          </p:nvPr>
        </p:nvGraphicFramePr>
        <p:xfrm>
          <a:off x="3967554" y="2379327"/>
          <a:ext cx="4713128" cy="2545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37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31999" y="1364471"/>
            <a:ext cx="6908601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Commercial </a:t>
            </a:r>
            <a:r>
              <a:rPr lang="sv-SE" dirty="0" err="1">
                <a:latin typeface="Futura" pitchFamily="34" charset="0"/>
              </a:rPr>
              <a:t>properties</a:t>
            </a:r>
            <a:r>
              <a:rPr lang="sv-SE" dirty="0">
                <a:latin typeface="Futura" pitchFamily="34" charset="0"/>
              </a:rPr>
              <a:t>- </a:t>
            </a:r>
            <a:r>
              <a:rPr lang="sv-SE" dirty="0" err="1">
                <a:latin typeface="Futura" pitchFamily="34" charset="0"/>
              </a:rPr>
              <a:t>vacancy</a:t>
            </a:r>
            <a:r>
              <a:rPr lang="sv-SE" dirty="0">
                <a:latin typeface="Futura" pitchFamily="34" charset="0"/>
              </a:rPr>
              <a:t> </a:t>
            </a:r>
            <a:r>
              <a:rPr lang="sv-SE" dirty="0" err="1">
                <a:latin typeface="Futura" pitchFamily="34" charset="0"/>
              </a:rPr>
              <a:t>levels</a:t>
            </a:r>
            <a:endParaRPr lang="sv-SE" dirty="0">
              <a:latin typeface="Futura" pitchFamily="34" charset="0"/>
            </a:endParaRPr>
          </a:p>
        </p:txBody>
      </p:sp>
      <p:sp>
        <p:nvSpPr>
          <p:cNvPr id="6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83835" y="2078182"/>
            <a:ext cx="3132202" cy="292561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Stockholm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offers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good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availability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different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types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facilities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,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both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the center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Stockholm as in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attractive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local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subarbean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locations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 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Office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spaces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the Central Business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District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most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attractive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, and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vacancy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levels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have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declined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recent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years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and is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now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at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three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Vacancy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levels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for Stockholm total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have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decreased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during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past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year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and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are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now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at 7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endParaRPr lang="sv-SE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227463" y="2107572"/>
            <a:ext cx="3983476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 err="1">
                <a:latin typeface="Futura" pitchFamily="34" charset="0"/>
              </a:rPr>
              <a:t>Vacancy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levels</a:t>
            </a:r>
            <a:r>
              <a:rPr lang="sv-SE" sz="1000" b="1" dirty="0">
                <a:latin typeface="Futura" pitchFamily="34" charset="0"/>
              </a:rPr>
              <a:t> (%) for </a:t>
            </a:r>
            <a:r>
              <a:rPr lang="sv-SE" sz="1000" b="1" dirty="0" err="1">
                <a:latin typeface="Futura" pitchFamily="34" charset="0"/>
              </a:rPr>
              <a:t>office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spaces</a:t>
            </a:r>
            <a:r>
              <a:rPr lang="sv-SE" sz="1000" b="1" dirty="0">
                <a:latin typeface="Futura" pitchFamily="34" charset="0"/>
              </a:rPr>
              <a:t> in Stockholm, </a:t>
            </a:r>
            <a:r>
              <a:rPr lang="sv-SE" sz="1000" b="1" dirty="0" smtClean="0">
                <a:latin typeface="Futura" pitchFamily="34" charset="0"/>
              </a:rPr>
              <a:t>2010-2016</a:t>
            </a:r>
            <a:br>
              <a:rPr lang="sv-SE" sz="1000" b="1" dirty="0" smtClean="0">
                <a:latin typeface="Futura" pitchFamily="34" charset="0"/>
              </a:rPr>
            </a:br>
            <a:endParaRPr lang="sv-SE" sz="800" dirty="0">
              <a:latin typeface="Futura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483835" y="6186389"/>
            <a:ext cx="829446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 smtClean="0">
                <a:latin typeface="Futura" pitchFamily="34" charset="0"/>
              </a:rPr>
              <a:t>Source: JLL</a:t>
            </a:r>
            <a:endParaRPr lang="sv-SE" sz="800" dirty="0">
              <a:latin typeface="Futura" pitchFamily="34" charset="0"/>
            </a:endParaRPr>
          </a:p>
        </p:txBody>
      </p:sp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914759"/>
              </p:ext>
            </p:extLst>
          </p:nvPr>
        </p:nvGraphicFramePr>
        <p:xfrm>
          <a:off x="4227464" y="2555248"/>
          <a:ext cx="4235402" cy="3631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71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31999" y="1364471"/>
            <a:ext cx="6908601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Commercial </a:t>
            </a:r>
            <a:r>
              <a:rPr lang="sv-SE" dirty="0" err="1">
                <a:latin typeface="Futura" pitchFamily="34" charset="0"/>
              </a:rPr>
              <a:t>properties</a:t>
            </a:r>
            <a:r>
              <a:rPr lang="sv-SE" dirty="0">
                <a:latin typeface="Futura" pitchFamily="34" charset="0"/>
              </a:rPr>
              <a:t>- market rent </a:t>
            </a:r>
            <a:r>
              <a:rPr lang="sv-SE" dirty="0" err="1">
                <a:latin typeface="Futura" pitchFamily="34" charset="0"/>
              </a:rPr>
              <a:t>levels</a:t>
            </a:r>
            <a:endParaRPr lang="sv-SE" dirty="0">
              <a:latin typeface="Futura" pitchFamily="34" charset="0"/>
            </a:endParaRPr>
          </a:p>
        </p:txBody>
      </p:sp>
      <p:sp>
        <p:nvSpPr>
          <p:cNvPr id="6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31999" y="1829743"/>
            <a:ext cx="3076311" cy="151994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Market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rent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levels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for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vacant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office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premises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have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increased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Stockholm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during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past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years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market rent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levels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now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50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lower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local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subarbean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locations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than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the center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Stockholm.</a:t>
            </a:r>
            <a:endParaRPr lang="sv-SE" sz="1100" dirty="0" smtClean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100" dirty="0" smtClean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83834" y="3450959"/>
            <a:ext cx="3867150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sv-SE" sz="1000" b="1" dirty="0" smtClean="0">
              <a:latin typeface="Futura" pitchFamily="34" charset="0"/>
            </a:endParaRPr>
          </a:p>
          <a:p>
            <a:r>
              <a:rPr lang="sv-SE" sz="1000" b="1" dirty="0" smtClean="0">
                <a:latin typeface="Futura" pitchFamily="34" charset="0"/>
              </a:rPr>
              <a:t>Market </a:t>
            </a:r>
            <a:r>
              <a:rPr lang="sv-SE" sz="1000" b="1" dirty="0">
                <a:latin typeface="Futura" pitchFamily="34" charset="0"/>
              </a:rPr>
              <a:t>rent </a:t>
            </a:r>
            <a:r>
              <a:rPr lang="sv-SE" sz="1000" b="1" dirty="0" err="1">
                <a:latin typeface="Futura" pitchFamily="34" charset="0"/>
              </a:rPr>
              <a:t>levels</a:t>
            </a:r>
            <a:r>
              <a:rPr lang="sv-SE" sz="1000" b="1" dirty="0">
                <a:latin typeface="Futura" pitchFamily="34" charset="0"/>
              </a:rPr>
              <a:t> in </a:t>
            </a:r>
            <a:r>
              <a:rPr lang="sv-SE" sz="1000" b="1" dirty="0" smtClean="0">
                <a:latin typeface="Futura" pitchFamily="34" charset="0"/>
              </a:rPr>
              <a:t>Stockholm, 2007-2016</a:t>
            </a:r>
            <a:br>
              <a:rPr lang="sv-SE" sz="1000" b="1" dirty="0" smtClean="0">
                <a:latin typeface="Futura" pitchFamily="34" charset="0"/>
              </a:rPr>
            </a:br>
            <a:endParaRPr lang="sv-SE" sz="800" dirty="0">
              <a:latin typeface="Futura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60145" y="6003415"/>
            <a:ext cx="1185527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 smtClean="0">
                <a:latin typeface="Futura" pitchFamily="34" charset="0"/>
              </a:rPr>
              <a:t>Source: JLL</a:t>
            </a:r>
            <a:endParaRPr lang="sv-SE" sz="800" dirty="0">
              <a:latin typeface="Futura" pitchFamily="34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99" y="3866144"/>
            <a:ext cx="8130920" cy="11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33387" y="1871133"/>
            <a:ext cx="3279631" cy="223303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Stockholm Region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contains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about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45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housing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stock in Sweden.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majority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,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approximately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one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million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residences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, live in Stockholm County.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Since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2000,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housing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stock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increased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by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18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Stockholm County. The City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Stockholm, Nacka and Solna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have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accounted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for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largest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increases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volume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4243516" y="1937262"/>
            <a:ext cx="2876660" cy="433952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v-SE" sz="1000" b="1" dirty="0" err="1">
                <a:latin typeface="Futura" pitchFamily="34" charset="0"/>
              </a:rPr>
              <a:t>Housing</a:t>
            </a:r>
            <a:r>
              <a:rPr lang="sv-SE" sz="1000" b="1" dirty="0">
                <a:latin typeface="Futura" pitchFamily="34" charset="0"/>
              </a:rPr>
              <a:t> stock in </a:t>
            </a:r>
            <a:r>
              <a:rPr lang="sv-SE" sz="1000" b="1" dirty="0" smtClean="0">
                <a:latin typeface="Futura" pitchFamily="34" charset="0"/>
              </a:rPr>
              <a:t>Stockholm 2015</a:t>
            </a:r>
            <a:r>
              <a:rPr lang="sv-SE" sz="1000" b="1" dirty="0"/>
              <a:t/>
            </a:r>
            <a:br>
              <a:rPr lang="sv-SE" sz="1000" b="1" dirty="0"/>
            </a:br>
            <a:endParaRPr lang="sv-SE" sz="1000" b="1" dirty="0" smtClean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32000" y="1364182"/>
            <a:ext cx="5566464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Residences</a:t>
            </a:r>
          </a:p>
        </p:txBody>
      </p:sp>
      <p:sp>
        <p:nvSpPr>
          <p:cNvPr id="8" name="Platshållare för text 2"/>
          <p:cNvSpPr txBox="1">
            <a:spLocks/>
          </p:cNvSpPr>
          <p:nvPr/>
        </p:nvSpPr>
        <p:spPr bwMode="auto">
          <a:xfrm>
            <a:off x="371221" y="6292188"/>
            <a:ext cx="2876660" cy="21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4625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651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900"/>
              </a:spcAft>
              <a:buClr>
                <a:schemeClr val="tx1"/>
              </a:buClr>
              <a:buSzPct val="100000"/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113" indent="-176213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Futura Std Book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v-SE" sz="800" dirty="0">
                <a:solidFill>
                  <a:prstClr val="black"/>
                </a:solidFill>
                <a:latin typeface="Futura" pitchFamily="34" charset="0"/>
                <a:cs typeface="Arial" charset="0"/>
              </a:rPr>
              <a:t>Source: </a:t>
            </a:r>
            <a:r>
              <a:rPr lang="sv-SE" sz="800" dirty="0" err="1">
                <a:solidFill>
                  <a:prstClr val="black"/>
                </a:solidFill>
                <a:latin typeface="Futura" pitchFamily="34" charset="0"/>
                <a:cs typeface="Arial" charset="0"/>
              </a:rPr>
              <a:t>Statistics</a:t>
            </a:r>
            <a:r>
              <a:rPr lang="sv-SE" sz="800" dirty="0">
                <a:solidFill>
                  <a:prstClr val="black"/>
                </a:solidFill>
                <a:latin typeface="Futura" pitchFamily="34" charset="0"/>
                <a:cs typeface="Arial" charset="0"/>
              </a:rPr>
              <a:t> Sweden</a:t>
            </a:r>
          </a:p>
          <a:p>
            <a:pPr marL="0" indent="0">
              <a:buFont typeface="Futura Std Book" pitchFamily="34" charset="0"/>
              <a:buNone/>
            </a:pPr>
            <a:endParaRPr lang="sv-SE" sz="1000" b="1" dirty="0" smtClean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516" y="2170331"/>
            <a:ext cx="2935751" cy="41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2359338"/>
            <a:ext cx="5852191" cy="1097295"/>
          </a:xfrm>
        </p:spPr>
        <p:txBody>
          <a:bodyPr/>
          <a:lstStyle/>
          <a:p>
            <a:r>
              <a:rPr lang="en-US" dirty="0" smtClean="0">
                <a:latin typeface="Futura" pitchFamily="34" charset="0"/>
              </a:rPr>
              <a:t>Economy</a:t>
            </a:r>
            <a:r>
              <a:rPr lang="en-US" dirty="0">
                <a:latin typeface="Futura" pitchFamily="34" charset="0"/>
              </a:rPr>
              <a:t/>
            </a:r>
            <a:br>
              <a:rPr lang="en-US" dirty="0">
                <a:latin typeface="Futura" pitchFamily="34" charset="0"/>
              </a:rPr>
            </a:br>
            <a:r>
              <a:rPr lang="en-US" dirty="0">
                <a:latin typeface="Futura" pitchFamily="34" charset="0"/>
              </a:rPr>
              <a:t/>
            </a:r>
            <a:br>
              <a:rPr lang="en-US" dirty="0">
                <a:latin typeface="Futura" pitchFamily="34" charset="0"/>
              </a:rPr>
            </a:br>
            <a:r>
              <a:rPr lang="en-US" sz="1600" dirty="0">
                <a:latin typeface="Futura" pitchFamily="34" charset="0"/>
              </a:rPr>
              <a:t>Stockholm is an economic center with strong economic growth and one of Europe’s highest gross regional product per </a:t>
            </a:r>
            <a:r>
              <a:rPr lang="en-US" sz="1600" dirty="0" smtClean="0">
                <a:latin typeface="Futura" pitchFamily="34" charset="0"/>
              </a:rPr>
              <a:t>capita.</a:t>
            </a:r>
            <a:endParaRPr lang="en-US" sz="1600" dirty="0">
              <a:latin typeface="Futu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3"/>
          <p:cNvSpPr>
            <a:spLocks noGrp="1"/>
          </p:cNvSpPr>
          <p:nvPr>
            <p:ph type="title"/>
          </p:nvPr>
        </p:nvSpPr>
        <p:spPr>
          <a:xfrm>
            <a:off x="567467" y="1364471"/>
            <a:ext cx="5566464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Regional GDP </a:t>
            </a:r>
            <a:br>
              <a:rPr lang="sv-SE" dirty="0">
                <a:latin typeface="Futura" pitchFamily="34" charset="0"/>
              </a:rPr>
            </a:br>
            <a:r>
              <a:rPr lang="sv-SE" dirty="0">
                <a:latin typeface="Futura" pitchFamily="34" charset="0"/>
              </a:rPr>
              <a:t>per capita</a:t>
            </a:r>
          </a:p>
        </p:txBody>
      </p:sp>
      <p:sp>
        <p:nvSpPr>
          <p:cNvPr id="10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589137" y="2322292"/>
            <a:ext cx="2899352" cy="118983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>
                <a:latin typeface="Garamond" panose="02020404030301010803" pitchFamily="18" charset="0"/>
                <a:cs typeface="Arial" charset="0"/>
              </a:rPr>
              <a:t>Stockholm County has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one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Europe’s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highest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regional GDP per capita.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272 regions in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Europe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, Stockholm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holds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9th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place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Stockholm’s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regional GDP per capita is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72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higher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than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average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region in the EU.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4404945" y="2322292"/>
            <a:ext cx="3790950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>
                <a:latin typeface="Futura" pitchFamily="34" charset="0"/>
              </a:rPr>
              <a:t>Regional GDP per capita (</a:t>
            </a:r>
            <a:r>
              <a:rPr lang="sv-SE" sz="1000" b="1" dirty="0" err="1">
                <a:latin typeface="Futura" pitchFamily="34" charset="0"/>
              </a:rPr>
              <a:t>adjusted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according</a:t>
            </a:r>
            <a:r>
              <a:rPr lang="sv-SE" sz="1000" b="1" dirty="0">
                <a:latin typeface="Futura" pitchFamily="34" charset="0"/>
              </a:rPr>
              <a:t> to </a:t>
            </a:r>
            <a:r>
              <a:rPr lang="sv-SE" sz="1000" b="1" dirty="0" err="1">
                <a:latin typeface="Futura" pitchFamily="34" charset="0"/>
              </a:rPr>
              <a:t>purchasing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power</a:t>
            </a:r>
            <a:r>
              <a:rPr lang="sv-SE" sz="1000" b="1" dirty="0">
                <a:latin typeface="Futura" pitchFamily="34" charset="0"/>
              </a:rPr>
              <a:t>), relative to EU28, </a:t>
            </a:r>
            <a:r>
              <a:rPr lang="sv-SE" sz="1000" b="1" dirty="0" smtClean="0">
                <a:latin typeface="Futura" pitchFamily="34" charset="0"/>
              </a:rPr>
              <a:t>2014</a:t>
            </a:r>
            <a:br>
              <a:rPr lang="sv-SE" sz="1000" b="1" dirty="0" smtClean="0">
                <a:latin typeface="Futura" pitchFamily="34" charset="0"/>
              </a:rPr>
            </a:br>
            <a:endParaRPr lang="sv-SE" sz="800" dirty="0">
              <a:latin typeface="Futura" pitchFamily="34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595486" y="6095415"/>
            <a:ext cx="803823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 smtClean="0">
                <a:latin typeface="Futura" pitchFamily="34" charset="0"/>
              </a:rPr>
              <a:t/>
            </a:r>
            <a:br>
              <a:rPr lang="sv-SE" sz="1000" b="1" dirty="0" smtClean="0">
                <a:latin typeface="Futura" pitchFamily="34" charset="0"/>
              </a:rPr>
            </a:br>
            <a:r>
              <a:rPr lang="sv-SE" sz="800" dirty="0" smtClean="0">
                <a:latin typeface="Futura" pitchFamily="34" charset="0"/>
              </a:rPr>
              <a:t>Source: Eurostat</a:t>
            </a:r>
            <a:endParaRPr lang="sv-SE" sz="800" dirty="0">
              <a:latin typeface="Futura" pitchFamily="34" charset="0"/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022276"/>
              </p:ext>
            </p:extLst>
          </p:nvPr>
        </p:nvGraphicFramePr>
        <p:xfrm>
          <a:off x="4404945" y="2917209"/>
          <a:ext cx="2911510" cy="2739802"/>
        </p:xfrm>
        <a:graphic>
          <a:graphicData uri="http://schemas.openxmlformats.org/drawingml/2006/table">
            <a:tbl>
              <a:tblPr/>
              <a:tblGrid>
                <a:gridCol w="760797"/>
                <a:gridCol w="1419178"/>
                <a:gridCol w="731535"/>
              </a:tblGrid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Futura" pitchFamily="34" charset="0"/>
                        </a:rPr>
                        <a:t>Ranking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6E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FFFFFF"/>
                          </a:solidFill>
                          <a:effectLst/>
                          <a:latin typeface="Futura" pitchFamily="34" charset="0"/>
                        </a:rPr>
                        <a:t>Region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6E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FFFFFF"/>
                          </a:solidFill>
                          <a:effectLst/>
                          <a:latin typeface="Futura" pitchFamily="34" charset="0"/>
                        </a:rPr>
                        <a:t>EU28=100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6EBF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London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333333"/>
                          </a:solidFill>
                          <a:effectLst/>
                          <a:latin typeface="Futura" pitchFamily="34" charset="0"/>
                        </a:rPr>
                        <a:t>371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Luxembourg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266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Brussels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333333"/>
                          </a:solidFill>
                          <a:effectLst/>
                          <a:latin typeface="Futura" pitchFamily="34" charset="0"/>
                        </a:rPr>
                        <a:t>207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Hamburg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333333"/>
                          </a:solidFill>
                          <a:effectLst/>
                          <a:latin typeface="Futura" pitchFamily="34" charset="0"/>
                        </a:rPr>
                        <a:t>206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Bratislava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Munich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333333"/>
                          </a:solidFill>
                          <a:effectLst/>
                          <a:latin typeface="Futura" pitchFamily="34" charset="0"/>
                        </a:rPr>
                        <a:t>179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Paris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Prague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333333"/>
                          </a:solidFill>
                          <a:effectLst/>
                          <a:latin typeface="Futura" pitchFamily="34" charset="0"/>
                        </a:rPr>
                        <a:t>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Stockholm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Aberdeen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333333"/>
                          </a:solidFill>
                          <a:effectLst/>
                          <a:latin typeface="Futura" pitchFamily="34" charset="0"/>
                        </a:rPr>
                        <a:t>164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1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1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(Copenhagen)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1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DFC"/>
                    </a:solidFill>
                  </a:tcPr>
                </a:tc>
              </a:tr>
              <a:tr h="210754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1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1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(Helsinki)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1" u="none" strike="noStrike" dirty="0">
                          <a:solidFill>
                            <a:srgbClr val="333333"/>
                          </a:solidFill>
                          <a:effectLst/>
                          <a:latin typeface="Futura" pitchFamily="34" charset="0"/>
                        </a:rPr>
                        <a:t>144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3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3"/>
          <p:cNvSpPr>
            <a:spLocks noGrp="1"/>
          </p:cNvSpPr>
          <p:nvPr>
            <p:ph type="title"/>
          </p:nvPr>
        </p:nvSpPr>
        <p:spPr>
          <a:xfrm>
            <a:off x="588434" y="1364471"/>
            <a:ext cx="5410029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Regional GDP</a:t>
            </a:r>
          </a:p>
        </p:txBody>
      </p:sp>
      <p:sp>
        <p:nvSpPr>
          <p:cNvPr id="10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588433" y="1898121"/>
            <a:ext cx="7885716" cy="69843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Stockholm Region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accounts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for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51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Sweden’s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GDP. In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2014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Stockholm’s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regional GDP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reached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a new record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level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2,000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billion Swedish kronor (SEK).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Stockholm County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accounts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for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32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percent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Sweden’s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GDP.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588434" y="2738489"/>
            <a:ext cx="4233732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>
                <a:latin typeface="Futura" pitchFamily="34" charset="0"/>
              </a:rPr>
              <a:t>Regional GDP, in billion SEK, </a:t>
            </a:r>
            <a:r>
              <a:rPr lang="sv-SE" sz="1000" b="1" dirty="0" smtClean="0">
                <a:latin typeface="Futura" pitchFamily="34" charset="0"/>
              </a:rPr>
              <a:t>2005-2014</a:t>
            </a:r>
            <a:endParaRPr lang="sv-SE" sz="800" dirty="0">
              <a:latin typeface="Futura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88434" y="6084362"/>
            <a:ext cx="1503218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 smtClean="0">
                <a:latin typeface="Futura" pitchFamily="34" charset="0"/>
              </a:rPr>
              <a:t/>
            </a:r>
            <a:br>
              <a:rPr lang="sv-SE" sz="1000" b="1" dirty="0" smtClean="0">
                <a:latin typeface="Futura" pitchFamily="34" charset="0"/>
              </a:rPr>
            </a:br>
            <a:r>
              <a:rPr lang="sv-SE" sz="800" dirty="0" smtClean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</p:txBody>
      </p:sp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8633425"/>
              </p:ext>
            </p:extLst>
          </p:nvPr>
        </p:nvGraphicFramePr>
        <p:xfrm>
          <a:off x="588433" y="2912894"/>
          <a:ext cx="4448709" cy="344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06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3"/>
          <p:cNvSpPr>
            <a:spLocks noGrp="1"/>
          </p:cNvSpPr>
          <p:nvPr>
            <p:ph type="title"/>
          </p:nvPr>
        </p:nvSpPr>
        <p:spPr>
          <a:xfrm>
            <a:off x="567467" y="1364471"/>
            <a:ext cx="5566464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Regional GDP per </a:t>
            </a:r>
            <a:r>
              <a:rPr lang="sv-SE" dirty="0" err="1">
                <a:latin typeface="Futura" pitchFamily="34" charset="0"/>
              </a:rPr>
              <a:t>industry</a:t>
            </a:r>
            <a:r>
              <a:rPr lang="sv-SE" dirty="0">
                <a:latin typeface="Futura" pitchFamily="34" charset="0"/>
              </a:rPr>
              <a:t> 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587588" y="2729051"/>
            <a:ext cx="5062713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>
                <a:latin typeface="Futura" pitchFamily="34" charset="0"/>
              </a:rPr>
              <a:t>Regional GDP, in billion SEK, per </a:t>
            </a:r>
            <a:r>
              <a:rPr lang="sv-SE" sz="1000" b="1" dirty="0" err="1" smtClean="0">
                <a:latin typeface="Futura" pitchFamily="34" charset="0"/>
              </a:rPr>
              <a:t>industry</a:t>
            </a:r>
            <a:r>
              <a:rPr lang="sv-SE" sz="1000" b="1" dirty="0" smtClean="0">
                <a:latin typeface="Futura" pitchFamily="34" charset="0"/>
              </a:rPr>
              <a:t> in </a:t>
            </a:r>
            <a:r>
              <a:rPr lang="sv-SE" sz="1000" b="1" dirty="0">
                <a:latin typeface="Futura" pitchFamily="34" charset="0"/>
              </a:rPr>
              <a:t>Stockholm County, </a:t>
            </a:r>
            <a:r>
              <a:rPr lang="sv-SE" sz="1000" b="1" dirty="0" smtClean="0">
                <a:latin typeface="Futura" pitchFamily="34" charset="0"/>
              </a:rPr>
              <a:t>2014	</a:t>
            </a:r>
            <a:endParaRPr lang="sv-SE" sz="800" dirty="0">
              <a:latin typeface="Futura" pitchFamily="34" charset="0"/>
            </a:endParaRPr>
          </a:p>
        </p:txBody>
      </p:sp>
      <p:sp>
        <p:nvSpPr>
          <p:cNvPr id="10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567467" y="1888142"/>
            <a:ext cx="7454196" cy="67882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Companies within the industries professional</a:t>
            </a:r>
            <a:r>
              <a:rPr lang="en-US" sz="1100" dirty="0">
                <a:solidFill>
                  <a:srgbClr val="000000"/>
                </a:solidFill>
                <a:latin typeface="Garamond" panose="02020404030301010803" pitchFamily="18" charset="0"/>
              </a:rPr>
              <a:t>, scientific and </a:t>
            </a:r>
            <a:r>
              <a:rPr lang="en-US" sz="11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technical service,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trade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and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manufacturing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contribute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most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to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Stockholm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County’s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regional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GDP.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	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587589" y="6131973"/>
            <a:ext cx="1769533" cy="223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 smtClean="0">
                <a:latin typeface="Futura" pitchFamily="34" charset="0"/>
              </a:rPr>
              <a:t/>
            </a:r>
            <a:br>
              <a:rPr lang="sv-SE" sz="1000" b="1" dirty="0" smtClean="0">
                <a:latin typeface="Futura" pitchFamily="34" charset="0"/>
              </a:rPr>
            </a:br>
            <a:r>
              <a:rPr lang="sv-SE" sz="800" dirty="0">
                <a:latin typeface="Futura" pitchFamily="34" charset="0"/>
              </a:rPr>
              <a:t>Source: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200710"/>
              </p:ext>
            </p:extLst>
          </p:nvPr>
        </p:nvGraphicFramePr>
        <p:xfrm>
          <a:off x="587588" y="2952889"/>
          <a:ext cx="4851400" cy="2926080"/>
        </p:xfrm>
        <a:graphic>
          <a:graphicData uri="http://schemas.openxmlformats.org/drawingml/2006/table">
            <a:tbl>
              <a:tblPr/>
              <a:tblGrid>
                <a:gridCol w="3327400"/>
                <a:gridCol w="609600"/>
                <a:gridCol w="914400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Industry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MSEK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1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Share, 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Professional, scientific and technical companies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153 477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Trade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126 941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Manufacturing industry, mines and quarries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123 425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Financial institutions and insurance companies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107 073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Information and communication companies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105 465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Real estate companies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100 903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Human health and social work establishments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94 719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Construction industry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57 451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Public sector and defence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51 233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Educational establishments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47 914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Transport and storage companies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43 717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Establishments for arts, entertainment and recreation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36 285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Electricity, gas, steam and hot water plants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21 899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Hotels and restaurants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20 767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Other industries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151 884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v-S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3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8" y="2359338"/>
            <a:ext cx="6502201" cy="2001647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en-US" dirty="0">
                <a:latin typeface="Futura" pitchFamily="34" charset="0"/>
              </a:rPr>
              <a:t>Business Sector</a:t>
            </a:r>
            <a:r>
              <a:rPr lang="en-US" dirty="0" smtClean="0">
                <a:latin typeface="Futura" pitchFamily="34" charset="0"/>
              </a:rPr>
              <a:t/>
            </a:r>
            <a:br>
              <a:rPr lang="en-US" dirty="0" smtClean="0">
                <a:latin typeface="Futura" pitchFamily="34" charset="0"/>
              </a:rPr>
            </a:br>
            <a:r>
              <a:rPr lang="en-US" dirty="0">
                <a:latin typeface="Futura" pitchFamily="34" charset="0"/>
              </a:rPr>
              <a:t/>
            </a:r>
            <a:br>
              <a:rPr lang="en-US" dirty="0">
                <a:latin typeface="Futura" pitchFamily="34" charset="0"/>
              </a:rPr>
            </a:br>
            <a:r>
              <a:rPr lang="en-US" sz="1600" dirty="0">
                <a:latin typeface="Futura" pitchFamily="34" charset="0"/>
              </a:rPr>
              <a:t>Stockholm is a center for new business creation with more</a:t>
            </a:r>
            <a:br>
              <a:rPr lang="en-US" sz="1600" dirty="0">
                <a:latin typeface="Futura" pitchFamily="34" charset="0"/>
              </a:rPr>
            </a:br>
            <a:r>
              <a:rPr lang="en-US" sz="1600" dirty="0">
                <a:latin typeface="Futura" pitchFamily="34" charset="0"/>
              </a:rPr>
              <a:t>than </a:t>
            </a:r>
            <a:r>
              <a:rPr lang="en-US" sz="1600" dirty="0" smtClean="0">
                <a:latin typeface="Futura" pitchFamily="34" charset="0"/>
              </a:rPr>
              <a:t>23,000 </a:t>
            </a:r>
            <a:r>
              <a:rPr lang="en-US" sz="1600" dirty="0">
                <a:latin typeface="Futura" pitchFamily="34" charset="0"/>
              </a:rPr>
              <a:t>newly </a:t>
            </a:r>
            <a:r>
              <a:rPr lang="en-US" sz="1600" dirty="0" err="1">
                <a:latin typeface="Futura" pitchFamily="34" charset="0"/>
              </a:rPr>
              <a:t>registred</a:t>
            </a:r>
            <a:r>
              <a:rPr lang="en-US" sz="1600" dirty="0">
                <a:latin typeface="Futura" pitchFamily="34" charset="0"/>
              </a:rPr>
              <a:t> </a:t>
            </a:r>
            <a:r>
              <a:rPr lang="en-US" sz="1600" dirty="0" err="1">
                <a:latin typeface="Futura" pitchFamily="34" charset="0"/>
              </a:rPr>
              <a:t>businesess</a:t>
            </a:r>
            <a:r>
              <a:rPr lang="en-US" sz="1600" dirty="0">
                <a:latin typeface="Futura" pitchFamily="34" charset="0"/>
              </a:rPr>
              <a:t> per year. Stockholm</a:t>
            </a:r>
            <a:br>
              <a:rPr lang="en-US" sz="1600" dirty="0">
                <a:latin typeface="Futura" pitchFamily="34" charset="0"/>
              </a:rPr>
            </a:br>
            <a:r>
              <a:rPr lang="en-US" sz="1600" dirty="0">
                <a:latin typeface="Futura" pitchFamily="34" charset="0"/>
              </a:rPr>
              <a:t>is home to </a:t>
            </a:r>
            <a:r>
              <a:rPr lang="en-US" sz="1600" dirty="0" smtClean="0">
                <a:latin typeface="Futura" pitchFamily="34" charset="0"/>
              </a:rPr>
              <a:t>25 </a:t>
            </a:r>
            <a:r>
              <a:rPr lang="en-US" sz="1600" dirty="0">
                <a:latin typeface="Futura" pitchFamily="34" charset="0"/>
              </a:rPr>
              <a:t>percent of Sweden´s companies.</a:t>
            </a:r>
            <a:r>
              <a:rPr lang="en-US" dirty="0" smtClean="0">
                <a:latin typeface="Futura" pitchFamily="34" charset="0"/>
              </a:rPr>
              <a:t/>
            </a:r>
            <a:br>
              <a:rPr lang="en-US" dirty="0" smtClean="0">
                <a:latin typeface="Futura" pitchFamily="34" charset="0"/>
              </a:rPr>
            </a:br>
            <a:r>
              <a:rPr lang="en-US" dirty="0">
                <a:latin typeface="Futura" pitchFamily="34" charset="0"/>
              </a:rPr>
              <a:t/>
            </a:r>
            <a:br>
              <a:rPr lang="en-US" dirty="0">
                <a:latin typeface="Futura" pitchFamily="34" charset="0"/>
              </a:rPr>
            </a:br>
            <a:endParaRPr lang="en-US" sz="1600" dirty="0">
              <a:latin typeface="Futu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38149" y="1947333"/>
            <a:ext cx="4210050" cy="119591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>
                <a:latin typeface="Garamond" panose="02020404030301010803" pitchFamily="18" charset="0"/>
                <a:cs typeface="Arial" charset="0"/>
              </a:rPr>
              <a:t>Stockholm is the center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new business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creation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Sweden. In 2015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approximately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23,300 new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companies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were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registred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Stockholm County.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number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company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bankruptcies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decreased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in 2015 to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2,000, a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decrease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300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bancruptcies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compared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to 2014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>
                <a:latin typeface="Garamond" panose="02020404030301010803" pitchFamily="18" charset="0"/>
                <a:cs typeface="Arial" charset="0"/>
              </a:rPr>
              <a:t>and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lowest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figure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past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10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years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38149" y="1364471"/>
            <a:ext cx="5560315" cy="806149"/>
          </a:xfrm>
        </p:spPr>
        <p:txBody>
          <a:bodyPr/>
          <a:lstStyle/>
          <a:p>
            <a:r>
              <a:rPr lang="sv-SE" dirty="0" err="1">
                <a:latin typeface="Futura" pitchFamily="34" charset="0"/>
              </a:rPr>
              <a:t>Entrepreneurship</a:t>
            </a:r>
            <a:endParaRPr lang="sv-SE" dirty="0">
              <a:latin typeface="Futura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4144241" y="1981201"/>
            <a:ext cx="3914776" cy="781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>
                <a:latin typeface="Futura" pitchFamily="34" charset="0"/>
              </a:rPr>
              <a:t>The </a:t>
            </a:r>
            <a:r>
              <a:rPr lang="sv-SE" sz="1000" b="1" dirty="0" err="1">
                <a:latin typeface="Futura" pitchFamily="34" charset="0"/>
              </a:rPr>
              <a:t>number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of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newly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registred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businesses</a:t>
            </a:r>
            <a:r>
              <a:rPr lang="sv-SE" sz="1000" b="1" dirty="0">
                <a:latin typeface="Futura" pitchFamily="34" charset="0"/>
              </a:rPr>
              <a:t> and </a:t>
            </a:r>
            <a:r>
              <a:rPr lang="sv-SE" sz="1000" b="1" dirty="0" err="1">
                <a:latin typeface="Futura" pitchFamily="34" charset="0"/>
              </a:rPr>
              <a:t>company</a:t>
            </a:r>
            <a:r>
              <a:rPr lang="sv-SE" sz="1000" b="1" dirty="0">
                <a:latin typeface="Futura" pitchFamily="34" charset="0"/>
              </a:rPr>
              <a:t/>
            </a:r>
            <a:br>
              <a:rPr lang="sv-SE" sz="1000" b="1" dirty="0">
                <a:latin typeface="Futura" pitchFamily="34" charset="0"/>
              </a:rPr>
            </a:br>
            <a:r>
              <a:rPr lang="sv-SE" sz="1000" b="1" dirty="0" err="1">
                <a:latin typeface="Futura" pitchFamily="34" charset="0"/>
              </a:rPr>
              <a:t>bankruptcies</a:t>
            </a:r>
            <a:r>
              <a:rPr lang="sv-SE" sz="1000" b="1" dirty="0">
                <a:latin typeface="Futura" pitchFamily="34" charset="0"/>
              </a:rPr>
              <a:t> in Stockholm County, </a:t>
            </a:r>
            <a:r>
              <a:rPr lang="sv-SE" sz="1000" b="1" dirty="0" smtClean="0">
                <a:latin typeface="Futura" pitchFamily="34" charset="0"/>
              </a:rPr>
              <a:t>2005-2015</a:t>
            </a:r>
            <a:endParaRPr lang="sv-SE" sz="1000" b="1" dirty="0">
              <a:latin typeface="Futura" pitchFamily="34" charset="0"/>
            </a:endParaRPr>
          </a:p>
          <a:p>
            <a:endParaRPr lang="sv-SE" sz="1000" b="1" dirty="0">
              <a:latin typeface="Futura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85786" y="5990794"/>
            <a:ext cx="3914776" cy="2078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>
                <a:latin typeface="Futura" pitchFamily="34" charset="0"/>
              </a:rPr>
              <a:t>Source: The Swedish </a:t>
            </a:r>
            <a:r>
              <a:rPr lang="sv-SE" sz="800" dirty="0" err="1">
                <a:latin typeface="Futura" pitchFamily="34" charset="0"/>
              </a:rPr>
              <a:t>Companies</a:t>
            </a:r>
            <a:r>
              <a:rPr lang="sv-SE" sz="800" dirty="0">
                <a:latin typeface="Futura" pitchFamily="34" charset="0"/>
              </a:rPr>
              <a:t> </a:t>
            </a:r>
            <a:r>
              <a:rPr lang="sv-SE" sz="800" dirty="0" err="1">
                <a:latin typeface="Futura" pitchFamily="34" charset="0"/>
              </a:rPr>
              <a:t>Registration</a:t>
            </a:r>
            <a:r>
              <a:rPr lang="sv-SE" sz="800" dirty="0">
                <a:latin typeface="Futura" pitchFamily="34" charset="0"/>
              </a:rPr>
              <a:t> Office and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  <a:p>
            <a:endParaRPr lang="sv-SE" sz="1000" b="1" dirty="0">
              <a:latin typeface="Futura" pitchFamily="34" charset="0"/>
            </a:endParaRPr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7294312"/>
              </p:ext>
            </p:extLst>
          </p:nvPr>
        </p:nvGraphicFramePr>
        <p:xfrm>
          <a:off x="4064302" y="2545291"/>
          <a:ext cx="4448709" cy="2328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70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38149" y="1947333"/>
            <a:ext cx="4210050" cy="85128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100" dirty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number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new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companies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per capita is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considerably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higher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in Stockholm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than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in the rest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Sweden.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The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City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of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Stockholm is in the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forefront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err="1">
                <a:latin typeface="Garamond" panose="02020404030301010803" pitchFamily="18" charset="0"/>
                <a:cs typeface="Arial" charset="0"/>
              </a:rPr>
              <a:t>with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 smtClean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err="1" smtClean="0">
                <a:latin typeface="Garamond" panose="02020404030301010803" pitchFamily="18" charset="0"/>
                <a:cs typeface="Arial" charset="0"/>
              </a:rPr>
              <a:t>above</a:t>
            </a: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>15 per capita.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100" dirty="0" smtClean="0">
              <a:latin typeface="Garamond" panose="02020404030301010803" pitchFamily="18" charset="0"/>
              <a:cs typeface="Arial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r>
              <a:rPr lang="sv-SE" sz="1100" dirty="0">
                <a:latin typeface="Garamond" panose="02020404030301010803" pitchFamily="18" charset="0"/>
                <a:cs typeface="Arial" charset="0"/>
              </a:rPr>
              <a:t/>
            </a:r>
            <a:br>
              <a:rPr lang="sv-SE" sz="1100" dirty="0">
                <a:latin typeface="Garamond" panose="02020404030301010803" pitchFamily="18" charset="0"/>
                <a:cs typeface="Arial" charset="0"/>
              </a:rPr>
            </a:br>
            <a:r>
              <a:rPr lang="sv-SE" sz="1100" dirty="0" smtClean="0">
                <a:latin typeface="Garamond" panose="02020404030301010803" pitchFamily="18" charset="0"/>
                <a:cs typeface="Arial" charset="0"/>
              </a:rPr>
              <a:t> </a:t>
            </a:r>
            <a:endParaRPr lang="sv-SE" sz="1100" dirty="0"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38149" y="1364471"/>
            <a:ext cx="5560315" cy="806149"/>
          </a:xfrm>
        </p:spPr>
        <p:txBody>
          <a:bodyPr/>
          <a:lstStyle/>
          <a:p>
            <a:r>
              <a:rPr lang="sv-SE" dirty="0">
                <a:latin typeface="Futura" pitchFamily="34" charset="0"/>
              </a:rPr>
              <a:t>Company </a:t>
            </a:r>
            <a:r>
              <a:rPr lang="sv-SE" dirty="0" smtClean="0">
                <a:latin typeface="Futura" pitchFamily="34" charset="0"/>
              </a:rPr>
              <a:t>Formation</a:t>
            </a:r>
            <a:br>
              <a:rPr lang="sv-SE" dirty="0" smtClean="0">
                <a:latin typeface="Futura" pitchFamily="34" charset="0"/>
              </a:rPr>
            </a:br>
            <a:endParaRPr lang="sv-SE" dirty="0">
              <a:latin typeface="Futura" pitchFamily="34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072060" y="1948044"/>
            <a:ext cx="3619303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000" b="1" dirty="0" err="1">
                <a:latin typeface="Futura" pitchFamily="34" charset="0"/>
              </a:rPr>
              <a:t>Number</a:t>
            </a:r>
            <a:r>
              <a:rPr lang="sv-SE" sz="1000" b="1" dirty="0">
                <a:latin typeface="Futura" pitchFamily="34" charset="0"/>
              </a:rPr>
              <a:t> </a:t>
            </a:r>
            <a:r>
              <a:rPr lang="sv-SE" sz="1000" b="1" dirty="0" err="1">
                <a:latin typeface="Futura" pitchFamily="34" charset="0"/>
              </a:rPr>
              <a:t>of</a:t>
            </a:r>
            <a:r>
              <a:rPr lang="sv-SE" sz="1000" b="1" dirty="0">
                <a:latin typeface="Futura" pitchFamily="34" charset="0"/>
              </a:rPr>
              <a:t> new </a:t>
            </a:r>
            <a:r>
              <a:rPr lang="sv-SE" sz="1000" b="1" dirty="0" err="1">
                <a:latin typeface="Futura" pitchFamily="34" charset="0"/>
              </a:rPr>
              <a:t>companies</a:t>
            </a:r>
            <a:r>
              <a:rPr lang="sv-SE" sz="1000" b="1" dirty="0">
                <a:latin typeface="Futura" pitchFamily="34" charset="0"/>
              </a:rPr>
              <a:t> per 1000 capita </a:t>
            </a:r>
            <a:r>
              <a:rPr lang="sv-SE" sz="1000" b="1" dirty="0" smtClean="0">
                <a:latin typeface="Futura" pitchFamily="34" charset="0"/>
              </a:rPr>
              <a:t>2015</a:t>
            </a:r>
            <a:br>
              <a:rPr lang="sv-SE" sz="1000" b="1" dirty="0" smtClean="0">
                <a:latin typeface="Futura" pitchFamily="34" charset="0"/>
              </a:rPr>
            </a:br>
            <a:endParaRPr lang="sv-SE" sz="800" dirty="0">
              <a:latin typeface="Futura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24592" y="5959284"/>
            <a:ext cx="3709359" cy="447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800" dirty="0">
                <a:latin typeface="Futura" pitchFamily="34" charset="0"/>
              </a:rPr>
              <a:t>Source: The Swedish </a:t>
            </a:r>
            <a:r>
              <a:rPr lang="sv-SE" sz="800" dirty="0" err="1">
                <a:latin typeface="Futura" pitchFamily="34" charset="0"/>
              </a:rPr>
              <a:t>Companies</a:t>
            </a:r>
            <a:r>
              <a:rPr lang="sv-SE" sz="800" dirty="0">
                <a:latin typeface="Futura" pitchFamily="34" charset="0"/>
              </a:rPr>
              <a:t> </a:t>
            </a:r>
            <a:r>
              <a:rPr lang="sv-SE" sz="800" dirty="0" err="1">
                <a:latin typeface="Futura" pitchFamily="34" charset="0"/>
              </a:rPr>
              <a:t>Registration</a:t>
            </a:r>
            <a:r>
              <a:rPr lang="sv-SE" sz="800" dirty="0">
                <a:latin typeface="Futura" pitchFamily="34" charset="0"/>
              </a:rPr>
              <a:t> Office and </a:t>
            </a:r>
            <a:r>
              <a:rPr lang="sv-SE" sz="800" dirty="0" err="1">
                <a:latin typeface="Futura" pitchFamily="34" charset="0"/>
              </a:rPr>
              <a:t>Statistics</a:t>
            </a:r>
            <a:r>
              <a:rPr lang="sv-SE" sz="800" dirty="0">
                <a:latin typeface="Futura" pitchFamily="34" charset="0"/>
              </a:rPr>
              <a:t> Sweden</a:t>
            </a:r>
          </a:p>
        </p:txBody>
      </p:sp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103116"/>
              </p:ext>
            </p:extLst>
          </p:nvPr>
        </p:nvGraphicFramePr>
        <p:xfrm>
          <a:off x="3134029" y="2372975"/>
          <a:ext cx="5728869" cy="184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04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MALL_4_3_Expanded">
  <a:themeElements>
    <a:clrScheme name="Anpassat 7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40064"/>
      </a:accent1>
      <a:accent2>
        <a:srgbClr val="006EBF"/>
      </a:accent2>
      <a:accent3>
        <a:srgbClr val="00867F"/>
      </a:accent3>
      <a:accent4>
        <a:srgbClr val="DD4A2C"/>
      </a:accent4>
      <a:accent5>
        <a:srgbClr val="5D237D"/>
      </a:accent5>
      <a:accent6>
        <a:srgbClr val="E6E6E6"/>
      </a:accent6>
      <a:hlink>
        <a:srgbClr val="000000"/>
      </a:hlink>
      <a:folHlink>
        <a:srgbClr val="E6E6E6"/>
      </a:folHlink>
    </a:clrScheme>
    <a:fontScheme name="Anpassat 51">
      <a:majorFont>
        <a:latin typeface="Futura Std Book"/>
        <a:ea typeface=""/>
        <a:cs typeface=""/>
      </a:majorFont>
      <a:minorFont>
        <a:latin typeface="Futura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ts val="2400"/>
          </a:lnSpc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6985</TotalTime>
  <Words>1292</Words>
  <Application>Microsoft Office PowerPoint</Application>
  <PresentationFormat>Bildspel på skärmen (4:3)</PresentationFormat>
  <Paragraphs>217</Paragraphs>
  <Slides>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28" baseType="lpstr">
      <vt:lpstr>PPT_MALL_4_3_Expanded</vt:lpstr>
      <vt:lpstr>Facts about Business in Stockholm 2015</vt:lpstr>
      <vt:lpstr>Content </vt:lpstr>
      <vt:lpstr>Economy  Stockholm is an economic center with strong economic growth and one of Europe’s highest gross regional product per capita.</vt:lpstr>
      <vt:lpstr>Regional GDP  per capita</vt:lpstr>
      <vt:lpstr>Regional GDP</vt:lpstr>
      <vt:lpstr>Regional GDP per industry </vt:lpstr>
      <vt:lpstr>Business Sector  Stockholm is a center for new business creation with more than 23,000 newly registred businesess per year. Stockholm is home to 25 percent of Sweden´s companies.  </vt:lpstr>
      <vt:lpstr>Entrepreneurship</vt:lpstr>
      <vt:lpstr>Company Formation </vt:lpstr>
      <vt:lpstr>Businesses and industries</vt:lpstr>
      <vt:lpstr>Industry structure</vt:lpstr>
      <vt:lpstr>Business areas</vt:lpstr>
      <vt:lpstr>Foreign ownership</vt:lpstr>
      <vt:lpstr>Foreign ownership by industry</vt:lpstr>
      <vt:lpstr>Workforce and Population  Stockholm is one of Europe’s fastest growing cities with a large supply of both manpower and companies. </vt:lpstr>
      <vt:lpstr>Employment rate</vt:lpstr>
      <vt:lpstr>Labour market</vt:lpstr>
      <vt:lpstr>Number of recently listed positions </vt:lpstr>
      <vt:lpstr>Education</vt:lpstr>
      <vt:lpstr>Population</vt:lpstr>
      <vt:lpstr>Population by municipality</vt:lpstr>
      <vt:lpstr>Infrastructure  Planned infrastructure investments in Stockholm are currently worth about 100 billion euro until 2021.</vt:lpstr>
      <vt:lpstr>Communications – airline passengers</vt:lpstr>
      <vt:lpstr>Residences</vt:lpstr>
      <vt:lpstr>Commercial properties- vacancy levels</vt:lpstr>
      <vt:lpstr>Commercial properties- market rent levels</vt:lpstr>
      <vt:lpstr>Residences</vt:lpstr>
    </vt:vector>
  </TitlesOfParts>
  <Company>Stockholms Stad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ab84779</dc:creator>
  <cp:lastModifiedBy>Stefan Frid</cp:lastModifiedBy>
  <cp:revision>671</cp:revision>
  <cp:lastPrinted>2016-07-11T08:43:24Z</cp:lastPrinted>
  <dcterms:created xsi:type="dcterms:W3CDTF">2014-01-07T16:41:04Z</dcterms:created>
  <dcterms:modified xsi:type="dcterms:W3CDTF">2016-08-17T09:46:31Z</dcterms:modified>
</cp:coreProperties>
</file>