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1" r:id="rId2"/>
    <p:sldId id="318" r:id="rId3"/>
    <p:sldId id="287" r:id="rId4"/>
    <p:sldId id="290" r:id="rId5"/>
    <p:sldId id="296" r:id="rId6"/>
    <p:sldId id="297" r:id="rId7"/>
    <p:sldId id="298" r:id="rId8"/>
    <p:sldId id="312" r:id="rId9"/>
    <p:sldId id="300" r:id="rId10"/>
    <p:sldId id="305" r:id="rId11"/>
    <p:sldId id="307" r:id="rId12"/>
    <p:sldId id="308" r:id="rId13"/>
    <p:sldId id="309" r:id="rId14"/>
    <p:sldId id="310" r:id="rId15"/>
    <p:sldId id="319"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4" autoAdjust="0"/>
    <p:restoredTop sz="94704" autoAdjust="0"/>
  </p:normalViewPr>
  <p:slideViewPr>
    <p:cSldViewPr snapToGrid="0" showGuides="1">
      <p:cViewPr varScale="1">
        <p:scale>
          <a:sx n="79" d="100"/>
          <a:sy n="79" d="100"/>
        </p:scale>
        <p:origin x="-786" y="-84"/>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sweco.se\SE\STO01\PROJEKT\7151\7001636_SBR_Konjunkturrapporter_2016\000\07_Arbetsmaterial\2016%20kv%202\Underlag%20SBA-rapport%202016%20kv2.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sweco.se\SE\STO01\PROJEKT\7151\7001636_SBR_Konjunkturrapporter_2016\000\07_Arbetsmaterial\2016%20kv%202\Underlag%20SBA-rapport%202016%20kv2.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2\Underlag%20SBA-rapport%202016%20kv2.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sweco.se\SE\STO01\PROJEKT\7151\7001636_SBR_Konjunkturrapporter_2016\000\07_Arbetsmaterial\2016%20kv%202\Underlag%20SBA-rapport%202016%20kv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sweco.se\SE\STO01\PROJEKT\7151\7001636_SBR_Konjunkturrapporter_2016\000\07_Arbetsmaterial\2016%20kv%202\Underlag%20SBA-rapport%202016%20kv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sweco.se\SE\STO01\PROJEKT\7151\7001636_SBR_Konjunkturrapporter_2016\000\07_Arbetsmaterial\2016%20kv%202\Underlag%20SBA-rapport%202016%20kv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sweco.se\SE\STO01\PROJEKT\7151\7001636_SBR_Konjunkturrapporter_2016\000\07_Arbetsmaterial\2016%20kv%202\Underlag%20SBA-rapport%202016%20kv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sweco.se\SE\STO01\PROJEKT\7151\7001636_SBR_Konjunkturrapporter_2016\000\07_Arbetsmaterial\2016%20kv%202\Underlag%20SBA-rapport%202016%20kv2.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sweco.se\SE\STO01\PROJEKT\7151\7001636_SBR_Konjunkturrapporter_2016\000\07_Arbetsmaterial\2016%20kv%202\Underlag%20SBA-rapport%202016%20kv2.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sweco.se\SE\STO01\PROJEKT\7151\7001636_SBR_Konjunkturrapporter_2016\000\07_Arbetsmaterial\2016%20kv%202\Underlag%20SBA-rapport%202016%20kv2.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sweco.se\SE\STO01\PROJEKT\7151\7001636_SBR_Konjunkturrapporter_2016\000\07_Arbetsmaterial\2016%20kv%202\Underlag%20SBA-rapport%202016%20kv2.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Lönesumma'!$B$25</c:f>
              <c:strCache>
                <c:ptCount val="1"/>
                <c:pt idx="0">
                  <c:v>Stockholmsregionen</c:v>
                </c:pt>
              </c:strCache>
            </c:strRef>
          </c:tx>
          <c:spPr>
            <a:ln>
              <a:solidFill>
                <a:srgbClr val="052364"/>
              </a:solidFill>
            </a:ln>
          </c:spPr>
          <c:marker>
            <c:symbol val="none"/>
          </c:marker>
          <c:cat>
            <c:strRef>
              <c:f>'3-4. Lönesumma'!$C$22:$AV$22</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Lönesumma'!$C$25:$AV$25</c:f>
              <c:numCache>
                <c:formatCode>0.0</c:formatCode>
                <c:ptCount val="46"/>
                <c:pt idx="0">
                  <c:v>100</c:v>
                </c:pt>
                <c:pt idx="1">
                  <c:v>106.56233619549431</c:v>
                </c:pt>
                <c:pt idx="2">
                  <c:v>103.20426966486897</c:v>
                </c:pt>
                <c:pt idx="3">
                  <c:v>105.39832412131544</c:v>
                </c:pt>
                <c:pt idx="4">
                  <c:v>106.25976444410072</c:v>
                </c:pt>
                <c:pt idx="5">
                  <c:v>112.73318637842138</c:v>
                </c:pt>
                <c:pt idx="6">
                  <c:v>109.42009773475286</c:v>
                </c:pt>
                <c:pt idx="7">
                  <c:v>112.55053109582416</c:v>
                </c:pt>
                <c:pt idx="8">
                  <c:v>115.22022640641335</c:v>
                </c:pt>
                <c:pt idx="9">
                  <c:v>120.87901135806089</c:v>
                </c:pt>
                <c:pt idx="10">
                  <c:v>118.43212064288625</c:v>
                </c:pt>
                <c:pt idx="11">
                  <c:v>122.24087400819703</c:v>
                </c:pt>
                <c:pt idx="12">
                  <c:v>124.52490713891342</c:v>
                </c:pt>
                <c:pt idx="13">
                  <c:v>131.25448747078144</c:v>
                </c:pt>
                <c:pt idx="14">
                  <c:v>126.8190558785076</c:v>
                </c:pt>
                <c:pt idx="15">
                  <c:v>127.39447891341709</c:v>
                </c:pt>
                <c:pt idx="16">
                  <c:v>127.38647523888487</c:v>
                </c:pt>
                <c:pt idx="17">
                  <c:v>131.13510530584307</c:v>
                </c:pt>
                <c:pt idx="18">
                  <c:v>126.93523108661697</c:v>
                </c:pt>
                <c:pt idx="19">
                  <c:v>127.40133700329304</c:v>
                </c:pt>
                <c:pt idx="20">
                  <c:v>128.4625933647952</c:v>
                </c:pt>
                <c:pt idx="21">
                  <c:v>135.84029924099659</c:v>
                </c:pt>
                <c:pt idx="22">
                  <c:v>132.70651324508711</c:v>
                </c:pt>
                <c:pt idx="23">
                  <c:v>135.70517285435523</c:v>
                </c:pt>
                <c:pt idx="24">
                  <c:v>137.05562908642051</c:v>
                </c:pt>
                <c:pt idx="25">
                  <c:v>146.13212613387017</c:v>
                </c:pt>
                <c:pt idx="26">
                  <c:v>142.727798842862</c:v>
                </c:pt>
                <c:pt idx="27">
                  <c:v>143.88579628583315</c:v>
                </c:pt>
                <c:pt idx="28">
                  <c:v>143.6958720673635</c:v>
                </c:pt>
                <c:pt idx="29">
                  <c:v>152.6680659275637</c:v>
                </c:pt>
                <c:pt idx="30">
                  <c:v>148.31468313766101</c:v>
                </c:pt>
                <c:pt idx="31">
                  <c:v>148.74247108981643</c:v>
                </c:pt>
                <c:pt idx="32">
                  <c:v>147.41235275488935</c:v>
                </c:pt>
                <c:pt idx="33">
                  <c:v>155.2821448886385</c:v>
                </c:pt>
                <c:pt idx="34">
                  <c:v>151.69126029837949</c:v>
                </c:pt>
                <c:pt idx="35">
                  <c:v>153.74774086426137</c:v>
                </c:pt>
                <c:pt idx="36">
                  <c:v>152.96551083334515</c:v>
                </c:pt>
                <c:pt idx="37">
                  <c:v>162.13641199223866</c:v>
                </c:pt>
                <c:pt idx="38">
                  <c:v>158.23008020866806</c:v>
                </c:pt>
                <c:pt idx="39">
                  <c:v>158.86528825151805</c:v>
                </c:pt>
                <c:pt idx="40">
                  <c:v>160.45669704453726</c:v>
                </c:pt>
                <c:pt idx="41">
                  <c:v>170.5979197441028</c:v>
                </c:pt>
                <c:pt idx="42">
                  <c:v>165.94832787408299</c:v>
                </c:pt>
                <c:pt idx="43">
                  <c:v>167.91569102315498</c:v>
                </c:pt>
                <c:pt idx="44">
                  <c:v>169.55381994410055</c:v>
                </c:pt>
                <c:pt idx="45">
                  <c:v>177.27731145100742</c:v>
                </c:pt>
              </c:numCache>
            </c:numRef>
          </c:val>
          <c:smooth val="0"/>
        </c:ser>
        <c:ser>
          <c:idx val="3"/>
          <c:order val="1"/>
          <c:tx>
            <c:strRef>
              <c:f>'3-4. Lönesumma'!$B$26</c:f>
              <c:strCache>
                <c:ptCount val="1"/>
                <c:pt idx="0">
                  <c:v>Övriga Sverige</c:v>
                </c:pt>
              </c:strCache>
            </c:strRef>
          </c:tx>
          <c:spPr>
            <a:ln>
              <a:solidFill>
                <a:sysClr val="window" lastClr="FFFFFF">
                  <a:lumMod val="50000"/>
                </a:sysClr>
              </a:solidFill>
              <a:prstDash val="solid"/>
            </a:ln>
          </c:spPr>
          <c:marker>
            <c:spPr>
              <a:ln>
                <a:noFill/>
              </a:ln>
            </c:spPr>
          </c:marker>
          <c:cat>
            <c:strRef>
              <c:f>'3-4. Lönesumma'!$C$22:$AV$22</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Lönesumma'!$C$26:$AV$26</c:f>
              <c:numCache>
                <c:formatCode>0.0</c:formatCode>
                <c:ptCount val="46"/>
                <c:pt idx="0">
                  <c:v>100</c:v>
                </c:pt>
                <c:pt idx="1">
                  <c:v>109.53180479619013</c:v>
                </c:pt>
                <c:pt idx="2">
                  <c:v>107.88420694428207</c:v>
                </c:pt>
                <c:pt idx="3">
                  <c:v>108.06259925775777</c:v>
                </c:pt>
                <c:pt idx="4">
                  <c:v>103.52019819849704</c:v>
                </c:pt>
                <c:pt idx="5">
                  <c:v>113.35248196004606</c:v>
                </c:pt>
                <c:pt idx="6">
                  <c:v>112.00266083691619</c:v>
                </c:pt>
                <c:pt idx="7">
                  <c:v>113.40696844413687</c:v>
                </c:pt>
                <c:pt idx="8">
                  <c:v>111.83860992901731</c:v>
                </c:pt>
                <c:pt idx="9">
                  <c:v>121.60793186805721</c:v>
                </c:pt>
                <c:pt idx="10">
                  <c:v>121.10806815031295</c:v>
                </c:pt>
                <c:pt idx="11">
                  <c:v>123.14248266363973</c:v>
                </c:pt>
                <c:pt idx="12">
                  <c:v>120.5661724032735</c:v>
                </c:pt>
                <c:pt idx="13">
                  <c:v>131.46405989677595</c:v>
                </c:pt>
                <c:pt idx="14">
                  <c:v>128.25966823731244</c:v>
                </c:pt>
                <c:pt idx="15">
                  <c:v>127.57956794801861</c:v>
                </c:pt>
                <c:pt idx="16">
                  <c:v>121.11506317762691</c:v>
                </c:pt>
                <c:pt idx="17">
                  <c:v>128.58969735574527</c:v>
                </c:pt>
                <c:pt idx="18">
                  <c:v>125.4327423102074</c:v>
                </c:pt>
                <c:pt idx="19">
                  <c:v>123.82494097259473</c:v>
                </c:pt>
                <c:pt idx="20">
                  <c:v>121.08278336654672</c:v>
                </c:pt>
                <c:pt idx="21">
                  <c:v>132.05182622681454</c:v>
                </c:pt>
                <c:pt idx="22">
                  <c:v>130.86636845977822</c:v>
                </c:pt>
                <c:pt idx="23">
                  <c:v>131.62851577231353</c:v>
                </c:pt>
                <c:pt idx="24">
                  <c:v>129.78731117450292</c:v>
                </c:pt>
                <c:pt idx="25">
                  <c:v>140.88343495312364</c:v>
                </c:pt>
                <c:pt idx="26">
                  <c:v>139.42496980744988</c:v>
                </c:pt>
                <c:pt idx="27">
                  <c:v>138.1788992085597</c:v>
                </c:pt>
                <c:pt idx="28">
                  <c:v>134.72139642116062</c:v>
                </c:pt>
                <c:pt idx="29">
                  <c:v>146.66779150246137</c:v>
                </c:pt>
                <c:pt idx="30">
                  <c:v>144.3868299485485</c:v>
                </c:pt>
                <c:pt idx="31">
                  <c:v>142.92814922142324</c:v>
                </c:pt>
                <c:pt idx="32">
                  <c:v>138.16790867889458</c:v>
                </c:pt>
                <c:pt idx="33">
                  <c:v>149.26044749626331</c:v>
                </c:pt>
                <c:pt idx="34">
                  <c:v>147.86847752410654</c:v>
                </c:pt>
                <c:pt idx="35">
                  <c:v>146.53499299393724</c:v>
                </c:pt>
                <c:pt idx="36">
                  <c:v>142.74427663572368</c:v>
                </c:pt>
                <c:pt idx="37">
                  <c:v>155.21030360734872</c:v>
                </c:pt>
                <c:pt idx="38">
                  <c:v>152.88824402464846</c:v>
                </c:pt>
                <c:pt idx="39">
                  <c:v>150.70744112263228</c:v>
                </c:pt>
                <c:pt idx="40">
                  <c:v>147.99052293238216</c:v>
                </c:pt>
                <c:pt idx="41">
                  <c:v>161.16124308768286</c:v>
                </c:pt>
                <c:pt idx="42">
                  <c:v>158.57506479259283</c:v>
                </c:pt>
                <c:pt idx="43">
                  <c:v>157.88465326699759</c:v>
                </c:pt>
                <c:pt idx="44">
                  <c:v>154.91009183368541</c:v>
                </c:pt>
                <c:pt idx="45">
                  <c:v>167.18410049564562</c:v>
                </c:pt>
              </c:numCache>
            </c:numRef>
          </c:val>
          <c:smooth val="0"/>
        </c:ser>
        <c:dLbls>
          <c:showLegendKey val="0"/>
          <c:showVal val="0"/>
          <c:showCatName val="0"/>
          <c:showSerName val="0"/>
          <c:showPercent val="0"/>
          <c:showBubbleSize val="0"/>
        </c:dLbls>
        <c:marker val="1"/>
        <c:smooth val="0"/>
        <c:axId val="103937536"/>
        <c:axId val="104050688"/>
      </c:lineChart>
      <c:catAx>
        <c:axId val="103937536"/>
        <c:scaling>
          <c:orientation val="minMax"/>
        </c:scaling>
        <c:delete val="0"/>
        <c:axPos val="b"/>
        <c:numFmt formatCode="General" sourceLinked="0"/>
        <c:majorTickMark val="out"/>
        <c:minorTickMark val="none"/>
        <c:tickLblPos val="nextTo"/>
        <c:txPr>
          <a:bodyPr rot="-2700000"/>
          <a:lstStyle/>
          <a:p>
            <a:pPr>
              <a:defRPr/>
            </a:pPr>
            <a:endParaRPr lang="sv-SE"/>
          </a:p>
        </c:txPr>
        <c:crossAx val="104050688"/>
        <c:crosses val="autoZero"/>
        <c:auto val="1"/>
        <c:lblAlgn val="ctr"/>
        <c:lblOffset val="100"/>
        <c:noMultiLvlLbl val="0"/>
      </c:catAx>
      <c:valAx>
        <c:axId val="104050688"/>
        <c:scaling>
          <c:orientation val="minMax"/>
          <c:min val="100"/>
        </c:scaling>
        <c:delete val="0"/>
        <c:axPos val="l"/>
        <c:majorGridlines/>
        <c:numFmt formatCode="0.0" sourceLinked="1"/>
        <c:majorTickMark val="out"/>
        <c:minorTickMark val="none"/>
        <c:tickLblPos val="nextTo"/>
        <c:crossAx val="103937536"/>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'13. Lägenheter'!$B$49</c:f>
              <c:strCache>
                <c:ptCount val="1"/>
                <c:pt idx="0">
                  <c:v>Stockholmsregionen</c:v>
                </c:pt>
              </c:strCache>
            </c:strRef>
          </c:tx>
          <c:spPr>
            <a:ln>
              <a:solidFill>
                <a:srgbClr val="052364"/>
              </a:solidFill>
            </a:ln>
          </c:spPr>
          <c:marker>
            <c:symbol val="none"/>
          </c:marker>
          <c:cat>
            <c:strRef>
              <c:f>'13. Lägenheter'!$C$47:$AV$47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'13. Lägenheter'!$C$49:$AV$49</c:f>
              <c:numCache>
                <c:formatCode>0.0</c:formatCode>
                <c:ptCount val="46"/>
                <c:pt idx="0">
                  <c:v>100</c:v>
                </c:pt>
                <c:pt idx="1">
                  <c:v>117.01366297983084</c:v>
                </c:pt>
                <c:pt idx="2">
                  <c:v>93.168510084580348</c:v>
                </c:pt>
                <c:pt idx="3">
                  <c:v>146.38906961613534</c:v>
                </c:pt>
                <c:pt idx="4">
                  <c:v>112.36174365647365</c:v>
                </c:pt>
                <c:pt idx="5">
                  <c:v>137.41054001301237</c:v>
                </c:pt>
                <c:pt idx="6">
                  <c:v>139.06961613532854</c:v>
                </c:pt>
                <c:pt idx="7">
                  <c:v>358.23031880286271</c:v>
                </c:pt>
                <c:pt idx="8">
                  <c:v>101.33376707872479</c:v>
                </c:pt>
                <c:pt idx="9">
                  <c:v>108.58815875081326</c:v>
                </c:pt>
                <c:pt idx="10">
                  <c:v>116.78594664931686</c:v>
                </c:pt>
                <c:pt idx="11">
                  <c:v>127.58620689655173</c:v>
                </c:pt>
                <c:pt idx="12">
                  <c:v>113.56538711776187</c:v>
                </c:pt>
                <c:pt idx="13">
                  <c:v>94.046844502277168</c:v>
                </c:pt>
                <c:pt idx="14">
                  <c:v>73.357189329863374</c:v>
                </c:pt>
                <c:pt idx="15">
                  <c:v>77.683799609629148</c:v>
                </c:pt>
                <c:pt idx="16">
                  <c:v>68.347430058555631</c:v>
                </c:pt>
                <c:pt idx="17">
                  <c:v>67.859466493168512</c:v>
                </c:pt>
                <c:pt idx="18">
                  <c:v>58.75081327260898</c:v>
                </c:pt>
                <c:pt idx="19">
                  <c:v>97.78789850357839</c:v>
                </c:pt>
                <c:pt idx="20">
                  <c:v>89.622641509433961</c:v>
                </c:pt>
                <c:pt idx="21">
                  <c:v>138.90696161353287</c:v>
                </c:pt>
                <c:pt idx="22">
                  <c:v>91.086532205595319</c:v>
                </c:pt>
                <c:pt idx="23">
                  <c:v>124.20299284320105</c:v>
                </c:pt>
                <c:pt idx="24">
                  <c:v>141.34677944046845</c:v>
                </c:pt>
                <c:pt idx="25">
                  <c:v>139.26480156148341</c:v>
                </c:pt>
                <c:pt idx="26">
                  <c:v>82.400780741704622</c:v>
                </c:pt>
                <c:pt idx="27">
                  <c:v>81.977878985035773</c:v>
                </c:pt>
                <c:pt idx="28">
                  <c:v>71.145087833441764</c:v>
                </c:pt>
                <c:pt idx="29">
                  <c:v>106.83148991541964</c:v>
                </c:pt>
                <c:pt idx="30">
                  <c:v>73.617436564736508</c:v>
                </c:pt>
                <c:pt idx="31">
                  <c:v>86.499674690956411</c:v>
                </c:pt>
                <c:pt idx="32">
                  <c:v>146.38906961613534</c:v>
                </c:pt>
                <c:pt idx="33">
                  <c:v>139.26480156148341</c:v>
                </c:pt>
                <c:pt idx="34">
                  <c:v>124.26805465191933</c:v>
                </c:pt>
                <c:pt idx="35">
                  <c:v>171.56798959011061</c:v>
                </c:pt>
                <c:pt idx="36">
                  <c:v>161.32075471698113</c:v>
                </c:pt>
                <c:pt idx="37">
                  <c:v>167.01366297983085</c:v>
                </c:pt>
                <c:pt idx="38">
                  <c:v>138.3864671437866</c:v>
                </c:pt>
                <c:pt idx="39">
                  <c:v>209.72674040338322</c:v>
                </c:pt>
                <c:pt idx="40">
                  <c:v>219.25829538061157</c:v>
                </c:pt>
                <c:pt idx="41">
                  <c:v>238.74430709173714</c:v>
                </c:pt>
                <c:pt idx="42">
                  <c:v>180.38386467143789</c:v>
                </c:pt>
                <c:pt idx="43">
                  <c:v>201.13858165256994</c:v>
                </c:pt>
                <c:pt idx="44">
                  <c:v>263.2726089785296</c:v>
                </c:pt>
                <c:pt idx="45">
                  <c:v>242.35523747560183</c:v>
                </c:pt>
              </c:numCache>
            </c:numRef>
          </c:val>
          <c:smooth val="0"/>
        </c:ser>
        <c:ser>
          <c:idx val="3"/>
          <c:order val="1"/>
          <c:tx>
            <c:strRef>
              <c:f>'13. Lägenheter'!$B$50</c:f>
              <c:strCache>
                <c:ptCount val="1"/>
                <c:pt idx="0">
                  <c:v>Övriga Sverige</c:v>
                </c:pt>
              </c:strCache>
            </c:strRef>
          </c:tx>
          <c:spPr>
            <a:ln>
              <a:solidFill>
                <a:sysClr val="window" lastClr="FFFFFF">
                  <a:lumMod val="50000"/>
                </a:sysClr>
              </a:solidFill>
              <a:prstDash val="solid"/>
            </a:ln>
          </c:spPr>
          <c:marker>
            <c:spPr>
              <a:ln>
                <a:noFill/>
              </a:ln>
            </c:spPr>
          </c:marker>
          <c:cat>
            <c:strRef>
              <c:f>'13. Lägenheter'!$C$47:$AV$47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'13. Lägenheter'!$C$50:$AV$50</c:f>
              <c:numCache>
                <c:formatCode>0.0</c:formatCode>
                <c:ptCount val="46"/>
                <c:pt idx="0">
                  <c:v>100</c:v>
                </c:pt>
                <c:pt idx="1">
                  <c:v>114.99017038007864</c:v>
                </c:pt>
                <c:pt idx="2">
                  <c:v>78.882699868938403</c:v>
                </c:pt>
                <c:pt idx="3">
                  <c:v>118.59436435124509</c:v>
                </c:pt>
                <c:pt idx="4">
                  <c:v>99.475753604193969</c:v>
                </c:pt>
                <c:pt idx="5">
                  <c:v>122.5262123197903</c:v>
                </c:pt>
                <c:pt idx="6">
                  <c:v>103.88269986893842</c:v>
                </c:pt>
                <c:pt idx="7">
                  <c:v>258.24049803407598</c:v>
                </c:pt>
                <c:pt idx="8">
                  <c:v>79.669069462647442</c:v>
                </c:pt>
                <c:pt idx="9">
                  <c:v>76.671035386631715</c:v>
                </c:pt>
                <c:pt idx="10">
                  <c:v>78.84993446920052</c:v>
                </c:pt>
                <c:pt idx="11">
                  <c:v>93.266710353866316</c:v>
                </c:pt>
                <c:pt idx="12">
                  <c:v>73.14875491480997</c:v>
                </c:pt>
                <c:pt idx="13">
                  <c:v>76.556356487549152</c:v>
                </c:pt>
                <c:pt idx="14">
                  <c:v>46.461336828309307</c:v>
                </c:pt>
                <c:pt idx="15">
                  <c:v>68.512450851900397</c:v>
                </c:pt>
                <c:pt idx="16">
                  <c:v>48.967889908256879</c:v>
                </c:pt>
                <c:pt idx="17">
                  <c:v>58.420707732634334</c:v>
                </c:pt>
                <c:pt idx="18">
                  <c:v>50.917431192660544</c:v>
                </c:pt>
                <c:pt idx="19">
                  <c:v>68.512450851900397</c:v>
                </c:pt>
                <c:pt idx="20">
                  <c:v>71.756225425950191</c:v>
                </c:pt>
                <c:pt idx="21">
                  <c:v>117.00524246395807</c:v>
                </c:pt>
                <c:pt idx="22">
                  <c:v>69.479030144167766</c:v>
                </c:pt>
                <c:pt idx="23">
                  <c:v>110.3211009174312</c:v>
                </c:pt>
                <c:pt idx="24">
                  <c:v>97.149410222804718</c:v>
                </c:pt>
                <c:pt idx="25">
                  <c:v>108.22411533420708</c:v>
                </c:pt>
                <c:pt idx="26">
                  <c:v>64.334862385321102</c:v>
                </c:pt>
                <c:pt idx="27">
                  <c:v>61.041939711664483</c:v>
                </c:pt>
                <c:pt idx="28">
                  <c:v>73.836828309305375</c:v>
                </c:pt>
                <c:pt idx="29">
                  <c:v>74.885321100917437</c:v>
                </c:pt>
                <c:pt idx="30">
                  <c:v>57.912844036697251</c:v>
                </c:pt>
                <c:pt idx="31">
                  <c:v>61.664482306684143</c:v>
                </c:pt>
                <c:pt idx="32">
                  <c:v>96.248361730013116</c:v>
                </c:pt>
                <c:pt idx="33">
                  <c:v>93.135648754914811</c:v>
                </c:pt>
                <c:pt idx="34">
                  <c:v>83.781127129750985</c:v>
                </c:pt>
                <c:pt idx="35">
                  <c:v>93.266710353866316</c:v>
                </c:pt>
                <c:pt idx="36">
                  <c:v>102.76867627785057</c:v>
                </c:pt>
                <c:pt idx="37">
                  <c:v>99.311926605504581</c:v>
                </c:pt>
                <c:pt idx="38">
                  <c:v>84.354521625163827</c:v>
                </c:pt>
                <c:pt idx="39">
                  <c:v>128.57142857142858</c:v>
                </c:pt>
                <c:pt idx="40">
                  <c:v>135.32110091743118</c:v>
                </c:pt>
                <c:pt idx="41">
                  <c:v>140.46526867627784</c:v>
                </c:pt>
                <c:pt idx="42">
                  <c:v>136.28768020969855</c:v>
                </c:pt>
                <c:pt idx="43">
                  <c:v>129.2267365661861</c:v>
                </c:pt>
                <c:pt idx="44">
                  <c:v>157.02817824377456</c:v>
                </c:pt>
                <c:pt idx="45">
                  <c:v>149.80340760157273</c:v>
                </c:pt>
              </c:numCache>
            </c:numRef>
          </c:val>
          <c:smooth val="0"/>
        </c:ser>
        <c:dLbls>
          <c:showLegendKey val="0"/>
          <c:showVal val="0"/>
          <c:showCatName val="0"/>
          <c:showSerName val="0"/>
          <c:showPercent val="0"/>
          <c:showBubbleSize val="0"/>
        </c:dLbls>
        <c:marker val="1"/>
        <c:smooth val="0"/>
        <c:axId val="118428800"/>
        <c:axId val="118431104"/>
      </c:lineChart>
      <c:catAx>
        <c:axId val="118428800"/>
        <c:scaling>
          <c:orientation val="minMax"/>
        </c:scaling>
        <c:delete val="0"/>
        <c:axPos val="b"/>
        <c:numFmt formatCode="General" sourceLinked="0"/>
        <c:majorTickMark val="out"/>
        <c:minorTickMark val="none"/>
        <c:tickLblPos val="nextTo"/>
        <c:txPr>
          <a:bodyPr rot="-2700000"/>
          <a:lstStyle/>
          <a:p>
            <a:pPr>
              <a:defRPr/>
            </a:pPr>
            <a:endParaRPr lang="sv-SE"/>
          </a:p>
        </c:txPr>
        <c:crossAx val="118431104"/>
        <c:crosses val="autoZero"/>
        <c:auto val="1"/>
        <c:lblAlgn val="ctr"/>
        <c:lblOffset val="100"/>
        <c:noMultiLvlLbl val="0"/>
      </c:catAx>
      <c:valAx>
        <c:axId val="118431104"/>
        <c:scaling>
          <c:orientation val="minMax"/>
          <c:min val="0"/>
        </c:scaling>
        <c:delete val="0"/>
        <c:axPos val="l"/>
        <c:majorGridlines/>
        <c:numFmt formatCode="0" sourceLinked="0"/>
        <c:majorTickMark val="out"/>
        <c:minorTickMark val="none"/>
        <c:tickLblPos val="nextTo"/>
        <c:crossAx val="118428800"/>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'14 Gästnätter'!$AX$39</c:f>
              <c:strCache>
                <c:ptCount val="1"/>
                <c:pt idx="0">
                  <c:v>Stockholmsregionen</c:v>
                </c:pt>
              </c:strCache>
            </c:strRef>
          </c:tx>
          <c:spPr>
            <a:ln>
              <a:solidFill>
                <a:srgbClr val="052364"/>
              </a:solidFill>
            </a:ln>
          </c:spPr>
          <c:marker>
            <c:symbol val="none"/>
          </c:marker>
          <c:cat>
            <c:strRef>
              <c:f>'14 Gästnätter'!$BB$38:$BJ$38</c:f>
              <c:strCache>
                <c:ptCount val="9"/>
                <c:pt idx="0">
                  <c:v>2008</c:v>
                </c:pt>
                <c:pt idx="1">
                  <c:v>2009</c:v>
                </c:pt>
                <c:pt idx="2">
                  <c:v>2010</c:v>
                </c:pt>
                <c:pt idx="3">
                  <c:v>2011</c:v>
                </c:pt>
                <c:pt idx="4">
                  <c:v>2012</c:v>
                </c:pt>
                <c:pt idx="5">
                  <c:v>2013</c:v>
                </c:pt>
                <c:pt idx="6">
                  <c:v>2014</c:v>
                </c:pt>
                <c:pt idx="7">
                  <c:v>2 015</c:v>
                </c:pt>
                <c:pt idx="8">
                  <c:v>2016</c:v>
                </c:pt>
              </c:strCache>
            </c:strRef>
          </c:cat>
          <c:val>
            <c:numRef>
              <c:f>'14 Gästnätter'!$BB$39:$BJ$39</c:f>
              <c:numCache>
                <c:formatCode>#,##0</c:formatCode>
                <c:ptCount val="9"/>
                <c:pt idx="0">
                  <c:v>100</c:v>
                </c:pt>
                <c:pt idx="1">
                  <c:v>100.56275720164609</c:v>
                </c:pt>
                <c:pt idx="2">
                  <c:v>102.84759259259259</c:v>
                </c:pt>
                <c:pt idx="3">
                  <c:v>106.99650205761317</c:v>
                </c:pt>
                <c:pt idx="4">
                  <c:v>107.39555555555556</c:v>
                </c:pt>
                <c:pt idx="5">
                  <c:v>109.79820987654321</c:v>
                </c:pt>
                <c:pt idx="6">
                  <c:v>116.06847736625514</c:v>
                </c:pt>
                <c:pt idx="7">
                  <c:v>122.00810699588477</c:v>
                </c:pt>
                <c:pt idx="8">
                  <c:v>125.18160493827159</c:v>
                </c:pt>
              </c:numCache>
            </c:numRef>
          </c:val>
          <c:smooth val="0"/>
        </c:ser>
        <c:ser>
          <c:idx val="3"/>
          <c:order val="1"/>
          <c:tx>
            <c:strRef>
              <c:f>'14 Gästnätter'!$AX$40</c:f>
              <c:strCache>
                <c:ptCount val="1"/>
                <c:pt idx="0">
                  <c:v>Övriga Sverige</c:v>
                </c:pt>
              </c:strCache>
            </c:strRef>
          </c:tx>
          <c:spPr>
            <a:ln>
              <a:solidFill>
                <a:sysClr val="window" lastClr="FFFFFF">
                  <a:lumMod val="50000"/>
                </a:sysClr>
              </a:solidFill>
              <a:prstDash val="solid"/>
            </a:ln>
          </c:spPr>
          <c:marker>
            <c:spPr>
              <a:ln>
                <a:noFill/>
              </a:ln>
            </c:spPr>
          </c:marker>
          <c:cat>
            <c:strRef>
              <c:f>'14 Gästnätter'!$BB$38:$BJ$38</c:f>
              <c:strCache>
                <c:ptCount val="9"/>
                <c:pt idx="0">
                  <c:v>2008</c:v>
                </c:pt>
                <c:pt idx="1">
                  <c:v>2009</c:v>
                </c:pt>
                <c:pt idx="2">
                  <c:v>2010</c:v>
                </c:pt>
                <c:pt idx="3">
                  <c:v>2011</c:v>
                </c:pt>
                <c:pt idx="4">
                  <c:v>2012</c:v>
                </c:pt>
                <c:pt idx="5">
                  <c:v>2013</c:v>
                </c:pt>
                <c:pt idx="6">
                  <c:v>2014</c:v>
                </c:pt>
                <c:pt idx="7">
                  <c:v>2 015</c:v>
                </c:pt>
                <c:pt idx="8">
                  <c:v>2016</c:v>
                </c:pt>
              </c:strCache>
            </c:strRef>
          </c:cat>
          <c:val>
            <c:numRef>
              <c:f>'14 Gästnätter'!$BB$40:$BJ$40</c:f>
              <c:numCache>
                <c:formatCode>#,##0</c:formatCode>
                <c:ptCount val="9"/>
                <c:pt idx="0">
                  <c:v>100</c:v>
                </c:pt>
                <c:pt idx="1">
                  <c:v>105.5767203392024</c:v>
                </c:pt>
                <c:pt idx="2">
                  <c:v>101.93086813233707</c:v>
                </c:pt>
                <c:pt idx="3">
                  <c:v>106.57266919021093</c:v>
                </c:pt>
                <c:pt idx="4">
                  <c:v>105.82691079427285</c:v>
                </c:pt>
                <c:pt idx="5">
                  <c:v>106.30373054087841</c:v>
                </c:pt>
                <c:pt idx="6">
                  <c:v>114.39083409177242</c:v>
                </c:pt>
                <c:pt idx="7">
                  <c:v>120.49500829327772</c:v>
                </c:pt>
                <c:pt idx="8">
                  <c:v>117.85050553666356</c:v>
                </c:pt>
              </c:numCache>
            </c:numRef>
          </c:val>
          <c:smooth val="0"/>
        </c:ser>
        <c:dLbls>
          <c:showLegendKey val="0"/>
          <c:showVal val="0"/>
          <c:showCatName val="0"/>
          <c:showSerName val="0"/>
          <c:showPercent val="0"/>
          <c:showBubbleSize val="0"/>
        </c:dLbls>
        <c:marker val="1"/>
        <c:smooth val="0"/>
        <c:axId val="120185984"/>
        <c:axId val="120187904"/>
      </c:lineChart>
      <c:catAx>
        <c:axId val="120185984"/>
        <c:scaling>
          <c:orientation val="minMax"/>
        </c:scaling>
        <c:delete val="0"/>
        <c:axPos val="b"/>
        <c:numFmt formatCode="General" sourceLinked="0"/>
        <c:majorTickMark val="out"/>
        <c:minorTickMark val="none"/>
        <c:tickLblPos val="nextTo"/>
        <c:txPr>
          <a:bodyPr rot="-2700000"/>
          <a:lstStyle/>
          <a:p>
            <a:pPr>
              <a:defRPr/>
            </a:pPr>
            <a:endParaRPr lang="sv-SE"/>
          </a:p>
        </c:txPr>
        <c:crossAx val="120187904"/>
        <c:crosses val="autoZero"/>
        <c:auto val="1"/>
        <c:lblAlgn val="ctr"/>
        <c:lblOffset val="100"/>
        <c:noMultiLvlLbl val="0"/>
      </c:catAx>
      <c:valAx>
        <c:axId val="120187904"/>
        <c:scaling>
          <c:orientation val="minMax"/>
          <c:min val="90"/>
        </c:scaling>
        <c:delete val="0"/>
        <c:axPos val="l"/>
        <c:majorGridlines/>
        <c:numFmt formatCode="#,##0" sourceLinked="1"/>
        <c:majorTickMark val="out"/>
        <c:minorTickMark val="none"/>
        <c:tickLblPos val="nextTo"/>
        <c:crossAx val="120185984"/>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Lönesumma'!$B$48</c:f>
              <c:strCache>
                <c:ptCount val="1"/>
                <c:pt idx="0">
                  <c:v>Stockholmsregionen, varav</c:v>
                </c:pt>
              </c:strCache>
            </c:strRef>
          </c:tx>
          <c:spPr>
            <a:ln>
              <a:solidFill>
                <a:srgbClr val="052364"/>
              </a:solidFill>
            </a:ln>
          </c:spPr>
          <c:marker>
            <c:symbol val="none"/>
          </c:marker>
          <c:cat>
            <c:strRef>
              <c:f>'3-4. Lönesumma'!$C$46:$AV$46</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Lönesumma'!$C$48:$AV$48</c:f>
              <c:numCache>
                <c:formatCode>0.0</c:formatCode>
                <c:ptCount val="46"/>
                <c:pt idx="0">
                  <c:v>100</c:v>
                </c:pt>
                <c:pt idx="1">
                  <c:v>106.56233619549431</c:v>
                </c:pt>
                <c:pt idx="2">
                  <c:v>103.20426966486897</c:v>
                </c:pt>
                <c:pt idx="3">
                  <c:v>105.39832412131544</c:v>
                </c:pt>
                <c:pt idx="4">
                  <c:v>106.25976444410072</c:v>
                </c:pt>
                <c:pt idx="5">
                  <c:v>112.73318637842138</c:v>
                </c:pt>
                <c:pt idx="6">
                  <c:v>109.42009773475286</c:v>
                </c:pt>
                <c:pt idx="7">
                  <c:v>112.55053109582416</c:v>
                </c:pt>
                <c:pt idx="8">
                  <c:v>115.22022640641335</c:v>
                </c:pt>
                <c:pt idx="9">
                  <c:v>120.87901135806089</c:v>
                </c:pt>
                <c:pt idx="10">
                  <c:v>118.43212064288625</c:v>
                </c:pt>
                <c:pt idx="11">
                  <c:v>122.24087400819703</c:v>
                </c:pt>
                <c:pt idx="12">
                  <c:v>124.52490713891342</c:v>
                </c:pt>
                <c:pt idx="13">
                  <c:v>131.25448747078144</c:v>
                </c:pt>
                <c:pt idx="14">
                  <c:v>126.8190558785076</c:v>
                </c:pt>
                <c:pt idx="15">
                  <c:v>127.39447891341709</c:v>
                </c:pt>
                <c:pt idx="16">
                  <c:v>127.38647523888487</c:v>
                </c:pt>
                <c:pt idx="17">
                  <c:v>131.13510530584307</c:v>
                </c:pt>
                <c:pt idx="18">
                  <c:v>126.93523108661697</c:v>
                </c:pt>
                <c:pt idx="19">
                  <c:v>127.40133700329304</c:v>
                </c:pt>
                <c:pt idx="20">
                  <c:v>128.4625933647952</c:v>
                </c:pt>
                <c:pt idx="21">
                  <c:v>135.84029924099659</c:v>
                </c:pt>
                <c:pt idx="22">
                  <c:v>132.70651324508711</c:v>
                </c:pt>
                <c:pt idx="23">
                  <c:v>135.70517285435523</c:v>
                </c:pt>
                <c:pt idx="24">
                  <c:v>137.05562908642051</c:v>
                </c:pt>
                <c:pt idx="25">
                  <c:v>146.13212613387017</c:v>
                </c:pt>
                <c:pt idx="26">
                  <c:v>142.727798842862</c:v>
                </c:pt>
                <c:pt idx="27">
                  <c:v>143.88579628583315</c:v>
                </c:pt>
                <c:pt idx="28">
                  <c:v>143.6958720673635</c:v>
                </c:pt>
                <c:pt idx="29">
                  <c:v>152.6680659275637</c:v>
                </c:pt>
                <c:pt idx="30">
                  <c:v>148.31468313766101</c:v>
                </c:pt>
                <c:pt idx="31">
                  <c:v>148.74247108981643</c:v>
                </c:pt>
                <c:pt idx="32">
                  <c:v>147.41235275488935</c:v>
                </c:pt>
                <c:pt idx="33">
                  <c:v>155.2821448886385</c:v>
                </c:pt>
                <c:pt idx="34">
                  <c:v>151.69126029837949</c:v>
                </c:pt>
                <c:pt idx="35">
                  <c:v>153.74774086426137</c:v>
                </c:pt>
                <c:pt idx="36">
                  <c:v>152.96551083334515</c:v>
                </c:pt>
                <c:pt idx="37">
                  <c:v>162.13641199223866</c:v>
                </c:pt>
                <c:pt idx="38">
                  <c:v>158.23008020866806</c:v>
                </c:pt>
                <c:pt idx="39">
                  <c:v>158.86528825151805</c:v>
                </c:pt>
                <c:pt idx="40">
                  <c:v>160.45669704453726</c:v>
                </c:pt>
                <c:pt idx="41">
                  <c:v>170.5979197441028</c:v>
                </c:pt>
                <c:pt idx="42">
                  <c:v>165.94832787408299</c:v>
                </c:pt>
                <c:pt idx="43">
                  <c:v>167.91569102315498</c:v>
                </c:pt>
                <c:pt idx="44">
                  <c:v>169.55381994410055</c:v>
                </c:pt>
                <c:pt idx="45">
                  <c:v>177.27731145100742</c:v>
                </c:pt>
              </c:numCache>
            </c:numRef>
          </c:val>
          <c:smooth val="0"/>
        </c:ser>
        <c:ser>
          <c:idx val="3"/>
          <c:order val="1"/>
          <c:tx>
            <c:strRef>
              <c:f>'3-4. Lönesumma'!$B$49</c:f>
              <c:strCache>
                <c:ptCount val="1"/>
                <c:pt idx="0">
                  <c:v>Industri</c:v>
                </c:pt>
              </c:strCache>
            </c:strRef>
          </c:tx>
          <c:spPr>
            <a:ln>
              <a:solidFill>
                <a:srgbClr val="C40064"/>
              </a:solidFill>
              <a:prstDash val="solid"/>
            </a:ln>
          </c:spPr>
          <c:marker>
            <c:spPr>
              <a:ln>
                <a:noFill/>
              </a:ln>
            </c:spPr>
          </c:marker>
          <c:cat>
            <c:strRef>
              <c:f>'3-4. Lönesumma'!$C$46:$AV$46</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Lönesumma'!$C$49:$AV$49</c:f>
              <c:numCache>
                <c:formatCode>0.0</c:formatCode>
                <c:ptCount val="46"/>
                <c:pt idx="0">
                  <c:v>100</c:v>
                </c:pt>
                <c:pt idx="1">
                  <c:v>110.10110223933781</c:v>
                </c:pt>
                <c:pt idx="2">
                  <c:v>102.72663559421514</c:v>
                </c:pt>
                <c:pt idx="3">
                  <c:v>102.56340650557429</c:v>
                </c:pt>
                <c:pt idx="4">
                  <c:v>104.85017440010722</c:v>
                </c:pt>
                <c:pt idx="5">
                  <c:v>112.19751022392066</c:v>
                </c:pt>
                <c:pt idx="6">
                  <c:v>107.03526414555822</c:v>
                </c:pt>
                <c:pt idx="7">
                  <c:v>108.00365506844476</c:v>
                </c:pt>
                <c:pt idx="8">
                  <c:v>111.33481972895866</c:v>
                </c:pt>
                <c:pt idx="9">
                  <c:v>118.50783509464482</c:v>
                </c:pt>
                <c:pt idx="10">
                  <c:v>111.87830807837294</c:v>
                </c:pt>
                <c:pt idx="11">
                  <c:v>114.44881928241779</c:v>
                </c:pt>
                <c:pt idx="12">
                  <c:v>116.96627997847526</c:v>
                </c:pt>
                <c:pt idx="13">
                  <c:v>124.837579349582</c:v>
                </c:pt>
                <c:pt idx="14">
                  <c:v>116.66555173563746</c:v>
                </c:pt>
                <c:pt idx="15">
                  <c:v>114.16804360414514</c:v>
                </c:pt>
                <c:pt idx="16">
                  <c:v>111.05098880545215</c:v>
                </c:pt>
                <c:pt idx="17">
                  <c:v>112.75625371592271</c:v>
                </c:pt>
                <c:pt idx="18">
                  <c:v>103.96185048665262</c:v>
                </c:pt>
                <c:pt idx="19">
                  <c:v>101.59944547744104</c:v>
                </c:pt>
                <c:pt idx="20">
                  <c:v>105.07369597274825</c:v>
                </c:pt>
                <c:pt idx="21">
                  <c:v>112.6846449708991</c:v>
                </c:pt>
                <c:pt idx="22">
                  <c:v>106.95871575163096</c:v>
                </c:pt>
                <c:pt idx="23">
                  <c:v>107.8097053273366</c:v>
                </c:pt>
                <c:pt idx="24">
                  <c:v>110.82012733527489</c:v>
                </c:pt>
                <c:pt idx="25">
                  <c:v>121.64907510403742</c:v>
                </c:pt>
                <c:pt idx="26">
                  <c:v>113.80149523073923</c:v>
                </c:pt>
                <c:pt idx="27">
                  <c:v>112.26881723946558</c:v>
                </c:pt>
                <c:pt idx="28">
                  <c:v>114.9185769414528</c:v>
                </c:pt>
                <c:pt idx="29">
                  <c:v>125.66399811930707</c:v>
                </c:pt>
                <c:pt idx="30">
                  <c:v>116.52612226241526</c:v>
                </c:pt>
                <c:pt idx="31">
                  <c:v>113.13090380694612</c:v>
                </c:pt>
                <c:pt idx="32">
                  <c:v>115.65112223547511</c:v>
                </c:pt>
                <c:pt idx="33">
                  <c:v>122.50514394880922</c:v>
                </c:pt>
                <c:pt idx="34">
                  <c:v>114.9023735062177</c:v>
                </c:pt>
                <c:pt idx="35">
                  <c:v>114.70205886609068</c:v>
                </c:pt>
                <c:pt idx="36">
                  <c:v>115.39788312032621</c:v>
                </c:pt>
                <c:pt idx="37">
                  <c:v>123.96453166229678</c:v>
                </c:pt>
                <c:pt idx="38">
                  <c:v>115.86900933806822</c:v>
                </c:pt>
                <c:pt idx="39">
                  <c:v>113.91573076101396</c:v>
                </c:pt>
                <c:pt idx="40">
                  <c:v>116.8820079658269</c:v>
                </c:pt>
                <c:pt idx="41">
                  <c:v>128.26769675486477</c:v>
                </c:pt>
                <c:pt idx="42">
                  <c:v>117.38936748983497</c:v>
                </c:pt>
                <c:pt idx="43">
                  <c:v>115.77576134195256</c:v>
                </c:pt>
                <c:pt idx="44">
                  <c:v>120.69317128373835</c:v>
                </c:pt>
                <c:pt idx="45">
                  <c:v>126.45955380525807</c:v>
                </c:pt>
              </c:numCache>
            </c:numRef>
          </c:val>
          <c:smooth val="0"/>
        </c:ser>
        <c:ser>
          <c:idx val="0"/>
          <c:order val="2"/>
          <c:tx>
            <c:strRef>
              <c:f>'3-4. Lönesumma'!$B$50</c:f>
              <c:strCache>
                <c:ptCount val="1"/>
                <c:pt idx="0">
                  <c:v>Tjänster</c:v>
                </c:pt>
              </c:strCache>
            </c:strRef>
          </c:tx>
          <c:spPr>
            <a:ln>
              <a:solidFill>
                <a:srgbClr val="006EBF"/>
              </a:solidFill>
            </a:ln>
          </c:spPr>
          <c:marker>
            <c:symbol val="none"/>
          </c:marker>
          <c:cat>
            <c:strRef>
              <c:f>'3-4. Lönesumma'!$C$46:$AV$46</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Lönesumma'!$C$50:$AV$50</c:f>
              <c:numCache>
                <c:formatCode>0.0</c:formatCode>
                <c:ptCount val="46"/>
                <c:pt idx="0">
                  <c:v>100</c:v>
                </c:pt>
                <c:pt idx="1">
                  <c:v>104.5477501877974</c:v>
                </c:pt>
                <c:pt idx="2">
                  <c:v>102.50037266260819</c:v>
                </c:pt>
                <c:pt idx="3">
                  <c:v>104.6622327830719</c:v>
                </c:pt>
                <c:pt idx="4">
                  <c:v>106.69424147129824</c:v>
                </c:pt>
                <c:pt idx="5">
                  <c:v>111.79017767731088</c:v>
                </c:pt>
                <c:pt idx="6">
                  <c:v>109.06338993447513</c:v>
                </c:pt>
                <c:pt idx="7">
                  <c:v>111.88676167852734</c:v>
                </c:pt>
                <c:pt idx="8">
                  <c:v>116.16142750022954</c:v>
                </c:pt>
                <c:pt idx="9">
                  <c:v>119.87389352829555</c:v>
                </c:pt>
                <c:pt idx="10">
                  <c:v>118.94500703225476</c:v>
                </c:pt>
                <c:pt idx="11">
                  <c:v>122.10029058516214</c:v>
                </c:pt>
                <c:pt idx="12">
                  <c:v>126.08896180734637</c:v>
                </c:pt>
                <c:pt idx="13">
                  <c:v>130.84296017216485</c:v>
                </c:pt>
                <c:pt idx="14">
                  <c:v>127.86650254707554</c:v>
                </c:pt>
                <c:pt idx="15">
                  <c:v>128.61174204825429</c:v>
                </c:pt>
                <c:pt idx="16">
                  <c:v>131.71485085033362</c:v>
                </c:pt>
                <c:pt idx="17">
                  <c:v>135.08707083708398</c:v>
                </c:pt>
                <c:pt idx="18">
                  <c:v>132.67226777083042</c:v>
                </c:pt>
                <c:pt idx="19">
                  <c:v>133.21024987281879</c:v>
                </c:pt>
                <c:pt idx="20">
                  <c:v>135.07123751633213</c:v>
                </c:pt>
                <c:pt idx="21">
                  <c:v>141.38615624120033</c:v>
                </c:pt>
                <c:pt idx="22">
                  <c:v>139.14390865434999</c:v>
                </c:pt>
                <c:pt idx="23">
                  <c:v>141.75301189193007</c:v>
                </c:pt>
                <c:pt idx="24">
                  <c:v>144.29516161980678</c:v>
                </c:pt>
                <c:pt idx="25">
                  <c:v>151.30381939906565</c:v>
                </c:pt>
                <c:pt idx="26">
                  <c:v>149.53233167572469</c:v>
                </c:pt>
                <c:pt idx="27">
                  <c:v>150.57078422185336</c:v>
                </c:pt>
                <c:pt idx="28">
                  <c:v>151.35564864146781</c:v>
                </c:pt>
                <c:pt idx="29">
                  <c:v>158.22995775285796</c:v>
                </c:pt>
                <c:pt idx="30">
                  <c:v>155.78675068381381</c:v>
                </c:pt>
                <c:pt idx="31">
                  <c:v>156.74195290853856</c:v>
                </c:pt>
                <c:pt idx="32">
                  <c:v>155.88817908382137</c:v>
                </c:pt>
                <c:pt idx="33">
                  <c:v>162.55785421105173</c:v>
                </c:pt>
                <c:pt idx="34">
                  <c:v>160.44700970036087</c:v>
                </c:pt>
                <c:pt idx="35">
                  <c:v>162.55771240036159</c:v>
                </c:pt>
                <c:pt idx="36">
                  <c:v>163.52109579466671</c:v>
                </c:pt>
                <c:pt idx="37">
                  <c:v>171.16748319728651</c:v>
                </c:pt>
                <c:pt idx="38">
                  <c:v>168.92612039662066</c:v>
                </c:pt>
                <c:pt idx="39">
                  <c:v>169.51925080614828</c:v>
                </c:pt>
                <c:pt idx="40">
                  <c:v>172.74400703555764</c:v>
                </c:pt>
                <c:pt idx="41">
                  <c:v>180.38544463284069</c:v>
                </c:pt>
                <c:pt idx="42">
                  <c:v>177.88784662793606</c:v>
                </c:pt>
                <c:pt idx="43">
                  <c:v>180.11147912097545</c:v>
                </c:pt>
                <c:pt idx="44">
                  <c:v>182.95581468805165</c:v>
                </c:pt>
                <c:pt idx="45">
                  <c:v>189.22132239855208</c:v>
                </c:pt>
              </c:numCache>
            </c:numRef>
          </c:val>
          <c:smooth val="0"/>
        </c:ser>
        <c:ser>
          <c:idx val="2"/>
          <c:order val="3"/>
          <c:tx>
            <c:strRef>
              <c:f>'3-4. Lönesumma'!$B$51</c:f>
              <c:strCache>
                <c:ptCount val="1"/>
                <c:pt idx="0">
                  <c:v>Övrigt</c:v>
                </c:pt>
              </c:strCache>
            </c:strRef>
          </c:tx>
          <c:spPr>
            <a:ln>
              <a:solidFill>
                <a:srgbClr val="DD4A2C"/>
              </a:solidFill>
            </a:ln>
          </c:spPr>
          <c:marker>
            <c:symbol val="none"/>
          </c:marker>
          <c:cat>
            <c:strRef>
              <c:f>'3-4. Lönesumma'!$C$46:$AV$46</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Lönesumma'!$C$51:$AV$51</c:f>
              <c:numCache>
                <c:formatCode>0.0</c:formatCode>
                <c:ptCount val="46"/>
                <c:pt idx="0">
                  <c:v>100</c:v>
                </c:pt>
                <c:pt idx="1">
                  <c:v>113.7478488581224</c:v>
                </c:pt>
                <c:pt idx="2">
                  <c:v>111.40286478117434</c:v>
                </c:pt>
                <c:pt idx="3">
                  <c:v>121.72178011561314</c:v>
                </c:pt>
                <c:pt idx="4">
                  <c:v>106.85509649603304</c:v>
                </c:pt>
                <c:pt idx="5">
                  <c:v>123.37101531906552</c:v>
                </c:pt>
                <c:pt idx="6">
                  <c:v>120.68541978548033</c:v>
                </c:pt>
                <c:pt idx="7">
                  <c:v>133.87540522811432</c:v>
                </c:pt>
                <c:pt idx="8">
                  <c:v>119.27022776108605</c:v>
                </c:pt>
                <c:pt idx="9">
                  <c:v>138.19129298117045</c:v>
                </c:pt>
                <c:pt idx="10">
                  <c:v>135.36124475678602</c:v>
                </c:pt>
                <c:pt idx="11">
                  <c:v>149.41878435048326</c:v>
                </c:pt>
                <c:pt idx="12">
                  <c:v>134.91190237559695</c:v>
                </c:pt>
                <c:pt idx="13">
                  <c:v>156.41484935912266</c:v>
                </c:pt>
                <c:pt idx="14">
                  <c:v>150.67075483126936</c:v>
                </c:pt>
                <c:pt idx="15">
                  <c:v>159.8477941187445</c:v>
                </c:pt>
                <c:pt idx="16">
                  <c:v>140.92565612625802</c:v>
                </c:pt>
                <c:pt idx="17">
                  <c:v>154.99160221325695</c:v>
                </c:pt>
                <c:pt idx="18">
                  <c:v>149.26609929755486</c:v>
                </c:pt>
                <c:pt idx="19">
                  <c:v>158.44296289911486</c:v>
                </c:pt>
                <c:pt idx="20">
                  <c:v>143.98292065489241</c:v>
                </c:pt>
                <c:pt idx="21">
                  <c:v>160.57229173787388</c:v>
                </c:pt>
                <c:pt idx="22">
                  <c:v>157.66358131104852</c:v>
                </c:pt>
                <c:pt idx="23">
                  <c:v>171.4491995314379</c:v>
                </c:pt>
                <c:pt idx="24">
                  <c:v>156.0944293447842</c:v>
                </c:pt>
                <c:pt idx="25">
                  <c:v>178.7844705093934</c:v>
                </c:pt>
                <c:pt idx="26">
                  <c:v>174.78284909941843</c:v>
                </c:pt>
                <c:pt idx="27">
                  <c:v>185.99275166556467</c:v>
                </c:pt>
                <c:pt idx="28">
                  <c:v>167.22081891154085</c:v>
                </c:pt>
                <c:pt idx="29">
                  <c:v>190.01991438716524</c:v>
                </c:pt>
                <c:pt idx="30">
                  <c:v>183.59582985692887</c:v>
                </c:pt>
                <c:pt idx="31">
                  <c:v>191.75438058059314</c:v>
                </c:pt>
                <c:pt idx="32">
                  <c:v>173.17176106068771</c:v>
                </c:pt>
                <c:pt idx="33">
                  <c:v>195.68824164332062</c:v>
                </c:pt>
                <c:pt idx="34">
                  <c:v>191.50428312932621</c:v>
                </c:pt>
                <c:pt idx="35">
                  <c:v>200.54022019633041</c:v>
                </c:pt>
                <c:pt idx="36">
                  <c:v>178.45193127639641</c:v>
                </c:pt>
                <c:pt idx="37">
                  <c:v>203.95188985805325</c:v>
                </c:pt>
                <c:pt idx="38">
                  <c:v>198.3033062783243</c:v>
                </c:pt>
                <c:pt idx="39">
                  <c:v>207.92345809334324</c:v>
                </c:pt>
                <c:pt idx="40">
                  <c:v>189.60604190392039</c:v>
                </c:pt>
                <c:pt idx="41">
                  <c:v>219.10494307403206</c:v>
                </c:pt>
                <c:pt idx="42">
                  <c:v>214.9051479517945</c:v>
                </c:pt>
                <c:pt idx="43">
                  <c:v>226.34770686658916</c:v>
                </c:pt>
                <c:pt idx="44">
                  <c:v>205.77073348776281</c:v>
                </c:pt>
                <c:pt idx="45">
                  <c:v>233.68748037914821</c:v>
                </c:pt>
              </c:numCache>
            </c:numRef>
          </c:val>
          <c:smooth val="0"/>
        </c:ser>
        <c:dLbls>
          <c:showLegendKey val="0"/>
          <c:showVal val="0"/>
          <c:showCatName val="0"/>
          <c:showSerName val="0"/>
          <c:showPercent val="0"/>
          <c:showBubbleSize val="0"/>
        </c:dLbls>
        <c:marker val="1"/>
        <c:smooth val="0"/>
        <c:axId val="107889792"/>
        <c:axId val="107891328"/>
      </c:lineChart>
      <c:catAx>
        <c:axId val="107889792"/>
        <c:scaling>
          <c:orientation val="minMax"/>
        </c:scaling>
        <c:delete val="0"/>
        <c:axPos val="b"/>
        <c:numFmt formatCode="General" sourceLinked="0"/>
        <c:majorTickMark val="out"/>
        <c:minorTickMark val="none"/>
        <c:tickLblPos val="nextTo"/>
        <c:txPr>
          <a:bodyPr rot="-2700000"/>
          <a:lstStyle/>
          <a:p>
            <a:pPr>
              <a:defRPr/>
            </a:pPr>
            <a:endParaRPr lang="sv-SE"/>
          </a:p>
        </c:txPr>
        <c:crossAx val="107891328"/>
        <c:crosses val="autoZero"/>
        <c:auto val="1"/>
        <c:lblAlgn val="ctr"/>
        <c:lblOffset val="100"/>
        <c:noMultiLvlLbl val="0"/>
      </c:catAx>
      <c:valAx>
        <c:axId val="107891328"/>
        <c:scaling>
          <c:orientation val="minMax"/>
          <c:min val="100"/>
        </c:scaling>
        <c:delete val="0"/>
        <c:axPos val="l"/>
        <c:majorGridlines/>
        <c:numFmt formatCode="0.0" sourceLinked="1"/>
        <c:majorTickMark val="out"/>
        <c:minorTickMark val="none"/>
        <c:tickLblPos val="nextTo"/>
        <c:crossAx val="107889792"/>
        <c:crosses val="autoZero"/>
        <c:crossBetween val="between"/>
      </c:valAx>
      <c:spPr>
        <a:solidFill>
          <a:schemeClr val="bg1">
            <a:lumMod val="95000"/>
          </a:schemeClr>
        </a:solidFill>
      </c:spPr>
    </c:plotArea>
    <c:legend>
      <c:legendPos val="b"/>
      <c:layout>
        <c:manualLayout>
          <c:xMode val="edge"/>
          <c:yMode val="edge"/>
          <c:x val="2.1552963835875408E-2"/>
          <c:y val="0.80871999999999999"/>
          <c:w val="0.95384233161544263"/>
          <c:h val="0.16305777777777777"/>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'5. Nya företag'!$B$31</c:f>
              <c:strCache>
                <c:ptCount val="1"/>
                <c:pt idx="0">
                  <c:v>Stockholmsregionen</c:v>
                </c:pt>
              </c:strCache>
            </c:strRef>
          </c:tx>
          <c:spPr>
            <a:ln>
              <a:solidFill>
                <a:srgbClr val="052364"/>
              </a:solidFill>
            </a:ln>
          </c:spPr>
          <c:marker>
            <c:symbol val="none"/>
          </c:marker>
          <c:cat>
            <c:strRef>
              <c:f>'5. Nya företag'!$C$28:$AV$28</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'5. Nya företag'!$C$31:$AV$31</c:f>
              <c:numCache>
                <c:formatCode>#,##0</c:formatCode>
                <c:ptCount val="46"/>
                <c:pt idx="0">
                  <c:v>7605</c:v>
                </c:pt>
                <c:pt idx="1">
                  <c:v>7133</c:v>
                </c:pt>
                <c:pt idx="2">
                  <c:v>6198</c:v>
                </c:pt>
                <c:pt idx="3">
                  <c:v>7758</c:v>
                </c:pt>
                <c:pt idx="4">
                  <c:v>7914</c:v>
                </c:pt>
                <c:pt idx="5">
                  <c:v>7495</c:v>
                </c:pt>
                <c:pt idx="6">
                  <c:v>6541</c:v>
                </c:pt>
                <c:pt idx="7">
                  <c:v>7350</c:v>
                </c:pt>
                <c:pt idx="8">
                  <c:v>9099</c:v>
                </c:pt>
                <c:pt idx="9">
                  <c:v>8069</c:v>
                </c:pt>
                <c:pt idx="10">
                  <c:v>6867</c:v>
                </c:pt>
                <c:pt idx="11">
                  <c:v>8163</c:v>
                </c:pt>
                <c:pt idx="12">
                  <c:v>8716</c:v>
                </c:pt>
                <c:pt idx="13">
                  <c:v>8281</c:v>
                </c:pt>
                <c:pt idx="14">
                  <c:v>6523</c:v>
                </c:pt>
                <c:pt idx="15">
                  <c:v>6977</c:v>
                </c:pt>
                <c:pt idx="16">
                  <c:v>7798</c:v>
                </c:pt>
                <c:pt idx="17">
                  <c:v>6469</c:v>
                </c:pt>
                <c:pt idx="18">
                  <c:v>6246</c:v>
                </c:pt>
                <c:pt idx="19">
                  <c:v>7752</c:v>
                </c:pt>
                <c:pt idx="20">
                  <c:v>8469</c:v>
                </c:pt>
                <c:pt idx="21">
                  <c:v>8250</c:v>
                </c:pt>
                <c:pt idx="22">
                  <c:v>7096</c:v>
                </c:pt>
                <c:pt idx="23">
                  <c:v>9726</c:v>
                </c:pt>
                <c:pt idx="24">
                  <c:v>11288</c:v>
                </c:pt>
                <c:pt idx="25">
                  <c:v>8899</c:v>
                </c:pt>
                <c:pt idx="26">
                  <c:v>7089</c:v>
                </c:pt>
                <c:pt idx="27">
                  <c:v>8615</c:v>
                </c:pt>
                <c:pt idx="28">
                  <c:v>9896</c:v>
                </c:pt>
                <c:pt idx="29">
                  <c:v>7299</c:v>
                </c:pt>
                <c:pt idx="30">
                  <c:v>6867</c:v>
                </c:pt>
                <c:pt idx="31">
                  <c:v>7887</c:v>
                </c:pt>
                <c:pt idx="32">
                  <c:v>9080</c:v>
                </c:pt>
                <c:pt idx="33">
                  <c:v>7497</c:v>
                </c:pt>
                <c:pt idx="34">
                  <c:v>6621</c:v>
                </c:pt>
                <c:pt idx="35">
                  <c:v>8282</c:v>
                </c:pt>
                <c:pt idx="36">
                  <c:v>8895</c:v>
                </c:pt>
                <c:pt idx="37">
                  <c:v>7769</c:v>
                </c:pt>
                <c:pt idx="38">
                  <c:v>7148</c:v>
                </c:pt>
                <c:pt idx="39">
                  <c:v>8848</c:v>
                </c:pt>
                <c:pt idx="40">
                  <c:v>9331</c:v>
                </c:pt>
                <c:pt idx="41">
                  <c:v>7835</c:v>
                </c:pt>
                <c:pt idx="42">
                  <c:v>7434</c:v>
                </c:pt>
                <c:pt idx="43">
                  <c:v>9698</c:v>
                </c:pt>
                <c:pt idx="44">
                  <c:v>10029</c:v>
                </c:pt>
                <c:pt idx="45">
                  <c:v>9218</c:v>
                </c:pt>
              </c:numCache>
            </c:numRef>
          </c:val>
          <c:smooth val="0"/>
        </c:ser>
        <c:ser>
          <c:idx val="3"/>
          <c:order val="1"/>
          <c:tx>
            <c:strRef>
              <c:f>'5. Nya företag'!$B$32</c:f>
              <c:strCache>
                <c:ptCount val="1"/>
                <c:pt idx="0">
                  <c:v>Övriga Sverige</c:v>
                </c:pt>
              </c:strCache>
            </c:strRef>
          </c:tx>
          <c:spPr>
            <a:ln>
              <a:solidFill>
                <a:sysClr val="window" lastClr="FFFFFF">
                  <a:lumMod val="50000"/>
                </a:sysClr>
              </a:solidFill>
              <a:prstDash val="solid"/>
            </a:ln>
          </c:spPr>
          <c:marker>
            <c:spPr>
              <a:ln>
                <a:noFill/>
              </a:ln>
            </c:spPr>
          </c:marker>
          <c:cat>
            <c:strRef>
              <c:f>'5. Nya företag'!$C$28:$AV$28</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'5. Nya företag'!$C$32:$AV$32</c:f>
              <c:numCache>
                <c:formatCode>#,##0</c:formatCode>
                <c:ptCount val="46"/>
                <c:pt idx="0">
                  <c:v>7167</c:v>
                </c:pt>
                <c:pt idx="1">
                  <c:v>6711</c:v>
                </c:pt>
                <c:pt idx="2">
                  <c:v>5532</c:v>
                </c:pt>
                <c:pt idx="3">
                  <c:v>6992</c:v>
                </c:pt>
                <c:pt idx="4">
                  <c:v>7837</c:v>
                </c:pt>
                <c:pt idx="5">
                  <c:v>7114</c:v>
                </c:pt>
                <c:pt idx="6">
                  <c:v>5860</c:v>
                </c:pt>
                <c:pt idx="7">
                  <c:v>6834</c:v>
                </c:pt>
                <c:pt idx="8">
                  <c:v>8645</c:v>
                </c:pt>
                <c:pt idx="9">
                  <c:v>7582</c:v>
                </c:pt>
                <c:pt idx="10">
                  <c:v>6495</c:v>
                </c:pt>
                <c:pt idx="11">
                  <c:v>7643</c:v>
                </c:pt>
                <c:pt idx="12">
                  <c:v>8456</c:v>
                </c:pt>
                <c:pt idx="13">
                  <c:v>7796</c:v>
                </c:pt>
                <c:pt idx="14">
                  <c:v>5996</c:v>
                </c:pt>
                <c:pt idx="15">
                  <c:v>6800</c:v>
                </c:pt>
                <c:pt idx="16">
                  <c:v>7322</c:v>
                </c:pt>
                <c:pt idx="17">
                  <c:v>6307</c:v>
                </c:pt>
                <c:pt idx="18">
                  <c:v>5721</c:v>
                </c:pt>
                <c:pt idx="19">
                  <c:v>7125</c:v>
                </c:pt>
                <c:pt idx="20">
                  <c:v>8196</c:v>
                </c:pt>
                <c:pt idx="21">
                  <c:v>7920</c:v>
                </c:pt>
                <c:pt idx="22">
                  <c:v>6565</c:v>
                </c:pt>
                <c:pt idx="23">
                  <c:v>8998</c:v>
                </c:pt>
                <c:pt idx="24">
                  <c:v>10631</c:v>
                </c:pt>
                <c:pt idx="25">
                  <c:v>8450</c:v>
                </c:pt>
                <c:pt idx="26">
                  <c:v>6485</c:v>
                </c:pt>
                <c:pt idx="27">
                  <c:v>7842</c:v>
                </c:pt>
                <c:pt idx="28">
                  <c:v>9309</c:v>
                </c:pt>
                <c:pt idx="29">
                  <c:v>7083</c:v>
                </c:pt>
                <c:pt idx="30">
                  <c:v>6211</c:v>
                </c:pt>
                <c:pt idx="31">
                  <c:v>7223</c:v>
                </c:pt>
                <c:pt idx="32">
                  <c:v>8365</c:v>
                </c:pt>
                <c:pt idx="33">
                  <c:v>7147</c:v>
                </c:pt>
                <c:pt idx="34">
                  <c:v>6102</c:v>
                </c:pt>
                <c:pt idx="35">
                  <c:v>7434</c:v>
                </c:pt>
                <c:pt idx="36">
                  <c:v>8198</c:v>
                </c:pt>
                <c:pt idx="37">
                  <c:v>7117</c:v>
                </c:pt>
                <c:pt idx="38">
                  <c:v>6511</c:v>
                </c:pt>
                <c:pt idx="39">
                  <c:v>7886</c:v>
                </c:pt>
                <c:pt idx="40">
                  <c:v>8479</c:v>
                </c:pt>
                <c:pt idx="41">
                  <c:v>6798</c:v>
                </c:pt>
                <c:pt idx="42">
                  <c:v>6464</c:v>
                </c:pt>
                <c:pt idx="43">
                  <c:v>8586</c:v>
                </c:pt>
                <c:pt idx="44">
                  <c:v>8900</c:v>
                </c:pt>
                <c:pt idx="45">
                  <c:v>8016</c:v>
                </c:pt>
              </c:numCache>
            </c:numRef>
          </c:val>
          <c:smooth val="0"/>
        </c:ser>
        <c:dLbls>
          <c:showLegendKey val="0"/>
          <c:showVal val="0"/>
          <c:showCatName val="0"/>
          <c:showSerName val="0"/>
          <c:showPercent val="0"/>
          <c:showBubbleSize val="0"/>
        </c:dLbls>
        <c:marker val="1"/>
        <c:smooth val="0"/>
        <c:axId val="108490112"/>
        <c:axId val="108525440"/>
      </c:lineChart>
      <c:catAx>
        <c:axId val="108490112"/>
        <c:scaling>
          <c:orientation val="minMax"/>
        </c:scaling>
        <c:delete val="0"/>
        <c:axPos val="b"/>
        <c:numFmt formatCode="General" sourceLinked="0"/>
        <c:majorTickMark val="out"/>
        <c:minorTickMark val="none"/>
        <c:tickLblPos val="nextTo"/>
        <c:txPr>
          <a:bodyPr rot="-2700000"/>
          <a:lstStyle/>
          <a:p>
            <a:pPr>
              <a:defRPr/>
            </a:pPr>
            <a:endParaRPr lang="sv-SE"/>
          </a:p>
        </c:txPr>
        <c:crossAx val="108525440"/>
        <c:crosses val="autoZero"/>
        <c:auto val="1"/>
        <c:lblAlgn val="ctr"/>
        <c:lblOffset val="100"/>
        <c:noMultiLvlLbl val="0"/>
      </c:catAx>
      <c:valAx>
        <c:axId val="108525440"/>
        <c:scaling>
          <c:orientation val="minMax"/>
          <c:min val="0"/>
        </c:scaling>
        <c:delete val="0"/>
        <c:axPos val="l"/>
        <c:majorGridlines/>
        <c:numFmt formatCode="#,##0" sourceLinked="1"/>
        <c:majorTickMark val="out"/>
        <c:minorTickMark val="none"/>
        <c:tickLblPos val="nextTo"/>
        <c:crossAx val="108490112"/>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'6. Konkurser'!$B$31</c:f>
              <c:strCache>
                <c:ptCount val="1"/>
                <c:pt idx="0">
                  <c:v>Stockholmsregionen</c:v>
                </c:pt>
              </c:strCache>
            </c:strRef>
          </c:tx>
          <c:spPr>
            <a:ln>
              <a:solidFill>
                <a:srgbClr val="052364"/>
              </a:solidFill>
            </a:ln>
          </c:spPr>
          <c:marker>
            <c:symbol val="none"/>
          </c:marker>
          <c:cat>
            <c:strRef>
              <c:f>'6. Konkurser'!$C$28:$AV$28</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'6. Konkurser'!$C$31:$AV$31</c:f>
              <c:numCache>
                <c:formatCode>#,##0</c:formatCode>
                <c:ptCount val="46"/>
                <c:pt idx="0">
                  <c:v>977</c:v>
                </c:pt>
                <c:pt idx="1">
                  <c:v>1056</c:v>
                </c:pt>
                <c:pt idx="2">
                  <c:v>723</c:v>
                </c:pt>
                <c:pt idx="3">
                  <c:v>1005</c:v>
                </c:pt>
                <c:pt idx="4">
                  <c:v>835</c:v>
                </c:pt>
                <c:pt idx="5">
                  <c:v>836</c:v>
                </c:pt>
                <c:pt idx="6">
                  <c:v>686</c:v>
                </c:pt>
                <c:pt idx="7">
                  <c:v>986</c:v>
                </c:pt>
                <c:pt idx="8">
                  <c:v>818</c:v>
                </c:pt>
                <c:pt idx="9">
                  <c:v>780</c:v>
                </c:pt>
                <c:pt idx="10">
                  <c:v>641</c:v>
                </c:pt>
                <c:pt idx="11">
                  <c:v>869</c:v>
                </c:pt>
                <c:pt idx="12">
                  <c:v>764</c:v>
                </c:pt>
                <c:pt idx="13">
                  <c:v>811</c:v>
                </c:pt>
                <c:pt idx="14">
                  <c:v>650</c:v>
                </c:pt>
                <c:pt idx="15">
                  <c:v>1031</c:v>
                </c:pt>
                <c:pt idx="16">
                  <c:v>1008</c:v>
                </c:pt>
                <c:pt idx="17">
                  <c:v>1092</c:v>
                </c:pt>
                <c:pt idx="18">
                  <c:v>743</c:v>
                </c:pt>
                <c:pt idx="19">
                  <c:v>973</c:v>
                </c:pt>
                <c:pt idx="20">
                  <c:v>908</c:v>
                </c:pt>
                <c:pt idx="21">
                  <c:v>1017</c:v>
                </c:pt>
                <c:pt idx="22">
                  <c:v>772</c:v>
                </c:pt>
                <c:pt idx="23">
                  <c:v>991</c:v>
                </c:pt>
                <c:pt idx="24">
                  <c:v>919</c:v>
                </c:pt>
                <c:pt idx="25">
                  <c:v>975</c:v>
                </c:pt>
                <c:pt idx="26">
                  <c:v>690</c:v>
                </c:pt>
                <c:pt idx="27">
                  <c:v>906</c:v>
                </c:pt>
                <c:pt idx="28">
                  <c:v>968</c:v>
                </c:pt>
                <c:pt idx="29">
                  <c:v>1067</c:v>
                </c:pt>
                <c:pt idx="30">
                  <c:v>856</c:v>
                </c:pt>
                <c:pt idx="31">
                  <c:v>1017</c:v>
                </c:pt>
                <c:pt idx="32">
                  <c:v>1025</c:v>
                </c:pt>
                <c:pt idx="33">
                  <c:v>1120</c:v>
                </c:pt>
                <c:pt idx="34">
                  <c:v>723</c:v>
                </c:pt>
                <c:pt idx="35">
                  <c:v>1007</c:v>
                </c:pt>
                <c:pt idx="36">
                  <c:v>885</c:v>
                </c:pt>
                <c:pt idx="37">
                  <c:v>1056</c:v>
                </c:pt>
                <c:pt idx="38">
                  <c:v>696</c:v>
                </c:pt>
                <c:pt idx="39">
                  <c:v>1001</c:v>
                </c:pt>
                <c:pt idx="40">
                  <c:v>804</c:v>
                </c:pt>
                <c:pt idx="41">
                  <c:v>971</c:v>
                </c:pt>
                <c:pt idx="42">
                  <c:v>580</c:v>
                </c:pt>
                <c:pt idx="43">
                  <c:v>812</c:v>
                </c:pt>
                <c:pt idx="44">
                  <c:v>717</c:v>
                </c:pt>
                <c:pt idx="45">
                  <c:v>922</c:v>
                </c:pt>
              </c:numCache>
            </c:numRef>
          </c:val>
          <c:smooth val="0"/>
        </c:ser>
        <c:ser>
          <c:idx val="3"/>
          <c:order val="1"/>
          <c:tx>
            <c:strRef>
              <c:f>'6. Konkurser'!$B$32</c:f>
              <c:strCache>
                <c:ptCount val="1"/>
                <c:pt idx="0">
                  <c:v>Övriga Sverige</c:v>
                </c:pt>
              </c:strCache>
            </c:strRef>
          </c:tx>
          <c:spPr>
            <a:ln>
              <a:solidFill>
                <a:sysClr val="window" lastClr="FFFFFF">
                  <a:lumMod val="50000"/>
                </a:sysClr>
              </a:solidFill>
              <a:prstDash val="solid"/>
            </a:ln>
          </c:spPr>
          <c:marker>
            <c:spPr>
              <a:ln>
                <a:noFill/>
              </a:ln>
            </c:spPr>
          </c:marker>
          <c:cat>
            <c:strRef>
              <c:f>'6. Konkurser'!$C$28:$AV$28</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'6. Konkurser'!$C$32:$AV$32</c:f>
              <c:numCache>
                <c:formatCode>#,##0</c:formatCode>
                <c:ptCount val="46"/>
                <c:pt idx="0">
                  <c:v>760</c:v>
                </c:pt>
                <c:pt idx="1">
                  <c:v>883</c:v>
                </c:pt>
                <c:pt idx="2">
                  <c:v>595</c:v>
                </c:pt>
                <c:pt idx="3">
                  <c:v>785</c:v>
                </c:pt>
                <c:pt idx="4">
                  <c:v>757</c:v>
                </c:pt>
                <c:pt idx="5">
                  <c:v>729</c:v>
                </c:pt>
                <c:pt idx="6">
                  <c:v>549</c:v>
                </c:pt>
                <c:pt idx="7">
                  <c:v>782</c:v>
                </c:pt>
                <c:pt idx="8">
                  <c:v>676</c:v>
                </c:pt>
                <c:pt idx="9">
                  <c:v>722</c:v>
                </c:pt>
                <c:pt idx="10">
                  <c:v>564</c:v>
                </c:pt>
                <c:pt idx="11">
                  <c:v>721</c:v>
                </c:pt>
                <c:pt idx="12">
                  <c:v>721</c:v>
                </c:pt>
                <c:pt idx="13">
                  <c:v>713</c:v>
                </c:pt>
                <c:pt idx="14">
                  <c:v>634</c:v>
                </c:pt>
                <c:pt idx="15">
                  <c:v>974</c:v>
                </c:pt>
                <c:pt idx="16">
                  <c:v>1098</c:v>
                </c:pt>
                <c:pt idx="17">
                  <c:v>1013</c:v>
                </c:pt>
                <c:pt idx="18">
                  <c:v>738</c:v>
                </c:pt>
                <c:pt idx="19">
                  <c:v>973</c:v>
                </c:pt>
                <c:pt idx="20">
                  <c:v>873</c:v>
                </c:pt>
                <c:pt idx="21">
                  <c:v>1004</c:v>
                </c:pt>
                <c:pt idx="22">
                  <c:v>690</c:v>
                </c:pt>
                <c:pt idx="23">
                  <c:v>1019</c:v>
                </c:pt>
                <c:pt idx="24">
                  <c:v>926</c:v>
                </c:pt>
                <c:pt idx="25">
                  <c:v>892</c:v>
                </c:pt>
                <c:pt idx="26">
                  <c:v>674</c:v>
                </c:pt>
                <c:pt idx="27">
                  <c:v>976</c:v>
                </c:pt>
                <c:pt idx="28">
                  <c:v>888</c:v>
                </c:pt>
                <c:pt idx="29">
                  <c:v>934</c:v>
                </c:pt>
                <c:pt idx="30">
                  <c:v>759</c:v>
                </c:pt>
                <c:pt idx="31">
                  <c:v>982</c:v>
                </c:pt>
                <c:pt idx="32">
                  <c:v>1051</c:v>
                </c:pt>
                <c:pt idx="33">
                  <c:v>1075</c:v>
                </c:pt>
                <c:pt idx="34">
                  <c:v>775</c:v>
                </c:pt>
                <c:pt idx="35">
                  <c:v>925</c:v>
                </c:pt>
                <c:pt idx="36">
                  <c:v>906</c:v>
                </c:pt>
                <c:pt idx="37">
                  <c:v>975</c:v>
                </c:pt>
                <c:pt idx="38">
                  <c:v>715</c:v>
                </c:pt>
                <c:pt idx="39">
                  <c:v>920</c:v>
                </c:pt>
                <c:pt idx="40">
                  <c:v>811</c:v>
                </c:pt>
                <c:pt idx="41">
                  <c:v>963</c:v>
                </c:pt>
                <c:pt idx="42">
                  <c:v>621</c:v>
                </c:pt>
                <c:pt idx="43">
                  <c:v>864</c:v>
                </c:pt>
                <c:pt idx="44">
                  <c:v>703</c:v>
                </c:pt>
                <c:pt idx="45">
                  <c:v>883</c:v>
                </c:pt>
              </c:numCache>
            </c:numRef>
          </c:val>
          <c:smooth val="0"/>
        </c:ser>
        <c:dLbls>
          <c:showLegendKey val="0"/>
          <c:showVal val="0"/>
          <c:showCatName val="0"/>
          <c:showSerName val="0"/>
          <c:showPercent val="0"/>
          <c:showBubbleSize val="0"/>
        </c:dLbls>
        <c:marker val="1"/>
        <c:smooth val="0"/>
        <c:axId val="109626880"/>
        <c:axId val="109629440"/>
      </c:lineChart>
      <c:catAx>
        <c:axId val="109626880"/>
        <c:scaling>
          <c:orientation val="minMax"/>
        </c:scaling>
        <c:delete val="0"/>
        <c:axPos val="b"/>
        <c:numFmt formatCode="General" sourceLinked="0"/>
        <c:majorTickMark val="out"/>
        <c:minorTickMark val="none"/>
        <c:tickLblPos val="nextTo"/>
        <c:txPr>
          <a:bodyPr rot="-2700000"/>
          <a:lstStyle/>
          <a:p>
            <a:pPr>
              <a:defRPr/>
            </a:pPr>
            <a:endParaRPr lang="sv-SE"/>
          </a:p>
        </c:txPr>
        <c:crossAx val="109629440"/>
        <c:crosses val="autoZero"/>
        <c:auto val="1"/>
        <c:lblAlgn val="ctr"/>
        <c:lblOffset val="100"/>
        <c:noMultiLvlLbl val="0"/>
      </c:catAx>
      <c:valAx>
        <c:axId val="109629440"/>
        <c:scaling>
          <c:orientation val="minMax"/>
          <c:min val="0"/>
        </c:scaling>
        <c:delete val="0"/>
        <c:axPos val="l"/>
        <c:majorGridlines/>
        <c:numFmt formatCode="#,##0" sourceLinked="1"/>
        <c:majorTickMark val="out"/>
        <c:minorTickMark val="none"/>
        <c:tickLblPos val="nextTo"/>
        <c:crossAx val="109626880"/>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'7-8. Sysselsättning'!$D$43</c:f>
              <c:strCache>
                <c:ptCount val="1"/>
                <c:pt idx="0">
                  <c:v>Stockholmsregionen</c:v>
                </c:pt>
              </c:strCache>
            </c:strRef>
          </c:tx>
          <c:spPr>
            <a:ln>
              <a:solidFill>
                <a:srgbClr val="052364"/>
              </a:solidFill>
            </a:ln>
          </c:spPr>
          <c:marker>
            <c:symbol val="none"/>
          </c:marker>
          <c:cat>
            <c:strRef>
              <c:f>'7-8. Sysselsättning'!$E$41:$AL$41</c:f>
              <c:strCache>
                <c:ptCount val="33"/>
                <c:pt idx="0">
                  <c:v>2008</c:v>
                </c:pt>
                <c:pt idx="4">
                  <c:v>2009</c:v>
                </c:pt>
                <c:pt idx="8">
                  <c:v>2010</c:v>
                </c:pt>
                <c:pt idx="12">
                  <c:v>2011</c:v>
                </c:pt>
                <c:pt idx="16">
                  <c:v>2012</c:v>
                </c:pt>
                <c:pt idx="20">
                  <c:v>2013</c:v>
                </c:pt>
                <c:pt idx="24">
                  <c:v>2014</c:v>
                </c:pt>
                <c:pt idx="28">
                  <c:v>2015</c:v>
                </c:pt>
                <c:pt idx="32">
                  <c:v>2016</c:v>
                </c:pt>
              </c:strCache>
            </c:strRef>
          </c:cat>
          <c:val>
            <c:numRef>
              <c:f>'7-8. Sysselsättning'!$E$43:$AL$43</c:f>
              <c:numCache>
                <c:formatCode>#,##0</c:formatCode>
                <c:ptCount val="34"/>
                <c:pt idx="0">
                  <c:v>100</c:v>
                </c:pt>
                <c:pt idx="1">
                  <c:v>101.85488270594654</c:v>
                </c:pt>
                <c:pt idx="2">
                  <c:v>103.17909041313295</c:v>
                </c:pt>
                <c:pt idx="3">
                  <c:v>101.64162079055697</c:v>
                </c:pt>
                <c:pt idx="4">
                  <c:v>100.00991915885533</c:v>
                </c:pt>
                <c:pt idx="5">
                  <c:v>101.30436938947578</c:v>
                </c:pt>
                <c:pt idx="6">
                  <c:v>101.81520607052521</c:v>
                </c:pt>
                <c:pt idx="7">
                  <c:v>100.96215840896691</c:v>
                </c:pt>
                <c:pt idx="8">
                  <c:v>99.385012150969601</c:v>
                </c:pt>
                <c:pt idx="9">
                  <c:v>101.5920249962803</c:v>
                </c:pt>
                <c:pt idx="10">
                  <c:v>103.22372662798193</c:v>
                </c:pt>
                <c:pt idx="11">
                  <c:v>101.98383177106581</c:v>
                </c:pt>
                <c:pt idx="12">
                  <c:v>102.11774041561274</c:v>
                </c:pt>
                <c:pt idx="13">
                  <c:v>104.0817338689679</c:v>
                </c:pt>
                <c:pt idx="14">
                  <c:v>105.20259881962008</c:v>
                </c:pt>
                <c:pt idx="15">
                  <c:v>104.00734017755295</c:v>
                </c:pt>
                <c:pt idx="16">
                  <c:v>103.15429251599464</c:v>
                </c:pt>
                <c:pt idx="17">
                  <c:v>104.96949858651988</c:v>
                </c:pt>
                <c:pt idx="18">
                  <c:v>106.0953231165997</c:v>
                </c:pt>
                <c:pt idx="19">
                  <c:v>105.07860933392847</c:v>
                </c:pt>
                <c:pt idx="20">
                  <c:v>104.19084461637654</c:v>
                </c:pt>
                <c:pt idx="21">
                  <c:v>106.39785746168724</c:v>
                </c:pt>
                <c:pt idx="22">
                  <c:v>107.54847988890542</c:v>
                </c:pt>
                <c:pt idx="23">
                  <c:v>106.81942171303874</c:v>
                </c:pt>
                <c:pt idx="24">
                  <c:v>105.60432475326091</c:v>
                </c:pt>
                <c:pt idx="25">
                  <c:v>107.91548876655258</c:v>
                </c:pt>
                <c:pt idx="26">
                  <c:v>109.90923969647375</c:v>
                </c:pt>
                <c:pt idx="27">
                  <c:v>108.3916083916084</c:v>
                </c:pt>
                <c:pt idx="28">
                  <c:v>107.72206516887368</c:v>
                </c:pt>
                <c:pt idx="29">
                  <c:v>109.57198829539254</c:v>
                </c:pt>
                <c:pt idx="30">
                  <c:v>110.74740861974905</c:v>
                </c:pt>
                <c:pt idx="31">
                  <c:v>110.11258245251203</c:v>
                </c:pt>
                <c:pt idx="32">
                  <c:v>109.34384764122402</c:v>
                </c:pt>
                <c:pt idx="33">
                  <c:v>112.22040370976541</c:v>
                </c:pt>
              </c:numCache>
            </c:numRef>
          </c:val>
          <c:smooth val="0"/>
        </c:ser>
        <c:ser>
          <c:idx val="3"/>
          <c:order val="1"/>
          <c:tx>
            <c:strRef>
              <c:f>'7-8. Sysselsättning'!$D$44</c:f>
              <c:strCache>
                <c:ptCount val="1"/>
                <c:pt idx="0">
                  <c:v>Övriga Sverige</c:v>
                </c:pt>
              </c:strCache>
            </c:strRef>
          </c:tx>
          <c:spPr>
            <a:ln>
              <a:solidFill>
                <a:sysClr val="window" lastClr="FFFFFF">
                  <a:lumMod val="50000"/>
                </a:sysClr>
              </a:solidFill>
              <a:prstDash val="solid"/>
            </a:ln>
          </c:spPr>
          <c:marker>
            <c:spPr>
              <a:ln>
                <a:noFill/>
              </a:ln>
            </c:spPr>
          </c:marker>
          <c:cat>
            <c:strRef>
              <c:f>'7-8. Sysselsättning'!$E$41:$AL$41</c:f>
              <c:strCache>
                <c:ptCount val="33"/>
                <c:pt idx="0">
                  <c:v>2008</c:v>
                </c:pt>
                <c:pt idx="4">
                  <c:v>2009</c:v>
                </c:pt>
                <c:pt idx="8">
                  <c:v>2010</c:v>
                </c:pt>
                <c:pt idx="12">
                  <c:v>2011</c:v>
                </c:pt>
                <c:pt idx="16">
                  <c:v>2012</c:v>
                </c:pt>
                <c:pt idx="20">
                  <c:v>2013</c:v>
                </c:pt>
                <c:pt idx="24">
                  <c:v>2014</c:v>
                </c:pt>
                <c:pt idx="28">
                  <c:v>2015</c:v>
                </c:pt>
                <c:pt idx="32">
                  <c:v>2016</c:v>
                </c:pt>
              </c:strCache>
            </c:strRef>
          </c:cat>
          <c:val>
            <c:numRef>
              <c:f>'7-8. Sysselsättning'!$E$44:$AL$44</c:f>
              <c:numCache>
                <c:formatCode>#,##0</c:formatCode>
                <c:ptCount val="34"/>
                <c:pt idx="0">
                  <c:v>100</c:v>
                </c:pt>
                <c:pt idx="1">
                  <c:v>102.6519690071092</c:v>
                </c:pt>
                <c:pt idx="2">
                  <c:v>103.58255451713396</c:v>
                </c:pt>
                <c:pt idx="3">
                  <c:v>100.02795750459302</c:v>
                </c:pt>
                <c:pt idx="4">
                  <c:v>97.831296429427269</c:v>
                </c:pt>
                <c:pt idx="5">
                  <c:v>99.13331735761642</c:v>
                </c:pt>
                <c:pt idx="6">
                  <c:v>99.644540298745909</c:v>
                </c:pt>
                <c:pt idx="7">
                  <c:v>96.77689911334771</c:v>
                </c:pt>
                <c:pt idx="8">
                  <c:v>96.205767233804622</c:v>
                </c:pt>
                <c:pt idx="9">
                  <c:v>99.249141305216071</c:v>
                </c:pt>
                <c:pt idx="10">
                  <c:v>101.078360891445</c:v>
                </c:pt>
                <c:pt idx="11">
                  <c:v>99.065420560747668</c:v>
                </c:pt>
                <c:pt idx="12">
                  <c:v>98.821790877865652</c:v>
                </c:pt>
                <c:pt idx="13">
                  <c:v>101.71738956785686</c:v>
                </c:pt>
                <c:pt idx="14">
                  <c:v>103.30297947120377</c:v>
                </c:pt>
                <c:pt idx="15">
                  <c:v>100.64701653486701</c:v>
                </c:pt>
                <c:pt idx="16">
                  <c:v>99.472801341960221</c:v>
                </c:pt>
                <c:pt idx="17">
                  <c:v>102.30449716431025</c:v>
                </c:pt>
                <c:pt idx="18">
                  <c:v>103.69039060627844</c:v>
                </c:pt>
                <c:pt idx="19">
                  <c:v>100.88265835929387</c:v>
                </c:pt>
                <c:pt idx="20">
                  <c:v>100.15576323987538</c:v>
                </c:pt>
                <c:pt idx="21">
                  <c:v>102.68392044092978</c:v>
                </c:pt>
                <c:pt idx="22">
                  <c:v>104.55307931943445</c:v>
                </c:pt>
                <c:pt idx="23">
                  <c:v>102.0009585430146</c:v>
                </c:pt>
                <c:pt idx="24">
                  <c:v>101.05040338685198</c:v>
                </c:pt>
                <c:pt idx="25">
                  <c:v>103.94999600607078</c:v>
                </c:pt>
                <c:pt idx="26">
                  <c:v>106.33836568416008</c:v>
                </c:pt>
                <c:pt idx="27">
                  <c:v>103.33093697579679</c:v>
                </c:pt>
                <c:pt idx="28">
                  <c:v>102.56010863487499</c:v>
                </c:pt>
                <c:pt idx="29">
                  <c:v>104.93250259605401</c:v>
                </c:pt>
                <c:pt idx="30">
                  <c:v>107.48861730170141</c:v>
                </c:pt>
                <c:pt idx="31">
                  <c:v>104.92451473799824</c:v>
                </c:pt>
                <c:pt idx="32">
                  <c:v>104.1097531715792</c:v>
                </c:pt>
                <c:pt idx="33">
                  <c:v>106.70980110232446</c:v>
                </c:pt>
              </c:numCache>
            </c:numRef>
          </c:val>
          <c:smooth val="0"/>
        </c:ser>
        <c:dLbls>
          <c:showLegendKey val="0"/>
          <c:showVal val="0"/>
          <c:showCatName val="0"/>
          <c:showSerName val="0"/>
          <c:showPercent val="0"/>
          <c:showBubbleSize val="0"/>
        </c:dLbls>
        <c:marker val="1"/>
        <c:smooth val="0"/>
        <c:axId val="109741568"/>
        <c:axId val="109743488"/>
      </c:lineChart>
      <c:catAx>
        <c:axId val="109741568"/>
        <c:scaling>
          <c:orientation val="minMax"/>
        </c:scaling>
        <c:delete val="0"/>
        <c:axPos val="b"/>
        <c:numFmt formatCode="General" sourceLinked="0"/>
        <c:majorTickMark val="out"/>
        <c:minorTickMark val="none"/>
        <c:tickLblPos val="nextTo"/>
        <c:txPr>
          <a:bodyPr rot="-2700000"/>
          <a:lstStyle/>
          <a:p>
            <a:pPr>
              <a:defRPr/>
            </a:pPr>
            <a:endParaRPr lang="sv-SE"/>
          </a:p>
        </c:txPr>
        <c:crossAx val="109743488"/>
        <c:crosses val="autoZero"/>
        <c:auto val="1"/>
        <c:lblAlgn val="ctr"/>
        <c:lblOffset val="100"/>
        <c:noMultiLvlLbl val="0"/>
      </c:catAx>
      <c:valAx>
        <c:axId val="109743488"/>
        <c:scaling>
          <c:orientation val="minMax"/>
          <c:min val="90"/>
        </c:scaling>
        <c:delete val="0"/>
        <c:axPos val="l"/>
        <c:majorGridlines/>
        <c:numFmt formatCode="#,##0" sourceLinked="1"/>
        <c:majorTickMark val="out"/>
        <c:minorTickMark val="none"/>
        <c:tickLblPos val="nextTo"/>
        <c:crossAx val="109741568"/>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'9. Nyanmälda platser'!$B$47</c:f>
              <c:strCache>
                <c:ptCount val="1"/>
                <c:pt idx="0">
                  <c:v>Stockholmsregionen</c:v>
                </c:pt>
              </c:strCache>
            </c:strRef>
          </c:tx>
          <c:spPr>
            <a:ln>
              <a:solidFill>
                <a:srgbClr val="052364"/>
              </a:solidFill>
            </a:ln>
          </c:spPr>
          <c:marker>
            <c:symbol val="none"/>
          </c:marker>
          <c:cat>
            <c:strRef>
              <c:f>'9. Nyanmälda platser'!$C$45:$AV$45</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'9. Nyanmälda platser'!$C$47:$AV$47</c:f>
              <c:numCache>
                <c:formatCode>#,##0</c:formatCode>
                <c:ptCount val="46"/>
                <c:pt idx="0">
                  <c:v>100</c:v>
                </c:pt>
                <c:pt idx="1">
                  <c:v>87.352411807055432</c:v>
                </c:pt>
                <c:pt idx="2">
                  <c:v>72.17422606191505</c:v>
                </c:pt>
                <c:pt idx="3">
                  <c:v>78.403527717782566</c:v>
                </c:pt>
                <c:pt idx="4">
                  <c:v>138.97768178545718</c:v>
                </c:pt>
                <c:pt idx="5">
                  <c:v>126.01691864650829</c:v>
                </c:pt>
                <c:pt idx="6">
                  <c:v>125.59935205183585</c:v>
                </c:pt>
                <c:pt idx="7">
                  <c:v>137.23722102231821</c:v>
                </c:pt>
                <c:pt idx="8">
                  <c:v>218.54211663066954</c:v>
                </c:pt>
                <c:pt idx="9">
                  <c:v>207.47660187185028</c:v>
                </c:pt>
                <c:pt idx="10">
                  <c:v>170.75053995680344</c:v>
                </c:pt>
                <c:pt idx="11">
                  <c:v>182.89236861051117</c:v>
                </c:pt>
                <c:pt idx="12">
                  <c:v>189.26025917926566</c:v>
                </c:pt>
                <c:pt idx="13">
                  <c:v>154.03167746580272</c:v>
                </c:pt>
                <c:pt idx="14">
                  <c:v>108.75629949604031</c:v>
                </c:pt>
                <c:pt idx="15">
                  <c:v>90.037796976241907</c:v>
                </c:pt>
                <c:pt idx="16">
                  <c:v>117.47300215982722</c:v>
                </c:pt>
                <c:pt idx="17">
                  <c:v>85.014398848092156</c:v>
                </c:pt>
                <c:pt idx="18">
                  <c:v>73.156947444204462</c:v>
                </c:pt>
                <c:pt idx="19">
                  <c:v>81.477681785457165</c:v>
                </c:pt>
                <c:pt idx="20">
                  <c:v>132.37401007919368</c:v>
                </c:pt>
                <c:pt idx="21">
                  <c:v>120.10439164866811</c:v>
                </c:pt>
                <c:pt idx="22">
                  <c:v>107.15982721382289</c:v>
                </c:pt>
                <c:pt idx="23">
                  <c:v>126.67386609071274</c:v>
                </c:pt>
                <c:pt idx="24">
                  <c:v>178.26853851691865</c:v>
                </c:pt>
                <c:pt idx="25">
                  <c:v>160.13318934485241</c:v>
                </c:pt>
                <c:pt idx="26">
                  <c:v>130.81533477321813</c:v>
                </c:pt>
                <c:pt idx="27">
                  <c:v>137.99676025917927</c:v>
                </c:pt>
                <c:pt idx="28">
                  <c:v>178.300935925126</c:v>
                </c:pt>
                <c:pt idx="29">
                  <c:v>157.37221022318215</c:v>
                </c:pt>
                <c:pt idx="30">
                  <c:v>124.59863210943125</c:v>
                </c:pt>
                <c:pt idx="31">
                  <c:v>130.9503239740821</c:v>
                </c:pt>
                <c:pt idx="32">
                  <c:v>174.45644348452123</c:v>
                </c:pt>
                <c:pt idx="33">
                  <c:v>157.82037437005039</c:v>
                </c:pt>
                <c:pt idx="34">
                  <c:v>126.68106551475881</c:v>
                </c:pt>
                <c:pt idx="35">
                  <c:v>132.21742260619152</c:v>
                </c:pt>
                <c:pt idx="36">
                  <c:v>172.59359251259897</c:v>
                </c:pt>
                <c:pt idx="37">
                  <c:v>188.29013678905687</c:v>
                </c:pt>
                <c:pt idx="38">
                  <c:v>158.95608351331893</c:v>
                </c:pt>
                <c:pt idx="39">
                  <c:v>186.7458603311735</c:v>
                </c:pt>
                <c:pt idx="40">
                  <c:v>263.2415406767459</c:v>
                </c:pt>
                <c:pt idx="41">
                  <c:v>233.59251259899207</c:v>
                </c:pt>
                <c:pt idx="42">
                  <c:v>202.10043196544279</c:v>
                </c:pt>
                <c:pt idx="43">
                  <c:v>245.96292296616272</c:v>
                </c:pt>
                <c:pt idx="44">
                  <c:v>314.56443484521242</c:v>
                </c:pt>
                <c:pt idx="45">
                  <c:v>302.05903527717783</c:v>
                </c:pt>
              </c:numCache>
            </c:numRef>
          </c:val>
          <c:smooth val="0"/>
        </c:ser>
        <c:ser>
          <c:idx val="3"/>
          <c:order val="1"/>
          <c:tx>
            <c:strRef>
              <c:f>'9. Nyanmälda platser'!$B$48</c:f>
              <c:strCache>
                <c:ptCount val="1"/>
                <c:pt idx="0">
                  <c:v>Övriga Sverige</c:v>
                </c:pt>
              </c:strCache>
            </c:strRef>
          </c:tx>
          <c:spPr>
            <a:ln>
              <a:solidFill>
                <a:sysClr val="window" lastClr="FFFFFF">
                  <a:lumMod val="50000"/>
                </a:sysClr>
              </a:solidFill>
              <a:prstDash val="solid"/>
            </a:ln>
          </c:spPr>
          <c:marker>
            <c:spPr>
              <a:ln>
                <a:noFill/>
              </a:ln>
            </c:spPr>
          </c:marker>
          <c:cat>
            <c:strRef>
              <c:f>'9. Nyanmälda platser'!$C$45:$AV$45</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'9. Nyanmälda platser'!$C$48:$AV$48</c:f>
              <c:numCache>
                <c:formatCode>#,##0</c:formatCode>
                <c:ptCount val="46"/>
                <c:pt idx="0">
                  <c:v>100</c:v>
                </c:pt>
                <c:pt idx="1">
                  <c:v>87.782954626908463</c:v>
                </c:pt>
                <c:pt idx="2">
                  <c:v>64.819726184502898</c:v>
                </c:pt>
                <c:pt idx="3">
                  <c:v>72.165436169450217</c:v>
                </c:pt>
                <c:pt idx="4">
                  <c:v>138.71550426492723</c:v>
                </c:pt>
                <c:pt idx="5">
                  <c:v>113.09153465701382</c:v>
                </c:pt>
                <c:pt idx="6">
                  <c:v>98.58934843380402</c:v>
                </c:pt>
                <c:pt idx="7">
                  <c:v>104.12730270231525</c:v>
                </c:pt>
                <c:pt idx="8">
                  <c:v>178.46032542470073</c:v>
                </c:pt>
                <c:pt idx="9">
                  <c:v>154.09361336104939</c:v>
                </c:pt>
                <c:pt idx="10">
                  <c:v>121.09526198838793</c:v>
                </c:pt>
                <c:pt idx="11">
                  <c:v>113.48577162927388</c:v>
                </c:pt>
                <c:pt idx="12">
                  <c:v>165.63257114185365</c:v>
                </c:pt>
                <c:pt idx="13">
                  <c:v>122.88581463694359</c:v>
                </c:pt>
                <c:pt idx="14">
                  <c:v>84.250591355458397</c:v>
                </c:pt>
                <c:pt idx="15">
                  <c:v>69.433015554440544</c:v>
                </c:pt>
                <c:pt idx="16">
                  <c:v>114.50792057916995</c:v>
                </c:pt>
                <c:pt idx="17">
                  <c:v>70.264497168661748</c:v>
                </c:pt>
                <c:pt idx="18">
                  <c:v>55.901369077485484</c:v>
                </c:pt>
                <c:pt idx="19">
                  <c:v>61.344706472654288</c:v>
                </c:pt>
                <c:pt idx="20">
                  <c:v>123.02343917998711</c:v>
                </c:pt>
                <c:pt idx="21">
                  <c:v>102.04573148878218</c:v>
                </c:pt>
                <c:pt idx="22">
                  <c:v>81.46799512579743</c:v>
                </c:pt>
                <c:pt idx="23">
                  <c:v>95.53293670704609</c:v>
                </c:pt>
                <c:pt idx="24">
                  <c:v>157.97147157909828</c:v>
                </c:pt>
                <c:pt idx="25">
                  <c:v>137.6202422765393</c:v>
                </c:pt>
                <c:pt idx="26">
                  <c:v>103.62841373378254</c:v>
                </c:pt>
                <c:pt idx="27">
                  <c:v>107.0432227080496</c:v>
                </c:pt>
                <c:pt idx="28">
                  <c:v>163.99541251523189</c:v>
                </c:pt>
                <c:pt idx="29">
                  <c:v>123.37323489355603</c:v>
                </c:pt>
                <c:pt idx="30">
                  <c:v>92.523833416959349</c:v>
                </c:pt>
                <c:pt idx="31">
                  <c:v>101.60131890187083</c:v>
                </c:pt>
                <c:pt idx="32">
                  <c:v>156.56512077987242</c:v>
                </c:pt>
                <c:pt idx="33">
                  <c:v>128.03239911117484</c:v>
                </c:pt>
                <c:pt idx="34">
                  <c:v>95.107160777005234</c:v>
                </c:pt>
                <c:pt idx="35">
                  <c:v>109.15203211239337</c:v>
                </c:pt>
                <c:pt idx="36">
                  <c:v>167.77148591498818</c:v>
                </c:pt>
                <c:pt idx="37">
                  <c:v>146.59450935416817</c:v>
                </c:pt>
                <c:pt idx="38">
                  <c:v>119.11834277112752</c:v>
                </c:pt>
                <c:pt idx="39">
                  <c:v>144.19468138484697</c:v>
                </c:pt>
                <c:pt idx="40">
                  <c:v>221.06228944161708</c:v>
                </c:pt>
                <c:pt idx="41">
                  <c:v>199.48247437459682</c:v>
                </c:pt>
                <c:pt idx="42">
                  <c:v>158.63809045946527</c:v>
                </c:pt>
                <c:pt idx="43">
                  <c:v>213.57465414665614</c:v>
                </c:pt>
                <c:pt idx="44">
                  <c:v>273.46140061644326</c:v>
                </c:pt>
                <c:pt idx="45">
                  <c:v>265.90351946097053</c:v>
                </c:pt>
              </c:numCache>
            </c:numRef>
          </c:val>
          <c:smooth val="0"/>
        </c:ser>
        <c:dLbls>
          <c:showLegendKey val="0"/>
          <c:showVal val="0"/>
          <c:showCatName val="0"/>
          <c:showSerName val="0"/>
          <c:showPercent val="0"/>
          <c:showBubbleSize val="0"/>
        </c:dLbls>
        <c:marker val="1"/>
        <c:smooth val="0"/>
        <c:axId val="105457536"/>
        <c:axId val="105472384"/>
      </c:lineChart>
      <c:catAx>
        <c:axId val="105457536"/>
        <c:scaling>
          <c:orientation val="minMax"/>
        </c:scaling>
        <c:delete val="0"/>
        <c:axPos val="b"/>
        <c:numFmt formatCode="General" sourceLinked="0"/>
        <c:majorTickMark val="out"/>
        <c:minorTickMark val="none"/>
        <c:tickLblPos val="nextTo"/>
        <c:txPr>
          <a:bodyPr rot="-2700000"/>
          <a:lstStyle/>
          <a:p>
            <a:pPr>
              <a:defRPr/>
            </a:pPr>
            <a:endParaRPr lang="sv-SE"/>
          </a:p>
        </c:txPr>
        <c:crossAx val="105472384"/>
        <c:crosses val="autoZero"/>
        <c:auto val="1"/>
        <c:lblAlgn val="ctr"/>
        <c:lblOffset val="100"/>
        <c:noMultiLvlLbl val="0"/>
      </c:catAx>
      <c:valAx>
        <c:axId val="105472384"/>
        <c:scaling>
          <c:orientation val="minMax"/>
          <c:min val="0"/>
        </c:scaling>
        <c:delete val="0"/>
        <c:axPos val="l"/>
        <c:majorGridlines/>
        <c:numFmt formatCode="#,##0" sourceLinked="1"/>
        <c:majorTickMark val="out"/>
        <c:minorTickMark val="none"/>
        <c:tickLblPos val="nextTo"/>
        <c:crossAx val="105457536"/>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'10. Varsel'!$B$47</c:f>
              <c:strCache>
                <c:ptCount val="1"/>
                <c:pt idx="0">
                  <c:v>Stockholmsregionen</c:v>
                </c:pt>
              </c:strCache>
            </c:strRef>
          </c:tx>
          <c:spPr>
            <a:ln>
              <a:solidFill>
                <a:srgbClr val="052364"/>
              </a:solidFill>
            </a:ln>
          </c:spPr>
          <c:marker>
            <c:symbol val="none"/>
          </c:marker>
          <c:cat>
            <c:strRef>
              <c:f>'10. Varsel'!$C$45:$AR$45</c:f>
              <c:strCache>
                <c:ptCount val="41"/>
                <c:pt idx="0">
                  <c:v>2006</c:v>
                </c:pt>
                <c:pt idx="4">
                  <c:v>2007</c:v>
                </c:pt>
                <c:pt idx="8">
                  <c:v>2008</c:v>
                </c:pt>
                <c:pt idx="12">
                  <c:v>2009</c:v>
                </c:pt>
                <c:pt idx="16">
                  <c:v>2010</c:v>
                </c:pt>
                <c:pt idx="20">
                  <c:v>2011</c:v>
                </c:pt>
                <c:pt idx="24">
                  <c:v>2012</c:v>
                </c:pt>
                <c:pt idx="28">
                  <c:v>2013</c:v>
                </c:pt>
                <c:pt idx="32">
                  <c:v>2014</c:v>
                </c:pt>
                <c:pt idx="36">
                  <c:v>2015</c:v>
                </c:pt>
                <c:pt idx="40">
                  <c:v>2016</c:v>
                </c:pt>
              </c:strCache>
            </c:strRef>
          </c:cat>
          <c:val>
            <c:numRef>
              <c:f>'10. Varsel'!$C$47:$AR$47</c:f>
              <c:numCache>
                <c:formatCode>#,##0</c:formatCode>
                <c:ptCount val="42"/>
                <c:pt idx="0">
                  <c:v>100</c:v>
                </c:pt>
                <c:pt idx="1">
                  <c:v>89.215686274509807</c:v>
                </c:pt>
                <c:pt idx="2">
                  <c:v>92.763772175536886</c:v>
                </c:pt>
                <c:pt idx="3">
                  <c:v>127.47432306255834</c:v>
                </c:pt>
                <c:pt idx="4">
                  <c:v>98.436041083099894</c:v>
                </c:pt>
                <c:pt idx="5">
                  <c:v>67.016806722689068</c:v>
                </c:pt>
                <c:pt idx="6">
                  <c:v>66.503267973856211</c:v>
                </c:pt>
                <c:pt idx="7">
                  <c:v>91.246498599439775</c:v>
                </c:pt>
                <c:pt idx="8">
                  <c:v>98.80952380952381</c:v>
                </c:pt>
                <c:pt idx="9">
                  <c:v>150.58356676003734</c:v>
                </c:pt>
                <c:pt idx="10">
                  <c:v>125.09337068160598</c:v>
                </c:pt>
                <c:pt idx="11">
                  <c:v>502.49766573295983</c:v>
                </c:pt>
                <c:pt idx="12">
                  <c:v>476.35387488328666</c:v>
                </c:pt>
                <c:pt idx="13">
                  <c:v>318.11391223155925</c:v>
                </c:pt>
                <c:pt idx="14">
                  <c:v>188.98225957049485</c:v>
                </c:pt>
                <c:pt idx="15">
                  <c:v>176.26050420168067</c:v>
                </c:pt>
                <c:pt idx="16">
                  <c:v>140.31279178338002</c:v>
                </c:pt>
                <c:pt idx="17">
                  <c:v>106.27917833800187</c:v>
                </c:pt>
                <c:pt idx="18">
                  <c:v>85.971055088702158</c:v>
                </c:pt>
                <c:pt idx="19">
                  <c:v>108.54341736694677</c:v>
                </c:pt>
                <c:pt idx="20">
                  <c:v>96.335200746965455</c:v>
                </c:pt>
                <c:pt idx="21">
                  <c:v>131.74603174603175</c:v>
                </c:pt>
                <c:pt idx="22">
                  <c:v>122.3155929038282</c:v>
                </c:pt>
                <c:pt idx="23">
                  <c:v>195.12138188608776</c:v>
                </c:pt>
                <c:pt idx="24">
                  <c:v>141.33986928104576</c:v>
                </c:pt>
                <c:pt idx="25">
                  <c:v>122.50233426704015</c:v>
                </c:pt>
                <c:pt idx="26">
                  <c:v>145.68160597572361</c:v>
                </c:pt>
                <c:pt idx="27">
                  <c:v>282.21288515406167</c:v>
                </c:pt>
                <c:pt idx="28">
                  <c:v>193.13725490196077</c:v>
                </c:pt>
                <c:pt idx="29">
                  <c:v>157.93650793650792</c:v>
                </c:pt>
                <c:pt idx="30">
                  <c:v>126.19047619047619</c:v>
                </c:pt>
                <c:pt idx="31">
                  <c:v>163.42203548085899</c:v>
                </c:pt>
                <c:pt idx="32">
                  <c:v>148.59943977591035</c:v>
                </c:pt>
                <c:pt idx="33">
                  <c:v>150.35014005602241</c:v>
                </c:pt>
                <c:pt idx="34">
                  <c:v>111.5546218487395</c:v>
                </c:pt>
                <c:pt idx="35">
                  <c:v>120.86834733893556</c:v>
                </c:pt>
                <c:pt idx="36">
                  <c:v>210.52754435107377</c:v>
                </c:pt>
                <c:pt idx="37">
                  <c:v>90.616246498599438</c:v>
                </c:pt>
                <c:pt idx="38">
                  <c:v>86.974789915966383</c:v>
                </c:pt>
                <c:pt idx="39">
                  <c:v>117.55368814192344</c:v>
                </c:pt>
                <c:pt idx="40">
                  <c:v>121.28851540616246</c:v>
                </c:pt>
                <c:pt idx="41">
                  <c:v>87.675070028011206</c:v>
                </c:pt>
              </c:numCache>
            </c:numRef>
          </c:val>
          <c:smooth val="0"/>
        </c:ser>
        <c:ser>
          <c:idx val="3"/>
          <c:order val="1"/>
          <c:tx>
            <c:strRef>
              <c:f>'10. Varsel'!$B$48</c:f>
              <c:strCache>
                <c:ptCount val="1"/>
                <c:pt idx="0">
                  <c:v>Övriga Sverige</c:v>
                </c:pt>
              </c:strCache>
            </c:strRef>
          </c:tx>
          <c:spPr>
            <a:ln>
              <a:solidFill>
                <a:sysClr val="window" lastClr="FFFFFF">
                  <a:lumMod val="50000"/>
                </a:sysClr>
              </a:solidFill>
              <a:prstDash val="solid"/>
            </a:ln>
          </c:spPr>
          <c:marker>
            <c:spPr>
              <a:ln>
                <a:noFill/>
              </a:ln>
            </c:spPr>
          </c:marker>
          <c:cat>
            <c:strRef>
              <c:f>'10. Varsel'!$C$45:$AR$45</c:f>
              <c:strCache>
                <c:ptCount val="41"/>
                <c:pt idx="0">
                  <c:v>2006</c:v>
                </c:pt>
                <c:pt idx="4">
                  <c:v>2007</c:v>
                </c:pt>
                <c:pt idx="8">
                  <c:v>2008</c:v>
                </c:pt>
                <c:pt idx="12">
                  <c:v>2009</c:v>
                </c:pt>
                <c:pt idx="16">
                  <c:v>2010</c:v>
                </c:pt>
                <c:pt idx="20">
                  <c:v>2011</c:v>
                </c:pt>
                <c:pt idx="24">
                  <c:v>2012</c:v>
                </c:pt>
                <c:pt idx="28">
                  <c:v>2013</c:v>
                </c:pt>
                <c:pt idx="32">
                  <c:v>2014</c:v>
                </c:pt>
                <c:pt idx="36">
                  <c:v>2015</c:v>
                </c:pt>
                <c:pt idx="40">
                  <c:v>2016</c:v>
                </c:pt>
              </c:strCache>
            </c:strRef>
          </c:cat>
          <c:val>
            <c:numRef>
              <c:f>'10. Varsel'!$C$48:$AR$48</c:f>
              <c:numCache>
                <c:formatCode>#,##0</c:formatCode>
                <c:ptCount val="42"/>
                <c:pt idx="0">
                  <c:v>100</c:v>
                </c:pt>
                <c:pt idx="1">
                  <c:v>86.982476410552664</c:v>
                </c:pt>
                <c:pt idx="2">
                  <c:v>81.975736568457535</c:v>
                </c:pt>
                <c:pt idx="3">
                  <c:v>99.730406316194873</c:v>
                </c:pt>
                <c:pt idx="4">
                  <c:v>95.994608126323897</c:v>
                </c:pt>
                <c:pt idx="5">
                  <c:v>53.341036010013475</c:v>
                </c:pt>
                <c:pt idx="6">
                  <c:v>77.527440785673022</c:v>
                </c:pt>
                <c:pt idx="7">
                  <c:v>83.824378971692653</c:v>
                </c:pt>
                <c:pt idx="8">
                  <c:v>93.009820912767182</c:v>
                </c:pt>
                <c:pt idx="9">
                  <c:v>164.25958020412094</c:v>
                </c:pt>
                <c:pt idx="10">
                  <c:v>174.71596379741959</c:v>
                </c:pt>
                <c:pt idx="11">
                  <c:v>690.56422106682078</c:v>
                </c:pt>
                <c:pt idx="12">
                  <c:v>547.46774504140183</c:v>
                </c:pt>
                <c:pt idx="13">
                  <c:v>348.91199691892933</c:v>
                </c:pt>
                <c:pt idx="14">
                  <c:v>179.47236664740998</c:v>
                </c:pt>
                <c:pt idx="15">
                  <c:v>185.94261505873291</c:v>
                </c:pt>
                <c:pt idx="16">
                  <c:v>152.32043134989408</c:v>
                </c:pt>
                <c:pt idx="17">
                  <c:v>108.45368765646062</c:v>
                </c:pt>
                <c:pt idx="18">
                  <c:v>110.86077411900635</c:v>
                </c:pt>
                <c:pt idx="19">
                  <c:v>120.77797034469478</c:v>
                </c:pt>
                <c:pt idx="20">
                  <c:v>81.070672058540339</c:v>
                </c:pt>
                <c:pt idx="21">
                  <c:v>103.90910841517427</c:v>
                </c:pt>
                <c:pt idx="22">
                  <c:v>93.741575197381081</c:v>
                </c:pt>
                <c:pt idx="23">
                  <c:v>165.76160215674946</c:v>
                </c:pt>
                <c:pt idx="24">
                  <c:v>201.4635085692278</c:v>
                </c:pt>
                <c:pt idx="25">
                  <c:v>166.26227614095899</c:v>
                </c:pt>
                <c:pt idx="26">
                  <c:v>173.44502214519545</c:v>
                </c:pt>
                <c:pt idx="27">
                  <c:v>264.4521471211246</c:v>
                </c:pt>
                <c:pt idx="28">
                  <c:v>171.94300019256693</c:v>
                </c:pt>
                <c:pt idx="29">
                  <c:v>169.24706335451569</c:v>
                </c:pt>
                <c:pt idx="30">
                  <c:v>116.88811862122088</c:v>
                </c:pt>
                <c:pt idx="31">
                  <c:v>144.79106489505102</c:v>
                </c:pt>
                <c:pt idx="32">
                  <c:v>129.4627383015598</c:v>
                </c:pt>
                <c:pt idx="33">
                  <c:v>118.35162719044867</c:v>
                </c:pt>
                <c:pt idx="34">
                  <c:v>104.15944540727904</c:v>
                </c:pt>
                <c:pt idx="35">
                  <c:v>116.15636433660697</c:v>
                </c:pt>
                <c:pt idx="36">
                  <c:v>149.06605045253224</c:v>
                </c:pt>
                <c:pt idx="37">
                  <c:v>98.035817446562675</c:v>
                </c:pt>
                <c:pt idx="38">
                  <c:v>76.853456576160212</c:v>
                </c:pt>
                <c:pt idx="39">
                  <c:v>89.659156556903525</c:v>
                </c:pt>
                <c:pt idx="40">
                  <c:v>102.75370691315231</c:v>
                </c:pt>
                <c:pt idx="41">
                  <c:v>100.53918736761025</c:v>
                </c:pt>
              </c:numCache>
            </c:numRef>
          </c:val>
          <c:smooth val="0"/>
        </c:ser>
        <c:dLbls>
          <c:showLegendKey val="0"/>
          <c:showVal val="0"/>
          <c:showCatName val="0"/>
          <c:showSerName val="0"/>
          <c:showPercent val="0"/>
          <c:showBubbleSize val="0"/>
        </c:dLbls>
        <c:marker val="1"/>
        <c:smooth val="0"/>
        <c:axId val="105570304"/>
        <c:axId val="105572608"/>
      </c:lineChart>
      <c:catAx>
        <c:axId val="105570304"/>
        <c:scaling>
          <c:orientation val="minMax"/>
        </c:scaling>
        <c:delete val="0"/>
        <c:axPos val="b"/>
        <c:numFmt formatCode="General" sourceLinked="0"/>
        <c:majorTickMark val="out"/>
        <c:minorTickMark val="none"/>
        <c:tickLblPos val="nextTo"/>
        <c:txPr>
          <a:bodyPr rot="-2700000"/>
          <a:lstStyle/>
          <a:p>
            <a:pPr>
              <a:defRPr/>
            </a:pPr>
            <a:endParaRPr lang="sv-SE"/>
          </a:p>
        </c:txPr>
        <c:crossAx val="105572608"/>
        <c:crosses val="autoZero"/>
        <c:auto val="1"/>
        <c:lblAlgn val="ctr"/>
        <c:lblOffset val="100"/>
        <c:noMultiLvlLbl val="0"/>
      </c:catAx>
      <c:valAx>
        <c:axId val="105572608"/>
        <c:scaling>
          <c:orientation val="minMax"/>
          <c:min val="0"/>
        </c:scaling>
        <c:delete val="0"/>
        <c:axPos val="l"/>
        <c:majorGridlines/>
        <c:numFmt formatCode="#,##0" sourceLinked="1"/>
        <c:majorTickMark val="out"/>
        <c:minorTickMark val="none"/>
        <c:tickLblPos val="nextTo"/>
        <c:crossAx val="105570304"/>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'11. Arbetslöshet'!$B$31</c:f>
              <c:strCache>
                <c:ptCount val="1"/>
                <c:pt idx="0">
                  <c:v>Stockholmsregionen</c:v>
                </c:pt>
              </c:strCache>
            </c:strRef>
          </c:tx>
          <c:spPr>
            <a:ln>
              <a:solidFill>
                <a:srgbClr val="052364"/>
              </a:solidFill>
            </a:ln>
          </c:spPr>
          <c:marker>
            <c:symbol val="none"/>
          </c:marker>
          <c:cat>
            <c:strRef>
              <c:f>'11. Arbetslöshet'!$C$29:$AU$29</c:f>
              <c:strCache>
                <c:ptCount val="44"/>
                <c:pt idx="0">
                  <c:v>2005</c:v>
                </c:pt>
                <c:pt idx="3">
                  <c:v>2006</c:v>
                </c:pt>
                <c:pt idx="7">
                  <c:v>2007</c:v>
                </c:pt>
                <c:pt idx="11">
                  <c:v>2008</c:v>
                </c:pt>
                <c:pt idx="15">
                  <c:v>2009</c:v>
                </c:pt>
                <c:pt idx="19">
                  <c:v>2010</c:v>
                </c:pt>
                <c:pt idx="23">
                  <c:v>2011</c:v>
                </c:pt>
                <c:pt idx="27">
                  <c:v>2012</c:v>
                </c:pt>
                <c:pt idx="31">
                  <c:v>2013</c:v>
                </c:pt>
                <c:pt idx="35">
                  <c:v>2014</c:v>
                </c:pt>
                <c:pt idx="39">
                  <c:v>2015</c:v>
                </c:pt>
                <c:pt idx="43">
                  <c:v>2016</c:v>
                </c:pt>
              </c:strCache>
            </c:strRef>
          </c:cat>
          <c:val>
            <c:numRef>
              <c:f>'11. Arbetslöshet'!$C$31:$AU$31</c:f>
              <c:numCache>
                <c:formatCode>0.0</c:formatCode>
                <c:ptCount val="45"/>
                <c:pt idx="0">
                  <c:v>4.7244637999999997</c:v>
                </c:pt>
                <c:pt idx="1">
                  <c:v>4.9422462999999999</c:v>
                </c:pt>
                <c:pt idx="2">
                  <c:v>4.7879626999999996</c:v>
                </c:pt>
                <c:pt idx="3">
                  <c:v>4.7748932999999996</c:v>
                </c:pt>
                <c:pt idx="4">
                  <c:v>4.4044334000000003</c:v>
                </c:pt>
                <c:pt idx="5">
                  <c:v>4.4827252</c:v>
                </c:pt>
                <c:pt idx="6">
                  <c:v>4.0067348999999997</c:v>
                </c:pt>
                <c:pt idx="7">
                  <c:v>3.730477</c:v>
                </c:pt>
                <c:pt idx="8">
                  <c:v>3.1560958000000001</c:v>
                </c:pt>
                <c:pt idx="9">
                  <c:v>3.1545027999999999</c:v>
                </c:pt>
                <c:pt idx="10">
                  <c:v>3.0593533000000002</c:v>
                </c:pt>
                <c:pt idx="11">
                  <c:v>3.1255054000000002</c:v>
                </c:pt>
                <c:pt idx="12">
                  <c:v>2.828608</c:v>
                </c:pt>
                <c:pt idx="13">
                  <c:v>2.9956711999999999</c:v>
                </c:pt>
                <c:pt idx="14">
                  <c:v>3.3668285999999998</c:v>
                </c:pt>
                <c:pt idx="15">
                  <c:v>4.0826250999999996</c:v>
                </c:pt>
                <c:pt idx="16">
                  <c:v>4.4278933</c:v>
                </c:pt>
                <c:pt idx="17">
                  <c:v>4.9730184</c:v>
                </c:pt>
                <c:pt idx="18">
                  <c:v>5.2911995999999997</c:v>
                </c:pt>
                <c:pt idx="19">
                  <c:v>5.6617777</c:v>
                </c:pt>
                <c:pt idx="20">
                  <c:v>5.3590708999999999</c:v>
                </c:pt>
                <c:pt idx="21">
                  <c:v>5.4313672000000004</c:v>
                </c:pt>
                <c:pt idx="22">
                  <c:v>5.3525831999999998</c:v>
                </c:pt>
                <c:pt idx="23">
                  <c:v>5.2710812999999996</c:v>
                </c:pt>
                <c:pt idx="24">
                  <c:v>4.8439848000000003</c:v>
                </c:pt>
                <c:pt idx="25">
                  <c:v>4.9376382000000003</c:v>
                </c:pt>
                <c:pt idx="26">
                  <c:v>5.0320827000000001</c:v>
                </c:pt>
                <c:pt idx="27">
                  <c:v>5.2541643999999996</c:v>
                </c:pt>
                <c:pt idx="28">
                  <c:v>5.0010671000000002</c:v>
                </c:pt>
                <c:pt idx="29">
                  <c:v>5.1782148000000001</c:v>
                </c:pt>
                <c:pt idx="30">
                  <c:v>5.3953179000000002</c:v>
                </c:pt>
                <c:pt idx="31">
                  <c:v>5.5419051000000001</c:v>
                </c:pt>
                <c:pt idx="32">
                  <c:v>5.2437776999999999</c:v>
                </c:pt>
                <c:pt idx="33">
                  <c:v>5.3645101000000004</c:v>
                </c:pt>
                <c:pt idx="34">
                  <c:v>5.3601355000000002</c:v>
                </c:pt>
                <c:pt idx="35">
                  <c:v>5.2919352000000002</c:v>
                </c:pt>
                <c:pt idx="36">
                  <c:v>4.8974510000000002</c:v>
                </c:pt>
                <c:pt idx="37">
                  <c:v>4.9245058000000004</c:v>
                </c:pt>
                <c:pt idx="38">
                  <c:v>4.9633238000000004</c:v>
                </c:pt>
                <c:pt idx="39">
                  <c:v>5.0178478999999996</c:v>
                </c:pt>
                <c:pt idx="40">
                  <c:v>4.7765000000000004</c:v>
                </c:pt>
                <c:pt idx="41">
                  <c:v>4.8890190999999996</c:v>
                </c:pt>
                <c:pt idx="42">
                  <c:v>4.9702282999999996</c:v>
                </c:pt>
                <c:pt idx="43">
                  <c:v>4.9772156000000001</c:v>
                </c:pt>
                <c:pt idx="44">
                  <c:v>4.6782830000000004</c:v>
                </c:pt>
              </c:numCache>
            </c:numRef>
          </c:val>
          <c:smooth val="0"/>
        </c:ser>
        <c:ser>
          <c:idx val="3"/>
          <c:order val="1"/>
          <c:tx>
            <c:strRef>
              <c:f>'11. Arbetslöshet'!$B$32</c:f>
              <c:strCache>
                <c:ptCount val="1"/>
                <c:pt idx="0">
                  <c:v>Sverige</c:v>
                </c:pt>
              </c:strCache>
            </c:strRef>
          </c:tx>
          <c:spPr>
            <a:ln>
              <a:solidFill>
                <a:sysClr val="window" lastClr="FFFFFF">
                  <a:lumMod val="50000"/>
                </a:sysClr>
              </a:solidFill>
              <a:prstDash val="solid"/>
            </a:ln>
          </c:spPr>
          <c:marker>
            <c:spPr>
              <a:ln>
                <a:noFill/>
              </a:ln>
            </c:spPr>
          </c:marker>
          <c:cat>
            <c:strRef>
              <c:f>'11. Arbetslöshet'!$C$29:$AU$29</c:f>
              <c:strCache>
                <c:ptCount val="44"/>
                <c:pt idx="0">
                  <c:v>2005</c:v>
                </c:pt>
                <c:pt idx="3">
                  <c:v>2006</c:v>
                </c:pt>
                <c:pt idx="7">
                  <c:v>2007</c:v>
                </c:pt>
                <c:pt idx="11">
                  <c:v>2008</c:v>
                </c:pt>
                <c:pt idx="15">
                  <c:v>2009</c:v>
                </c:pt>
                <c:pt idx="19">
                  <c:v>2010</c:v>
                </c:pt>
                <c:pt idx="23">
                  <c:v>2011</c:v>
                </c:pt>
                <c:pt idx="27">
                  <c:v>2012</c:v>
                </c:pt>
                <c:pt idx="31">
                  <c:v>2013</c:v>
                </c:pt>
                <c:pt idx="35">
                  <c:v>2014</c:v>
                </c:pt>
                <c:pt idx="39">
                  <c:v>2015</c:v>
                </c:pt>
                <c:pt idx="43">
                  <c:v>2016</c:v>
                </c:pt>
              </c:strCache>
            </c:strRef>
          </c:cat>
          <c:val>
            <c:numRef>
              <c:f>'11. Arbetslöshet'!$C$32:$AU$32</c:f>
              <c:numCache>
                <c:formatCode>0.0</c:formatCode>
                <c:ptCount val="45"/>
                <c:pt idx="0">
                  <c:v>4.9206398</c:v>
                </c:pt>
                <c:pt idx="1">
                  <c:v>5.1550162000000004</c:v>
                </c:pt>
                <c:pt idx="2">
                  <c:v>5.0318972999999998</c:v>
                </c:pt>
                <c:pt idx="3">
                  <c:v>5.0676683000000002</c:v>
                </c:pt>
                <c:pt idx="4">
                  <c:v>4.5925526000000003</c:v>
                </c:pt>
                <c:pt idx="5">
                  <c:v>4.6532779</c:v>
                </c:pt>
                <c:pt idx="6">
                  <c:v>4.1332838000000001</c:v>
                </c:pt>
                <c:pt idx="7">
                  <c:v>3.8723928999999999</c:v>
                </c:pt>
                <c:pt idx="8">
                  <c:v>3.2074779000000002</c:v>
                </c:pt>
                <c:pt idx="9">
                  <c:v>3.1751347000000001</c:v>
                </c:pt>
                <c:pt idx="10">
                  <c:v>3.1272012999999999</c:v>
                </c:pt>
                <c:pt idx="11">
                  <c:v>3.2218038</c:v>
                </c:pt>
                <c:pt idx="12">
                  <c:v>2.898034</c:v>
                </c:pt>
                <c:pt idx="13">
                  <c:v>3.0977344000000002</c:v>
                </c:pt>
                <c:pt idx="14">
                  <c:v>3.5895646000000001</c:v>
                </c:pt>
                <c:pt idx="15">
                  <c:v>4.4671177000000002</c:v>
                </c:pt>
                <c:pt idx="16">
                  <c:v>4.8360966999999997</c:v>
                </c:pt>
                <c:pt idx="17">
                  <c:v>5.3985561000000004</c:v>
                </c:pt>
                <c:pt idx="18">
                  <c:v>5.7856177999999998</c:v>
                </c:pt>
                <c:pt idx="19">
                  <c:v>6.1766512999999996</c:v>
                </c:pt>
                <c:pt idx="20">
                  <c:v>5.7244358999999996</c:v>
                </c:pt>
                <c:pt idx="21">
                  <c:v>5.7499231999999996</c:v>
                </c:pt>
                <c:pt idx="22">
                  <c:v>5.6962523000000003</c:v>
                </c:pt>
                <c:pt idx="23">
                  <c:v>5.6342609000000001</c:v>
                </c:pt>
                <c:pt idx="24">
                  <c:v>5.1058506000000001</c:v>
                </c:pt>
                <c:pt idx="25">
                  <c:v>5.1979901999999996</c:v>
                </c:pt>
                <c:pt idx="26">
                  <c:v>5.3716065000000004</c:v>
                </c:pt>
                <c:pt idx="27">
                  <c:v>5.6471321000000003</c:v>
                </c:pt>
                <c:pt idx="28">
                  <c:v>5.2812840999999997</c:v>
                </c:pt>
                <c:pt idx="29">
                  <c:v>5.4272818000000003</c:v>
                </c:pt>
                <c:pt idx="30">
                  <c:v>5.6900012000000002</c:v>
                </c:pt>
                <c:pt idx="31">
                  <c:v>5.8598794999999999</c:v>
                </c:pt>
                <c:pt idx="32">
                  <c:v>5.4593397000000001</c:v>
                </c:pt>
                <c:pt idx="33">
                  <c:v>5.5785103999999999</c:v>
                </c:pt>
                <c:pt idx="34">
                  <c:v>5.6457477999999996</c:v>
                </c:pt>
                <c:pt idx="35">
                  <c:v>5.5976245000000002</c:v>
                </c:pt>
                <c:pt idx="36">
                  <c:v>5.0938878000000001</c:v>
                </c:pt>
                <c:pt idx="37">
                  <c:v>5.1062773000000004</c:v>
                </c:pt>
                <c:pt idx="38">
                  <c:v>5.2243864999999996</c:v>
                </c:pt>
                <c:pt idx="39">
                  <c:v>5.2929404</c:v>
                </c:pt>
                <c:pt idx="40">
                  <c:v>4.9356795</c:v>
                </c:pt>
                <c:pt idx="41">
                  <c:v>5.0270139</c:v>
                </c:pt>
                <c:pt idx="42">
                  <c:v>5.1607665000000003</c:v>
                </c:pt>
                <c:pt idx="43">
                  <c:v>5.1933197</c:v>
                </c:pt>
                <c:pt idx="44">
                  <c:v>4.8013187999999998</c:v>
                </c:pt>
              </c:numCache>
            </c:numRef>
          </c:val>
          <c:smooth val="0"/>
        </c:ser>
        <c:dLbls>
          <c:showLegendKey val="0"/>
          <c:showVal val="0"/>
          <c:showCatName val="0"/>
          <c:showSerName val="0"/>
          <c:showPercent val="0"/>
          <c:showBubbleSize val="0"/>
        </c:dLbls>
        <c:marker val="1"/>
        <c:smooth val="0"/>
        <c:axId val="116035968"/>
        <c:axId val="116038272"/>
      </c:lineChart>
      <c:catAx>
        <c:axId val="116035968"/>
        <c:scaling>
          <c:orientation val="minMax"/>
        </c:scaling>
        <c:delete val="0"/>
        <c:axPos val="b"/>
        <c:numFmt formatCode="General" sourceLinked="0"/>
        <c:majorTickMark val="out"/>
        <c:minorTickMark val="none"/>
        <c:tickLblPos val="nextTo"/>
        <c:txPr>
          <a:bodyPr rot="-2700000"/>
          <a:lstStyle/>
          <a:p>
            <a:pPr>
              <a:defRPr/>
            </a:pPr>
            <a:endParaRPr lang="sv-SE"/>
          </a:p>
        </c:txPr>
        <c:crossAx val="116038272"/>
        <c:crosses val="autoZero"/>
        <c:auto val="1"/>
        <c:lblAlgn val="ctr"/>
        <c:lblOffset val="100"/>
        <c:noMultiLvlLbl val="0"/>
      </c:catAx>
      <c:valAx>
        <c:axId val="116038272"/>
        <c:scaling>
          <c:orientation val="minMax"/>
          <c:min val="0"/>
        </c:scaling>
        <c:delete val="0"/>
        <c:axPos val="l"/>
        <c:majorGridlines/>
        <c:numFmt formatCode="0.0" sourceLinked="1"/>
        <c:majorTickMark val="out"/>
        <c:minorTickMark val="none"/>
        <c:tickLblPos val="nextTo"/>
        <c:crossAx val="116035968"/>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'12. Befolkning'!$B$48</c:f>
              <c:strCache>
                <c:ptCount val="1"/>
                <c:pt idx="0">
                  <c:v>Stockholmsregionen</c:v>
                </c:pt>
              </c:strCache>
            </c:strRef>
          </c:tx>
          <c:spPr>
            <a:ln>
              <a:solidFill>
                <a:srgbClr val="052364"/>
              </a:solidFill>
            </a:ln>
          </c:spPr>
          <c:marker>
            <c:symbol val="none"/>
          </c:marker>
          <c:cat>
            <c:strRef>
              <c:f>'12. Befolkning'!$C$46:$AV$46</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'12. Befolkning'!$C$48:$AV$48</c:f>
              <c:numCache>
                <c:formatCode>0.0</c:formatCode>
                <c:ptCount val="46"/>
                <c:pt idx="0">
                  <c:v>100</c:v>
                </c:pt>
                <c:pt idx="1">
                  <c:v>100.12014383781572</c:v>
                </c:pt>
                <c:pt idx="2">
                  <c:v>100.31077104596915</c:v>
                </c:pt>
                <c:pt idx="3">
                  <c:v>100.43109242376053</c:v>
                </c:pt>
                <c:pt idx="4">
                  <c:v>100.6884746627628</c:v>
                </c:pt>
                <c:pt idx="5">
                  <c:v>100.89211301484691</c:v>
                </c:pt>
                <c:pt idx="6">
                  <c:v>101.15185399924013</c:v>
                </c:pt>
                <c:pt idx="7">
                  <c:v>101.29865419625878</c:v>
                </c:pt>
                <c:pt idx="8">
                  <c:v>101.52374952254428</c:v>
                </c:pt>
                <c:pt idx="9">
                  <c:v>101.7480839632198</c:v>
                </c:pt>
                <c:pt idx="10">
                  <c:v>102.08926507073446</c:v>
                </c:pt>
                <c:pt idx="11">
                  <c:v>102.3446690071508</c:v>
                </c:pt>
                <c:pt idx="12">
                  <c:v>102.56002499762857</c:v>
                </c:pt>
                <c:pt idx="13">
                  <c:v>102.84627016410272</c:v>
                </c:pt>
                <c:pt idx="14">
                  <c:v>103.22752458040962</c:v>
                </c:pt>
                <c:pt idx="15">
                  <c:v>103.44556903337599</c:v>
                </c:pt>
                <c:pt idx="16">
                  <c:v>103.69648374469345</c:v>
                </c:pt>
                <c:pt idx="17">
                  <c:v>104.02929511049834</c:v>
                </c:pt>
                <c:pt idx="18">
                  <c:v>104.4875004248278</c:v>
                </c:pt>
                <c:pt idx="19">
                  <c:v>104.75233934280787</c:v>
                </c:pt>
                <c:pt idx="20">
                  <c:v>104.97365560389716</c:v>
                </c:pt>
                <c:pt idx="21">
                  <c:v>105.27752795366916</c:v>
                </c:pt>
                <c:pt idx="22">
                  <c:v>105.70217821259855</c:v>
                </c:pt>
                <c:pt idx="23">
                  <c:v>105.94434273940125</c:v>
                </c:pt>
                <c:pt idx="24">
                  <c:v>106.20765988616137</c:v>
                </c:pt>
                <c:pt idx="25">
                  <c:v>106.51708670088622</c:v>
                </c:pt>
                <c:pt idx="26">
                  <c:v>106.88117046526126</c:v>
                </c:pt>
                <c:pt idx="27">
                  <c:v>107.08868933395625</c:v>
                </c:pt>
                <c:pt idx="28">
                  <c:v>107.33536844871151</c:v>
                </c:pt>
                <c:pt idx="29">
                  <c:v>107.65473750207342</c:v>
                </c:pt>
                <c:pt idx="30">
                  <c:v>108.04164783474781</c:v>
                </c:pt>
                <c:pt idx="31">
                  <c:v>108.29986704792107</c:v>
                </c:pt>
                <c:pt idx="32">
                  <c:v>108.60901487125562</c:v>
                </c:pt>
                <c:pt idx="33">
                  <c:v>108.96021430596834</c:v>
                </c:pt>
                <c:pt idx="34">
                  <c:v>109.37908183426185</c:v>
                </c:pt>
                <c:pt idx="35">
                  <c:v>109.66157329839345</c:v>
                </c:pt>
                <c:pt idx="36">
                  <c:v>109.99367450429571</c:v>
                </c:pt>
                <c:pt idx="37">
                  <c:v>110.38134572258009</c:v>
                </c:pt>
                <c:pt idx="38">
                  <c:v>110.81690200858583</c:v>
                </c:pt>
                <c:pt idx="39">
                  <c:v>111.05135622787408</c:v>
                </c:pt>
                <c:pt idx="40">
                  <c:v>111.32877512127249</c:v>
                </c:pt>
                <c:pt idx="41">
                  <c:v>111.68476813532806</c:v>
                </c:pt>
                <c:pt idx="42">
                  <c:v>112.15157145705028</c:v>
                </c:pt>
                <c:pt idx="43">
                  <c:v>112.43624412659716</c:v>
                </c:pt>
                <c:pt idx="44">
                  <c:v>112.75964587369198</c:v>
                </c:pt>
                <c:pt idx="45">
                  <c:v>113.1583245704674</c:v>
                </c:pt>
              </c:numCache>
            </c:numRef>
          </c:val>
          <c:smooth val="0"/>
        </c:ser>
        <c:ser>
          <c:idx val="3"/>
          <c:order val="1"/>
          <c:tx>
            <c:strRef>
              <c:f>'12. Befolkning'!$B$49</c:f>
              <c:strCache>
                <c:ptCount val="1"/>
                <c:pt idx="0">
                  <c:v>Övriga Sverige</c:v>
                </c:pt>
              </c:strCache>
            </c:strRef>
          </c:tx>
          <c:spPr>
            <a:ln>
              <a:solidFill>
                <a:sysClr val="window" lastClr="FFFFFF">
                  <a:lumMod val="50000"/>
                </a:sysClr>
              </a:solidFill>
              <a:prstDash val="solid"/>
            </a:ln>
          </c:spPr>
          <c:marker>
            <c:spPr>
              <a:ln>
                <a:noFill/>
              </a:ln>
            </c:spPr>
          </c:marker>
          <c:cat>
            <c:strRef>
              <c:f>'12. Befolkning'!$C$46:$AV$46</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'12. Befolkning'!$C$49:$AV$49</c:f>
              <c:numCache>
                <c:formatCode>0.0</c:formatCode>
                <c:ptCount val="46"/>
                <c:pt idx="0">
                  <c:v>100</c:v>
                </c:pt>
                <c:pt idx="1">
                  <c:v>100.08927186061445</c:v>
                </c:pt>
                <c:pt idx="2">
                  <c:v>100.23597502201731</c:v>
                </c:pt>
                <c:pt idx="3">
                  <c:v>100.31217549491369</c:v>
                </c:pt>
                <c:pt idx="4">
                  <c:v>100.49255275921615</c:v>
                </c:pt>
                <c:pt idx="5">
                  <c:v>100.64864050667302</c:v>
                </c:pt>
                <c:pt idx="6">
                  <c:v>100.85200606370439</c:v>
                </c:pt>
                <c:pt idx="7">
                  <c:v>100.92925145899754</c:v>
                </c:pt>
                <c:pt idx="8">
                  <c:v>101.02637009534621</c:v>
                </c:pt>
                <c:pt idx="9">
                  <c:v>101.16268317933215</c:v>
                </c:pt>
                <c:pt idx="10">
                  <c:v>101.37083960697511</c:v>
                </c:pt>
                <c:pt idx="11">
                  <c:v>101.48972417400364</c:v>
                </c:pt>
                <c:pt idx="12">
                  <c:v>101.58453609487263</c:v>
                </c:pt>
                <c:pt idx="13">
                  <c:v>101.73256019590914</c:v>
                </c:pt>
                <c:pt idx="14">
                  <c:v>101.9798322091217</c:v>
                </c:pt>
                <c:pt idx="15">
                  <c:v>102.08146569884508</c:v>
                </c:pt>
                <c:pt idx="16">
                  <c:v>102.15532002522798</c:v>
                </c:pt>
                <c:pt idx="17">
                  <c:v>102.33770827225629</c:v>
                </c:pt>
                <c:pt idx="18">
                  <c:v>102.63351988812627</c:v>
                </c:pt>
                <c:pt idx="19">
                  <c:v>102.72837124002912</c:v>
                </c:pt>
                <c:pt idx="20">
                  <c:v>102.82801346254358</c:v>
                </c:pt>
                <c:pt idx="21">
                  <c:v>102.96476028790175</c:v>
                </c:pt>
                <c:pt idx="22">
                  <c:v>103.1974625341103</c:v>
                </c:pt>
                <c:pt idx="23">
                  <c:v>103.27823700693217</c:v>
                </c:pt>
                <c:pt idx="24">
                  <c:v>103.31967902349832</c:v>
                </c:pt>
                <c:pt idx="25">
                  <c:v>103.44897338346068</c:v>
                </c:pt>
                <c:pt idx="26">
                  <c:v>103.64626656128067</c:v>
                </c:pt>
                <c:pt idx="27">
                  <c:v>103.71525115498427</c:v>
                </c:pt>
                <c:pt idx="28">
                  <c:v>103.7651708438261</c:v>
                </c:pt>
                <c:pt idx="29">
                  <c:v>103.89728452270803</c:v>
                </c:pt>
                <c:pt idx="30">
                  <c:v>104.1024047607453</c:v>
                </c:pt>
                <c:pt idx="31">
                  <c:v>104.21373828479341</c:v>
                </c:pt>
                <c:pt idx="32">
                  <c:v>104.31988662789151</c:v>
                </c:pt>
                <c:pt idx="33">
                  <c:v>104.49975128875406</c:v>
                </c:pt>
                <c:pt idx="34">
                  <c:v>104.74605724163753</c:v>
                </c:pt>
                <c:pt idx="35">
                  <c:v>104.90934115277022</c:v>
                </c:pt>
                <c:pt idx="36">
                  <c:v>105.08506555507952</c:v>
                </c:pt>
                <c:pt idx="37">
                  <c:v>105.32240094776432</c:v>
                </c:pt>
                <c:pt idx="38">
                  <c:v>105.66014746812347</c:v>
                </c:pt>
                <c:pt idx="39">
                  <c:v>105.84967273227687</c:v>
                </c:pt>
                <c:pt idx="40">
                  <c:v>106.02837417764115</c:v>
                </c:pt>
                <c:pt idx="41">
                  <c:v>106.26060325144363</c:v>
                </c:pt>
                <c:pt idx="42">
                  <c:v>106.59730484940597</c:v>
                </c:pt>
                <c:pt idx="43">
                  <c:v>106.81689627686264</c:v>
                </c:pt>
                <c:pt idx="44">
                  <c:v>107.0457934283056</c:v>
                </c:pt>
                <c:pt idx="45">
                  <c:v>107.34613961306721</c:v>
                </c:pt>
              </c:numCache>
            </c:numRef>
          </c:val>
          <c:smooth val="0"/>
        </c:ser>
        <c:dLbls>
          <c:showLegendKey val="0"/>
          <c:showVal val="0"/>
          <c:showCatName val="0"/>
          <c:showSerName val="0"/>
          <c:showPercent val="0"/>
          <c:showBubbleSize val="0"/>
        </c:dLbls>
        <c:marker val="1"/>
        <c:smooth val="0"/>
        <c:axId val="117072256"/>
        <c:axId val="117074560"/>
      </c:lineChart>
      <c:catAx>
        <c:axId val="117072256"/>
        <c:scaling>
          <c:orientation val="minMax"/>
        </c:scaling>
        <c:delete val="0"/>
        <c:axPos val="b"/>
        <c:numFmt formatCode="General" sourceLinked="0"/>
        <c:majorTickMark val="out"/>
        <c:minorTickMark val="none"/>
        <c:tickLblPos val="nextTo"/>
        <c:txPr>
          <a:bodyPr rot="-2700000"/>
          <a:lstStyle/>
          <a:p>
            <a:pPr>
              <a:defRPr/>
            </a:pPr>
            <a:endParaRPr lang="sv-SE"/>
          </a:p>
        </c:txPr>
        <c:crossAx val="117074560"/>
        <c:crosses val="autoZero"/>
        <c:auto val="1"/>
        <c:lblAlgn val="ctr"/>
        <c:lblOffset val="100"/>
        <c:noMultiLvlLbl val="0"/>
      </c:catAx>
      <c:valAx>
        <c:axId val="117074560"/>
        <c:scaling>
          <c:orientation val="minMax"/>
          <c:min val="90"/>
        </c:scaling>
        <c:delete val="0"/>
        <c:axPos val="l"/>
        <c:majorGridlines/>
        <c:numFmt formatCode="0" sourceLinked="0"/>
        <c:majorTickMark val="out"/>
        <c:minorTickMark val="none"/>
        <c:tickLblPos val="nextTo"/>
        <c:crossAx val="117072256"/>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9/26/2016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26/09/2016</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a:t>
            </a:fld>
            <a:endParaRPr lang="en-GB"/>
          </a:p>
        </p:txBody>
      </p:sp>
    </p:spTree>
    <p:extLst>
      <p:ext uri="{BB962C8B-B14F-4D97-AF65-F5344CB8AC3E}">
        <p14:creationId xmlns:p14="http://schemas.microsoft.com/office/powerpoint/2010/main" val="329548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4</a:t>
            </a:fld>
            <a:endParaRPr lang="en-GB"/>
          </a:p>
        </p:txBody>
      </p:sp>
    </p:spTree>
    <p:extLst>
      <p:ext uri="{BB962C8B-B14F-4D97-AF65-F5344CB8AC3E}">
        <p14:creationId xmlns:p14="http://schemas.microsoft.com/office/powerpoint/2010/main" val="370550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5</a:t>
            </a:fld>
            <a:endParaRPr lang="en-GB"/>
          </a:p>
        </p:txBody>
      </p:sp>
    </p:spTree>
    <p:extLst>
      <p:ext uri="{BB962C8B-B14F-4D97-AF65-F5344CB8AC3E}">
        <p14:creationId xmlns:p14="http://schemas.microsoft.com/office/powerpoint/2010/main" val="65676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9</a:t>
            </a:fld>
            <a:endParaRPr lang="en-GB"/>
          </a:p>
        </p:txBody>
      </p:sp>
    </p:spTree>
    <p:extLst>
      <p:ext uri="{BB962C8B-B14F-4D97-AF65-F5344CB8AC3E}">
        <p14:creationId xmlns:p14="http://schemas.microsoft.com/office/powerpoint/2010/main" val="1547801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6" name="Rubrik 1"/>
          <p:cNvSpPr>
            <a:spLocks noGrp="1"/>
          </p:cNvSpPr>
          <p:nvPr>
            <p:ph type="title"/>
          </p:nvPr>
        </p:nvSpPr>
        <p:spPr>
          <a:xfrm>
            <a:off x="397496" y="1454655"/>
            <a:ext cx="5675413" cy="727828"/>
          </a:xfrm>
        </p:spPr>
        <p:txBody>
          <a:bodyPr/>
          <a:lstStyle/>
          <a:p>
            <a:r>
              <a:rPr lang="sv-SE" noProof="0" smtClean="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smtClean="0"/>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hapter slide 9">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98739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79"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hyperlink" Target="http://www.stockholmbusinessalliance.se/konjunkturrapporter/"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1_sverige_lansgranser__samtliga.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20" r="320"/>
          <a:stretch>
            <a:fillRect/>
          </a:stretch>
        </p:blipFill>
        <p:spPr/>
      </p:pic>
      <p:sp>
        <p:nvSpPr>
          <p:cNvPr id="7" name="Rubrik 2"/>
          <p:cNvSpPr>
            <a:spLocks noGrp="1"/>
          </p:cNvSpPr>
          <p:nvPr>
            <p:ph type="title"/>
          </p:nvPr>
        </p:nvSpPr>
        <p:spPr>
          <a:xfrm>
            <a:off x="363876" y="1454654"/>
            <a:ext cx="4066928" cy="2404651"/>
          </a:xfrm>
        </p:spPr>
        <p:txBody>
          <a:bodyPr/>
          <a:lstStyle/>
          <a:p>
            <a:r>
              <a:rPr lang="en-US" sz="2800" dirty="0" err="1" smtClean="0"/>
              <a:t>Konjunkturen</a:t>
            </a:r>
            <a:r>
              <a:rPr lang="en-US" sz="2800" dirty="0" smtClean="0"/>
              <a:t> i </a:t>
            </a:r>
            <a:r>
              <a:rPr lang="en-US" sz="2800" dirty="0" err="1" smtClean="0"/>
              <a:t>Stockholmsregionen</a:t>
            </a:r>
            <a:r>
              <a:rPr lang="en-US" sz="1900" dirty="0" smtClean="0"/>
              <a:t/>
            </a:r>
            <a:br>
              <a:rPr lang="en-US" sz="1900" dirty="0" smtClean="0"/>
            </a:br>
            <a:r>
              <a:rPr lang="en-US" sz="1600" dirty="0" smtClean="0"/>
              <a:t>Stockholm </a:t>
            </a:r>
            <a:r>
              <a:rPr lang="en-US" sz="1600" dirty="0"/>
              <a:t>Business </a:t>
            </a:r>
            <a:r>
              <a:rPr lang="en-US" sz="1600" dirty="0" smtClean="0"/>
              <a:t>Alliance</a:t>
            </a:r>
            <a:r>
              <a:rPr lang="en-US" sz="1900" dirty="0" smtClean="0"/>
              <a:t/>
            </a:r>
            <a:br>
              <a:rPr lang="en-US" sz="1900" dirty="0" smtClean="0"/>
            </a:br>
            <a:r>
              <a:rPr lang="en-US" sz="1900" dirty="0"/>
              <a:t/>
            </a:r>
            <a:br>
              <a:rPr lang="en-US" sz="1900" dirty="0"/>
            </a:br>
            <a:r>
              <a:rPr lang="en-GB" sz="1900" dirty="0" smtClean="0"/>
              <a:t>kv2 2016</a:t>
            </a:r>
            <a:r>
              <a:rPr lang="en-GB" sz="1900" dirty="0"/>
              <a:t/>
            </a:r>
            <a:br>
              <a:rPr lang="en-GB" sz="1900" dirty="0"/>
            </a:br>
            <a:r>
              <a:rPr lang="en-GB" sz="1900" dirty="0" smtClean="0"/>
              <a:t>September 2016</a:t>
            </a:r>
            <a:endParaRPr lang="en-US" sz="1900" dirty="0"/>
          </a:p>
        </p:txBody>
      </p:sp>
    </p:spTree>
    <p:extLst>
      <p:ext uri="{BB962C8B-B14F-4D97-AF65-F5344CB8AC3E}">
        <p14:creationId xmlns:p14="http://schemas.microsoft.com/office/powerpoint/2010/main" val="2491839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29301" y="1446703"/>
            <a:ext cx="5675413" cy="727828"/>
          </a:xfrm>
        </p:spPr>
        <p:txBody>
          <a:bodyPr/>
          <a:lstStyle/>
          <a:p>
            <a:pPr>
              <a:lnSpc>
                <a:spcPct val="100000"/>
              </a:lnSpc>
            </a:pPr>
            <a:r>
              <a:rPr lang="sv-SE" sz="2800" dirty="0" smtClean="0"/>
              <a:t>Varslade personer</a:t>
            </a:r>
            <a:br>
              <a:rPr lang="sv-SE" sz="2800" dirty="0" smtClean="0"/>
            </a:br>
            <a:r>
              <a:rPr lang="sv-SE" sz="2000" b="0" dirty="0" smtClean="0"/>
              <a:t>Index </a:t>
            </a:r>
            <a:r>
              <a:rPr lang="sv-SE" sz="2000" b="0" dirty="0"/>
              <a:t>100 = </a:t>
            </a:r>
            <a:r>
              <a:rPr lang="sv-SE" sz="2000" b="0" dirty="0" smtClean="0"/>
              <a:t>2006 kv1</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6" name="Tabell 5"/>
          <p:cNvGraphicFramePr>
            <a:graphicFrameLocks noGrp="1"/>
          </p:cNvGraphicFramePr>
          <p:nvPr>
            <p:extLst>
              <p:ext uri="{D42A27DB-BD31-4B8C-83A1-F6EECF244321}">
                <p14:modId xmlns:p14="http://schemas.microsoft.com/office/powerpoint/2010/main" val="4185347249"/>
              </p:ext>
            </p:extLst>
          </p:nvPr>
        </p:nvGraphicFramePr>
        <p:xfrm>
          <a:off x="4102553" y="2337681"/>
          <a:ext cx="4530243" cy="2286000"/>
        </p:xfrm>
        <a:graphic>
          <a:graphicData uri="http://schemas.openxmlformats.org/drawingml/2006/table">
            <a:tbl>
              <a:tblPr>
                <a:tableStyleId>{68D230F3-CF80-4859-8CE7-A43EE81993B5}</a:tableStyleId>
              </a:tblPr>
              <a:tblGrid>
                <a:gridCol w="1985880"/>
                <a:gridCol w="706688"/>
                <a:gridCol w="661301"/>
                <a:gridCol w="651428"/>
                <a:gridCol w="524946"/>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kv2</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3 756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17 714</a:t>
                      </a:r>
                    </a:p>
                  </a:txBody>
                  <a:tcPr marL="9525" marR="9525" marT="9525" marB="0" anchor="b"/>
                </a:tc>
                <a:tc>
                  <a:txBody>
                    <a:bodyPr/>
                    <a:lstStyle/>
                    <a:p>
                      <a:pPr algn="ctr" fontAlgn="b"/>
                      <a:r>
                        <a:rPr lang="sv-SE" sz="1100" b="1" i="0" u="none" strike="noStrike">
                          <a:solidFill>
                            <a:srgbClr val="000000"/>
                          </a:solidFill>
                          <a:effectLst/>
                          <a:latin typeface="Futura std book"/>
                        </a:rPr>
                        <a:t>-22,5</a:t>
                      </a:r>
                    </a:p>
                  </a:txBody>
                  <a:tcPr marL="9525" marR="9525" marT="9525" marB="0" anchor="b"/>
                </a:tc>
              </a:tr>
              <a:tr h="190500">
                <a:tc>
                  <a:txBody>
                    <a:bodyPr/>
                    <a:lstStyle/>
                    <a:p>
                      <a:pPr algn="l" fontAlgn="b"/>
                      <a:r>
                        <a:rPr lang="sv-SE" sz="1100" b="1" i="0" u="none" strike="noStrike">
                          <a:solidFill>
                            <a:srgbClr val="000000"/>
                          </a:solidFill>
                          <a:effectLst/>
                          <a:latin typeface="Futura std book"/>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5 221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19 204</a:t>
                      </a:r>
                    </a:p>
                  </a:txBody>
                  <a:tcPr marL="9525" marR="9525" marT="9525" marB="0" anchor="b"/>
                </a:tc>
                <a:tc>
                  <a:txBody>
                    <a:bodyPr/>
                    <a:lstStyle/>
                    <a:p>
                      <a:pPr algn="ctr" fontAlgn="b"/>
                      <a:r>
                        <a:rPr lang="sv-SE" sz="1100" b="1" i="0" u="none" strike="noStrike">
                          <a:solidFill>
                            <a:srgbClr val="000000"/>
                          </a:solidFill>
                          <a:effectLst/>
                          <a:latin typeface="Futura std book"/>
                        </a:rPr>
                        <a:t>-20,9</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1 951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-20,1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9 977</a:t>
                      </a:r>
                    </a:p>
                  </a:txBody>
                  <a:tcPr marL="9525" marR="9525" marT="9525" marB="0" anchor="b"/>
                </a:tc>
                <a:tc>
                  <a:txBody>
                    <a:bodyPr/>
                    <a:lstStyle/>
                    <a:p>
                      <a:pPr algn="ctr" fontAlgn="b"/>
                      <a:r>
                        <a:rPr lang="sv-SE" sz="1100" b="0" i="0" u="none" strike="noStrike">
                          <a:solidFill>
                            <a:srgbClr val="000000"/>
                          </a:solidFill>
                          <a:effectLst/>
                          <a:latin typeface="Futura std book"/>
                        </a:rPr>
                        <a:t>-21,3</a:t>
                      </a:r>
                    </a:p>
                  </a:txBody>
                  <a:tcPr marL="9525" marR="9525" marT="9525" marB="0" anchor="b"/>
                </a:tc>
              </a:tr>
              <a:tr h="190500">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240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90,5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702</a:t>
                      </a:r>
                    </a:p>
                  </a:txBody>
                  <a:tcPr marL="9525" marR="9525" marT="9525" marB="0" anchor="b"/>
                </a:tc>
                <a:tc>
                  <a:txBody>
                    <a:bodyPr/>
                    <a:lstStyle/>
                    <a:p>
                      <a:pPr algn="ctr" fontAlgn="b"/>
                      <a:r>
                        <a:rPr lang="sv-SE" sz="1100" b="0" i="0" u="none" strike="noStrike">
                          <a:solidFill>
                            <a:srgbClr val="000000"/>
                          </a:solidFill>
                          <a:effectLst/>
                          <a:latin typeface="Futura std book"/>
                        </a:rPr>
                        <a:t>-16,8</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337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66,8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1 354</a:t>
                      </a:r>
                    </a:p>
                  </a:txBody>
                  <a:tcPr marL="9525" marR="9525" marT="9525" marB="0" anchor="b"/>
                </a:tc>
                <a:tc>
                  <a:txBody>
                    <a:bodyPr/>
                    <a:lstStyle/>
                    <a:p>
                      <a:pPr algn="ctr" fontAlgn="b"/>
                      <a:r>
                        <a:rPr lang="sv-SE" sz="1100" b="0" i="0" u="none" strike="noStrike">
                          <a:solidFill>
                            <a:srgbClr val="000000"/>
                          </a:solidFill>
                          <a:effectLst/>
                          <a:latin typeface="Futura std book"/>
                        </a:rPr>
                        <a:t>-25,5</a:t>
                      </a:r>
                    </a:p>
                  </a:txBody>
                  <a:tcPr marL="9525" marR="9525" marT="9525" marB="0" anchor="b"/>
                </a:tc>
              </a:tr>
              <a:tr h="190500">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208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1 313</a:t>
                      </a:r>
                    </a:p>
                  </a:txBody>
                  <a:tcPr marL="9525" marR="9525" marT="9525" marB="0" anchor="b"/>
                </a:tc>
                <a:tc>
                  <a:txBody>
                    <a:bodyPr/>
                    <a:lstStyle/>
                    <a:p>
                      <a:pPr algn="ctr" fontAlgn="b"/>
                      <a:r>
                        <a:rPr lang="sv-SE" sz="1100" b="0" i="0" u="none" strike="noStrike">
                          <a:solidFill>
                            <a:srgbClr val="000000"/>
                          </a:solidFill>
                          <a:effectLst/>
                          <a:latin typeface="Futura std book"/>
                        </a:rPr>
                        <a:t>-31,9</a:t>
                      </a:r>
                    </a:p>
                  </a:txBody>
                  <a:tcPr marL="9525" marR="9525" marT="9525" marB="0" anchor="b"/>
                </a:tc>
              </a:tr>
              <a:tr h="190500">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236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977</a:t>
                      </a:r>
                    </a:p>
                  </a:txBody>
                  <a:tcPr marL="9525" marR="9525" marT="9525" marB="0" anchor="b"/>
                </a:tc>
                <a:tc>
                  <a:txBody>
                    <a:bodyPr/>
                    <a:lstStyle/>
                    <a:p>
                      <a:pPr algn="ctr" fontAlgn="b"/>
                      <a:r>
                        <a:rPr lang="sv-SE" sz="1100" b="0" i="0" u="none" strike="noStrike">
                          <a:solidFill>
                            <a:srgbClr val="000000"/>
                          </a:solidFill>
                          <a:effectLst/>
                          <a:latin typeface="Futura std book"/>
                        </a:rPr>
                        <a:t>-29,7</a:t>
                      </a:r>
                    </a:p>
                  </a:txBody>
                  <a:tcPr marL="9525" marR="9525" marT="9525" marB="0" anchor="b"/>
                </a:tc>
              </a:tr>
              <a:tr h="190500">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338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1 277</a:t>
                      </a:r>
                    </a:p>
                  </a:txBody>
                  <a:tcPr marL="9525" marR="9525" marT="9525" marB="0" anchor="b"/>
                </a:tc>
                <a:tc>
                  <a:txBody>
                    <a:bodyPr/>
                    <a:lstStyle/>
                    <a:p>
                      <a:pPr algn="ctr" fontAlgn="b"/>
                      <a:r>
                        <a:rPr lang="sv-SE" sz="1100" b="0" i="0" u="none" strike="noStrike">
                          <a:solidFill>
                            <a:srgbClr val="000000"/>
                          </a:solidFill>
                          <a:effectLst/>
                          <a:latin typeface="Futura std book"/>
                        </a:rPr>
                        <a:t>-15,8</a:t>
                      </a:r>
                    </a:p>
                  </a:txBody>
                  <a:tcPr marL="9525" marR="9525" marT="9525" marB="0" anchor="b"/>
                </a:tc>
              </a:tr>
              <a:tr h="190500">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284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84,4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1 042</a:t>
                      </a:r>
                    </a:p>
                  </a:txBody>
                  <a:tcPr marL="9525" marR="9525" marT="9525" marB="0" anchor="b"/>
                </a:tc>
                <a:tc>
                  <a:txBody>
                    <a:bodyPr/>
                    <a:lstStyle/>
                    <a:p>
                      <a:pPr algn="ctr" fontAlgn="b"/>
                      <a:r>
                        <a:rPr lang="sv-SE" sz="1100" b="0" i="0" u="none" strike="noStrike">
                          <a:solidFill>
                            <a:srgbClr val="000000"/>
                          </a:solidFill>
                          <a:effectLst/>
                          <a:latin typeface="Futura std book"/>
                        </a:rPr>
                        <a:t>-34,5</a:t>
                      </a:r>
                    </a:p>
                  </a:txBody>
                  <a:tcPr marL="9525" marR="9525" marT="9525" marB="0" anchor="b"/>
                </a:tc>
              </a:tr>
              <a:tr h="190500">
                <a:tc>
                  <a:txBody>
                    <a:bodyPr/>
                    <a:lstStyle/>
                    <a:p>
                      <a:pPr algn="l" fontAlgn="b"/>
                      <a:r>
                        <a:rPr lang="sv-SE" sz="1100" b="0"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162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44,6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1 072</a:t>
                      </a:r>
                    </a:p>
                  </a:txBody>
                  <a:tcPr marL="9525" marR="9525" marT="9525" marB="0" anchor="b"/>
                </a:tc>
                <a:tc>
                  <a:txBody>
                    <a:bodyPr/>
                    <a:lstStyle/>
                    <a:p>
                      <a:pPr algn="ctr" fontAlgn="b"/>
                      <a:r>
                        <a:rPr lang="sv-SE" sz="1100" b="0" i="0" u="none" strike="noStrike" dirty="0">
                          <a:solidFill>
                            <a:srgbClr val="000000"/>
                          </a:solidFill>
                          <a:effectLst/>
                          <a:latin typeface="Futura std book"/>
                        </a:rPr>
                        <a:t>-2,7</a:t>
                      </a:r>
                    </a:p>
                  </a:txBody>
                  <a:tcPr marL="9525" marR="9525" marT="9525" marB="0" anchor="b"/>
                </a:tc>
              </a:tr>
            </a:tbl>
          </a:graphicData>
        </a:graphic>
      </p:graphicFrame>
      <p:sp>
        <p:nvSpPr>
          <p:cNvPr id="8" name="textruta 7"/>
          <p:cNvSpPr txBox="1"/>
          <p:nvPr/>
        </p:nvSpPr>
        <p:spPr>
          <a:xfrm>
            <a:off x="7578334" y="4623681"/>
            <a:ext cx="914400" cy="218981"/>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0" name="Diagram 9"/>
          <p:cNvGraphicFramePr>
            <a:graphicFrameLocks/>
          </p:cNvGraphicFramePr>
          <p:nvPr>
            <p:extLst>
              <p:ext uri="{D42A27DB-BD31-4B8C-83A1-F6EECF244321}">
                <p14:modId xmlns:p14="http://schemas.microsoft.com/office/powerpoint/2010/main" val="2765291815"/>
              </p:ext>
            </p:extLst>
          </p:nvPr>
        </p:nvGraphicFramePr>
        <p:xfrm>
          <a:off x="502553" y="2213171"/>
          <a:ext cx="360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5051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983179" cy="727828"/>
          </a:xfrm>
        </p:spPr>
        <p:txBody>
          <a:bodyPr/>
          <a:lstStyle/>
          <a:p>
            <a:pPr>
              <a:lnSpc>
                <a:spcPct val="100000"/>
              </a:lnSpc>
            </a:pPr>
            <a:r>
              <a:rPr lang="sv-SE" sz="2800" dirty="0" smtClean="0"/>
              <a:t>Arbetslöshet i förh. </a:t>
            </a:r>
            <a:r>
              <a:rPr lang="sv-SE" sz="2800" dirty="0"/>
              <a:t>t</a:t>
            </a:r>
            <a:r>
              <a:rPr lang="sv-SE" sz="2800" dirty="0" smtClean="0"/>
              <a:t>ill befolkningen (%), 15-74 år</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 och Statistiska centralbyrån</a:t>
            </a:r>
          </a:p>
        </p:txBody>
      </p:sp>
      <p:graphicFrame>
        <p:nvGraphicFramePr>
          <p:cNvPr id="10" name="Tabell 9"/>
          <p:cNvGraphicFramePr>
            <a:graphicFrameLocks noGrp="1"/>
          </p:cNvGraphicFramePr>
          <p:nvPr>
            <p:extLst>
              <p:ext uri="{D42A27DB-BD31-4B8C-83A1-F6EECF244321}">
                <p14:modId xmlns:p14="http://schemas.microsoft.com/office/powerpoint/2010/main" val="1121378319"/>
              </p:ext>
            </p:extLst>
          </p:nvPr>
        </p:nvGraphicFramePr>
        <p:xfrm>
          <a:off x="3950208" y="2291881"/>
          <a:ext cx="5018228" cy="2440305"/>
        </p:xfrm>
        <a:graphic>
          <a:graphicData uri="http://schemas.openxmlformats.org/drawingml/2006/table">
            <a:tbl>
              <a:tblPr>
                <a:tableStyleId>{68D230F3-CF80-4859-8CE7-A43EE81993B5}</a:tableStyleId>
              </a:tblPr>
              <a:tblGrid>
                <a:gridCol w="1527815"/>
                <a:gridCol w="791201"/>
                <a:gridCol w="903097"/>
                <a:gridCol w="598705"/>
                <a:gridCol w="598705"/>
                <a:gridCol w="598705"/>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dirty="0">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Arbetslösa i förh. till befolkningen, 15-74 år</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kv2</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kv2</a:t>
                      </a:r>
                    </a:p>
                  </a:txBody>
                  <a:tcPr marL="9525" marR="9525" marT="9525" marB="0" anchor="b"/>
                </a:tc>
                <a:tc>
                  <a:txBody>
                    <a:bodyPr/>
                    <a:lstStyle/>
                    <a:p>
                      <a:pPr algn="ctr" rtl="0" fontAlgn="b"/>
                      <a:r>
                        <a:rPr lang="sv-SE" sz="1000" b="0" i="0" u="none" strike="noStrike">
                          <a:solidFill>
                            <a:srgbClr val="000000"/>
                          </a:solidFill>
                          <a:effectLst/>
                          <a:latin typeface="Futura Std Book"/>
                        </a:rPr>
                        <a:t>2016 kv2</a:t>
                      </a:r>
                    </a:p>
                  </a:txBody>
                  <a:tcPr marL="9525" marR="9525" marT="9525" marB="0" anchor="b"/>
                </a:tc>
              </a:tr>
              <a:tr h="190500">
                <a:tc>
                  <a:txBody>
                    <a:bodyPr/>
                    <a:lstStyle/>
                    <a:p>
                      <a:pPr algn="l"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155 063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-1 697</a:t>
                      </a:r>
                    </a:p>
                  </a:txBody>
                  <a:tcPr marL="9525" marR="9525" marT="9525" marB="0" anchor="b"/>
                </a:tc>
                <a:tc>
                  <a:txBody>
                    <a:bodyPr/>
                    <a:lstStyle/>
                    <a:p>
                      <a:pPr algn="ctr" fontAlgn="b"/>
                      <a:r>
                        <a:rPr lang="sv-SE" sz="1100" b="1" i="0" u="none" strike="noStrike">
                          <a:solidFill>
                            <a:srgbClr val="000000"/>
                          </a:solidFill>
                          <a:effectLst/>
                          <a:latin typeface="Futura std book"/>
                        </a:rPr>
                        <a:t>5,7</a:t>
                      </a:r>
                    </a:p>
                  </a:txBody>
                  <a:tcPr marL="9525" marR="9525" marT="9525" marB="0" anchor="b"/>
                </a:tc>
                <a:tc>
                  <a:txBody>
                    <a:bodyPr/>
                    <a:lstStyle/>
                    <a:p>
                      <a:pPr algn="ctr" fontAlgn="b"/>
                      <a:r>
                        <a:rPr lang="sv-SE" sz="1100" b="1" i="0" u="none" strike="noStrike">
                          <a:solidFill>
                            <a:srgbClr val="000000"/>
                          </a:solidFill>
                          <a:effectLst/>
                          <a:latin typeface="Futura std book"/>
                        </a:rPr>
                        <a:t>4,8</a:t>
                      </a:r>
                    </a:p>
                  </a:txBody>
                  <a:tcPr marL="9525" marR="9525" marT="9525" marB="0" anchor="b"/>
                </a:tc>
                <a:tc>
                  <a:txBody>
                    <a:bodyPr/>
                    <a:lstStyle/>
                    <a:p>
                      <a:pPr algn="ctr" fontAlgn="b"/>
                      <a:r>
                        <a:rPr lang="sv-SE" sz="1100" b="1" i="0" u="none" strike="noStrike">
                          <a:solidFill>
                            <a:srgbClr val="000000"/>
                          </a:solidFill>
                          <a:effectLst/>
                          <a:latin typeface="Futura std book"/>
                        </a:rPr>
                        <a:t>4,7</a:t>
                      </a:r>
                    </a:p>
                  </a:txBody>
                  <a:tcPr marL="9525" marR="9525" marT="9525" marB="0" anchor="b"/>
                </a:tc>
              </a:tr>
              <a:tr h="190500">
                <a:tc>
                  <a:txBody>
                    <a:bodyPr/>
                    <a:lstStyle/>
                    <a:p>
                      <a:pPr algn="l" fontAlgn="b"/>
                      <a:r>
                        <a:rPr lang="sv-SE" sz="1100" b="1" i="0" u="none" strike="noStrike">
                          <a:solidFill>
                            <a:srgbClr val="000000"/>
                          </a:solidFill>
                          <a:effectLst/>
                          <a:latin typeface="Futura std book"/>
                        </a:rPr>
                        <a:t>Sverige</a:t>
                      </a:r>
                    </a:p>
                  </a:txBody>
                  <a:tcPr marL="9525" marR="9525" marT="9525" marB="0" anchor="b"/>
                </a:tc>
                <a:tc>
                  <a:txBody>
                    <a:bodyPr/>
                    <a:lstStyle/>
                    <a:p>
                      <a:pPr algn="ctr" fontAlgn="b"/>
                      <a:r>
                        <a:rPr lang="sv-SE" sz="1100" b="1" i="0" u="none" strike="noStrike">
                          <a:solidFill>
                            <a:srgbClr val="000000"/>
                          </a:solidFill>
                          <a:effectLst/>
                          <a:latin typeface="Futura std book"/>
                        </a:rPr>
                        <a:t>351 745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-6 912</a:t>
                      </a:r>
                    </a:p>
                  </a:txBody>
                  <a:tcPr marL="9525" marR="9525" marT="9525" marB="0" anchor="b"/>
                </a:tc>
                <a:tc>
                  <a:txBody>
                    <a:bodyPr/>
                    <a:lstStyle/>
                    <a:p>
                      <a:pPr algn="ctr" fontAlgn="b"/>
                      <a:r>
                        <a:rPr lang="sv-SE" sz="1100" b="1" i="0" u="none" strike="noStrike">
                          <a:solidFill>
                            <a:srgbClr val="000000"/>
                          </a:solidFill>
                          <a:effectLst/>
                          <a:latin typeface="Futura std book"/>
                        </a:rPr>
                        <a:t>6,2</a:t>
                      </a:r>
                    </a:p>
                  </a:txBody>
                  <a:tcPr marL="9525" marR="9525" marT="9525" marB="0" anchor="b"/>
                </a:tc>
                <a:tc>
                  <a:txBody>
                    <a:bodyPr/>
                    <a:lstStyle/>
                    <a:p>
                      <a:pPr algn="ctr" fontAlgn="b"/>
                      <a:r>
                        <a:rPr lang="sv-SE" sz="1100" b="1" i="0" u="none" strike="noStrike">
                          <a:solidFill>
                            <a:srgbClr val="000000"/>
                          </a:solidFill>
                          <a:effectLst/>
                          <a:latin typeface="Futura std book"/>
                        </a:rPr>
                        <a:t>4,9</a:t>
                      </a:r>
                    </a:p>
                  </a:txBody>
                  <a:tcPr marL="9525" marR="9525" marT="9525" marB="0" anchor="b"/>
                </a:tc>
                <a:tc>
                  <a:txBody>
                    <a:bodyPr/>
                    <a:lstStyle/>
                    <a:p>
                      <a:pPr algn="ctr" fontAlgn="b"/>
                      <a:r>
                        <a:rPr lang="sv-SE" sz="1100" b="1" i="0" u="none" strike="noStrike">
                          <a:solidFill>
                            <a:srgbClr val="000000"/>
                          </a:solidFill>
                          <a:effectLst/>
                          <a:latin typeface="Futura std book"/>
                        </a:rPr>
                        <a:t>4,8</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68 081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-1 463</a:t>
                      </a:r>
                    </a:p>
                  </a:txBody>
                  <a:tcPr marL="9525" marR="9525" marT="9525" marB="0" anchor="b"/>
                </a:tc>
                <a:tc>
                  <a:txBody>
                    <a:bodyPr/>
                    <a:lstStyle/>
                    <a:p>
                      <a:pPr algn="ctr" fontAlgn="b"/>
                      <a:r>
                        <a:rPr lang="sv-SE" sz="1100" b="0" i="0" u="none" strike="noStrike">
                          <a:solidFill>
                            <a:srgbClr val="000000"/>
                          </a:solidFill>
                          <a:effectLst/>
                          <a:latin typeface="Futura std book"/>
                        </a:rPr>
                        <a:t>4,4</a:t>
                      </a:r>
                    </a:p>
                  </a:txBody>
                  <a:tcPr marL="9525" marR="9525" marT="9525" marB="0" anchor="b"/>
                </a:tc>
                <a:tc>
                  <a:txBody>
                    <a:bodyPr/>
                    <a:lstStyle/>
                    <a:p>
                      <a:pPr algn="ctr" fontAlgn="b"/>
                      <a:r>
                        <a:rPr lang="sv-SE" sz="1100" b="0" i="0" u="none" strike="noStrike">
                          <a:solidFill>
                            <a:srgbClr val="000000"/>
                          </a:solidFill>
                          <a:effectLst/>
                          <a:latin typeface="Futura std book"/>
                        </a:rPr>
                        <a:t>4,2</a:t>
                      </a:r>
                    </a:p>
                  </a:txBody>
                  <a:tcPr marL="9525" marR="9525" marT="9525" marB="0" anchor="b"/>
                </a:tc>
                <a:tc>
                  <a:txBody>
                    <a:bodyPr/>
                    <a:lstStyle/>
                    <a:p>
                      <a:pPr algn="ctr" fontAlgn="b"/>
                      <a:r>
                        <a:rPr lang="sv-SE" sz="1100" b="0" i="0" u="none" strike="noStrike">
                          <a:solidFill>
                            <a:srgbClr val="000000"/>
                          </a:solidFill>
                          <a:effectLst/>
                          <a:latin typeface="Futura std book"/>
                        </a:rPr>
                        <a:t>4,0</a:t>
                      </a:r>
                    </a:p>
                  </a:txBody>
                  <a:tcPr marL="9525" marR="9525" marT="9525" marB="0" anchor="b"/>
                </a:tc>
              </a:tr>
              <a:tr h="190500">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9 172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250</a:t>
                      </a:r>
                    </a:p>
                  </a:txBody>
                  <a:tcPr marL="9525" marR="9525" marT="9525" marB="0" anchor="b"/>
                </a:tc>
                <a:tc>
                  <a:txBody>
                    <a:bodyPr/>
                    <a:lstStyle/>
                    <a:p>
                      <a:pPr algn="ctr" fontAlgn="b"/>
                      <a:r>
                        <a:rPr lang="sv-SE" sz="1100" b="0" i="0" u="none" strike="noStrike">
                          <a:solidFill>
                            <a:srgbClr val="000000"/>
                          </a:solidFill>
                          <a:effectLst/>
                          <a:latin typeface="Futura std book"/>
                        </a:rPr>
                        <a:t>4,6</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13 957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323</a:t>
                      </a:r>
                    </a:p>
                  </a:txBody>
                  <a:tcPr marL="9525" marR="9525" marT="9525" marB="0" anchor="b"/>
                </a:tc>
                <a:tc>
                  <a:txBody>
                    <a:bodyPr/>
                    <a:lstStyle/>
                    <a:p>
                      <a:pPr algn="ctr" fontAlgn="b"/>
                      <a:r>
                        <a:rPr lang="sv-SE" sz="1100" b="0" i="0" u="none" strike="noStrike">
                          <a:solidFill>
                            <a:srgbClr val="000000"/>
                          </a:solidFill>
                          <a:effectLst/>
                          <a:latin typeface="Futura std book"/>
                        </a:rPr>
                        <a:t>7,8</a:t>
                      </a:r>
                    </a:p>
                  </a:txBody>
                  <a:tcPr marL="9525" marR="9525" marT="9525" marB="0" anchor="b"/>
                </a:tc>
                <a:tc>
                  <a:txBody>
                    <a:bodyPr/>
                    <a:lstStyle/>
                    <a:p>
                      <a:pPr algn="ctr" fontAlgn="b"/>
                      <a:r>
                        <a:rPr lang="sv-SE" sz="1100" b="0" i="0" u="none" strike="noStrike">
                          <a:solidFill>
                            <a:srgbClr val="000000"/>
                          </a:solidFill>
                          <a:effectLst/>
                          <a:latin typeface="Futura std book"/>
                        </a:rPr>
                        <a:t>6,6</a:t>
                      </a:r>
                    </a:p>
                  </a:txBody>
                  <a:tcPr marL="9525" marR="9525" marT="9525" marB="0" anchor="b"/>
                </a:tc>
                <a:tc>
                  <a:txBody>
                    <a:bodyPr/>
                    <a:lstStyle/>
                    <a:p>
                      <a:pPr algn="ctr" fontAlgn="b"/>
                      <a:r>
                        <a:rPr lang="sv-SE" sz="1100" b="0" i="0" u="none" strike="noStrike">
                          <a:solidFill>
                            <a:srgbClr val="000000"/>
                          </a:solidFill>
                          <a:effectLst/>
                          <a:latin typeface="Futura std book"/>
                        </a:rPr>
                        <a:t>6,7</a:t>
                      </a:r>
                    </a:p>
                  </a:txBody>
                  <a:tcPr marL="9525" marR="9525" marT="9525" marB="0" anchor="b"/>
                </a:tc>
              </a:tr>
              <a:tr h="190500">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17 823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-648</a:t>
                      </a:r>
                    </a:p>
                  </a:txBody>
                  <a:tcPr marL="9525" marR="9525" marT="9525" marB="0" anchor="b"/>
                </a:tc>
                <a:tc>
                  <a:txBody>
                    <a:bodyPr/>
                    <a:lstStyle/>
                    <a:p>
                      <a:pPr algn="ctr" fontAlgn="b"/>
                      <a:r>
                        <a:rPr lang="sv-SE" sz="1100" b="0" i="0" u="none" strike="noStrike">
                          <a:solidFill>
                            <a:srgbClr val="000000"/>
                          </a:solidFill>
                          <a:effectLst/>
                          <a:latin typeface="Futura std book"/>
                        </a:rPr>
                        <a:t>6,9</a:t>
                      </a:r>
                    </a:p>
                  </a:txBody>
                  <a:tcPr marL="9525" marR="9525" marT="9525" marB="0" anchor="b"/>
                </a:tc>
                <a:tc>
                  <a:txBody>
                    <a:bodyPr/>
                    <a:lstStyle/>
                    <a:p>
                      <a:pPr algn="ctr" fontAlgn="b"/>
                      <a:r>
                        <a:rPr lang="sv-SE" sz="1100" b="0" i="0" u="none" strike="noStrike">
                          <a:solidFill>
                            <a:srgbClr val="000000"/>
                          </a:solidFill>
                          <a:effectLst/>
                          <a:latin typeface="Futura std book"/>
                        </a:rPr>
                        <a:t>5,6</a:t>
                      </a:r>
                    </a:p>
                  </a:txBody>
                  <a:tcPr marL="9525" marR="9525" marT="9525" marB="0" anchor="b"/>
                </a:tc>
                <a:tc>
                  <a:txBody>
                    <a:bodyPr/>
                    <a:lstStyle/>
                    <a:p>
                      <a:pPr algn="ctr" fontAlgn="b"/>
                      <a:r>
                        <a:rPr lang="sv-SE" sz="1100" b="0" i="0" u="none" strike="noStrike">
                          <a:solidFill>
                            <a:srgbClr val="000000"/>
                          </a:solidFill>
                          <a:effectLst/>
                          <a:latin typeface="Futura std book"/>
                        </a:rPr>
                        <a:t>5,4</a:t>
                      </a:r>
                    </a:p>
                  </a:txBody>
                  <a:tcPr marL="9525" marR="9525" marT="9525" marB="0" anchor="b"/>
                </a:tc>
              </a:tr>
              <a:tr h="190500">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10 543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-534</a:t>
                      </a:r>
                    </a:p>
                  </a:txBody>
                  <a:tcPr marL="9525" marR="9525" marT="9525" marB="0" anchor="b"/>
                </a:tc>
                <a:tc>
                  <a:txBody>
                    <a:bodyPr/>
                    <a:lstStyle/>
                    <a:p>
                      <a:pPr algn="ctr" fontAlgn="b"/>
                      <a:r>
                        <a:rPr lang="sv-SE" sz="1100" b="0" i="0" u="none" strike="noStrike">
                          <a:solidFill>
                            <a:srgbClr val="000000"/>
                          </a:solidFill>
                          <a:effectLst/>
                          <a:latin typeface="Futura std book"/>
                        </a:rPr>
                        <a:t>7,4</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tr>
              <a:tr h="190500">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11 458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232</a:t>
                      </a:r>
                    </a:p>
                  </a:txBody>
                  <a:tcPr marL="9525" marR="9525" marT="9525" marB="0" anchor="b"/>
                </a:tc>
                <a:tc>
                  <a:txBody>
                    <a:bodyPr/>
                    <a:lstStyle/>
                    <a:p>
                      <a:pPr algn="ctr" fontAlgn="b"/>
                      <a:r>
                        <a:rPr lang="sv-SE" sz="1100" b="0" i="0" u="none" strike="noStrike">
                          <a:solidFill>
                            <a:srgbClr val="000000"/>
                          </a:solidFill>
                          <a:effectLst/>
                          <a:latin typeface="Futura std book"/>
                        </a:rPr>
                        <a:t>7,2</a:t>
                      </a:r>
                    </a:p>
                  </a:txBody>
                  <a:tcPr marL="9525" marR="9525" marT="9525" marB="0" anchor="b"/>
                </a:tc>
                <a:tc>
                  <a:txBody>
                    <a:bodyPr/>
                    <a:lstStyle/>
                    <a:p>
                      <a:pPr algn="ctr" fontAlgn="b"/>
                      <a:r>
                        <a:rPr lang="sv-SE" sz="1100" b="0" i="0" u="none" strike="noStrike">
                          <a:solidFill>
                            <a:srgbClr val="000000"/>
                          </a:solidFill>
                          <a:effectLst/>
                          <a:latin typeface="Futura std book"/>
                        </a:rPr>
                        <a:t>5,8</a:t>
                      </a:r>
                    </a:p>
                  </a:txBody>
                  <a:tcPr marL="9525" marR="9525" marT="9525" marB="0" anchor="b"/>
                </a:tc>
                <a:tc>
                  <a:txBody>
                    <a:bodyPr/>
                    <a:lstStyle/>
                    <a:p>
                      <a:pPr algn="ctr" fontAlgn="b"/>
                      <a:r>
                        <a:rPr lang="sv-SE" sz="1100" b="0" i="0" u="none" strike="noStrike">
                          <a:solidFill>
                            <a:srgbClr val="000000"/>
                          </a:solidFill>
                          <a:effectLst/>
                          <a:latin typeface="Futura std book"/>
                        </a:rPr>
                        <a:t>5,9</a:t>
                      </a:r>
                    </a:p>
                  </a:txBody>
                  <a:tcPr marL="9525" marR="9525" marT="9525" marB="0" anchor="b"/>
                </a:tc>
              </a:tr>
              <a:tr h="190500">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9 176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297</a:t>
                      </a:r>
                    </a:p>
                  </a:txBody>
                  <a:tcPr marL="9525" marR="9525" marT="9525" marB="0" anchor="b"/>
                </a:tc>
                <a:tc>
                  <a:txBody>
                    <a:bodyPr/>
                    <a:lstStyle/>
                    <a:p>
                      <a:pPr algn="ctr" fontAlgn="b"/>
                      <a:r>
                        <a:rPr lang="sv-SE" sz="1100" b="0" i="0" u="none" strike="noStrike">
                          <a:solidFill>
                            <a:srgbClr val="000000"/>
                          </a:solidFill>
                          <a:effectLst/>
                          <a:latin typeface="Futura std book"/>
                        </a:rPr>
                        <a:t>5,9</a:t>
                      </a:r>
                    </a:p>
                  </a:txBody>
                  <a:tcPr marL="9525" marR="9525" marT="9525" marB="0" anchor="b"/>
                </a:tc>
                <a:tc>
                  <a:txBody>
                    <a:bodyPr/>
                    <a:lstStyle/>
                    <a:p>
                      <a:pPr algn="ctr" fontAlgn="b"/>
                      <a:r>
                        <a:rPr lang="sv-SE" sz="1100" b="0" i="0" u="none" strike="noStrike">
                          <a:solidFill>
                            <a:srgbClr val="000000"/>
                          </a:solidFill>
                          <a:effectLst/>
                          <a:latin typeface="Futura std book"/>
                        </a:rPr>
                        <a:t>4,3</a:t>
                      </a:r>
                    </a:p>
                  </a:txBody>
                  <a:tcPr marL="9525" marR="9525" marT="9525" marB="0" anchor="b"/>
                </a:tc>
                <a:tc>
                  <a:txBody>
                    <a:bodyPr/>
                    <a:lstStyle/>
                    <a:p>
                      <a:pPr algn="ctr" fontAlgn="b"/>
                      <a:r>
                        <a:rPr lang="sv-SE" sz="1100" b="0" i="0" u="none" strike="noStrike">
                          <a:solidFill>
                            <a:srgbClr val="000000"/>
                          </a:solidFill>
                          <a:effectLst/>
                          <a:latin typeface="Futura std book"/>
                        </a:rPr>
                        <a:t>4,4</a:t>
                      </a:r>
                    </a:p>
                  </a:txBody>
                  <a:tcPr marL="9525" marR="9525" marT="9525" marB="0" anchor="b"/>
                </a:tc>
              </a:tr>
              <a:tr h="190500">
                <a:tc>
                  <a:txBody>
                    <a:bodyPr/>
                    <a:lstStyle/>
                    <a:p>
                      <a:pPr algn="l" fontAlgn="b"/>
                      <a:r>
                        <a:rPr lang="sv-SE" sz="1100" b="0"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14 853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-154</a:t>
                      </a:r>
                    </a:p>
                  </a:txBody>
                  <a:tcPr marL="9525" marR="9525" marT="9525" marB="0" anchor="b"/>
                </a:tc>
                <a:tc>
                  <a:txBody>
                    <a:bodyPr/>
                    <a:lstStyle/>
                    <a:p>
                      <a:pPr algn="ctr" fontAlgn="b"/>
                      <a:r>
                        <a:rPr lang="sv-SE" sz="1100" b="0" i="0" u="none" strike="noStrike">
                          <a:solidFill>
                            <a:srgbClr val="000000"/>
                          </a:solidFill>
                          <a:effectLst/>
                          <a:latin typeface="Futura std book"/>
                        </a:rPr>
                        <a:t>8,7</a:t>
                      </a:r>
                    </a:p>
                  </a:txBody>
                  <a:tcPr marL="9525" marR="9525" marT="9525" marB="0" anchor="b"/>
                </a:tc>
                <a:tc>
                  <a:txBody>
                    <a:bodyPr/>
                    <a:lstStyle/>
                    <a:p>
                      <a:pPr algn="ctr" fontAlgn="b"/>
                      <a:r>
                        <a:rPr lang="sv-SE" sz="1100" b="0" i="0" u="none" strike="noStrike">
                          <a:solidFill>
                            <a:srgbClr val="000000"/>
                          </a:solidFill>
                          <a:effectLst/>
                          <a:latin typeface="Futura std book"/>
                        </a:rPr>
                        <a:t>7,2</a:t>
                      </a:r>
                    </a:p>
                  </a:txBody>
                  <a:tcPr marL="9525" marR="9525" marT="9525" marB="0" anchor="b"/>
                </a:tc>
                <a:tc>
                  <a:txBody>
                    <a:bodyPr/>
                    <a:lstStyle/>
                    <a:p>
                      <a:pPr algn="ctr" fontAlgn="b"/>
                      <a:r>
                        <a:rPr lang="sv-SE" sz="1100" b="0" i="0" u="none" strike="noStrike" dirty="0">
                          <a:solidFill>
                            <a:srgbClr val="000000"/>
                          </a:solidFill>
                          <a:effectLst/>
                          <a:latin typeface="Futura std book"/>
                        </a:rPr>
                        <a:t>7,1</a:t>
                      </a:r>
                    </a:p>
                  </a:txBody>
                  <a:tcPr marL="9525" marR="9525" marT="9525" marB="0" anchor="b"/>
                </a:tc>
              </a:tr>
            </a:tbl>
          </a:graphicData>
        </a:graphic>
      </p:graphicFrame>
      <p:sp>
        <p:nvSpPr>
          <p:cNvPr id="15" name="textruta 14"/>
          <p:cNvSpPr txBox="1"/>
          <p:nvPr/>
        </p:nvSpPr>
        <p:spPr>
          <a:xfrm>
            <a:off x="6491968" y="4673716"/>
            <a:ext cx="914400" cy="549336"/>
          </a:xfrm>
          <a:prstGeom prst="rect">
            <a:avLst/>
          </a:prstGeom>
          <a:noFill/>
        </p:spPr>
        <p:txBody>
          <a:bodyPr wrap="none" lIns="0" tIns="0" rIns="0" bIns="0" rtlCol="0">
            <a:noAutofit/>
          </a:bodyPr>
          <a:lstStyle/>
          <a:p>
            <a:pPr>
              <a:lnSpc>
                <a:spcPts val="2400"/>
              </a:lnSpc>
            </a:pPr>
            <a:r>
              <a:rPr lang="sv-SE" sz="800" dirty="0" smtClean="0"/>
              <a:t>*De fyra senaste kvartalen</a:t>
            </a:r>
          </a:p>
        </p:txBody>
      </p:sp>
      <p:sp>
        <p:nvSpPr>
          <p:cNvPr id="7" name="Rundad rektangulär 6"/>
          <p:cNvSpPr/>
          <p:nvPr/>
        </p:nvSpPr>
        <p:spPr>
          <a:xfrm>
            <a:off x="5969941" y="699804"/>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t>Andelen ungdomsarbetslösa i åldern 15-24 år minskade i Stockholmsregionen jämfört med andra kvartalet 2015.</a:t>
            </a:r>
            <a:endParaRPr lang="sv-SE" sz="800" dirty="0"/>
          </a:p>
        </p:txBody>
      </p:sp>
      <p:graphicFrame>
        <p:nvGraphicFramePr>
          <p:cNvPr id="11" name="Diagram 10"/>
          <p:cNvGraphicFramePr>
            <a:graphicFrameLocks/>
          </p:cNvGraphicFramePr>
          <p:nvPr>
            <p:extLst>
              <p:ext uri="{D42A27DB-BD31-4B8C-83A1-F6EECF244321}">
                <p14:modId xmlns:p14="http://schemas.microsoft.com/office/powerpoint/2010/main" val="1630422023"/>
              </p:ext>
            </p:extLst>
          </p:nvPr>
        </p:nvGraphicFramePr>
        <p:xfrm>
          <a:off x="530208" y="2182483"/>
          <a:ext cx="3420000"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3451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37253" y="1438753"/>
            <a:ext cx="5675413" cy="727828"/>
          </a:xfrm>
        </p:spPr>
        <p:txBody>
          <a:bodyPr/>
          <a:lstStyle/>
          <a:p>
            <a:pPr>
              <a:lnSpc>
                <a:spcPct val="100000"/>
              </a:lnSpc>
            </a:pPr>
            <a:r>
              <a:rPr lang="sv-SE" sz="2800" dirty="0" smtClean="0"/>
              <a:t>Befolkning</a:t>
            </a:r>
            <a:br>
              <a:rPr lang="sv-SE" sz="2800" dirty="0" smtClean="0"/>
            </a:br>
            <a:r>
              <a:rPr lang="sv-SE" sz="2000" b="0" dirty="0" smtClean="0"/>
              <a:t>Index </a:t>
            </a:r>
            <a:r>
              <a:rPr lang="sv-SE" sz="2000" b="0" dirty="0"/>
              <a:t>100 = </a:t>
            </a:r>
            <a:r>
              <a:rPr lang="sv-SE" sz="2000" b="0" dirty="0" smtClean="0"/>
              <a:t>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76179422"/>
              </p:ext>
            </p:extLst>
          </p:nvPr>
        </p:nvGraphicFramePr>
        <p:xfrm>
          <a:off x="3745383" y="2328457"/>
          <a:ext cx="5209289" cy="2286000"/>
        </p:xfrm>
        <a:graphic>
          <a:graphicData uri="http://schemas.openxmlformats.org/drawingml/2006/table">
            <a:tbl>
              <a:tblPr>
                <a:tableStyleId>{68D230F3-CF80-4859-8CE7-A43EE81993B5}</a:tableStyleId>
              </a:tblPr>
              <a:tblGrid>
                <a:gridCol w="1439863"/>
                <a:gridCol w="808014"/>
                <a:gridCol w="1127125"/>
                <a:gridCol w="611429"/>
                <a:gridCol w="611429"/>
                <a:gridCol w="611429"/>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kv2</a:t>
                      </a:r>
                    </a:p>
                  </a:txBody>
                  <a:tcPr marL="9525" marR="9525" marT="9525" marB="0" anchor="b"/>
                </a:tc>
                <a:tc>
                  <a:txBody>
                    <a:bodyPr/>
                    <a:lstStyle/>
                    <a:p>
                      <a:pPr algn="ctr" rtl="0" fontAlgn="b"/>
                      <a:r>
                        <a:rPr lang="sv-SE" sz="1100" b="0" i="1" u="none" strike="noStrike">
                          <a:solidFill>
                            <a:srgbClr val="000000"/>
                          </a:solidFill>
                          <a:effectLst/>
                          <a:latin typeface="Futura Std Book"/>
                        </a:rPr>
                        <a:t>Årstakt*</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kv2</a:t>
                      </a:r>
                    </a:p>
                  </a:txBody>
                  <a:tcPr marL="9525" marR="9525" marT="9525" marB="0" anchor="b"/>
                </a:tc>
              </a:tr>
              <a:tr h="190500">
                <a:tc>
                  <a:txBody>
                    <a:bodyPr/>
                    <a:lstStyle/>
                    <a:p>
                      <a:pPr algn="l"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4 461,6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58,1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13,2</a:t>
                      </a:r>
                    </a:p>
                  </a:txBody>
                  <a:tcPr marL="9525" marR="9525" marT="9525" marB="0" anchor="b"/>
                </a:tc>
                <a:tc>
                  <a:txBody>
                    <a:bodyPr/>
                    <a:lstStyle/>
                    <a:p>
                      <a:pPr algn="ctr" fontAlgn="b"/>
                      <a:r>
                        <a:rPr lang="sv-SE" sz="1100" b="1" i="0" u="none" strike="noStrike">
                          <a:solidFill>
                            <a:srgbClr val="000000"/>
                          </a:solidFill>
                          <a:effectLst/>
                          <a:latin typeface="Futura std book"/>
                        </a:rPr>
                        <a:t>7,8</a:t>
                      </a:r>
                    </a:p>
                  </a:txBody>
                  <a:tcPr marL="9525" marR="9525" marT="9525" marB="0" anchor="b"/>
                </a:tc>
                <a:tc>
                  <a:txBody>
                    <a:bodyPr/>
                    <a:lstStyle/>
                    <a:p>
                      <a:pPr algn="ctr" fontAlgn="b"/>
                      <a:r>
                        <a:rPr lang="sv-SE" sz="1100" b="1" i="0" u="none" strike="noStrike">
                          <a:solidFill>
                            <a:srgbClr val="000000"/>
                          </a:solidFill>
                          <a:effectLst/>
                          <a:latin typeface="Futura std book"/>
                        </a:rPr>
                        <a:t>1,3</a:t>
                      </a:r>
                    </a:p>
                  </a:txBody>
                  <a:tcPr marL="9525" marR="9525" marT="9525" marB="0" anchor="b"/>
                </a:tc>
              </a:tr>
              <a:tr h="190500">
                <a:tc>
                  <a:txBody>
                    <a:bodyPr/>
                    <a:lstStyle/>
                    <a:p>
                      <a:pPr algn="l" fontAlgn="b"/>
                      <a:r>
                        <a:rPr lang="sv-SE" sz="1100" b="1" i="0" u="none" strike="noStrike">
                          <a:solidFill>
                            <a:srgbClr val="000000"/>
                          </a:solidFill>
                          <a:effectLst/>
                          <a:latin typeface="Futura std book"/>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5 444,8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55,1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7,3</a:t>
                      </a:r>
                    </a:p>
                  </a:txBody>
                  <a:tcPr marL="9525" marR="9525" marT="9525" marB="0" anchor="b"/>
                </a:tc>
                <a:tc>
                  <a:txBody>
                    <a:bodyPr/>
                    <a:lstStyle/>
                    <a:p>
                      <a:pPr algn="ctr" fontAlgn="b"/>
                      <a:r>
                        <a:rPr lang="sv-SE" sz="1100" b="1" i="0" u="none" strike="noStrike">
                          <a:solidFill>
                            <a:srgbClr val="000000"/>
                          </a:solidFill>
                          <a:effectLst/>
                          <a:latin typeface="Futura std book"/>
                        </a:rPr>
                        <a:t>4,4</a:t>
                      </a:r>
                    </a:p>
                  </a:txBody>
                  <a:tcPr marL="9525" marR="9525" marT="9525" marB="0" anchor="b"/>
                </a:tc>
                <a:tc>
                  <a:txBody>
                    <a:bodyPr/>
                    <a:lstStyle/>
                    <a:p>
                      <a:pPr algn="ctr" fontAlgn="b"/>
                      <a:r>
                        <a:rPr lang="sv-SE" sz="1100" b="1" i="0" u="none" strike="noStrike">
                          <a:solidFill>
                            <a:srgbClr val="000000"/>
                          </a:solidFill>
                          <a:effectLst/>
                          <a:latin typeface="Futura std book"/>
                        </a:rPr>
                        <a:t>1,0</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2 248,5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35,0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19,8</a:t>
                      </a:r>
                    </a:p>
                  </a:txBody>
                  <a:tcPr marL="9525" marR="9525" marT="9525" marB="0" anchor="b"/>
                </a:tc>
                <a:tc>
                  <a:txBody>
                    <a:bodyPr/>
                    <a:lstStyle/>
                    <a:p>
                      <a:pPr algn="ctr" fontAlgn="b"/>
                      <a:r>
                        <a:rPr lang="sv-SE" sz="1100" b="0" i="0" u="none" strike="noStrike">
                          <a:solidFill>
                            <a:srgbClr val="000000"/>
                          </a:solidFill>
                          <a:effectLst/>
                          <a:latin typeface="Futura std book"/>
                        </a:rPr>
                        <a:t>11,0</a:t>
                      </a:r>
                    </a:p>
                  </a:txBody>
                  <a:tcPr marL="9525" marR="9525" marT="9525" marB="0" anchor="b"/>
                </a:tc>
                <a:tc>
                  <a:txBody>
                    <a:bodyPr/>
                    <a:lstStyle/>
                    <a:p>
                      <a:pPr algn="ctr" fontAlgn="b"/>
                      <a:r>
                        <a:rPr lang="sv-SE" sz="1100" b="0" i="0" u="none" strike="noStrike">
                          <a:solidFill>
                            <a:srgbClr val="000000"/>
                          </a:solidFill>
                          <a:effectLst/>
                          <a:latin typeface="Futura std book"/>
                        </a:rPr>
                        <a:t>1,6</a:t>
                      </a:r>
                    </a:p>
                  </a:txBody>
                  <a:tcPr marL="9525" marR="9525" marT="9525" marB="0" anchor="b"/>
                </a:tc>
              </a:tr>
              <a:tr h="190500">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356,6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17,7</a:t>
                      </a:r>
                    </a:p>
                  </a:txBody>
                  <a:tcPr marL="9525" marR="9525" marT="9525" marB="0" anchor="b"/>
                </a:tc>
                <a:tc>
                  <a:txBody>
                    <a:bodyPr/>
                    <a:lstStyle/>
                    <a:p>
                      <a:pPr algn="ctr" fontAlgn="b"/>
                      <a:r>
                        <a:rPr lang="sv-SE" sz="1100" b="0" i="0" u="none" strike="noStrike">
                          <a:solidFill>
                            <a:srgbClr val="000000"/>
                          </a:solidFill>
                          <a:effectLst/>
                          <a:latin typeface="Futura std book"/>
                        </a:rPr>
                        <a:t>7,2</a:t>
                      </a:r>
                    </a:p>
                  </a:txBody>
                  <a:tcPr marL="9525" marR="9525" marT="9525" marB="0" anchor="b"/>
                </a:tc>
                <a:tc>
                  <a:txBody>
                    <a:bodyPr/>
                    <a:lstStyle/>
                    <a:p>
                      <a:pPr algn="ctr" fontAlgn="b"/>
                      <a:r>
                        <a:rPr lang="sv-SE" sz="1100" b="0" i="0" u="none" strike="noStrike">
                          <a:solidFill>
                            <a:srgbClr val="000000"/>
                          </a:solidFill>
                          <a:effectLst/>
                          <a:latin typeface="Futura std book"/>
                        </a:rPr>
                        <a:t>1,7</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285,7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9,5</a:t>
                      </a:r>
                    </a:p>
                  </a:txBody>
                  <a:tcPr marL="9525" marR="9525" marT="9525" marB="0" anchor="b"/>
                </a:tc>
                <a:tc>
                  <a:txBody>
                    <a:bodyPr/>
                    <a:lstStyle/>
                    <a:p>
                      <a:pPr algn="ctr" fontAlgn="b"/>
                      <a:r>
                        <a:rPr lang="sv-SE" sz="1100" b="0" i="0" u="none" strike="noStrike">
                          <a:solidFill>
                            <a:srgbClr val="000000"/>
                          </a:solidFill>
                          <a:effectLst/>
                          <a:latin typeface="Futura std book"/>
                        </a:rPr>
                        <a:t>6,1</a:t>
                      </a:r>
                    </a:p>
                  </a:txBody>
                  <a:tcPr marL="9525" marR="9525" marT="9525" marB="0" anchor="b"/>
                </a:tc>
                <a:tc>
                  <a:txBody>
                    <a:bodyPr/>
                    <a:lstStyle/>
                    <a:p>
                      <a:pPr algn="ctr" fontAlgn="b"/>
                      <a:r>
                        <a:rPr lang="sv-SE" sz="1100" b="0" i="0" u="none" strike="noStrike">
                          <a:solidFill>
                            <a:srgbClr val="000000"/>
                          </a:solidFill>
                          <a:effectLst/>
                          <a:latin typeface="Futura std book"/>
                        </a:rPr>
                        <a:t>1,2</a:t>
                      </a:r>
                    </a:p>
                  </a:txBody>
                  <a:tcPr marL="9525" marR="9525" marT="9525" marB="0" anchor="b"/>
                </a:tc>
              </a:tr>
              <a:tr h="190500">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447,7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7,7</a:t>
                      </a:r>
                    </a:p>
                  </a:txBody>
                  <a:tcPr marL="9525" marR="9525" marT="9525" marB="0" anchor="b"/>
                </a:tc>
                <a:tc>
                  <a:txBody>
                    <a:bodyPr/>
                    <a:lstStyle/>
                    <a:p>
                      <a:pPr algn="ctr" fontAlgn="b"/>
                      <a:r>
                        <a:rPr lang="sv-SE" sz="1100" b="0" i="0" u="none" strike="noStrike">
                          <a:solidFill>
                            <a:srgbClr val="000000"/>
                          </a:solidFill>
                          <a:effectLst/>
                          <a:latin typeface="Futura std book"/>
                        </a:rPr>
                        <a:t>4,8</a:t>
                      </a:r>
                    </a:p>
                  </a:txBody>
                  <a:tcPr marL="9525" marR="9525" marT="9525" marB="0" anchor="b"/>
                </a:tc>
                <a:tc>
                  <a:txBody>
                    <a:bodyPr/>
                    <a:lstStyle/>
                    <a:p>
                      <a:pPr algn="ctr" fontAlgn="b"/>
                      <a:r>
                        <a:rPr lang="sv-SE" sz="1100" b="0" i="0" u="none" strike="noStrike">
                          <a:solidFill>
                            <a:srgbClr val="000000"/>
                          </a:solidFill>
                          <a:effectLst/>
                          <a:latin typeface="Futura std book"/>
                        </a:rPr>
                        <a:t>1,0</a:t>
                      </a:r>
                    </a:p>
                  </a:txBody>
                  <a:tcPr marL="9525" marR="9525" marT="9525" marB="0" anchor="b"/>
                </a:tc>
              </a:tr>
              <a:tr h="190500">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292,2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6,8</a:t>
                      </a:r>
                    </a:p>
                  </a:txBody>
                  <a:tcPr marL="9525" marR="9525" marT="9525" marB="0" anchor="b"/>
                </a:tc>
                <a:tc>
                  <a:txBody>
                    <a:bodyPr/>
                    <a:lstStyle/>
                    <a:p>
                      <a:pPr algn="ctr" fontAlgn="b"/>
                      <a:r>
                        <a:rPr lang="sv-SE" sz="1100" b="0" i="0" u="none" strike="noStrike">
                          <a:solidFill>
                            <a:srgbClr val="000000"/>
                          </a:solidFill>
                          <a:effectLst/>
                          <a:latin typeface="Futura std book"/>
                        </a:rPr>
                        <a:t>4,6</a:t>
                      </a:r>
                    </a:p>
                  </a:txBody>
                  <a:tcPr marL="9525" marR="9525" marT="9525" marB="0" anchor="b"/>
                </a:tc>
                <a:tc>
                  <a:txBody>
                    <a:bodyPr/>
                    <a:lstStyle/>
                    <a:p>
                      <a:pPr algn="ctr" fontAlgn="b"/>
                      <a:r>
                        <a:rPr lang="sv-SE" sz="1100" b="0" i="0" u="none" strike="noStrike">
                          <a:solidFill>
                            <a:srgbClr val="000000"/>
                          </a:solidFill>
                          <a:effectLst/>
                          <a:latin typeface="Futura std book"/>
                        </a:rPr>
                        <a:t>1,0</a:t>
                      </a:r>
                    </a:p>
                  </a:txBody>
                  <a:tcPr marL="9525" marR="9525" marT="9525" marB="0" anchor="b"/>
                </a:tc>
              </a:tr>
              <a:tr h="190500">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265,5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a:t>
                      </a:r>
                    </a:p>
                  </a:txBody>
                  <a:tcPr marL="9525" marR="9525" marT="9525" marB="0" anchor="b"/>
                </a:tc>
                <a:tc>
                  <a:txBody>
                    <a:bodyPr/>
                    <a:lstStyle/>
                    <a:p>
                      <a:pPr algn="ctr" fontAlgn="b"/>
                      <a:r>
                        <a:rPr lang="sv-SE" sz="1100" b="0" i="0" u="none" strike="noStrike">
                          <a:solidFill>
                            <a:srgbClr val="000000"/>
                          </a:solidFill>
                          <a:effectLst/>
                          <a:latin typeface="Futura std book"/>
                        </a:rPr>
                        <a:t>5,6</a:t>
                      </a:r>
                    </a:p>
                  </a:txBody>
                  <a:tcPr marL="9525" marR="9525" marT="9525" marB="0" anchor="b"/>
                </a:tc>
                <a:tc>
                  <a:txBody>
                    <a:bodyPr/>
                    <a:lstStyle/>
                    <a:p>
                      <a:pPr algn="ctr" fontAlgn="b"/>
                      <a:r>
                        <a:rPr lang="sv-SE" sz="1100" b="0" i="0" u="none" strike="noStrike">
                          <a:solidFill>
                            <a:srgbClr val="000000"/>
                          </a:solidFill>
                          <a:effectLst/>
                          <a:latin typeface="Futura std book"/>
                        </a:rPr>
                        <a:t>0,9</a:t>
                      </a:r>
                    </a:p>
                  </a:txBody>
                  <a:tcPr marL="9525" marR="9525" marT="9525" marB="0" anchor="b"/>
                </a:tc>
              </a:tr>
              <a:tr h="190500">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282,3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2,4</a:t>
                      </a:r>
                    </a:p>
                  </a:txBody>
                  <a:tcPr marL="9525" marR="9525" marT="9525" marB="0" anchor="b"/>
                </a:tc>
                <a:tc>
                  <a:txBody>
                    <a:bodyPr/>
                    <a:lstStyle/>
                    <a:p>
                      <a:pPr algn="ctr" fontAlgn="b"/>
                      <a:r>
                        <a:rPr lang="sv-SE" sz="1100" b="0" i="0" u="none" strike="noStrike">
                          <a:solidFill>
                            <a:srgbClr val="000000"/>
                          </a:solidFill>
                          <a:effectLst/>
                          <a:latin typeface="Futura std book"/>
                        </a:rPr>
                        <a:t>2,1</a:t>
                      </a:r>
                    </a:p>
                  </a:txBody>
                  <a:tcPr marL="9525" marR="9525" marT="9525" marB="0" anchor="b"/>
                </a:tc>
                <a:tc>
                  <a:txBody>
                    <a:bodyPr/>
                    <a:lstStyle/>
                    <a:p>
                      <a:pPr algn="ctr" fontAlgn="b"/>
                      <a:r>
                        <a:rPr lang="sv-SE" sz="1100" b="0" i="0" u="none" strike="noStrike">
                          <a:solidFill>
                            <a:srgbClr val="000000"/>
                          </a:solidFill>
                          <a:effectLst/>
                          <a:latin typeface="Futura std book"/>
                        </a:rPr>
                        <a:t>0,9</a:t>
                      </a:r>
                    </a:p>
                  </a:txBody>
                  <a:tcPr marL="9525" marR="9525" marT="9525" marB="0" anchor="b"/>
                </a:tc>
              </a:tr>
              <a:tr h="190500">
                <a:tc>
                  <a:txBody>
                    <a:bodyPr/>
                    <a:lstStyle/>
                    <a:p>
                      <a:pPr algn="l" fontAlgn="b"/>
                      <a:r>
                        <a:rPr lang="sv-SE" sz="1100" b="0" i="0" u="none" strike="noStrike" dirty="0">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283,0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2,4</a:t>
                      </a:r>
                    </a:p>
                  </a:txBody>
                  <a:tcPr marL="9525" marR="9525" marT="9525" marB="0" anchor="b"/>
                </a:tc>
                <a:tc>
                  <a:txBody>
                    <a:bodyPr/>
                    <a:lstStyle/>
                    <a:p>
                      <a:pPr algn="ctr" fontAlgn="b"/>
                      <a:r>
                        <a:rPr lang="sv-SE" sz="1100" b="0" i="0" u="none" strike="noStrike">
                          <a:solidFill>
                            <a:srgbClr val="000000"/>
                          </a:solidFill>
                          <a:effectLst/>
                          <a:latin typeface="Futura std book"/>
                        </a:rPr>
                        <a:t>2,4</a:t>
                      </a:r>
                    </a:p>
                  </a:txBody>
                  <a:tcPr marL="9525" marR="9525" marT="9525" marB="0" anchor="b"/>
                </a:tc>
                <a:tc>
                  <a:txBody>
                    <a:bodyPr/>
                    <a:lstStyle/>
                    <a:p>
                      <a:pPr algn="ctr" fontAlgn="b"/>
                      <a:r>
                        <a:rPr lang="sv-SE" sz="1100" b="0" i="0" u="none" strike="noStrike" dirty="0">
                          <a:solidFill>
                            <a:srgbClr val="000000"/>
                          </a:solidFill>
                          <a:effectLst/>
                          <a:latin typeface="Futura std book"/>
                        </a:rPr>
                        <a:t>0,7</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1" name="textruta 10"/>
          <p:cNvSpPr txBox="1"/>
          <p:nvPr/>
        </p:nvSpPr>
        <p:spPr>
          <a:xfrm>
            <a:off x="6289888" y="4543854"/>
            <a:ext cx="914400" cy="599645"/>
          </a:xfrm>
          <a:prstGeom prst="rect">
            <a:avLst/>
          </a:prstGeom>
          <a:noFill/>
        </p:spPr>
        <p:txBody>
          <a:bodyPr wrap="none" lIns="0" tIns="0" rIns="0" bIns="0" rtlCol="0">
            <a:noAutofit/>
          </a:bodyPr>
          <a:lstStyle/>
          <a:p>
            <a:pPr>
              <a:lnSpc>
                <a:spcPts val="2400"/>
              </a:lnSpc>
            </a:pPr>
            <a:r>
              <a:rPr lang="sv-SE" sz="800" dirty="0" smtClean="0"/>
              <a:t>*Utveckling de fyra senaste kvartalen</a:t>
            </a:r>
          </a:p>
        </p:txBody>
      </p:sp>
      <p:sp>
        <p:nvSpPr>
          <p:cNvPr id="7" name="Rundad rektangulär 6"/>
          <p:cNvSpPr/>
          <p:nvPr/>
        </p:nvSpPr>
        <p:spPr>
          <a:xfrm>
            <a:off x="5767861" y="1372606"/>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t>Stockholmsregionen svarade för 50 % av Sveriges befolkningsökning under andra kvartalet 2016.</a:t>
            </a:r>
            <a:endParaRPr lang="sv-SE" sz="800" dirty="0"/>
          </a:p>
        </p:txBody>
      </p:sp>
      <p:graphicFrame>
        <p:nvGraphicFramePr>
          <p:cNvPr id="8" name="Diagram 7"/>
          <p:cNvGraphicFramePr>
            <a:graphicFrameLocks/>
          </p:cNvGraphicFramePr>
          <p:nvPr>
            <p:extLst>
              <p:ext uri="{D42A27DB-BD31-4B8C-83A1-F6EECF244321}">
                <p14:modId xmlns:p14="http://schemas.microsoft.com/office/powerpoint/2010/main" val="483439367"/>
              </p:ext>
            </p:extLst>
          </p:nvPr>
        </p:nvGraphicFramePr>
        <p:xfrm>
          <a:off x="378766" y="2166581"/>
          <a:ext cx="3467625"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294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Påbörjade lägenheter</a:t>
            </a:r>
            <a:br>
              <a:rPr lang="sv-SE" sz="2800" dirty="0" smtClean="0"/>
            </a:br>
            <a:r>
              <a:rPr lang="sv-SE" sz="2000" b="0" dirty="0" smtClean="0"/>
              <a:t>Index </a:t>
            </a:r>
            <a:r>
              <a:rPr lang="sv-SE" sz="2000" b="0" dirty="0"/>
              <a:t>100 = </a:t>
            </a:r>
            <a:r>
              <a:rPr lang="sv-SE" sz="2000" b="0" dirty="0" smtClean="0"/>
              <a:t>2005 </a:t>
            </a:r>
            <a:r>
              <a:rPr lang="sv-SE" sz="2000" b="0" dirty="0"/>
              <a:t>kv1 </a:t>
            </a:r>
            <a:r>
              <a:rPr lang="sv-SE" sz="2000" b="0" dirty="0" smtClean="0"/>
              <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8" name="Tabell 7"/>
          <p:cNvGraphicFramePr>
            <a:graphicFrameLocks noGrp="1"/>
          </p:cNvGraphicFramePr>
          <p:nvPr>
            <p:extLst>
              <p:ext uri="{D42A27DB-BD31-4B8C-83A1-F6EECF244321}">
                <p14:modId xmlns:p14="http://schemas.microsoft.com/office/powerpoint/2010/main" val="1857229334"/>
              </p:ext>
            </p:extLst>
          </p:nvPr>
        </p:nvGraphicFramePr>
        <p:xfrm>
          <a:off x="4110504" y="2282022"/>
          <a:ext cx="4530243" cy="2286000"/>
        </p:xfrm>
        <a:graphic>
          <a:graphicData uri="http://schemas.openxmlformats.org/drawingml/2006/table">
            <a:tbl>
              <a:tblPr>
                <a:tableStyleId>{68D230F3-CF80-4859-8CE7-A43EE81993B5}</a:tableStyleId>
              </a:tblPr>
              <a:tblGrid>
                <a:gridCol w="1985880"/>
                <a:gridCol w="706688"/>
                <a:gridCol w="661301"/>
                <a:gridCol w="651428"/>
                <a:gridCol w="524946"/>
              </a:tblGrid>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kv2</a:t>
                      </a:r>
                    </a:p>
                  </a:txBody>
                  <a:tcPr marL="9525" marR="9525" marT="9525" marB="0" anchor="b"/>
                </a:tc>
                <a:tc hMerge="1">
                  <a:txBody>
                    <a:bodyPr/>
                    <a:lstStyle/>
                    <a:p>
                      <a:endParaRPr lang="sv-SE"/>
                    </a:p>
                  </a:txBody>
                  <a:tcPr/>
                </a:tc>
                <a:tc gridSpan="2">
                  <a:txBody>
                    <a:bodyPr/>
                    <a:lstStyle/>
                    <a:p>
                      <a:pPr algn="ctr" rtl="0" fontAlgn="b"/>
                      <a:r>
                        <a:rPr lang="sv-SE" sz="1100" b="0" i="1" u="none" strike="noStrike" dirty="0">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7 450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27 271</a:t>
                      </a:r>
                    </a:p>
                  </a:txBody>
                  <a:tcPr marL="9525" marR="9525" marT="9525" marB="0" anchor="b"/>
                </a:tc>
                <a:tc>
                  <a:txBody>
                    <a:bodyPr/>
                    <a:lstStyle/>
                    <a:p>
                      <a:pPr algn="ctr" fontAlgn="b"/>
                      <a:r>
                        <a:rPr lang="sv-SE" sz="1100" b="1" i="0" u="none" strike="noStrike">
                          <a:solidFill>
                            <a:srgbClr val="000000"/>
                          </a:solidFill>
                          <a:effectLst/>
                          <a:latin typeface="Futura std book"/>
                        </a:rPr>
                        <a:t>10,1</a:t>
                      </a:r>
                    </a:p>
                  </a:txBody>
                  <a:tcPr marL="9525" marR="9525" marT="9525" marB="0" anchor="b"/>
                </a:tc>
              </a:tr>
              <a:tr h="190500">
                <a:tc>
                  <a:txBody>
                    <a:bodyPr/>
                    <a:lstStyle/>
                    <a:p>
                      <a:pPr algn="l" fontAlgn="b"/>
                      <a:r>
                        <a:rPr lang="sv-SE" sz="1100" b="1" i="0" u="none" strike="noStrike">
                          <a:solidFill>
                            <a:srgbClr val="000000"/>
                          </a:solidFill>
                          <a:effectLst/>
                          <a:latin typeface="Futura std book"/>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9 144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34 936</a:t>
                      </a:r>
                    </a:p>
                  </a:txBody>
                  <a:tcPr marL="9525" marR="9525" marT="9525" marB="0" anchor="b"/>
                </a:tc>
                <a:tc>
                  <a:txBody>
                    <a:bodyPr/>
                    <a:lstStyle/>
                    <a:p>
                      <a:pPr algn="ctr" fontAlgn="b"/>
                      <a:r>
                        <a:rPr lang="sv-SE" sz="1100" b="1" i="0" u="none" strike="noStrike">
                          <a:solidFill>
                            <a:srgbClr val="000000"/>
                          </a:solidFill>
                          <a:effectLst/>
                          <a:latin typeface="Futura std book"/>
                        </a:rPr>
                        <a:t>17,1</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4 350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15 794</a:t>
                      </a:r>
                    </a:p>
                  </a:txBody>
                  <a:tcPr marL="9525" marR="9525" marT="9525" marB="0" anchor="b"/>
                </a:tc>
                <a:tc>
                  <a:txBody>
                    <a:bodyPr/>
                    <a:lstStyle/>
                    <a:p>
                      <a:pPr algn="ctr" fontAlgn="b"/>
                      <a:r>
                        <a:rPr lang="sv-SE" sz="1100" b="0" i="0" u="none" strike="noStrike">
                          <a:solidFill>
                            <a:srgbClr val="000000"/>
                          </a:solidFill>
                          <a:effectLst/>
                          <a:latin typeface="Futura std book"/>
                        </a:rPr>
                        <a:t>13,4</a:t>
                      </a:r>
                    </a:p>
                  </a:txBody>
                  <a:tcPr marL="9525" marR="9525" marT="9525" marB="0" anchor="b"/>
                </a:tc>
              </a:tr>
              <a:tr h="190500">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1 039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21,1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3 191</a:t>
                      </a:r>
                    </a:p>
                  </a:txBody>
                  <a:tcPr marL="9525" marR="9525" marT="9525" marB="0" anchor="b"/>
                </a:tc>
                <a:tc>
                  <a:txBody>
                    <a:bodyPr/>
                    <a:lstStyle/>
                    <a:p>
                      <a:pPr algn="ctr" fontAlgn="b"/>
                      <a:r>
                        <a:rPr lang="sv-SE" sz="1100" b="0" i="0" u="none" strike="noStrike">
                          <a:solidFill>
                            <a:srgbClr val="000000"/>
                          </a:solidFill>
                          <a:effectLst/>
                          <a:latin typeface="Futura std book"/>
                        </a:rPr>
                        <a:t>5,7</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142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859</a:t>
                      </a:r>
                    </a:p>
                  </a:txBody>
                  <a:tcPr marL="9525" marR="9525" marT="9525" marB="0" anchor="b"/>
                </a:tc>
                <a:tc>
                  <a:txBody>
                    <a:bodyPr/>
                    <a:lstStyle/>
                    <a:p>
                      <a:pPr algn="ctr" fontAlgn="b"/>
                      <a:r>
                        <a:rPr lang="sv-SE" sz="1100" b="0" i="0" u="none" strike="noStrike">
                          <a:solidFill>
                            <a:srgbClr val="000000"/>
                          </a:solidFill>
                          <a:effectLst/>
                          <a:latin typeface="Futura std book"/>
                        </a:rPr>
                        <a:t>11,0</a:t>
                      </a:r>
                    </a:p>
                  </a:txBody>
                  <a:tcPr marL="9525" marR="9525" marT="9525" marB="0" anchor="b"/>
                </a:tc>
              </a:tr>
              <a:tr h="190500">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762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3 112</a:t>
                      </a:r>
                    </a:p>
                  </a:txBody>
                  <a:tcPr marL="9525" marR="9525" marT="9525" marB="0" anchor="b"/>
                </a:tc>
                <a:tc>
                  <a:txBody>
                    <a:bodyPr/>
                    <a:lstStyle/>
                    <a:p>
                      <a:pPr algn="ctr" fontAlgn="b"/>
                      <a:r>
                        <a:rPr lang="sv-SE" sz="1100" b="0" i="0" u="none" strike="noStrike">
                          <a:solidFill>
                            <a:srgbClr val="000000"/>
                          </a:solidFill>
                          <a:effectLst/>
                          <a:latin typeface="Futura std book"/>
                        </a:rPr>
                        <a:t>22,4</a:t>
                      </a:r>
                    </a:p>
                  </a:txBody>
                  <a:tcPr marL="9525" marR="9525" marT="9525" marB="0" anchor="b"/>
                </a:tc>
              </a:tr>
              <a:tr h="190500">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545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-32,5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2 565</a:t>
                      </a:r>
                    </a:p>
                  </a:txBody>
                  <a:tcPr marL="9525" marR="9525" marT="9525" marB="0" anchor="b"/>
                </a:tc>
                <a:tc>
                  <a:txBody>
                    <a:bodyPr/>
                    <a:lstStyle/>
                    <a:p>
                      <a:pPr algn="ctr" fontAlgn="b"/>
                      <a:r>
                        <a:rPr lang="sv-SE" sz="1100" b="0" i="0" u="none" strike="noStrike">
                          <a:solidFill>
                            <a:srgbClr val="000000"/>
                          </a:solidFill>
                          <a:effectLst/>
                          <a:latin typeface="Futura std book"/>
                        </a:rPr>
                        <a:t>4,8</a:t>
                      </a:r>
                    </a:p>
                  </a:txBody>
                  <a:tcPr marL="9525" marR="9525" marT="9525" marB="0" anchor="b"/>
                </a:tc>
              </a:tr>
              <a:tr h="190500">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504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50,4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829</a:t>
                      </a:r>
                    </a:p>
                  </a:txBody>
                  <a:tcPr marL="9525" marR="9525" marT="9525" marB="0" anchor="b"/>
                </a:tc>
                <a:tc>
                  <a:txBody>
                    <a:bodyPr/>
                    <a:lstStyle/>
                    <a:p>
                      <a:pPr algn="ctr" fontAlgn="b"/>
                      <a:r>
                        <a:rPr lang="sv-SE" sz="1100" b="0" i="0" u="none" strike="noStrike">
                          <a:solidFill>
                            <a:srgbClr val="000000"/>
                          </a:solidFill>
                          <a:effectLst/>
                          <a:latin typeface="Futura std book"/>
                        </a:rPr>
                        <a:t>-26,4</a:t>
                      </a:r>
                    </a:p>
                  </a:txBody>
                  <a:tcPr marL="9525" marR="9525" marT="9525" marB="0" anchor="b"/>
                </a:tc>
              </a:tr>
              <a:tr h="190500">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32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-74,2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328</a:t>
                      </a:r>
                    </a:p>
                  </a:txBody>
                  <a:tcPr marL="9525" marR="9525" marT="9525" marB="0" anchor="b"/>
                </a:tc>
                <a:tc>
                  <a:txBody>
                    <a:bodyPr/>
                    <a:lstStyle/>
                    <a:p>
                      <a:pPr algn="ctr" fontAlgn="b"/>
                      <a:r>
                        <a:rPr lang="sv-SE" sz="1100" b="0" i="0" u="none" strike="noStrike">
                          <a:solidFill>
                            <a:srgbClr val="000000"/>
                          </a:solidFill>
                          <a:effectLst/>
                          <a:latin typeface="Futura std book"/>
                        </a:rPr>
                        <a:t>7,5</a:t>
                      </a:r>
                    </a:p>
                  </a:txBody>
                  <a:tcPr marL="9525" marR="9525" marT="9525" marB="0" anchor="b"/>
                </a:tc>
              </a:tr>
              <a:tr h="190500">
                <a:tc>
                  <a:txBody>
                    <a:bodyPr/>
                    <a:lstStyle/>
                    <a:p>
                      <a:pPr algn="l" fontAlgn="b"/>
                      <a:r>
                        <a:rPr lang="sv-SE" sz="1100" b="0"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76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-32,7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593</a:t>
                      </a:r>
                    </a:p>
                  </a:txBody>
                  <a:tcPr marL="9525" marR="9525" marT="9525" marB="0" anchor="b"/>
                </a:tc>
                <a:tc>
                  <a:txBody>
                    <a:bodyPr/>
                    <a:lstStyle/>
                    <a:p>
                      <a:pPr algn="ctr" fontAlgn="b"/>
                      <a:r>
                        <a:rPr lang="sv-SE" sz="1100" b="0" i="0" u="none" strike="noStrike" dirty="0">
                          <a:solidFill>
                            <a:srgbClr val="000000"/>
                          </a:solidFill>
                          <a:effectLst/>
                          <a:latin typeface="Futura std book"/>
                        </a:rPr>
                        <a:t>-6,9</a:t>
                      </a:r>
                    </a:p>
                  </a:txBody>
                  <a:tcPr marL="9525" marR="9525" marT="9525" marB="0" anchor="b"/>
                </a:tc>
              </a:tr>
            </a:tbl>
          </a:graphicData>
        </a:graphic>
      </p:graphicFrame>
      <p:sp>
        <p:nvSpPr>
          <p:cNvPr id="11" name="textruta 10"/>
          <p:cNvSpPr txBox="1"/>
          <p:nvPr/>
        </p:nvSpPr>
        <p:spPr>
          <a:xfrm>
            <a:off x="7570390" y="4568021"/>
            <a:ext cx="914400" cy="403875"/>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0" name="Diagram 9"/>
          <p:cNvGraphicFramePr>
            <a:graphicFrameLocks/>
          </p:cNvGraphicFramePr>
          <p:nvPr>
            <p:extLst>
              <p:ext uri="{D42A27DB-BD31-4B8C-83A1-F6EECF244321}">
                <p14:modId xmlns:p14="http://schemas.microsoft.com/office/powerpoint/2010/main" val="2019503719"/>
              </p:ext>
            </p:extLst>
          </p:nvPr>
        </p:nvGraphicFramePr>
        <p:xfrm>
          <a:off x="510504" y="2182483"/>
          <a:ext cx="3600000"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0839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237390" cy="727828"/>
          </a:xfrm>
        </p:spPr>
        <p:txBody>
          <a:bodyPr/>
          <a:lstStyle/>
          <a:p>
            <a:pPr>
              <a:lnSpc>
                <a:spcPct val="100000"/>
              </a:lnSpc>
            </a:pPr>
            <a:r>
              <a:rPr lang="sv-SE" sz="2800" dirty="0" smtClean="0"/>
              <a:t>Kommersiella övernattningar</a:t>
            </a:r>
            <a:br>
              <a:rPr lang="sv-SE" sz="2800" dirty="0" smtClean="0"/>
            </a:br>
            <a:r>
              <a:rPr lang="sv-SE" sz="2000" b="0" dirty="0" smtClean="0"/>
              <a:t>Index </a:t>
            </a:r>
            <a:r>
              <a:rPr lang="sv-SE" sz="2000" b="0" dirty="0"/>
              <a:t>100 = </a:t>
            </a:r>
            <a:r>
              <a:rPr lang="sv-SE" sz="2000" b="0" dirty="0" smtClean="0"/>
              <a:t>2008 kv1 (kv1, 2008-2016)</a:t>
            </a:r>
            <a:br>
              <a:rPr lang="sv-SE" sz="2000"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2631500300"/>
              </p:ext>
            </p:extLst>
          </p:nvPr>
        </p:nvGraphicFramePr>
        <p:xfrm>
          <a:off x="4074567" y="2343087"/>
          <a:ext cx="4890178" cy="2286000"/>
        </p:xfrm>
        <a:graphic>
          <a:graphicData uri="http://schemas.openxmlformats.org/drawingml/2006/table">
            <a:tbl>
              <a:tblPr>
                <a:tableStyleId>{68D230F3-CF80-4859-8CE7-A43EE81993B5}</a:tableStyleId>
              </a:tblPr>
              <a:tblGrid>
                <a:gridCol w="1439863"/>
                <a:gridCol w="808014"/>
                <a:gridCol w="808014"/>
                <a:gridCol w="611429"/>
                <a:gridCol w="611429"/>
                <a:gridCol w="611429"/>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2016 kv2</a:t>
                      </a:r>
                      <a:endParaRPr lang="sv-SE" sz="1100" b="0" i="1" u="none" strike="noStrike" dirty="0">
                        <a:solidFill>
                          <a:srgbClr val="000000"/>
                        </a:solidFill>
                        <a:effectLst/>
                        <a:latin typeface="+mj-lt"/>
                      </a:endParaRPr>
                    </a:p>
                  </a:txBody>
                  <a:tcPr marL="9525" marR="9525" marT="9525" marB="0" anchor="b"/>
                </a:tc>
                <a:tc>
                  <a:txBody>
                    <a:bodyPr/>
                    <a:lstStyle/>
                    <a:p>
                      <a:pPr algn="l" fontAlgn="b"/>
                      <a:r>
                        <a:rPr lang="sv-SE" sz="1100" b="0" i="1" u="none" strike="noStrike" dirty="0" smtClean="0">
                          <a:solidFill>
                            <a:srgbClr val="000000"/>
                          </a:solidFill>
                          <a:effectLst/>
                          <a:latin typeface="+mj-lt"/>
                        </a:rPr>
                        <a:t>Årstakt*</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a:solidFill>
                            <a:srgbClr val="000000"/>
                          </a:solidFill>
                          <a:effectLst/>
                          <a:latin typeface="+mj-lt"/>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fontAlgn="b"/>
                      <a:r>
                        <a:rPr lang="sv-SE" sz="1100" b="0" i="0" u="none" strike="noStrike" dirty="0" smtClean="0">
                          <a:solidFill>
                            <a:srgbClr val="000000"/>
                          </a:solidFill>
                          <a:effectLst/>
                          <a:latin typeface="+mj-lt"/>
                        </a:rPr>
                        <a:t>(i tusental)</a:t>
                      </a:r>
                      <a:endParaRPr lang="sv-SE" sz="1100" b="0" i="0" u="none" strike="noStrike" dirty="0">
                        <a:solidFill>
                          <a:srgbClr val="000000"/>
                        </a:solidFill>
                        <a:effectLst/>
                        <a:latin typeface="+mj-lt"/>
                      </a:endParaRPr>
                    </a:p>
                  </a:txBody>
                  <a:tcPr marL="9525" marR="9525" marT="9525" marB="0" anchor="b"/>
                </a:tc>
                <a:tc hMerge="1">
                  <a:txBody>
                    <a:bodyPr/>
                    <a:lstStyle/>
                    <a:p>
                      <a:endParaRPr lang="sv-SE" dirty="0"/>
                    </a:p>
                  </a:txBody>
                  <a:tcPr/>
                </a:tc>
                <a:tc>
                  <a:txBody>
                    <a:bodyPr/>
                    <a:lstStyle/>
                    <a:p>
                      <a:pPr algn="ctr" fontAlgn="b"/>
                      <a:r>
                        <a:rPr lang="sv-SE" sz="1000" b="0" i="0" u="none" strike="noStrike" dirty="0" smtClean="0">
                          <a:solidFill>
                            <a:srgbClr val="000000"/>
                          </a:solidFill>
                          <a:effectLst/>
                          <a:latin typeface="+mj-lt"/>
                        </a:rPr>
                        <a:t>2008 kv2</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kv2</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2015 kv2</a:t>
                      </a:r>
                      <a:endParaRPr lang="sv-SE" sz="1000" b="0" i="0" u="none" strike="noStrike" dirty="0">
                        <a:solidFill>
                          <a:srgbClr val="000000"/>
                        </a:solidFill>
                        <a:effectLst/>
                        <a:latin typeface="+mj-lt"/>
                      </a:endParaRPr>
                    </a:p>
                  </a:txBody>
                  <a:tcPr marL="9525" marR="9525" marT="9525" marB="0" anchor="b"/>
                </a:tc>
              </a:tr>
              <a:tr h="190500">
                <a:tc>
                  <a:txBody>
                    <a:bodyPr/>
                    <a:lstStyle/>
                    <a:p>
                      <a:pPr algn="l" fontAlgn="b"/>
                      <a:r>
                        <a:rPr lang="sv-SE" sz="1100" b="1" u="none" strike="noStrike" dirty="0">
                          <a:effectLst/>
                          <a:latin typeface="+mj-lt"/>
                        </a:rPr>
                        <a:t>Stockholmsregionen</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6 084</a:t>
                      </a:r>
                    </a:p>
                  </a:txBody>
                  <a:tcPr marL="7620" marR="7620" marT="7620" marB="0" anchor="b">
                    <a:noFill/>
                  </a:tcPr>
                </a:tc>
                <a:tc>
                  <a:txBody>
                    <a:bodyPr/>
                    <a:lstStyle/>
                    <a:p>
                      <a:pPr algn="ctr" fontAlgn="b"/>
                      <a:r>
                        <a:rPr lang="sv-SE" sz="1100" b="1" i="0" u="none" strike="noStrike">
                          <a:solidFill>
                            <a:srgbClr val="000000"/>
                          </a:solidFill>
                          <a:effectLst/>
                          <a:latin typeface="Futura std book"/>
                        </a:rPr>
                        <a:t>25 167</a:t>
                      </a:r>
                    </a:p>
                  </a:txBody>
                  <a:tcPr marL="7620" marR="7620" marT="7620" marB="0" anchor="b">
                    <a:noFill/>
                  </a:tcPr>
                </a:tc>
                <a:tc>
                  <a:txBody>
                    <a:bodyPr/>
                    <a:lstStyle/>
                    <a:p>
                      <a:pPr algn="ctr" fontAlgn="b"/>
                      <a:r>
                        <a:rPr lang="sv-SE" sz="1100" b="1" i="0" u="none" strike="noStrike">
                          <a:solidFill>
                            <a:srgbClr val="000000"/>
                          </a:solidFill>
                          <a:effectLst/>
                          <a:latin typeface="Futura std book"/>
                        </a:rPr>
                        <a:t>25,2</a:t>
                      </a:r>
                    </a:p>
                  </a:txBody>
                  <a:tcPr marL="7620" marR="7620" marT="7620" marB="0" anchor="b"/>
                </a:tc>
                <a:tc>
                  <a:txBody>
                    <a:bodyPr/>
                    <a:lstStyle/>
                    <a:p>
                      <a:pPr algn="ctr" fontAlgn="b"/>
                      <a:r>
                        <a:rPr lang="sv-SE" sz="1100" b="1" i="0" u="none" strike="noStrike">
                          <a:solidFill>
                            <a:srgbClr val="000000"/>
                          </a:solidFill>
                          <a:effectLst/>
                          <a:latin typeface="Futura std book"/>
                        </a:rPr>
                        <a:t>21,7</a:t>
                      </a:r>
                    </a:p>
                  </a:txBody>
                  <a:tcPr marL="7620" marR="7620" marT="7620" marB="0" anchor="b"/>
                </a:tc>
                <a:tc>
                  <a:txBody>
                    <a:bodyPr/>
                    <a:lstStyle/>
                    <a:p>
                      <a:pPr algn="ctr" fontAlgn="b"/>
                      <a:r>
                        <a:rPr lang="sv-SE" sz="1100" b="1" i="0" u="none" strike="noStrike">
                          <a:solidFill>
                            <a:srgbClr val="000000"/>
                          </a:solidFill>
                          <a:effectLst/>
                          <a:latin typeface="Futura std book"/>
                        </a:rPr>
                        <a:t>2,6</a:t>
                      </a:r>
                    </a:p>
                  </a:txBody>
                  <a:tcPr marL="7620" marR="7620" marT="7620" marB="0" anchor="b"/>
                </a:tc>
              </a:tr>
              <a:tr h="190500">
                <a:tc>
                  <a:txBody>
                    <a:bodyPr/>
                    <a:lstStyle/>
                    <a:p>
                      <a:pPr algn="l" fontAlgn="b"/>
                      <a:r>
                        <a:rPr lang="sv-SE" sz="1100" b="1" u="none" strike="noStrike" dirty="0">
                          <a:effectLst/>
                          <a:latin typeface="+mj-lt"/>
                        </a:rPr>
                        <a:t>Övriga Sverige</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8 423</a:t>
                      </a:r>
                    </a:p>
                  </a:txBody>
                  <a:tcPr marL="7620" marR="7620" marT="7620" marB="0" anchor="b">
                    <a:noFill/>
                  </a:tcPr>
                </a:tc>
                <a:tc>
                  <a:txBody>
                    <a:bodyPr/>
                    <a:lstStyle/>
                    <a:p>
                      <a:pPr algn="ctr" fontAlgn="b"/>
                      <a:r>
                        <a:rPr lang="sv-SE" sz="1100" b="1" i="0" u="none" strike="noStrike">
                          <a:solidFill>
                            <a:srgbClr val="000000"/>
                          </a:solidFill>
                          <a:effectLst/>
                          <a:latin typeface="Futura std book"/>
                        </a:rPr>
                        <a:t>35 516</a:t>
                      </a:r>
                    </a:p>
                  </a:txBody>
                  <a:tcPr marL="7620" marR="7620" marT="7620" marB="0" anchor="b">
                    <a:noFill/>
                  </a:tcPr>
                </a:tc>
                <a:tc>
                  <a:txBody>
                    <a:bodyPr/>
                    <a:lstStyle/>
                    <a:p>
                      <a:pPr algn="ctr" fontAlgn="b"/>
                      <a:r>
                        <a:rPr lang="sv-SE" sz="1100" b="1" i="0" u="none" strike="noStrike">
                          <a:solidFill>
                            <a:srgbClr val="000000"/>
                          </a:solidFill>
                          <a:effectLst/>
                          <a:latin typeface="Futura std book"/>
                        </a:rPr>
                        <a:t>17,9</a:t>
                      </a:r>
                    </a:p>
                  </a:txBody>
                  <a:tcPr marL="7620" marR="7620" marT="7620" marB="0" anchor="b"/>
                </a:tc>
                <a:tc>
                  <a:txBody>
                    <a:bodyPr/>
                    <a:lstStyle/>
                    <a:p>
                      <a:pPr algn="ctr" fontAlgn="b"/>
                      <a:r>
                        <a:rPr lang="sv-SE" sz="1100" b="1" i="0" u="none" strike="noStrike">
                          <a:solidFill>
                            <a:srgbClr val="000000"/>
                          </a:solidFill>
                          <a:effectLst/>
                          <a:latin typeface="Futura std book"/>
                        </a:rPr>
                        <a:t>15,6</a:t>
                      </a:r>
                    </a:p>
                  </a:txBody>
                  <a:tcPr marL="7620" marR="7620" marT="7620" marB="0" anchor="b"/>
                </a:tc>
                <a:tc>
                  <a:txBody>
                    <a:bodyPr/>
                    <a:lstStyle/>
                    <a:p>
                      <a:pPr algn="ctr" fontAlgn="b"/>
                      <a:r>
                        <a:rPr lang="sv-SE" sz="1100" b="1" i="0" u="none" strike="noStrike">
                          <a:solidFill>
                            <a:srgbClr val="000000"/>
                          </a:solidFill>
                          <a:effectLst/>
                          <a:latin typeface="Futura std book"/>
                        </a:rPr>
                        <a:t>-2,2</a:t>
                      </a:r>
                    </a:p>
                  </a:txBody>
                  <a:tcPr marL="7620" marR="7620" marT="7620" marB="0" anchor="b"/>
                </a:tc>
              </a:tr>
              <a:tr h="190500">
                <a:tc>
                  <a:txBody>
                    <a:bodyPr/>
                    <a:lstStyle/>
                    <a:p>
                      <a:pPr algn="l" fontAlgn="b"/>
                      <a:r>
                        <a:rPr lang="sv-SE" sz="1100" u="none" strike="noStrike">
                          <a:effectLst/>
                          <a:latin typeface="+mj-lt"/>
                        </a:rPr>
                        <a:t>Stockholms län</a:t>
                      </a:r>
                      <a:endParaRPr lang="sv-SE" sz="1100" b="0" i="0" u="none" strike="noStrike">
                        <a:solidFill>
                          <a:srgbClr val="000000"/>
                        </a:solidFill>
                        <a:effectLst/>
                        <a:latin typeface="+mj-lt"/>
                      </a:endParaRPr>
                    </a:p>
                  </a:txBody>
                  <a:tcPr marL="9525" marR="9525" marT="9525" marB="0" anchor="b"/>
                </a:tc>
                <a:tc>
                  <a:txBody>
                    <a:bodyPr/>
                    <a:lstStyle/>
                    <a:p>
                      <a:pPr algn="ctr" fontAlgn="b"/>
                      <a:r>
                        <a:rPr lang="sv-SE" sz="1100" b="0" i="0" u="none" strike="noStrike" dirty="0">
                          <a:solidFill>
                            <a:srgbClr val="000000"/>
                          </a:solidFill>
                          <a:effectLst/>
                          <a:latin typeface="Futura std book"/>
                        </a:rPr>
                        <a:t>3 522</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13 282</a:t>
                      </a:r>
                    </a:p>
                  </a:txBody>
                  <a:tcPr marL="7620" marR="7620" marT="7620" marB="0" anchor="b">
                    <a:noFill/>
                  </a:tcPr>
                </a:tc>
                <a:tc>
                  <a:txBody>
                    <a:bodyPr/>
                    <a:lstStyle/>
                    <a:p>
                      <a:pPr algn="ctr" fontAlgn="b"/>
                      <a:r>
                        <a:rPr lang="sv-SE" sz="1100" b="0" i="0" u="none" strike="noStrike">
                          <a:solidFill>
                            <a:srgbClr val="000000"/>
                          </a:solidFill>
                          <a:effectLst/>
                          <a:latin typeface="Futura std book"/>
                        </a:rPr>
                        <a:t>41,6</a:t>
                      </a:r>
                    </a:p>
                  </a:txBody>
                  <a:tcPr marL="7620" marR="7620" marT="7620" marB="0" anchor="b"/>
                </a:tc>
                <a:tc>
                  <a:txBody>
                    <a:bodyPr/>
                    <a:lstStyle/>
                    <a:p>
                      <a:pPr algn="ctr" fontAlgn="b"/>
                      <a:r>
                        <a:rPr lang="sv-SE" sz="1100" b="0" i="0" u="none" strike="noStrike">
                          <a:solidFill>
                            <a:srgbClr val="000000"/>
                          </a:solidFill>
                          <a:effectLst/>
                          <a:latin typeface="Futura std book"/>
                        </a:rPr>
                        <a:t>39,8</a:t>
                      </a:r>
                    </a:p>
                  </a:txBody>
                  <a:tcPr marL="7620" marR="7620" marT="7620" marB="0" anchor="b"/>
                </a:tc>
                <a:tc>
                  <a:txBody>
                    <a:bodyPr/>
                    <a:lstStyle/>
                    <a:p>
                      <a:pPr algn="ctr" fontAlgn="b"/>
                      <a:r>
                        <a:rPr lang="sv-SE" sz="1100" b="0" i="0" u="none" strike="noStrike">
                          <a:solidFill>
                            <a:srgbClr val="000000"/>
                          </a:solidFill>
                          <a:effectLst/>
                          <a:latin typeface="Futura std book"/>
                        </a:rPr>
                        <a:t>6,6</a:t>
                      </a:r>
                    </a:p>
                  </a:txBody>
                  <a:tcPr marL="7620" marR="7620" marT="7620" marB="0" anchor="b"/>
                </a:tc>
              </a:tr>
              <a:tr h="190500">
                <a:tc>
                  <a:txBody>
                    <a:bodyPr/>
                    <a:lstStyle/>
                    <a:p>
                      <a:pPr algn="l" fontAlgn="b"/>
                      <a:r>
                        <a:rPr lang="sv-SE" sz="1100" u="none" strike="noStrike" dirty="0">
                          <a:effectLst/>
                          <a:latin typeface="+mj-lt"/>
                        </a:rPr>
                        <a:t>Uppsala 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314</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1 167</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18,0</a:t>
                      </a:r>
                    </a:p>
                  </a:txBody>
                  <a:tcPr marL="7620" marR="7620" marT="7620" marB="0" anchor="b"/>
                </a:tc>
                <a:tc>
                  <a:txBody>
                    <a:bodyPr/>
                    <a:lstStyle/>
                    <a:p>
                      <a:pPr algn="ctr" fontAlgn="b"/>
                      <a:r>
                        <a:rPr lang="sv-SE" sz="1100" b="0" i="0" u="none" strike="noStrike">
                          <a:solidFill>
                            <a:srgbClr val="000000"/>
                          </a:solidFill>
                          <a:effectLst/>
                          <a:latin typeface="Futura std book"/>
                        </a:rPr>
                        <a:t>24,2</a:t>
                      </a:r>
                    </a:p>
                  </a:txBody>
                  <a:tcPr marL="7620" marR="7620" marT="7620" marB="0" anchor="b"/>
                </a:tc>
                <a:tc>
                  <a:txBody>
                    <a:bodyPr/>
                    <a:lstStyle/>
                    <a:p>
                      <a:pPr algn="ctr" fontAlgn="b"/>
                      <a:r>
                        <a:rPr lang="sv-SE" sz="1100" b="0" i="0" u="none" strike="noStrike">
                          <a:solidFill>
                            <a:srgbClr val="000000"/>
                          </a:solidFill>
                          <a:effectLst/>
                          <a:latin typeface="Futura std book"/>
                        </a:rPr>
                        <a:t>-0,3</a:t>
                      </a:r>
                    </a:p>
                  </a:txBody>
                  <a:tcPr marL="7620" marR="7620" marT="7620" marB="0" anchor="b"/>
                </a:tc>
              </a:tr>
              <a:tr h="190500">
                <a:tc>
                  <a:txBody>
                    <a:bodyPr/>
                    <a:lstStyle/>
                    <a:p>
                      <a:pPr algn="l" fontAlgn="b"/>
                      <a:r>
                        <a:rPr lang="sv-SE" sz="1100" u="none" strike="noStrike">
                          <a:effectLst/>
                          <a:latin typeface="+mj-lt"/>
                        </a:rPr>
                        <a:t>Södermanlands län</a:t>
                      </a:r>
                      <a:endParaRPr lang="sv-SE" sz="1100" b="0" i="0" u="none" strike="noStrike">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290</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1 048</a:t>
                      </a:r>
                    </a:p>
                  </a:txBody>
                  <a:tcPr marL="7620" marR="7620" marT="7620" marB="0" anchor="b">
                    <a:noFill/>
                  </a:tcPr>
                </a:tc>
                <a:tc>
                  <a:txBody>
                    <a:bodyPr/>
                    <a:lstStyle/>
                    <a:p>
                      <a:pPr algn="ctr" fontAlgn="b"/>
                      <a:r>
                        <a:rPr lang="sv-SE" sz="1100" b="0" i="0" u="none" strike="noStrike">
                          <a:solidFill>
                            <a:srgbClr val="000000"/>
                          </a:solidFill>
                          <a:effectLst/>
                          <a:latin typeface="Futura std book"/>
                        </a:rPr>
                        <a:t>6,9</a:t>
                      </a:r>
                    </a:p>
                  </a:txBody>
                  <a:tcPr marL="7620" marR="7620" marT="7620" marB="0" anchor="b"/>
                </a:tc>
                <a:tc>
                  <a:txBody>
                    <a:bodyPr/>
                    <a:lstStyle/>
                    <a:p>
                      <a:pPr algn="ctr" fontAlgn="b"/>
                      <a:r>
                        <a:rPr lang="sv-SE" sz="1100" b="0" i="0" u="none" strike="noStrike">
                          <a:solidFill>
                            <a:srgbClr val="000000"/>
                          </a:solidFill>
                          <a:effectLst/>
                          <a:latin typeface="Futura std book"/>
                        </a:rPr>
                        <a:t>13,8</a:t>
                      </a:r>
                    </a:p>
                  </a:txBody>
                  <a:tcPr marL="7620" marR="7620" marT="7620" marB="0" anchor="b"/>
                </a:tc>
                <a:tc>
                  <a:txBody>
                    <a:bodyPr/>
                    <a:lstStyle/>
                    <a:p>
                      <a:pPr algn="ctr" fontAlgn="b"/>
                      <a:r>
                        <a:rPr lang="sv-SE" sz="1100" b="0" i="0" u="none" strike="noStrike">
                          <a:solidFill>
                            <a:srgbClr val="000000"/>
                          </a:solidFill>
                          <a:effectLst/>
                          <a:latin typeface="Futura std book"/>
                        </a:rPr>
                        <a:t>3,0</a:t>
                      </a:r>
                    </a:p>
                  </a:txBody>
                  <a:tcPr marL="7620" marR="7620" marT="7620" marB="0" anchor="b"/>
                </a:tc>
              </a:tr>
              <a:tr h="190500">
                <a:tc>
                  <a:txBody>
                    <a:bodyPr/>
                    <a:lstStyle/>
                    <a:p>
                      <a:pPr algn="l" fontAlgn="b"/>
                      <a:r>
                        <a:rPr lang="sv-SE" sz="1100" u="none" strike="noStrike" dirty="0" smtClean="0">
                          <a:effectLst/>
                          <a:latin typeface="+mj-lt"/>
                        </a:rPr>
                        <a:t>Östergötlands </a:t>
                      </a:r>
                      <a:r>
                        <a:rPr lang="sv-SE" sz="1100" u="none" strike="noStrike" dirty="0">
                          <a:effectLst/>
                          <a:latin typeface="+mj-lt"/>
                        </a:rPr>
                        <a:t>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467</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1 765</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23,5</a:t>
                      </a:r>
                    </a:p>
                  </a:txBody>
                  <a:tcPr marL="7620" marR="7620" marT="7620" marB="0" anchor="b"/>
                </a:tc>
                <a:tc>
                  <a:txBody>
                    <a:bodyPr/>
                    <a:lstStyle/>
                    <a:p>
                      <a:pPr algn="ctr" fontAlgn="b"/>
                      <a:r>
                        <a:rPr lang="sv-SE" sz="1100" b="0" i="0" u="none" strike="noStrike">
                          <a:solidFill>
                            <a:srgbClr val="000000"/>
                          </a:solidFill>
                          <a:effectLst/>
                          <a:latin typeface="Futura std book"/>
                        </a:rPr>
                        <a:t>24,0</a:t>
                      </a:r>
                    </a:p>
                  </a:txBody>
                  <a:tcPr marL="7620" marR="7620" marT="7620" marB="0" anchor="b"/>
                </a:tc>
                <a:tc>
                  <a:txBody>
                    <a:bodyPr/>
                    <a:lstStyle/>
                    <a:p>
                      <a:pPr algn="ctr" fontAlgn="b"/>
                      <a:r>
                        <a:rPr lang="sv-SE" sz="1100" b="0" i="0" u="none" strike="noStrike">
                          <a:solidFill>
                            <a:srgbClr val="000000"/>
                          </a:solidFill>
                          <a:effectLst/>
                          <a:latin typeface="Futura std book"/>
                        </a:rPr>
                        <a:t>-3,8</a:t>
                      </a:r>
                    </a:p>
                  </a:txBody>
                  <a:tcPr marL="7620" marR="7620" marT="7620" marB="0" anchor="b"/>
                </a:tc>
              </a:tr>
              <a:tr h="190500">
                <a:tc>
                  <a:txBody>
                    <a:bodyPr/>
                    <a:lstStyle/>
                    <a:p>
                      <a:pPr algn="l" fontAlgn="b"/>
                      <a:r>
                        <a:rPr lang="sv-SE" sz="1100" u="none" strike="noStrike" kern="1200" dirty="0" smtClean="0">
                          <a:solidFill>
                            <a:schemeClr val="tx1"/>
                          </a:solidFill>
                          <a:effectLst/>
                          <a:latin typeface="+mn-lt"/>
                          <a:ea typeface="+mn-ea"/>
                          <a:cs typeface="+mn-cs"/>
                        </a:rPr>
                        <a:t>Örebro</a:t>
                      </a:r>
                      <a:r>
                        <a:rPr lang="sv-SE" sz="1100" u="none" strike="noStrike" dirty="0" smtClean="0">
                          <a:effectLst/>
                          <a:latin typeface="+mj-lt"/>
                        </a:rPr>
                        <a:t> </a:t>
                      </a:r>
                      <a:r>
                        <a:rPr lang="sv-SE" sz="1100" u="none" strike="noStrike" dirty="0">
                          <a:effectLst/>
                          <a:latin typeface="+mj-lt"/>
                        </a:rPr>
                        <a:t>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310</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1 216</a:t>
                      </a:r>
                    </a:p>
                  </a:txBody>
                  <a:tcPr marL="7620" marR="7620" marT="7620" marB="0" anchor="b">
                    <a:noFill/>
                  </a:tcPr>
                </a:tc>
                <a:tc>
                  <a:txBody>
                    <a:bodyPr/>
                    <a:lstStyle/>
                    <a:p>
                      <a:pPr algn="ctr" fontAlgn="b"/>
                      <a:r>
                        <a:rPr lang="sv-SE" sz="1100" b="0" i="0" u="none" strike="noStrike">
                          <a:solidFill>
                            <a:srgbClr val="000000"/>
                          </a:solidFill>
                          <a:effectLst/>
                          <a:latin typeface="Futura std book"/>
                        </a:rPr>
                        <a:t>4,0</a:t>
                      </a:r>
                    </a:p>
                  </a:txBody>
                  <a:tcPr marL="7620" marR="7620" marT="7620" marB="0" anchor="b"/>
                </a:tc>
                <a:tc>
                  <a:txBody>
                    <a:bodyPr/>
                    <a:lstStyle/>
                    <a:p>
                      <a:pPr algn="ctr" fontAlgn="b"/>
                      <a:r>
                        <a:rPr lang="sv-SE" sz="1100" b="0" i="0" u="none" strike="noStrike">
                          <a:solidFill>
                            <a:srgbClr val="000000"/>
                          </a:solidFill>
                          <a:effectLst/>
                          <a:latin typeface="Futura std book"/>
                        </a:rPr>
                        <a:t>2,6</a:t>
                      </a:r>
                    </a:p>
                  </a:txBody>
                  <a:tcPr marL="7620" marR="7620" marT="7620" marB="0" anchor="b"/>
                </a:tc>
                <a:tc>
                  <a:txBody>
                    <a:bodyPr/>
                    <a:lstStyle/>
                    <a:p>
                      <a:pPr algn="ctr" fontAlgn="b"/>
                      <a:r>
                        <a:rPr lang="sv-SE" sz="1100" b="0" i="0" u="none" strike="noStrike">
                          <a:solidFill>
                            <a:srgbClr val="000000"/>
                          </a:solidFill>
                          <a:effectLst/>
                          <a:latin typeface="Futura std book"/>
                        </a:rPr>
                        <a:t>-1,2</a:t>
                      </a:r>
                    </a:p>
                  </a:txBody>
                  <a:tcPr marL="7620" marR="7620" marT="7620" marB="0" anchor="b"/>
                </a:tc>
              </a:tr>
              <a:tr h="190500">
                <a:tc>
                  <a:txBody>
                    <a:bodyPr/>
                    <a:lstStyle/>
                    <a:p>
                      <a:pPr algn="l" fontAlgn="b"/>
                      <a:r>
                        <a:rPr lang="sv-SE" sz="1100" u="none" strike="noStrike" dirty="0">
                          <a:effectLst/>
                          <a:latin typeface="+mj-lt"/>
                        </a:rPr>
                        <a:t>Västmanlands 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193</a:t>
                      </a:r>
                    </a:p>
                  </a:txBody>
                  <a:tcPr marL="7620" marR="7620" marT="7620" marB="0" anchor="b">
                    <a:noFill/>
                  </a:tcPr>
                </a:tc>
                <a:tc>
                  <a:txBody>
                    <a:bodyPr/>
                    <a:lstStyle/>
                    <a:p>
                      <a:pPr algn="ctr" fontAlgn="b"/>
                      <a:r>
                        <a:rPr lang="sv-SE" sz="1100" b="0" i="0" u="none" strike="noStrike">
                          <a:solidFill>
                            <a:srgbClr val="000000"/>
                          </a:solidFill>
                          <a:effectLst/>
                          <a:latin typeface="Futura std book"/>
                        </a:rPr>
                        <a:t>713</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1,0</a:t>
                      </a:r>
                    </a:p>
                  </a:txBody>
                  <a:tcPr marL="7620" marR="7620" marT="7620" marB="0" anchor="b"/>
                </a:tc>
                <a:tc>
                  <a:txBody>
                    <a:bodyPr/>
                    <a:lstStyle/>
                    <a:p>
                      <a:pPr algn="ctr" fontAlgn="b"/>
                      <a:r>
                        <a:rPr lang="sv-SE" sz="1100" b="0" i="0" u="none" strike="noStrike">
                          <a:solidFill>
                            <a:srgbClr val="000000"/>
                          </a:solidFill>
                          <a:effectLst/>
                          <a:latin typeface="Futura std book"/>
                        </a:rPr>
                        <a:t>10,8</a:t>
                      </a:r>
                    </a:p>
                  </a:txBody>
                  <a:tcPr marL="7620" marR="7620" marT="7620" marB="0" anchor="b"/>
                </a:tc>
                <a:tc>
                  <a:txBody>
                    <a:bodyPr/>
                    <a:lstStyle/>
                    <a:p>
                      <a:pPr algn="ctr" fontAlgn="b"/>
                      <a:r>
                        <a:rPr lang="sv-SE" sz="1100" b="0" i="0" u="none" strike="noStrike">
                          <a:solidFill>
                            <a:srgbClr val="000000"/>
                          </a:solidFill>
                          <a:effectLst/>
                          <a:latin typeface="Futura std book"/>
                        </a:rPr>
                        <a:t>-2,5</a:t>
                      </a:r>
                    </a:p>
                  </a:txBody>
                  <a:tcPr marL="7620" marR="7620" marT="7620" marB="0" anchor="b"/>
                </a:tc>
              </a:tr>
              <a:tr h="190500">
                <a:tc>
                  <a:txBody>
                    <a:bodyPr/>
                    <a:lstStyle/>
                    <a:p>
                      <a:pPr algn="l" fontAlgn="b"/>
                      <a:r>
                        <a:rPr lang="sv-SE" sz="1100" u="none" strike="noStrike" dirty="0" smtClean="0">
                          <a:effectLst/>
                          <a:latin typeface="+mj-lt"/>
                        </a:rPr>
                        <a:t>Dalarnas </a:t>
                      </a:r>
                      <a:r>
                        <a:rPr lang="sv-SE" sz="1100" u="none" strike="noStrike" dirty="0">
                          <a:effectLst/>
                          <a:latin typeface="+mj-lt"/>
                        </a:rPr>
                        <a:t>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750</a:t>
                      </a:r>
                    </a:p>
                  </a:txBody>
                  <a:tcPr marL="7620" marR="7620" marT="7620" marB="0" anchor="b">
                    <a:noFill/>
                  </a:tcPr>
                </a:tc>
                <a:tc>
                  <a:txBody>
                    <a:bodyPr/>
                    <a:lstStyle/>
                    <a:p>
                      <a:pPr algn="ctr" fontAlgn="b"/>
                      <a:r>
                        <a:rPr lang="sv-SE" sz="1100" b="0" i="0" u="none" strike="noStrike">
                          <a:solidFill>
                            <a:srgbClr val="000000"/>
                          </a:solidFill>
                          <a:effectLst/>
                          <a:latin typeface="Futura std book"/>
                        </a:rPr>
                        <a:t>4 949</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-2,9</a:t>
                      </a:r>
                    </a:p>
                  </a:txBody>
                  <a:tcPr marL="7620" marR="7620" marT="7620" marB="0" anchor="b"/>
                </a:tc>
                <a:tc>
                  <a:txBody>
                    <a:bodyPr/>
                    <a:lstStyle/>
                    <a:p>
                      <a:pPr algn="ctr" fontAlgn="b"/>
                      <a:r>
                        <a:rPr lang="sv-SE" sz="1100" b="0" i="0" u="none" strike="noStrike">
                          <a:solidFill>
                            <a:srgbClr val="000000"/>
                          </a:solidFill>
                          <a:effectLst/>
                          <a:latin typeface="Futura std book"/>
                        </a:rPr>
                        <a:t>-18,8</a:t>
                      </a:r>
                    </a:p>
                  </a:txBody>
                  <a:tcPr marL="7620" marR="7620" marT="7620" marB="0" anchor="b"/>
                </a:tc>
                <a:tc>
                  <a:txBody>
                    <a:bodyPr/>
                    <a:lstStyle/>
                    <a:p>
                      <a:pPr algn="ctr" fontAlgn="b"/>
                      <a:r>
                        <a:rPr lang="sv-SE" sz="1100" b="0" i="0" u="none" strike="noStrike">
                          <a:solidFill>
                            <a:srgbClr val="000000"/>
                          </a:solidFill>
                          <a:effectLst/>
                          <a:latin typeface="Futura std book"/>
                        </a:rPr>
                        <a:t>-7,1</a:t>
                      </a:r>
                    </a:p>
                  </a:txBody>
                  <a:tcPr marL="7620" marR="7620" marT="7620" marB="0" anchor="b"/>
                </a:tc>
              </a:tr>
              <a:tr h="190500">
                <a:tc>
                  <a:txBody>
                    <a:bodyPr/>
                    <a:lstStyle/>
                    <a:p>
                      <a:pPr algn="l" fontAlgn="b"/>
                      <a:r>
                        <a:rPr lang="sv-SE" sz="1100" u="none" strike="noStrike" dirty="0">
                          <a:effectLst/>
                          <a:latin typeface="+mj-lt"/>
                        </a:rPr>
                        <a:t>Gävleborgs län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238</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1 026</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21,5</a:t>
                      </a:r>
                    </a:p>
                  </a:txBody>
                  <a:tcPr marL="7620" marR="7620" marT="7620" marB="0" anchor="b"/>
                </a:tc>
                <a:tc>
                  <a:txBody>
                    <a:bodyPr/>
                    <a:lstStyle/>
                    <a:p>
                      <a:pPr algn="ctr" fontAlgn="b"/>
                      <a:r>
                        <a:rPr lang="sv-SE" sz="1100" b="0" i="0" u="none" strike="noStrike">
                          <a:solidFill>
                            <a:srgbClr val="000000"/>
                          </a:solidFill>
                          <a:effectLst/>
                          <a:latin typeface="Futura std book"/>
                        </a:rPr>
                        <a:t>22,6</a:t>
                      </a:r>
                    </a:p>
                  </a:txBody>
                  <a:tcPr marL="7620" marR="7620" marT="7620" marB="0" anchor="b"/>
                </a:tc>
                <a:tc>
                  <a:txBody>
                    <a:bodyPr/>
                    <a:lstStyle/>
                    <a:p>
                      <a:pPr algn="ctr" fontAlgn="b"/>
                      <a:r>
                        <a:rPr lang="sv-SE" sz="1100" b="0" i="0" u="none" strike="noStrike" dirty="0">
                          <a:solidFill>
                            <a:srgbClr val="000000"/>
                          </a:solidFill>
                          <a:effectLst/>
                          <a:latin typeface="Futura std book"/>
                        </a:rPr>
                        <a:t>5,4</a:t>
                      </a:r>
                    </a:p>
                  </a:txBody>
                  <a:tcPr marL="7620" marR="7620" marT="7620"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och Tillväxtverket</a:t>
            </a:r>
          </a:p>
        </p:txBody>
      </p:sp>
      <p:sp>
        <p:nvSpPr>
          <p:cNvPr id="8" name="textruta 7"/>
          <p:cNvSpPr txBox="1"/>
          <p:nvPr/>
        </p:nvSpPr>
        <p:spPr>
          <a:xfrm>
            <a:off x="6605516" y="4711321"/>
            <a:ext cx="914400" cy="487680"/>
          </a:xfrm>
          <a:prstGeom prst="rect">
            <a:avLst/>
          </a:prstGeom>
          <a:noFill/>
        </p:spPr>
        <p:txBody>
          <a:bodyPr wrap="none" lIns="0" tIns="0" rIns="0" bIns="0" rtlCol="0">
            <a:noAutofit/>
          </a:bodyPr>
          <a:lstStyle/>
          <a:p>
            <a:pPr>
              <a:lnSpc>
                <a:spcPts val="2400"/>
              </a:lnSpc>
            </a:pPr>
            <a:r>
              <a:rPr lang="sv-SE" sz="800" dirty="0" smtClean="0"/>
              <a:t>*De fyra senaste kvartalen</a:t>
            </a:r>
          </a:p>
        </p:txBody>
      </p:sp>
      <p:sp>
        <p:nvSpPr>
          <p:cNvPr id="7" name="Rundad rektangulär 6"/>
          <p:cNvSpPr/>
          <p:nvPr/>
        </p:nvSpPr>
        <p:spPr>
          <a:xfrm>
            <a:off x="6086901" y="1173707"/>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a:t>Den största ökningen av antalet övernattningar </a:t>
            </a:r>
            <a:r>
              <a:rPr lang="sv-SE" sz="800" i="1" dirty="0" smtClean="0"/>
              <a:t>i Stockholmsregionen under andra kvartalet </a:t>
            </a:r>
            <a:r>
              <a:rPr lang="sv-SE" sz="800" i="1" dirty="0"/>
              <a:t>stod resenärer från </a:t>
            </a:r>
            <a:r>
              <a:rPr lang="sv-SE" sz="800" i="1" dirty="0" smtClean="0"/>
              <a:t>Storbritannien och USA för</a:t>
            </a:r>
            <a:r>
              <a:rPr lang="sv-SE" sz="800" i="1" dirty="0"/>
              <a:t>. </a:t>
            </a:r>
            <a:r>
              <a:rPr lang="sv-SE" sz="800" i="1" dirty="0" smtClean="0"/>
              <a:t>Störst </a:t>
            </a:r>
            <a:r>
              <a:rPr lang="sv-SE" sz="800" i="1" dirty="0"/>
              <a:t>minskning hade besökare från </a:t>
            </a:r>
            <a:r>
              <a:rPr lang="sv-SE" sz="800" i="1" dirty="0" smtClean="0"/>
              <a:t>Ryssland och Italien.</a:t>
            </a:r>
            <a:endParaRPr lang="sv-SE" sz="800" dirty="0"/>
          </a:p>
        </p:txBody>
      </p:sp>
      <p:graphicFrame>
        <p:nvGraphicFramePr>
          <p:cNvPr id="17" name="Diagram 16"/>
          <p:cNvGraphicFramePr>
            <a:graphicFrameLocks/>
          </p:cNvGraphicFramePr>
          <p:nvPr>
            <p:extLst>
              <p:ext uri="{D42A27DB-BD31-4B8C-83A1-F6EECF244321}">
                <p14:modId xmlns:p14="http://schemas.microsoft.com/office/powerpoint/2010/main" val="1240937998"/>
              </p:ext>
            </p:extLst>
          </p:nvPr>
        </p:nvGraphicFramePr>
        <p:xfrm>
          <a:off x="325272" y="2182483"/>
          <a:ext cx="3605283" cy="2596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6515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92" y="952199"/>
            <a:ext cx="5852192" cy="604612"/>
          </a:xfrm>
        </p:spPr>
        <p:txBody>
          <a:bodyPr/>
          <a:lstStyle/>
          <a:p>
            <a:pPr>
              <a:lnSpc>
                <a:spcPct val="100000"/>
              </a:lnSpc>
            </a:pPr>
            <a:r>
              <a:rPr lang="sv-SE" dirty="0">
                <a:solidFill>
                  <a:prstClr val="white"/>
                </a:solidFill>
              </a:rPr>
              <a:t>Stockholm Business Region</a:t>
            </a:r>
            <a:br>
              <a:rPr lang="sv-SE" dirty="0">
                <a:solidFill>
                  <a:prstClr val="white"/>
                </a:solidFill>
              </a:rPr>
            </a:br>
            <a:r>
              <a:rPr lang="sv-SE" dirty="0">
                <a:solidFill>
                  <a:prstClr val="white"/>
                </a:solidFill>
              </a:rPr>
              <a:t/>
            </a:r>
            <a:br>
              <a:rPr lang="sv-SE" dirty="0">
                <a:solidFill>
                  <a:prstClr val="white"/>
                </a:solidFill>
              </a:rPr>
            </a:br>
            <a:r>
              <a:rPr lang="sv-SE" sz="1000" dirty="0"/>
              <a:t>Inom ramen för partnerskapet Stockholm Business Alliance – </a:t>
            </a:r>
            <a:r>
              <a:rPr lang="sv-SE" sz="1000" dirty="0" smtClean="0"/>
              <a:t>54 </a:t>
            </a:r>
            <a:r>
              <a:rPr lang="sv-SE" sz="1000" dirty="0"/>
              <a:t>kommuner i Stockholmsregionen – tas det fram kvartalsvisa konjunkturrapporter för länen; </a:t>
            </a:r>
            <a:r>
              <a:rPr lang="sv-SE" sz="1000" dirty="0" smtClean="0"/>
              <a:t>Stockholms </a:t>
            </a:r>
            <a:r>
              <a:rPr lang="sv-SE" sz="1000" dirty="0"/>
              <a:t>län, </a:t>
            </a:r>
            <a:r>
              <a:rPr lang="sv-SE" sz="1000" dirty="0" smtClean="0"/>
              <a:t>Uppsala </a:t>
            </a:r>
            <a:r>
              <a:rPr lang="sv-SE" sz="1000" dirty="0"/>
              <a:t>län, Södermanlands län, </a:t>
            </a:r>
            <a:r>
              <a:rPr lang="sv-SE" sz="1000" dirty="0" smtClean="0"/>
              <a:t> Östergötlands län, Örebro län, Västmanlands län, Dalarnas </a:t>
            </a:r>
            <a:r>
              <a:rPr lang="sv-SE" sz="1000" dirty="0"/>
              <a:t>län och </a:t>
            </a:r>
            <a:r>
              <a:rPr lang="sv-SE" sz="1000" dirty="0" smtClean="0"/>
              <a:t>Gävleborgs </a:t>
            </a:r>
            <a:r>
              <a:rPr lang="sv-SE" sz="1000" dirty="0"/>
              <a:t>län. </a:t>
            </a:r>
            <a:br>
              <a:rPr lang="sv-SE" sz="1000" dirty="0"/>
            </a:br>
            <a:r>
              <a:rPr lang="sv-SE" sz="1000" dirty="0"/>
              <a:t/>
            </a:r>
            <a:br>
              <a:rPr lang="sv-SE" sz="1000" dirty="0"/>
            </a:br>
            <a:r>
              <a:rPr lang="sv-SE" sz="1000" dirty="0"/>
              <a:t>Samtliga rapporter finns tillgängliga </a:t>
            </a:r>
            <a:r>
              <a:rPr lang="sv-SE" sz="1000" dirty="0">
                <a:solidFill>
                  <a:srgbClr val="FFFFFF"/>
                </a:solidFill>
              </a:rPr>
              <a:t>på www.stockholmbusinessalliance.se.</a:t>
            </a:r>
            <a:br>
              <a:rPr lang="sv-SE" sz="1000" dirty="0">
                <a:solidFill>
                  <a:srgbClr val="FFFFFF"/>
                </a:solidFill>
              </a:rPr>
            </a:br>
            <a:r>
              <a:rPr lang="sv-SE" sz="1000" dirty="0">
                <a:solidFill>
                  <a:srgbClr val="FFFFFF"/>
                </a:solidFill>
              </a:rPr>
              <a:t/>
            </a:r>
            <a:br>
              <a:rPr lang="sv-SE" sz="1000" dirty="0">
                <a:solidFill>
                  <a:srgbClr val="FFFFFF"/>
                </a:solidFill>
              </a:rPr>
            </a:br>
            <a:r>
              <a:rPr lang="sv-SE" sz="1000" dirty="0">
                <a:solidFill>
                  <a:srgbClr val="FFFFFF"/>
                </a:solidFill>
              </a:rPr>
              <a:t>Frågor kan ställas till </a:t>
            </a:r>
            <a:r>
              <a:rPr lang="sv-SE" sz="1000" dirty="0" smtClean="0">
                <a:solidFill>
                  <a:srgbClr val="FFFFFF"/>
                </a:solidFill>
              </a:rPr>
              <a:t>Stefan Frid på </a:t>
            </a:r>
            <a:r>
              <a:rPr lang="sv-SE" sz="1000" dirty="0" err="1" smtClean="0">
                <a:solidFill>
                  <a:srgbClr val="FFFFFF"/>
                </a:solidFill>
              </a:rPr>
              <a:t>Invest</a:t>
            </a:r>
            <a:r>
              <a:rPr lang="sv-SE" sz="1000" dirty="0" smtClean="0">
                <a:solidFill>
                  <a:srgbClr val="FFFFFF"/>
                </a:solidFill>
              </a:rPr>
              <a:t> Stockholm. </a:t>
            </a:r>
            <a:r>
              <a:rPr lang="sv-SE" sz="1000" dirty="0">
                <a:solidFill>
                  <a:srgbClr val="FFFFFF"/>
                </a:solidFill>
              </a:rPr>
              <a:t/>
            </a:r>
            <a:br>
              <a:rPr lang="sv-SE" sz="1000" dirty="0">
                <a:solidFill>
                  <a:srgbClr val="FFFFFF"/>
                </a:solidFill>
              </a:rPr>
            </a:br>
            <a:r>
              <a:rPr lang="sv-SE" sz="1000" dirty="0">
                <a:solidFill>
                  <a:srgbClr val="FFFFFF"/>
                </a:solidFill>
              </a:rPr>
              <a:t>Ansvarig utgivare: Olle Zetterberg, VD Stockholm Business Region.</a:t>
            </a:r>
            <a:br>
              <a:rPr lang="sv-SE" sz="1000" dirty="0">
                <a:solidFill>
                  <a:srgbClr val="FFFFFF"/>
                </a:solidFill>
              </a:rPr>
            </a:br>
            <a:r>
              <a:rPr lang="sv-SE" sz="1000" b="0" dirty="0">
                <a:solidFill>
                  <a:prstClr val="white"/>
                </a:solidFill>
              </a:rPr>
              <a:t/>
            </a:r>
            <a:br>
              <a:rPr lang="sv-SE" sz="1000" b="0" dirty="0">
                <a:solidFill>
                  <a:prstClr val="white"/>
                </a:solidFill>
              </a:rPr>
            </a:br>
            <a:r>
              <a:rPr lang="sv-SE" sz="1000" b="0" dirty="0">
                <a:solidFill>
                  <a:prstClr val="white"/>
                </a:solidFill>
              </a:rPr>
              <a:t/>
            </a:r>
            <a:br>
              <a:rPr lang="sv-SE" sz="1000" b="0" dirty="0">
                <a:solidFill>
                  <a:prstClr val="white"/>
                </a:solidFill>
              </a:rPr>
            </a:br>
            <a:r>
              <a:rPr lang="sv-SE" sz="1000" b="0" dirty="0">
                <a:solidFill>
                  <a:prstClr val="white"/>
                </a:solidFill>
              </a:rPr>
              <a:t/>
            </a:r>
            <a:br>
              <a:rPr lang="sv-SE" sz="1000" b="0" dirty="0">
                <a:solidFill>
                  <a:prstClr val="white"/>
                </a:solidFill>
              </a:rPr>
            </a:br>
            <a:r>
              <a:rPr lang="sv-SE" sz="1000" dirty="0">
                <a:solidFill>
                  <a:prstClr val="white"/>
                </a:solidFill>
              </a:rPr>
              <a:t>Stockholm Business Region </a:t>
            </a:r>
            <a:r>
              <a:rPr lang="sv-SE" sz="1000" b="0" dirty="0">
                <a:solidFill>
                  <a:prstClr val="white"/>
                </a:solidFill>
              </a:rPr>
              <a:t/>
            </a:r>
            <a:br>
              <a:rPr lang="sv-SE" sz="1000" b="0" dirty="0">
                <a:solidFill>
                  <a:prstClr val="white"/>
                </a:solidFill>
              </a:rPr>
            </a:br>
            <a:r>
              <a:rPr lang="sv-SE" sz="1000" b="0" dirty="0">
                <a:solidFill>
                  <a:prstClr val="white"/>
                </a:solidFill>
              </a:rPr>
              <a:t>P.O. Box 16282 </a:t>
            </a:r>
            <a:br>
              <a:rPr lang="sv-SE" sz="1000" b="0" dirty="0">
                <a:solidFill>
                  <a:prstClr val="white"/>
                </a:solidFill>
              </a:rPr>
            </a:br>
            <a:r>
              <a:rPr lang="sv-SE" sz="1000" b="0" dirty="0">
                <a:solidFill>
                  <a:prstClr val="white"/>
                </a:solidFill>
              </a:rPr>
              <a:t>SE-103 25 Stockholm, Sweden </a:t>
            </a:r>
            <a:br>
              <a:rPr lang="sv-SE" sz="1000" b="0" dirty="0">
                <a:solidFill>
                  <a:prstClr val="white"/>
                </a:solidFill>
              </a:rPr>
            </a:br>
            <a:r>
              <a:rPr lang="sv-SE" sz="1000" b="0" dirty="0" err="1">
                <a:solidFill>
                  <a:prstClr val="white"/>
                </a:solidFill>
              </a:rPr>
              <a:t>Phone</a:t>
            </a:r>
            <a:r>
              <a:rPr lang="sv-SE" sz="1000" b="0" dirty="0">
                <a:solidFill>
                  <a:prstClr val="white"/>
                </a:solidFill>
              </a:rPr>
              <a:t> + 46 8 508 280 00 </a:t>
            </a:r>
            <a:br>
              <a:rPr lang="sv-SE" sz="1000" b="0" dirty="0">
                <a:solidFill>
                  <a:prstClr val="white"/>
                </a:solidFill>
              </a:rPr>
            </a:br>
            <a:r>
              <a:rPr lang="sv-SE" sz="1000" b="0" dirty="0">
                <a:solidFill>
                  <a:prstClr val="white"/>
                </a:solidFill>
              </a:rPr>
              <a:t>www.visitstockholm.com </a:t>
            </a:r>
            <a:br>
              <a:rPr lang="sv-SE" sz="1000" b="0" dirty="0">
                <a:solidFill>
                  <a:prstClr val="white"/>
                </a:solidFill>
              </a:rPr>
            </a:br>
            <a:r>
              <a:rPr lang="sv-SE" sz="1000" b="0" dirty="0">
                <a:solidFill>
                  <a:prstClr val="white"/>
                </a:solidFill>
              </a:rPr>
              <a:t>investstockholm.com </a:t>
            </a:r>
            <a:br>
              <a:rPr lang="sv-SE" sz="1000" b="0" dirty="0">
                <a:solidFill>
                  <a:prstClr val="white"/>
                </a:solidFill>
              </a:rPr>
            </a:br>
            <a:r>
              <a:rPr lang="sv-SE" sz="1000" b="0" dirty="0">
                <a:solidFill>
                  <a:prstClr val="white"/>
                </a:solidFill>
              </a:rPr>
              <a:t>stockholmbusinessregion.se </a:t>
            </a:r>
            <a:endParaRPr lang="en-US" sz="1000" dirty="0"/>
          </a:p>
        </p:txBody>
      </p:sp>
    </p:spTree>
    <p:extLst>
      <p:ext uri="{BB962C8B-B14F-4D97-AF65-F5344CB8AC3E}">
        <p14:creationId xmlns:p14="http://schemas.microsoft.com/office/powerpoint/2010/main" val="3626637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smtClean="0"/>
              <a:t>Konjunkturläget 2016 kv2 </a:t>
            </a:r>
            <a:r>
              <a:rPr lang="sv-SE" dirty="0"/>
              <a:t/>
            </a:r>
            <a:br>
              <a:rPr lang="sv-SE" dirty="0"/>
            </a:br>
            <a:r>
              <a:rPr lang="sv-SE" dirty="0" smtClean="0"/>
              <a:t>i Stockholmsregionen</a:t>
            </a:r>
            <a:br>
              <a:rPr lang="sv-SE" dirty="0" smtClean="0"/>
            </a:br>
            <a:r>
              <a:rPr lang="sv-SE" dirty="0" smtClean="0"/>
              <a:t/>
            </a:r>
            <a:br>
              <a:rPr lang="sv-SE" dirty="0" smtClean="0"/>
            </a:br>
            <a:endParaRPr lang="sv-SE" sz="1800" dirty="0"/>
          </a:p>
        </p:txBody>
      </p:sp>
      <p:sp>
        <p:nvSpPr>
          <p:cNvPr id="7" name="textruta 6"/>
          <p:cNvSpPr txBox="1"/>
          <p:nvPr/>
        </p:nvSpPr>
        <p:spPr>
          <a:xfrm>
            <a:off x="386283" y="1773377"/>
            <a:ext cx="4052367" cy="3077766"/>
          </a:xfrm>
          <a:prstGeom prst="rect">
            <a:avLst/>
          </a:prstGeom>
          <a:noFill/>
        </p:spPr>
        <p:txBody>
          <a:bodyPr wrap="square" lIns="0" tIns="0" rIns="0" bIns="0" rtlCol="0">
            <a:spAutoFit/>
          </a:bodyPr>
          <a:lstStyle/>
          <a:p>
            <a:r>
              <a:rPr lang="sv-SE" sz="1000" b="1" dirty="0"/>
              <a:t>Om rapporten</a:t>
            </a:r>
            <a:endParaRPr lang="sv-SE" sz="1000" dirty="0"/>
          </a:p>
          <a:p>
            <a:r>
              <a:rPr lang="sv-SE" sz="1000" dirty="0"/>
              <a:t>Rapporten är utgiven av Stockholm Business Region och publiceras fyra gånger per år. </a:t>
            </a:r>
          </a:p>
          <a:p>
            <a:endParaRPr lang="sv-SE" sz="1000" dirty="0"/>
          </a:p>
          <a:p>
            <a:r>
              <a:rPr lang="sv-SE" sz="1000" dirty="0"/>
              <a:t>I rapporten omfattar Stockholmsregionen Stockholms län, Uppsala län, </a:t>
            </a:r>
            <a:r>
              <a:rPr lang="sv-SE" sz="1000" dirty="0" smtClean="0"/>
              <a:t>Södermanlands län, Östergötlands län</a:t>
            </a:r>
            <a:r>
              <a:rPr lang="sv-SE" sz="1000" dirty="0"/>
              <a:t>, Örebro </a:t>
            </a:r>
            <a:r>
              <a:rPr lang="sv-SE" sz="1000" dirty="0" smtClean="0"/>
              <a:t>län, Västmanlands </a:t>
            </a:r>
            <a:r>
              <a:rPr lang="sv-SE" sz="1000" dirty="0"/>
              <a:t>län, Gävleborgs </a:t>
            </a:r>
            <a:r>
              <a:rPr lang="sv-SE" sz="1000" dirty="0" smtClean="0"/>
              <a:t>län och </a:t>
            </a:r>
            <a:r>
              <a:rPr lang="sv-SE" sz="1000" dirty="0"/>
              <a:t>Dalarnas län.</a:t>
            </a:r>
          </a:p>
          <a:p>
            <a:endParaRPr lang="sv-SE" sz="1000" dirty="0"/>
          </a:p>
          <a:p>
            <a:r>
              <a:rPr lang="sv-SE" sz="1000" dirty="0"/>
              <a:t>Statistiken bygger på uppgifter från Statistiska centralbyrån, Arbetsförmedlingen och Bolagsverket. </a:t>
            </a:r>
          </a:p>
          <a:p>
            <a:r>
              <a:rPr lang="sv-SE" sz="1000" dirty="0"/>
              <a:t/>
            </a:r>
            <a:br>
              <a:rPr lang="sv-SE" sz="1000" dirty="0"/>
            </a:br>
            <a:r>
              <a:rPr lang="sv-SE" sz="1000" dirty="0"/>
              <a:t>Inom ramen för partnerskapet Stockholm Business Alliance – </a:t>
            </a:r>
            <a:r>
              <a:rPr lang="sv-SE" sz="1000" dirty="0" smtClean="0"/>
              <a:t>54 </a:t>
            </a:r>
            <a:r>
              <a:rPr lang="sv-SE" sz="1000" dirty="0"/>
              <a:t>kommuner i Stockholmsregionen – görs motsvarande rapport även </a:t>
            </a:r>
            <a:r>
              <a:rPr lang="sv-SE" sz="1000" dirty="0" smtClean="0"/>
              <a:t>för de åtta län som ingår i Stockholmsregionen.</a:t>
            </a:r>
            <a:r>
              <a:rPr lang="sv-SE" sz="900" dirty="0" smtClean="0"/>
              <a:t> </a:t>
            </a:r>
            <a:endParaRPr lang="sv-SE" sz="900" dirty="0"/>
          </a:p>
          <a:p>
            <a:endParaRPr lang="sv-SE" sz="1000" dirty="0"/>
          </a:p>
          <a:p>
            <a:r>
              <a:rPr lang="sv-SE" sz="1000" dirty="0"/>
              <a:t>Den här och övriga länsrapporter finns tillgängliga på</a:t>
            </a:r>
          </a:p>
          <a:p>
            <a:r>
              <a:rPr lang="sv-SE" sz="1000" u="sng" dirty="0">
                <a:hlinkClick r:id="rId2"/>
              </a:rPr>
              <a:t>http://www.stockholmbusinessalliance.se/konjunkturrapporter/</a:t>
            </a:r>
            <a:endParaRPr lang="sv-SE" sz="1000" u="sng" dirty="0"/>
          </a:p>
          <a:p>
            <a:endParaRPr lang="sv-SE" sz="1000" dirty="0"/>
          </a:p>
          <a:p>
            <a:r>
              <a:rPr lang="sv-SE" sz="1000" dirty="0"/>
              <a:t>Frågor kan ställas till </a:t>
            </a:r>
            <a:r>
              <a:rPr lang="sv-SE" sz="1000" dirty="0" smtClean="0"/>
              <a:t>Stefan Frid på </a:t>
            </a:r>
            <a:r>
              <a:rPr lang="sv-SE" sz="1000" dirty="0" err="1" smtClean="0"/>
              <a:t>Invest</a:t>
            </a:r>
            <a:r>
              <a:rPr lang="sv-SE" sz="1000" dirty="0" smtClean="0"/>
              <a:t> Stockholm. </a:t>
            </a:r>
          </a:p>
          <a:p>
            <a:r>
              <a:rPr lang="sv-SE" sz="1000" dirty="0" smtClean="0"/>
              <a:t>Ansvarig </a:t>
            </a:r>
            <a:r>
              <a:rPr lang="sv-SE" sz="1000" dirty="0"/>
              <a:t>utgivare: Olle Zetterberg.</a:t>
            </a:r>
          </a:p>
        </p:txBody>
      </p:sp>
      <p:sp>
        <p:nvSpPr>
          <p:cNvPr id="6" name="textruta 5"/>
          <p:cNvSpPr txBox="1"/>
          <p:nvPr/>
        </p:nvSpPr>
        <p:spPr>
          <a:xfrm>
            <a:off x="4864609" y="131671"/>
            <a:ext cx="4140402" cy="4731277"/>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endParaRPr lang="sv-SE" sz="1400" dirty="0" smtClean="0"/>
          </a:p>
          <a:p>
            <a:r>
              <a:rPr lang="sv-SE" sz="1400" dirty="0" smtClean="0"/>
              <a:t>Fortsatt uppåt i Stockholmsregionen</a:t>
            </a:r>
            <a:r>
              <a:rPr lang="sv-SE" sz="1000" dirty="0" smtClean="0"/>
              <a:t/>
            </a:r>
            <a:br>
              <a:rPr lang="sv-SE" sz="1000" dirty="0" smtClean="0"/>
            </a:br>
            <a:r>
              <a:rPr lang="sv-SE" sz="1000" dirty="0" smtClean="0"/>
              <a:t/>
            </a:r>
            <a:br>
              <a:rPr lang="sv-SE" sz="1000" dirty="0" smtClean="0"/>
            </a:br>
            <a:r>
              <a:rPr lang="sv-SE" sz="1000" dirty="0" smtClean="0"/>
              <a:t>Under andra kvartalet hade Stockholmsregionen en fortsatt positiv utveckling. </a:t>
            </a:r>
            <a:r>
              <a:rPr lang="sv-SE" sz="1000" dirty="0"/>
              <a:t>Lönesumman </a:t>
            </a:r>
            <a:r>
              <a:rPr lang="sv-SE" sz="1000" dirty="0" smtClean="0"/>
              <a:t>för Stockholmsregionen visade en god tillväxt jämfört </a:t>
            </a:r>
            <a:r>
              <a:rPr lang="sv-SE" sz="1000" dirty="0"/>
              <a:t>med </a:t>
            </a:r>
            <a:r>
              <a:rPr lang="sv-SE" sz="1000" dirty="0" smtClean="0"/>
              <a:t>motsvarande </a:t>
            </a:r>
            <a:r>
              <a:rPr lang="sv-SE" sz="1000" dirty="0"/>
              <a:t>kvartal </a:t>
            </a:r>
            <a:r>
              <a:rPr lang="sv-SE" sz="1000" dirty="0" smtClean="0"/>
              <a:t>2015.</a:t>
            </a:r>
            <a:r>
              <a:rPr lang="sv-SE" sz="1000" i="1" dirty="0" smtClean="0"/>
              <a:t/>
            </a:r>
            <a:br>
              <a:rPr lang="sv-SE" sz="1000" i="1" dirty="0" smtClean="0"/>
            </a:br>
            <a:r>
              <a:rPr lang="sv-SE" sz="1000" i="1" dirty="0" smtClean="0"/>
              <a:t/>
            </a:r>
            <a:br>
              <a:rPr lang="sv-SE" sz="1000" i="1" dirty="0" smtClean="0"/>
            </a:br>
            <a:r>
              <a:rPr lang="sv-SE" sz="1000" dirty="0" smtClean="0">
                <a:solidFill>
                  <a:srgbClr val="000000"/>
                </a:solidFill>
              </a:rPr>
              <a:t>Under andra kvartalet startades totalt 9 218 företag </a:t>
            </a:r>
            <a:r>
              <a:rPr lang="sv-SE" sz="1000" dirty="0">
                <a:solidFill>
                  <a:srgbClr val="000000"/>
                </a:solidFill>
              </a:rPr>
              <a:t>i </a:t>
            </a:r>
            <a:r>
              <a:rPr lang="sv-SE" sz="1000" dirty="0" smtClean="0">
                <a:solidFill>
                  <a:srgbClr val="000000"/>
                </a:solidFill>
              </a:rPr>
              <a:t>Stockholms-regionen </a:t>
            </a:r>
            <a:r>
              <a:rPr lang="sv-SE" sz="1000" dirty="0">
                <a:solidFill>
                  <a:srgbClr val="000000"/>
                </a:solidFill>
              </a:rPr>
              <a:t>vilket innebär en ökning </a:t>
            </a:r>
            <a:r>
              <a:rPr lang="sv-SE" sz="1000" dirty="0" smtClean="0">
                <a:solidFill>
                  <a:srgbClr val="000000"/>
                </a:solidFill>
              </a:rPr>
              <a:t>med 18 procent jämfört med samma kvartal 2015</a:t>
            </a:r>
            <a:r>
              <a:rPr lang="sv-SE" sz="1000" dirty="0">
                <a:solidFill>
                  <a:srgbClr val="000000"/>
                </a:solidFill>
              </a:rPr>
              <a:t>. De senaste fyra kvartalen </a:t>
            </a:r>
            <a:r>
              <a:rPr lang="sv-SE" sz="1000" dirty="0" smtClean="0">
                <a:solidFill>
                  <a:srgbClr val="000000"/>
                </a:solidFill>
              </a:rPr>
              <a:t>har</a:t>
            </a:r>
            <a:r>
              <a:rPr lang="sv-SE" sz="1000" dirty="0">
                <a:solidFill>
                  <a:srgbClr val="000000"/>
                </a:solidFill>
              </a:rPr>
              <a:t> </a:t>
            </a:r>
            <a:r>
              <a:rPr lang="sv-SE" sz="1000" dirty="0" smtClean="0">
                <a:solidFill>
                  <a:srgbClr val="000000"/>
                </a:solidFill>
              </a:rPr>
              <a:t>36 </a:t>
            </a:r>
            <a:r>
              <a:rPr lang="sv-SE" sz="1000" dirty="0">
                <a:solidFill>
                  <a:srgbClr val="000000"/>
                </a:solidFill>
              </a:rPr>
              <a:t>4</a:t>
            </a:r>
            <a:r>
              <a:rPr lang="sv-SE" sz="1000" dirty="0" smtClean="0">
                <a:solidFill>
                  <a:srgbClr val="000000"/>
                </a:solidFill>
              </a:rPr>
              <a:t>00 </a:t>
            </a:r>
            <a:br>
              <a:rPr lang="sv-SE" sz="1000" dirty="0" smtClean="0">
                <a:solidFill>
                  <a:srgbClr val="000000"/>
                </a:solidFill>
              </a:rPr>
            </a:br>
            <a:r>
              <a:rPr lang="sv-SE" sz="1000" dirty="0" smtClean="0">
                <a:solidFill>
                  <a:srgbClr val="000000"/>
                </a:solidFill>
              </a:rPr>
              <a:t>nya </a:t>
            </a:r>
            <a:r>
              <a:rPr lang="sv-SE" sz="1000" dirty="0">
                <a:solidFill>
                  <a:srgbClr val="000000"/>
                </a:solidFill>
              </a:rPr>
              <a:t>företag startats motsvarande </a:t>
            </a:r>
            <a:r>
              <a:rPr lang="sv-SE" sz="1000" dirty="0"/>
              <a:t>en ökning </a:t>
            </a:r>
            <a:r>
              <a:rPr lang="sv-SE" sz="1000" dirty="0" smtClean="0"/>
              <a:t>på närmare 10 % </a:t>
            </a:r>
            <a:r>
              <a:rPr lang="sv-SE" sz="1000" dirty="0"/>
              <a:t>i förhållande till de fyra föregående kvartalen</a:t>
            </a:r>
            <a:r>
              <a:rPr lang="sv-SE" sz="1000" dirty="0" smtClean="0"/>
              <a:t>.</a:t>
            </a:r>
          </a:p>
          <a:p>
            <a:endParaRPr lang="sv-SE" sz="1000" dirty="0"/>
          </a:p>
          <a:p>
            <a:r>
              <a:rPr lang="sv-SE" sz="1000" dirty="0"/>
              <a:t>A</a:t>
            </a:r>
            <a:r>
              <a:rPr lang="sv-SE" sz="1000" dirty="0" smtClean="0"/>
              <a:t>rbetsmarknaden och dess sysselsättning fortsätter utvecklas </a:t>
            </a:r>
            <a:r>
              <a:rPr lang="sv-SE" sz="1000" dirty="0"/>
              <a:t>positivt. Antalet lediga jobb </a:t>
            </a:r>
            <a:r>
              <a:rPr lang="sv-SE" sz="1000" dirty="0" smtClean="0"/>
              <a:t>ökar med störst antalsmässig ökning bland företag verksamma inom finansiell verksamhet och företagstjänster. Även antalet </a:t>
            </a:r>
            <a:r>
              <a:rPr lang="sv-SE" sz="1000" dirty="0"/>
              <a:t>varsel </a:t>
            </a:r>
            <a:r>
              <a:rPr lang="sv-SE" sz="1000" dirty="0" smtClean="0"/>
              <a:t>minskar. </a:t>
            </a:r>
            <a:r>
              <a:rPr lang="sv-SE" sz="1000" dirty="0"/>
              <a:t>Arbetslösheten </a:t>
            </a:r>
            <a:r>
              <a:rPr lang="sv-SE" sz="1000" dirty="0" smtClean="0"/>
              <a:t>i Stockholmsregionen minskade något jämfört </a:t>
            </a:r>
            <a:r>
              <a:rPr lang="sv-SE" sz="1000" dirty="0"/>
              <a:t>med </a:t>
            </a:r>
            <a:r>
              <a:rPr lang="sv-SE" sz="1000" dirty="0" smtClean="0"/>
              <a:t>andra kvartalet 2015. </a:t>
            </a:r>
            <a:r>
              <a:rPr lang="sv-SE" sz="1000" dirty="0"/>
              <a:t>Sysselsättningen ökade mest under </a:t>
            </a:r>
            <a:r>
              <a:rPr lang="sv-SE" sz="1000" dirty="0" smtClean="0"/>
              <a:t>årets andra kvartal inom byggindustrin samt offentlig förvaltning.</a:t>
            </a:r>
          </a:p>
          <a:p>
            <a:endParaRPr lang="sv-SE" sz="1000" i="1" dirty="0"/>
          </a:p>
          <a:p>
            <a:r>
              <a:rPr lang="sv-SE" sz="1000" dirty="0"/>
              <a:t>Under de senaste fyra kvartalen har regionen fått </a:t>
            </a:r>
            <a:r>
              <a:rPr lang="sv-SE" sz="1000" dirty="0" smtClean="0"/>
              <a:t>drygt 58 </a:t>
            </a:r>
            <a:r>
              <a:rPr lang="sv-SE" sz="1000" dirty="0"/>
              <a:t>000 fler </a:t>
            </a:r>
            <a:r>
              <a:rPr lang="sv-SE" sz="1000" dirty="0" smtClean="0"/>
              <a:t>invånare vilket motsvarar </a:t>
            </a:r>
            <a:r>
              <a:rPr lang="sv-SE" sz="1000" dirty="0"/>
              <a:t>en befolkningsökning om </a:t>
            </a:r>
            <a:r>
              <a:rPr lang="sv-SE" sz="1000" dirty="0" smtClean="0"/>
              <a:t>1 % </a:t>
            </a:r>
            <a:r>
              <a:rPr lang="sv-SE" sz="1000" dirty="0"/>
              <a:t>i regionen</a:t>
            </a:r>
            <a:r>
              <a:rPr lang="sv-SE" sz="1000" dirty="0" smtClean="0"/>
              <a:t>. </a:t>
            </a:r>
          </a:p>
          <a:p>
            <a:endParaRPr lang="sv-SE" sz="1000" dirty="0"/>
          </a:p>
          <a:p>
            <a:r>
              <a:rPr lang="sv-SE" sz="1000" dirty="0" smtClean="0"/>
              <a:t>Bostadsbyggandet i regionen ökade med knappt 2 %  </a:t>
            </a:r>
            <a:r>
              <a:rPr lang="sv-SE" sz="1000" dirty="0"/>
              <a:t>jämfört med samma kvartal </a:t>
            </a:r>
            <a:r>
              <a:rPr lang="sv-SE" sz="1000" dirty="0" smtClean="0"/>
              <a:t>2015. </a:t>
            </a:r>
            <a:r>
              <a:rPr lang="sv-SE" sz="1000" dirty="0"/>
              <a:t>Totalt har drygt </a:t>
            </a:r>
            <a:r>
              <a:rPr lang="sv-SE" sz="1000" dirty="0" smtClean="0"/>
              <a:t>27 </a:t>
            </a:r>
            <a:r>
              <a:rPr lang="sv-SE" sz="1000" dirty="0"/>
              <a:t>3</a:t>
            </a:r>
            <a:r>
              <a:rPr lang="sv-SE" sz="1000" dirty="0" smtClean="0"/>
              <a:t>00 </a:t>
            </a:r>
            <a:r>
              <a:rPr lang="sv-SE" sz="1000" dirty="0"/>
              <a:t>lägenheter påbörjats i </a:t>
            </a:r>
            <a:r>
              <a:rPr lang="sv-SE" sz="1000" dirty="0" smtClean="0"/>
              <a:t>regionen </a:t>
            </a:r>
            <a:r>
              <a:rPr lang="sv-SE" sz="1000" dirty="0"/>
              <a:t>under de senaste fyra kvartalen. </a:t>
            </a:r>
            <a:endParaRPr lang="sv-SE" sz="1000" dirty="0" smtClean="0"/>
          </a:p>
          <a:p>
            <a:endParaRPr lang="sv-SE" sz="1000" dirty="0"/>
          </a:p>
          <a:p>
            <a:r>
              <a:rPr lang="de-DE" sz="1000" dirty="0"/>
              <a:t>Olle Zetterberg</a:t>
            </a:r>
            <a:endParaRPr lang="sv-SE" sz="1000" dirty="0"/>
          </a:p>
          <a:p>
            <a:r>
              <a:rPr lang="de-DE" sz="1000" dirty="0"/>
              <a:t>VD Stockholm Business </a:t>
            </a:r>
            <a:r>
              <a:rPr lang="de-DE" sz="1000" dirty="0" smtClean="0"/>
              <a:t>Region</a:t>
            </a:r>
          </a:p>
        </p:txBody>
      </p:sp>
    </p:spTree>
    <p:extLst>
      <p:ext uri="{BB962C8B-B14F-4D97-AF65-F5344CB8AC3E}">
        <p14:creationId xmlns:p14="http://schemas.microsoft.com/office/powerpoint/2010/main" val="4204171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208130" cy="727828"/>
          </a:xfrm>
        </p:spPr>
        <p:txBody>
          <a:bodyPr/>
          <a:lstStyle/>
          <a:p>
            <a:pPr>
              <a:lnSpc>
                <a:spcPct val="100000"/>
              </a:lnSpc>
            </a:pPr>
            <a:r>
              <a:rPr lang="sv-SE" sz="2800" dirty="0" smtClean="0"/>
              <a:t>Lönesumma i privat sektor</a:t>
            </a:r>
            <a:r>
              <a:rPr lang="sv-SE" b="0" dirty="0" smtClean="0"/>
              <a:t/>
            </a:r>
            <a:br>
              <a:rPr lang="sv-SE" b="0" dirty="0" smtClean="0"/>
            </a:br>
            <a:r>
              <a:rPr lang="sv-SE" sz="2000" b="0" dirty="0" smtClean="0"/>
              <a:t>Index 100 = 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593237722"/>
              </p:ext>
            </p:extLst>
          </p:nvPr>
        </p:nvGraphicFramePr>
        <p:xfrm>
          <a:off x="4389425" y="2343087"/>
          <a:ext cx="4323016" cy="2286000"/>
        </p:xfrm>
        <a:graphic>
          <a:graphicData uri="http://schemas.openxmlformats.org/drawingml/2006/table">
            <a:tbl>
              <a:tblPr>
                <a:tableStyleId>{68D230F3-CF80-4859-8CE7-A43EE81993B5}</a:tableStyleId>
              </a:tblPr>
              <a:tblGrid>
                <a:gridCol w="1506626"/>
                <a:gridCol w="816473"/>
                <a:gridCol w="666639"/>
                <a:gridCol w="666639"/>
                <a:gridCol w="666639"/>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kv2</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Mdkr</a:t>
                      </a:r>
                    </a:p>
                  </a:txBody>
                  <a:tcPr marL="9525" marR="9525" marT="9525" marB="0" anchor="b"/>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kv2</a:t>
                      </a:r>
                    </a:p>
                  </a:txBody>
                  <a:tcPr marL="9525" marR="9525" marT="9525" marB="0" anchor="b"/>
                </a:tc>
              </a:tr>
              <a:tr h="190500">
                <a:tc>
                  <a:txBody>
                    <a:bodyPr/>
                    <a:lstStyle/>
                    <a:p>
                      <a:pPr algn="l"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156,4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77,3</a:t>
                      </a:r>
                    </a:p>
                  </a:txBody>
                  <a:tcPr marL="9525" marR="9525" marT="9525" marB="0" anchor="b"/>
                </a:tc>
                <a:tc>
                  <a:txBody>
                    <a:bodyPr/>
                    <a:lstStyle/>
                    <a:p>
                      <a:pPr algn="ctr" fontAlgn="b"/>
                      <a:r>
                        <a:rPr lang="sv-SE" sz="1100" b="1" i="0" u="none" strike="noStrike">
                          <a:solidFill>
                            <a:srgbClr val="000000"/>
                          </a:solidFill>
                          <a:effectLst/>
                          <a:latin typeface="Futura std book"/>
                        </a:rPr>
                        <a:t>38,0</a:t>
                      </a:r>
                    </a:p>
                  </a:txBody>
                  <a:tcPr marL="9525" marR="9525" marT="9525" marB="0" anchor="b"/>
                </a:tc>
                <a:tc>
                  <a:txBody>
                    <a:bodyPr/>
                    <a:lstStyle/>
                    <a:p>
                      <a:pPr algn="ctr" fontAlgn="b"/>
                      <a:r>
                        <a:rPr lang="sv-SE" sz="1100" b="1" i="0" u="none" strike="noStrike">
                          <a:solidFill>
                            <a:srgbClr val="000000"/>
                          </a:solidFill>
                          <a:effectLst/>
                          <a:latin typeface="Futura std book"/>
                        </a:rPr>
                        <a:t>3,9</a:t>
                      </a:r>
                    </a:p>
                  </a:txBody>
                  <a:tcPr marL="9525" marR="9525" marT="9525" marB="0" anchor="b"/>
                </a:tc>
              </a:tr>
              <a:tr h="190500">
                <a:tc>
                  <a:txBody>
                    <a:bodyPr/>
                    <a:lstStyle/>
                    <a:p>
                      <a:pPr algn="l" fontAlgn="b"/>
                      <a:r>
                        <a:rPr lang="sv-SE" sz="1100" b="1" i="0" u="none" strike="noStrike">
                          <a:solidFill>
                            <a:srgbClr val="000000"/>
                          </a:solidFill>
                          <a:effectLst/>
                          <a:latin typeface="Futura std book"/>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150,0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67,2</a:t>
                      </a:r>
                    </a:p>
                  </a:txBody>
                  <a:tcPr marL="9525" marR="9525" marT="9525" marB="0" anchor="b"/>
                </a:tc>
                <a:tc>
                  <a:txBody>
                    <a:bodyPr/>
                    <a:lstStyle/>
                    <a:p>
                      <a:pPr algn="ctr" fontAlgn="b"/>
                      <a:r>
                        <a:rPr lang="sv-SE" sz="1100" b="1" i="0" u="none" strike="noStrike">
                          <a:solidFill>
                            <a:srgbClr val="000000"/>
                          </a:solidFill>
                          <a:effectLst/>
                          <a:latin typeface="Futura std book"/>
                        </a:rPr>
                        <a:t>38,1</a:t>
                      </a:r>
                    </a:p>
                  </a:txBody>
                  <a:tcPr marL="9525" marR="9525" marT="9525" marB="0" anchor="b"/>
                </a:tc>
                <a:tc>
                  <a:txBody>
                    <a:bodyPr/>
                    <a:lstStyle/>
                    <a:p>
                      <a:pPr algn="ctr" fontAlgn="b"/>
                      <a:r>
                        <a:rPr lang="sv-SE" sz="1100" b="1" i="0" u="none" strike="noStrike">
                          <a:solidFill>
                            <a:srgbClr val="000000"/>
                          </a:solidFill>
                          <a:effectLst/>
                          <a:latin typeface="Futura std book"/>
                        </a:rPr>
                        <a:t>3,7</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101,1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83,0</a:t>
                      </a:r>
                    </a:p>
                  </a:txBody>
                  <a:tcPr marL="9525" marR="9525" marT="9525" marB="0" anchor="b"/>
                </a:tc>
                <a:tc>
                  <a:txBody>
                    <a:bodyPr/>
                    <a:lstStyle/>
                    <a:p>
                      <a:pPr algn="ctr" fontAlgn="b"/>
                      <a:r>
                        <a:rPr lang="sv-SE" sz="1100" b="0" i="0" u="none" strike="noStrike">
                          <a:solidFill>
                            <a:srgbClr val="000000"/>
                          </a:solidFill>
                          <a:effectLst/>
                          <a:latin typeface="Futura std book"/>
                        </a:rPr>
                        <a:t>38,5</a:t>
                      </a:r>
                    </a:p>
                  </a:txBody>
                  <a:tcPr marL="9525" marR="9525" marT="9525" marB="0" anchor="b"/>
                </a:tc>
                <a:tc>
                  <a:txBody>
                    <a:bodyPr/>
                    <a:lstStyle/>
                    <a:p>
                      <a:pPr algn="ctr" fontAlgn="b"/>
                      <a:r>
                        <a:rPr lang="sv-SE" sz="1100" b="0" i="0" u="none" strike="noStrike">
                          <a:solidFill>
                            <a:srgbClr val="000000"/>
                          </a:solidFill>
                          <a:effectLst/>
                          <a:latin typeface="Futura std book"/>
                        </a:rPr>
                        <a:t>4,2</a:t>
                      </a:r>
                    </a:p>
                  </a:txBody>
                  <a:tcPr marL="9525" marR="9525" marT="9525" marB="0" anchor="b"/>
                </a:tc>
              </a:tr>
              <a:tr h="190500">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8,0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96,1</a:t>
                      </a:r>
                    </a:p>
                  </a:txBody>
                  <a:tcPr marL="9525" marR="9525" marT="9525" marB="0" anchor="b"/>
                </a:tc>
                <a:tc>
                  <a:txBody>
                    <a:bodyPr/>
                    <a:lstStyle/>
                    <a:p>
                      <a:pPr algn="ctr" fontAlgn="b"/>
                      <a:r>
                        <a:rPr lang="sv-SE" sz="1100" b="0" i="0" u="none" strike="noStrike">
                          <a:solidFill>
                            <a:srgbClr val="000000"/>
                          </a:solidFill>
                          <a:effectLst/>
                          <a:latin typeface="Futura std book"/>
                        </a:rPr>
                        <a:t>51,4</a:t>
                      </a:r>
                    </a:p>
                  </a:txBody>
                  <a:tcPr marL="9525" marR="9525" marT="9525" marB="0" anchor="b"/>
                </a:tc>
                <a:tc>
                  <a:txBody>
                    <a:bodyPr/>
                    <a:lstStyle/>
                    <a:p>
                      <a:pPr algn="ctr" fontAlgn="b"/>
                      <a:r>
                        <a:rPr lang="sv-SE" sz="1100" b="0" i="0" u="none" strike="noStrike">
                          <a:solidFill>
                            <a:srgbClr val="000000"/>
                          </a:solidFill>
                          <a:effectLst/>
                          <a:latin typeface="Futura std book"/>
                        </a:rPr>
                        <a:t>5,6</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6,0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58,2</a:t>
                      </a:r>
                    </a:p>
                  </a:txBody>
                  <a:tcPr marL="9525" marR="9525" marT="9525" marB="0" anchor="b"/>
                </a:tc>
                <a:tc>
                  <a:txBody>
                    <a:bodyPr/>
                    <a:lstStyle/>
                    <a:p>
                      <a:pPr algn="ctr" fontAlgn="b"/>
                      <a:r>
                        <a:rPr lang="sv-SE" sz="1100" b="0" i="0" u="none" strike="noStrike">
                          <a:solidFill>
                            <a:srgbClr val="000000"/>
                          </a:solidFill>
                          <a:effectLst/>
                          <a:latin typeface="Futura std book"/>
                        </a:rPr>
                        <a:t>32,3</a:t>
                      </a:r>
                    </a:p>
                  </a:txBody>
                  <a:tcPr marL="9525" marR="9525" marT="9525" marB="0" anchor="b"/>
                </a:tc>
                <a:tc>
                  <a:txBody>
                    <a:bodyPr/>
                    <a:lstStyle/>
                    <a:p>
                      <a:pPr algn="ctr" fontAlgn="b"/>
                      <a:r>
                        <a:rPr lang="sv-SE" sz="1100" b="0" i="0" u="none" strike="noStrike">
                          <a:solidFill>
                            <a:srgbClr val="000000"/>
                          </a:solidFill>
                          <a:effectLst/>
                          <a:latin typeface="Futura std book"/>
                        </a:rPr>
                        <a:t>2,5</a:t>
                      </a:r>
                    </a:p>
                  </a:txBody>
                  <a:tcPr marL="9525" marR="9525" marT="9525" marB="0" anchor="b"/>
                </a:tc>
              </a:tr>
              <a:tr h="190500">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12,2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64,0</a:t>
                      </a:r>
                    </a:p>
                  </a:txBody>
                  <a:tcPr marL="9525" marR="9525" marT="9525" marB="0" anchor="b"/>
                </a:tc>
                <a:tc>
                  <a:txBody>
                    <a:bodyPr/>
                    <a:lstStyle/>
                    <a:p>
                      <a:pPr algn="ctr" fontAlgn="b"/>
                      <a:r>
                        <a:rPr lang="sv-SE" sz="1100" b="0" i="0" u="none" strike="noStrike">
                          <a:solidFill>
                            <a:srgbClr val="000000"/>
                          </a:solidFill>
                          <a:effectLst/>
                          <a:latin typeface="Futura std book"/>
                        </a:rPr>
                        <a:t>37,0</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tr>
              <a:tr h="190500">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7,8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71,3</a:t>
                      </a:r>
                    </a:p>
                  </a:txBody>
                  <a:tcPr marL="9525" marR="9525" marT="9525" marB="0" anchor="b"/>
                </a:tc>
                <a:tc>
                  <a:txBody>
                    <a:bodyPr/>
                    <a:lstStyle/>
                    <a:p>
                      <a:pPr algn="ctr" fontAlgn="b"/>
                      <a:r>
                        <a:rPr lang="sv-SE" sz="1100" b="0" i="0" u="none" strike="noStrike">
                          <a:solidFill>
                            <a:srgbClr val="000000"/>
                          </a:solidFill>
                          <a:effectLst/>
                          <a:latin typeface="Futura std book"/>
                        </a:rPr>
                        <a:t>39,0</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tr>
              <a:tr h="190500">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7,4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62,9</a:t>
                      </a:r>
                    </a:p>
                  </a:txBody>
                  <a:tcPr marL="9525" marR="9525" marT="9525" marB="0" anchor="b"/>
                </a:tc>
                <a:tc>
                  <a:txBody>
                    <a:bodyPr/>
                    <a:lstStyle/>
                    <a:p>
                      <a:pPr algn="ctr" fontAlgn="b"/>
                      <a:r>
                        <a:rPr lang="sv-SE" sz="1100" b="0" i="0" u="none" strike="noStrike">
                          <a:solidFill>
                            <a:srgbClr val="000000"/>
                          </a:solidFill>
                          <a:effectLst/>
                          <a:latin typeface="Futura std book"/>
                        </a:rPr>
                        <a:t>37,4</a:t>
                      </a:r>
                    </a:p>
                  </a:txBody>
                  <a:tcPr marL="9525" marR="9525" marT="9525" marB="0" anchor="b"/>
                </a:tc>
                <a:tc>
                  <a:txBody>
                    <a:bodyPr/>
                    <a:lstStyle/>
                    <a:p>
                      <a:pPr algn="ctr" fontAlgn="b"/>
                      <a:r>
                        <a:rPr lang="sv-SE" sz="1100" b="0" i="0" u="none" strike="noStrike">
                          <a:solidFill>
                            <a:srgbClr val="000000"/>
                          </a:solidFill>
                          <a:effectLst/>
                          <a:latin typeface="Futura std book"/>
                        </a:rPr>
                        <a:t>1,7</a:t>
                      </a:r>
                    </a:p>
                  </a:txBody>
                  <a:tcPr marL="9525" marR="9525" marT="9525" marB="0" anchor="b"/>
                </a:tc>
              </a:tr>
              <a:tr h="190500">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7,0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58,1</a:t>
                      </a:r>
                    </a:p>
                  </a:txBody>
                  <a:tcPr marL="9525" marR="9525" marT="9525" marB="0" anchor="b"/>
                </a:tc>
                <a:tc>
                  <a:txBody>
                    <a:bodyPr/>
                    <a:lstStyle/>
                    <a:p>
                      <a:pPr algn="ctr" fontAlgn="b"/>
                      <a:r>
                        <a:rPr lang="sv-SE" sz="1100" b="0" i="0" u="none" strike="noStrike">
                          <a:solidFill>
                            <a:srgbClr val="000000"/>
                          </a:solidFill>
                          <a:effectLst/>
                          <a:latin typeface="Futura std book"/>
                        </a:rPr>
                        <a:t>32,7</a:t>
                      </a:r>
                    </a:p>
                  </a:txBody>
                  <a:tcPr marL="9525" marR="9525" marT="9525" marB="0" anchor="b"/>
                </a:tc>
                <a:tc>
                  <a:txBody>
                    <a:bodyPr/>
                    <a:lstStyle/>
                    <a:p>
                      <a:pPr algn="ctr" fontAlgn="b"/>
                      <a:r>
                        <a:rPr lang="sv-SE" sz="1100" b="0" i="0" u="none" strike="noStrike">
                          <a:solidFill>
                            <a:srgbClr val="000000"/>
                          </a:solidFill>
                          <a:effectLst/>
                          <a:latin typeface="Futura std book"/>
                        </a:rPr>
                        <a:t>3,7</a:t>
                      </a:r>
                    </a:p>
                  </a:txBody>
                  <a:tcPr marL="9525" marR="9525" marT="9525" marB="0" anchor="b"/>
                </a:tc>
              </a:tr>
              <a:tr h="190500">
                <a:tc>
                  <a:txBody>
                    <a:bodyPr/>
                    <a:lstStyle/>
                    <a:p>
                      <a:pPr algn="l" fontAlgn="b"/>
                      <a:r>
                        <a:rPr lang="sv-SE" sz="1100" b="0"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6,9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66,4</a:t>
                      </a:r>
                    </a:p>
                  </a:txBody>
                  <a:tcPr marL="9525" marR="9525" marT="9525" marB="0" anchor="b"/>
                </a:tc>
                <a:tc>
                  <a:txBody>
                    <a:bodyPr/>
                    <a:lstStyle/>
                    <a:p>
                      <a:pPr algn="ctr" fontAlgn="b"/>
                      <a:r>
                        <a:rPr lang="sv-SE" sz="1100" b="0" i="0" u="none" strike="noStrike">
                          <a:solidFill>
                            <a:srgbClr val="000000"/>
                          </a:solidFill>
                          <a:effectLst/>
                          <a:latin typeface="Futura std book"/>
                        </a:rPr>
                        <a:t>29,7</a:t>
                      </a:r>
                    </a:p>
                  </a:txBody>
                  <a:tcPr marL="9525" marR="9525" marT="9525" marB="0" anchor="b"/>
                </a:tc>
                <a:tc>
                  <a:txBody>
                    <a:bodyPr/>
                    <a:lstStyle/>
                    <a:p>
                      <a:pPr algn="ctr" fontAlgn="b"/>
                      <a:r>
                        <a:rPr lang="sv-SE" sz="1100" b="0" i="0" u="none" strike="noStrike" dirty="0">
                          <a:solidFill>
                            <a:srgbClr val="000000"/>
                          </a:solidFill>
                          <a:effectLst/>
                          <a:latin typeface="Futura std book"/>
                        </a:rPr>
                        <a:t>1,2</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9" name="Rundad rektangulär 8"/>
          <p:cNvSpPr/>
          <p:nvPr/>
        </p:nvSpPr>
        <p:spPr>
          <a:xfrm>
            <a:off x="6080078" y="1160061"/>
            <a:ext cx="2879677" cy="659100"/>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t>I Stockholms län ökade lönesumman mest i hotell- och restaurangbranschen samt byggindustrin vid en jämförelse med andra kvartalet 2015.</a:t>
            </a:r>
            <a:endParaRPr lang="sv-SE" sz="800" dirty="0"/>
          </a:p>
        </p:txBody>
      </p:sp>
      <p:graphicFrame>
        <p:nvGraphicFramePr>
          <p:cNvPr id="8" name="Diagram 7"/>
          <p:cNvGraphicFramePr>
            <a:graphicFrameLocks/>
          </p:cNvGraphicFramePr>
          <p:nvPr>
            <p:extLst>
              <p:ext uri="{D42A27DB-BD31-4B8C-83A1-F6EECF244321}">
                <p14:modId xmlns:p14="http://schemas.microsoft.com/office/powerpoint/2010/main" val="1531558610"/>
              </p:ext>
            </p:extLst>
          </p:nvPr>
        </p:nvGraphicFramePr>
        <p:xfrm>
          <a:off x="397496" y="2230743"/>
          <a:ext cx="4028828"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77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Lönesumma efter sektor</a:t>
            </a:r>
            <a:br>
              <a:rPr lang="sv-SE" sz="2800" dirty="0" smtClean="0"/>
            </a:br>
            <a:r>
              <a:rPr lang="sv-SE" sz="2000" b="0" dirty="0" smtClean="0"/>
              <a:t>Index 100 = 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4177672224"/>
              </p:ext>
            </p:extLst>
          </p:nvPr>
        </p:nvGraphicFramePr>
        <p:xfrm>
          <a:off x="4813707" y="36779"/>
          <a:ext cx="4249825" cy="4883785"/>
        </p:xfrm>
        <a:graphic>
          <a:graphicData uri="http://schemas.openxmlformats.org/drawingml/2006/table">
            <a:tbl>
              <a:tblPr>
                <a:tableStyleId>{68D230F3-CF80-4859-8CE7-A43EE81993B5}</a:tableStyleId>
              </a:tblPr>
              <a:tblGrid>
                <a:gridCol w="1583269"/>
                <a:gridCol w="666639"/>
                <a:gridCol w="666639"/>
                <a:gridCol w="666639"/>
                <a:gridCol w="666639"/>
              </a:tblGrid>
              <a:tr h="172606">
                <a:tc>
                  <a:txBody>
                    <a:bodyPr/>
                    <a:lstStyle/>
                    <a:p>
                      <a:pPr marL="0" algn="r" defTabSz="816314" rtl="0" eaLnBrk="1" fontAlgn="b" latinLnBrk="0" hangingPunct="1"/>
                      <a:endParaRPr lang="sv-SE" sz="1100" b="0" i="0" u="none" strike="noStrike" kern="1200" dirty="0">
                        <a:solidFill>
                          <a:schemeClr val="tx1"/>
                        </a:solidFill>
                        <a:effectLst/>
                        <a:latin typeface="+mj-lt"/>
                        <a:ea typeface="+mn-ea"/>
                        <a:cs typeface="+mn-cs"/>
                      </a:endParaRPr>
                    </a:p>
                  </a:txBody>
                  <a:tcPr marL="9525" marR="9525" marT="9525" marB="0" anchor="b"/>
                </a:tc>
                <a:tc>
                  <a:txBody>
                    <a:bodyPr/>
                    <a:lstStyle/>
                    <a:p>
                      <a:pPr algn="r" rtl="0" fontAlgn="b"/>
                      <a:r>
                        <a:rPr lang="sv-SE" sz="900" b="0" i="1" u="none" strike="noStrike" dirty="0">
                          <a:solidFill>
                            <a:srgbClr val="000000"/>
                          </a:solidFill>
                          <a:effectLst/>
                          <a:latin typeface="Futura Std Book"/>
                        </a:rPr>
                        <a:t>2016 </a:t>
                      </a:r>
                      <a:r>
                        <a:rPr lang="sv-SE" sz="900" b="0" i="1" u="none" strike="noStrike" dirty="0" smtClean="0">
                          <a:solidFill>
                            <a:srgbClr val="000000"/>
                          </a:solidFill>
                          <a:effectLst/>
                          <a:latin typeface="Futura Std Book"/>
                        </a:rPr>
                        <a:t>kv2</a:t>
                      </a:r>
                      <a:endParaRPr lang="sv-SE" sz="900" b="0" i="1" u="none" strike="noStrike" dirty="0">
                        <a:solidFill>
                          <a:srgbClr val="000000"/>
                        </a:solidFill>
                        <a:effectLst/>
                        <a:latin typeface="Futura Std Book"/>
                      </a:endParaRPr>
                    </a:p>
                  </a:txBody>
                  <a:tcPr marL="9525" marR="9525" marT="9525" marB="0" anchor="b"/>
                </a:tc>
                <a:tc gridSpan="3">
                  <a:txBody>
                    <a:bodyPr/>
                    <a:lstStyle/>
                    <a:p>
                      <a:pPr algn="ctr" rtl="0" fontAlgn="b"/>
                      <a:r>
                        <a:rPr lang="sv-SE" sz="900" b="0" i="1" u="none" strike="noStrike" dirty="0">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72606">
                <a:tc>
                  <a:txBody>
                    <a:bodyPr/>
                    <a:lstStyle/>
                    <a:p>
                      <a:pPr marL="0" algn="r" defTabSz="816314" rtl="0" eaLnBrk="1" fontAlgn="b" latinLnBrk="0" hangingPunct="1"/>
                      <a:endParaRPr lang="sv-SE" sz="1100" b="0" i="0" u="none" strike="noStrike" kern="1200" dirty="0">
                        <a:solidFill>
                          <a:schemeClr val="tx1"/>
                        </a:solidFill>
                        <a:effectLst/>
                        <a:latin typeface="+mj-lt"/>
                        <a:ea typeface="+mn-ea"/>
                        <a:cs typeface="+mn-cs"/>
                      </a:endParaRPr>
                    </a:p>
                  </a:txBody>
                  <a:tcPr marL="9525" marR="9525" marT="9525" marB="0" anchor="b"/>
                </a:tc>
                <a:tc>
                  <a:txBody>
                    <a:bodyPr/>
                    <a:lstStyle/>
                    <a:p>
                      <a:pPr algn="ctr" rtl="0" fontAlgn="b"/>
                      <a:r>
                        <a:rPr lang="sv-SE" sz="800" b="0" i="0" u="none" strike="noStrike" dirty="0">
                          <a:solidFill>
                            <a:srgbClr val="000000"/>
                          </a:solidFill>
                          <a:effectLst/>
                          <a:latin typeface="Futura Std Book"/>
                        </a:rPr>
                        <a:t>Mdkr</a:t>
                      </a:r>
                    </a:p>
                  </a:txBody>
                  <a:tcPr marL="9525" marR="9525" marT="9525" marB="0" anchor="b"/>
                </a:tc>
                <a:tc>
                  <a:txBody>
                    <a:bodyPr/>
                    <a:lstStyle/>
                    <a:p>
                      <a:pPr algn="r" rtl="0" fontAlgn="b"/>
                      <a:r>
                        <a:rPr lang="sv-SE" sz="800" b="0" i="0" u="none" strike="noStrike">
                          <a:solidFill>
                            <a:srgbClr val="000000"/>
                          </a:solidFill>
                          <a:effectLst/>
                          <a:latin typeface="Futura Std Book"/>
                        </a:rPr>
                        <a:t>2005 kv1</a:t>
                      </a:r>
                    </a:p>
                  </a:txBody>
                  <a:tcPr marL="9525" marR="9525" marT="9525" marB="0" anchor="b"/>
                </a:tc>
                <a:tc>
                  <a:txBody>
                    <a:bodyPr/>
                    <a:lstStyle/>
                    <a:p>
                      <a:pPr algn="r" rtl="0" fontAlgn="b"/>
                      <a:r>
                        <a:rPr lang="sv-SE" sz="800" b="0" i="0" u="none" strike="noStrike">
                          <a:solidFill>
                            <a:srgbClr val="000000"/>
                          </a:solidFill>
                          <a:effectLst/>
                          <a:latin typeface="Futura Std Book"/>
                        </a:rPr>
                        <a:t>2010 kv1</a:t>
                      </a:r>
                    </a:p>
                  </a:txBody>
                  <a:tcPr marL="9525" marR="9525" marT="9525" marB="0" anchor="b"/>
                </a:tc>
                <a:tc>
                  <a:txBody>
                    <a:bodyPr/>
                    <a:lstStyle/>
                    <a:p>
                      <a:pPr algn="r" rtl="0" fontAlgn="b"/>
                      <a:r>
                        <a:rPr lang="sv-SE" sz="800" b="0" i="0" u="none" strike="noStrike" dirty="0">
                          <a:solidFill>
                            <a:srgbClr val="000000"/>
                          </a:solidFill>
                          <a:effectLst/>
                          <a:latin typeface="Futura Std Book"/>
                        </a:rPr>
                        <a:t>2015 </a:t>
                      </a:r>
                      <a:r>
                        <a:rPr lang="sv-SE" sz="800" b="0" i="0" u="none" strike="noStrike" dirty="0" smtClean="0">
                          <a:solidFill>
                            <a:srgbClr val="000000"/>
                          </a:solidFill>
                          <a:effectLst/>
                          <a:latin typeface="Futura Std Book"/>
                        </a:rPr>
                        <a:t>kv2</a:t>
                      </a:r>
                      <a:endParaRPr lang="sv-SE" sz="800" b="0" i="0" u="none" strike="noStrike" dirty="0">
                        <a:solidFill>
                          <a:srgbClr val="000000"/>
                        </a:solidFill>
                        <a:effectLst/>
                        <a:latin typeface="Futura Std Book"/>
                      </a:endParaRPr>
                    </a:p>
                  </a:txBody>
                  <a:tcPr marL="9525" marR="9525" marT="9525" marB="0" anchor="b"/>
                </a:tc>
              </a:tr>
              <a:tr h="142910">
                <a:tc>
                  <a:txBody>
                    <a:bodyPr/>
                    <a:lstStyle/>
                    <a:p>
                      <a:pPr marL="0" algn="l" defTabSz="816314" rtl="0" eaLnBrk="1" fontAlgn="b" latinLnBrk="0" hangingPunct="1"/>
                      <a:r>
                        <a:rPr lang="sv-SE" sz="900" b="1" i="0" u="none" strike="noStrike" kern="1200" dirty="0" smtClean="0">
                          <a:solidFill>
                            <a:schemeClr val="accent1"/>
                          </a:solidFill>
                          <a:effectLst/>
                          <a:latin typeface="+mj-lt"/>
                          <a:ea typeface="+mn-ea"/>
                          <a:cs typeface="+mn-cs"/>
                        </a:rPr>
                        <a:t>INDUSTRI</a:t>
                      </a:r>
                      <a:endParaRPr lang="sv-SE" sz="900" b="1" i="0" u="none" strike="noStrike" kern="1200" dirty="0">
                        <a:solidFill>
                          <a:schemeClr val="accent1"/>
                        </a:solidFill>
                        <a:effectLst/>
                        <a:latin typeface="+mj-lt"/>
                        <a:ea typeface="+mn-ea"/>
                        <a:cs typeface="+mn-cs"/>
                      </a:endParaRPr>
                    </a:p>
                  </a:txBody>
                  <a:tcPr marL="9525" marR="9525" marT="9525" marB="0" anchor="b"/>
                </a:tc>
                <a:tc>
                  <a:txBody>
                    <a:bodyPr/>
                    <a:lstStyle/>
                    <a:p>
                      <a:pPr marL="0" algn="ctr" defTabSz="816314" rtl="0" eaLnBrk="1" fontAlgn="b" latinLnBrk="0" hangingPunct="1"/>
                      <a:endParaRPr lang="sv-SE" sz="900" b="1" i="0" u="none" strike="noStrike" kern="1200" dirty="0">
                        <a:solidFill>
                          <a:schemeClr val="bg1"/>
                        </a:solidFill>
                        <a:effectLst/>
                        <a:latin typeface="+mj-lt"/>
                        <a:ea typeface="+mn-ea"/>
                        <a:cs typeface="+mn-cs"/>
                      </a:endParaRPr>
                    </a:p>
                  </a:txBody>
                  <a:tcPr marL="9525" marR="9525" marT="9525" marB="0" anchor="b">
                    <a:noFill/>
                  </a:tcPr>
                </a:tc>
                <a:tc>
                  <a:txBody>
                    <a:bodyPr/>
                    <a:lstStyle/>
                    <a:p>
                      <a:pPr marL="0" algn="ctr" defTabSz="816314" rtl="0" eaLnBrk="1" fontAlgn="b" latinLnBrk="0" hangingPunct="1"/>
                      <a:endParaRPr lang="sv-SE" sz="900" b="1" i="0" u="none" strike="noStrike" kern="1200" dirty="0">
                        <a:solidFill>
                          <a:schemeClr val="tx1"/>
                        </a:solidFill>
                        <a:effectLst/>
                        <a:latin typeface="+mj-lt"/>
                        <a:ea typeface="+mn-ea"/>
                        <a:cs typeface="+mn-cs"/>
                      </a:endParaRPr>
                    </a:p>
                  </a:txBody>
                  <a:tcPr marL="9525" marR="9525" marT="9525" marB="0" anchor="b"/>
                </a:tc>
                <a:tc>
                  <a:txBody>
                    <a:bodyPr/>
                    <a:lstStyle/>
                    <a:p>
                      <a:pPr marL="0" algn="ctr" defTabSz="816314" rtl="0" eaLnBrk="1" fontAlgn="b" latinLnBrk="0" hangingPunct="1"/>
                      <a:endParaRPr lang="sv-SE" sz="900" b="1" i="0" u="none" strike="noStrike" kern="1200" dirty="0">
                        <a:solidFill>
                          <a:schemeClr val="tx1"/>
                        </a:solidFill>
                        <a:effectLst/>
                        <a:latin typeface="+mj-lt"/>
                        <a:ea typeface="+mn-ea"/>
                        <a:cs typeface="+mn-cs"/>
                      </a:endParaRPr>
                    </a:p>
                  </a:txBody>
                  <a:tcPr marL="9525" marR="9525" marT="9525" marB="0" anchor="b"/>
                </a:tc>
                <a:tc>
                  <a:txBody>
                    <a:bodyPr/>
                    <a:lstStyle/>
                    <a:p>
                      <a:pPr marL="0" algn="ctr" defTabSz="816314" rtl="0" eaLnBrk="1" fontAlgn="b" latinLnBrk="0" hangingPunct="1"/>
                      <a:endParaRPr lang="sv-SE" sz="900" b="1" i="0" u="none" strike="noStrike" kern="1200" dirty="0">
                        <a:solidFill>
                          <a:schemeClr val="tx1"/>
                        </a:solidFill>
                        <a:effectLst/>
                        <a:latin typeface="+mj-lt"/>
                        <a:ea typeface="+mn-ea"/>
                        <a:cs typeface="+mn-cs"/>
                      </a:endParaRPr>
                    </a:p>
                  </a:txBody>
                  <a:tcPr marL="9525" marR="9525" marT="9525" marB="0" anchor="b"/>
                </a:tc>
              </a:tr>
              <a:tr h="128062">
                <a:tc>
                  <a:txBody>
                    <a:bodyPr/>
                    <a:lstStyle/>
                    <a:p>
                      <a:pPr algn="l" fontAlgn="b"/>
                      <a:r>
                        <a:rPr lang="sv-SE" sz="800" b="1"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800" b="1" i="0" u="none" strike="noStrike">
                          <a:solidFill>
                            <a:srgbClr val="000000"/>
                          </a:solidFill>
                          <a:effectLst/>
                          <a:latin typeface="Futura std book"/>
                        </a:rPr>
                        <a:t>27,0</a:t>
                      </a:r>
                    </a:p>
                  </a:txBody>
                  <a:tcPr marL="9525" marR="9525" marT="9525" marB="0" anchor="b">
                    <a:noFill/>
                  </a:tcPr>
                </a:tc>
                <a:tc>
                  <a:txBody>
                    <a:bodyPr/>
                    <a:lstStyle/>
                    <a:p>
                      <a:pPr algn="ctr" fontAlgn="b"/>
                      <a:r>
                        <a:rPr lang="sv-SE" sz="800" b="1" i="0" u="none" strike="noStrike">
                          <a:solidFill>
                            <a:srgbClr val="000000"/>
                          </a:solidFill>
                          <a:effectLst/>
                          <a:latin typeface="Futura std book"/>
                        </a:rPr>
                        <a:t>26,5</a:t>
                      </a:r>
                    </a:p>
                  </a:txBody>
                  <a:tcPr marL="9525" marR="9525" marT="9525" marB="0" anchor="b"/>
                </a:tc>
                <a:tc>
                  <a:txBody>
                    <a:bodyPr/>
                    <a:lstStyle/>
                    <a:p>
                      <a:pPr algn="ctr" fontAlgn="b"/>
                      <a:r>
                        <a:rPr lang="sv-SE" sz="800" b="1" i="0" u="none" strike="noStrike">
                          <a:solidFill>
                            <a:srgbClr val="000000"/>
                          </a:solidFill>
                          <a:effectLst/>
                          <a:latin typeface="Futura std book"/>
                        </a:rPr>
                        <a:t>20,4</a:t>
                      </a:r>
                    </a:p>
                  </a:txBody>
                  <a:tcPr marL="9525" marR="9525" marT="9525" marB="0" anchor="b"/>
                </a:tc>
                <a:tc>
                  <a:txBody>
                    <a:bodyPr/>
                    <a:lstStyle/>
                    <a:p>
                      <a:pPr algn="ctr" fontAlgn="b"/>
                      <a:r>
                        <a:rPr lang="sv-SE" sz="800" b="1" i="0" u="none" strike="noStrike">
                          <a:solidFill>
                            <a:srgbClr val="000000"/>
                          </a:solidFill>
                          <a:effectLst/>
                          <a:latin typeface="Futura std book"/>
                        </a:rPr>
                        <a:t>-1,4</a:t>
                      </a:r>
                    </a:p>
                  </a:txBody>
                  <a:tcPr marL="9525" marR="9525" marT="9525" marB="0" anchor="b"/>
                </a:tc>
              </a:tr>
              <a:tr h="128062">
                <a:tc>
                  <a:txBody>
                    <a:bodyPr/>
                    <a:lstStyle/>
                    <a:p>
                      <a:pPr algn="l" fontAlgn="b"/>
                      <a:r>
                        <a:rPr lang="sv-SE" sz="800" b="1" i="0" u="none" strike="noStrike">
                          <a:solidFill>
                            <a:srgbClr val="000000"/>
                          </a:solidFill>
                          <a:effectLst/>
                          <a:latin typeface="Futura std book"/>
                        </a:rPr>
                        <a:t>Övriga Sverige</a:t>
                      </a:r>
                    </a:p>
                  </a:txBody>
                  <a:tcPr marL="9525" marR="9525" marT="9525" marB="0" anchor="b"/>
                </a:tc>
                <a:tc>
                  <a:txBody>
                    <a:bodyPr/>
                    <a:lstStyle/>
                    <a:p>
                      <a:pPr algn="ctr" fontAlgn="b"/>
                      <a:r>
                        <a:rPr lang="sv-SE" sz="800" b="1" i="0" u="none" strike="noStrike">
                          <a:solidFill>
                            <a:srgbClr val="000000"/>
                          </a:solidFill>
                          <a:effectLst/>
                          <a:latin typeface="Futura std book"/>
                        </a:rPr>
                        <a:t>40,2</a:t>
                      </a:r>
                    </a:p>
                  </a:txBody>
                  <a:tcPr marL="9525" marR="9525" marT="9525" marB="0" anchor="b">
                    <a:noFill/>
                  </a:tcPr>
                </a:tc>
                <a:tc>
                  <a:txBody>
                    <a:bodyPr/>
                    <a:lstStyle/>
                    <a:p>
                      <a:pPr algn="ctr" fontAlgn="b"/>
                      <a:r>
                        <a:rPr lang="sv-SE" sz="800" b="1" i="0" u="none" strike="noStrike">
                          <a:solidFill>
                            <a:srgbClr val="000000"/>
                          </a:solidFill>
                          <a:effectLst/>
                          <a:latin typeface="Futura std book"/>
                        </a:rPr>
                        <a:t>26,0</a:t>
                      </a:r>
                    </a:p>
                  </a:txBody>
                  <a:tcPr marL="9525" marR="9525" marT="9525" marB="0" anchor="b"/>
                </a:tc>
                <a:tc>
                  <a:txBody>
                    <a:bodyPr/>
                    <a:lstStyle/>
                    <a:p>
                      <a:pPr algn="ctr" fontAlgn="b"/>
                      <a:r>
                        <a:rPr lang="sv-SE" sz="800" b="1" i="0" u="none" strike="noStrike">
                          <a:solidFill>
                            <a:srgbClr val="000000"/>
                          </a:solidFill>
                          <a:effectLst/>
                          <a:latin typeface="Futura std book"/>
                        </a:rPr>
                        <a:t>22,7</a:t>
                      </a:r>
                    </a:p>
                  </a:txBody>
                  <a:tcPr marL="9525" marR="9525" marT="9525" marB="0" anchor="b"/>
                </a:tc>
                <a:tc>
                  <a:txBody>
                    <a:bodyPr/>
                    <a:lstStyle/>
                    <a:p>
                      <a:pPr algn="ctr" fontAlgn="b"/>
                      <a:r>
                        <a:rPr lang="sv-SE" sz="800" b="1" i="0" u="none" strike="noStrike">
                          <a:solidFill>
                            <a:srgbClr val="000000"/>
                          </a:solidFill>
                          <a:effectLst/>
                          <a:latin typeface="Futura std book"/>
                        </a:rPr>
                        <a:t>0,6</a:t>
                      </a:r>
                    </a:p>
                  </a:txBody>
                  <a:tcPr marL="9525" marR="9525" marT="9525" marB="0" anchor="b"/>
                </a:tc>
              </a:tr>
              <a:tr h="128062">
                <a:tc>
                  <a:txBody>
                    <a:bodyPr/>
                    <a:lstStyle/>
                    <a:p>
                      <a:pPr algn="l" fontAlgn="b"/>
                      <a:r>
                        <a:rPr lang="sv-SE" sz="800" b="0" i="0" u="none" strike="noStrike">
                          <a:solidFill>
                            <a:srgbClr val="000000"/>
                          </a:solidFill>
                          <a:effectLst/>
                          <a:latin typeface="Futura std book"/>
                        </a:rPr>
                        <a:t>Stockholms län</a:t>
                      </a:r>
                    </a:p>
                  </a:txBody>
                  <a:tcPr marL="9525" marR="9525" marT="9525" marB="0" anchor="b"/>
                </a:tc>
                <a:tc>
                  <a:txBody>
                    <a:bodyPr/>
                    <a:lstStyle/>
                    <a:p>
                      <a:pPr algn="ctr" fontAlgn="b"/>
                      <a:r>
                        <a:rPr lang="sv-SE" sz="800" b="0" i="0" u="none" strike="noStrike">
                          <a:solidFill>
                            <a:srgbClr val="000000"/>
                          </a:solidFill>
                          <a:effectLst/>
                          <a:latin typeface="Futura std book"/>
                        </a:rPr>
                        <a:t>10,5</a:t>
                      </a:r>
                    </a:p>
                  </a:txBody>
                  <a:tcPr marL="9525" marR="9525" marT="9525" marB="0" anchor="b">
                    <a:noFill/>
                  </a:tcPr>
                </a:tc>
                <a:tc>
                  <a:txBody>
                    <a:bodyPr/>
                    <a:lstStyle/>
                    <a:p>
                      <a:pPr algn="ctr" fontAlgn="b"/>
                      <a:r>
                        <a:rPr lang="sv-SE" sz="800" b="0" i="0" u="none" strike="noStrike">
                          <a:solidFill>
                            <a:srgbClr val="000000"/>
                          </a:solidFill>
                          <a:effectLst/>
                          <a:latin typeface="Futura std book"/>
                        </a:rPr>
                        <a:t>25,7</a:t>
                      </a:r>
                    </a:p>
                  </a:txBody>
                  <a:tcPr marL="9525" marR="9525" marT="9525" marB="0" anchor="b"/>
                </a:tc>
                <a:tc>
                  <a:txBody>
                    <a:bodyPr/>
                    <a:lstStyle/>
                    <a:p>
                      <a:pPr algn="ctr" fontAlgn="b"/>
                      <a:r>
                        <a:rPr lang="sv-SE" sz="800" b="0" i="0" u="none" strike="noStrike">
                          <a:solidFill>
                            <a:srgbClr val="000000"/>
                          </a:solidFill>
                          <a:effectLst/>
                          <a:latin typeface="Futura std book"/>
                        </a:rPr>
                        <a:t>21,2</a:t>
                      </a:r>
                    </a:p>
                  </a:txBody>
                  <a:tcPr marL="9525" marR="9525" marT="9525" marB="0" anchor="b"/>
                </a:tc>
                <a:tc>
                  <a:txBody>
                    <a:bodyPr/>
                    <a:lstStyle/>
                    <a:p>
                      <a:pPr algn="ctr" fontAlgn="b"/>
                      <a:r>
                        <a:rPr lang="sv-SE" sz="800" b="0" i="0" u="none" strike="noStrike">
                          <a:solidFill>
                            <a:srgbClr val="000000"/>
                          </a:solidFill>
                          <a:effectLst/>
                          <a:latin typeface="Futura std book"/>
                        </a:rPr>
                        <a:t>-2,8</a:t>
                      </a:r>
                    </a:p>
                  </a:txBody>
                  <a:tcPr marL="9525" marR="9525" marT="9525" marB="0" anchor="b"/>
                </a:tc>
              </a:tr>
              <a:tr h="128062">
                <a:tc>
                  <a:txBody>
                    <a:bodyPr/>
                    <a:lstStyle/>
                    <a:p>
                      <a:pPr algn="l" fontAlgn="b"/>
                      <a:r>
                        <a:rPr lang="sv-SE" sz="800" b="0" i="0" u="none" strike="noStrike">
                          <a:solidFill>
                            <a:srgbClr val="000000"/>
                          </a:solidFill>
                          <a:effectLst/>
                          <a:latin typeface="Futura std book"/>
                        </a:rPr>
                        <a:t>Uppsala län</a:t>
                      </a:r>
                    </a:p>
                  </a:txBody>
                  <a:tcPr marL="9525" marR="9525" marT="9525" marB="0" anchor="b"/>
                </a:tc>
                <a:tc>
                  <a:txBody>
                    <a:bodyPr/>
                    <a:lstStyle/>
                    <a:p>
                      <a:pPr algn="ctr" fontAlgn="b"/>
                      <a:r>
                        <a:rPr lang="sv-SE" sz="800" b="0" i="0" u="none" strike="noStrike">
                          <a:solidFill>
                            <a:srgbClr val="000000"/>
                          </a:solidFill>
                          <a:effectLst/>
                          <a:latin typeface="Futura std book"/>
                        </a:rPr>
                        <a:t>1,6</a:t>
                      </a:r>
                    </a:p>
                  </a:txBody>
                  <a:tcPr marL="9525" marR="9525" marT="9525" marB="0" anchor="b">
                    <a:noFill/>
                  </a:tcPr>
                </a:tc>
                <a:tc>
                  <a:txBody>
                    <a:bodyPr/>
                    <a:lstStyle/>
                    <a:p>
                      <a:pPr algn="ctr" fontAlgn="b"/>
                      <a:r>
                        <a:rPr lang="sv-SE" sz="800" b="0" i="0" u="none" strike="noStrike">
                          <a:solidFill>
                            <a:srgbClr val="000000"/>
                          </a:solidFill>
                          <a:effectLst/>
                          <a:latin typeface="Futura std book"/>
                        </a:rPr>
                        <a:t>33,9</a:t>
                      </a:r>
                    </a:p>
                  </a:txBody>
                  <a:tcPr marL="9525" marR="9525" marT="9525" marB="0" anchor="b"/>
                </a:tc>
                <a:tc>
                  <a:txBody>
                    <a:bodyPr/>
                    <a:lstStyle/>
                    <a:p>
                      <a:pPr algn="ctr" fontAlgn="b"/>
                      <a:r>
                        <a:rPr lang="sv-SE" sz="800" b="0" i="0" u="none" strike="noStrike">
                          <a:solidFill>
                            <a:srgbClr val="000000"/>
                          </a:solidFill>
                          <a:effectLst/>
                          <a:latin typeface="Futura std book"/>
                        </a:rPr>
                        <a:t>24,1</a:t>
                      </a:r>
                    </a:p>
                  </a:txBody>
                  <a:tcPr marL="9525" marR="9525" marT="9525" marB="0" anchor="b"/>
                </a:tc>
                <a:tc>
                  <a:txBody>
                    <a:bodyPr/>
                    <a:lstStyle/>
                    <a:p>
                      <a:pPr algn="ctr" fontAlgn="b"/>
                      <a:r>
                        <a:rPr lang="sv-SE" sz="800" b="0" i="0" u="none" strike="noStrike">
                          <a:solidFill>
                            <a:srgbClr val="000000"/>
                          </a:solidFill>
                          <a:effectLst/>
                          <a:latin typeface="Futura std book"/>
                        </a:rPr>
                        <a:t>-5,0</a:t>
                      </a:r>
                    </a:p>
                  </a:txBody>
                  <a:tcPr marL="9525" marR="9525" marT="9525" marB="0" anchor="b"/>
                </a:tc>
              </a:tr>
              <a:tr h="128062">
                <a:tc>
                  <a:txBody>
                    <a:bodyPr/>
                    <a:lstStyle/>
                    <a:p>
                      <a:pPr algn="l" fontAlgn="b"/>
                      <a:r>
                        <a:rPr lang="sv-SE" sz="8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800" b="0" i="0" u="none" strike="noStrike">
                          <a:solidFill>
                            <a:srgbClr val="000000"/>
                          </a:solidFill>
                          <a:effectLst/>
                          <a:latin typeface="Futura std book"/>
                        </a:rPr>
                        <a:t>1,8</a:t>
                      </a:r>
                    </a:p>
                  </a:txBody>
                  <a:tcPr marL="9525" marR="9525" marT="9525" marB="0" anchor="b">
                    <a:noFill/>
                  </a:tcPr>
                </a:tc>
                <a:tc>
                  <a:txBody>
                    <a:bodyPr/>
                    <a:lstStyle/>
                    <a:p>
                      <a:pPr algn="ctr" fontAlgn="b"/>
                      <a:r>
                        <a:rPr lang="sv-SE" sz="800" b="0" i="0" u="none" strike="noStrike">
                          <a:solidFill>
                            <a:srgbClr val="000000"/>
                          </a:solidFill>
                          <a:effectLst/>
                          <a:latin typeface="Futura std book"/>
                        </a:rPr>
                        <a:t>21,1</a:t>
                      </a:r>
                    </a:p>
                  </a:txBody>
                  <a:tcPr marL="9525" marR="9525" marT="9525" marB="0" anchor="b"/>
                </a:tc>
                <a:tc>
                  <a:txBody>
                    <a:bodyPr/>
                    <a:lstStyle/>
                    <a:p>
                      <a:pPr algn="ctr" fontAlgn="b"/>
                      <a:r>
                        <a:rPr lang="sv-SE" sz="800" b="0" i="0" u="none" strike="noStrike">
                          <a:solidFill>
                            <a:srgbClr val="000000"/>
                          </a:solidFill>
                          <a:effectLst/>
                          <a:latin typeface="Futura std book"/>
                        </a:rPr>
                        <a:t>22,2</a:t>
                      </a:r>
                    </a:p>
                  </a:txBody>
                  <a:tcPr marL="9525" marR="9525" marT="9525" marB="0" anchor="b"/>
                </a:tc>
                <a:tc>
                  <a:txBody>
                    <a:bodyPr/>
                    <a:lstStyle/>
                    <a:p>
                      <a:pPr algn="ctr" fontAlgn="b"/>
                      <a:r>
                        <a:rPr lang="sv-SE" sz="800" b="0" i="0" u="none" strike="noStrike">
                          <a:solidFill>
                            <a:srgbClr val="000000"/>
                          </a:solidFill>
                          <a:effectLst/>
                          <a:latin typeface="Futura std book"/>
                        </a:rPr>
                        <a:t>0,3</a:t>
                      </a:r>
                    </a:p>
                  </a:txBody>
                  <a:tcPr marL="9525" marR="9525" marT="9525" marB="0" anchor="b"/>
                </a:tc>
              </a:tr>
              <a:tr h="128062">
                <a:tc>
                  <a:txBody>
                    <a:bodyPr/>
                    <a:lstStyle/>
                    <a:p>
                      <a:pPr algn="l" fontAlgn="b"/>
                      <a:r>
                        <a:rPr lang="sv-SE" sz="8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800" b="0" i="0" u="none" strike="noStrike">
                          <a:solidFill>
                            <a:srgbClr val="000000"/>
                          </a:solidFill>
                          <a:effectLst/>
                          <a:latin typeface="Futura std book"/>
                        </a:rPr>
                        <a:t>3,5</a:t>
                      </a:r>
                    </a:p>
                  </a:txBody>
                  <a:tcPr marL="9525" marR="9525" marT="9525" marB="0" anchor="b">
                    <a:noFill/>
                  </a:tcPr>
                </a:tc>
                <a:tc>
                  <a:txBody>
                    <a:bodyPr/>
                    <a:lstStyle/>
                    <a:p>
                      <a:pPr algn="ctr" fontAlgn="b"/>
                      <a:r>
                        <a:rPr lang="sv-SE" sz="800" b="0" i="0" u="none" strike="noStrike">
                          <a:solidFill>
                            <a:srgbClr val="000000"/>
                          </a:solidFill>
                          <a:effectLst/>
                          <a:latin typeface="Futura std book"/>
                        </a:rPr>
                        <a:t>21,7</a:t>
                      </a:r>
                    </a:p>
                  </a:txBody>
                  <a:tcPr marL="9525" marR="9525" marT="9525" marB="0" anchor="b"/>
                </a:tc>
                <a:tc>
                  <a:txBody>
                    <a:bodyPr/>
                    <a:lstStyle/>
                    <a:p>
                      <a:pPr algn="ctr" fontAlgn="b"/>
                      <a:r>
                        <a:rPr lang="sv-SE" sz="800" b="0" i="0" u="none" strike="noStrike">
                          <a:solidFill>
                            <a:srgbClr val="000000"/>
                          </a:solidFill>
                          <a:effectLst/>
                          <a:latin typeface="Futura std book"/>
                        </a:rPr>
                        <a:t>19,2</a:t>
                      </a:r>
                    </a:p>
                  </a:txBody>
                  <a:tcPr marL="9525" marR="9525" marT="9525" marB="0" anchor="b"/>
                </a:tc>
                <a:tc>
                  <a:txBody>
                    <a:bodyPr/>
                    <a:lstStyle/>
                    <a:p>
                      <a:pPr algn="ctr" fontAlgn="b"/>
                      <a:r>
                        <a:rPr lang="sv-SE" sz="800" b="0" i="0" u="none" strike="noStrike">
                          <a:solidFill>
                            <a:srgbClr val="000000"/>
                          </a:solidFill>
                          <a:effectLst/>
                          <a:latin typeface="Futura std book"/>
                        </a:rPr>
                        <a:t>1,2</a:t>
                      </a:r>
                    </a:p>
                  </a:txBody>
                  <a:tcPr marL="9525" marR="9525" marT="9525" marB="0" anchor="b"/>
                </a:tc>
              </a:tr>
              <a:tr h="128062">
                <a:tc>
                  <a:txBody>
                    <a:bodyPr/>
                    <a:lstStyle/>
                    <a:p>
                      <a:pPr algn="l" fontAlgn="b"/>
                      <a:r>
                        <a:rPr lang="sv-SE" sz="800" b="0" i="0" u="none" strike="noStrike">
                          <a:solidFill>
                            <a:srgbClr val="000000"/>
                          </a:solidFill>
                          <a:effectLst/>
                          <a:latin typeface="Futura std book"/>
                        </a:rPr>
                        <a:t>Örebro län</a:t>
                      </a:r>
                    </a:p>
                  </a:txBody>
                  <a:tcPr marL="9525" marR="9525" marT="9525" marB="0" anchor="b"/>
                </a:tc>
                <a:tc>
                  <a:txBody>
                    <a:bodyPr/>
                    <a:lstStyle/>
                    <a:p>
                      <a:pPr algn="ctr" fontAlgn="b"/>
                      <a:r>
                        <a:rPr lang="sv-SE" sz="800" b="0" i="0" u="none" strike="noStrike">
                          <a:solidFill>
                            <a:srgbClr val="000000"/>
                          </a:solidFill>
                          <a:effectLst/>
                          <a:latin typeface="Futura std book"/>
                        </a:rPr>
                        <a:t>2,3</a:t>
                      </a:r>
                    </a:p>
                  </a:txBody>
                  <a:tcPr marL="9525" marR="9525" marT="9525" marB="0" anchor="b">
                    <a:noFill/>
                  </a:tcPr>
                </a:tc>
                <a:tc>
                  <a:txBody>
                    <a:bodyPr/>
                    <a:lstStyle/>
                    <a:p>
                      <a:pPr algn="ctr" fontAlgn="b"/>
                      <a:r>
                        <a:rPr lang="sv-SE" sz="800" b="0" i="0" u="none" strike="noStrike">
                          <a:solidFill>
                            <a:srgbClr val="000000"/>
                          </a:solidFill>
                          <a:effectLst/>
                          <a:latin typeface="Futura std book"/>
                        </a:rPr>
                        <a:t>32,8</a:t>
                      </a:r>
                    </a:p>
                  </a:txBody>
                  <a:tcPr marL="9525" marR="9525" marT="9525" marB="0" anchor="b"/>
                </a:tc>
                <a:tc>
                  <a:txBody>
                    <a:bodyPr/>
                    <a:lstStyle/>
                    <a:p>
                      <a:pPr algn="ctr" fontAlgn="b"/>
                      <a:r>
                        <a:rPr lang="sv-SE" sz="800" b="0" i="0" u="none" strike="noStrike">
                          <a:solidFill>
                            <a:srgbClr val="000000"/>
                          </a:solidFill>
                          <a:effectLst/>
                          <a:latin typeface="Futura std book"/>
                        </a:rPr>
                        <a:t>24,0</a:t>
                      </a:r>
                    </a:p>
                  </a:txBody>
                  <a:tcPr marL="9525" marR="9525" marT="9525" marB="0" anchor="b"/>
                </a:tc>
                <a:tc>
                  <a:txBody>
                    <a:bodyPr/>
                    <a:lstStyle/>
                    <a:p>
                      <a:pPr algn="ctr" fontAlgn="b"/>
                      <a:r>
                        <a:rPr lang="sv-SE" sz="800" b="0" i="0" u="none" strike="noStrike">
                          <a:solidFill>
                            <a:srgbClr val="000000"/>
                          </a:solidFill>
                          <a:effectLst/>
                          <a:latin typeface="Futura std book"/>
                        </a:rPr>
                        <a:t>1,0</a:t>
                      </a:r>
                    </a:p>
                  </a:txBody>
                  <a:tcPr marL="9525" marR="9525" marT="9525" marB="0" anchor="b"/>
                </a:tc>
              </a:tr>
              <a:tr h="128062">
                <a:tc>
                  <a:txBody>
                    <a:bodyPr/>
                    <a:lstStyle/>
                    <a:p>
                      <a:pPr algn="l" fontAlgn="b"/>
                      <a:r>
                        <a:rPr lang="sv-SE" sz="8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800" b="0" i="0" u="none" strike="noStrike">
                          <a:solidFill>
                            <a:srgbClr val="000000"/>
                          </a:solidFill>
                          <a:effectLst/>
                          <a:latin typeface="Futura std book"/>
                        </a:rPr>
                        <a:t>2,7</a:t>
                      </a:r>
                    </a:p>
                  </a:txBody>
                  <a:tcPr marL="9525" marR="9525" marT="9525" marB="0" anchor="b">
                    <a:noFill/>
                  </a:tcPr>
                </a:tc>
                <a:tc>
                  <a:txBody>
                    <a:bodyPr/>
                    <a:lstStyle/>
                    <a:p>
                      <a:pPr algn="ctr" fontAlgn="b"/>
                      <a:r>
                        <a:rPr lang="sv-SE" sz="800" b="0" i="0" u="none" strike="noStrike">
                          <a:solidFill>
                            <a:srgbClr val="000000"/>
                          </a:solidFill>
                          <a:effectLst/>
                          <a:latin typeface="Futura std book"/>
                        </a:rPr>
                        <a:t>32,1</a:t>
                      </a:r>
                    </a:p>
                  </a:txBody>
                  <a:tcPr marL="9525" marR="9525" marT="9525" marB="0" anchor="b"/>
                </a:tc>
                <a:tc>
                  <a:txBody>
                    <a:bodyPr/>
                    <a:lstStyle/>
                    <a:p>
                      <a:pPr algn="ctr" fontAlgn="b"/>
                      <a:r>
                        <a:rPr lang="sv-SE" sz="800" b="0" i="0" u="none" strike="noStrike">
                          <a:solidFill>
                            <a:srgbClr val="000000"/>
                          </a:solidFill>
                          <a:effectLst/>
                          <a:latin typeface="Futura std book"/>
                        </a:rPr>
                        <a:t>25,8</a:t>
                      </a:r>
                    </a:p>
                  </a:txBody>
                  <a:tcPr marL="9525" marR="9525" marT="9525" marB="0" anchor="b"/>
                </a:tc>
                <a:tc>
                  <a:txBody>
                    <a:bodyPr/>
                    <a:lstStyle/>
                    <a:p>
                      <a:pPr algn="ctr" fontAlgn="b"/>
                      <a:r>
                        <a:rPr lang="sv-SE" sz="800" b="0" i="0" u="none" strike="noStrike">
                          <a:solidFill>
                            <a:srgbClr val="000000"/>
                          </a:solidFill>
                          <a:effectLst/>
                          <a:latin typeface="Futura std book"/>
                        </a:rPr>
                        <a:t>-0,2</a:t>
                      </a:r>
                    </a:p>
                  </a:txBody>
                  <a:tcPr marL="9525" marR="9525" marT="9525" marB="0" anchor="b"/>
                </a:tc>
              </a:tr>
              <a:tr h="128062">
                <a:tc>
                  <a:txBody>
                    <a:bodyPr/>
                    <a:lstStyle/>
                    <a:p>
                      <a:pPr algn="l" fontAlgn="b"/>
                      <a:r>
                        <a:rPr lang="sv-SE" sz="800" b="0" i="0" u="none" strike="noStrike">
                          <a:solidFill>
                            <a:srgbClr val="000000"/>
                          </a:solidFill>
                          <a:effectLst/>
                          <a:latin typeface="Futura std book"/>
                        </a:rPr>
                        <a:t>Dalarnas län</a:t>
                      </a:r>
                    </a:p>
                  </a:txBody>
                  <a:tcPr marL="9525" marR="9525" marT="9525" marB="0" anchor="b"/>
                </a:tc>
                <a:tc>
                  <a:txBody>
                    <a:bodyPr/>
                    <a:lstStyle/>
                    <a:p>
                      <a:pPr algn="ctr" fontAlgn="b"/>
                      <a:r>
                        <a:rPr lang="sv-SE" sz="800" b="0" i="0" u="none" strike="noStrike">
                          <a:solidFill>
                            <a:srgbClr val="000000"/>
                          </a:solidFill>
                          <a:effectLst/>
                          <a:latin typeface="Futura std book"/>
                        </a:rPr>
                        <a:t>2,2</a:t>
                      </a:r>
                    </a:p>
                  </a:txBody>
                  <a:tcPr marL="9525" marR="9525" marT="9525" marB="0" anchor="b">
                    <a:noFill/>
                  </a:tcPr>
                </a:tc>
                <a:tc>
                  <a:txBody>
                    <a:bodyPr/>
                    <a:lstStyle/>
                    <a:p>
                      <a:pPr algn="ctr" fontAlgn="b"/>
                      <a:r>
                        <a:rPr lang="sv-SE" sz="800" b="0" i="0" u="none" strike="noStrike">
                          <a:solidFill>
                            <a:srgbClr val="000000"/>
                          </a:solidFill>
                          <a:effectLst/>
                          <a:latin typeface="Futura std book"/>
                        </a:rPr>
                        <a:t>24,9</a:t>
                      </a:r>
                    </a:p>
                  </a:txBody>
                  <a:tcPr marL="9525" marR="9525" marT="9525" marB="0" anchor="b"/>
                </a:tc>
                <a:tc>
                  <a:txBody>
                    <a:bodyPr/>
                    <a:lstStyle/>
                    <a:p>
                      <a:pPr algn="ctr" fontAlgn="b"/>
                      <a:r>
                        <a:rPr lang="sv-SE" sz="800" b="0" i="0" u="none" strike="noStrike">
                          <a:solidFill>
                            <a:srgbClr val="000000"/>
                          </a:solidFill>
                          <a:effectLst/>
                          <a:latin typeface="Futura std book"/>
                        </a:rPr>
                        <a:t>17,8</a:t>
                      </a:r>
                    </a:p>
                  </a:txBody>
                  <a:tcPr marL="9525" marR="9525" marT="9525" marB="0" anchor="b"/>
                </a:tc>
                <a:tc>
                  <a:txBody>
                    <a:bodyPr/>
                    <a:lstStyle/>
                    <a:p>
                      <a:pPr algn="ctr" fontAlgn="b"/>
                      <a:r>
                        <a:rPr lang="sv-SE" sz="800" b="0" i="0" u="none" strike="noStrike">
                          <a:solidFill>
                            <a:srgbClr val="000000"/>
                          </a:solidFill>
                          <a:effectLst/>
                          <a:latin typeface="Futura std book"/>
                        </a:rPr>
                        <a:t>1,7</a:t>
                      </a:r>
                    </a:p>
                  </a:txBody>
                  <a:tcPr marL="9525" marR="9525" marT="9525" marB="0" anchor="b"/>
                </a:tc>
              </a:tr>
              <a:tr h="128062">
                <a:tc>
                  <a:txBody>
                    <a:bodyPr/>
                    <a:lstStyle/>
                    <a:p>
                      <a:pPr algn="l" fontAlgn="b"/>
                      <a:r>
                        <a:rPr lang="sv-SE" sz="800" b="0" i="0" u="none" strike="noStrike">
                          <a:solidFill>
                            <a:srgbClr val="000000"/>
                          </a:solidFill>
                          <a:effectLst/>
                          <a:latin typeface="Futura std book"/>
                        </a:rPr>
                        <a:t>Gävleborgs län</a:t>
                      </a:r>
                    </a:p>
                  </a:txBody>
                  <a:tcPr marL="9525" marR="9525" marT="9525" marB="0" anchor="b"/>
                </a:tc>
                <a:tc>
                  <a:txBody>
                    <a:bodyPr/>
                    <a:lstStyle/>
                    <a:p>
                      <a:pPr algn="ctr" fontAlgn="b"/>
                      <a:r>
                        <a:rPr lang="sv-SE" sz="800" b="0" i="0" u="none" strike="noStrike">
                          <a:solidFill>
                            <a:srgbClr val="000000"/>
                          </a:solidFill>
                          <a:effectLst/>
                          <a:latin typeface="Futura std book"/>
                        </a:rPr>
                        <a:t>2,3</a:t>
                      </a:r>
                    </a:p>
                  </a:txBody>
                  <a:tcPr marL="9525" marR="9525" marT="9525" marB="0" anchor="b">
                    <a:noFill/>
                  </a:tcPr>
                </a:tc>
                <a:tc>
                  <a:txBody>
                    <a:bodyPr/>
                    <a:lstStyle/>
                    <a:p>
                      <a:pPr algn="ctr" fontAlgn="b"/>
                      <a:r>
                        <a:rPr lang="sv-SE" sz="800" b="0" i="0" u="none" strike="noStrike">
                          <a:solidFill>
                            <a:srgbClr val="000000"/>
                          </a:solidFill>
                          <a:effectLst/>
                          <a:latin typeface="Futura std book"/>
                        </a:rPr>
                        <a:t>26,3</a:t>
                      </a:r>
                    </a:p>
                  </a:txBody>
                  <a:tcPr marL="9525" marR="9525" marT="9525" marB="0" anchor="b"/>
                </a:tc>
                <a:tc>
                  <a:txBody>
                    <a:bodyPr/>
                    <a:lstStyle/>
                    <a:p>
                      <a:pPr algn="ctr" fontAlgn="b"/>
                      <a:r>
                        <a:rPr lang="sv-SE" sz="800" b="0" i="0" u="none" strike="noStrike">
                          <a:solidFill>
                            <a:srgbClr val="000000"/>
                          </a:solidFill>
                          <a:effectLst/>
                          <a:latin typeface="Futura std book"/>
                        </a:rPr>
                        <a:t>8,7</a:t>
                      </a:r>
                    </a:p>
                  </a:txBody>
                  <a:tcPr marL="9525" marR="9525" marT="9525" marB="0" anchor="b"/>
                </a:tc>
                <a:tc>
                  <a:txBody>
                    <a:bodyPr/>
                    <a:lstStyle/>
                    <a:p>
                      <a:pPr algn="ctr" fontAlgn="b"/>
                      <a:r>
                        <a:rPr lang="sv-SE" sz="800" b="0" i="0" u="none" strike="noStrike" dirty="0">
                          <a:solidFill>
                            <a:srgbClr val="000000"/>
                          </a:solidFill>
                          <a:effectLst/>
                          <a:latin typeface="Futura std book"/>
                        </a:rPr>
                        <a:t>-4,3</a:t>
                      </a:r>
                    </a:p>
                  </a:txBody>
                  <a:tcPr marL="9525" marR="9525" marT="9525" marB="0" anchor="b"/>
                </a:tc>
              </a:tr>
              <a:tr h="71146">
                <a:tc>
                  <a:txBody>
                    <a:bodyPr/>
                    <a:lstStyle/>
                    <a:p>
                      <a:pPr algn="l" fontAlgn="b">
                        <a:lnSpc>
                          <a:spcPts val="500"/>
                        </a:lnSpc>
                      </a:pPr>
                      <a:endParaRPr lang="sv-SE" sz="100" b="0" i="0" u="none" strike="noStrike" dirty="0">
                        <a:solidFill>
                          <a:srgbClr val="000000"/>
                        </a:solidFill>
                        <a:effectLst/>
                        <a:latin typeface="+mj-lt"/>
                      </a:endParaRPr>
                    </a:p>
                  </a:txBody>
                  <a:tcPr marL="9525" marR="9525" marT="9525" marB="0" anchor="b"/>
                </a:tc>
                <a:tc>
                  <a:txBody>
                    <a:bodyPr/>
                    <a:lstStyle/>
                    <a:p>
                      <a:pPr algn="ctr" fontAlgn="b"/>
                      <a:endParaRPr lang="sv-SE" sz="100" b="0" i="0" u="none" strike="noStrike" dirty="0">
                        <a:solidFill>
                          <a:srgbClr val="000000"/>
                        </a:solidFill>
                        <a:effectLst/>
                        <a:latin typeface="+mj-lt"/>
                      </a:endParaRPr>
                    </a:p>
                  </a:txBody>
                  <a:tcPr marL="9525" marR="9525" marT="9525" marB="0" anchor="b">
                    <a:noFill/>
                  </a:tcPr>
                </a:tc>
                <a:tc>
                  <a:txBody>
                    <a:bodyPr/>
                    <a:lstStyle/>
                    <a:p>
                      <a:pPr algn="ctr" fontAlgn="b"/>
                      <a:endParaRPr lang="sv-SE" sz="100" b="0" i="0" u="none" strike="noStrike" dirty="0">
                        <a:solidFill>
                          <a:srgbClr val="000000"/>
                        </a:solidFill>
                        <a:effectLst/>
                        <a:latin typeface="+mj-lt"/>
                      </a:endParaRPr>
                    </a:p>
                  </a:txBody>
                  <a:tcPr marL="9525" marR="9525" marT="9525" marB="0" anchor="b"/>
                </a:tc>
                <a:tc>
                  <a:txBody>
                    <a:bodyPr/>
                    <a:lstStyle/>
                    <a:p>
                      <a:pPr algn="ctr" fontAlgn="b"/>
                      <a:endParaRPr lang="sv-SE" sz="100" b="0" i="0" u="none" strike="noStrike" dirty="0">
                        <a:solidFill>
                          <a:srgbClr val="000000"/>
                        </a:solidFill>
                        <a:effectLst/>
                        <a:latin typeface="+mj-lt"/>
                      </a:endParaRPr>
                    </a:p>
                  </a:txBody>
                  <a:tcPr marL="9525" marR="9525" marT="9525" marB="0" anchor="b"/>
                </a:tc>
                <a:tc>
                  <a:txBody>
                    <a:bodyPr/>
                    <a:lstStyle/>
                    <a:p>
                      <a:pPr algn="ctr" fontAlgn="b"/>
                      <a:endParaRPr lang="sv-SE" sz="100" b="0" i="0" u="none" strike="noStrike" dirty="0">
                        <a:solidFill>
                          <a:srgbClr val="000000"/>
                        </a:solidFill>
                        <a:effectLst/>
                        <a:latin typeface="+mj-lt"/>
                      </a:endParaRPr>
                    </a:p>
                  </a:txBody>
                  <a:tcPr marL="9525" marR="9525" marT="9525" marB="0" anchor="b"/>
                </a:tc>
              </a:tr>
              <a:tr h="142910">
                <a:tc>
                  <a:txBody>
                    <a:bodyPr/>
                    <a:lstStyle/>
                    <a:p>
                      <a:pPr algn="l" fontAlgn="b"/>
                      <a:r>
                        <a:rPr lang="sv-SE" sz="900" b="1" i="0" u="none" strike="noStrike" kern="1200" dirty="0" smtClean="0">
                          <a:solidFill>
                            <a:schemeClr val="accent2"/>
                          </a:solidFill>
                          <a:effectLst/>
                          <a:latin typeface="+mj-lt"/>
                          <a:ea typeface="+mn-ea"/>
                          <a:cs typeface="+mn-cs"/>
                        </a:rPr>
                        <a:t>TJÄNSTER</a:t>
                      </a:r>
                      <a:endParaRPr lang="sv-SE" sz="900" b="1" i="0" u="none" strike="noStrike" kern="1200" dirty="0">
                        <a:solidFill>
                          <a:schemeClr val="accent2"/>
                        </a:solidFill>
                        <a:effectLst/>
                        <a:latin typeface="+mj-lt"/>
                        <a:ea typeface="+mn-ea"/>
                        <a:cs typeface="+mn-cs"/>
                      </a:endParaRPr>
                    </a:p>
                  </a:txBody>
                  <a:tcPr marL="9525" marR="9525" marT="9525" marB="0" anchor="b"/>
                </a:tc>
                <a:tc>
                  <a:txBody>
                    <a:bodyPr/>
                    <a:lstStyle/>
                    <a:p>
                      <a:pPr algn="ctr" fontAlgn="b"/>
                      <a:endParaRPr lang="sv-SE" sz="900" b="0" i="0" u="none" strike="noStrike" dirty="0">
                        <a:solidFill>
                          <a:srgbClr val="000000"/>
                        </a:solidFill>
                        <a:effectLst/>
                        <a:latin typeface="+mj-lt"/>
                      </a:endParaRPr>
                    </a:p>
                  </a:txBody>
                  <a:tcPr marL="9525" marR="9525" marT="9525" marB="0" anchor="b">
                    <a:noFill/>
                  </a:tcPr>
                </a:tc>
                <a:tc>
                  <a:txBody>
                    <a:bodyPr/>
                    <a:lstStyle/>
                    <a:p>
                      <a:pPr algn="ctr" fontAlgn="b"/>
                      <a:endParaRPr lang="sv-SE" sz="900" b="0" i="0" u="none" strike="noStrike" dirty="0">
                        <a:solidFill>
                          <a:srgbClr val="000000"/>
                        </a:solidFill>
                        <a:effectLst/>
                        <a:latin typeface="+mj-lt"/>
                      </a:endParaRPr>
                    </a:p>
                  </a:txBody>
                  <a:tcPr marL="9525" marR="9525" marT="9525" marB="0" anchor="b"/>
                </a:tc>
                <a:tc>
                  <a:txBody>
                    <a:bodyPr/>
                    <a:lstStyle/>
                    <a:p>
                      <a:pPr algn="ctr" fontAlgn="b"/>
                      <a:endParaRPr lang="sv-SE" sz="900" b="0" i="0" u="none" strike="noStrike" dirty="0">
                        <a:solidFill>
                          <a:srgbClr val="000000"/>
                        </a:solidFill>
                        <a:effectLst/>
                        <a:latin typeface="+mj-lt"/>
                      </a:endParaRPr>
                    </a:p>
                  </a:txBody>
                  <a:tcPr marL="9525" marR="9525" marT="9525" marB="0" anchor="b"/>
                </a:tc>
                <a:tc>
                  <a:txBody>
                    <a:bodyPr/>
                    <a:lstStyle/>
                    <a:p>
                      <a:pPr algn="ctr" fontAlgn="b"/>
                      <a:endParaRPr lang="sv-SE" sz="900" b="0" i="0" u="none" strike="noStrike" dirty="0">
                        <a:solidFill>
                          <a:srgbClr val="000000"/>
                        </a:solidFill>
                        <a:effectLst/>
                        <a:latin typeface="+mj-lt"/>
                      </a:endParaRPr>
                    </a:p>
                  </a:txBody>
                  <a:tcPr marL="9525" marR="9525" marT="9525" marB="0" anchor="b"/>
                </a:tc>
              </a:tr>
              <a:tr h="128062">
                <a:tc>
                  <a:txBody>
                    <a:bodyPr/>
                    <a:lstStyle/>
                    <a:p>
                      <a:pPr algn="l" fontAlgn="b"/>
                      <a:r>
                        <a:rPr lang="sv-SE" sz="8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800" b="1" i="0" u="none" strike="noStrike">
                          <a:solidFill>
                            <a:srgbClr val="000000"/>
                          </a:solidFill>
                          <a:effectLst/>
                          <a:latin typeface="Futura std book"/>
                        </a:rPr>
                        <a:t>114,4</a:t>
                      </a:r>
                    </a:p>
                  </a:txBody>
                  <a:tcPr marL="9525" marR="9525" marT="9525" marB="0" anchor="b">
                    <a:noFill/>
                  </a:tcPr>
                </a:tc>
                <a:tc>
                  <a:txBody>
                    <a:bodyPr/>
                    <a:lstStyle/>
                    <a:p>
                      <a:pPr algn="ctr" fontAlgn="b"/>
                      <a:r>
                        <a:rPr lang="sv-SE" sz="800" b="1" i="0" u="none" strike="noStrike">
                          <a:solidFill>
                            <a:srgbClr val="000000"/>
                          </a:solidFill>
                          <a:effectLst/>
                          <a:latin typeface="Futura std book"/>
                        </a:rPr>
                        <a:t>89,2</a:t>
                      </a:r>
                    </a:p>
                  </a:txBody>
                  <a:tcPr marL="9525" marR="9525" marT="9525" marB="0" anchor="b"/>
                </a:tc>
                <a:tc>
                  <a:txBody>
                    <a:bodyPr/>
                    <a:lstStyle/>
                    <a:p>
                      <a:pPr algn="ctr" fontAlgn="b"/>
                      <a:r>
                        <a:rPr lang="sv-SE" sz="800" b="1" i="0" u="none" strike="noStrike">
                          <a:solidFill>
                            <a:srgbClr val="000000"/>
                          </a:solidFill>
                          <a:effectLst/>
                          <a:latin typeface="Futura std book"/>
                        </a:rPr>
                        <a:t>40,1</a:t>
                      </a:r>
                    </a:p>
                  </a:txBody>
                  <a:tcPr marL="9525" marR="9525" marT="9525" marB="0" anchor="b"/>
                </a:tc>
                <a:tc>
                  <a:txBody>
                    <a:bodyPr/>
                    <a:lstStyle/>
                    <a:p>
                      <a:pPr algn="ctr" fontAlgn="b"/>
                      <a:r>
                        <a:rPr lang="sv-SE" sz="800" b="1" i="0" u="none" strike="noStrike">
                          <a:solidFill>
                            <a:srgbClr val="000000"/>
                          </a:solidFill>
                          <a:effectLst/>
                          <a:latin typeface="Futura std book"/>
                        </a:rPr>
                        <a:t>4,9</a:t>
                      </a:r>
                    </a:p>
                  </a:txBody>
                  <a:tcPr marL="9525" marR="9525" marT="9525" marB="0" anchor="b"/>
                </a:tc>
              </a:tr>
              <a:tr h="128062">
                <a:tc>
                  <a:txBody>
                    <a:bodyPr/>
                    <a:lstStyle/>
                    <a:p>
                      <a:pPr algn="l" fontAlgn="b"/>
                      <a:r>
                        <a:rPr lang="sv-SE" sz="800" b="1" i="0" u="none" strike="noStrike">
                          <a:solidFill>
                            <a:srgbClr val="000000"/>
                          </a:solidFill>
                          <a:effectLst/>
                          <a:latin typeface="Futura std book"/>
                        </a:rPr>
                        <a:t>Övriga Sverige</a:t>
                      </a:r>
                    </a:p>
                  </a:txBody>
                  <a:tcPr marL="9525" marR="9525" marT="9525" marB="0" anchor="b"/>
                </a:tc>
                <a:tc>
                  <a:txBody>
                    <a:bodyPr/>
                    <a:lstStyle/>
                    <a:p>
                      <a:pPr algn="ctr" fontAlgn="b"/>
                      <a:r>
                        <a:rPr lang="sv-SE" sz="800" b="1" i="0" u="none" strike="noStrike">
                          <a:solidFill>
                            <a:srgbClr val="000000"/>
                          </a:solidFill>
                          <a:effectLst/>
                          <a:latin typeface="Futura std book"/>
                        </a:rPr>
                        <a:t>91,9</a:t>
                      </a:r>
                    </a:p>
                  </a:txBody>
                  <a:tcPr marL="9525" marR="9525" marT="9525" marB="0" anchor="b">
                    <a:noFill/>
                  </a:tcPr>
                </a:tc>
                <a:tc>
                  <a:txBody>
                    <a:bodyPr/>
                    <a:lstStyle/>
                    <a:p>
                      <a:pPr algn="ctr" fontAlgn="b"/>
                      <a:r>
                        <a:rPr lang="sv-SE" sz="800" b="1" i="0" u="none" strike="noStrike">
                          <a:solidFill>
                            <a:srgbClr val="000000"/>
                          </a:solidFill>
                          <a:effectLst/>
                          <a:latin typeface="Futura std book"/>
                        </a:rPr>
                        <a:t>83,6</a:t>
                      </a:r>
                    </a:p>
                  </a:txBody>
                  <a:tcPr marL="9525" marR="9525" marT="9525" marB="0" anchor="b"/>
                </a:tc>
                <a:tc>
                  <a:txBody>
                    <a:bodyPr/>
                    <a:lstStyle/>
                    <a:p>
                      <a:pPr algn="ctr" fontAlgn="b"/>
                      <a:r>
                        <a:rPr lang="sv-SE" sz="800" b="1" i="0" u="none" strike="noStrike">
                          <a:solidFill>
                            <a:srgbClr val="000000"/>
                          </a:solidFill>
                          <a:effectLst/>
                          <a:latin typeface="Futura std book"/>
                        </a:rPr>
                        <a:t>42,3</a:t>
                      </a:r>
                    </a:p>
                  </a:txBody>
                  <a:tcPr marL="9525" marR="9525" marT="9525" marB="0" anchor="b"/>
                </a:tc>
                <a:tc>
                  <a:txBody>
                    <a:bodyPr/>
                    <a:lstStyle/>
                    <a:p>
                      <a:pPr algn="ctr" fontAlgn="b"/>
                      <a:r>
                        <a:rPr lang="sv-SE" sz="800" b="1" i="0" u="none" strike="noStrike">
                          <a:solidFill>
                            <a:srgbClr val="000000"/>
                          </a:solidFill>
                          <a:effectLst/>
                          <a:latin typeface="Futura std book"/>
                        </a:rPr>
                        <a:t>4,7</a:t>
                      </a:r>
                    </a:p>
                  </a:txBody>
                  <a:tcPr marL="9525" marR="9525" marT="9525" marB="0" anchor="b"/>
                </a:tc>
              </a:tr>
              <a:tr h="128062">
                <a:tc>
                  <a:txBody>
                    <a:bodyPr/>
                    <a:lstStyle/>
                    <a:p>
                      <a:pPr algn="l" fontAlgn="b"/>
                      <a:r>
                        <a:rPr lang="sv-SE" sz="800" b="0" i="0" u="none" strike="noStrike">
                          <a:solidFill>
                            <a:srgbClr val="000000"/>
                          </a:solidFill>
                          <a:effectLst/>
                          <a:latin typeface="Futura std book"/>
                        </a:rPr>
                        <a:t>Stockholms län</a:t>
                      </a:r>
                    </a:p>
                  </a:txBody>
                  <a:tcPr marL="9525" marR="9525" marT="9525" marB="0" anchor="b"/>
                </a:tc>
                <a:tc>
                  <a:txBody>
                    <a:bodyPr/>
                    <a:lstStyle/>
                    <a:p>
                      <a:pPr algn="ctr" fontAlgn="b"/>
                      <a:r>
                        <a:rPr lang="sv-SE" sz="800" b="0" i="0" u="none" strike="noStrike">
                          <a:solidFill>
                            <a:srgbClr val="000000"/>
                          </a:solidFill>
                          <a:effectLst/>
                          <a:latin typeface="Futura std book"/>
                        </a:rPr>
                        <a:t>82,5</a:t>
                      </a:r>
                    </a:p>
                  </a:txBody>
                  <a:tcPr marL="9525" marR="9525" marT="9525" marB="0" anchor="b">
                    <a:noFill/>
                  </a:tcPr>
                </a:tc>
                <a:tc>
                  <a:txBody>
                    <a:bodyPr/>
                    <a:lstStyle/>
                    <a:p>
                      <a:pPr algn="ctr" fontAlgn="b"/>
                      <a:r>
                        <a:rPr lang="sv-SE" sz="800" b="0" i="0" u="none" strike="noStrike">
                          <a:solidFill>
                            <a:srgbClr val="000000"/>
                          </a:solidFill>
                          <a:effectLst/>
                          <a:latin typeface="Futura std book"/>
                        </a:rPr>
                        <a:t>88,8</a:t>
                      </a:r>
                    </a:p>
                  </a:txBody>
                  <a:tcPr marL="9525" marR="9525" marT="9525" marB="0" anchor="b"/>
                </a:tc>
                <a:tc>
                  <a:txBody>
                    <a:bodyPr/>
                    <a:lstStyle/>
                    <a:p>
                      <a:pPr algn="ctr" fontAlgn="b"/>
                      <a:r>
                        <a:rPr lang="sv-SE" sz="800" b="0" i="0" u="none" strike="noStrike">
                          <a:solidFill>
                            <a:srgbClr val="000000"/>
                          </a:solidFill>
                          <a:effectLst/>
                          <a:latin typeface="Futura std book"/>
                        </a:rPr>
                        <a:t>38,7</a:t>
                      </a:r>
                    </a:p>
                  </a:txBody>
                  <a:tcPr marL="9525" marR="9525" marT="9525" marB="0" anchor="b"/>
                </a:tc>
                <a:tc>
                  <a:txBody>
                    <a:bodyPr/>
                    <a:lstStyle/>
                    <a:p>
                      <a:pPr algn="ctr" fontAlgn="b"/>
                      <a:r>
                        <a:rPr lang="sv-SE" sz="800" b="0" i="0" u="none" strike="noStrike">
                          <a:solidFill>
                            <a:srgbClr val="000000"/>
                          </a:solidFill>
                          <a:effectLst/>
                          <a:latin typeface="Futura std book"/>
                        </a:rPr>
                        <a:t>4,7</a:t>
                      </a:r>
                    </a:p>
                  </a:txBody>
                  <a:tcPr marL="9525" marR="9525" marT="9525" marB="0" anchor="b"/>
                </a:tc>
              </a:tr>
              <a:tr h="128062">
                <a:tc>
                  <a:txBody>
                    <a:bodyPr/>
                    <a:lstStyle/>
                    <a:p>
                      <a:pPr algn="l" fontAlgn="b"/>
                      <a:r>
                        <a:rPr lang="sv-SE" sz="800" b="0" i="0" u="none" strike="noStrike">
                          <a:solidFill>
                            <a:srgbClr val="000000"/>
                          </a:solidFill>
                          <a:effectLst/>
                          <a:latin typeface="Futura std book"/>
                        </a:rPr>
                        <a:t>Uppsala län</a:t>
                      </a:r>
                    </a:p>
                  </a:txBody>
                  <a:tcPr marL="9525" marR="9525" marT="9525" marB="0" anchor="b"/>
                </a:tc>
                <a:tc>
                  <a:txBody>
                    <a:bodyPr/>
                    <a:lstStyle/>
                    <a:p>
                      <a:pPr algn="ctr" fontAlgn="b"/>
                      <a:r>
                        <a:rPr lang="sv-SE" sz="800" b="0" i="0" u="none" strike="noStrike">
                          <a:solidFill>
                            <a:srgbClr val="000000"/>
                          </a:solidFill>
                          <a:effectLst/>
                          <a:latin typeface="Futura std book"/>
                        </a:rPr>
                        <a:t>5,3</a:t>
                      </a:r>
                    </a:p>
                  </a:txBody>
                  <a:tcPr marL="9525" marR="9525" marT="9525" marB="0" anchor="b">
                    <a:noFill/>
                  </a:tcPr>
                </a:tc>
                <a:tc>
                  <a:txBody>
                    <a:bodyPr/>
                    <a:lstStyle/>
                    <a:p>
                      <a:pPr algn="ctr" fontAlgn="b"/>
                      <a:r>
                        <a:rPr lang="sv-SE" sz="800" b="0" i="0" u="none" strike="noStrike">
                          <a:solidFill>
                            <a:srgbClr val="000000"/>
                          </a:solidFill>
                          <a:effectLst/>
                          <a:latin typeface="Futura std book"/>
                        </a:rPr>
                        <a:t>114,8</a:t>
                      </a:r>
                    </a:p>
                  </a:txBody>
                  <a:tcPr marL="9525" marR="9525" marT="9525" marB="0" anchor="b"/>
                </a:tc>
                <a:tc>
                  <a:txBody>
                    <a:bodyPr/>
                    <a:lstStyle/>
                    <a:p>
                      <a:pPr algn="ctr" fontAlgn="b"/>
                      <a:r>
                        <a:rPr lang="sv-SE" sz="800" b="0" i="0" u="none" strike="noStrike">
                          <a:solidFill>
                            <a:srgbClr val="000000"/>
                          </a:solidFill>
                          <a:effectLst/>
                          <a:latin typeface="Futura std book"/>
                        </a:rPr>
                        <a:t>55,4</a:t>
                      </a:r>
                    </a:p>
                  </a:txBody>
                  <a:tcPr marL="9525" marR="9525" marT="9525" marB="0" anchor="b"/>
                </a:tc>
                <a:tc>
                  <a:txBody>
                    <a:bodyPr/>
                    <a:lstStyle/>
                    <a:p>
                      <a:pPr algn="ctr" fontAlgn="b"/>
                      <a:r>
                        <a:rPr lang="sv-SE" sz="800" b="0" i="0" u="none" strike="noStrike">
                          <a:solidFill>
                            <a:srgbClr val="000000"/>
                          </a:solidFill>
                          <a:effectLst/>
                          <a:latin typeface="Futura std book"/>
                        </a:rPr>
                        <a:t>9,0</a:t>
                      </a:r>
                    </a:p>
                  </a:txBody>
                  <a:tcPr marL="9525" marR="9525" marT="9525" marB="0" anchor="b"/>
                </a:tc>
              </a:tr>
              <a:tr h="128062">
                <a:tc>
                  <a:txBody>
                    <a:bodyPr/>
                    <a:lstStyle/>
                    <a:p>
                      <a:pPr algn="l" fontAlgn="b"/>
                      <a:r>
                        <a:rPr lang="sv-SE" sz="8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800" b="0" i="0" u="none" strike="noStrike">
                          <a:solidFill>
                            <a:srgbClr val="000000"/>
                          </a:solidFill>
                          <a:effectLst/>
                          <a:latin typeface="Futura std book"/>
                        </a:rPr>
                        <a:t>3,3</a:t>
                      </a:r>
                    </a:p>
                  </a:txBody>
                  <a:tcPr marL="9525" marR="9525" marT="9525" marB="0" anchor="b">
                    <a:noFill/>
                  </a:tcPr>
                </a:tc>
                <a:tc>
                  <a:txBody>
                    <a:bodyPr/>
                    <a:lstStyle/>
                    <a:p>
                      <a:pPr algn="ctr" fontAlgn="b"/>
                      <a:r>
                        <a:rPr lang="sv-SE" sz="800" b="0" i="0" u="none" strike="noStrike">
                          <a:solidFill>
                            <a:srgbClr val="000000"/>
                          </a:solidFill>
                          <a:effectLst/>
                          <a:latin typeface="Futura std book"/>
                        </a:rPr>
                        <a:t>74,4</a:t>
                      </a:r>
                    </a:p>
                  </a:txBody>
                  <a:tcPr marL="9525" marR="9525" marT="9525" marB="0" anchor="b"/>
                </a:tc>
                <a:tc>
                  <a:txBody>
                    <a:bodyPr/>
                    <a:lstStyle/>
                    <a:p>
                      <a:pPr algn="ctr" fontAlgn="b"/>
                      <a:r>
                        <a:rPr lang="sv-SE" sz="800" b="0" i="0" u="none" strike="noStrike">
                          <a:solidFill>
                            <a:srgbClr val="000000"/>
                          </a:solidFill>
                          <a:effectLst/>
                          <a:latin typeface="Futura std book"/>
                        </a:rPr>
                        <a:t>32,8</a:t>
                      </a:r>
                    </a:p>
                  </a:txBody>
                  <a:tcPr marL="9525" marR="9525" marT="9525" marB="0" anchor="b"/>
                </a:tc>
                <a:tc>
                  <a:txBody>
                    <a:bodyPr/>
                    <a:lstStyle/>
                    <a:p>
                      <a:pPr algn="ctr" fontAlgn="b"/>
                      <a:r>
                        <a:rPr lang="sv-SE" sz="800" b="0" i="0" u="none" strike="noStrike">
                          <a:solidFill>
                            <a:srgbClr val="000000"/>
                          </a:solidFill>
                          <a:effectLst/>
                          <a:latin typeface="Futura std book"/>
                        </a:rPr>
                        <a:t>2,5</a:t>
                      </a:r>
                    </a:p>
                  </a:txBody>
                  <a:tcPr marL="9525" marR="9525" marT="9525" marB="0" anchor="b"/>
                </a:tc>
              </a:tr>
              <a:tr h="128062">
                <a:tc>
                  <a:txBody>
                    <a:bodyPr/>
                    <a:lstStyle/>
                    <a:p>
                      <a:pPr algn="l" fontAlgn="b"/>
                      <a:r>
                        <a:rPr lang="sv-SE" sz="8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800" b="0" i="0" u="none" strike="noStrike">
                          <a:solidFill>
                            <a:srgbClr val="000000"/>
                          </a:solidFill>
                          <a:effectLst/>
                          <a:latin typeface="Futura std book"/>
                        </a:rPr>
                        <a:t>7,2</a:t>
                      </a:r>
                    </a:p>
                  </a:txBody>
                  <a:tcPr marL="9525" marR="9525" marT="9525" marB="0" anchor="b">
                    <a:noFill/>
                  </a:tcPr>
                </a:tc>
                <a:tc>
                  <a:txBody>
                    <a:bodyPr/>
                    <a:lstStyle/>
                    <a:p>
                      <a:pPr algn="ctr" fontAlgn="b"/>
                      <a:r>
                        <a:rPr lang="sv-SE" sz="800" b="0" i="0" u="none" strike="noStrike">
                          <a:solidFill>
                            <a:srgbClr val="000000"/>
                          </a:solidFill>
                          <a:effectLst/>
                          <a:latin typeface="Futura std book"/>
                        </a:rPr>
                        <a:t>88,1</a:t>
                      </a:r>
                    </a:p>
                  </a:txBody>
                  <a:tcPr marL="9525" marR="9525" marT="9525" marB="0" anchor="b"/>
                </a:tc>
                <a:tc>
                  <a:txBody>
                    <a:bodyPr/>
                    <a:lstStyle/>
                    <a:p>
                      <a:pPr algn="ctr" fontAlgn="b"/>
                      <a:r>
                        <a:rPr lang="sv-SE" sz="800" b="0" i="0" u="none" strike="noStrike">
                          <a:solidFill>
                            <a:srgbClr val="000000"/>
                          </a:solidFill>
                          <a:effectLst/>
                          <a:latin typeface="Futura std book"/>
                        </a:rPr>
                        <a:t>42,5</a:t>
                      </a:r>
                    </a:p>
                  </a:txBody>
                  <a:tcPr marL="9525" marR="9525" marT="9525" marB="0" anchor="b"/>
                </a:tc>
                <a:tc>
                  <a:txBody>
                    <a:bodyPr/>
                    <a:lstStyle/>
                    <a:p>
                      <a:pPr algn="ctr" fontAlgn="b"/>
                      <a:r>
                        <a:rPr lang="sv-SE" sz="800" b="0" i="0" u="none" strike="noStrike">
                          <a:solidFill>
                            <a:srgbClr val="000000"/>
                          </a:solidFill>
                          <a:effectLst/>
                          <a:latin typeface="Futura std book"/>
                        </a:rPr>
                        <a:t>6,3</a:t>
                      </a:r>
                    </a:p>
                  </a:txBody>
                  <a:tcPr marL="9525" marR="9525" marT="9525" marB="0" anchor="b"/>
                </a:tc>
              </a:tr>
              <a:tr h="128062">
                <a:tc>
                  <a:txBody>
                    <a:bodyPr/>
                    <a:lstStyle/>
                    <a:p>
                      <a:pPr algn="l" fontAlgn="b"/>
                      <a:r>
                        <a:rPr lang="sv-SE" sz="800" b="0" i="0" u="none" strike="noStrike">
                          <a:solidFill>
                            <a:srgbClr val="000000"/>
                          </a:solidFill>
                          <a:effectLst/>
                          <a:latin typeface="Futura std book"/>
                        </a:rPr>
                        <a:t>Örebro län</a:t>
                      </a:r>
                    </a:p>
                  </a:txBody>
                  <a:tcPr marL="9525" marR="9525" marT="9525" marB="0" anchor="b"/>
                </a:tc>
                <a:tc>
                  <a:txBody>
                    <a:bodyPr/>
                    <a:lstStyle/>
                    <a:p>
                      <a:pPr algn="ctr" fontAlgn="b"/>
                      <a:r>
                        <a:rPr lang="sv-SE" sz="800" b="0" i="0" u="none" strike="noStrike">
                          <a:solidFill>
                            <a:srgbClr val="000000"/>
                          </a:solidFill>
                          <a:effectLst/>
                          <a:latin typeface="Futura std book"/>
                        </a:rPr>
                        <a:t>4,6</a:t>
                      </a:r>
                    </a:p>
                  </a:txBody>
                  <a:tcPr marL="9525" marR="9525" marT="9525" marB="0" anchor="b">
                    <a:noFill/>
                  </a:tcPr>
                </a:tc>
                <a:tc>
                  <a:txBody>
                    <a:bodyPr/>
                    <a:lstStyle/>
                    <a:p>
                      <a:pPr algn="ctr" fontAlgn="b"/>
                      <a:r>
                        <a:rPr lang="sv-SE" sz="800" b="0" i="0" u="none" strike="noStrike">
                          <a:solidFill>
                            <a:srgbClr val="000000"/>
                          </a:solidFill>
                          <a:effectLst/>
                          <a:latin typeface="Futura std book"/>
                        </a:rPr>
                        <a:t>96,6</a:t>
                      </a:r>
                    </a:p>
                  </a:txBody>
                  <a:tcPr marL="9525" marR="9525" marT="9525" marB="0" anchor="b"/>
                </a:tc>
                <a:tc>
                  <a:txBody>
                    <a:bodyPr/>
                    <a:lstStyle/>
                    <a:p>
                      <a:pPr algn="ctr" fontAlgn="b"/>
                      <a:r>
                        <a:rPr lang="sv-SE" sz="800" b="0" i="0" u="none" strike="noStrike">
                          <a:solidFill>
                            <a:srgbClr val="000000"/>
                          </a:solidFill>
                          <a:effectLst/>
                          <a:latin typeface="Futura std book"/>
                        </a:rPr>
                        <a:t>45,8</a:t>
                      </a:r>
                    </a:p>
                  </a:txBody>
                  <a:tcPr marL="9525" marR="9525" marT="9525" marB="0" anchor="b"/>
                </a:tc>
                <a:tc>
                  <a:txBody>
                    <a:bodyPr/>
                    <a:lstStyle/>
                    <a:p>
                      <a:pPr algn="ctr" fontAlgn="b"/>
                      <a:r>
                        <a:rPr lang="sv-SE" sz="800" b="0" i="0" u="none" strike="noStrike">
                          <a:solidFill>
                            <a:srgbClr val="000000"/>
                          </a:solidFill>
                          <a:effectLst/>
                          <a:latin typeface="Futura std book"/>
                        </a:rPr>
                        <a:t>4,8</a:t>
                      </a:r>
                    </a:p>
                  </a:txBody>
                  <a:tcPr marL="9525" marR="9525" marT="9525" marB="0" anchor="b"/>
                </a:tc>
              </a:tr>
              <a:tr h="128062">
                <a:tc>
                  <a:txBody>
                    <a:bodyPr/>
                    <a:lstStyle/>
                    <a:p>
                      <a:pPr algn="l" fontAlgn="b"/>
                      <a:r>
                        <a:rPr lang="sv-SE" sz="8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800" b="0" i="0" u="none" strike="noStrike">
                          <a:solidFill>
                            <a:srgbClr val="000000"/>
                          </a:solidFill>
                          <a:effectLst/>
                          <a:latin typeface="Futura std book"/>
                        </a:rPr>
                        <a:t>4,0</a:t>
                      </a:r>
                    </a:p>
                  </a:txBody>
                  <a:tcPr marL="9525" marR="9525" marT="9525" marB="0" anchor="b">
                    <a:noFill/>
                  </a:tcPr>
                </a:tc>
                <a:tc>
                  <a:txBody>
                    <a:bodyPr/>
                    <a:lstStyle/>
                    <a:p>
                      <a:pPr algn="ctr" fontAlgn="b"/>
                      <a:r>
                        <a:rPr lang="sv-SE" sz="800" b="0" i="0" u="none" strike="noStrike">
                          <a:solidFill>
                            <a:srgbClr val="000000"/>
                          </a:solidFill>
                          <a:effectLst/>
                          <a:latin typeface="Futura std book"/>
                        </a:rPr>
                        <a:t>89,8</a:t>
                      </a:r>
                    </a:p>
                  </a:txBody>
                  <a:tcPr marL="9525" marR="9525" marT="9525" marB="0" anchor="b"/>
                </a:tc>
                <a:tc>
                  <a:txBody>
                    <a:bodyPr/>
                    <a:lstStyle/>
                    <a:p>
                      <a:pPr algn="ctr" fontAlgn="b"/>
                      <a:r>
                        <a:rPr lang="sv-SE" sz="800" b="0" i="0" u="none" strike="noStrike">
                          <a:solidFill>
                            <a:srgbClr val="000000"/>
                          </a:solidFill>
                          <a:effectLst/>
                          <a:latin typeface="Futura std book"/>
                        </a:rPr>
                        <a:t>46,6</a:t>
                      </a:r>
                    </a:p>
                  </a:txBody>
                  <a:tcPr marL="9525" marR="9525" marT="9525" marB="0" anchor="b"/>
                </a:tc>
                <a:tc>
                  <a:txBody>
                    <a:bodyPr/>
                    <a:lstStyle/>
                    <a:p>
                      <a:pPr algn="ctr" fontAlgn="b"/>
                      <a:r>
                        <a:rPr lang="sv-SE" sz="800" b="0" i="0" u="none" strike="noStrike">
                          <a:solidFill>
                            <a:srgbClr val="000000"/>
                          </a:solidFill>
                          <a:effectLst/>
                          <a:latin typeface="Futura std book"/>
                        </a:rPr>
                        <a:t>3,9</a:t>
                      </a:r>
                    </a:p>
                  </a:txBody>
                  <a:tcPr marL="9525" marR="9525" marT="9525" marB="0" anchor="b"/>
                </a:tc>
              </a:tr>
              <a:tr h="128062">
                <a:tc>
                  <a:txBody>
                    <a:bodyPr/>
                    <a:lstStyle/>
                    <a:p>
                      <a:pPr algn="l" fontAlgn="b"/>
                      <a:r>
                        <a:rPr lang="sv-SE" sz="800" b="0" i="0" u="none" strike="noStrike">
                          <a:solidFill>
                            <a:srgbClr val="000000"/>
                          </a:solidFill>
                          <a:effectLst/>
                          <a:latin typeface="Futura std book"/>
                        </a:rPr>
                        <a:t>Dalarnas län</a:t>
                      </a:r>
                    </a:p>
                  </a:txBody>
                  <a:tcPr marL="9525" marR="9525" marT="9525" marB="0" anchor="b"/>
                </a:tc>
                <a:tc>
                  <a:txBody>
                    <a:bodyPr/>
                    <a:lstStyle/>
                    <a:p>
                      <a:pPr algn="ctr" fontAlgn="b"/>
                      <a:r>
                        <a:rPr lang="sv-SE" sz="800" b="0" i="0" u="none" strike="noStrike">
                          <a:solidFill>
                            <a:srgbClr val="000000"/>
                          </a:solidFill>
                          <a:effectLst/>
                          <a:latin typeface="Futura std book"/>
                        </a:rPr>
                        <a:t>3,8</a:t>
                      </a:r>
                    </a:p>
                  </a:txBody>
                  <a:tcPr marL="9525" marR="9525" marT="9525" marB="0" anchor="b">
                    <a:noFill/>
                  </a:tcPr>
                </a:tc>
                <a:tc>
                  <a:txBody>
                    <a:bodyPr/>
                    <a:lstStyle/>
                    <a:p>
                      <a:pPr algn="ctr" fontAlgn="b"/>
                      <a:r>
                        <a:rPr lang="sv-SE" sz="800" b="0" i="0" u="none" strike="noStrike">
                          <a:solidFill>
                            <a:srgbClr val="000000"/>
                          </a:solidFill>
                          <a:effectLst/>
                          <a:latin typeface="Futura std book"/>
                        </a:rPr>
                        <a:t>75,0</a:t>
                      </a:r>
                    </a:p>
                  </a:txBody>
                  <a:tcPr marL="9525" marR="9525" marT="9525" marB="0" anchor="b"/>
                </a:tc>
                <a:tc>
                  <a:txBody>
                    <a:bodyPr/>
                    <a:lstStyle/>
                    <a:p>
                      <a:pPr algn="ctr" fontAlgn="b"/>
                      <a:r>
                        <a:rPr lang="sv-SE" sz="800" b="0" i="0" u="none" strike="noStrike">
                          <a:solidFill>
                            <a:srgbClr val="000000"/>
                          </a:solidFill>
                          <a:effectLst/>
                          <a:latin typeface="Futura std book"/>
                        </a:rPr>
                        <a:t>38,9</a:t>
                      </a:r>
                    </a:p>
                  </a:txBody>
                  <a:tcPr marL="9525" marR="9525" marT="9525" marB="0" anchor="b"/>
                </a:tc>
                <a:tc>
                  <a:txBody>
                    <a:bodyPr/>
                    <a:lstStyle/>
                    <a:p>
                      <a:pPr algn="ctr" fontAlgn="b"/>
                      <a:r>
                        <a:rPr lang="sv-SE" sz="800" b="0" i="0" u="none" strike="noStrike">
                          <a:solidFill>
                            <a:srgbClr val="000000"/>
                          </a:solidFill>
                          <a:effectLst/>
                          <a:latin typeface="Futura std book"/>
                        </a:rPr>
                        <a:t>4,8</a:t>
                      </a:r>
                    </a:p>
                  </a:txBody>
                  <a:tcPr marL="9525" marR="9525" marT="9525" marB="0" anchor="b"/>
                </a:tc>
              </a:tr>
              <a:tr h="128062">
                <a:tc>
                  <a:txBody>
                    <a:bodyPr/>
                    <a:lstStyle/>
                    <a:p>
                      <a:pPr algn="l" fontAlgn="b"/>
                      <a:r>
                        <a:rPr lang="sv-SE" sz="800" b="0" i="0" u="none" strike="noStrike">
                          <a:solidFill>
                            <a:srgbClr val="000000"/>
                          </a:solidFill>
                          <a:effectLst/>
                          <a:latin typeface="Futura std book"/>
                        </a:rPr>
                        <a:t>Gävleborgs län</a:t>
                      </a:r>
                    </a:p>
                  </a:txBody>
                  <a:tcPr marL="9525" marR="9525" marT="9525" marB="0" anchor="b"/>
                </a:tc>
                <a:tc>
                  <a:txBody>
                    <a:bodyPr/>
                    <a:lstStyle/>
                    <a:p>
                      <a:pPr algn="ctr" fontAlgn="b"/>
                      <a:r>
                        <a:rPr lang="sv-SE" sz="800" b="0" i="0" u="none" strike="noStrike">
                          <a:solidFill>
                            <a:srgbClr val="000000"/>
                          </a:solidFill>
                          <a:effectLst/>
                          <a:latin typeface="Futura std book"/>
                        </a:rPr>
                        <a:t>3,6</a:t>
                      </a:r>
                    </a:p>
                  </a:txBody>
                  <a:tcPr marL="9525" marR="9525" marT="9525" marB="0" anchor="b">
                    <a:noFill/>
                  </a:tcPr>
                </a:tc>
                <a:tc>
                  <a:txBody>
                    <a:bodyPr/>
                    <a:lstStyle/>
                    <a:p>
                      <a:pPr algn="ctr" fontAlgn="b"/>
                      <a:r>
                        <a:rPr lang="sv-SE" sz="800" b="0" i="0" u="none" strike="noStrike">
                          <a:solidFill>
                            <a:srgbClr val="000000"/>
                          </a:solidFill>
                          <a:effectLst/>
                          <a:latin typeface="Futura std book"/>
                        </a:rPr>
                        <a:t>89,8</a:t>
                      </a:r>
                    </a:p>
                  </a:txBody>
                  <a:tcPr marL="9525" marR="9525" marT="9525" marB="0" anchor="b"/>
                </a:tc>
                <a:tc>
                  <a:txBody>
                    <a:bodyPr/>
                    <a:lstStyle/>
                    <a:p>
                      <a:pPr algn="ctr" fontAlgn="b"/>
                      <a:r>
                        <a:rPr lang="sv-SE" sz="800" b="0" i="0" u="none" strike="noStrike">
                          <a:solidFill>
                            <a:srgbClr val="000000"/>
                          </a:solidFill>
                          <a:effectLst/>
                          <a:latin typeface="Futura std book"/>
                        </a:rPr>
                        <a:t>40,6</a:t>
                      </a:r>
                    </a:p>
                  </a:txBody>
                  <a:tcPr marL="9525" marR="9525" marT="9525" marB="0" anchor="b"/>
                </a:tc>
                <a:tc>
                  <a:txBody>
                    <a:bodyPr/>
                    <a:lstStyle/>
                    <a:p>
                      <a:pPr algn="ctr" fontAlgn="b"/>
                      <a:r>
                        <a:rPr lang="sv-SE" sz="800" b="0" i="0" u="none" strike="noStrike" dirty="0">
                          <a:solidFill>
                            <a:srgbClr val="000000"/>
                          </a:solidFill>
                          <a:effectLst/>
                          <a:latin typeface="Futura std book"/>
                        </a:rPr>
                        <a:t>4,7</a:t>
                      </a:r>
                    </a:p>
                  </a:txBody>
                  <a:tcPr marL="9525" marR="9525" marT="9525" marB="0" anchor="b"/>
                </a:tc>
              </a:tr>
              <a:tr h="71146">
                <a:tc>
                  <a:txBody>
                    <a:bodyPr/>
                    <a:lstStyle/>
                    <a:p>
                      <a:pPr algn="l" fontAlgn="b">
                        <a:lnSpc>
                          <a:spcPts val="500"/>
                        </a:lnSpc>
                      </a:pPr>
                      <a:endParaRPr lang="sv-SE" sz="100" b="0" i="0" u="none" strike="noStrike" dirty="0">
                        <a:solidFill>
                          <a:srgbClr val="000000"/>
                        </a:solidFill>
                        <a:effectLst/>
                        <a:latin typeface="+mj-lt"/>
                      </a:endParaRPr>
                    </a:p>
                  </a:txBody>
                  <a:tcPr marL="9525" marR="9525" marT="9525" marB="0" anchor="b"/>
                </a:tc>
                <a:tc>
                  <a:txBody>
                    <a:bodyPr/>
                    <a:lstStyle/>
                    <a:p>
                      <a:pPr algn="ctr" fontAlgn="b"/>
                      <a:endParaRPr lang="sv-SE" sz="100" b="0" i="0" u="none" strike="noStrike" dirty="0">
                        <a:solidFill>
                          <a:srgbClr val="000000"/>
                        </a:solidFill>
                        <a:effectLst/>
                        <a:latin typeface="+mj-lt"/>
                      </a:endParaRPr>
                    </a:p>
                  </a:txBody>
                  <a:tcPr marL="9525" marR="9525" marT="9525" marB="0" anchor="b">
                    <a:noFill/>
                  </a:tcPr>
                </a:tc>
                <a:tc>
                  <a:txBody>
                    <a:bodyPr/>
                    <a:lstStyle/>
                    <a:p>
                      <a:pPr algn="ctr" fontAlgn="b"/>
                      <a:endParaRPr lang="sv-SE" sz="100" b="0" i="0" u="none" strike="noStrike" dirty="0">
                        <a:solidFill>
                          <a:srgbClr val="000000"/>
                        </a:solidFill>
                        <a:effectLst/>
                        <a:latin typeface="+mj-lt"/>
                      </a:endParaRPr>
                    </a:p>
                  </a:txBody>
                  <a:tcPr marL="9525" marR="9525" marT="9525" marB="0" anchor="b"/>
                </a:tc>
                <a:tc>
                  <a:txBody>
                    <a:bodyPr/>
                    <a:lstStyle/>
                    <a:p>
                      <a:pPr algn="ctr" fontAlgn="b"/>
                      <a:endParaRPr lang="sv-SE" sz="100" b="0" i="0" u="none" strike="noStrike" dirty="0">
                        <a:solidFill>
                          <a:srgbClr val="000000"/>
                        </a:solidFill>
                        <a:effectLst/>
                        <a:latin typeface="+mj-lt"/>
                      </a:endParaRPr>
                    </a:p>
                  </a:txBody>
                  <a:tcPr marL="9525" marR="9525" marT="9525" marB="0" anchor="b"/>
                </a:tc>
                <a:tc>
                  <a:txBody>
                    <a:bodyPr/>
                    <a:lstStyle/>
                    <a:p>
                      <a:pPr algn="ctr" fontAlgn="b"/>
                      <a:endParaRPr lang="sv-SE" sz="100" b="0" i="0" u="none" strike="noStrike" dirty="0">
                        <a:solidFill>
                          <a:srgbClr val="000000"/>
                        </a:solidFill>
                        <a:effectLst/>
                        <a:latin typeface="+mj-lt"/>
                      </a:endParaRPr>
                    </a:p>
                  </a:txBody>
                  <a:tcPr marL="9525" marR="9525" marT="9525" marB="0" anchor="b"/>
                </a:tc>
              </a:tr>
              <a:tr h="142910">
                <a:tc>
                  <a:txBody>
                    <a:bodyPr/>
                    <a:lstStyle/>
                    <a:p>
                      <a:pPr algn="l" fontAlgn="b"/>
                      <a:r>
                        <a:rPr lang="sv-SE" sz="900" b="1" i="0" u="none" strike="noStrike" kern="1200" dirty="0" smtClean="0">
                          <a:solidFill>
                            <a:schemeClr val="accent4"/>
                          </a:solidFill>
                          <a:effectLst/>
                          <a:latin typeface="+mj-lt"/>
                          <a:ea typeface="+mn-ea"/>
                          <a:cs typeface="+mn-cs"/>
                        </a:rPr>
                        <a:t>ÖVRIGT*</a:t>
                      </a:r>
                      <a:endParaRPr lang="sv-SE" sz="900" b="1" i="0" u="none" strike="noStrike" kern="1200" dirty="0">
                        <a:solidFill>
                          <a:schemeClr val="accent4"/>
                        </a:solidFill>
                        <a:effectLst/>
                        <a:latin typeface="+mj-lt"/>
                        <a:ea typeface="+mn-ea"/>
                        <a:cs typeface="+mn-cs"/>
                      </a:endParaRPr>
                    </a:p>
                  </a:txBody>
                  <a:tcPr marL="9525" marR="9525" marT="9525" marB="0" anchor="b"/>
                </a:tc>
                <a:tc>
                  <a:txBody>
                    <a:bodyPr/>
                    <a:lstStyle/>
                    <a:p>
                      <a:pPr algn="ctr" fontAlgn="b"/>
                      <a:endParaRPr lang="sv-SE" sz="900" b="0" i="0" u="none" strike="noStrike" dirty="0">
                        <a:solidFill>
                          <a:srgbClr val="000000"/>
                        </a:solidFill>
                        <a:effectLst/>
                        <a:latin typeface="+mj-lt"/>
                      </a:endParaRPr>
                    </a:p>
                  </a:txBody>
                  <a:tcPr marL="9525" marR="9525" marT="9525" marB="0" anchor="b">
                    <a:noFill/>
                  </a:tcPr>
                </a:tc>
                <a:tc>
                  <a:txBody>
                    <a:bodyPr/>
                    <a:lstStyle/>
                    <a:p>
                      <a:pPr algn="ctr" fontAlgn="b"/>
                      <a:endParaRPr lang="sv-SE" sz="900" b="0" i="0" u="none" strike="noStrike" dirty="0">
                        <a:solidFill>
                          <a:srgbClr val="000000"/>
                        </a:solidFill>
                        <a:effectLst/>
                        <a:latin typeface="+mj-lt"/>
                      </a:endParaRPr>
                    </a:p>
                  </a:txBody>
                  <a:tcPr marL="9525" marR="9525" marT="9525" marB="0" anchor="b"/>
                </a:tc>
                <a:tc>
                  <a:txBody>
                    <a:bodyPr/>
                    <a:lstStyle/>
                    <a:p>
                      <a:pPr algn="ctr" fontAlgn="b"/>
                      <a:endParaRPr lang="sv-SE" sz="900" b="0" i="0" u="none" strike="noStrike" dirty="0">
                        <a:solidFill>
                          <a:srgbClr val="000000"/>
                        </a:solidFill>
                        <a:effectLst/>
                        <a:latin typeface="+mj-lt"/>
                      </a:endParaRPr>
                    </a:p>
                  </a:txBody>
                  <a:tcPr marL="9525" marR="9525" marT="9525" marB="0" anchor="b"/>
                </a:tc>
                <a:tc>
                  <a:txBody>
                    <a:bodyPr/>
                    <a:lstStyle/>
                    <a:p>
                      <a:pPr algn="ctr" fontAlgn="b"/>
                      <a:endParaRPr lang="sv-SE" sz="900" b="0" i="0" u="none" strike="noStrike" dirty="0">
                        <a:solidFill>
                          <a:srgbClr val="000000"/>
                        </a:solidFill>
                        <a:effectLst/>
                        <a:latin typeface="+mj-lt"/>
                      </a:endParaRPr>
                    </a:p>
                  </a:txBody>
                  <a:tcPr marL="9525" marR="9525" marT="9525" marB="0" anchor="b"/>
                </a:tc>
              </a:tr>
              <a:tr h="128062">
                <a:tc>
                  <a:txBody>
                    <a:bodyPr/>
                    <a:lstStyle/>
                    <a:p>
                      <a:pPr algn="l" fontAlgn="b"/>
                      <a:r>
                        <a:rPr lang="sv-SE" sz="8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800" b="1" i="0" u="none" strike="noStrike">
                          <a:solidFill>
                            <a:srgbClr val="000000"/>
                          </a:solidFill>
                          <a:effectLst/>
                          <a:latin typeface="Futura std book"/>
                        </a:rPr>
                        <a:t>15,0</a:t>
                      </a:r>
                    </a:p>
                  </a:txBody>
                  <a:tcPr marL="9525" marR="9525" marT="9525" marB="0" anchor="b">
                    <a:noFill/>
                  </a:tcPr>
                </a:tc>
                <a:tc>
                  <a:txBody>
                    <a:bodyPr/>
                    <a:lstStyle/>
                    <a:p>
                      <a:pPr algn="ctr" fontAlgn="b"/>
                      <a:r>
                        <a:rPr lang="sv-SE" sz="800" b="1" i="0" u="none" strike="noStrike">
                          <a:solidFill>
                            <a:srgbClr val="000000"/>
                          </a:solidFill>
                          <a:effectLst/>
                          <a:latin typeface="Futura std book"/>
                        </a:rPr>
                        <a:t>133,7</a:t>
                      </a:r>
                    </a:p>
                  </a:txBody>
                  <a:tcPr marL="9525" marR="9525" marT="9525" marB="0" anchor="b"/>
                </a:tc>
                <a:tc>
                  <a:txBody>
                    <a:bodyPr/>
                    <a:lstStyle/>
                    <a:p>
                      <a:pPr algn="ctr" fontAlgn="b"/>
                      <a:r>
                        <a:rPr lang="sv-SE" sz="800" b="1" i="0" u="none" strike="noStrike">
                          <a:solidFill>
                            <a:srgbClr val="000000"/>
                          </a:solidFill>
                          <a:effectLst/>
                          <a:latin typeface="Futura std book"/>
                        </a:rPr>
                        <a:t>62,3</a:t>
                      </a:r>
                    </a:p>
                  </a:txBody>
                  <a:tcPr marL="9525" marR="9525" marT="9525" marB="0" anchor="b"/>
                </a:tc>
                <a:tc>
                  <a:txBody>
                    <a:bodyPr/>
                    <a:lstStyle/>
                    <a:p>
                      <a:pPr algn="ctr" fontAlgn="b"/>
                      <a:r>
                        <a:rPr lang="sv-SE" sz="800" b="1" i="0" u="none" strike="noStrike">
                          <a:solidFill>
                            <a:srgbClr val="000000"/>
                          </a:solidFill>
                          <a:effectLst/>
                          <a:latin typeface="Futura std book"/>
                        </a:rPr>
                        <a:t>6,7</a:t>
                      </a:r>
                    </a:p>
                  </a:txBody>
                  <a:tcPr marL="9525" marR="9525" marT="9525" marB="0" anchor="b"/>
                </a:tc>
              </a:tr>
              <a:tr h="128062">
                <a:tc>
                  <a:txBody>
                    <a:bodyPr/>
                    <a:lstStyle/>
                    <a:p>
                      <a:pPr algn="l" fontAlgn="b"/>
                      <a:r>
                        <a:rPr lang="sv-SE" sz="800" b="1" i="0" u="none" strike="noStrike">
                          <a:solidFill>
                            <a:srgbClr val="000000"/>
                          </a:solidFill>
                          <a:effectLst/>
                          <a:latin typeface="Futura std book"/>
                        </a:rPr>
                        <a:t>Övriga Sverige</a:t>
                      </a:r>
                    </a:p>
                  </a:txBody>
                  <a:tcPr marL="9525" marR="9525" marT="9525" marB="0" anchor="b"/>
                </a:tc>
                <a:tc>
                  <a:txBody>
                    <a:bodyPr/>
                    <a:lstStyle/>
                    <a:p>
                      <a:pPr algn="ctr" fontAlgn="b"/>
                      <a:r>
                        <a:rPr lang="sv-SE" sz="800" b="1" i="0" u="none" strike="noStrike">
                          <a:solidFill>
                            <a:srgbClr val="000000"/>
                          </a:solidFill>
                          <a:effectLst/>
                          <a:latin typeface="Futura std book"/>
                        </a:rPr>
                        <a:t>17,9</a:t>
                      </a:r>
                    </a:p>
                  </a:txBody>
                  <a:tcPr marL="9525" marR="9525" marT="9525" marB="0" anchor="b">
                    <a:noFill/>
                  </a:tcPr>
                </a:tc>
                <a:tc>
                  <a:txBody>
                    <a:bodyPr/>
                    <a:lstStyle/>
                    <a:p>
                      <a:pPr algn="ctr" fontAlgn="b"/>
                      <a:r>
                        <a:rPr lang="sv-SE" sz="800" b="1" i="0" u="none" strike="noStrike">
                          <a:solidFill>
                            <a:srgbClr val="000000"/>
                          </a:solidFill>
                          <a:effectLst/>
                          <a:latin typeface="Futura std book"/>
                        </a:rPr>
                        <a:t>130,1</a:t>
                      </a:r>
                    </a:p>
                  </a:txBody>
                  <a:tcPr marL="9525" marR="9525" marT="9525" marB="0" anchor="b"/>
                </a:tc>
                <a:tc>
                  <a:txBody>
                    <a:bodyPr/>
                    <a:lstStyle/>
                    <a:p>
                      <a:pPr algn="ctr" fontAlgn="b"/>
                      <a:r>
                        <a:rPr lang="sv-SE" sz="800" b="1" i="0" u="none" strike="noStrike">
                          <a:solidFill>
                            <a:srgbClr val="000000"/>
                          </a:solidFill>
                          <a:effectLst/>
                          <a:latin typeface="Futura std book"/>
                        </a:rPr>
                        <a:t>58,7</a:t>
                      </a:r>
                    </a:p>
                  </a:txBody>
                  <a:tcPr marL="9525" marR="9525" marT="9525" marB="0" anchor="b"/>
                </a:tc>
                <a:tc>
                  <a:txBody>
                    <a:bodyPr/>
                    <a:lstStyle/>
                    <a:p>
                      <a:pPr algn="ctr" fontAlgn="b"/>
                      <a:r>
                        <a:rPr lang="sv-SE" sz="800" b="1" i="0" u="none" strike="noStrike">
                          <a:solidFill>
                            <a:srgbClr val="000000"/>
                          </a:solidFill>
                          <a:effectLst/>
                          <a:latin typeface="Futura std book"/>
                        </a:rPr>
                        <a:t>6,1</a:t>
                      </a:r>
                    </a:p>
                  </a:txBody>
                  <a:tcPr marL="9525" marR="9525" marT="9525" marB="0" anchor="b"/>
                </a:tc>
              </a:tr>
              <a:tr h="128062">
                <a:tc>
                  <a:txBody>
                    <a:bodyPr/>
                    <a:lstStyle/>
                    <a:p>
                      <a:pPr algn="l" fontAlgn="b"/>
                      <a:r>
                        <a:rPr lang="sv-SE" sz="800" b="0" i="0" u="none" strike="noStrike">
                          <a:solidFill>
                            <a:srgbClr val="000000"/>
                          </a:solidFill>
                          <a:effectLst/>
                          <a:latin typeface="Futura std book"/>
                        </a:rPr>
                        <a:t>Stockholms län</a:t>
                      </a:r>
                    </a:p>
                  </a:txBody>
                  <a:tcPr marL="9525" marR="9525" marT="9525" marB="0" anchor="b"/>
                </a:tc>
                <a:tc>
                  <a:txBody>
                    <a:bodyPr/>
                    <a:lstStyle/>
                    <a:p>
                      <a:pPr algn="ctr" fontAlgn="b"/>
                      <a:r>
                        <a:rPr lang="sv-SE" sz="800" b="0" i="0" u="none" strike="noStrike">
                          <a:solidFill>
                            <a:srgbClr val="000000"/>
                          </a:solidFill>
                          <a:effectLst/>
                          <a:latin typeface="Futura std book"/>
                        </a:rPr>
                        <a:t>8,1</a:t>
                      </a:r>
                    </a:p>
                  </a:txBody>
                  <a:tcPr marL="9525" marR="9525" marT="9525" marB="0" anchor="b">
                    <a:noFill/>
                  </a:tcPr>
                </a:tc>
                <a:tc>
                  <a:txBody>
                    <a:bodyPr/>
                    <a:lstStyle/>
                    <a:p>
                      <a:pPr algn="ctr" fontAlgn="b"/>
                      <a:r>
                        <a:rPr lang="sv-SE" sz="800" b="0" i="0" u="none" strike="noStrike">
                          <a:solidFill>
                            <a:srgbClr val="000000"/>
                          </a:solidFill>
                          <a:effectLst/>
                          <a:latin typeface="Futura std book"/>
                        </a:rPr>
                        <a:t>154,5</a:t>
                      </a:r>
                    </a:p>
                  </a:txBody>
                  <a:tcPr marL="9525" marR="9525" marT="9525" marB="0" anchor="b"/>
                </a:tc>
                <a:tc>
                  <a:txBody>
                    <a:bodyPr/>
                    <a:lstStyle/>
                    <a:p>
                      <a:pPr algn="ctr" fontAlgn="b"/>
                      <a:r>
                        <a:rPr lang="sv-SE" sz="800" b="0" i="0" u="none" strike="noStrike">
                          <a:solidFill>
                            <a:srgbClr val="000000"/>
                          </a:solidFill>
                          <a:effectLst/>
                          <a:latin typeface="Futura std book"/>
                        </a:rPr>
                        <a:t>65,8</a:t>
                      </a:r>
                    </a:p>
                  </a:txBody>
                  <a:tcPr marL="9525" marR="9525" marT="9525" marB="0" anchor="b"/>
                </a:tc>
                <a:tc>
                  <a:txBody>
                    <a:bodyPr/>
                    <a:lstStyle/>
                    <a:p>
                      <a:pPr algn="ctr" fontAlgn="b"/>
                      <a:r>
                        <a:rPr lang="sv-SE" sz="800" b="0" i="0" u="none" strike="noStrike">
                          <a:solidFill>
                            <a:srgbClr val="000000"/>
                          </a:solidFill>
                          <a:effectLst/>
                          <a:latin typeface="Futura std book"/>
                        </a:rPr>
                        <a:t>8,6</a:t>
                      </a:r>
                    </a:p>
                  </a:txBody>
                  <a:tcPr marL="9525" marR="9525" marT="9525" marB="0" anchor="b"/>
                </a:tc>
              </a:tr>
              <a:tr h="128062">
                <a:tc>
                  <a:txBody>
                    <a:bodyPr/>
                    <a:lstStyle/>
                    <a:p>
                      <a:pPr algn="l" fontAlgn="b"/>
                      <a:r>
                        <a:rPr lang="sv-SE" sz="800" b="0" i="0" u="none" strike="noStrike">
                          <a:solidFill>
                            <a:srgbClr val="000000"/>
                          </a:solidFill>
                          <a:effectLst/>
                          <a:latin typeface="Futura std book"/>
                        </a:rPr>
                        <a:t>Uppsala län</a:t>
                      </a:r>
                    </a:p>
                  </a:txBody>
                  <a:tcPr marL="9525" marR="9525" marT="9525" marB="0" anchor="b"/>
                </a:tc>
                <a:tc>
                  <a:txBody>
                    <a:bodyPr/>
                    <a:lstStyle/>
                    <a:p>
                      <a:pPr algn="ctr" fontAlgn="b"/>
                      <a:r>
                        <a:rPr lang="sv-SE" sz="800" b="0" i="0" u="none" strike="noStrike">
                          <a:solidFill>
                            <a:srgbClr val="000000"/>
                          </a:solidFill>
                          <a:effectLst/>
                          <a:latin typeface="Futura std book"/>
                        </a:rPr>
                        <a:t>1,2</a:t>
                      </a:r>
                    </a:p>
                  </a:txBody>
                  <a:tcPr marL="9525" marR="9525" marT="9525" marB="0" anchor="b">
                    <a:noFill/>
                  </a:tcPr>
                </a:tc>
                <a:tc>
                  <a:txBody>
                    <a:bodyPr/>
                    <a:lstStyle/>
                    <a:p>
                      <a:pPr algn="ctr" fontAlgn="b"/>
                      <a:r>
                        <a:rPr lang="sv-SE" sz="800" b="0" i="0" u="none" strike="noStrike">
                          <a:solidFill>
                            <a:srgbClr val="000000"/>
                          </a:solidFill>
                          <a:effectLst/>
                          <a:latin typeface="Futura std book"/>
                        </a:rPr>
                        <a:t>154,9</a:t>
                      </a:r>
                    </a:p>
                  </a:txBody>
                  <a:tcPr marL="9525" marR="9525" marT="9525" marB="0" anchor="b"/>
                </a:tc>
                <a:tc>
                  <a:txBody>
                    <a:bodyPr/>
                    <a:lstStyle/>
                    <a:p>
                      <a:pPr algn="ctr" fontAlgn="b"/>
                      <a:r>
                        <a:rPr lang="sv-SE" sz="800" b="0" i="0" u="none" strike="noStrike">
                          <a:solidFill>
                            <a:srgbClr val="000000"/>
                          </a:solidFill>
                          <a:effectLst/>
                          <a:latin typeface="Futura std book"/>
                        </a:rPr>
                        <a:t>83,9</a:t>
                      </a:r>
                    </a:p>
                  </a:txBody>
                  <a:tcPr marL="9525" marR="9525" marT="9525" marB="0" anchor="b"/>
                </a:tc>
                <a:tc>
                  <a:txBody>
                    <a:bodyPr/>
                    <a:lstStyle/>
                    <a:p>
                      <a:pPr algn="ctr" fontAlgn="b"/>
                      <a:r>
                        <a:rPr lang="sv-SE" sz="800" b="0" i="0" u="none" strike="noStrike">
                          <a:solidFill>
                            <a:srgbClr val="000000"/>
                          </a:solidFill>
                          <a:effectLst/>
                          <a:latin typeface="Futura std book"/>
                        </a:rPr>
                        <a:t>6,1</a:t>
                      </a:r>
                    </a:p>
                  </a:txBody>
                  <a:tcPr marL="9525" marR="9525" marT="9525" marB="0" anchor="b"/>
                </a:tc>
              </a:tr>
              <a:tr h="128062">
                <a:tc>
                  <a:txBody>
                    <a:bodyPr/>
                    <a:lstStyle/>
                    <a:p>
                      <a:pPr algn="l" fontAlgn="b"/>
                      <a:r>
                        <a:rPr lang="sv-SE" sz="8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800" b="0" i="0" u="none" strike="noStrike">
                          <a:solidFill>
                            <a:srgbClr val="000000"/>
                          </a:solidFill>
                          <a:effectLst/>
                          <a:latin typeface="Futura std book"/>
                        </a:rPr>
                        <a:t>0,8</a:t>
                      </a:r>
                    </a:p>
                  </a:txBody>
                  <a:tcPr marL="9525" marR="9525" marT="9525" marB="0" anchor="b">
                    <a:noFill/>
                  </a:tcPr>
                </a:tc>
                <a:tc>
                  <a:txBody>
                    <a:bodyPr/>
                    <a:lstStyle/>
                    <a:p>
                      <a:pPr algn="ctr" fontAlgn="b"/>
                      <a:r>
                        <a:rPr lang="sv-SE" sz="800" b="0" i="0" u="none" strike="noStrike">
                          <a:solidFill>
                            <a:srgbClr val="000000"/>
                          </a:solidFill>
                          <a:effectLst/>
                          <a:latin typeface="Futura std book"/>
                        </a:rPr>
                        <a:t>125,4</a:t>
                      </a:r>
                    </a:p>
                  </a:txBody>
                  <a:tcPr marL="9525" marR="9525" marT="9525" marB="0" anchor="b"/>
                </a:tc>
                <a:tc>
                  <a:txBody>
                    <a:bodyPr/>
                    <a:lstStyle/>
                    <a:p>
                      <a:pPr algn="ctr" fontAlgn="b"/>
                      <a:r>
                        <a:rPr lang="sv-SE" sz="800" b="0" i="0" u="none" strike="noStrike">
                          <a:solidFill>
                            <a:srgbClr val="000000"/>
                          </a:solidFill>
                          <a:effectLst/>
                          <a:latin typeface="Futura std book"/>
                        </a:rPr>
                        <a:t>58,9</a:t>
                      </a:r>
                    </a:p>
                  </a:txBody>
                  <a:tcPr marL="9525" marR="9525" marT="9525" marB="0" anchor="b"/>
                </a:tc>
                <a:tc>
                  <a:txBody>
                    <a:bodyPr/>
                    <a:lstStyle/>
                    <a:p>
                      <a:pPr algn="ctr" fontAlgn="b"/>
                      <a:r>
                        <a:rPr lang="sv-SE" sz="800" b="0" i="0" u="none" strike="noStrike">
                          <a:solidFill>
                            <a:srgbClr val="000000"/>
                          </a:solidFill>
                          <a:effectLst/>
                          <a:latin typeface="Futura std book"/>
                        </a:rPr>
                        <a:t>7,2</a:t>
                      </a:r>
                    </a:p>
                  </a:txBody>
                  <a:tcPr marL="9525" marR="9525" marT="9525" marB="0" anchor="b"/>
                </a:tc>
              </a:tr>
              <a:tr h="128062">
                <a:tc>
                  <a:txBody>
                    <a:bodyPr/>
                    <a:lstStyle/>
                    <a:p>
                      <a:pPr algn="l" fontAlgn="b"/>
                      <a:r>
                        <a:rPr lang="sv-SE" sz="8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800" b="0" i="0" u="none" strike="noStrike">
                          <a:solidFill>
                            <a:srgbClr val="000000"/>
                          </a:solidFill>
                          <a:effectLst/>
                          <a:latin typeface="Futura std book"/>
                        </a:rPr>
                        <a:t>1,4</a:t>
                      </a:r>
                    </a:p>
                  </a:txBody>
                  <a:tcPr marL="9525" marR="9525" marT="9525" marB="0" anchor="b">
                    <a:noFill/>
                  </a:tcPr>
                </a:tc>
                <a:tc>
                  <a:txBody>
                    <a:bodyPr/>
                    <a:lstStyle/>
                    <a:p>
                      <a:pPr algn="ctr" fontAlgn="b"/>
                      <a:r>
                        <a:rPr lang="sv-SE" sz="800" b="0" i="0" u="none" strike="noStrike">
                          <a:solidFill>
                            <a:srgbClr val="000000"/>
                          </a:solidFill>
                          <a:effectLst/>
                          <a:latin typeface="Futura std book"/>
                        </a:rPr>
                        <a:t>107,1</a:t>
                      </a:r>
                    </a:p>
                  </a:txBody>
                  <a:tcPr marL="9525" marR="9525" marT="9525" marB="0" anchor="b"/>
                </a:tc>
                <a:tc>
                  <a:txBody>
                    <a:bodyPr/>
                    <a:lstStyle/>
                    <a:p>
                      <a:pPr algn="ctr" fontAlgn="b"/>
                      <a:r>
                        <a:rPr lang="sv-SE" sz="800" b="0" i="0" u="none" strike="noStrike">
                          <a:solidFill>
                            <a:srgbClr val="000000"/>
                          </a:solidFill>
                          <a:effectLst/>
                          <a:latin typeface="Futura std book"/>
                        </a:rPr>
                        <a:t>65,9</a:t>
                      </a:r>
                    </a:p>
                  </a:txBody>
                  <a:tcPr marL="9525" marR="9525" marT="9525" marB="0" anchor="b"/>
                </a:tc>
                <a:tc>
                  <a:txBody>
                    <a:bodyPr/>
                    <a:lstStyle/>
                    <a:p>
                      <a:pPr algn="ctr" fontAlgn="b"/>
                      <a:r>
                        <a:rPr lang="sv-SE" sz="800" b="0" i="0" u="none" strike="noStrike">
                          <a:solidFill>
                            <a:srgbClr val="000000"/>
                          </a:solidFill>
                          <a:effectLst/>
                          <a:latin typeface="Futura std book"/>
                        </a:rPr>
                        <a:t>7,6</a:t>
                      </a:r>
                    </a:p>
                  </a:txBody>
                  <a:tcPr marL="9525" marR="9525" marT="9525" marB="0" anchor="b"/>
                </a:tc>
              </a:tr>
              <a:tr h="128062">
                <a:tc>
                  <a:txBody>
                    <a:bodyPr/>
                    <a:lstStyle/>
                    <a:p>
                      <a:pPr algn="l" fontAlgn="b"/>
                      <a:r>
                        <a:rPr lang="sv-SE" sz="800" b="0" i="0" u="none" strike="noStrike">
                          <a:solidFill>
                            <a:srgbClr val="000000"/>
                          </a:solidFill>
                          <a:effectLst/>
                          <a:latin typeface="Futura std book"/>
                        </a:rPr>
                        <a:t>Örebro län</a:t>
                      </a:r>
                    </a:p>
                  </a:txBody>
                  <a:tcPr marL="9525" marR="9525" marT="9525" marB="0" anchor="b"/>
                </a:tc>
                <a:tc>
                  <a:txBody>
                    <a:bodyPr/>
                    <a:lstStyle/>
                    <a:p>
                      <a:pPr algn="ctr" fontAlgn="b"/>
                      <a:r>
                        <a:rPr lang="sv-SE" sz="800" b="0" i="0" u="none" strike="noStrike">
                          <a:solidFill>
                            <a:srgbClr val="000000"/>
                          </a:solidFill>
                          <a:effectLst/>
                          <a:latin typeface="Futura std book"/>
                        </a:rPr>
                        <a:t>0,9</a:t>
                      </a:r>
                    </a:p>
                  </a:txBody>
                  <a:tcPr marL="9525" marR="9525" marT="9525" marB="0" anchor="b">
                    <a:noFill/>
                  </a:tcPr>
                </a:tc>
                <a:tc>
                  <a:txBody>
                    <a:bodyPr/>
                    <a:lstStyle/>
                    <a:p>
                      <a:pPr algn="ctr" fontAlgn="b"/>
                      <a:r>
                        <a:rPr lang="sv-SE" sz="800" b="0" i="0" u="none" strike="noStrike">
                          <a:solidFill>
                            <a:srgbClr val="000000"/>
                          </a:solidFill>
                          <a:effectLst/>
                          <a:latin typeface="Futura std book"/>
                        </a:rPr>
                        <a:t>86,5</a:t>
                      </a:r>
                    </a:p>
                  </a:txBody>
                  <a:tcPr marL="9525" marR="9525" marT="9525" marB="0" anchor="b"/>
                </a:tc>
                <a:tc>
                  <a:txBody>
                    <a:bodyPr/>
                    <a:lstStyle/>
                    <a:p>
                      <a:pPr algn="ctr" fontAlgn="b"/>
                      <a:r>
                        <a:rPr lang="sv-SE" sz="800" b="0" i="0" u="none" strike="noStrike">
                          <a:solidFill>
                            <a:srgbClr val="000000"/>
                          </a:solidFill>
                          <a:effectLst/>
                          <a:latin typeface="Futura std book"/>
                        </a:rPr>
                        <a:t>49,3</a:t>
                      </a:r>
                    </a:p>
                  </a:txBody>
                  <a:tcPr marL="9525" marR="9525" marT="9525" marB="0" anchor="b"/>
                </a:tc>
                <a:tc>
                  <a:txBody>
                    <a:bodyPr/>
                    <a:lstStyle/>
                    <a:p>
                      <a:pPr algn="ctr" fontAlgn="b"/>
                      <a:r>
                        <a:rPr lang="sv-SE" sz="800" b="0" i="0" u="none" strike="noStrike">
                          <a:solidFill>
                            <a:srgbClr val="000000"/>
                          </a:solidFill>
                          <a:effectLst/>
                          <a:latin typeface="Futura std book"/>
                        </a:rPr>
                        <a:t>2,8</a:t>
                      </a:r>
                    </a:p>
                  </a:txBody>
                  <a:tcPr marL="9525" marR="9525" marT="9525" marB="0" anchor="b"/>
                </a:tc>
              </a:tr>
              <a:tr h="128062">
                <a:tc>
                  <a:txBody>
                    <a:bodyPr/>
                    <a:lstStyle/>
                    <a:p>
                      <a:pPr algn="l" fontAlgn="b"/>
                      <a:r>
                        <a:rPr lang="sv-SE" sz="8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800" b="0" i="0" u="none" strike="noStrike">
                          <a:solidFill>
                            <a:srgbClr val="000000"/>
                          </a:solidFill>
                          <a:effectLst/>
                          <a:latin typeface="Futura std book"/>
                        </a:rPr>
                        <a:t>0,7</a:t>
                      </a:r>
                    </a:p>
                  </a:txBody>
                  <a:tcPr marL="9525" marR="9525" marT="9525" marB="0" anchor="b">
                    <a:noFill/>
                  </a:tcPr>
                </a:tc>
                <a:tc>
                  <a:txBody>
                    <a:bodyPr/>
                    <a:lstStyle/>
                    <a:p>
                      <a:pPr algn="ctr" fontAlgn="b"/>
                      <a:r>
                        <a:rPr lang="sv-SE" sz="800" b="0" i="0" u="none" strike="noStrike">
                          <a:solidFill>
                            <a:srgbClr val="000000"/>
                          </a:solidFill>
                          <a:effectLst/>
                          <a:latin typeface="Futura std book"/>
                        </a:rPr>
                        <a:t>80,7</a:t>
                      </a:r>
                    </a:p>
                  </a:txBody>
                  <a:tcPr marL="9525" marR="9525" marT="9525" marB="0" anchor="b"/>
                </a:tc>
                <a:tc>
                  <a:txBody>
                    <a:bodyPr/>
                    <a:lstStyle/>
                    <a:p>
                      <a:pPr algn="ctr" fontAlgn="b"/>
                      <a:r>
                        <a:rPr lang="sv-SE" sz="800" b="0" i="0" u="none" strike="noStrike">
                          <a:solidFill>
                            <a:srgbClr val="000000"/>
                          </a:solidFill>
                          <a:effectLst/>
                          <a:latin typeface="Futura std book"/>
                        </a:rPr>
                        <a:t>37,7</a:t>
                      </a:r>
                    </a:p>
                  </a:txBody>
                  <a:tcPr marL="9525" marR="9525" marT="9525" marB="0" anchor="b"/>
                </a:tc>
                <a:tc>
                  <a:txBody>
                    <a:bodyPr/>
                    <a:lstStyle/>
                    <a:p>
                      <a:pPr algn="ctr" fontAlgn="b"/>
                      <a:r>
                        <a:rPr lang="sv-SE" sz="800" b="0" i="0" u="none" strike="noStrike">
                          <a:solidFill>
                            <a:srgbClr val="000000"/>
                          </a:solidFill>
                          <a:effectLst/>
                          <a:latin typeface="Futura std book"/>
                        </a:rPr>
                        <a:t>-1,9</a:t>
                      </a:r>
                    </a:p>
                  </a:txBody>
                  <a:tcPr marL="9525" marR="9525" marT="9525" marB="0" anchor="b"/>
                </a:tc>
              </a:tr>
              <a:tr h="128062">
                <a:tc>
                  <a:txBody>
                    <a:bodyPr/>
                    <a:lstStyle/>
                    <a:p>
                      <a:pPr algn="l" fontAlgn="b"/>
                      <a:r>
                        <a:rPr lang="sv-SE" sz="800" b="0" i="0" u="none" strike="noStrike">
                          <a:solidFill>
                            <a:srgbClr val="000000"/>
                          </a:solidFill>
                          <a:effectLst/>
                          <a:latin typeface="Futura std book"/>
                        </a:rPr>
                        <a:t>Dalarnas län</a:t>
                      </a:r>
                    </a:p>
                  </a:txBody>
                  <a:tcPr marL="9525" marR="9525" marT="9525" marB="0" anchor="b"/>
                </a:tc>
                <a:tc>
                  <a:txBody>
                    <a:bodyPr/>
                    <a:lstStyle/>
                    <a:p>
                      <a:pPr algn="ctr" fontAlgn="b"/>
                      <a:r>
                        <a:rPr lang="sv-SE" sz="800" b="0" i="0" u="none" strike="noStrike">
                          <a:solidFill>
                            <a:srgbClr val="000000"/>
                          </a:solidFill>
                          <a:effectLst/>
                          <a:latin typeface="Futura std book"/>
                        </a:rPr>
                        <a:t>1,0</a:t>
                      </a:r>
                    </a:p>
                  </a:txBody>
                  <a:tcPr marL="9525" marR="9525" marT="9525" marB="0" anchor="b">
                    <a:noFill/>
                  </a:tcPr>
                </a:tc>
                <a:tc>
                  <a:txBody>
                    <a:bodyPr/>
                    <a:lstStyle/>
                    <a:p>
                      <a:pPr algn="ctr" fontAlgn="b"/>
                      <a:r>
                        <a:rPr lang="sv-SE" sz="800" b="0" i="0" u="none" strike="noStrike">
                          <a:solidFill>
                            <a:srgbClr val="000000"/>
                          </a:solidFill>
                          <a:effectLst/>
                          <a:latin typeface="Futura std book"/>
                        </a:rPr>
                        <a:t>107,8</a:t>
                      </a:r>
                    </a:p>
                  </a:txBody>
                  <a:tcPr marL="9525" marR="9525" marT="9525" marB="0" anchor="b"/>
                </a:tc>
                <a:tc>
                  <a:txBody>
                    <a:bodyPr/>
                    <a:lstStyle/>
                    <a:p>
                      <a:pPr algn="ctr" fontAlgn="b"/>
                      <a:r>
                        <a:rPr lang="sv-SE" sz="800" b="0" i="0" u="none" strike="noStrike">
                          <a:solidFill>
                            <a:srgbClr val="000000"/>
                          </a:solidFill>
                          <a:effectLst/>
                          <a:latin typeface="Futura std book"/>
                        </a:rPr>
                        <a:t>50,9</a:t>
                      </a:r>
                    </a:p>
                  </a:txBody>
                  <a:tcPr marL="9525" marR="9525" marT="9525" marB="0" anchor="b"/>
                </a:tc>
                <a:tc>
                  <a:txBody>
                    <a:bodyPr/>
                    <a:lstStyle/>
                    <a:p>
                      <a:pPr algn="ctr" fontAlgn="b"/>
                      <a:r>
                        <a:rPr lang="sv-SE" sz="800" b="0" i="0" u="none" strike="noStrike">
                          <a:solidFill>
                            <a:srgbClr val="000000"/>
                          </a:solidFill>
                          <a:effectLst/>
                          <a:latin typeface="Futura std book"/>
                        </a:rPr>
                        <a:t>4,5</a:t>
                      </a:r>
                    </a:p>
                  </a:txBody>
                  <a:tcPr marL="9525" marR="9525" marT="9525" marB="0" anchor="b"/>
                </a:tc>
              </a:tr>
              <a:tr h="128062">
                <a:tc>
                  <a:txBody>
                    <a:bodyPr/>
                    <a:lstStyle/>
                    <a:p>
                      <a:pPr algn="l" fontAlgn="b"/>
                      <a:r>
                        <a:rPr lang="sv-SE" sz="800" b="0" i="0" u="none" strike="noStrike">
                          <a:solidFill>
                            <a:srgbClr val="000000"/>
                          </a:solidFill>
                          <a:effectLst/>
                          <a:latin typeface="Futura std book"/>
                        </a:rPr>
                        <a:t>Gävleborgs län</a:t>
                      </a:r>
                    </a:p>
                  </a:txBody>
                  <a:tcPr marL="9525" marR="9525" marT="9525" marB="0" anchor="b"/>
                </a:tc>
                <a:tc>
                  <a:txBody>
                    <a:bodyPr/>
                    <a:lstStyle/>
                    <a:p>
                      <a:pPr algn="ctr" fontAlgn="b"/>
                      <a:r>
                        <a:rPr lang="sv-SE" sz="800" b="0" i="0" u="none" strike="noStrike">
                          <a:solidFill>
                            <a:srgbClr val="000000"/>
                          </a:solidFill>
                          <a:effectLst/>
                          <a:latin typeface="Futura std book"/>
                        </a:rPr>
                        <a:t>1,0</a:t>
                      </a:r>
                    </a:p>
                  </a:txBody>
                  <a:tcPr marL="9525" marR="9525" marT="9525" marB="0" anchor="b">
                    <a:noFill/>
                  </a:tcPr>
                </a:tc>
                <a:tc>
                  <a:txBody>
                    <a:bodyPr/>
                    <a:lstStyle/>
                    <a:p>
                      <a:pPr algn="ctr" fontAlgn="b"/>
                      <a:r>
                        <a:rPr lang="sv-SE" sz="800" b="0" i="0" u="none" strike="noStrike">
                          <a:solidFill>
                            <a:srgbClr val="000000"/>
                          </a:solidFill>
                          <a:effectLst/>
                          <a:latin typeface="Futura std book"/>
                        </a:rPr>
                        <a:t>137,1</a:t>
                      </a:r>
                    </a:p>
                  </a:txBody>
                  <a:tcPr marL="9525" marR="9525" marT="9525" marB="0" anchor="b"/>
                </a:tc>
                <a:tc>
                  <a:txBody>
                    <a:bodyPr/>
                    <a:lstStyle/>
                    <a:p>
                      <a:pPr algn="ctr" fontAlgn="b"/>
                      <a:r>
                        <a:rPr lang="sv-SE" sz="800" b="0" i="0" u="none" strike="noStrike">
                          <a:solidFill>
                            <a:srgbClr val="000000"/>
                          </a:solidFill>
                          <a:effectLst/>
                          <a:latin typeface="Futura std book"/>
                        </a:rPr>
                        <a:t>56,1</a:t>
                      </a:r>
                    </a:p>
                  </a:txBody>
                  <a:tcPr marL="9525" marR="9525" marT="9525" marB="0" anchor="b"/>
                </a:tc>
                <a:tc>
                  <a:txBody>
                    <a:bodyPr/>
                    <a:lstStyle/>
                    <a:p>
                      <a:pPr algn="ctr" fontAlgn="b"/>
                      <a:r>
                        <a:rPr lang="sv-SE" sz="800" b="0" i="0" u="none" strike="noStrike" dirty="0">
                          <a:solidFill>
                            <a:srgbClr val="000000"/>
                          </a:solidFill>
                          <a:effectLst/>
                          <a:latin typeface="Futura std book"/>
                        </a:rPr>
                        <a:t>2,6</a:t>
                      </a:r>
                    </a:p>
                  </a:txBody>
                  <a:tcPr marL="9525" marR="9525" marT="9525" marB="0" anchor="b"/>
                </a:tc>
              </a:tr>
            </a:tbl>
          </a:graphicData>
        </a:graphic>
      </p:graphicFrame>
      <p:sp>
        <p:nvSpPr>
          <p:cNvPr id="13" name="textruta 12"/>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2" name="Rektangel 1"/>
          <p:cNvSpPr/>
          <p:nvPr/>
        </p:nvSpPr>
        <p:spPr>
          <a:xfrm>
            <a:off x="1741009" y="826935"/>
            <a:ext cx="2250219" cy="25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4" name="Rektangel 3"/>
          <p:cNvSpPr/>
          <p:nvPr/>
        </p:nvSpPr>
        <p:spPr>
          <a:xfrm>
            <a:off x="2695492" y="4381169"/>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9" name="Rektangel 8"/>
          <p:cNvSpPr/>
          <p:nvPr/>
        </p:nvSpPr>
        <p:spPr>
          <a:xfrm>
            <a:off x="3078482" y="4588338"/>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7" name="Rektangel 6"/>
          <p:cNvSpPr/>
          <p:nvPr/>
        </p:nvSpPr>
        <p:spPr>
          <a:xfrm>
            <a:off x="985962" y="4608344"/>
            <a:ext cx="713177" cy="234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10" name="textruta 9"/>
          <p:cNvSpPr txBox="1"/>
          <p:nvPr/>
        </p:nvSpPr>
        <p:spPr>
          <a:xfrm>
            <a:off x="4826433" y="4842662"/>
            <a:ext cx="914400" cy="348621"/>
          </a:xfrm>
          <a:prstGeom prst="rect">
            <a:avLst/>
          </a:prstGeom>
          <a:noFill/>
        </p:spPr>
        <p:txBody>
          <a:bodyPr wrap="none" lIns="0" tIns="0" rIns="0" bIns="0" rtlCol="0">
            <a:noAutofit/>
          </a:bodyPr>
          <a:lstStyle/>
          <a:p>
            <a:pPr>
              <a:lnSpc>
                <a:spcPts val="2400"/>
              </a:lnSpc>
            </a:pPr>
            <a:r>
              <a:rPr lang="sv-SE" sz="800" dirty="0" smtClean="0"/>
              <a:t>*I övrigt ingår jordbruk, skogsbruk och fiske, byggverksamhet samt okänd näringsgren</a:t>
            </a:r>
          </a:p>
        </p:txBody>
      </p:sp>
      <p:graphicFrame>
        <p:nvGraphicFramePr>
          <p:cNvPr id="11" name="Diagram 10"/>
          <p:cNvGraphicFramePr>
            <a:graphicFrameLocks/>
          </p:cNvGraphicFramePr>
          <p:nvPr>
            <p:extLst>
              <p:ext uri="{D42A27DB-BD31-4B8C-83A1-F6EECF244321}">
                <p14:modId xmlns:p14="http://schemas.microsoft.com/office/powerpoint/2010/main" val="3438277054"/>
              </p:ext>
            </p:extLst>
          </p:nvPr>
        </p:nvGraphicFramePr>
        <p:xfrm>
          <a:off x="527764" y="2180422"/>
          <a:ext cx="4155675"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479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Nyregistrerade företag</a:t>
            </a:r>
            <a:br>
              <a:rPr lang="sv-SE" sz="2800" dirty="0" smtClean="0"/>
            </a:br>
            <a:endParaRPr lang="sv-SE" sz="2000" b="0" dirty="0"/>
          </a:p>
        </p:txBody>
      </p:sp>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Bolagsverket</a:t>
            </a:r>
          </a:p>
        </p:txBody>
      </p:sp>
      <p:sp>
        <p:nvSpPr>
          <p:cNvPr id="2" name="textruta 1"/>
          <p:cNvSpPr txBox="1"/>
          <p:nvPr/>
        </p:nvSpPr>
        <p:spPr>
          <a:xfrm>
            <a:off x="7533864" y="4579303"/>
            <a:ext cx="914400" cy="453553"/>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9" name="Tabell 8"/>
          <p:cNvGraphicFramePr>
            <a:graphicFrameLocks noGrp="1"/>
          </p:cNvGraphicFramePr>
          <p:nvPr>
            <p:extLst>
              <p:ext uri="{D42A27DB-BD31-4B8C-83A1-F6EECF244321}">
                <p14:modId xmlns:p14="http://schemas.microsoft.com/office/powerpoint/2010/main" val="1208719899"/>
              </p:ext>
            </p:extLst>
          </p:nvPr>
        </p:nvGraphicFramePr>
        <p:xfrm>
          <a:off x="4571666" y="2202512"/>
          <a:ext cx="3984226" cy="2376792"/>
        </p:xfrm>
        <a:graphic>
          <a:graphicData uri="http://schemas.openxmlformats.org/drawingml/2006/table">
            <a:tbl>
              <a:tblPr>
                <a:tableStyleId>{68D230F3-CF80-4859-8CE7-A43EE81993B5}</a:tableStyleId>
              </a:tblPr>
              <a:tblGrid>
                <a:gridCol w="1439863"/>
                <a:gridCol w="706688"/>
                <a:gridCol w="661301"/>
                <a:gridCol w="651428"/>
                <a:gridCol w="524946"/>
              </a:tblGrid>
              <a:tr h="198066">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kv2</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806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8066">
                <a:tc>
                  <a:txBody>
                    <a:bodyPr/>
                    <a:lstStyle/>
                    <a:p>
                      <a:pPr algn="l"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dirty="0">
                          <a:solidFill>
                            <a:srgbClr val="000000"/>
                          </a:solidFill>
                          <a:effectLst/>
                          <a:latin typeface="Futura std book"/>
                        </a:rPr>
                        <a:t>9 218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17,7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36 379</a:t>
                      </a:r>
                    </a:p>
                  </a:txBody>
                  <a:tcPr marL="9525" marR="9525" marT="9525" marB="0" anchor="b"/>
                </a:tc>
                <a:tc>
                  <a:txBody>
                    <a:bodyPr/>
                    <a:lstStyle/>
                    <a:p>
                      <a:pPr algn="ctr" fontAlgn="b"/>
                      <a:r>
                        <a:rPr lang="sv-SE" sz="1100" b="1" i="0" u="none" strike="noStrike">
                          <a:solidFill>
                            <a:srgbClr val="000000"/>
                          </a:solidFill>
                          <a:effectLst/>
                          <a:latin typeface="Futura std book"/>
                        </a:rPr>
                        <a:t>9,7</a:t>
                      </a:r>
                    </a:p>
                  </a:txBody>
                  <a:tcPr marL="9525" marR="9525" marT="9525" marB="0" anchor="b"/>
                </a:tc>
              </a:tr>
              <a:tr h="198066">
                <a:tc>
                  <a:txBody>
                    <a:bodyPr/>
                    <a:lstStyle/>
                    <a:p>
                      <a:pPr algn="l" fontAlgn="b"/>
                      <a:r>
                        <a:rPr lang="sv-SE" sz="1100" b="1" i="0" u="none" strike="noStrike">
                          <a:solidFill>
                            <a:srgbClr val="000000"/>
                          </a:solidFill>
                          <a:effectLst/>
                          <a:latin typeface="Futura std book"/>
                        </a:rPr>
                        <a:t>Övriga Sverige</a:t>
                      </a:r>
                    </a:p>
                  </a:txBody>
                  <a:tcPr marL="9525" marR="9525" marT="9525" marB="0" anchor="b"/>
                </a:tc>
                <a:tc>
                  <a:txBody>
                    <a:bodyPr/>
                    <a:lstStyle/>
                    <a:p>
                      <a:pPr algn="ctr" fontAlgn="b"/>
                      <a:r>
                        <a:rPr lang="sv-SE" sz="1100" b="1" i="0" u="none" strike="noStrike" dirty="0">
                          <a:solidFill>
                            <a:srgbClr val="000000"/>
                          </a:solidFill>
                          <a:effectLst/>
                          <a:latin typeface="Futura std book"/>
                        </a:rPr>
                        <a:t>8 016</a:t>
                      </a:r>
                    </a:p>
                  </a:txBody>
                  <a:tcPr marL="9525" marR="9525" marT="9525" marB="0" anchor="b">
                    <a:noFill/>
                  </a:tcPr>
                </a:tc>
                <a:tc>
                  <a:txBody>
                    <a:bodyPr/>
                    <a:lstStyle/>
                    <a:p>
                      <a:pPr algn="ctr" fontAlgn="b"/>
                      <a:r>
                        <a:rPr lang="sv-SE" sz="1100" b="1" i="0" u="none" strike="noStrike" dirty="0">
                          <a:solidFill>
                            <a:srgbClr val="000000"/>
                          </a:solidFill>
                          <a:effectLst/>
                          <a:latin typeface="Futura std book"/>
                        </a:rPr>
                        <a:t>17,9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31 966</a:t>
                      </a:r>
                    </a:p>
                  </a:txBody>
                  <a:tcPr marL="9525" marR="9525" marT="9525" marB="0" anchor="b"/>
                </a:tc>
                <a:tc>
                  <a:txBody>
                    <a:bodyPr/>
                    <a:lstStyle/>
                    <a:p>
                      <a:pPr algn="ctr" fontAlgn="b"/>
                      <a:r>
                        <a:rPr lang="sv-SE" sz="1100" b="1" i="0" u="none" strike="noStrike">
                          <a:solidFill>
                            <a:srgbClr val="000000"/>
                          </a:solidFill>
                          <a:effectLst/>
                          <a:latin typeface="Futura std book"/>
                        </a:rPr>
                        <a:t>7,7</a:t>
                      </a:r>
                    </a:p>
                  </a:txBody>
                  <a:tcPr marL="9525" marR="9525" marT="9525" marB="0" anchor="b"/>
                </a:tc>
              </a:tr>
              <a:tr h="198066">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6 378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19,8</a:t>
                      </a:r>
                    </a:p>
                  </a:txBody>
                  <a:tcPr marL="9525" marR="9525" marT="9525" marB="0" anchor="b">
                    <a:noFill/>
                  </a:tcPr>
                </a:tc>
                <a:tc>
                  <a:txBody>
                    <a:bodyPr/>
                    <a:lstStyle/>
                    <a:p>
                      <a:pPr algn="ctr" fontAlgn="b"/>
                      <a:r>
                        <a:rPr lang="sv-SE" sz="1100" b="0" i="0" u="none" strike="noStrike" dirty="0">
                          <a:solidFill>
                            <a:srgbClr val="000000"/>
                          </a:solidFill>
                          <a:effectLst/>
                          <a:latin typeface="Futura std book"/>
                        </a:rPr>
                        <a:t>24 812</a:t>
                      </a:r>
                    </a:p>
                  </a:txBody>
                  <a:tcPr marL="9525" marR="9525" marT="9525" marB="0" anchor="b"/>
                </a:tc>
                <a:tc>
                  <a:txBody>
                    <a:bodyPr/>
                    <a:lstStyle/>
                    <a:p>
                      <a:pPr algn="ctr" fontAlgn="b"/>
                      <a:r>
                        <a:rPr lang="sv-SE" sz="1100" b="0" i="0" u="none" strike="noStrike">
                          <a:solidFill>
                            <a:srgbClr val="000000"/>
                          </a:solidFill>
                          <a:effectLst/>
                          <a:latin typeface="Futura std book"/>
                        </a:rPr>
                        <a:t>10,7</a:t>
                      </a:r>
                    </a:p>
                  </a:txBody>
                  <a:tcPr marL="9525" marR="9525" marT="9525" marB="0" anchor="b"/>
                </a:tc>
              </a:tr>
              <a:tr h="198066">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569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2 230</a:t>
                      </a:r>
                    </a:p>
                  </a:txBody>
                  <a:tcPr marL="9525" marR="9525" marT="9525" marB="0" anchor="b"/>
                </a:tc>
                <a:tc>
                  <a:txBody>
                    <a:bodyPr/>
                    <a:lstStyle/>
                    <a:p>
                      <a:pPr algn="ctr" fontAlgn="b"/>
                      <a:r>
                        <a:rPr lang="sv-SE" sz="1100" b="0" i="0" u="none" strike="noStrike" dirty="0">
                          <a:solidFill>
                            <a:srgbClr val="000000"/>
                          </a:solidFill>
                          <a:effectLst/>
                          <a:latin typeface="Futura std book"/>
                        </a:rPr>
                        <a:t>10,9</a:t>
                      </a:r>
                    </a:p>
                  </a:txBody>
                  <a:tcPr marL="9525" marR="9525" marT="9525" marB="0" anchor="b"/>
                </a:tc>
              </a:tr>
              <a:tr h="198066">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376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1 534</a:t>
                      </a:r>
                    </a:p>
                  </a:txBody>
                  <a:tcPr marL="9525" marR="9525" marT="9525" marB="0" anchor="b"/>
                </a:tc>
                <a:tc>
                  <a:txBody>
                    <a:bodyPr/>
                    <a:lstStyle/>
                    <a:p>
                      <a:pPr algn="ctr" fontAlgn="b"/>
                      <a:r>
                        <a:rPr lang="sv-SE" sz="1100" b="0" i="0" u="none" strike="noStrike" dirty="0">
                          <a:solidFill>
                            <a:srgbClr val="000000"/>
                          </a:solidFill>
                          <a:effectLst/>
                          <a:latin typeface="Futura std book"/>
                        </a:rPr>
                        <a:t>9,2</a:t>
                      </a:r>
                    </a:p>
                  </a:txBody>
                  <a:tcPr marL="9525" marR="9525" marT="9525" marB="0" anchor="b"/>
                </a:tc>
              </a:tr>
              <a:tr h="198066">
                <a:tc>
                  <a:txBody>
                    <a:bodyPr/>
                    <a:lstStyle/>
                    <a:p>
                      <a:pPr algn="l" fontAlgn="b"/>
                      <a:r>
                        <a:rPr lang="sv-SE" sz="1100" b="0" i="0" u="none" strike="noStrike" dirty="0">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540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2 207</a:t>
                      </a:r>
                    </a:p>
                  </a:txBody>
                  <a:tcPr marL="9525" marR="9525" marT="9525" marB="0" anchor="b"/>
                </a:tc>
                <a:tc>
                  <a:txBody>
                    <a:bodyPr/>
                    <a:lstStyle/>
                    <a:p>
                      <a:pPr algn="ctr" fontAlgn="b"/>
                      <a:r>
                        <a:rPr lang="sv-SE" sz="1100" b="0" i="0" u="none" strike="noStrike" dirty="0">
                          <a:solidFill>
                            <a:srgbClr val="000000"/>
                          </a:solidFill>
                          <a:effectLst/>
                          <a:latin typeface="Futura std book"/>
                        </a:rPr>
                        <a:t>5,0</a:t>
                      </a:r>
                    </a:p>
                  </a:txBody>
                  <a:tcPr marL="9525" marR="9525" marT="9525" marB="0" anchor="b"/>
                </a:tc>
              </a:tr>
              <a:tr h="198066">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388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1 600</a:t>
                      </a:r>
                    </a:p>
                  </a:txBody>
                  <a:tcPr marL="9525" marR="9525" marT="9525" marB="0" anchor="b"/>
                </a:tc>
                <a:tc>
                  <a:txBody>
                    <a:bodyPr/>
                    <a:lstStyle/>
                    <a:p>
                      <a:pPr algn="ctr" fontAlgn="b"/>
                      <a:r>
                        <a:rPr lang="sv-SE" sz="1100" b="0" i="0" u="none" strike="noStrike" dirty="0">
                          <a:solidFill>
                            <a:srgbClr val="000000"/>
                          </a:solidFill>
                          <a:effectLst/>
                          <a:latin typeface="Futura std book"/>
                        </a:rPr>
                        <a:t>10,0</a:t>
                      </a:r>
                    </a:p>
                  </a:txBody>
                  <a:tcPr marL="9525" marR="9525" marT="9525" marB="0" anchor="b"/>
                </a:tc>
              </a:tr>
              <a:tr h="198066">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333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1 362</a:t>
                      </a:r>
                    </a:p>
                  </a:txBody>
                  <a:tcPr marL="9525" marR="9525" marT="9525" marB="0" anchor="b"/>
                </a:tc>
                <a:tc>
                  <a:txBody>
                    <a:bodyPr/>
                    <a:lstStyle/>
                    <a:p>
                      <a:pPr algn="ctr" fontAlgn="b"/>
                      <a:r>
                        <a:rPr lang="sv-SE" sz="1100" b="0" i="0" u="none" strike="noStrike" dirty="0">
                          <a:solidFill>
                            <a:srgbClr val="000000"/>
                          </a:solidFill>
                          <a:effectLst/>
                          <a:latin typeface="Futura std book"/>
                        </a:rPr>
                        <a:t>3,7</a:t>
                      </a:r>
                    </a:p>
                  </a:txBody>
                  <a:tcPr marL="9525" marR="9525" marT="9525" marB="0" anchor="b"/>
                </a:tc>
              </a:tr>
              <a:tr h="198066">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1 349</a:t>
                      </a:r>
                    </a:p>
                  </a:txBody>
                  <a:tcPr marL="9525" marR="9525" marT="9525" marB="0" anchor="b"/>
                </a:tc>
                <a:tc>
                  <a:txBody>
                    <a:bodyPr/>
                    <a:lstStyle/>
                    <a:p>
                      <a:pPr algn="ctr" fontAlgn="b"/>
                      <a:r>
                        <a:rPr lang="sv-SE" sz="1100" b="0" i="0" u="none" strike="noStrike" dirty="0">
                          <a:solidFill>
                            <a:srgbClr val="000000"/>
                          </a:solidFill>
                          <a:effectLst/>
                          <a:latin typeface="Futura std book"/>
                        </a:rPr>
                        <a:t>3,8</a:t>
                      </a:r>
                    </a:p>
                  </a:txBody>
                  <a:tcPr marL="9525" marR="9525" marT="9525" marB="0" anchor="b"/>
                </a:tc>
              </a:tr>
              <a:tr h="198066">
                <a:tc>
                  <a:txBody>
                    <a:bodyPr/>
                    <a:lstStyle/>
                    <a:p>
                      <a:pPr algn="l" fontAlgn="b"/>
                      <a:r>
                        <a:rPr lang="sv-SE" sz="1100" b="0"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334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14,4</a:t>
                      </a:r>
                    </a:p>
                  </a:txBody>
                  <a:tcPr marL="9525" marR="9525" marT="9525" marB="0" anchor="b">
                    <a:noFill/>
                  </a:tcPr>
                </a:tc>
                <a:tc>
                  <a:txBody>
                    <a:bodyPr/>
                    <a:lstStyle/>
                    <a:p>
                      <a:pPr algn="ctr" fontAlgn="b"/>
                      <a:r>
                        <a:rPr lang="sv-SE" sz="1100" b="0" i="0" u="none" strike="noStrike" dirty="0">
                          <a:solidFill>
                            <a:srgbClr val="000000"/>
                          </a:solidFill>
                          <a:effectLst/>
                          <a:latin typeface="Futura std book"/>
                        </a:rPr>
                        <a:t>1 285</a:t>
                      </a:r>
                    </a:p>
                  </a:txBody>
                  <a:tcPr marL="9525" marR="9525" marT="9525" marB="0" anchor="b"/>
                </a:tc>
                <a:tc>
                  <a:txBody>
                    <a:bodyPr/>
                    <a:lstStyle/>
                    <a:p>
                      <a:pPr algn="ctr" fontAlgn="b"/>
                      <a:r>
                        <a:rPr lang="sv-SE" sz="1100" b="0" i="0" u="none" strike="noStrike" dirty="0">
                          <a:solidFill>
                            <a:srgbClr val="000000"/>
                          </a:solidFill>
                          <a:effectLst/>
                          <a:latin typeface="Futura std book"/>
                        </a:rPr>
                        <a:t>9,7</a:t>
                      </a:r>
                    </a:p>
                  </a:txBody>
                  <a:tcPr marL="9525" marR="9525" marT="9525" marB="0" anchor="b"/>
                </a:tc>
              </a:tr>
            </a:tbl>
          </a:graphicData>
        </a:graphic>
      </p:graphicFrame>
      <p:sp>
        <p:nvSpPr>
          <p:cNvPr id="8" name="Rundad rektangulär 7"/>
          <p:cNvSpPr/>
          <p:nvPr/>
        </p:nvSpPr>
        <p:spPr>
          <a:xfrm>
            <a:off x="6086901" y="1173707"/>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t>Antalet nyregistrerade aktiebolag i Stockholmsregionen </a:t>
            </a:r>
            <a:br>
              <a:rPr lang="sv-SE" sz="800" i="1" dirty="0" smtClean="0"/>
            </a:br>
            <a:r>
              <a:rPr lang="sv-SE" sz="800" i="1" dirty="0" smtClean="0"/>
              <a:t>ökade med över 20 procent </a:t>
            </a:r>
            <a:r>
              <a:rPr lang="sv-SE" sz="800" i="1" smtClean="0"/>
              <a:t>jämfört med andra </a:t>
            </a:r>
            <a:r>
              <a:rPr lang="sv-SE" sz="800" i="1" dirty="0" smtClean="0"/>
              <a:t>kvartalet 2015.</a:t>
            </a:r>
            <a:endParaRPr lang="sv-SE" sz="800" dirty="0"/>
          </a:p>
        </p:txBody>
      </p:sp>
      <p:graphicFrame>
        <p:nvGraphicFramePr>
          <p:cNvPr id="10" name="Diagram 9"/>
          <p:cNvGraphicFramePr>
            <a:graphicFrameLocks/>
          </p:cNvGraphicFramePr>
          <p:nvPr>
            <p:extLst>
              <p:ext uri="{D42A27DB-BD31-4B8C-83A1-F6EECF244321}">
                <p14:modId xmlns:p14="http://schemas.microsoft.com/office/powerpoint/2010/main" val="1779751451"/>
              </p:ext>
            </p:extLst>
          </p:nvPr>
        </p:nvGraphicFramePr>
        <p:xfrm>
          <a:off x="383504" y="2040908"/>
          <a:ext cx="4140000"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1707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Företagskonkurser</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7" name="textruta 6"/>
          <p:cNvSpPr txBox="1"/>
          <p:nvPr/>
        </p:nvSpPr>
        <p:spPr>
          <a:xfrm>
            <a:off x="7720710" y="4682672"/>
            <a:ext cx="914400" cy="460828"/>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Tabell 7"/>
          <p:cNvGraphicFramePr>
            <a:graphicFrameLocks noGrp="1"/>
          </p:cNvGraphicFramePr>
          <p:nvPr>
            <p:extLst>
              <p:ext uri="{D42A27DB-BD31-4B8C-83A1-F6EECF244321}">
                <p14:modId xmlns:p14="http://schemas.microsoft.com/office/powerpoint/2010/main" val="738256673"/>
              </p:ext>
            </p:extLst>
          </p:nvPr>
        </p:nvGraphicFramePr>
        <p:xfrm>
          <a:off x="4746928" y="2305880"/>
          <a:ext cx="3984226" cy="2376792"/>
        </p:xfrm>
        <a:graphic>
          <a:graphicData uri="http://schemas.openxmlformats.org/drawingml/2006/table">
            <a:tbl>
              <a:tblPr>
                <a:tableStyleId>{68D230F3-CF80-4859-8CE7-A43EE81993B5}</a:tableStyleId>
              </a:tblPr>
              <a:tblGrid>
                <a:gridCol w="1439863"/>
                <a:gridCol w="706688"/>
                <a:gridCol w="661301"/>
                <a:gridCol w="651428"/>
                <a:gridCol w="524946"/>
              </a:tblGrid>
              <a:tr h="198066">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kv2</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8066">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8066">
                <a:tc>
                  <a:txBody>
                    <a:bodyPr/>
                    <a:lstStyle/>
                    <a:p>
                      <a:pPr algn="l"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922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3 031</a:t>
                      </a:r>
                    </a:p>
                  </a:txBody>
                  <a:tcPr marL="9525" marR="9525" marT="9525" marB="0" anchor="b"/>
                </a:tc>
                <a:tc>
                  <a:txBody>
                    <a:bodyPr/>
                    <a:lstStyle/>
                    <a:p>
                      <a:pPr algn="ctr" fontAlgn="b"/>
                      <a:r>
                        <a:rPr lang="sv-SE" sz="1100" b="1" i="0" u="none" strike="noStrike">
                          <a:solidFill>
                            <a:srgbClr val="000000"/>
                          </a:solidFill>
                          <a:effectLst/>
                          <a:latin typeface="Futura std book"/>
                        </a:rPr>
                        <a:t>-12,7</a:t>
                      </a:r>
                    </a:p>
                  </a:txBody>
                  <a:tcPr marL="9525" marR="9525" marT="9525" marB="0" anchor="b"/>
                </a:tc>
              </a:tr>
              <a:tr h="198066">
                <a:tc>
                  <a:txBody>
                    <a:bodyPr/>
                    <a:lstStyle/>
                    <a:p>
                      <a:pPr algn="l" fontAlgn="b"/>
                      <a:r>
                        <a:rPr lang="sv-SE" sz="1100" b="1" i="0" u="none" strike="noStrike">
                          <a:solidFill>
                            <a:srgbClr val="000000"/>
                          </a:solidFill>
                          <a:effectLst/>
                          <a:latin typeface="Futura std book"/>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883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-8,3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3 071</a:t>
                      </a:r>
                    </a:p>
                  </a:txBody>
                  <a:tcPr marL="9525" marR="9525" marT="9525" marB="0" anchor="b"/>
                </a:tc>
                <a:tc>
                  <a:txBody>
                    <a:bodyPr/>
                    <a:lstStyle/>
                    <a:p>
                      <a:pPr algn="ctr" fontAlgn="b"/>
                      <a:r>
                        <a:rPr lang="sv-SE" sz="1100" b="1" i="0" u="none" strike="noStrike">
                          <a:solidFill>
                            <a:srgbClr val="000000"/>
                          </a:solidFill>
                          <a:effectLst/>
                          <a:latin typeface="Futura std book"/>
                        </a:rPr>
                        <a:t>-9,9</a:t>
                      </a:r>
                    </a:p>
                  </a:txBody>
                  <a:tcPr marL="9525" marR="9525" marT="9525" marB="0" anchor="b"/>
                </a:tc>
              </a:tr>
              <a:tr h="198066">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631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-0,3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2 009</a:t>
                      </a:r>
                    </a:p>
                  </a:txBody>
                  <a:tcPr marL="9525" marR="9525" marT="9525" marB="0" anchor="b"/>
                </a:tc>
                <a:tc>
                  <a:txBody>
                    <a:bodyPr/>
                    <a:lstStyle/>
                    <a:p>
                      <a:pPr algn="ctr" fontAlgn="b"/>
                      <a:r>
                        <a:rPr lang="sv-SE" sz="1100" b="0" i="0" u="none" strike="noStrike">
                          <a:solidFill>
                            <a:srgbClr val="000000"/>
                          </a:solidFill>
                          <a:effectLst/>
                          <a:latin typeface="Futura std book"/>
                        </a:rPr>
                        <a:t>-7,5</a:t>
                      </a:r>
                    </a:p>
                  </a:txBody>
                  <a:tcPr marL="9525" marR="9525" marT="9525" marB="0" anchor="b"/>
                </a:tc>
              </a:tr>
              <a:tr h="198066">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61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198</a:t>
                      </a:r>
                    </a:p>
                  </a:txBody>
                  <a:tcPr marL="9525" marR="9525" marT="9525" marB="0" anchor="b"/>
                </a:tc>
                <a:tc>
                  <a:txBody>
                    <a:bodyPr/>
                    <a:lstStyle/>
                    <a:p>
                      <a:pPr algn="ctr" fontAlgn="b"/>
                      <a:r>
                        <a:rPr lang="sv-SE" sz="1100" b="0" i="0" u="none" strike="noStrike">
                          <a:solidFill>
                            <a:srgbClr val="000000"/>
                          </a:solidFill>
                          <a:effectLst/>
                          <a:latin typeface="Futura std book"/>
                        </a:rPr>
                        <a:t>-5,3</a:t>
                      </a:r>
                    </a:p>
                  </a:txBody>
                  <a:tcPr marL="9525" marR="9525" marT="9525" marB="0" anchor="b"/>
                </a:tc>
              </a:tr>
              <a:tr h="198066">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-29,2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123</a:t>
                      </a:r>
                    </a:p>
                  </a:txBody>
                  <a:tcPr marL="9525" marR="9525" marT="9525" marB="0" anchor="b"/>
                </a:tc>
                <a:tc>
                  <a:txBody>
                    <a:bodyPr/>
                    <a:lstStyle/>
                    <a:p>
                      <a:pPr algn="ctr" fontAlgn="b"/>
                      <a:r>
                        <a:rPr lang="sv-SE" sz="1100" b="0" i="0" u="none" strike="noStrike">
                          <a:solidFill>
                            <a:srgbClr val="000000"/>
                          </a:solidFill>
                          <a:effectLst/>
                          <a:latin typeface="Futura std book"/>
                        </a:rPr>
                        <a:t>-23,1</a:t>
                      </a:r>
                    </a:p>
                  </a:txBody>
                  <a:tcPr marL="9525" marR="9525" marT="9525" marB="0" anchor="b"/>
                </a:tc>
              </a:tr>
              <a:tr h="198066">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188</a:t>
                      </a:r>
                    </a:p>
                  </a:txBody>
                  <a:tcPr marL="9525" marR="9525" marT="9525" marB="0" anchor="b"/>
                </a:tc>
                <a:tc>
                  <a:txBody>
                    <a:bodyPr/>
                    <a:lstStyle/>
                    <a:p>
                      <a:pPr algn="ctr" fontAlgn="b"/>
                      <a:r>
                        <a:rPr lang="sv-SE" sz="1100" b="0" i="0" u="none" strike="noStrike">
                          <a:solidFill>
                            <a:srgbClr val="000000"/>
                          </a:solidFill>
                          <a:effectLst/>
                          <a:latin typeface="Futura std book"/>
                        </a:rPr>
                        <a:t>-21,7</a:t>
                      </a:r>
                    </a:p>
                  </a:txBody>
                  <a:tcPr marL="9525" marR="9525" marT="9525" marB="0" anchor="b"/>
                </a:tc>
              </a:tr>
              <a:tr h="198066">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46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149</a:t>
                      </a:r>
                    </a:p>
                  </a:txBody>
                  <a:tcPr marL="9525" marR="9525" marT="9525" marB="0" anchor="b"/>
                </a:tc>
                <a:tc>
                  <a:txBody>
                    <a:bodyPr/>
                    <a:lstStyle/>
                    <a:p>
                      <a:pPr algn="ctr" fontAlgn="b"/>
                      <a:r>
                        <a:rPr lang="sv-SE" sz="1100" b="0" i="0" u="none" strike="noStrike">
                          <a:solidFill>
                            <a:srgbClr val="000000"/>
                          </a:solidFill>
                          <a:effectLst/>
                          <a:latin typeface="Futura std book"/>
                        </a:rPr>
                        <a:t>-17,2</a:t>
                      </a:r>
                    </a:p>
                  </a:txBody>
                  <a:tcPr marL="9525" marR="9525" marT="9525" marB="0" anchor="b"/>
                </a:tc>
              </a:tr>
              <a:tr h="198066">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30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-26,8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86</a:t>
                      </a:r>
                    </a:p>
                  </a:txBody>
                  <a:tcPr marL="9525" marR="9525" marT="9525" marB="0" anchor="b"/>
                </a:tc>
                <a:tc>
                  <a:txBody>
                    <a:bodyPr/>
                    <a:lstStyle/>
                    <a:p>
                      <a:pPr algn="ctr" fontAlgn="b"/>
                      <a:r>
                        <a:rPr lang="sv-SE" sz="1100" b="0" i="0" u="none" strike="noStrike">
                          <a:solidFill>
                            <a:srgbClr val="000000"/>
                          </a:solidFill>
                          <a:effectLst/>
                          <a:latin typeface="Futura std book"/>
                        </a:rPr>
                        <a:t>-45,6</a:t>
                      </a:r>
                    </a:p>
                  </a:txBody>
                  <a:tcPr marL="9525" marR="9525" marT="9525" marB="0" anchor="b"/>
                </a:tc>
              </a:tr>
              <a:tr h="198066">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33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126</a:t>
                      </a:r>
                    </a:p>
                  </a:txBody>
                  <a:tcPr marL="9525" marR="9525" marT="9525" marB="0" anchor="b"/>
                </a:tc>
                <a:tc>
                  <a:txBody>
                    <a:bodyPr/>
                    <a:lstStyle/>
                    <a:p>
                      <a:pPr algn="ctr" fontAlgn="b"/>
                      <a:r>
                        <a:rPr lang="sv-SE" sz="1100" b="0" i="0" u="none" strike="noStrike">
                          <a:solidFill>
                            <a:srgbClr val="000000"/>
                          </a:solidFill>
                          <a:effectLst/>
                          <a:latin typeface="Futura std book"/>
                        </a:rPr>
                        <a:t>-28,8</a:t>
                      </a:r>
                    </a:p>
                  </a:txBody>
                  <a:tcPr marL="9525" marR="9525" marT="9525" marB="0" anchor="b"/>
                </a:tc>
              </a:tr>
              <a:tr h="198066">
                <a:tc>
                  <a:txBody>
                    <a:bodyPr/>
                    <a:lstStyle/>
                    <a:p>
                      <a:pPr algn="l" fontAlgn="b"/>
                      <a:r>
                        <a:rPr lang="sv-SE" sz="1100" b="0"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35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152</a:t>
                      </a:r>
                    </a:p>
                  </a:txBody>
                  <a:tcPr marL="9525" marR="9525" marT="9525" marB="0" anchor="b"/>
                </a:tc>
                <a:tc>
                  <a:txBody>
                    <a:bodyPr/>
                    <a:lstStyle/>
                    <a:p>
                      <a:pPr algn="ctr" fontAlgn="b"/>
                      <a:r>
                        <a:rPr lang="sv-SE" sz="1100" b="0" i="0" u="none" strike="noStrike" dirty="0">
                          <a:solidFill>
                            <a:srgbClr val="000000"/>
                          </a:solidFill>
                          <a:effectLst/>
                          <a:latin typeface="Futura std book"/>
                        </a:rPr>
                        <a:t>-13,6</a:t>
                      </a:r>
                    </a:p>
                  </a:txBody>
                  <a:tcPr marL="9525" marR="9525" marT="9525" marB="0" anchor="b"/>
                </a:tc>
              </a:tr>
            </a:tbl>
          </a:graphicData>
        </a:graphic>
      </p:graphicFrame>
      <p:graphicFrame>
        <p:nvGraphicFramePr>
          <p:cNvPr id="11" name="Diagram 10"/>
          <p:cNvGraphicFramePr>
            <a:graphicFrameLocks/>
          </p:cNvGraphicFramePr>
          <p:nvPr>
            <p:extLst>
              <p:ext uri="{D42A27DB-BD31-4B8C-83A1-F6EECF244321}">
                <p14:modId xmlns:p14="http://schemas.microsoft.com/office/powerpoint/2010/main" val="3110621492"/>
              </p:ext>
            </p:extLst>
          </p:nvPr>
        </p:nvGraphicFramePr>
        <p:xfrm>
          <a:off x="510884" y="2182483"/>
          <a:ext cx="4140000"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9216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Sysselsättning</a:t>
            </a:r>
            <a:br>
              <a:rPr lang="sv-SE" sz="2800" dirty="0" smtClean="0"/>
            </a:br>
            <a:r>
              <a:rPr lang="sv-SE" sz="2000" b="0" dirty="0" smtClean="0"/>
              <a:t>Index </a:t>
            </a:r>
            <a:r>
              <a:rPr lang="sv-SE" sz="2000" b="0" dirty="0"/>
              <a:t>100 = </a:t>
            </a:r>
            <a:r>
              <a:rPr lang="sv-SE" sz="2000" b="0" dirty="0" smtClean="0"/>
              <a:t>2008 kv1</a:t>
            </a:r>
            <a:endParaRPr lang="sv-SE" sz="1800" b="0" dirty="0"/>
          </a:p>
        </p:txBody>
      </p:sp>
      <p:graphicFrame>
        <p:nvGraphicFramePr>
          <p:cNvPr id="6" name="Tabell 5"/>
          <p:cNvGraphicFramePr>
            <a:graphicFrameLocks noGrp="1"/>
          </p:cNvGraphicFramePr>
          <p:nvPr>
            <p:extLst>
              <p:ext uri="{D42A27DB-BD31-4B8C-83A1-F6EECF244321}">
                <p14:modId xmlns:p14="http://schemas.microsoft.com/office/powerpoint/2010/main" val="3782446611"/>
              </p:ext>
            </p:extLst>
          </p:nvPr>
        </p:nvGraphicFramePr>
        <p:xfrm>
          <a:off x="3796589" y="2335772"/>
          <a:ext cx="5209289" cy="2286000"/>
        </p:xfrm>
        <a:graphic>
          <a:graphicData uri="http://schemas.openxmlformats.org/drawingml/2006/table">
            <a:tbl>
              <a:tblPr>
                <a:tableStyleId>{68D230F3-CF80-4859-8CE7-A43EE81993B5}</a:tableStyleId>
              </a:tblPr>
              <a:tblGrid>
                <a:gridCol w="1439863"/>
                <a:gridCol w="808014"/>
                <a:gridCol w="1127125"/>
                <a:gridCol w="611429"/>
                <a:gridCol w="611429"/>
                <a:gridCol w="611429"/>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1" u="none" strike="noStrike" dirty="0">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kv2</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kv2</a:t>
                      </a:r>
                    </a:p>
                  </a:txBody>
                  <a:tcPr marL="9525" marR="9525" marT="9525" marB="0" anchor="b"/>
                </a:tc>
              </a:tr>
              <a:tr h="190500">
                <a:tc>
                  <a:txBody>
                    <a:bodyPr/>
                    <a:lstStyle/>
                    <a:p>
                      <a:pPr algn="l" rtl="0" fontAlgn="b"/>
                      <a:r>
                        <a:rPr lang="sv-SE" sz="1100" b="1" i="0" u="none" strike="noStrike">
                          <a:solidFill>
                            <a:srgbClr val="000000"/>
                          </a:solidFill>
                          <a:effectLst/>
                          <a:latin typeface="Futura Std Book (Rubriker)"/>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2 262 700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53 400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12,2</a:t>
                      </a:r>
                    </a:p>
                  </a:txBody>
                  <a:tcPr marL="9525" marR="9525" marT="9525" marB="0" anchor="b"/>
                </a:tc>
                <a:tc>
                  <a:txBody>
                    <a:bodyPr/>
                    <a:lstStyle/>
                    <a:p>
                      <a:pPr algn="ctr" fontAlgn="b"/>
                      <a:r>
                        <a:rPr lang="sv-SE" sz="1100" b="1" i="0" u="none" strike="noStrike">
                          <a:solidFill>
                            <a:srgbClr val="000000"/>
                          </a:solidFill>
                          <a:effectLst/>
                          <a:latin typeface="Futura std book"/>
                        </a:rPr>
                        <a:t>12,9</a:t>
                      </a:r>
                    </a:p>
                  </a:txBody>
                  <a:tcPr marL="9525" marR="9525" marT="9525" marB="0" anchor="b"/>
                </a:tc>
                <a:tc>
                  <a:txBody>
                    <a:bodyPr/>
                    <a:lstStyle/>
                    <a:p>
                      <a:pPr algn="ctr" fontAlgn="b"/>
                      <a:r>
                        <a:rPr lang="sv-SE" sz="1100" b="1" i="0" u="none" strike="noStrike">
                          <a:solidFill>
                            <a:srgbClr val="000000"/>
                          </a:solidFill>
                          <a:effectLst/>
                          <a:latin typeface="Futura std book"/>
                        </a:rPr>
                        <a:t>2,4</a:t>
                      </a:r>
                    </a:p>
                  </a:txBody>
                  <a:tcPr marL="9525" marR="9525" marT="9525" marB="0" anchor="b"/>
                </a:tc>
              </a:tr>
              <a:tr h="190500">
                <a:tc>
                  <a:txBody>
                    <a:bodyPr/>
                    <a:lstStyle/>
                    <a:p>
                      <a:pPr algn="l" rtl="0" fontAlgn="b"/>
                      <a:r>
                        <a:rPr lang="sv-SE" sz="1100" b="1" i="0" u="none" strike="noStrike">
                          <a:solidFill>
                            <a:srgbClr val="000000"/>
                          </a:solidFill>
                          <a:effectLst/>
                          <a:latin typeface="Futura Std Book (Rubriker)"/>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2 671 800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44 500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6,7</a:t>
                      </a:r>
                    </a:p>
                  </a:txBody>
                  <a:tcPr marL="9525" marR="9525" marT="9525" marB="0" anchor="b"/>
                </a:tc>
                <a:tc>
                  <a:txBody>
                    <a:bodyPr/>
                    <a:lstStyle/>
                    <a:p>
                      <a:pPr algn="ctr" fontAlgn="b"/>
                      <a:r>
                        <a:rPr lang="sv-SE" sz="1100" b="1" i="0" u="none" strike="noStrike">
                          <a:solidFill>
                            <a:srgbClr val="000000"/>
                          </a:solidFill>
                          <a:effectLst/>
                          <a:latin typeface="Futura std book"/>
                        </a:rPr>
                        <a:t>10,9</a:t>
                      </a:r>
                    </a:p>
                  </a:txBody>
                  <a:tcPr marL="9525" marR="9525" marT="9525" marB="0" anchor="b"/>
                </a:tc>
                <a:tc>
                  <a:txBody>
                    <a:bodyPr/>
                    <a:lstStyle/>
                    <a:p>
                      <a:pPr algn="ctr" fontAlgn="b"/>
                      <a:r>
                        <a:rPr lang="sv-SE" sz="1100" b="1" i="0" u="none" strike="noStrike">
                          <a:solidFill>
                            <a:srgbClr val="000000"/>
                          </a:solidFill>
                          <a:effectLst/>
                          <a:latin typeface="Futura std book"/>
                        </a:rPr>
                        <a:t>1,7</a:t>
                      </a:r>
                    </a:p>
                  </a:txBody>
                  <a:tcPr marL="9525" marR="9525" marT="9525" marB="0" anchor="b"/>
                </a:tc>
              </a:tr>
              <a:tr h="190500">
                <a:tc>
                  <a:txBody>
                    <a:bodyPr/>
                    <a:lstStyle/>
                    <a:p>
                      <a:pPr algn="l" rtl="0" fontAlgn="b"/>
                      <a:r>
                        <a:rPr lang="sv-SE" sz="1100" b="0" i="0" u="none" strike="noStrike">
                          <a:solidFill>
                            <a:srgbClr val="000000"/>
                          </a:solidFill>
                          <a:effectLst/>
                          <a:latin typeface="Futura Std Book (Rubriker)"/>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1 201 400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30 300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17,3</a:t>
                      </a:r>
                    </a:p>
                  </a:txBody>
                  <a:tcPr marL="9525" marR="9525" marT="9525" marB="0" anchor="b"/>
                </a:tc>
                <a:tc>
                  <a:txBody>
                    <a:bodyPr/>
                    <a:lstStyle/>
                    <a:p>
                      <a:pPr algn="ctr" fontAlgn="b"/>
                      <a:r>
                        <a:rPr lang="sv-SE" sz="1100" b="0" i="0" u="none" strike="noStrike">
                          <a:solidFill>
                            <a:srgbClr val="000000"/>
                          </a:solidFill>
                          <a:effectLst/>
                          <a:latin typeface="Futura std book"/>
                        </a:rPr>
                        <a:t>14,7</a:t>
                      </a:r>
                    </a:p>
                  </a:txBody>
                  <a:tcPr marL="9525" marR="9525" marT="9525" marB="0" anchor="b"/>
                </a:tc>
                <a:tc>
                  <a:txBody>
                    <a:bodyPr/>
                    <a:lstStyle/>
                    <a:p>
                      <a:pPr algn="ctr" fontAlgn="b"/>
                      <a:r>
                        <a:rPr lang="sv-SE" sz="1100" b="0" i="0" u="none" strike="noStrike">
                          <a:solidFill>
                            <a:srgbClr val="000000"/>
                          </a:solidFill>
                          <a:effectLst/>
                          <a:latin typeface="Futura std book"/>
                        </a:rPr>
                        <a:t>2,6</a:t>
                      </a:r>
                    </a:p>
                  </a:txBody>
                  <a:tcPr marL="9525" marR="9525" marT="9525" marB="0" anchor="b"/>
                </a:tc>
              </a:tr>
              <a:tr h="190500">
                <a:tc>
                  <a:txBody>
                    <a:bodyPr/>
                    <a:lstStyle/>
                    <a:p>
                      <a:pPr algn="l" rtl="0" fontAlgn="b"/>
                      <a:r>
                        <a:rPr lang="sv-SE" sz="1100" b="0" i="0" u="none" strike="noStrike">
                          <a:solidFill>
                            <a:srgbClr val="000000"/>
                          </a:solidFill>
                          <a:effectLst/>
                          <a:latin typeface="Futura Std Book (Rubriker)"/>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185 400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16,7</a:t>
                      </a:r>
                    </a:p>
                  </a:txBody>
                  <a:tcPr marL="9525" marR="9525" marT="9525" marB="0" anchor="b"/>
                </a:tc>
                <a:tc>
                  <a:txBody>
                    <a:bodyPr/>
                    <a:lstStyle/>
                    <a:p>
                      <a:pPr algn="ctr" fontAlgn="b"/>
                      <a:r>
                        <a:rPr lang="sv-SE" sz="1100" b="0" i="0" u="none" strike="noStrike">
                          <a:solidFill>
                            <a:srgbClr val="000000"/>
                          </a:solidFill>
                          <a:effectLst/>
                          <a:latin typeface="Futura std book"/>
                        </a:rPr>
                        <a:t>17,3</a:t>
                      </a:r>
                    </a:p>
                  </a:txBody>
                  <a:tcPr marL="9525" marR="9525" marT="9525" marB="0" anchor="b"/>
                </a:tc>
                <a:tc>
                  <a:txBody>
                    <a:bodyPr/>
                    <a:lstStyle/>
                    <a:p>
                      <a:pPr algn="ctr" fontAlgn="b"/>
                      <a:r>
                        <a:rPr lang="sv-SE" sz="1100" b="0" i="0" u="none" strike="noStrike">
                          <a:solidFill>
                            <a:srgbClr val="000000"/>
                          </a:solidFill>
                          <a:effectLst/>
                          <a:latin typeface="Futura std book"/>
                        </a:rPr>
                        <a:t>2,5</a:t>
                      </a:r>
                    </a:p>
                  </a:txBody>
                  <a:tcPr marL="9525" marR="9525" marT="9525" marB="0" anchor="b"/>
                </a:tc>
              </a:tr>
              <a:tr h="190500">
                <a:tc>
                  <a:txBody>
                    <a:bodyPr/>
                    <a:lstStyle/>
                    <a:p>
                      <a:pPr algn="l" rtl="0" fontAlgn="b"/>
                      <a:r>
                        <a:rPr lang="sv-SE" sz="1100" b="0" i="0" u="none" strike="noStrike">
                          <a:solidFill>
                            <a:srgbClr val="000000"/>
                          </a:solidFill>
                          <a:effectLst/>
                          <a:latin typeface="Futura Std Book (Rubriker)"/>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131 200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3,6</a:t>
                      </a:r>
                    </a:p>
                  </a:txBody>
                  <a:tcPr marL="9525" marR="9525" marT="9525" marB="0" anchor="b"/>
                </a:tc>
                <a:tc>
                  <a:txBody>
                    <a:bodyPr/>
                    <a:lstStyle/>
                    <a:p>
                      <a:pPr algn="ctr" fontAlgn="b"/>
                      <a:r>
                        <a:rPr lang="sv-SE" sz="1100" b="0" i="0" u="none" strike="noStrike">
                          <a:solidFill>
                            <a:srgbClr val="000000"/>
                          </a:solidFill>
                          <a:effectLst/>
                          <a:latin typeface="Futura std book"/>
                        </a:rPr>
                        <a:t>9,1</a:t>
                      </a:r>
                    </a:p>
                  </a:txBody>
                  <a:tcPr marL="9525" marR="9525" marT="9525" marB="0" anchor="b"/>
                </a:tc>
                <a:tc>
                  <a:txBody>
                    <a:bodyPr/>
                    <a:lstStyle/>
                    <a:p>
                      <a:pPr algn="ctr" fontAlgn="b"/>
                      <a:r>
                        <a:rPr lang="sv-SE" sz="1100" b="0" i="0" u="none" strike="noStrike">
                          <a:solidFill>
                            <a:srgbClr val="000000"/>
                          </a:solidFill>
                          <a:effectLst/>
                          <a:latin typeface="Futura std book"/>
                        </a:rPr>
                        <a:t>1,3</a:t>
                      </a:r>
                    </a:p>
                  </a:txBody>
                  <a:tcPr marL="9525" marR="9525" marT="9525" marB="0" anchor="b"/>
                </a:tc>
              </a:tr>
              <a:tr h="190500">
                <a:tc>
                  <a:txBody>
                    <a:bodyPr/>
                    <a:lstStyle/>
                    <a:p>
                      <a:pPr algn="l" rtl="0" fontAlgn="b"/>
                      <a:r>
                        <a:rPr lang="sv-SE" sz="1100" b="0" i="0" u="none" strike="noStrike">
                          <a:solidFill>
                            <a:srgbClr val="000000"/>
                          </a:solidFill>
                          <a:effectLst/>
                          <a:latin typeface="Futura Std Book (Rubriker)"/>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215 900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11,1</a:t>
                      </a:r>
                    </a:p>
                  </a:txBody>
                  <a:tcPr marL="9525" marR="9525" marT="9525" marB="0" anchor="b"/>
                </a:tc>
                <a:tc>
                  <a:txBody>
                    <a:bodyPr/>
                    <a:lstStyle/>
                    <a:p>
                      <a:pPr algn="ctr" fontAlgn="b"/>
                      <a:r>
                        <a:rPr lang="sv-SE" sz="1100" b="0" i="0" u="none" strike="noStrike">
                          <a:solidFill>
                            <a:srgbClr val="000000"/>
                          </a:solidFill>
                          <a:effectLst/>
                          <a:latin typeface="Futura std book"/>
                        </a:rPr>
                        <a:t>13,0</a:t>
                      </a:r>
                    </a:p>
                  </a:txBody>
                  <a:tcPr marL="9525" marR="9525" marT="9525" marB="0" anchor="b"/>
                </a:tc>
                <a:tc>
                  <a:txBody>
                    <a:bodyPr/>
                    <a:lstStyle/>
                    <a:p>
                      <a:pPr algn="ctr" fontAlgn="b"/>
                      <a:r>
                        <a:rPr lang="sv-SE" sz="1100" b="0" i="0" u="none" strike="noStrike">
                          <a:solidFill>
                            <a:srgbClr val="000000"/>
                          </a:solidFill>
                          <a:effectLst/>
                          <a:latin typeface="Futura std book"/>
                        </a:rPr>
                        <a:t>3,0</a:t>
                      </a:r>
                    </a:p>
                  </a:txBody>
                  <a:tcPr marL="9525" marR="9525" marT="9525" marB="0" anchor="b"/>
                </a:tc>
              </a:tr>
              <a:tr h="190500">
                <a:tc>
                  <a:txBody>
                    <a:bodyPr/>
                    <a:lstStyle/>
                    <a:p>
                      <a:pPr algn="l" rtl="0" fontAlgn="b"/>
                      <a:r>
                        <a:rPr lang="sv-SE" sz="1100" b="0" i="0" u="none" strike="noStrike">
                          <a:solidFill>
                            <a:srgbClr val="000000"/>
                          </a:solidFill>
                          <a:effectLst/>
                          <a:latin typeface="Futura Std Book (Rubriker)"/>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140 100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7,4</a:t>
                      </a:r>
                    </a:p>
                  </a:txBody>
                  <a:tcPr marL="9525" marR="9525" marT="9525" marB="0" anchor="b"/>
                </a:tc>
                <a:tc>
                  <a:txBody>
                    <a:bodyPr/>
                    <a:lstStyle/>
                    <a:p>
                      <a:pPr algn="ctr" fontAlgn="b"/>
                      <a:r>
                        <a:rPr lang="sv-SE" sz="1100" b="0" i="0" u="none" strike="noStrike">
                          <a:solidFill>
                            <a:srgbClr val="000000"/>
                          </a:solidFill>
                          <a:effectLst/>
                          <a:latin typeface="Futura std book"/>
                        </a:rPr>
                        <a:t>13,2</a:t>
                      </a:r>
                    </a:p>
                  </a:txBody>
                  <a:tcPr marL="9525" marR="9525" marT="9525" marB="0" anchor="b"/>
                </a:tc>
                <a:tc>
                  <a:txBody>
                    <a:bodyPr/>
                    <a:lstStyle/>
                    <a:p>
                      <a:pPr algn="ctr" fontAlgn="b"/>
                      <a:r>
                        <a:rPr lang="sv-SE" sz="1100" b="0" i="0" u="none" strike="noStrike">
                          <a:solidFill>
                            <a:srgbClr val="000000"/>
                          </a:solidFill>
                          <a:effectLst/>
                          <a:latin typeface="Futura std book"/>
                        </a:rPr>
                        <a:t>2,9</a:t>
                      </a:r>
                    </a:p>
                  </a:txBody>
                  <a:tcPr marL="9525" marR="9525" marT="9525" marB="0" anchor="b"/>
                </a:tc>
              </a:tr>
              <a:tr h="190500">
                <a:tc>
                  <a:txBody>
                    <a:bodyPr/>
                    <a:lstStyle/>
                    <a:p>
                      <a:pPr algn="l" rtl="0" fontAlgn="b"/>
                      <a:r>
                        <a:rPr lang="sv-SE" sz="1100" b="0" i="0" u="none" strike="noStrike">
                          <a:solidFill>
                            <a:srgbClr val="000000"/>
                          </a:solidFill>
                          <a:effectLst/>
                          <a:latin typeface="Futura Std Book (Rubriker)"/>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126 500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9,2</a:t>
                      </a:r>
                    </a:p>
                  </a:txBody>
                  <a:tcPr marL="9525" marR="9525" marT="9525" marB="0" anchor="b"/>
                </a:tc>
                <a:tc>
                  <a:txBody>
                    <a:bodyPr/>
                    <a:lstStyle/>
                    <a:p>
                      <a:pPr algn="ctr" fontAlgn="b"/>
                      <a:r>
                        <a:rPr lang="sv-SE" sz="1100" b="0" i="0" u="none" strike="noStrike">
                          <a:solidFill>
                            <a:srgbClr val="000000"/>
                          </a:solidFill>
                          <a:effectLst/>
                          <a:latin typeface="Futura std book"/>
                        </a:rPr>
                        <a:t>10,8</a:t>
                      </a:r>
                    </a:p>
                  </a:txBody>
                  <a:tcPr marL="9525" marR="9525" marT="9525" marB="0" anchor="b"/>
                </a:tc>
                <a:tc>
                  <a:txBody>
                    <a:bodyPr/>
                    <a:lstStyle/>
                    <a:p>
                      <a:pPr algn="ctr" fontAlgn="b"/>
                      <a:r>
                        <a:rPr lang="sv-SE" sz="1100" b="0" i="0" u="none" strike="noStrike">
                          <a:solidFill>
                            <a:srgbClr val="000000"/>
                          </a:solidFill>
                          <a:effectLst/>
                          <a:latin typeface="Futura std book"/>
                        </a:rPr>
                        <a:t>0,2</a:t>
                      </a:r>
                    </a:p>
                  </a:txBody>
                  <a:tcPr marL="9525" marR="9525" marT="9525" marB="0" anchor="b"/>
                </a:tc>
              </a:tr>
              <a:tr h="190500">
                <a:tc>
                  <a:txBody>
                    <a:bodyPr/>
                    <a:lstStyle/>
                    <a:p>
                      <a:pPr algn="l" rtl="0" fontAlgn="b"/>
                      <a:r>
                        <a:rPr lang="sv-SE" sz="1100" b="0" i="0" u="none" strike="noStrike">
                          <a:solidFill>
                            <a:srgbClr val="000000"/>
                          </a:solidFill>
                          <a:effectLst/>
                          <a:latin typeface="Futura Std Book (Rubriker)"/>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134 700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-2,1</a:t>
                      </a:r>
                    </a:p>
                  </a:txBody>
                  <a:tcPr marL="9525" marR="9525" marT="9525" marB="0" anchor="b"/>
                </a:tc>
                <a:tc>
                  <a:txBody>
                    <a:bodyPr/>
                    <a:lstStyle/>
                    <a:p>
                      <a:pPr algn="ctr" fontAlgn="b"/>
                      <a:r>
                        <a:rPr lang="sv-SE" sz="1100" b="0" i="0" u="none" strike="noStrike">
                          <a:solidFill>
                            <a:srgbClr val="000000"/>
                          </a:solidFill>
                          <a:effectLst/>
                          <a:latin typeface="Futura std book"/>
                        </a:rPr>
                        <a:t>8,4</a:t>
                      </a:r>
                    </a:p>
                  </a:txBody>
                  <a:tcPr marL="9525" marR="9525" marT="9525" marB="0" anchor="b"/>
                </a:tc>
                <a:tc>
                  <a:txBody>
                    <a:bodyPr/>
                    <a:lstStyle/>
                    <a:p>
                      <a:pPr algn="ctr" fontAlgn="b"/>
                      <a:r>
                        <a:rPr lang="sv-SE" sz="1100" b="0" i="0" u="none" strike="noStrike">
                          <a:solidFill>
                            <a:srgbClr val="000000"/>
                          </a:solidFill>
                          <a:effectLst/>
                          <a:latin typeface="Futura std book"/>
                        </a:rPr>
                        <a:t>1,2</a:t>
                      </a:r>
                    </a:p>
                  </a:txBody>
                  <a:tcPr marL="9525" marR="9525" marT="9525" marB="0" anchor="b"/>
                </a:tc>
              </a:tr>
              <a:tr h="190500">
                <a:tc>
                  <a:txBody>
                    <a:bodyPr/>
                    <a:lstStyle/>
                    <a:p>
                      <a:pPr algn="l" rtl="0" fontAlgn="b"/>
                      <a:r>
                        <a:rPr lang="sv-SE" sz="1100" b="0" i="0" u="none" strike="noStrike">
                          <a:solidFill>
                            <a:srgbClr val="000000"/>
                          </a:solidFill>
                          <a:effectLst/>
                          <a:latin typeface="Futura Std Book (Rubriker)"/>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127 500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-0,9</a:t>
                      </a:r>
                    </a:p>
                  </a:txBody>
                  <a:tcPr marL="9525" marR="9525" marT="9525" marB="0" anchor="b"/>
                </a:tc>
                <a:tc>
                  <a:txBody>
                    <a:bodyPr/>
                    <a:lstStyle/>
                    <a:p>
                      <a:pPr algn="ctr" fontAlgn="b"/>
                      <a:r>
                        <a:rPr lang="sv-SE" sz="1100" b="0" i="0" u="none" strike="noStrike">
                          <a:solidFill>
                            <a:srgbClr val="000000"/>
                          </a:solidFill>
                          <a:effectLst/>
                          <a:latin typeface="Futura std book"/>
                        </a:rPr>
                        <a:t>2,0</a:t>
                      </a:r>
                    </a:p>
                  </a:txBody>
                  <a:tcPr marL="9525" marR="9525" marT="9525" marB="0" anchor="b"/>
                </a:tc>
                <a:tc>
                  <a:txBody>
                    <a:bodyPr/>
                    <a:lstStyle/>
                    <a:p>
                      <a:pPr algn="ctr" fontAlgn="b"/>
                      <a:r>
                        <a:rPr lang="sv-SE" sz="1100" b="0" i="0" u="none" strike="noStrike" dirty="0">
                          <a:solidFill>
                            <a:srgbClr val="000000"/>
                          </a:solidFill>
                          <a:effectLst/>
                          <a:latin typeface="Futura std book"/>
                        </a:rPr>
                        <a:t>3,9</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1" name="textruta 10"/>
          <p:cNvSpPr txBox="1"/>
          <p:nvPr/>
        </p:nvSpPr>
        <p:spPr>
          <a:xfrm>
            <a:off x="6401233" y="4588205"/>
            <a:ext cx="914400" cy="373711"/>
          </a:xfrm>
          <a:prstGeom prst="rect">
            <a:avLst/>
          </a:prstGeom>
          <a:noFill/>
        </p:spPr>
        <p:txBody>
          <a:bodyPr wrap="none" lIns="0" tIns="0" rIns="0" bIns="0" rtlCol="0">
            <a:noAutofit/>
          </a:bodyPr>
          <a:lstStyle/>
          <a:p>
            <a:pPr>
              <a:lnSpc>
                <a:spcPts val="2400"/>
              </a:lnSpc>
            </a:pPr>
            <a:r>
              <a:rPr lang="sv-SE" sz="800" dirty="0" smtClean="0"/>
              <a:t>*De fyra senaste kvartalen</a:t>
            </a:r>
          </a:p>
        </p:txBody>
      </p:sp>
      <p:sp>
        <p:nvSpPr>
          <p:cNvPr id="7" name="Rundad rektangulär 6"/>
          <p:cNvSpPr/>
          <p:nvPr/>
        </p:nvSpPr>
        <p:spPr>
          <a:xfrm>
            <a:off x="6086901" y="1173707"/>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t>Sysselsättningen i byggbranschen var den bransch som ökade mest i Stockholmsregionen jämfört med andra kvartalet 2015.</a:t>
            </a:r>
            <a:endParaRPr lang="sv-SE" sz="800" dirty="0"/>
          </a:p>
        </p:txBody>
      </p:sp>
      <p:graphicFrame>
        <p:nvGraphicFramePr>
          <p:cNvPr id="8" name="Diagram 7"/>
          <p:cNvGraphicFramePr>
            <a:graphicFrameLocks/>
          </p:cNvGraphicFramePr>
          <p:nvPr>
            <p:extLst>
              <p:ext uri="{D42A27DB-BD31-4B8C-83A1-F6EECF244321}">
                <p14:modId xmlns:p14="http://schemas.microsoft.com/office/powerpoint/2010/main" val="2669075522"/>
              </p:ext>
            </p:extLst>
          </p:nvPr>
        </p:nvGraphicFramePr>
        <p:xfrm>
          <a:off x="542597" y="2182483"/>
          <a:ext cx="3240000"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7927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317617"/>
            <a:ext cx="8410005" cy="727828"/>
          </a:xfrm>
        </p:spPr>
        <p:txBody>
          <a:bodyPr/>
          <a:lstStyle/>
          <a:p>
            <a:pPr>
              <a:lnSpc>
                <a:spcPct val="100000"/>
              </a:lnSpc>
            </a:pPr>
            <a:r>
              <a:rPr lang="sv-SE" sz="2800" dirty="0" smtClean="0"/>
              <a:t>Sysselsättning i Stockholmsregionen</a:t>
            </a:r>
            <a:r>
              <a:rPr lang="sv-SE" b="0" dirty="0" smtClean="0"/>
              <a:t/>
            </a:r>
            <a:br>
              <a:rPr lang="sv-SE"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887035204"/>
              </p:ext>
            </p:extLst>
          </p:nvPr>
        </p:nvGraphicFramePr>
        <p:xfrm>
          <a:off x="482802" y="1121449"/>
          <a:ext cx="7070936" cy="3731497"/>
        </p:xfrm>
        <a:graphic>
          <a:graphicData uri="http://schemas.openxmlformats.org/drawingml/2006/table">
            <a:tbl>
              <a:tblPr>
                <a:tableStyleId>{68D230F3-CF80-4859-8CE7-A43EE81993B5}</a:tableStyleId>
              </a:tblPr>
              <a:tblGrid>
                <a:gridCol w="2167118"/>
                <a:gridCol w="1170672"/>
                <a:gridCol w="1204688"/>
                <a:gridCol w="795075"/>
                <a:gridCol w="850789"/>
                <a:gridCol w="739669"/>
                <a:gridCol w="142925"/>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dirty="0">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c>
                  <a:txBody>
                    <a:bodyPr/>
                    <a:lstStyle/>
                    <a:p>
                      <a:pPr algn="l" fontAlgn="b"/>
                      <a:endParaRPr lang="sv-SE" sz="1100" b="0" i="0" u="none" strike="noStrike" dirty="0">
                        <a:solidFill>
                          <a:srgbClr val="000000"/>
                        </a:solidFill>
                        <a:effectLst/>
                        <a:latin typeface="+mj-lt"/>
                      </a:endParaRPr>
                    </a:p>
                  </a:txBody>
                  <a:tcPr marL="9525" marR="9525" marT="9525" marB="0" anchor="b"/>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dirty="0">
                          <a:solidFill>
                            <a:srgbClr val="000000"/>
                          </a:solidFill>
                          <a:effectLst/>
                          <a:latin typeface="Futura Std Book"/>
                        </a:rPr>
                        <a:t>2016 </a:t>
                      </a:r>
                      <a:r>
                        <a:rPr lang="sv-SE" sz="1100" b="0" i="0" u="none" strike="noStrike" dirty="0" smtClean="0">
                          <a:solidFill>
                            <a:srgbClr val="000000"/>
                          </a:solidFill>
                          <a:effectLst/>
                          <a:latin typeface="Futura Std Book"/>
                        </a:rPr>
                        <a:t>kv2</a:t>
                      </a:r>
                      <a:endParaRPr lang="sv-SE" sz="1100" b="0" i="0" u="none" strike="noStrike" dirty="0">
                        <a:solidFill>
                          <a:srgbClr val="000000"/>
                        </a:solidFill>
                        <a:effectLst/>
                        <a:latin typeface="Futura Std Book"/>
                      </a:endParaRP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kv2</a:t>
                      </a:r>
                    </a:p>
                  </a:txBody>
                  <a:tcPr marL="9525" marR="9525" marT="9525" marB="0" anchor="b"/>
                </a:tc>
                <a:tc>
                  <a:txBody>
                    <a:bodyPr/>
                    <a:lstStyle/>
                    <a:p>
                      <a:pPr algn="l" fontAlgn="b"/>
                      <a:endParaRPr lang="sv-SE" sz="1100" b="0" i="0" u="none" strike="noStrike" dirty="0">
                        <a:solidFill>
                          <a:srgbClr val="000000"/>
                        </a:solidFill>
                        <a:effectLst/>
                        <a:latin typeface="+mj-lt"/>
                      </a:endParaRPr>
                    </a:p>
                  </a:txBody>
                  <a:tcPr marL="9525" marR="9525" marT="9525" marB="0" anchor="b"/>
                </a:tc>
              </a:tr>
              <a:tr h="302497">
                <a:tc>
                  <a:txBody>
                    <a:bodyPr/>
                    <a:lstStyle/>
                    <a:p>
                      <a:pPr marL="0" algn="l" rtl="0" eaLnBrk="1" fontAlgn="b" latinLnBrk="0" hangingPunct="1">
                        <a:spcBef>
                          <a:spcPts val="0"/>
                        </a:spcBef>
                        <a:spcAft>
                          <a:spcPts val="0"/>
                        </a:spcAft>
                      </a:pPr>
                      <a:r>
                        <a:rPr lang="sv-SE" sz="900" b="1" i="0" u="none" strike="noStrike" kern="1200" dirty="0">
                          <a:solidFill>
                            <a:srgbClr val="000000"/>
                          </a:solidFill>
                          <a:effectLst/>
                          <a:latin typeface="Futura Std Book"/>
                        </a:rPr>
                        <a:t>Total</a:t>
                      </a:r>
                      <a:endParaRPr lang="sv-SE" sz="900" b="0" i="0" u="none" strike="noStrike" dirty="0">
                        <a:effectLst/>
                        <a:latin typeface="Arial" panose="020B0604020202020204" pitchFamily="34" charset="0"/>
                      </a:endParaRPr>
                    </a:p>
                  </a:txBody>
                  <a:tcPr marL="9525" marR="9525" marT="9525" marB="0" anchor="b"/>
                </a:tc>
                <a:tc>
                  <a:txBody>
                    <a:bodyPr/>
                    <a:lstStyle/>
                    <a:p>
                      <a:pPr algn="ctr" fontAlgn="b"/>
                      <a:r>
                        <a:rPr lang="sv-SE" sz="1100" b="1" i="0" u="none" strike="noStrike">
                          <a:solidFill>
                            <a:srgbClr val="000000"/>
                          </a:solidFill>
                          <a:effectLst/>
                          <a:latin typeface="Futura std book"/>
                        </a:rPr>
                        <a:t>2 262 700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53 400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12,2</a:t>
                      </a:r>
                    </a:p>
                  </a:txBody>
                  <a:tcPr marL="9525" marR="9525" marT="9525" marB="0" anchor="b"/>
                </a:tc>
                <a:tc>
                  <a:txBody>
                    <a:bodyPr/>
                    <a:lstStyle/>
                    <a:p>
                      <a:pPr algn="ctr" fontAlgn="b"/>
                      <a:r>
                        <a:rPr lang="sv-SE" sz="1100" b="1" i="0" u="none" strike="noStrike">
                          <a:solidFill>
                            <a:srgbClr val="000000"/>
                          </a:solidFill>
                          <a:effectLst/>
                          <a:latin typeface="Futura std book"/>
                        </a:rPr>
                        <a:t>12,9</a:t>
                      </a:r>
                    </a:p>
                  </a:txBody>
                  <a:tcPr marL="9525" marR="9525" marT="9525" marB="0" anchor="b"/>
                </a:tc>
                <a:tc>
                  <a:txBody>
                    <a:bodyPr/>
                    <a:lstStyle/>
                    <a:p>
                      <a:pPr algn="ctr" fontAlgn="b"/>
                      <a:r>
                        <a:rPr lang="sv-SE" sz="1100" b="1" i="0" u="none" strike="noStrike">
                          <a:solidFill>
                            <a:srgbClr val="000000"/>
                          </a:solidFill>
                          <a:effectLst/>
                          <a:latin typeface="Futura std book"/>
                        </a:rPr>
                        <a:t>2,4</a:t>
                      </a:r>
                    </a:p>
                  </a:txBody>
                  <a:tcPr marL="9525" marR="9525" marT="9525" marB="0" anchor="b"/>
                </a:tc>
                <a:tc>
                  <a:txBody>
                    <a:bodyPr/>
                    <a:lstStyle/>
                    <a:p>
                      <a:pPr algn="r" fontAlgn="b"/>
                      <a:endParaRPr lang="sv-SE" sz="1100" b="1"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Jordbruk, skogsbruk &amp; fiske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21 800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-16,8</a:t>
                      </a:r>
                    </a:p>
                  </a:txBody>
                  <a:tcPr marL="9525" marR="9525" marT="9525" marB="0" anchor="b"/>
                </a:tc>
                <a:tc>
                  <a:txBody>
                    <a:bodyPr/>
                    <a:lstStyle/>
                    <a:p>
                      <a:pPr algn="ctr" fontAlgn="b"/>
                      <a:r>
                        <a:rPr lang="sv-SE" sz="1100" b="0" i="0" u="none" strike="noStrike">
                          <a:solidFill>
                            <a:srgbClr val="000000"/>
                          </a:solidFill>
                          <a:effectLst/>
                          <a:latin typeface="Futura std book"/>
                        </a:rPr>
                        <a:t>-16,5</a:t>
                      </a:r>
                    </a:p>
                  </a:txBody>
                  <a:tcPr marL="9525" marR="9525" marT="9525" marB="0" anchor="b"/>
                </a:tc>
                <a:tc>
                  <a:txBody>
                    <a:bodyPr/>
                    <a:lstStyle/>
                    <a:p>
                      <a:pPr algn="ctr" fontAlgn="b"/>
                      <a:r>
                        <a:rPr lang="sv-SE" sz="1100" b="0" i="0" u="none" strike="noStrike">
                          <a:solidFill>
                            <a:srgbClr val="000000"/>
                          </a:solidFill>
                          <a:effectLst/>
                          <a:latin typeface="Futura std book"/>
                        </a:rPr>
                        <a:t>-16,2</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smtClean="0">
                          <a:solidFill>
                            <a:schemeClr val="tx1"/>
                          </a:solidFill>
                          <a:effectLst/>
                        </a:rPr>
                        <a:t>Tillverkning </a:t>
                      </a:r>
                      <a:r>
                        <a:rPr lang="sv-SE" sz="900" u="none" strike="noStrike" dirty="0">
                          <a:solidFill>
                            <a:schemeClr val="tx1"/>
                          </a:solidFill>
                          <a:effectLst/>
                        </a:rPr>
                        <a:t>&amp; utvinning, energi och miljö</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204 100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-13,2</a:t>
                      </a:r>
                    </a:p>
                  </a:txBody>
                  <a:tcPr marL="9525" marR="9525" marT="9525" marB="0" anchor="b"/>
                </a:tc>
                <a:tc>
                  <a:txBody>
                    <a:bodyPr/>
                    <a:lstStyle/>
                    <a:p>
                      <a:pPr algn="ctr" fontAlgn="b"/>
                      <a:r>
                        <a:rPr lang="sv-SE" sz="1100" b="0" i="0" u="none" strike="noStrike">
                          <a:solidFill>
                            <a:srgbClr val="000000"/>
                          </a:solidFill>
                          <a:effectLst/>
                          <a:latin typeface="Futura std book"/>
                        </a:rPr>
                        <a:t>-0,9</a:t>
                      </a:r>
                    </a:p>
                  </a:txBody>
                  <a:tcPr marL="9525" marR="9525" marT="9525" marB="0" anchor="b"/>
                </a:tc>
                <a:tc>
                  <a:txBody>
                    <a:bodyPr/>
                    <a:lstStyle/>
                    <a:p>
                      <a:pPr algn="ctr" fontAlgn="b"/>
                      <a:r>
                        <a:rPr lang="sv-SE" sz="1100" b="0" i="0" u="none" strike="noStrike">
                          <a:solidFill>
                            <a:srgbClr val="000000"/>
                          </a:solidFill>
                          <a:effectLst/>
                          <a:latin typeface="Futura std book"/>
                        </a:rPr>
                        <a:t>-1,6</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därav </a:t>
                      </a:r>
                      <a:r>
                        <a:rPr lang="sv-SE" sz="900" u="none" strike="noStrike" dirty="0" smtClean="0">
                          <a:solidFill>
                            <a:schemeClr val="tx1"/>
                          </a:solidFill>
                          <a:effectLst/>
                        </a:rPr>
                        <a:t>Tillverkning av </a:t>
                      </a:r>
                      <a:r>
                        <a:rPr lang="sv-SE" sz="900" u="none" strike="noStrike" dirty="0">
                          <a:solidFill>
                            <a:schemeClr val="tx1"/>
                          </a:solidFill>
                          <a:effectLst/>
                        </a:rPr>
                        <a:t>verkstadsvaror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101 700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-13,7</a:t>
                      </a:r>
                    </a:p>
                  </a:txBody>
                  <a:tcPr marL="9525" marR="9525" marT="9525" marB="0" anchor="b"/>
                </a:tc>
                <a:tc>
                  <a:txBody>
                    <a:bodyPr/>
                    <a:lstStyle/>
                    <a:p>
                      <a:pPr algn="ctr" fontAlgn="b"/>
                      <a:r>
                        <a:rPr lang="sv-SE" sz="1100" b="0" i="0" u="none" strike="noStrike">
                          <a:solidFill>
                            <a:srgbClr val="000000"/>
                          </a:solidFill>
                          <a:effectLst/>
                          <a:latin typeface="Futura std book"/>
                        </a:rPr>
                        <a:t>0,3</a:t>
                      </a:r>
                    </a:p>
                  </a:txBody>
                  <a:tcPr marL="9525" marR="9525" marT="9525" marB="0" anchor="b"/>
                </a:tc>
                <a:tc>
                  <a:txBody>
                    <a:bodyPr/>
                    <a:lstStyle/>
                    <a:p>
                      <a:pPr algn="ctr" fontAlgn="b"/>
                      <a:r>
                        <a:rPr lang="sv-SE" sz="1100" b="0" i="0" u="none" strike="noStrike">
                          <a:solidFill>
                            <a:srgbClr val="000000"/>
                          </a:solidFill>
                          <a:effectLst/>
                          <a:latin typeface="Futura std book"/>
                        </a:rPr>
                        <a:t>1,1</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Byggverksamhet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146 500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13,5</a:t>
                      </a:r>
                    </a:p>
                  </a:txBody>
                  <a:tcPr marL="9525" marR="9525" marT="9525" marB="0" anchor="b"/>
                </a:tc>
                <a:tc>
                  <a:txBody>
                    <a:bodyPr/>
                    <a:lstStyle/>
                    <a:p>
                      <a:pPr algn="ctr" fontAlgn="b"/>
                      <a:r>
                        <a:rPr lang="sv-SE" sz="1100" b="0" i="0" u="none" strike="noStrike">
                          <a:solidFill>
                            <a:srgbClr val="000000"/>
                          </a:solidFill>
                          <a:effectLst/>
                          <a:latin typeface="Futura std book"/>
                        </a:rPr>
                        <a:t>14,4</a:t>
                      </a:r>
                    </a:p>
                  </a:txBody>
                  <a:tcPr marL="9525" marR="9525" marT="9525" marB="0" anchor="b"/>
                </a:tc>
                <a:tc>
                  <a:txBody>
                    <a:bodyPr/>
                    <a:lstStyle/>
                    <a:p>
                      <a:pPr algn="ctr" fontAlgn="b"/>
                      <a:r>
                        <a:rPr lang="sv-SE" sz="1100" b="0" i="0" u="none" strike="noStrike">
                          <a:solidFill>
                            <a:srgbClr val="000000"/>
                          </a:solidFill>
                          <a:effectLst/>
                          <a:latin typeface="Futura std book"/>
                        </a:rPr>
                        <a:t>9,4</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Handel</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260 700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7,6</a:t>
                      </a:r>
                    </a:p>
                  </a:txBody>
                  <a:tcPr marL="9525" marR="9525" marT="9525" marB="0" anchor="b"/>
                </a:tc>
                <a:tc>
                  <a:txBody>
                    <a:bodyPr/>
                    <a:lstStyle/>
                    <a:p>
                      <a:pPr algn="ctr" fontAlgn="b"/>
                      <a:r>
                        <a:rPr lang="sv-SE" sz="1100" b="0" i="0" u="none" strike="noStrike">
                          <a:solidFill>
                            <a:srgbClr val="000000"/>
                          </a:solidFill>
                          <a:effectLst/>
                          <a:latin typeface="Futura std book"/>
                        </a:rPr>
                        <a:t>8,9</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Transport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105 300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3,5</a:t>
                      </a:r>
                    </a:p>
                  </a:txBody>
                  <a:tcPr marL="9525" marR="9525" marT="9525" marB="0" anchor="b"/>
                </a:tc>
                <a:tc>
                  <a:txBody>
                    <a:bodyPr/>
                    <a:lstStyle/>
                    <a:p>
                      <a:pPr algn="ctr" fontAlgn="b"/>
                      <a:r>
                        <a:rPr lang="sv-SE" sz="1100" b="0" i="0" u="none" strike="noStrike">
                          <a:solidFill>
                            <a:srgbClr val="000000"/>
                          </a:solidFill>
                          <a:effectLst/>
                          <a:latin typeface="Futura std book"/>
                        </a:rPr>
                        <a:t>1,0</a:t>
                      </a:r>
                    </a:p>
                  </a:txBody>
                  <a:tcPr marL="9525" marR="9525" marT="9525" marB="0" anchor="b"/>
                </a:tc>
                <a:tc>
                  <a:txBody>
                    <a:bodyPr/>
                    <a:lstStyle/>
                    <a:p>
                      <a:pPr algn="ctr" fontAlgn="b"/>
                      <a:r>
                        <a:rPr lang="sv-SE" sz="1100" b="0" i="0" u="none" strike="noStrike">
                          <a:solidFill>
                            <a:srgbClr val="000000"/>
                          </a:solidFill>
                          <a:effectLst/>
                          <a:latin typeface="Futura std book"/>
                        </a:rPr>
                        <a:t>-2,6</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Hotell och restaurang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81 100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24,0</a:t>
                      </a:r>
                    </a:p>
                  </a:txBody>
                  <a:tcPr marL="9525" marR="9525" marT="9525" marB="0" anchor="b"/>
                </a:tc>
                <a:tc>
                  <a:txBody>
                    <a:bodyPr/>
                    <a:lstStyle/>
                    <a:p>
                      <a:pPr algn="ctr" fontAlgn="b"/>
                      <a:r>
                        <a:rPr lang="sv-SE" sz="1100" b="0" i="0" u="none" strike="noStrike">
                          <a:solidFill>
                            <a:srgbClr val="000000"/>
                          </a:solidFill>
                          <a:effectLst/>
                          <a:latin typeface="Futura std book"/>
                        </a:rPr>
                        <a:t>18,7</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Information &amp; kommunikation</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122 400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19,8</a:t>
                      </a:r>
                    </a:p>
                  </a:txBody>
                  <a:tcPr marL="9525" marR="9525" marT="9525" marB="0" anchor="b"/>
                </a:tc>
                <a:tc>
                  <a:txBody>
                    <a:bodyPr/>
                    <a:lstStyle/>
                    <a:p>
                      <a:pPr algn="ctr" fontAlgn="b"/>
                      <a:r>
                        <a:rPr lang="sv-SE" sz="1100" b="0" i="0" u="none" strike="noStrike">
                          <a:solidFill>
                            <a:srgbClr val="000000"/>
                          </a:solidFill>
                          <a:effectLst/>
                          <a:latin typeface="Futura std book"/>
                        </a:rPr>
                        <a:t>21,1</a:t>
                      </a:r>
                    </a:p>
                  </a:txBody>
                  <a:tcPr marL="9525" marR="9525" marT="9525" marB="0" anchor="b"/>
                </a:tc>
                <a:tc>
                  <a:txBody>
                    <a:bodyPr/>
                    <a:lstStyle/>
                    <a:p>
                      <a:pPr algn="ctr" fontAlgn="b"/>
                      <a:r>
                        <a:rPr lang="sv-SE" sz="1100" b="0" i="0" u="none" strike="noStrike">
                          <a:solidFill>
                            <a:srgbClr val="000000"/>
                          </a:solidFill>
                          <a:effectLst/>
                          <a:latin typeface="Futura std book"/>
                        </a:rPr>
                        <a:t>3,1</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Personliga &amp; kulturella 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117 300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9,7</a:t>
                      </a:r>
                    </a:p>
                  </a:txBody>
                  <a:tcPr marL="9525" marR="9525" marT="9525" marB="0" anchor="b"/>
                </a:tc>
                <a:tc>
                  <a:txBody>
                    <a:bodyPr/>
                    <a:lstStyle/>
                    <a:p>
                      <a:pPr algn="ctr" fontAlgn="b"/>
                      <a:r>
                        <a:rPr lang="sv-SE" sz="1100" b="0" i="0" u="none" strike="noStrike">
                          <a:solidFill>
                            <a:srgbClr val="000000"/>
                          </a:solidFill>
                          <a:effectLst/>
                          <a:latin typeface="Futura std book"/>
                        </a:rPr>
                        <a:t>7,7</a:t>
                      </a:r>
                    </a:p>
                  </a:txBody>
                  <a:tcPr marL="9525" marR="9525" marT="9525" marB="0" anchor="b"/>
                </a:tc>
                <a:tc>
                  <a:txBody>
                    <a:bodyPr/>
                    <a:lstStyle/>
                    <a:p>
                      <a:pPr algn="ctr" fontAlgn="b"/>
                      <a:r>
                        <a:rPr lang="sv-SE" sz="1100" b="0" i="0" u="none" strike="noStrike">
                          <a:solidFill>
                            <a:srgbClr val="000000"/>
                          </a:solidFill>
                          <a:effectLst/>
                          <a:latin typeface="Futura std book"/>
                        </a:rPr>
                        <a:t>-0,5</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Finansiell verksamhet, företagstjänster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449 100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24,5</a:t>
                      </a:r>
                    </a:p>
                  </a:txBody>
                  <a:tcPr marL="9525" marR="9525" marT="9525" marB="0" anchor="b"/>
                </a:tc>
                <a:tc>
                  <a:txBody>
                    <a:bodyPr/>
                    <a:lstStyle/>
                    <a:p>
                      <a:pPr algn="ctr" fontAlgn="b"/>
                      <a:r>
                        <a:rPr lang="sv-SE" sz="1100" b="0" i="0" u="none" strike="noStrike">
                          <a:solidFill>
                            <a:srgbClr val="000000"/>
                          </a:solidFill>
                          <a:effectLst/>
                          <a:latin typeface="Futura std book"/>
                        </a:rPr>
                        <a:t>17,1</a:t>
                      </a:r>
                    </a:p>
                  </a:txBody>
                  <a:tcPr marL="9525" marR="9525" marT="9525" marB="0" anchor="b"/>
                </a:tc>
                <a:tc>
                  <a:txBody>
                    <a:bodyPr/>
                    <a:lstStyle/>
                    <a:p>
                      <a:pPr algn="ctr" fontAlgn="b"/>
                      <a:r>
                        <a:rPr lang="sv-SE" sz="1100" b="0" i="0" u="none" strike="noStrike">
                          <a:solidFill>
                            <a:srgbClr val="000000"/>
                          </a:solidFill>
                          <a:effectLst/>
                          <a:latin typeface="Futura std book"/>
                        </a:rPr>
                        <a:t>2,9</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Offentlig förvalting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154 500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27,4</a:t>
                      </a:r>
                    </a:p>
                  </a:txBody>
                  <a:tcPr marL="9525" marR="9525" marT="9525" marB="0" anchor="b"/>
                </a:tc>
                <a:tc>
                  <a:txBody>
                    <a:bodyPr/>
                    <a:lstStyle/>
                    <a:p>
                      <a:pPr algn="ctr" fontAlgn="b"/>
                      <a:r>
                        <a:rPr lang="sv-SE" sz="1100" b="0" i="0" u="none" strike="noStrike">
                          <a:solidFill>
                            <a:srgbClr val="000000"/>
                          </a:solidFill>
                          <a:effectLst/>
                          <a:latin typeface="Futura std book"/>
                        </a:rPr>
                        <a:t>26,5</a:t>
                      </a:r>
                    </a:p>
                  </a:txBody>
                  <a:tcPr marL="9525" marR="9525" marT="9525" marB="0" anchor="b"/>
                </a:tc>
                <a:tc>
                  <a:txBody>
                    <a:bodyPr/>
                    <a:lstStyle/>
                    <a:p>
                      <a:pPr algn="ctr" fontAlgn="b"/>
                      <a:r>
                        <a:rPr lang="sv-SE" sz="1100" b="0" i="0" u="none" strike="noStrike">
                          <a:solidFill>
                            <a:srgbClr val="000000"/>
                          </a:solidFill>
                          <a:effectLst/>
                          <a:latin typeface="Futura std book"/>
                        </a:rPr>
                        <a:t>6,6</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Utbildning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259 100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19,5</a:t>
                      </a:r>
                    </a:p>
                  </a:txBody>
                  <a:tcPr marL="9525" marR="9525" marT="9525" marB="0" anchor="b"/>
                </a:tc>
                <a:tc>
                  <a:txBody>
                    <a:bodyPr/>
                    <a:lstStyle/>
                    <a:p>
                      <a:pPr algn="ctr" fontAlgn="b"/>
                      <a:r>
                        <a:rPr lang="sv-SE" sz="1100" b="0" i="0" u="none" strike="noStrike">
                          <a:solidFill>
                            <a:srgbClr val="000000"/>
                          </a:solidFill>
                          <a:effectLst/>
                          <a:latin typeface="Futura std book"/>
                        </a:rPr>
                        <a:t>19,9</a:t>
                      </a:r>
                    </a:p>
                  </a:txBody>
                  <a:tcPr marL="9525" marR="9525" marT="9525" marB="0" anchor="b"/>
                </a:tc>
                <a:tc>
                  <a:txBody>
                    <a:bodyPr/>
                    <a:lstStyle/>
                    <a:p>
                      <a:pPr algn="ctr" fontAlgn="b"/>
                      <a:r>
                        <a:rPr lang="sv-SE" sz="1100" b="0" i="0" u="none" strike="noStrike">
                          <a:solidFill>
                            <a:srgbClr val="000000"/>
                          </a:solidFill>
                          <a:effectLst/>
                          <a:latin typeface="Futura std book"/>
                        </a:rPr>
                        <a:t>4,2</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Vård och omsorg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323 100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11,4</a:t>
                      </a:r>
                    </a:p>
                  </a:txBody>
                  <a:tcPr marL="9525" marR="9525" marT="9525" marB="0" anchor="b"/>
                </a:tc>
                <a:tc>
                  <a:txBody>
                    <a:bodyPr/>
                    <a:lstStyle/>
                    <a:p>
                      <a:pPr algn="ctr" fontAlgn="b"/>
                      <a:r>
                        <a:rPr lang="sv-SE" sz="1100" b="0" i="0" u="none" strike="noStrike">
                          <a:solidFill>
                            <a:srgbClr val="000000"/>
                          </a:solidFill>
                          <a:effectLst/>
                          <a:latin typeface="Futura std book"/>
                        </a:rPr>
                        <a:t>13,3</a:t>
                      </a:r>
                    </a:p>
                  </a:txBody>
                  <a:tcPr marL="9525" marR="9525" marT="9525" marB="0" anchor="b"/>
                </a:tc>
                <a:tc>
                  <a:txBody>
                    <a:bodyPr/>
                    <a:lstStyle/>
                    <a:p>
                      <a:pPr algn="ctr" fontAlgn="b"/>
                      <a:r>
                        <a:rPr lang="sv-SE" sz="1100" b="0" i="0" u="none" strike="noStrike">
                          <a:solidFill>
                            <a:srgbClr val="000000"/>
                          </a:solidFill>
                          <a:effectLst/>
                          <a:latin typeface="Futura std book"/>
                        </a:rPr>
                        <a:t>1,8</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Uppgift saknas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smtClean="0">
                          <a:solidFill>
                            <a:srgbClr val="000000"/>
                          </a:solidFill>
                          <a:effectLst/>
                          <a:latin typeface="Futura std book"/>
                        </a:rPr>
                        <a:t>i.u.</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smtClean="0">
                          <a:solidFill>
                            <a:srgbClr val="000000"/>
                          </a:solidFill>
                          <a:effectLst/>
                          <a:latin typeface="Futura std book"/>
                        </a:rPr>
                        <a:t>i.u.</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smtClean="0">
                          <a:solidFill>
                            <a:srgbClr val="000000"/>
                          </a:solidFill>
                          <a:effectLst/>
                          <a:latin typeface="Futura std book"/>
                        </a:rPr>
                        <a:t>i.u.</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Sysselsatta i Sverige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2 255 800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56 300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12,5</a:t>
                      </a:r>
                    </a:p>
                  </a:txBody>
                  <a:tcPr marL="9525" marR="9525" marT="9525" marB="0" anchor="b"/>
                </a:tc>
                <a:tc>
                  <a:txBody>
                    <a:bodyPr/>
                    <a:lstStyle/>
                    <a:p>
                      <a:pPr algn="ctr" fontAlgn="b"/>
                      <a:r>
                        <a:rPr lang="sv-SE" sz="1100" b="0" i="0" u="none" strike="noStrike">
                          <a:solidFill>
                            <a:srgbClr val="000000"/>
                          </a:solidFill>
                          <a:effectLst/>
                          <a:latin typeface="Futura std book"/>
                        </a:rPr>
                        <a:t>13,1</a:t>
                      </a:r>
                    </a:p>
                  </a:txBody>
                  <a:tcPr marL="9525" marR="9525" marT="9525" marB="0" anchor="b"/>
                </a:tc>
                <a:tc>
                  <a:txBody>
                    <a:bodyPr/>
                    <a:lstStyle/>
                    <a:p>
                      <a:pPr algn="ctr" fontAlgn="b"/>
                      <a:r>
                        <a:rPr lang="sv-SE" sz="1100" b="0" i="0" u="none" strike="noStrike">
                          <a:solidFill>
                            <a:srgbClr val="000000"/>
                          </a:solidFill>
                          <a:effectLst/>
                          <a:latin typeface="Futura std book"/>
                        </a:rPr>
                        <a:t>2,6</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90500">
                <a:tc>
                  <a:txBody>
                    <a:bodyPr/>
                    <a:lstStyle/>
                    <a:p>
                      <a:pPr algn="l" fontAlgn="b"/>
                      <a:r>
                        <a:rPr lang="sv-SE" sz="900" u="none" strike="noStrike" dirty="0">
                          <a:solidFill>
                            <a:schemeClr val="tx1"/>
                          </a:solidFill>
                          <a:effectLst/>
                        </a:rPr>
                        <a:t>Sysselsatta utomlands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3 900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14,7</a:t>
                      </a:r>
                    </a:p>
                  </a:txBody>
                  <a:tcPr marL="9525" marR="9525" marT="9525" marB="0" anchor="b"/>
                </a:tc>
                <a:tc>
                  <a:txBody>
                    <a:bodyPr/>
                    <a:lstStyle/>
                    <a:p>
                      <a:pPr algn="ctr" fontAlgn="b"/>
                      <a:r>
                        <a:rPr lang="sv-SE" sz="1100" b="0" i="0" u="none" strike="noStrike">
                          <a:solidFill>
                            <a:srgbClr val="000000"/>
                          </a:solidFill>
                          <a:effectLst/>
                          <a:latin typeface="Futura std book"/>
                        </a:rPr>
                        <a:t>5,4</a:t>
                      </a:r>
                    </a:p>
                  </a:txBody>
                  <a:tcPr marL="9525" marR="9525" marT="9525" marB="0" anchor="b"/>
                </a:tc>
                <a:tc>
                  <a:txBody>
                    <a:bodyPr/>
                    <a:lstStyle/>
                    <a:p>
                      <a:pPr algn="ctr" fontAlgn="b"/>
                      <a:r>
                        <a:rPr lang="sv-SE" sz="1100" b="0" i="0" u="none" strike="noStrike" dirty="0">
                          <a:solidFill>
                            <a:srgbClr val="000000"/>
                          </a:solidFill>
                          <a:effectLst/>
                          <a:latin typeface="Futura std book"/>
                        </a:rPr>
                        <a:t>-18,8</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bl>
          </a:graphicData>
        </a:graphic>
      </p:graphicFrame>
      <p:sp>
        <p:nvSpPr>
          <p:cNvPr id="5" name="textruta 4"/>
          <p:cNvSpPr txBox="1"/>
          <p:nvPr/>
        </p:nvSpPr>
        <p:spPr>
          <a:xfrm>
            <a:off x="4150569" y="4765852"/>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2301633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5" y="1454655"/>
            <a:ext cx="7118001" cy="727828"/>
          </a:xfrm>
        </p:spPr>
        <p:txBody>
          <a:bodyPr/>
          <a:lstStyle/>
          <a:p>
            <a:pPr>
              <a:lnSpc>
                <a:spcPct val="100000"/>
              </a:lnSpc>
            </a:pPr>
            <a:r>
              <a:rPr lang="sv-SE" sz="2800" dirty="0" smtClean="0"/>
              <a:t>Nyanmälda platser på arbetsförmedlingen</a:t>
            </a:r>
            <a:br>
              <a:rPr lang="sv-SE" sz="2800" dirty="0" smtClean="0"/>
            </a:br>
            <a:r>
              <a:rPr lang="sv-SE" sz="2000" b="0" dirty="0" smtClean="0"/>
              <a:t>Index </a:t>
            </a:r>
            <a:r>
              <a:rPr lang="sv-SE" sz="2000" b="0" dirty="0"/>
              <a:t>100 = </a:t>
            </a:r>
            <a:r>
              <a:rPr lang="sv-SE" sz="2000" b="0" dirty="0" smtClean="0"/>
              <a:t>2005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7" name="Tabell 6"/>
          <p:cNvGraphicFramePr>
            <a:graphicFrameLocks noGrp="1"/>
          </p:cNvGraphicFramePr>
          <p:nvPr>
            <p:extLst>
              <p:ext uri="{D42A27DB-BD31-4B8C-83A1-F6EECF244321}">
                <p14:modId xmlns:p14="http://schemas.microsoft.com/office/powerpoint/2010/main" val="173921112"/>
              </p:ext>
            </p:extLst>
          </p:nvPr>
        </p:nvGraphicFramePr>
        <p:xfrm>
          <a:off x="3991235" y="2305876"/>
          <a:ext cx="4530243" cy="2286000"/>
        </p:xfrm>
        <a:graphic>
          <a:graphicData uri="http://schemas.openxmlformats.org/drawingml/2006/table">
            <a:tbl>
              <a:tblPr>
                <a:tableStyleId>{68D230F3-CF80-4859-8CE7-A43EE81993B5}</a:tableStyleId>
              </a:tblPr>
              <a:tblGrid>
                <a:gridCol w="1985880"/>
                <a:gridCol w="706688"/>
                <a:gridCol w="661301"/>
                <a:gridCol w="651428"/>
                <a:gridCol w="524946"/>
              </a:tblGrid>
              <a:tr h="190500">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kv2</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1" i="0" u="none" strike="noStrike">
                          <a:solidFill>
                            <a:srgbClr val="000000"/>
                          </a:solidFill>
                          <a:effectLst/>
                          <a:latin typeface="Futura std book"/>
                        </a:rPr>
                        <a:t>167 824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29,3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591 540</a:t>
                      </a:r>
                    </a:p>
                  </a:txBody>
                  <a:tcPr marL="9525" marR="9525" marT="9525" marB="0" anchor="b"/>
                </a:tc>
                <a:tc>
                  <a:txBody>
                    <a:bodyPr/>
                    <a:lstStyle/>
                    <a:p>
                      <a:pPr algn="ctr" fontAlgn="b"/>
                      <a:r>
                        <a:rPr lang="sv-SE" sz="1100" b="1" i="0" u="none" strike="noStrike">
                          <a:solidFill>
                            <a:srgbClr val="000000"/>
                          </a:solidFill>
                          <a:effectLst/>
                          <a:latin typeface="Futura std book"/>
                        </a:rPr>
                        <a:t>26,4</a:t>
                      </a:r>
                    </a:p>
                  </a:txBody>
                  <a:tcPr marL="9525" marR="9525" marT="9525" marB="0" anchor="b"/>
                </a:tc>
              </a:tr>
              <a:tr h="190500">
                <a:tc>
                  <a:txBody>
                    <a:bodyPr/>
                    <a:lstStyle/>
                    <a:p>
                      <a:pPr algn="l" fontAlgn="b"/>
                      <a:r>
                        <a:rPr lang="sv-SE" sz="1100" b="1" i="0" u="none" strike="noStrike">
                          <a:solidFill>
                            <a:srgbClr val="000000"/>
                          </a:solidFill>
                          <a:effectLst/>
                          <a:latin typeface="Futura std book"/>
                        </a:rPr>
                        <a:t>Övriga Sverige</a:t>
                      </a:r>
                    </a:p>
                  </a:txBody>
                  <a:tcPr marL="9525" marR="9525" marT="9525" marB="0" anchor="b"/>
                </a:tc>
                <a:tc>
                  <a:txBody>
                    <a:bodyPr/>
                    <a:lstStyle/>
                    <a:p>
                      <a:pPr algn="ctr" fontAlgn="b"/>
                      <a:r>
                        <a:rPr lang="sv-SE" sz="1100" b="1" i="0" u="none" strike="noStrike">
                          <a:solidFill>
                            <a:srgbClr val="000000"/>
                          </a:solidFill>
                          <a:effectLst/>
                          <a:latin typeface="Futura std book"/>
                        </a:rPr>
                        <a:t>185 481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33,3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635 871</a:t>
                      </a:r>
                    </a:p>
                  </a:txBody>
                  <a:tcPr marL="9525" marR="9525" marT="9525" marB="0" anchor="b"/>
                </a:tc>
                <a:tc>
                  <a:txBody>
                    <a:bodyPr/>
                    <a:lstStyle/>
                    <a:p>
                      <a:pPr algn="ctr" fontAlgn="b"/>
                      <a:r>
                        <a:rPr lang="sv-SE" sz="1100" b="1" i="0" u="none" strike="noStrike">
                          <a:solidFill>
                            <a:srgbClr val="000000"/>
                          </a:solidFill>
                          <a:effectLst/>
                          <a:latin typeface="Futura std book"/>
                        </a:rPr>
                        <a:t>33,3</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Stockholms län</a:t>
                      </a:r>
                    </a:p>
                  </a:txBody>
                  <a:tcPr marL="9525" marR="9525" marT="9525" marB="0" anchor="b"/>
                </a:tc>
                <a:tc>
                  <a:txBody>
                    <a:bodyPr/>
                    <a:lstStyle/>
                    <a:p>
                      <a:pPr algn="ctr" fontAlgn="b"/>
                      <a:r>
                        <a:rPr lang="sv-SE" sz="1100" b="0" i="0" u="none" strike="noStrike">
                          <a:solidFill>
                            <a:srgbClr val="000000"/>
                          </a:solidFill>
                          <a:effectLst/>
                          <a:latin typeface="Futura std book"/>
                        </a:rPr>
                        <a:t>103 397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28,8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361 347</a:t>
                      </a:r>
                    </a:p>
                  </a:txBody>
                  <a:tcPr marL="9525" marR="9525" marT="9525" marB="0" anchor="b"/>
                </a:tc>
                <a:tc>
                  <a:txBody>
                    <a:bodyPr/>
                    <a:lstStyle/>
                    <a:p>
                      <a:pPr algn="ctr" fontAlgn="b"/>
                      <a:r>
                        <a:rPr lang="sv-SE" sz="1100" b="0" i="0" u="none" strike="noStrike">
                          <a:solidFill>
                            <a:srgbClr val="000000"/>
                          </a:solidFill>
                          <a:effectLst/>
                          <a:latin typeface="Futura std book"/>
                        </a:rPr>
                        <a:t>25,7</a:t>
                      </a:r>
                    </a:p>
                  </a:txBody>
                  <a:tcPr marL="9525" marR="9525" marT="9525" marB="0" anchor="b"/>
                </a:tc>
              </a:tr>
              <a:tr h="190500">
                <a:tc>
                  <a:txBody>
                    <a:bodyPr/>
                    <a:lstStyle/>
                    <a:p>
                      <a:pPr algn="l" fontAlgn="b"/>
                      <a:r>
                        <a:rPr lang="sv-SE" sz="1100" b="0" i="0" u="none" strike="noStrike">
                          <a:solidFill>
                            <a:srgbClr val="000000"/>
                          </a:solidFill>
                          <a:effectLst/>
                          <a:latin typeface="Futura std book"/>
                        </a:rPr>
                        <a:t>Uppsala län</a:t>
                      </a:r>
                    </a:p>
                  </a:txBody>
                  <a:tcPr marL="9525" marR="9525" marT="9525" marB="0" anchor="b"/>
                </a:tc>
                <a:tc>
                  <a:txBody>
                    <a:bodyPr/>
                    <a:lstStyle/>
                    <a:p>
                      <a:pPr algn="ctr" fontAlgn="b"/>
                      <a:r>
                        <a:rPr lang="sv-SE" sz="1100" b="0" i="0" u="none" strike="noStrike">
                          <a:solidFill>
                            <a:srgbClr val="000000"/>
                          </a:solidFill>
                          <a:effectLst/>
                          <a:latin typeface="Futura std book"/>
                        </a:rPr>
                        <a:t>10 129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40,8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36 937</a:t>
                      </a:r>
                    </a:p>
                  </a:txBody>
                  <a:tcPr marL="9525" marR="9525" marT="9525" marB="0" anchor="b"/>
                </a:tc>
                <a:tc>
                  <a:txBody>
                    <a:bodyPr/>
                    <a:lstStyle/>
                    <a:p>
                      <a:pPr algn="ctr" fontAlgn="b"/>
                      <a:r>
                        <a:rPr lang="sv-SE" sz="1100" b="0" i="0" u="none" strike="noStrike">
                          <a:solidFill>
                            <a:srgbClr val="000000"/>
                          </a:solidFill>
                          <a:effectLst/>
                          <a:latin typeface="Futura std book"/>
                        </a:rPr>
                        <a:t>35,3</a:t>
                      </a:r>
                    </a:p>
                  </a:txBody>
                  <a:tcPr marL="9525" marR="9525" marT="9525" marB="0" anchor="b"/>
                </a:tc>
              </a:tr>
              <a:tr h="190500">
                <a:tc>
                  <a:txBody>
                    <a:bodyPr/>
                    <a:lstStyle/>
                    <a:p>
                      <a:pPr algn="l" fontAlgn="b"/>
                      <a:r>
                        <a:rPr lang="sv-SE" sz="1100" b="0"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0" i="0" u="none" strike="noStrike">
                          <a:solidFill>
                            <a:srgbClr val="000000"/>
                          </a:solidFill>
                          <a:effectLst/>
                          <a:latin typeface="Futura std book"/>
                        </a:rPr>
                        <a:t>9 945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56,0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32 420</a:t>
                      </a:r>
                    </a:p>
                  </a:txBody>
                  <a:tcPr marL="9525" marR="9525" marT="9525" marB="0" anchor="b"/>
                </a:tc>
                <a:tc>
                  <a:txBody>
                    <a:bodyPr/>
                    <a:lstStyle/>
                    <a:p>
                      <a:pPr algn="ctr" fontAlgn="b"/>
                      <a:r>
                        <a:rPr lang="sv-SE" sz="1100" b="0" i="0" u="none" strike="noStrike">
                          <a:solidFill>
                            <a:srgbClr val="000000"/>
                          </a:solidFill>
                          <a:effectLst/>
                          <a:latin typeface="Futura std book"/>
                        </a:rPr>
                        <a:t>40,4</a:t>
                      </a:r>
                    </a:p>
                  </a:txBody>
                  <a:tcPr marL="9525" marR="9525" marT="9525" marB="0" anchor="b"/>
                </a:tc>
              </a:tr>
              <a:tr h="190500">
                <a:tc>
                  <a:txBody>
                    <a:bodyPr/>
                    <a:lstStyle/>
                    <a:p>
                      <a:pPr algn="l" fontAlgn="b"/>
                      <a:r>
                        <a:rPr lang="sv-SE" sz="1100" b="0" i="0" u="none" strike="noStrike">
                          <a:solidFill>
                            <a:srgbClr val="000000"/>
                          </a:solidFill>
                          <a:effectLst/>
                          <a:latin typeface="Futura std book"/>
                        </a:rPr>
                        <a:t>Östergötlands län</a:t>
                      </a:r>
                    </a:p>
                  </a:txBody>
                  <a:tcPr marL="9525" marR="9525" marT="9525" marB="0" anchor="b"/>
                </a:tc>
                <a:tc>
                  <a:txBody>
                    <a:bodyPr/>
                    <a:lstStyle/>
                    <a:p>
                      <a:pPr algn="ctr" fontAlgn="b"/>
                      <a:r>
                        <a:rPr lang="sv-SE" sz="1100" b="0" i="0" u="none" strike="noStrike">
                          <a:solidFill>
                            <a:srgbClr val="000000"/>
                          </a:solidFill>
                          <a:effectLst/>
                          <a:latin typeface="Futura std book"/>
                        </a:rPr>
                        <a:t>15 201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42,7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54 190</a:t>
                      </a:r>
                    </a:p>
                  </a:txBody>
                  <a:tcPr marL="9525" marR="9525" marT="9525" marB="0" anchor="b"/>
                </a:tc>
                <a:tc>
                  <a:txBody>
                    <a:bodyPr/>
                    <a:lstStyle/>
                    <a:p>
                      <a:pPr algn="ctr" fontAlgn="b"/>
                      <a:r>
                        <a:rPr lang="sv-SE" sz="1100" b="0" i="0" u="none" strike="noStrike">
                          <a:solidFill>
                            <a:srgbClr val="000000"/>
                          </a:solidFill>
                          <a:effectLst/>
                          <a:latin typeface="Futura std book"/>
                        </a:rPr>
                        <a:t>32,5</a:t>
                      </a:r>
                    </a:p>
                  </a:txBody>
                  <a:tcPr marL="9525" marR="9525" marT="9525" marB="0" anchor="b"/>
                </a:tc>
              </a:tr>
              <a:tr h="190500">
                <a:tc>
                  <a:txBody>
                    <a:bodyPr/>
                    <a:lstStyle/>
                    <a:p>
                      <a:pPr algn="l" fontAlgn="b"/>
                      <a:r>
                        <a:rPr lang="sv-SE" sz="1100" b="0" i="0" u="none" strike="noStrike">
                          <a:solidFill>
                            <a:srgbClr val="000000"/>
                          </a:solidFill>
                          <a:effectLst/>
                          <a:latin typeface="Futura std book"/>
                        </a:rPr>
                        <a:t>Örebro län</a:t>
                      </a:r>
                    </a:p>
                  </a:txBody>
                  <a:tcPr marL="9525" marR="9525" marT="9525" marB="0" anchor="b"/>
                </a:tc>
                <a:tc>
                  <a:txBody>
                    <a:bodyPr/>
                    <a:lstStyle/>
                    <a:p>
                      <a:pPr algn="ctr" fontAlgn="b"/>
                      <a:r>
                        <a:rPr lang="sv-SE" sz="1100" b="0" i="0" u="none" strike="noStrike">
                          <a:solidFill>
                            <a:srgbClr val="000000"/>
                          </a:solidFill>
                          <a:effectLst/>
                          <a:latin typeface="Futura std book"/>
                        </a:rPr>
                        <a:t>8 452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29 747</a:t>
                      </a:r>
                    </a:p>
                  </a:txBody>
                  <a:tcPr marL="9525" marR="9525" marT="9525" marB="0" anchor="b"/>
                </a:tc>
                <a:tc>
                  <a:txBody>
                    <a:bodyPr/>
                    <a:lstStyle/>
                    <a:p>
                      <a:pPr algn="ctr" fontAlgn="b"/>
                      <a:r>
                        <a:rPr lang="sv-SE" sz="1100" b="0" i="0" u="none" strike="noStrike">
                          <a:solidFill>
                            <a:srgbClr val="000000"/>
                          </a:solidFill>
                          <a:effectLst/>
                          <a:latin typeface="Futura std book"/>
                        </a:rPr>
                        <a:t>21,8</a:t>
                      </a:r>
                    </a:p>
                  </a:txBody>
                  <a:tcPr marL="9525" marR="9525" marT="9525" marB="0" anchor="b"/>
                </a:tc>
              </a:tr>
              <a:tr h="190500">
                <a:tc>
                  <a:txBody>
                    <a:bodyPr/>
                    <a:lstStyle/>
                    <a:p>
                      <a:pPr algn="l" fontAlgn="b"/>
                      <a:r>
                        <a:rPr lang="sv-SE" sz="1100" b="0" i="0" u="none" strike="noStrike">
                          <a:solidFill>
                            <a:srgbClr val="000000"/>
                          </a:solidFill>
                          <a:effectLst/>
                          <a:latin typeface="Futura std book"/>
                        </a:rPr>
                        <a:t>Västmanlands län</a:t>
                      </a:r>
                    </a:p>
                  </a:txBody>
                  <a:tcPr marL="9525" marR="9525" marT="9525" marB="0" anchor="b"/>
                </a:tc>
                <a:tc>
                  <a:txBody>
                    <a:bodyPr/>
                    <a:lstStyle/>
                    <a:p>
                      <a:pPr algn="ctr" fontAlgn="b"/>
                      <a:r>
                        <a:rPr lang="sv-SE" sz="1100" b="0" i="0" u="none" strike="noStrike">
                          <a:solidFill>
                            <a:srgbClr val="000000"/>
                          </a:solidFill>
                          <a:effectLst/>
                          <a:latin typeface="Futura std book"/>
                        </a:rPr>
                        <a:t>6 934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25 773</a:t>
                      </a:r>
                    </a:p>
                  </a:txBody>
                  <a:tcPr marL="9525" marR="9525" marT="9525" marB="0" anchor="b"/>
                </a:tc>
                <a:tc>
                  <a:txBody>
                    <a:bodyPr/>
                    <a:lstStyle/>
                    <a:p>
                      <a:pPr algn="ctr" fontAlgn="b"/>
                      <a:r>
                        <a:rPr lang="sv-SE" sz="1100" b="0" i="0" u="none" strike="noStrike">
                          <a:solidFill>
                            <a:srgbClr val="000000"/>
                          </a:solidFill>
                          <a:effectLst/>
                          <a:latin typeface="Futura std book"/>
                        </a:rPr>
                        <a:t>13,6</a:t>
                      </a:r>
                    </a:p>
                  </a:txBody>
                  <a:tcPr marL="9525" marR="9525" marT="9525" marB="0" anchor="b"/>
                </a:tc>
              </a:tr>
              <a:tr h="190500">
                <a:tc>
                  <a:txBody>
                    <a:bodyPr/>
                    <a:lstStyle/>
                    <a:p>
                      <a:pPr algn="l" fontAlgn="b"/>
                      <a:r>
                        <a:rPr lang="sv-SE" sz="1100" b="0" i="0" u="none" strike="noStrike">
                          <a:solidFill>
                            <a:srgbClr val="000000"/>
                          </a:solidFill>
                          <a:effectLst/>
                          <a:latin typeface="Futura std book"/>
                        </a:rPr>
                        <a:t>Dalarnas län</a:t>
                      </a:r>
                    </a:p>
                  </a:txBody>
                  <a:tcPr marL="9525" marR="9525" marT="9525" marB="0" anchor="b"/>
                </a:tc>
                <a:tc>
                  <a:txBody>
                    <a:bodyPr/>
                    <a:lstStyle/>
                    <a:p>
                      <a:pPr algn="ctr" fontAlgn="b"/>
                      <a:r>
                        <a:rPr lang="sv-SE" sz="1100" b="0" i="0" u="none" strike="noStrike">
                          <a:solidFill>
                            <a:srgbClr val="000000"/>
                          </a:solidFill>
                          <a:effectLst/>
                          <a:latin typeface="Futura std book"/>
                        </a:rPr>
                        <a:t>7 373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27 061</a:t>
                      </a:r>
                    </a:p>
                  </a:txBody>
                  <a:tcPr marL="9525" marR="9525" marT="9525" marB="0" anchor="b"/>
                </a:tc>
                <a:tc>
                  <a:txBody>
                    <a:bodyPr/>
                    <a:lstStyle/>
                    <a:p>
                      <a:pPr algn="ctr" fontAlgn="b"/>
                      <a:r>
                        <a:rPr lang="sv-SE" sz="1100" b="0" i="0" u="none" strike="noStrike">
                          <a:solidFill>
                            <a:srgbClr val="000000"/>
                          </a:solidFill>
                          <a:effectLst/>
                          <a:latin typeface="Futura std book"/>
                        </a:rPr>
                        <a:t>21,3</a:t>
                      </a:r>
                    </a:p>
                  </a:txBody>
                  <a:tcPr marL="9525" marR="9525" marT="9525" marB="0" anchor="b"/>
                </a:tc>
              </a:tr>
              <a:tr h="190500">
                <a:tc>
                  <a:txBody>
                    <a:bodyPr/>
                    <a:lstStyle/>
                    <a:p>
                      <a:pPr algn="l" fontAlgn="b"/>
                      <a:r>
                        <a:rPr lang="sv-SE" sz="1100" b="0" i="0" u="none" strike="noStrike">
                          <a:solidFill>
                            <a:srgbClr val="000000"/>
                          </a:solidFill>
                          <a:effectLst/>
                          <a:latin typeface="Futura std book"/>
                        </a:rPr>
                        <a:t>Gävleborgs län</a:t>
                      </a:r>
                    </a:p>
                  </a:txBody>
                  <a:tcPr marL="9525" marR="9525" marT="9525" marB="0" anchor="b"/>
                </a:tc>
                <a:tc>
                  <a:txBody>
                    <a:bodyPr/>
                    <a:lstStyle/>
                    <a:p>
                      <a:pPr algn="ctr" fontAlgn="b"/>
                      <a:r>
                        <a:rPr lang="sv-SE" sz="1100" b="0" i="0" u="none" strike="noStrike">
                          <a:solidFill>
                            <a:srgbClr val="000000"/>
                          </a:solidFill>
                          <a:effectLst/>
                          <a:latin typeface="Futura std book"/>
                        </a:rPr>
                        <a:t>6 393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21,1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24 065</a:t>
                      </a:r>
                    </a:p>
                  </a:txBody>
                  <a:tcPr marL="9525" marR="9525" marT="9525" marB="0" anchor="b"/>
                </a:tc>
                <a:tc>
                  <a:txBody>
                    <a:bodyPr/>
                    <a:lstStyle/>
                    <a:p>
                      <a:pPr algn="ctr" fontAlgn="b"/>
                      <a:r>
                        <a:rPr lang="sv-SE" sz="1100" b="0" i="0" u="none" strike="noStrike" dirty="0">
                          <a:solidFill>
                            <a:srgbClr val="000000"/>
                          </a:solidFill>
                          <a:effectLst/>
                          <a:latin typeface="Futura std book"/>
                        </a:rPr>
                        <a:t>20,9</a:t>
                      </a:r>
                    </a:p>
                  </a:txBody>
                  <a:tcPr marL="9525" marR="9525" marT="9525" marB="0" anchor="b"/>
                </a:tc>
              </a:tr>
            </a:tbl>
          </a:graphicData>
        </a:graphic>
      </p:graphicFrame>
      <p:sp>
        <p:nvSpPr>
          <p:cNvPr id="11" name="textruta 10"/>
          <p:cNvSpPr txBox="1"/>
          <p:nvPr/>
        </p:nvSpPr>
        <p:spPr>
          <a:xfrm>
            <a:off x="7425751" y="4591875"/>
            <a:ext cx="914400" cy="440981"/>
          </a:xfrm>
          <a:prstGeom prst="rect">
            <a:avLst/>
          </a:prstGeom>
          <a:noFill/>
        </p:spPr>
        <p:txBody>
          <a:bodyPr wrap="none" lIns="0" tIns="0" rIns="0" bIns="0" rtlCol="0">
            <a:noAutofit/>
          </a:bodyPr>
          <a:lstStyle/>
          <a:p>
            <a:pPr>
              <a:lnSpc>
                <a:spcPts val="2400"/>
              </a:lnSpc>
            </a:pPr>
            <a:r>
              <a:rPr lang="sv-SE" sz="800" dirty="0" smtClean="0"/>
              <a:t>*De fyra senaste kvartalen</a:t>
            </a:r>
          </a:p>
        </p:txBody>
      </p:sp>
      <p:sp>
        <p:nvSpPr>
          <p:cNvPr id="10" name="Rundad rektangulär 9"/>
          <p:cNvSpPr/>
          <p:nvPr/>
        </p:nvSpPr>
        <p:spPr>
          <a:xfrm>
            <a:off x="6141492" y="747505"/>
            <a:ext cx="2872854" cy="645453"/>
          </a:xfrm>
          <a:prstGeom prst="wedgeRoundRect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i="1" dirty="0" smtClean="0"/>
              <a:t>Företagen i Stockholmsregionen inom finansiell verksamhet och företagstjänster anmälde drygt 16.000 fler platser till Arbetsförmedlingen under andra kvartalet jämfört med motsvarande kvartal 2015.</a:t>
            </a:r>
            <a:endParaRPr lang="sv-SE" sz="800" dirty="0"/>
          </a:p>
        </p:txBody>
      </p:sp>
      <p:graphicFrame>
        <p:nvGraphicFramePr>
          <p:cNvPr id="8" name="Diagram 7"/>
          <p:cNvGraphicFramePr>
            <a:graphicFrameLocks/>
          </p:cNvGraphicFramePr>
          <p:nvPr>
            <p:extLst>
              <p:ext uri="{D42A27DB-BD31-4B8C-83A1-F6EECF244321}">
                <p14:modId xmlns:p14="http://schemas.microsoft.com/office/powerpoint/2010/main" val="1899975882"/>
              </p:ext>
            </p:extLst>
          </p:nvPr>
        </p:nvGraphicFramePr>
        <p:xfrm>
          <a:off x="391235" y="2182483"/>
          <a:ext cx="3600000"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0257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SBR 16 9</Template>
  <TotalTime>4027</TotalTime>
  <Words>1682</Words>
  <Application>Microsoft Office PowerPoint</Application>
  <PresentationFormat>Bildspel på skärmen (16:9)</PresentationFormat>
  <Paragraphs>948</Paragraphs>
  <Slides>15</Slides>
  <Notes>4</Notes>
  <HiddenSlides>0</HiddenSlides>
  <MMClips>0</MMClips>
  <ScaleCrop>false</ScaleCrop>
  <HeadingPairs>
    <vt:vector size="4" baseType="variant">
      <vt:variant>
        <vt:lpstr>Tema</vt:lpstr>
      </vt:variant>
      <vt:variant>
        <vt:i4>1</vt:i4>
      </vt:variant>
      <vt:variant>
        <vt:lpstr>Bildrubriker</vt:lpstr>
      </vt:variant>
      <vt:variant>
        <vt:i4>15</vt:i4>
      </vt:variant>
    </vt:vector>
  </HeadingPairs>
  <TitlesOfParts>
    <vt:vector size="16" baseType="lpstr">
      <vt:lpstr>SBR 16 9</vt:lpstr>
      <vt:lpstr>Konjunkturen i Stockholmsregionen Stockholm Business Alliance  kv2 2016 September 2016</vt:lpstr>
      <vt:lpstr>Konjunkturläget 2016 kv2  i Stockholmsregionen  </vt:lpstr>
      <vt:lpstr>Lönesumma i privat sektor Index 100 = 2005 kv1</vt:lpstr>
      <vt:lpstr>Lönesumma efter sektor Index 100 = 2005 kv1</vt:lpstr>
      <vt:lpstr>Nyregistrerade företag </vt:lpstr>
      <vt:lpstr>Företagskonkurser </vt:lpstr>
      <vt:lpstr>Sysselsättning Index 100 = 2008 kv1</vt:lpstr>
      <vt:lpstr>Sysselsättning i Stockholmsregionen </vt:lpstr>
      <vt:lpstr>Nyanmälda platser på arbetsförmedlingen Index 100 = 2005 kv1</vt:lpstr>
      <vt:lpstr>Varslade personer Index 100 = 2006 kv1 </vt:lpstr>
      <vt:lpstr>Arbetslöshet i förh. till befolkningen (%), 15-74 år </vt:lpstr>
      <vt:lpstr>Befolkning Index 100 = 2005 kv1</vt:lpstr>
      <vt:lpstr>Påbörjade lägenheter Index 100 = 2005 kv1  </vt:lpstr>
      <vt:lpstr>Kommersiella övernattningar Index 100 = 2008 kv1 (kv1, 2008-2016) </vt:lpstr>
      <vt:lpstr>Stockholm Business Region  Inom ramen för partnerskapet Stockholm Business Alliance – 54 kommuner i Stockholmsregionen – tas det fram kvartalsvisa konjunkturrapporter för länen; Stockholms län, Uppsala län, Södermanlands län,  Östergötlands län, Örebro län, Västmanlands län, Dalarnas län och Gävleborgs län.   Samtliga rapporter finns tillgängliga på www.stockholmbusinessalliance.se.  Frågor kan ställas till Stefan Frid på Invest Stockholm.  Ansvarig utgivare: Olle Zetterberg, VD Stockholm Business Region.    Stockholm Business Region  P.O. Box 16282  SE-103 25 Stockholm, Sweden  Phone + 46 8 508 280 00  www.visitstockholm.com  investstockholm.com  stockholmbusinessregion.se </vt:lpstr>
    </vt:vector>
  </TitlesOfParts>
  <Company>Volvo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Helen Jönsson</cp:lastModifiedBy>
  <cp:revision>265</cp:revision>
  <cp:lastPrinted>2015-02-26T14:29:42Z</cp:lastPrinted>
  <dcterms:created xsi:type="dcterms:W3CDTF">2015-02-13T14:20:44Z</dcterms:created>
  <dcterms:modified xsi:type="dcterms:W3CDTF">2016-09-26T13:02:22Z</dcterms:modified>
  <cp:contentStatus>Slutgiltig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