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55" r:id="rId2"/>
    <p:sldId id="351" r:id="rId3"/>
    <p:sldId id="334" r:id="rId4"/>
    <p:sldId id="347" r:id="rId5"/>
    <p:sldId id="336" r:id="rId6"/>
    <p:sldId id="337" r:id="rId7"/>
    <p:sldId id="338" r:id="rId8"/>
    <p:sldId id="339" r:id="rId9"/>
    <p:sldId id="340" r:id="rId10"/>
    <p:sldId id="341" r:id="rId11"/>
    <p:sldId id="342" r:id="rId12"/>
    <p:sldId id="343" r:id="rId13"/>
    <p:sldId id="344" r:id="rId14"/>
    <p:sldId id="345" r:id="rId15"/>
    <p:sldId id="353" r:id="rId16"/>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08157" algn="l" rtl="0" fontAlgn="base">
      <a:spcBef>
        <a:spcPct val="0"/>
      </a:spcBef>
      <a:spcAft>
        <a:spcPct val="0"/>
      </a:spcAft>
      <a:defRPr kern="1200">
        <a:solidFill>
          <a:schemeClr val="tx1"/>
        </a:solidFill>
        <a:latin typeface="Arial" charset="0"/>
        <a:ea typeface="+mn-ea"/>
        <a:cs typeface="Arial" charset="0"/>
      </a:defRPr>
    </a:lvl2pPr>
    <a:lvl3pPr marL="816314" algn="l" rtl="0" fontAlgn="base">
      <a:spcBef>
        <a:spcPct val="0"/>
      </a:spcBef>
      <a:spcAft>
        <a:spcPct val="0"/>
      </a:spcAft>
      <a:defRPr kern="1200">
        <a:solidFill>
          <a:schemeClr val="tx1"/>
        </a:solidFill>
        <a:latin typeface="Arial" charset="0"/>
        <a:ea typeface="+mn-ea"/>
        <a:cs typeface="Arial" charset="0"/>
      </a:defRPr>
    </a:lvl3pPr>
    <a:lvl4pPr marL="1224472" algn="l" rtl="0" fontAlgn="base">
      <a:spcBef>
        <a:spcPct val="0"/>
      </a:spcBef>
      <a:spcAft>
        <a:spcPct val="0"/>
      </a:spcAft>
      <a:defRPr kern="1200">
        <a:solidFill>
          <a:schemeClr val="tx1"/>
        </a:solidFill>
        <a:latin typeface="Arial" charset="0"/>
        <a:ea typeface="+mn-ea"/>
        <a:cs typeface="Arial" charset="0"/>
      </a:defRPr>
    </a:lvl4pPr>
    <a:lvl5pPr marL="1632629" algn="l" rtl="0" fontAlgn="base">
      <a:spcBef>
        <a:spcPct val="0"/>
      </a:spcBef>
      <a:spcAft>
        <a:spcPct val="0"/>
      </a:spcAft>
      <a:defRPr kern="1200">
        <a:solidFill>
          <a:schemeClr val="tx1"/>
        </a:solidFill>
        <a:latin typeface="Arial" charset="0"/>
        <a:ea typeface="+mn-ea"/>
        <a:cs typeface="Arial" charset="0"/>
      </a:defRPr>
    </a:lvl5pPr>
    <a:lvl6pPr marL="2040786" algn="l" defTabSz="816314" rtl="0" eaLnBrk="1" latinLnBrk="0" hangingPunct="1">
      <a:defRPr kern="1200">
        <a:solidFill>
          <a:schemeClr val="tx1"/>
        </a:solidFill>
        <a:latin typeface="Arial" charset="0"/>
        <a:ea typeface="+mn-ea"/>
        <a:cs typeface="Arial" charset="0"/>
      </a:defRPr>
    </a:lvl6pPr>
    <a:lvl7pPr marL="2448943" algn="l" defTabSz="816314" rtl="0" eaLnBrk="1" latinLnBrk="0" hangingPunct="1">
      <a:defRPr kern="1200">
        <a:solidFill>
          <a:schemeClr val="tx1"/>
        </a:solidFill>
        <a:latin typeface="Arial" charset="0"/>
        <a:ea typeface="+mn-ea"/>
        <a:cs typeface="Arial" charset="0"/>
      </a:defRPr>
    </a:lvl7pPr>
    <a:lvl8pPr marL="2857100" algn="l" defTabSz="816314" rtl="0" eaLnBrk="1" latinLnBrk="0" hangingPunct="1">
      <a:defRPr kern="1200">
        <a:solidFill>
          <a:schemeClr val="tx1"/>
        </a:solidFill>
        <a:latin typeface="Arial" charset="0"/>
        <a:ea typeface="+mn-ea"/>
        <a:cs typeface="Arial" charset="0"/>
      </a:defRPr>
    </a:lvl8pPr>
    <a:lvl9pPr marL="3265257" algn="l" defTabSz="81631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81">
          <p15:clr>
            <a:srgbClr val="A4A3A4"/>
          </p15:clr>
        </p15:guide>
        <p15:guide id="2" orient="horz" pos="682">
          <p15:clr>
            <a:srgbClr val="A4A3A4"/>
          </p15:clr>
        </p15:guide>
        <p15:guide id="3" orient="horz" pos="2566">
          <p15:clr>
            <a:srgbClr val="A4A3A4"/>
          </p15:clr>
        </p15:guide>
        <p15:guide id="4" orient="horz" pos="917">
          <p15:clr>
            <a:srgbClr val="A4A3A4"/>
          </p15:clr>
        </p15:guide>
        <p15:guide id="5" orient="horz" pos="2981">
          <p15:clr>
            <a:srgbClr val="A4A3A4"/>
          </p15:clr>
        </p15:guide>
        <p15:guide id="6" pos="5493">
          <p15:clr>
            <a:srgbClr val="A4A3A4"/>
          </p15:clr>
        </p15:guide>
        <p15:guide id="7" pos="246">
          <p15:clr>
            <a:srgbClr val="A4A3A4"/>
          </p15:clr>
        </p15:guide>
        <p15:guide id="8" pos="3750">
          <p15:clr>
            <a:srgbClr val="A4A3A4"/>
          </p15:clr>
        </p15:guide>
        <p15:guide id="9" pos="2881">
          <p15:clr>
            <a:srgbClr val="A4A3A4"/>
          </p15:clr>
        </p15:guide>
        <p15:guide id="10" pos="24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7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704" autoAdjust="0"/>
  </p:normalViewPr>
  <p:slideViewPr>
    <p:cSldViewPr snapToGrid="0" showGuides="1">
      <p:cViewPr varScale="1">
        <p:scale>
          <a:sx n="145" d="100"/>
          <a:sy n="145" d="100"/>
        </p:scale>
        <p:origin x="900" y="126"/>
      </p:cViewPr>
      <p:guideLst>
        <p:guide orient="horz" pos="1381"/>
        <p:guide orient="horz" pos="682"/>
        <p:guide orient="horz" pos="2566"/>
        <p:guide orient="horz" pos="917"/>
        <p:guide orient="horz" pos="2981"/>
        <p:guide pos="5493"/>
        <p:guide pos="246"/>
        <p:guide pos="3750"/>
        <p:guide pos="2881"/>
        <p:guide pos="2415"/>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'14. Besöksnäring'!$BD$26</c:f>
              <c:strCache>
                <c:ptCount val="1"/>
                <c:pt idx="0">
                  <c:v>Sverige</c:v>
                </c:pt>
              </c:strCache>
            </c:strRef>
          </c:tx>
          <c:spPr>
            <a:ln>
              <a:solidFill>
                <a:sysClr val="window" lastClr="FFFFFF">
                  <a:lumMod val="50000"/>
                </a:sysClr>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Besöksnäring'!$BH$26:$BP$26</c:f>
              <c:numCache>
                <c:formatCode>0</c:formatCode>
                <c:ptCount val="9"/>
                <c:pt idx="0">
                  <c:v>100</c:v>
                </c:pt>
                <c:pt idx="1">
                  <c:v>103.22721318395351</c:v>
                </c:pt>
                <c:pt idx="2">
                  <c:v>107.97156060952213</c:v>
                </c:pt>
                <c:pt idx="3">
                  <c:v>105.9410754144857</c:v>
                </c:pt>
                <c:pt idx="4">
                  <c:v>103.88062343670221</c:v>
                </c:pt>
                <c:pt idx="5">
                  <c:v>107.23904462474036</c:v>
                </c:pt>
                <c:pt idx="6">
                  <c:v>112.65651105822141</c:v>
                </c:pt>
                <c:pt idx="7">
                  <c:v>120.68199640746664</c:v>
                </c:pt>
                <c:pt idx="8" formatCode="#,##0">
                  <c:v>124.52893561410248</c:v>
                </c:pt>
              </c:numCache>
            </c:numRef>
          </c:val>
          <c:smooth val="0"/>
        </c:ser>
        <c:ser>
          <c:idx val="2"/>
          <c:order val="1"/>
          <c:tx>
            <c:strRef>
              <c:f>'14. Besöksnäring'!$BD$27</c:f>
              <c:strCache>
                <c:ptCount val="1"/>
                <c:pt idx="0">
                  <c:v>Uppsala län</c:v>
                </c:pt>
              </c:strCache>
            </c:strRef>
          </c:tx>
          <c:spPr>
            <a:ln>
              <a:solidFill>
                <a:srgbClr val="052364"/>
              </a:solidFill>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Besöksnäring'!$BH$27:$BP$27</c:f>
              <c:numCache>
                <c:formatCode>0</c:formatCode>
                <c:ptCount val="9"/>
                <c:pt idx="0">
                  <c:v>100</c:v>
                </c:pt>
                <c:pt idx="1">
                  <c:v>101.50697157237121</c:v>
                </c:pt>
                <c:pt idx="2">
                  <c:v>111.72804283895887</c:v>
                </c:pt>
                <c:pt idx="3">
                  <c:v>115.8755797451316</c:v>
                </c:pt>
                <c:pt idx="4">
                  <c:v>114.3171077850444</c:v>
                </c:pt>
                <c:pt idx="5">
                  <c:v>117.04692094983102</c:v>
                </c:pt>
                <c:pt idx="6">
                  <c:v>126.35942003540652</c:v>
                </c:pt>
                <c:pt idx="7">
                  <c:v>132.43207654830357</c:v>
                </c:pt>
                <c:pt idx="8" formatCode="#,##0">
                  <c:v>122.25372719425303</c:v>
                </c:pt>
              </c:numCache>
            </c:numRef>
          </c:val>
          <c:smooth val="0"/>
        </c:ser>
        <c:ser>
          <c:idx val="0"/>
          <c:order val="2"/>
          <c:tx>
            <c:strRef>
              <c:f>'14. Besöksnäring'!$BD$28</c:f>
              <c:strCache>
                <c:ptCount val="1"/>
                <c:pt idx="0">
                  <c:v>Uppsala kommun</c:v>
                </c:pt>
              </c:strCache>
            </c:strRef>
          </c:tx>
          <c:spPr>
            <a:ln>
              <a:solidFill>
                <a:srgbClr val="052364"/>
              </a:solidFill>
              <a:prstDash val="sysDash"/>
            </a:ln>
          </c:spPr>
          <c:marker>
            <c:symbol val="none"/>
          </c:marker>
          <c:cat>
            <c:strRef>
              <c:f>'14. Besöksnäring'!$BH$25:$BP$25</c:f>
              <c:strCache>
                <c:ptCount val="9"/>
                <c:pt idx="0">
                  <c:v>2008</c:v>
                </c:pt>
                <c:pt idx="1">
                  <c:v>2009</c:v>
                </c:pt>
                <c:pt idx="2">
                  <c:v>2010</c:v>
                </c:pt>
                <c:pt idx="3">
                  <c:v>2011</c:v>
                </c:pt>
                <c:pt idx="4">
                  <c:v>2012</c:v>
                </c:pt>
                <c:pt idx="5">
                  <c:v>2013</c:v>
                </c:pt>
                <c:pt idx="6">
                  <c:v>2014</c:v>
                </c:pt>
                <c:pt idx="7">
                  <c:v>2015</c:v>
                </c:pt>
                <c:pt idx="8">
                  <c:v>2016</c:v>
                </c:pt>
              </c:strCache>
            </c:strRef>
          </c:cat>
          <c:val>
            <c:numRef>
              <c:f>'14. Besöksnäring'!$BH$28:$BP$28</c:f>
              <c:numCache>
                <c:formatCode>0</c:formatCode>
                <c:ptCount val="9"/>
                <c:pt idx="0">
                  <c:v>100</c:v>
                </c:pt>
                <c:pt idx="1">
                  <c:v>96.390918779021078</c:v>
                </c:pt>
                <c:pt idx="2">
                  <c:v>117.04727106645352</c:v>
                </c:pt>
                <c:pt idx="3">
                  <c:v>108.86237344903707</c:v>
                </c:pt>
                <c:pt idx="4">
                  <c:v>116.55153383573114</c:v>
                </c:pt>
                <c:pt idx="5">
                  <c:v>124.86869148207353</c:v>
                </c:pt>
                <c:pt idx="6">
                  <c:v>133.47510847225394</c:v>
                </c:pt>
                <c:pt idx="7">
                  <c:v>153.10192585826292</c:v>
                </c:pt>
                <c:pt idx="8" formatCode="#,##0">
                  <c:v>143.1377026718429</c:v>
                </c:pt>
              </c:numCache>
            </c:numRef>
          </c:val>
          <c:smooth val="0"/>
        </c:ser>
        <c:dLbls>
          <c:showLegendKey val="0"/>
          <c:showVal val="0"/>
          <c:showCatName val="0"/>
          <c:showSerName val="0"/>
          <c:showPercent val="0"/>
          <c:showBubbleSize val="0"/>
        </c:dLbls>
        <c:smooth val="0"/>
        <c:axId val="596264504"/>
        <c:axId val="596264112"/>
      </c:lineChart>
      <c:catAx>
        <c:axId val="596264504"/>
        <c:scaling>
          <c:orientation val="minMax"/>
        </c:scaling>
        <c:delete val="0"/>
        <c:axPos val="b"/>
        <c:numFmt formatCode="General" sourceLinked="0"/>
        <c:majorTickMark val="out"/>
        <c:minorTickMark val="none"/>
        <c:tickLblPos val="nextTo"/>
        <c:txPr>
          <a:bodyPr rot="-2700000"/>
          <a:lstStyle/>
          <a:p>
            <a:pPr>
              <a:defRPr/>
            </a:pPr>
            <a:endParaRPr lang="sv-SE"/>
          </a:p>
        </c:txPr>
        <c:crossAx val="596264112"/>
        <c:crosses val="autoZero"/>
        <c:auto val="1"/>
        <c:lblAlgn val="ctr"/>
        <c:lblOffset val="100"/>
        <c:noMultiLvlLbl val="0"/>
      </c:catAx>
      <c:valAx>
        <c:axId val="596264112"/>
        <c:scaling>
          <c:orientation val="minMax"/>
          <c:min val="85"/>
        </c:scaling>
        <c:delete val="0"/>
        <c:axPos val="l"/>
        <c:majorGridlines/>
        <c:numFmt formatCode="0" sourceLinked="1"/>
        <c:majorTickMark val="out"/>
        <c:minorTickMark val="none"/>
        <c:tickLblPos val="nextTo"/>
        <c:crossAx val="596264504"/>
        <c:crosses val="autoZero"/>
        <c:crossBetween val="between"/>
      </c:valAx>
      <c:spPr>
        <a:solidFill>
          <a:schemeClr val="bg1">
            <a:lumMod val="95000"/>
          </a:schemeClr>
        </a:solidFill>
      </c:spPr>
    </c:plotArea>
    <c:legend>
      <c:legendPos val="r"/>
      <c:layout>
        <c:manualLayout>
          <c:xMode val="edge"/>
          <c:yMode val="edge"/>
          <c:x val="0.68155759259259252"/>
          <c:y val="0.69437023809523812"/>
          <c:w val="0.30664238845144359"/>
          <c:h val="0.24244932925051035"/>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E34C1F8-0D69-664F-A929-998F54F0F36B}" type="datetimeFigureOut">
              <a:rPr lang="en-US" smtClean="0"/>
              <a:t>12/16/2016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182F3F1-7161-E24B-8D50-3BE79D18339B}" type="slidenum">
              <a:rPr lang="en-US" smtClean="0"/>
              <a:t>‹#›</a:t>
            </a:fld>
            <a:endParaRPr lang="en-US"/>
          </a:p>
        </p:txBody>
      </p:sp>
    </p:spTree>
    <p:extLst>
      <p:ext uri="{BB962C8B-B14F-4D97-AF65-F5344CB8AC3E}">
        <p14:creationId xmlns:p14="http://schemas.microsoft.com/office/powerpoint/2010/main" val="4092493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F74C8E-EFBB-48C2-8AAE-FED9B0987BF8}" type="datetimeFigureOut">
              <a:rPr lang="en-GB" smtClean="0"/>
              <a:t>16/12/2016</a:t>
            </a:fld>
            <a:endParaRPr lang="en-GB"/>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91A796-0BD8-4130-A596-6328C1F31ED5}" type="slidenum">
              <a:rPr lang="en-GB" smtClean="0"/>
              <a:t>‹#›</a:t>
            </a:fld>
            <a:endParaRPr lang="en-GB"/>
          </a:p>
        </p:txBody>
      </p:sp>
    </p:spTree>
    <p:extLst>
      <p:ext uri="{BB962C8B-B14F-4D97-AF65-F5344CB8AC3E}">
        <p14:creationId xmlns:p14="http://schemas.microsoft.com/office/powerpoint/2010/main" val="3192462226"/>
      </p:ext>
    </p:extLst>
  </p:cSld>
  <p:clrMap bg1="lt1" tx1="dk1" bg2="lt2" tx2="dk2" accent1="accent1" accent2="accent2" accent3="accent3" accent4="accent4" accent5="accent5" accent6="accent6" hlink="hlink" folHlink="folHlink"/>
  <p:notesStyle>
    <a:lvl1pPr marL="0" algn="l" defTabSz="816314" rtl="0" eaLnBrk="1" latinLnBrk="0" hangingPunct="1">
      <a:defRPr sz="1100" kern="1200">
        <a:solidFill>
          <a:schemeClr val="tx1"/>
        </a:solidFill>
        <a:latin typeface="+mn-lt"/>
        <a:ea typeface="+mn-ea"/>
        <a:cs typeface="+mn-cs"/>
      </a:defRPr>
    </a:lvl1pPr>
    <a:lvl2pPr marL="408157" algn="l" defTabSz="816314" rtl="0" eaLnBrk="1" latinLnBrk="0" hangingPunct="1">
      <a:defRPr sz="1100" kern="1200">
        <a:solidFill>
          <a:schemeClr val="tx1"/>
        </a:solidFill>
        <a:latin typeface="+mn-lt"/>
        <a:ea typeface="+mn-ea"/>
        <a:cs typeface="+mn-cs"/>
      </a:defRPr>
    </a:lvl2pPr>
    <a:lvl3pPr marL="816314" algn="l" defTabSz="816314" rtl="0" eaLnBrk="1" latinLnBrk="0" hangingPunct="1">
      <a:defRPr sz="1100" kern="1200">
        <a:solidFill>
          <a:schemeClr val="tx1"/>
        </a:solidFill>
        <a:latin typeface="+mn-lt"/>
        <a:ea typeface="+mn-ea"/>
        <a:cs typeface="+mn-cs"/>
      </a:defRPr>
    </a:lvl3pPr>
    <a:lvl4pPr marL="1224472" algn="l" defTabSz="816314" rtl="0" eaLnBrk="1" latinLnBrk="0" hangingPunct="1">
      <a:defRPr sz="1100" kern="1200">
        <a:solidFill>
          <a:schemeClr val="tx1"/>
        </a:solidFill>
        <a:latin typeface="+mn-lt"/>
        <a:ea typeface="+mn-ea"/>
        <a:cs typeface="+mn-cs"/>
      </a:defRPr>
    </a:lvl4pPr>
    <a:lvl5pPr marL="1632629" algn="l" defTabSz="816314" rtl="0" eaLnBrk="1" latinLnBrk="0" hangingPunct="1">
      <a:defRPr sz="1100" kern="1200">
        <a:solidFill>
          <a:schemeClr val="tx1"/>
        </a:solidFill>
        <a:latin typeface="+mn-lt"/>
        <a:ea typeface="+mn-ea"/>
        <a:cs typeface="+mn-cs"/>
      </a:defRPr>
    </a:lvl5pPr>
    <a:lvl6pPr marL="2040786" algn="l" defTabSz="816314" rtl="0" eaLnBrk="1" latinLnBrk="0" hangingPunct="1">
      <a:defRPr sz="1100" kern="1200">
        <a:solidFill>
          <a:schemeClr val="tx1"/>
        </a:solidFill>
        <a:latin typeface="+mn-lt"/>
        <a:ea typeface="+mn-ea"/>
        <a:cs typeface="+mn-cs"/>
      </a:defRPr>
    </a:lvl6pPr>
    <a:lvl7pPr marL="2448943" algn="l" defTabSz="816314" rtl="0" eaLnBrk="1" latinLnBrk="0" hangingPunct="1">
      <a:defRPr sz="1100" kern="1200">
        <a:solidFill>
          <a:schemeClr val="tx1"/>
        </a:solidFill>
        <a:latin typeface="+mn-lt"/>
        <a:ea typeface="+mn-ea"/>
        <a:cs typeface="+mn-cs"/>
      </a:defRPr>
    </a:lvl7pPr>
    <a:lvl8pPr marL="2857100" algn="l" defTabSz="816314" rtl="0" eaLnBrk="1" latinLnBrk="0" hangingPunct="1">
      <a:defRPr sz="1100" kern="1200">
        <a:solidFill>
          <a:schemeClr val="tx1"/>
        </a:solidFill>
        <a:latin typeface="+mn-lt"/>
        <a:ea typeface="+mn-ea"/>
        <a:cs typeface="+mn-cs"/>
      </a:defRPr>
    </a:lvl8pPr>
    <a:lvl9pPr marL="3265257" algn="l" defTabSz="81631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91A796-0BD8-4130-A596-6328C1F31ED5}" type="slidenum">
              <a:rPr lang="en-GB" smtClean="0"/>
              <a:t>1</a:t>
            </a:fld>
            <a:endParaRPr lang="en-GB"/>
          </a:p>
        </p:txBody>
      </p:sp>
    </p:spTree>
    <p:extLst>
      <p:ext uri="{BB962C8B-B14F-4D97-AF65-F5344CB8AC3E}">
        <p14:creationId xmlns:p14="http://schemas.microsoft.com/office/powerpoint/2010/main" val="309653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4</a:t>
            </a:fld>
            <a:endParaRPr lang="en-GB"/>
          </a:p>
        </p:txBody>
      </p:sp>
    </p:spTree>
    <p:extLst>
      <p:ext uri="{BB962C8B-B14F-4D97-AF65-F5344CB8AC3E}">
        <p14:creationId xmlns:p14="http://schemas.microsoft.com/office/powerpoint/2010/main" val="3812530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8</a:t>
            </a:fld>
            <a:endParaRPr lang="en-GB"/>
          </a:p>
        </p:txBody>
      </p:sp>
    </p:spTree>
    <p:extLst>
      <p:ext uri="{BB962C8B-B14F-4D97-AF65-F5344CB8AC3E}">
        <p14:creationId xmlns:p14="http://schemas.microsoft.com/office/powerpoint/2010/main" val="421795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391A796-0BD8-4130-A596-6328C1F31ED5}" type="slidenum">
              <a:rPr lang="en-GB" smtClean="0"/>
              <a:t>10</a:t>
            </a:fld>
            <a:endParaRPr lang="en-GB"/>
          </a:p>
        </p:txBody>
      </p:sp>
    </p:spTree>
    <p:extLst>
      <p:ext uri="{BB962C8B-B14F-4D97-AF65-F5344CB8AC3E}">
        <p14:creationId xmlns:p14="http://schemas.microsoft.com/office/powerpoint/2010/main" val="1082981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chemeClr val="tx1"/>
        </a:solidFill>
        <a:effectLst/>
      </p:bgPr>
    </p:bg>
    <p:spTree>
      <p:nvGrpSpPr>
        <p:cNvPr id="1" name=""/>
        <p:cNvGrpSpPr/>
        <p:nvPr/>
      </p:nvGrpSpPr>
      <p:grpSpPr>
        <a:xfrm>
          <a:off x="0" y="0"/>
          <a:ext cx="0" cy="0"/>
          <a:chOff x="0" y="0"/>
          <a:chExt cx="0" cy="0"/>
        </a:xfrm>
      </p:grpSpPr>
      <p:pic>
        <p:nvPicPr>
          <p:cNvPr id="11" name="Picture 10" descr="ppt_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4735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10">
    <p:bg>
      <p:bgPr>
        <a:solidFill>
          <a:schemeClr val="tx1"/>
        </a:solidFill>
        <a:effectLst/>
      </p:bgPr>
    </p:bg>
    <p:spTree>
      <p:nvGrpSpPr>
        <p:cNvPr id="1" name=""/>
        <p:cNvGrpSpPr/>
        <p:nvPr/>
      </p:nvGrpSpPr>
      <p:grpSpPr>
        <a:xfrm>
          <a:off x="0" y="0"/>
          <a:ext cx="0" cy="0"/>
          <a:chOff x="0" y="0"/>
          <a:chExt cx="0" cy="0"/>
        </a:xfrm>
      </p:grpSpPr>
      <p:pic>
        <p:nvPicPr>
          <p:cNvPr id="2" name="Picture 1" descr="ppt_169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7682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1">
    <p:bg>
      <p:bgPr>
        <a:solidFill>
          <a:schemeClr val="tx1"/>
        </a:solidFill>
        <a:effectLst/>
      </p:bgPr>
    </p:bg>
    <p:spTree>
      <p:nvGrpSpPr>
        <p:cNvPr id="1" name=""/>
        <p:cNvGrpSpPr/>
        <p:nvPr/>
      </p:nvGrpSpPr>
      <p:grpSpPr>
        <a:xfrm>
          <a:off x="0" y="0"/>
          <a:ext cx="0" cy="0"/>
          <a:chOff x="0" y="0"/>
          <a:chExt cx="0" cy="0"/>
        </a:xfrm>
      </p:grpSpPr>
      <p:pic>
        <p:nvPicPr>
          <p:cNvPr id="2" name="Picture 1" descr="ppt_169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13385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12">
    <p:bg>
      <p:bgPr>
        <a:solidFill>
          <a:schemeClr val="tx1"/>
        </a:solidFill>
        <a:effectLst/>
      </p:bgPr>
    </p:bg>
    <p:spTree>
      <p:nvGrpSpPr>
        <p:cNvPr id="1" name=""/>
        <p:cNvGrpSpPr/>
        <p:nvPr/>
      </p:nvGrpSpPr>
      <p:grpSpPr>
        <a:xfrm>
          <a:off x="0" y="0"/>
          <a:ext cx="0" cy="0"/>
          <a:chOff x="0" y="0"/>
          <a:chExt cx="0" cy="0"/>
        </a:xfrm>
      </p:grpSpPr>
      <p:pic>
        <p:nvPicPr>
          <p:cNvPr id="2" name="Picture 1" descr="ppt_169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09159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3">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451" t="162" r="899" b="1217"/>
          <a:stretch/>
        </p:blipFill>
        <p:spPr>
          <a:xfrm>
            <a:off x="0" y="0"/>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14147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14">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a:extLst>
              <a:ext uri="{28A0092B-C50C-407E-A947-70E740481C1C}">
                <a14:useLocalDpi xmlns:a14="http://schemas.microsoft.com/office/drawing/2010/main" val="0"/>
              </a:ext>
            </a:extLst>
          </a:blip>
          <a:srcRect l="77" r="1434" b="1540"/>
          <a:stretch/>
        </p:blipFill>
        <p:spPr>
          <a:xfrm>
            <a:off x="0" y="-1"/>
            <a:ext cx="9144000" cy="5143501"/>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239981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5">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353" t="1" r="551" b="932"/>
          <a:stretch/>
        </p:blipFill>
        <p:spPr>
          <a:xfrm>
            <a:off x="1" y="1"/>
            <a:ext cx="9144000" cy="5143500"/>
          </a:xfrm>
          <a:prstGeom prst="rect">
            <a:avLst/>
          </a:prstGeom>
        </p:spPr>
      </p:pic>
      <p:sp>
        <p:nvSpPr>
          <p:cNvPr id="6"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5"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spTree>
    <p:extLst>
      <p:ext uri="{BB962C8B-B14F-4D97-AF65-F5344CB8AC3E}">
        <p14:creationId xmlns:p14="http://schemas.microsoft.com/office/powerpoint/2010/main" val="405199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Purple">
    <p:bg>
      <p:bgPr>
        <a:solidFill>
          <a:schemeClr val="accent5"/>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6"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30570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Black">
    <p:bg>
      <p:bgPr>
        <a:solidFill>
          <a:schemeClr val="tx2"/>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115429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Pink">
    <p:bg>
      <p:bgPr>
        <a:solidFill>
          <a:schemeClr val="accent1"/>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246564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Green">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29070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tx1"/>
        </a:solidFill>
        <a:effectLst/>
      </p:bgPr>
    </p:bg>
    <p:spTree>
      <p:nvGrpSpPr>
        <p:cNvPr id="1" name=""/>
        <p:cNvGrpSpPr/>
        <p:nvPr/>
      </p:nvGrpSpPr>
      <p:grpSpPr>
        <a:xfrm>
          <a:off x="0" y="0"/>
          <a:ext cx="0" cy="0"/>
          <a:chOff x="0" y="0"/>
          <a:chExt cx="0" cy="0"/>
        </a:xfrm>
      </p:grpSpPr>
      <p:pic>
        <p:nvPicPr>
          <p:cNvPr id="2" name="Picture 1" descr="ppt_169_new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9"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890606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slide Blue">
    <p:bg>
      <p:bgPr>
        <a:solidFill>
          <a:schemeClr val="accent2"/>
        </a:solidFill>
        <a:effectLst/>
      </p:bgPr>
    </p:bg>
    <p:spTree>
      <p:nvGrpSpPr>
        <p:cNvPr id="1" name=""/>
        <p:cNvGrpSpPr/>
        <p:nvPr/>
      </p:nvGrpSpPr>
      <p:grpSpPr>
        <a:xfrm>
          <a:off x="0" y="0"/>
          <a:ext cx="0" cy="0"/>
          <a:chOff x="0" y="0"/>
          <a:chExt cx="0" cy="0"/>
        </a:xfrm>
      </p:grpSpPr>
      <p:sp>
        <p:nvSpPr>
          <p:cNvPr id="5"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364827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s, One Column">
    <p:spTree>
      <p:nvGrpSpPr>
        <p:cNvPr id="1" name=""/>
        <p:cNvGrpSpPr/>
        <p:nvPr/>
      </p:nvGrpSpPr>
      <p:grpSpPr>
        <a:xfrm>
          <a:off x="0" y="0"/>
          <a:ext cx="0" cy="0"/>
          <a:chOff x="0" y="0"/>
          <a:chExt cx="0" cy="0"/>
        </a:xfrm>
      </p:grpSpPr>
      <p:sp>
        <p:nvSpPr>
          <p:cNvPr id="5" name="Platshållare för text 2"/>
          <p:cNvSpPr>
            <a:spLocks noGrp="1"/>
          </p:cNvSpPr>
          <p:nvPr>
            <p:ph idx="1"/>
          </p:nvPr>
        </p:nvSpPr>
        <p:spPr bwMode="auto">
          <a:xfrm>
            <a:off x="397760" y="2191102"/>
            <a:ext cx="3420000"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p:txBody>
      </p:sp>
      <p:sp>
        <p:nvSpPr>
          <p:cNvPr id="6" name="Rubrik 1"/>
          <p:cNvSpPr>
            <a:spLocks noGrp="1"/>
          </p:cNvSpPr>
          <p:nvPr>
            <p:ph type="title"/>
          </p:nvPr>
        </p:nvSpPr>
        <p:spPr>
          <a:xfrm>
            <a:off x="397496" y="1454655"/>
            <a:ext cx="5675413" cy="727828"/>
          </a:xfrm>
        </p:spPr>
        <p:txBody>
          <a:bodyPr/>
          <a:lstStyle/>
          <a:p>
            <a:r>
              <a:rPr lang="sv-SE" noProof="0" smtClean="0"/>
              <a:t>Klicka här för att ändra format</a:t>
            </a:r>
            <a:endParaRPr lang="en-GB" noProof="0" dirty="0"/>
          </a:p>
        </p:txBody>
      </p:sp>
      <p:sp>
        <p:nvSpPr>
          <p:cNvPr id="9"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94396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Two Columns">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noProof="0" smtClean="0"/>
              <a:t>Klicka här för att ändra format</a:t>
            </a:r>
            <a:endParaRPr lang="en-GB" noProof="0" dirty="0"/>
          </a:p>
        </p:txBody>
      </p:sp>
      <p:sp>
        <p:nvSpPr>
          <p:cNvPr id="7"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6" name="Platshållare för text 6"/>
          <p:cNvSpPr>
            <a:spLocks noGrp="1"/>
          </p:cNvSpPr>
          <p:nvPr>
            <p:ph type="body" sz="quarter" idx="14"/>
          </p:nvPr>
        </p:nvSpPr>
        <p:spPr>
          <a:xfrm>
            <a:off x="45719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568020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0" name="Platshållare för bild 9"/>
          <p:cNvSpPr>
            <a:spLocks noGrp="1"/>
          </p:cNvSpPr>
          <p:nvPr>
            <p:ph type="pic" sz="quarter" idx="14"/>
          </p:nvPr>
        </p:nvSpPr>
        <p:spPr>
          <a:xfrm>
            <a:off x="4572000" y="0"/>
            <a:ext cx="4572000" cy="5143500"/>
          </a:xfrm>
        </p:spPr>
        <p:txBody>
          <a:bodyPr anchor="ctr" anchorCtr="1"/>
          <a:lstStyle>
            <a:lvl1pPr marL="0" indent="0">
              <a:buNone/>
              <a:defRPr/>
            </a:lvl1pPr>
          </a:lstStyle>
          <a:p>
            <a:r>
              <a:rPr lang="sv-SE" smtClean="0"/>
              <a:t>Klicka på ikonen för att lägga till en bild</a:t>
            </a:r>
            <a:endParaRPr lang="en-GB"/>
          </a:p>
        </p:txBody>
      </p:sp>
      <p:sp>
        <p:nvSpPr>
          <p:cNvPr id="5" name="Rubrik 1"/>
          <p:cNvSpPr>
            <a:spLocks noGrp="1"/>
          </p:cNvSpPr>
          <p:nvPr>
            <p:ph type="title"/>
          </p:nvPr>
        </p:nvSpPr>
        <p:spPr>
          <a:xfrm>
            <a:off x="397496" y="1454655"/>
            <a:ext cx="3720479" cy="727828"/>
          </a:xfrm>
        </p:spPr>
        <p:txBody>
          <a:bodyPr/>
          <a:lstStyle/>
          <a:p>
            <a:r>
              <a:rPr lang="sv-SE" noProof="0" smtClean="0"/>
              <a:t>Klicka här för att ändra format</a:t>
            </a:r>
            <a:endParaRPr lang="en-GB" noProof="0" dirty="0"/>
          </a:p>
        </p:txBody>
      </p:sp>
      <p:sp>
        <p:nvSpPr>
          <p:cNvPr id="6" name="Platshållare för text 6"/>
          <p:cNvSpPr>
            <a:spLocks noGrp="1"/>
          </p:cNvSpPr>
          <p:nvPr>
            <p:ph type="body" sz="quarter" idx="13"/>
          </p:nvPr>
        </p:nvSpPr>
        <p:spPr>
          <a:xfrm>
            <a:off x="399599" y="2192400"/>
            <a:ext cx="3420000" cy="2539938"/>
          </a:xfrm>
        </p:spPr>
        <p:txBody>
          <a:bodyPr/>
          <a:lstStyle>
            <a:lvl5pPr marL="803560" indent="-157311">
              <a:lnSpc>
                <a:spcPts val="1696"/>
              </a:lnSpc>
              <a:spcBef>
                <a:spcPts val="0"/>
              </a:spcBef>
              <a:buClr>
                <a:schemeClr val="tx1"/>
              </a:buClr>
              <a:buFont typeface="Futura Std Book" pitchFamily="34" charset="0"/>
              <a:buChar char="•"/>
              <a:defRPr sz="1400">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Tree>
    <p:extLst>
      <p:ext uri="{BB962C8B-B14F-4D97-AF65-F5344CB8AC3E}">
        <p14:creationId xmlns:p14="http://schemas.microsoft.com/office/powerpoint/2010/main" val="108676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97497" y="323473"/>
            <a:ext cx="5514775" cy="604612"/>
          </a:xfrm>
        </p:spPr>
        <p:txBody>
          <a:bodyPr/>
          <a:lstStyle>
            <a:lvl1pPr>
              <a:defRPr>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6" name="Picture 5" descr="Stockholms stad_logotyp_vit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674578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hapter slide 8">
    <p:bg>
      <p:bgPr>
        <a:solidFill>
          <a:schemeClr val="accent3"/>
        </a:solidFill>
        <a:effectLst/>
      </p:bgPr>
    </p:bg>
    <p:spTree>
      <p:nvGrpSpPr>
        <p:cNvPr id="1" name=""/>
        <p:cNvGrpSpPr/>
        <p:nvPr/>
      </p:nvGrpSpPr>
      <p:grpSpPr>
        <a:xfrm>
          <a:off x="0" y="0"/>
          <a:ext cx="0" cy="0"/>
          <a:chOff x="0" y="0"/>
          <a:chExt cx="0" cy="0"/>
        </a:xfrm>
      </p:grpSpPr>
      <p:sp>
        <p:nvSpPr>
          <p:cNvPr id="7" name="Rubrik 1"/>
          <p:cNvSpPr>
            <a:spLocks noGrp="1"/>
          </p:cNvSpPr>
          <p:nvPr>
            <p:ph type="title"/>
          </p:nvPr>
        </p:nvSpPr>
        <p:spPr>
          <a:xfrm>
            <a:off x="388868" y="1450342"/>
            <a:ext cx="5852192" cy="604612"/>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4"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233" y="326657"/>
            <a:ext cx="1821255" cy="446089"/>
          </a:xfrm>
          <a:prstGeom prst="rect">
            <a:avLst/>
          </a:prstGeom>
        </p:spPr>
      </p:pic>
    </p:spTree>
    <p:extLst>
      <p:ext uri="{BB962C8B-B14F-4D97-AF65-F5344CB8AC3E}">
        <p14:creationId xmlns:p14="http://schemas.microsoft.com/office/powerpoint/2010/main" val="257880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2" name="Picture 1" descr="ppt_169_ne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5" name="Rubrik 1"/>
          <p:cNvSpPr>
            <a:spLocks noGrp="1"/>
          </p:cNvSpPr>
          <p:nvPr>
            <p:ph type="title"/>
          </p:nvPr>
        </p:nvSpPr>
        <p:spPr>
          <a:xfrm>
            <a:off x="414749" y="332101"/>
            <a:ext cx="5514775" cy="1123637"/>
          </a:xfrm>
        </p:spPr>
        <p:txBody>
          <a:bodyPr/>
          <a:lstStyle>
            <a:lvl1pPr>
              <a:lnSpc>
                <a:spcPts val="2600"/>
              </a:lnSpc>
              <a:defRPr spc="-50">
                <a:solidFill>
                  <a:schemeClr val="bg1"/>
                </a:solidFill>
              </a:defRPr>
            </a:lvl1pPr>
          </a:lstStyle>
          <a:p>
            <a:r>
              <a:rPr lang="sv-SE" noProof="0" smtClean="0"/>
              <a:t>Klicka här för att ändra format</a:t>
            </a:r>
            <a:endParaRPr lang="en-GB" noProof="0" dirty="0"/>
          </a:p>
        </p:txBody>
      </p:sp>
      <p:pic>
        <p:nvPicPr>
          <p:cNvPr id="7"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8" name="Picture 7"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25069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1"/>
        </a:solidFill>
        <a:effectLst/>
      </p:bgPr>
    </p:bg>
    <p:spTree>
      <p:nvGrpSpPr>
        <p:cNvPr id="1" name=""/>
        <p:cNvGrpSpPr/>
        <p:nvPr/>
      </p:nvGrpSpPr>
      <p:grpSpPr>
        <a:xfrm>
          <a:off x="0" y="0"/>
          <a:ext cx="0" cy="0"/>
          <a:chOff x="0" y="0"/>
          <a:chExt cx="0" cy="0"/>
        </a:xfrm>
      </p:grpSpPr>
      <p:pic>
        <p:nvPicPr>
          <p:cNvPr id="2" name="Picture 1" descr="ppt_169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4689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1"/>
        </a:solidFill>
        <a:effectLst/>
      </p:bgPr>
    </p:bg>
    <p:spTree>
      <p:nvGrpSpPr>
        <p:cNvPr id="1" name=""/>
        <p:cNvGrpSpPr/>
        <p:nvPr/>
      </p:nvGrpSpPr>
      <p:grpSpPr>
        <a:xfrm>
          <a:off x="0" y="0"/>
          <a:ext cx="0" cy="0"/>
          <a:chOff x="0" y="0"/>
          <a:chExt cx="0" cy="0"/>
        </a:xfrm>
      </p:grpSpPr>
      <p:pic>
        <p:nvPicPr>
          <p:cNvPr id="2" name="Picture 1" descr="ppt_169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9" name="Picture 8"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159306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tx1"/>
        </a:solidFill>
        <a:effectLst/>
      </p:bgPr>
    </p:bg>
    <p:spTree>
      <p:nvGrpSpPr>
        <p:cNvPr id="1" name=""/>
        <p:cNvGrpSpPr/>
        <p:nvPr/>
      </p:nvGrpSpPr>
      <p:grpSpPr>
        <a:xfrm>
          <a:off x="0" y="0"/>
          <a:ext cx="0" cy="0"/>
          <a:chOff x="0" y="0"/>
          <a:chExt cx="0" cy="0"/>
        </a:xfrm>
      </p:grpSpPr>
      <p:pic>
        <p:nvPicPr>
          <p:cNvPr id="2" name="Picture 1" descr="ppt_169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8" name="Rubrik 1"/>
          <p:cNvSpPr>
            <a:spLocks noGrp="1"/>
          </p:cNvSpPr>
          <p:nvPr>
            <p:ph type="title" hasCustomPrompt="1"/>
          </p:nvPr>
        </p:nvSpPr>
        <p:spPr>
          <a:xfrm>
            <a:off x="414749" y="332101"/>
            <a:ext cx="5514775" cy="1123637"/>
          </a:xfrm>
        </p:spPr>
        <p:txBody>
          <a:bodyPr/>
          <a:lstStyle>
            <a:lvl1pPr>
              <a:lnSpc>
                <a:spcPts val="2600"/>
              </a:lnSpc>
              <a:defRPr spc="-50">
                <a:solidFill>
                  <a:schemeClr val="tx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9"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4813" y="4212742"/>
            <a:ext cx="2280993" cy="558695"/>
          </a:xfrm>
          <a:prstGeom prst="rect">
            <a:avLst/>
          </a:prstGeom>
        </p:spPr>
      </p:pic>
      <p:pic>
        <p:nvPicPr>
          <p:cNvPr id="10" name="Picture 9" descr="Stockholms stad_logotyp_svar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2178" y="4197350"/>
            <a:ext cx="447960" cy="534988"/>
          </a:xfrm>
          <a:prstGeom prst="rect">
            <a:avLst/>
          </a:prstGeom>
        </p:spPr>
      </p:pic>
    </p:spTree>
    <p:extLst>
      <p:ext uri="{BB962C8B-B14F-4D97-AF65-F5344CB8AC3E}">
        <p14:creationId xmlns:p14="http://schemas.microsoft.com/office/powerpoint/2010/main" val="411656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1"/>
        </a:solidFill>
        <a:effectLst/>
      </p:bgPr>
    </p:bg>
    <p:spTree>
      <p:nvGrpSpPr>
        <p:cNvPr id="1" name=""/>
        <p:cNvGrpSpPr/>
        <p:nvPr/>
      </p:nvGrpSpPr>
      <p:grpSpPr>
        <a:xfrm>
          <a:off x="0" y="0"/>
          <a:ext cx="0" cy="0"/>
          <a:chOff x="0" y="0"/>
          <a:chExt cx="0" cy="0"/>
        </a:xfrm>
      </p:grpSpPr>
      <p:pic>
        <p:nvPicPr>
          <p:cNvPr id="3" name="Picture 2" descr="ppt_169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872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8">
    <p:bg>
      <p:bgPr>
        <a:solidFill>
          <a:schemeClr val="tx1"/>
        </a:solidFill>
        <a:effectLst/>
      </p:bgPr>
    </p:bg>
    <p:spTree>
      <p:nvGrpSpPr>
        <p:cNvPr id="1" name=""/>
        <p:cNvGrpSpPr/>
        <p:nvPr/>
      </p:nvGrpSpPr>
      <p:grpSpPr>
        <a:xfrm>
          <a:off x="0" y="0"/>
          <a:ext cx="0" cy="0"/>
          <a:chOff x="0" y="0"/>
          <a:chExt cx="0" cy="0"/>
        </a:xfrm>
      </p:grpSpPr>
      <p:pic>
        <p:nvPicPr>
          <p:cNvPr id="3" name="Picture 2" descr="ppt_169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136859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9">
    <p:bg>
      <p:bgPr>
        <a:solidFill>
          <a:schemeClr val="tx1"/>
        </a:solidFill>
        <a:effectLst/>
      </p:bgPr>
    </p:bg>
    <p:spTree>
      <p:nvGrpSpPr>
        <p:cNvPr id="1" name=""/>
        <p:cNvGrpSpPr/>
        <p:nvPr/>
      </p:nvGrpSpPr>
      <p:grpSpPr>
        <a:xfrm>
          <a:off x="0" y="0"/>
          <a:ext cx="0" cy="0"/>
          <a:chOff x="0" y="0"/>
          <a:chExt cx="0" cy="0"/>
        </a:xfrm>
      </p:grpSpPr>
      <p:pic>
        <p:nvPicPr>
          <p:cNvPr id="3" name="Picture 2" descr="ppt_169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7" name="Rubrik 1"/>
          <p:cNvSpPr>
            <a:spLocks noGrp="1"/>
          </p:cNvSpPr>
          <p:nvPr>
            <p:ph type="title" hasCustomPrompt="1"/>
          </p:nvPr>
        </p:nvSpPr>
        <p:spPr>
          <a:xfrm>
            <a:off x="414749" y="332101"/>
            <a:ext cx="5514775" cy="1123637"/>
          </a:xfrm>
        </p:spPr>
        <p:txBody>
          <a:bodyPr/>
          <a:lstStyle>
            <a:lvl1pPr>
              <a:lnSpc>
                <a:spcPts val="2600"/>
              </a:lnSpc>
              <a:defRPr spc="-50">
                <a:solidFill>
                  <a:schemeClr val="bg1"/>
                </a:solidFill>
              </a:defRPr>
            </a:lvl1pPr>
          </a:lstStyle>
          <a:p>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a:t>
            </a:r>
            <a:endParaRPr lang="en-GB" noProof="0" dirty="0"/>
          </a:p>
        </p:txBody>
      </p:sp>
      <p:pic>
        <p:nvPicPr>
          <p:cNvPr id="8"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8463" y="4206392"/>
            <a:ext cx="2298516" cy="562987"/>
          </a:xfrm>
          <a:prstGeom prst="rect">
            <a:avLst/>
          </a:prstGeom>
        </p:spPr>
      </p:pic>
      <p:pic>
        <p:nvPicPr>
          <p:cNvPr id="9" name="Picture 8" descr="Stockholms stad_logotyp_vit_CMYK.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75557" y="4202927"/>
            <a:ext cx="444581" cy="529411"/>
          </a:xfrm>
          <a:prstGeom prst="rect">
            <a:avLst/>
          </a:prstGeom>
        </p:spPr>
      </p:pic>
    </p:spTree>
    <p:extLst>
      <p:ext uri="{BB962C8B-B14F-4D97-AF65-F5344CB8AC3E}">
        <p14:creationId xmlns:p14="http://schemas.microsoft.com/office/powerpoint/2010/main" val="315491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397496" y="1454655"/>
            <a:ext cx="8322642" cy="7278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smtClean="0"/>
              <a:t>KLICKA HÄR FÖR ATT ÄNDRA FORMAT</a:t>
            </a:r>
          </a:p>
        </p:txBody>
      </p:sp>
      <p:sp>
        <p:nvSpPr>
          <p:cNvPr id="1027" name="Platshållare för text 2"/>
          <p:cNvSpPr>
            <a:spLocks noGrp="1"/>
          </p:cNvSpPr>
          <p:nvPr>
            <p:ph type="body" idx="1"/>
          </p:nvPr>
        </p:nvSpPr>
        <p:spPr bwMode="auto">
          <a:xfrm>
            <a:off x="397759" y="2191102"/>
            <a:ext cx="8322379" cy="25412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err="1" smtClean="0"/>
              <a:t>Klicka</a:t>
            </a:r>
            <a:r>
              <a:rPr lang="en-GB" noProof="0" dirty="0" smtClean="0"/>
              <a:t> </a:t>
            </a:r>
            <a:r>
              <a:rPr lang="en-GB" noProof="0" dirty="0" err="1" smtClean="0"/>
              <a:t>här</a:t>
            </a:r>
            <a:r>
              <a:rPr lang="en-GB" noProof="0" dirty="0" smtClean="0"/>
              <a:t> </a:t>
            </a:r>
            <a:r>
              <a:rPr lang="en-GB" noProof="0" dirty="0" err="1" smtClean="0"/>
              <a:t>för</a:t>
            </a:r>
            <a:r>
              <a:rPr lang="en-GB" noProof="0" dirty="0" smtClean="0"/>
              <a:t> </a:t>
            </a:r>
            <a:r>
              <a:rPr lang="en-GB" noProof="0" dirty="0" err="1" smtClean="0"/>
              <a:t>att</a:t>
            </a:r>
            <a:r>
              <a:rPr lang="en-GB" noProof="0" dirty="0" smtClean="0"/>
              <a:t> </a:t>
            </a:r>
            <a:r>
              <a:rPr lang="en-GB" noProof="0" dirty="0" err="1" smtClean="0"/>
              <a:t>ändra</a:t>
            </a:r>
            <a:r>
              <a:rPr lang="en-GB" noProof="0" dirty="0" smtClean="0"/>
              <a:t> format </a:t>
            </a:r>
            <a:r>
              <a:rPr lang="en-GB" noProof="0" dirty="0" err="1" smtClean="0"/>
              <a:t>på</a:t>
            </a:r>
            <a:r>
              <a:rPr lang="en-GB" noProof="0" dirty="0" smtClean="0"/>
              <a:t> </a:t>
            </a:r>
            <a:r>
              <a:rPr lang="en-GB" noProof="0" dirty="0" err="1" smtClean="0"/>
              <a:t>bakgrundstexten</a:t>
            </a:r>
            <a:endParaRPr lang="en-GB" noProof="0" dirty="0" smtClean="0"/>
          </a:p>
          <a:p>
            <a:pPr lvl="1"/>
            <a:r>
              <a:rPr lang="en-GB" noProof="0" dirty="0" err="1" smtClean="0"/>
              <a:t>Nivå</a:t>
            </a:r>
            <a:r>
              <a:rPr lang="en-GB" noProof="0" dirty="0" smtClean="0"/>
              <a:t> </a:t>
            </a:r>
            <a:r>
              <a:rPr lang="en-GB" noProof="0" dirty="0" err="1" smtClean="0"/>
              <a:t>två</a:t>
            </a:r>
            <a:endParaRPr lang="en-GB" noProof="0" dirty="0" smtClean="0"/>
          </a:p>
          <a:p>
            <a:pPr lvl="2"/>
            <a:r>
              <a:rPr lang="en-GB" noProof="0" dirty="0" err="1" smtClean="0"/>
              <a:t>Nivå</a:t>
            </a:r>
            <a:r>
              <a:rPr lang="en-GB" noProof="0" dirty="0" smtClean="0"/>
              <a:t> </a:t>
            </a:r>
            <a:r>
              <a:rPr lang="en-GB" noProof="0" dirty="0" err="1" smtClean="0"/>
              <a:t>tre</a:t>
            </a:r>
            <a:endParaRPr lang="en-GB" noProof="0" dirty="0" smtClean="0"/>
          </a:p>
          <a:p>
            <a:pPr lvl="3"/>
            <a:r>
              <a:rPr lang="en-GB" noProof="0" dirty="0" err="1" smtClean="0"/>
              <a:t>Nivå</a:t>
            </a:r>
            <a:r>
              <a:rPr lang="en-GB" noProof="0" dirty="0" smtClean="0"/>
              <a:t> </a:t>
            </a:r>
            <a:r>
              <a:rPr lang="en-GB" noProof="0" dirty="0" err="1" smtClean="0"/>
              <a:t>fyra</a:t>
            </a:r>
            <a:endParaRPr lang="en-GB" noProof="0" dirty="0" smtClean="0"/>
          </a:p>
        </p:txBody>
      </p:sp>
      <p:pic>
        <p:nvPicPr>
          <p:cNvPr id="5" name="Bildobjekt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41576" y="324680"/>
            <a:ext cx="1819024" cy="44554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67" r:id="rId4"/>
    <p:sldLayoutId id="2147483666" r:id="rId5"/>
    <p:sldLayoutId id="2147483676" r:id="rId6"/>
    <p:sldLayoutId id="2147483668" r:id="rId7"/>
    <p:sldLayoutId id="2147483669" r:id="rId8"/>
    <p:sldLayoutId id="2147483670" r:id="rId9"/>
    <p:sldLayoutId id="2147483661" r:id="rId10"/>
    <p:sldLayoutId id="2147483672" r:id="rId11"/>
    <p:sldLayoutId id="2147483671" r:id="rId12"/>
    <p:sldLayoutId id="2147483673" r:id="rId13"/>
    <p:sldLayoutId id="2147483674" r:id="rId14"/>
    <p:sldLayoutId id="2147483675" r:id="rId15"/>
    <p:sldLayoutId id="2147483658" r:id="rId16"/>
    <p:sldLayoutId id="2147483659" r:id="rId17"/>
    <p:sldLayoutId id="2147483660" r:id="rId18"/>
    <p:sldLayoutId id="2147483657" r:id="rId19"/>
    <p:sldLayoutId id="2147483656" r:id="rId20"/>
    <p:sldLayoutId id="2147483653" r:id="rId21"/>
    <p:sldLayoutId id="2147483650" r:id="rId22"/>
    <p:sldLayoutId id="2147483651" r:id="rId23"/>
    <p:sldLayoutId id="2147483652" r:id="rId24"/>
    <p:sldLayoutId id="2147483680" r:id="rId25"/>
  </p:sldLayoutIdLst>
  <p:hf sldNum="0" hdr="0" ftr="0" dt="0"/>
  <p:txStyles>
    <p:titleStyle>
      <a:lvl1pPr algn="l" rtl="0" eaLnBrk="1" fontAlgn="base" hangingPunct="1">
        <a:lnSpc>
          <a:spcPts val="3213"/>
        </a:lnSpc>
        <a:spcBef>
          <a:spcPct val="0"/>
        </a:spcBef>
        <a:spcAft>
          <a:spcPct val="0"/>
        </a:spcAft>
        <a:defRPr sz="2200" b="1" kern="1200" cap="none" spc="-89" baseline="0">
          <a:solidFill>
            <a:schemeClr val="tx1"/>
          </a:solidFill>
          <a:latin typeface="+mj-lt"/>
          <a:ea typeface="+mj-ea"/>
          <a:cs typeface="+mj-cs"/>
        </a:defRPr>
      </a:lvl1pPr>
      <a:lvl2pPr algn="ctr" rtl="0" eaLnBrk="1" fontAlgn="base" hangingPunct="1">
        <a:spcBef>
          <a:spcPct val="0"/>
        </a:spcBef>
        <a:spcAft>
          <a:spcPct val="0"/>
        </a:spcAft>
        <a:defRPr sz="3900">
          <a:solidFill>
            <a:schemeClr val="tx1"/>
          </a:solidFill>
          <a:latin typeface="Calibri" pitchFamily="34" charset="0"/>
        </a:defRPr>
      </a:lvl2pPr>
      <a:lvl3pPr algn="ctr" rtl="0" eaLnBrk="1" fontAlgn="base" hangingPunct="1">
        <a:spcBef>
          <a:spcPct val="0"/>
        </a:spcBef>
        <a:spcAft>
          <a:spcPct val="0"/>
        </a:spcAft>
        <a:defRPr sz="3900">
          <a:solidFill>
            <a:schemeClr val="tx1"/>
          </a:solidFill>
          <a:latin typeface="Calibri" pitchFamily="34" charset="0"/>
        </a:defRPr>
      </a:lvl3pPr>
      <a:lvl4pPr algn="ctr" rtl="0" eaLnBrk="1" fontAlgn="base" hangingPunct="1">
        <a:spcBef>
          <a:spcPct val="0"/>
        </a:spcBef>
        <a:spcAft>
          <a:spcPct val="0"/>
        </a:spcAft>
        <a:defRPr sz="3900">
          <a:solidFill>
            <a:schemeClr val="tx1"/>
          </a:solidFill>
          <a:latin typeface="Calibri" pitchFamily="34" charset="0"/>
        </a:defRPr>
      </a:lvl4pPr>
      <a:lvl5pPr algn="ctr" rtl="0" eaLnBrk="1" fontAlgn="base" hangingPunct="1">
        <a:spcBef>
          <a:spcPct val="0"/>
        </a:spcBef>
        <a:spcAft>
          <a:spcPct val="0"/>
        </a:spcAft>
        <a:defRPr sz="3900">
          <a:solidFill>
            <a:schemeClr val="tx1"/>
          </a:solidFill>
          <a:latin typeface="Calibri" pitchFamily="34" charset="0"/>
        </a:defRPr>
      </a:lvl5pPr>
      <a:lvl6pPr marL="408157" algn="ctr" rtl="0" eaLnBrk="1" fontAlgn="base" hangingPunct="1">
        <a:spcBef>
          <a:spcPct val="0"/>
        </a:spcBef>
        <a:spcAft>
          <a:spcPct val="0"/>
        </a:spcAft>
        <a:defRPr sz="3900">
          <a:solidFill>
            <a:schemeClr val="tx1"/>
          </a:solidFill>
          <a:latin typeface="Calibri" pitchFamily="34" charset="0"/>
        </a:defRPr>
      </a:lvl6pPr>
      <a:lvl7pPr marL="816314" algn="ctr" rtl="0" eaLnBrk="1" fontAlgn="base" hangingPunct="1">
        <a:spcBef>
          <a:spcPct val="0"/>
        </a:spcBef>
        <a:spcAft>
          <a:spcPct val="0"/>
        </a:spcAft>
        <a:defRPr sz="3900">
          <a:solidFill>
            <a:schemeClr val="tx1"/>
          </a:solidFill>
          <a:latin typeface="Calibri" pitchFamily="34" charset="0"/>
        </a:defRPr>
      </a:lvl7pPr>
      <a:lvl8pPr marL="1224472" algn="ctr" rtl="0" eaLnBrk="1" fontAlgn="base" hangingPunct="1">
        <a:spcBef>
          <a:spcPct val="0"/>
        </a:spcBef>
        <a:spcAft>
          <a:spcPct val="0"/>
        </a:spcAft>
        <a:defRPr sz="3900">
          <a:solidFill>
            <a:schemeClr val="tx1"/>
          </a:solidFill>
          <a:latin typeface="Calibri" pitchFamily="34" charset="0"/>
        </a:defRPr>
      </a:lvl8pPr>
      <a:lvl9pPr marL="1632629" algn="ctr" rtl="0" eaLnBrk="1" fontAlgn="base" hangingPunct="1">
        <a:spcBef>
          <a:spcPct val="0"/>
        </a:spcBef>
        <a:spcAft>
          <a:spcPct val="0"/>
        </a:spcAft>
        <a:defRPr sz="3900">
          <a:solidFill>
            <a:schemeClr val="tx1"/>
          </a:solidFill>
          <a:latin typeface="Calibri" pitchFamily="34" charset="0"/>
        </a:defRPr>
      </a:lvl9pPr>
    </p:titleStyle>
    <p:bodyStyle>
      <a:lvl1pPr marL="162980" indent="-162980" algn="l" rtl="0" eaLnBrk="1" fontAlgn="base" hangingPunct="1">
        <a:lnSpc>
          <a:spcPts val="1696"/>
        </a:lnSpc>
        <a:spcBef>
          <a:spcPts val="0"/>
        </a:spcBef>
        <a:spcAft>
          <a:spcPts val="1696"/>
        </a:spcAft>
        <a:buClr>
          <a:schemeClr val="tx1"/>
        </a:buClr>
        <a:buSzPct val="100000"/>
        <a:buFont typeface="Futura Std Book" pitchFamily="34" charset="0"/>
        <a:buChar char="•"/>
        <a:defRPr sz="1400" b="0" kern="1200">
          <a:solidFill>
            <a:schemeClr val="tx1"/>
          </a:solidFill>
          <a:latin typeface="+mn-lt"/>
          <a:ea typeface="+mn-ea"/>
          <a:cs typeface="+mn-cs"/>
        </a:defRPr>
      </a:lvl1pPr>
      <a:lvl2pPr marL="318873"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2pPr>
      <a:lvl3pPr marL="481852" indent="-155894"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3pPr>
      <a:lvl4pPr marL="637745" indent="-147390" algn="l" rtl="0" eaLnBrk="1" fontAlgn="base" hangingPunct="1">
        <a:lnSpc>
          <a:spcPts val="1696"/>
        </a:lnSpc>
        <a:spcBef>
          <a:spcPts val="0"/>
        </a:spcBef>
        <a:spcAft>
          <a:spcPts val="1696"/>
        </a:spcAft>
        <a:buClr>
          <a:schemeClr val="tx1"/>
        </a:buClr>
        <a:buSzPct val="100000"/>
        <a:buFont typeface="Futura Std Book" pitchFamily="34" charset="0"/>
        <a:buChar char="•"/>
        <a:defRPr sz="1400" kern="1200">
          <a:solidFill>
            <a:schemeClr val="tx1"/>
          </a:solidFill>
          <a:latin typeface="+mn-lt"/>
          <a:ea typeface="+mn-ea"/>
          <a:cs typeface="+mn-cs"/>
        </a:defRPr>
      </a:lvl4pPr>
      <a:lvl5pPr marL="1836707" indent="-204079" algn="l" rtl="0" eaLnBrk="1" fontAlgn="base" hangingPunct="1">
        <a:spcBef>
          <a:spcPct val="20000"/>
        </a:spcBef>
        <a:spcAft>
          <a:spcPct val="0"/>
        </a:spcAft>
        <a:buClr>
          <a:schemeClr val="accent2"/>
        </a:buClr>
        <a:buFont typeface="Arial" charset="0"/>
        <a:buChar char="»"/>
        <a:defRPr sz="1600" kern="1200">
          <a:solidFill>
            <a:schemeClr val="tx2"/>
          </a:solidFill>
          <a:latin typeface="+mn-lt"/>
          <a:ea typeface="+mn-ea"/>
          <a:cs typeface="+mn-cs"/>
        </a:defRPr>
      </a:lvl5pPr>
      <a:lvl6pPr marL="2244865"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653022"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3061179"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469336" indent="-204079" algn="l" defTabSz="816314"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816314" rtl="0" eaLnBrk="1" latinLnBrk="0" hangingPunct="1">
        <a:defRPr sz="1600" kern="1200">
          <a:solidFill>
            <a:schemeClr val="tx1"/>
          </a:solidFill>
          <a:latin typeface="+mn-lt"/>
          <a:ea typeface="+mn-ea"/>
          <a:cs typeface="+mn-cs"/>
        </a:defRPr>
      </a:lvl1pPr>
      <a:lvl2pPr marL="408157" algn="l" defTabSz="816314" rtl="0" eaLnBrk="1" latinLnBrk="0" hangingPunct="1">
        <a:defRPr sz="1600" kern="1200">
          <a:solidFill>
            <a:schemeClr val="tx1"/>
          </a:solidFill>
          <a:latin typeface="+mn-lt"/>
          <a:ea typeface="+mn-ea"/>
          <a:cs typeface="+mn-cs"/>
        </a:defRPr>
      </a:lvl2pPr>
      <a:lvl3pPr marL="816314" algn="l" defTabSz="816314" rtl="0" eaLnBrk="1" latinLnBrk="0" hangingPunct="1">
        <a:defRPr sz="1600" kern="1200">
          <a:solidFill>
            <a:schemeClr val="tx1"/>
          </a:solidFill>
          <a:latin typeface="+mn-lt"/>
          <a:ea typeface="+mn-ea"/>
          <a:cs typeface="+mn-cs"/>
        </a:defRPr>
      </a:lvl3pPr>
      <a:lvl4pPr marL="1224472" algn="l" defTabSz="816314" rtl="0" eaLnBrk="1" latinLnBrk="0" hangingPunct="1">
        <a:defRPr sz="1600" kern="1200">
          <a:solidFill>
            <a:schemeClr val="tx1"/>
          </a:solidFill>
          <a:latin typeface="+mn-lt"/>
          <a:ea typeface="+mn-ea"/>
          <a:cs typeface="+mn-cs"/>
        </a:defRPr>
      </a:lvl4pPr>
      <a:lvl5pPr marL="1632629" algn="l" defTabSz="816314" rtl="0" eaLnBrk="1" latinLnBrk="0" hangingPunct="1">
        <a:defRPr sz="1600" kern="1200">
          <a:solidFill>
            <a:schemeClr val="tx1"/>
          </a:solidFill>
          <a:latin typeface="+mn-lt"/>
          <a:ea typeface="+mn-ea"/>
          <a:cs typeface="+mn-cs"/>
        </a:defRPr>
      </a:lvl5pPr>
      <a:lvl6pPr marL="2040786" algn="l" defTabSz="816314" rtl="0" eaLnBrk="1" latinLnBrk="0" hangingPunct="1">
        <a:defRPr sz="1600" kern="1200">
          <a:solidFill>
            <a:schemeClr val="tx1"/>
          </a:solidFill>
          <a:latin typeface="+mn-lt"/>
          <a:ea typeface="+mn-ea"/>
          <a:cs typeface="+mn-cs"/>
        </a:defRPr>
      </a:lvl6pPr>
      <a:lvl7pPr marL="2448943" algn="l" defTabSz="816314" rtl="0" eaLnBrk="1" latinLnBrk="0" hangingPunct="1">
        <a:defRPr sz="1600" kern="1200">
          <a:solidFill>
            <a:schemeClr val="tx1"/>
          </a:solidFill>
          <a:latin typeface="+mn-lt"/>
          <a:ea typeface="+mn-ea"/>
          <a:cs typeface="+mn-cs"/>
        </a:defRPr>
      </a:lvl7pPr>
      <a:lvl8pPr marL="2857100" algn="l" defTabSz="816314" rtl="0" eaLnBrk="1" latinLnBrk="0" hangingPunct="1">
        <a:defRPr sz="1600" kern="1200">
          <a:solidFill>
            <a:schemeClr val="tx1"/>
          </a:solidFill>
          <a:latin typeface="+mn-lt"/>
          <a:ea typeface="+mn-ea"/>
          <a:cs typeface="+mn-cs"/>
        </a:defRPr>
      </a:lvl8pPr>
      <a:lvl9pPr marL="3265257" algn="l" defTabSz="81631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hyperlink" Target="http://www.stockholmbusinessalliance.se/konjunkturrapporte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7_sverige_lansgranser__uppsala.jpg"/>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20" r="320"/>
          <a:stretch>
            <a:fillRect/>
          </a:stretch>
        </p:blipFill>
        <p:spPr/>
      </p:pic>
      <p:sp>
        <p:nvSpPr>
          <p:cNvPr id="6" name="Title 2"/>
          <p:cNvSpPr>
            <a:spLocks noGrp="1"/>
          </p:cNvSpPr>
          <p:nvPr>
            <p:ph type="title"/>
          </p:nvPr>
        </p:nvSpPr>
        <p:spPr>
          <a:xfrm>
            <a:off x="397496" y="1454655"/>
            <a:ext cx="3720479" cy="727828"/>
          </a:xfrm>
        </p:spPr>
        <p:txBody>
          <a:bodyPr/>
          <a:lstStyle/>
          <a:p>
            <a:r>
              <a:rPr lang="en-GB" sz="2800" dirty="0" err="1"/>
              <a:t>Konjunkturen</a:t>
            </a:r>
            <a:r>
              <a:rPr lang="en-GB" sz="2800" dirty="0"/>
              <a:t> i </a:t>
            </a:r>
            <a:r>
              <a:rPr lang="en-GB" sz="2800" dirty="0" smtClean="0"/>
              <a:t>Uppsala </a:t>
            </a:r>
            <a:r>
              <a:rPr lang="en-GB" sz="2800" dirty="0" err="1" smtClean="0"/>
              <a:t>län</a:t>
            </a:r>
            <a:r>
              <a:rPr lang="en-GB" sz="2000" dirty="0"/>
              <a:t/>
            </a:r>
            <a:br>
              <a:rPr lang="en-GB" sz="2000" dirty="0"/>
            </a:br>
            <a:r>
              <a:rPr lang="en-GB" sz="2000" dirty="0"/>
              <a:t/>
            </a:r>
            <a:br>
              <a:rPr lang="en-GB" sz="2000" dirty="0"/>
            </a:br>
            <a:r>
              <a:rPr lang="en-GB" sz="2000" dirty="0" smtClean="0"/>
              <a:t>kv3 2016</a:t>
            </a:r>
            <a:r>
              <a:rPr lang="en-GB" sz="2000" dirty="0"/>
              <a:t/>
            </a:r>
            <a:br>
              <a:rPr lang="en-GB" sz="2000" dirty="0"/>
            </a:br>
            <a:r>
              <a:rPr lang="en-GB" sz="2000" dirty="0" smtClean="0"/>
              <a:t>December 2016</a:t>
            </a:r>
            <a:endParaRPr lang="sv-SE" sz="2000" dirty="0"/>
          </a:p>
        </p:txBody>
      </p:sp>
    </p:spTree>
    <p:extLst>
      <p:ext uri="{BB962C8B-B14F-4D97-AF65-F5344CB8AC3E}">
        <p14:creationId xmlns:p14="http://schemas.microsoft.com/office/powerpoint/2010/main" val="158652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0" y="2318932"/>
            <a:ext cx="5779509"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Varslade personer</a:t>
            </a:r>
            <a:br>
              <a:rPr lang="sv-SE" sz="2800" dirty="0" smtClean="0"/>
            </a:br>
            <a:r>
              <a:rPr lang="sv-SE" sz="2000" b="0" dirty="0" smtClean="0"/>
              <a:t>Index </a:t>
            </a:r>
            <a:r>
              <a:rPr lang="sv-SE" sz="2000" b="0" dirty="0"/>
              <a:t>100 = </a:t>
            </a:r>
            <a:r>
              <a:rPr lang="sv-SE" sz="2000" b="0" dirty="0" smtClean="0"/>
              <a:t>2006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3000531871"/>
              </p:ext>
            </p:extLst>
          </p:nvPr>
        </p:nvGraphicFramePr>
        <p:xfrm>
          <a:off x="3962400" y="2318932"/>
          <a:ext cx="4871086" cy="1143000"/>
        </p:xfrm>
        <a:graphic>
          <a:graphicData uri="http://schemas.openxmlformats.org/drawingml/2006/table">
            <a:tbl>
              <a:tblPr>
                <a:tableStyleId>{68D230F3-CF80-4859-8CE7-A43EE81993B5}</a:tableStyleId>
              </a:tblPr>
              <a:tblGrid>
                <a:gridCol w="1542183"/>
                <a:gridCol w="1017976"/>
                <a:gridCol w="770309"/>
                <a:gridCol w="770309"/>
                <a:gridCol w="770309"/>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7 624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36 825</a:t>
                      </a:r>
                    </a:p>
                  </a:txBody>
                  <a:tcPr marL="9525" marR="9525" marT="9525" marB="0" anchor="b"/>
                </a:tc>
                <a:tc>
                  <a:txBody>
                    <a:bodyPr/>
                    <a:lstStyle/>
                    <a:p>
                      <a:pPr algn="ctr" fontAlgn="b"/>
                      <a:r>
                        <a:rPr lang="sv-SE" sz="1100" b="0" i="0" u="none" strike="noStrike">
                          <a:solidFill>
                            <a:srgbClr val="000000"/>
                          </a:solidFill>
                          <a:effectLst/>
                          <a:latin typeface="Futura Std Book"/>
                        </a:rPr>
                        <a:t>-17.5</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3 883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17 871</a:t>
                      </a:r>
                    </a:p>
                  </a:txBody>
                  <a:tcPr marL="9525" marR="9525" marT="9525" marB="0" anchor="b"/>
                </a:tc>
                <a:tc>
                  <a:txBody>
                    <a:bodyPr/>
                    <a:lstStyle/>
                    <a:p>
                      <a:pPr algn="ctr" fontAlgn="b"/>
                      <a:r>
                        <a:rPr lang="sv-SE" sz="1100" b="0" i="0" u="none" strike="noStrike">
                          <a:solidFill>
                            <a:srgbClr val="000000"/>
                          </a:solidFill>
                          <a:effectLst/>
                          <a:latin typeface="Futura Std Book"/>
                        </a:rPr>
                        <a:t>-18.0</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208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147.6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826</a:t>
                      </a:r>
                    </a:p>
                  </a:txBody>
                  <a:tcPr marL="9525" marR="9525" marT="9525" marB="0" anchor="b"/>
                </a:tc>
                <a:tc>
                  <a:txBody>
                    <a:bodyPr/>
                    <a:lstStyle/>
                    <a:p>
                      <a:pPr algn="ctr" fontAlgn="b"/>
                      <a:r>
                        <a:rPr lang="sv-SE" sz="1100" b="1" i="0" u="none" strike="noStrike">
                          <a:solidFill>
                            <a:srgbClr val="000000"/>
                          </a:solidFill>
                          <a:effectLst/>
                          <a:latin typeface="Futura std book"/>
                        </a:rPr>
                        <a:t>9.8</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170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139.4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550</a:t>
                      </a:r>
                    </a:p>
                  </a:txBody>
                  <a:tcPr marL="9525" marR="9525" marT="9525" marB="0" anchor="b"/>
                </a:tc>
                <a:tc>
                  <a:txBody>
                    <a:bodyPr/>
                    <a:lstStyle/>
                    <a:p>
                      <a:pPr algn="ctr" fontAlgn="b"/>
                      <a:r>
                        <a:rPr lang="sv-SE" sz="1100" b="1" i="0" u="none" strike="noStrike" dirty="0">
                          <a:solidFill>
                            <a:srgbClr val="000000"/>
                          </a:solidFill>
                          <a:effectLst/>
                          <a:latin typeface="Futura std book"/>
                        </a:rPr>
                        <a:t>27.0</a:t>
                      </a:r>
                    </a:p>
                  </a:txBody>
                  <a:tcPr marL="9525" marR="9525" marT="9525" marB="0" anchor="b"/>
                </a:tc>
              </a:tr>
            </a:tbl>
          </a:graphicData>
        </a:graphic>
      </p:graphicFrame>
      <p:sp>
        <p:nvSpPr>
          <p:cNvPr id="6" name="textruta 5"/>
          <p:cNvSpPr txBox="1"/>
          <p:nvPr/>
        </p:nvSpPr>
        <p:spPr>
          <a:xfrm>
            <a:off x="7458640" y="340143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44154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97496" y="2182483"/>
            <a:ext cx="5072312" cy="2523963"/>
          </a:xfrm>
          <a:prstGeom prst="rect">
            <a:avLst/>
          </a:prstGeom>
        </p:spPr>
      </p:pic>
      <p:sp>
        <p:nvSpPr>
          <p:cNvPr id="3" name="Rubrik 2"/>
          <p:cNvSpPr>
            <a:spLocks noGrp="1"/>
          </p:cNvSpPr>
          <p:nvPr>
            <p:ph type="title"/>
          </p:nvPr>
        </p:nvSpPr>
        <p:spPr>
          <a:xfrm>
            <a:off x="397496" y="1454655"/>
            <a:ext cx="8531819" cy="727828"/>
          </a:xfrm>
        </p:spPr>
        <p:txBody>
          <a:bodyPr/>
          <a:lstStyle/>
          <a:p>
            <a:pPr>
              <a:lnSpc>
                <a:spcPct val="100000"/>
              </a:lnSpc>
            </a:pPr>
            <a:r>
              <a:rPr lang="sv-SE" sz="2800" dirty="0"/>
              <a:t>Arbetslöshet i förh. till </a:t>
            </a:r>
            <a:r>
              <a:rPr lang="sv-SE" sz="2800" dirty="0" smtClean="0"/>
              <a:t>befolkningen (%), </a:t>
            </a:r>
            <a:r>
              <a:rPr lang="sv-SE" sz="2800" dirty="0"/>
              <a:t>15-74 år</a:t>
            </a:r>
            <a:br>
              <a:rPr lang="sv-SE" sz="2800" dirty="0"/>
            </a:br>
            <a:r>
              <a:rPr lang="sv-SE" sz="2800" dirty="0" smtClean="0"/>
              <a:t/>
            </a:r>
            <a:br>
              <a:rPr lang="sv-SE" sz="2800" dirty="0" smtClean="0"/>
            </a:br>
            <a:r>
              <a:rPr lang="sv-SE" sz="2800" dirty="0" smtClean="0"/>
              <a:t/>
            </a:r>
            <a:br>
              <a:rPr lang="sv-SE" sz="280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 och Statistiska centralbyrån</a:t>
            </a:r>
          </a:p>
        </p:txBody>
      </p:sp>
      <p:graphicFrame>
        <p:nvGraphicFramePr>
          <p:cNvPr id="10" name="Tabell 9"/>
          <p:cNvGraphicFramePr>
            <a:graphicFrameLocks noGrp="1"/>
          </p:cNvGraphicFramePr>
          <p:nvPr>
            <p:extLst>
              <p:ext uri="{D42A27DB-BD31-4B8C-83A1-F6EECF244321}">
                <p14:modId xmlns:p14="http://schemas.microsoft.com/office/powerpoint/2010/main" val="2528174376"/>
              </p:ext>
            </p:extLst>
          </p:nvPr>
        </p:nvGraphicFramePr>
        <p:xfrm>
          <a:off x="3701491" y="2328457"/>
          <a:ext cx="5333501" cy="1297305"/>
        </p:xfrm>
        <a:graphic>
          <a:graphicData uri="http://schemas.openxmlformats.org/drawingml/2006/table">
            <a:tbl>
              <a:tblPr>
                <a:tableStyleId>{68D230F3-CF80-4859-8CE7-A43EE81993B5}</a:tableStyleId>
              </a:tblPr>
              <a:tblGrid>
                <a:gridCol w="1843088"/>
                <a:gridCol w="791201"/>
                <a:gridCol w="903097"/>
                <a:gridCol w="598705"/>
                <a:gridCol w="598705"/>
                <a:gridCol w="598705"/>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Antal</a:t>
                      </a:r>
                      <a:endParaRPr lang="sv-SE" sz="1100" b="0" i="1" u="none" strike="noStrike" dirty="0">
                        <a:solidFill>
                          <a:srgbClr val="000000"/>
                        </a:solidFill>
                        <a:effectLst/>
                        <a:latin typeface="+mj-lt"/>
                      </a:endParaRPr>
                    </a:p>
                  </a:txBody>
                  <a:tcPr marL="9525" marR="9525" marT="9525" marB="0" anchor="b"/>
                </a:tc>
                <a:tc>
                  <a:txBody>
                    <a:bodyPr/>
                    <a:lstStyle/>
                    <a:p>
                      <a:pPr algn="ctr" fontAlgn="b"/>
                      <a:r>
                        <a:rPr lang="sv-SE" sz="1100" b="0" i="1" u="none" strike="noStrike" dirty="0" smtClean="0">
                          <a:solidFill>
                            <a:srgbClr val="000000"/>
                          </a:solidFill>
                          <a:effectLst/>
                          <a:latin typeface="+mj-lt"/>
                        </a:rPr>
                        <a:t>Förändring</a:t>
                      </a:r>
                      <a:endParaRPr lang="sv-SE" sz="1100" b="0" i="1"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smtClean="0">
                          <a:solidFill>
                            <a:srgbClr val="000000"/>
                          </a:solidFill>
                          <a:effectLst/>
                          <a:latin typeface="+mj-lt"/>
                        </a:rPr>
                        <a:t>Arbetslösa i förh. till befolkningen, 15-74 år</a:t>
                      </a:r>
                      <a:endParaRPr lang="sv-SE" sz="1100" b="0" i="1" u="none" strike="noStrike" dirty="0">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c hMerge="1">
                  <a:txBody>
                    <a:bodyPr/>
                    <a:lstStyle/>
                    <a:p>
                      <a:pPr algn="l" fontAlgn="b"/>
                      <a:endParaRPr lang="sv-SE" sz="1100" b="0" i="0" u="none" strike="noStrike">
                        <a:solidFill>
                          <a:srgbClr val="000000"/>
                        </a:solidFill>
                        <a:effectLst/>
                        <a:latin typeface="+mj-lt"/>
                      </a:endParaRPr>
                    </a:p>
                  </a:txBody>
                  <a:tcPr marL="9525" marR="9525" marT="9525" marB="0" anchor="b"/>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dirty="0">
                          <a:solidFill>
                            <a:srgbClr val="000000"/>
                          </a:solidFill>
                          <a:effectLst/>
                          <a:latin typeface="Futura Std Book"/>
                        </a:rPr>
                        <a:t>2016 </a:t>
                      </a:r>
                      <a:r>
                        <a:rPr lang="sv-SE" sz="1100" b="0" i="0" u="none" strike="noStrike" dirty="0" smtClean="0">
                          <a:solidFill>
                            <a:srgbClr val="000000"/>
                          </a:solidFill>
                          <a:effectLst/>
                          <a:latin typeface="Futura Std Book"/>
                        </a:rPr>
                        <a:t>kv3</a:t>
                      </a:r>
                      <a:endParaRPr lang="sv-SE" sz="11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årstakt*</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2016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354 404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-11 575</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c>
                  <a:txBody>
                    <a:bodyPr/>
                    <a:lstStyle/>
                    <a:p>
                      <a:pPr algn="ctr" fontAlgn="b"/>
                      <a:r>
                        <a:rPr lang="sv-SE" sz="1100" b="0" i="0" u="none" strike="noStrike">
                          <a:solidFill>
                            <a:srgbClr val="000000"/>
                          </a:solidFill>
                          <a:effectLst/>
                          <a:latin typeface="Futura Std Book"/>
                        </a:rPr>
                        <a:t>4.8</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157 287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-3 534</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c>
                  <a:txBody>
                    <a:bodyPr/>
                    <a:lstStyle/>
                    <a:p>
                      <a:pPr algn="ctr" fontAlgn="b"/>
                      <a:r>
                        <a:rPr lang="sv-SE" sz="1100" b="0" i="0" u="none" strike="noStrike">
                          <a:solidFill>
                            <a:srgbClr val="000000"/>
                          </a:solidFill>
                          <a:effectLst/>
                          <a:latin typeface="Futura Std Book"/>
                        </a:rPr>
                        <a:t>4.7</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9 680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262</a:t>
                      </a:r>
                    </a:p>
                  </a:txBody>
                  <a:tcPr marL="9525" marR="9525" marT="9525" marB="0" anchor="b"/>
                </a:tc>
                <a:tc>
                  <a:txBody>
                    <a:bodyPr/>
                    <a:lstStyle/>
                    <a:p>
                      <a:pPr algn="ctr" fontAlgn="b"/>
                      <a:r>
                        <a:rPr lang="sv-SE" sz="1100" b="1" i="0" u="none" strike="noStrike">
                          <a:solidFill>
                            <a:srgbClr val="000000"/>
                          </a:solidFill>
                          <a:effectLst/>
                          <a:latin typeface="Futura std book"/>
                        </a:rPr>
                        <a:t>4.6</a:t>
                      </a:r>
                    </a:p>
                  </a:txBody>
                  <a:tcPr marL="9525" marR="9525" marT="9525" marB="0" anchor="b"/>
                </a:tc>
                <a:tc>
                  <a:txBody>
                    <a:bodyPr/>
                    <a:lstStyle/>
                    <a:p>
                      <a:pPr algn="ctr" fontAlgn="b"/>
                      <a:r>
                        <a:rPr lang="sv-SE" sz="1100" b="1" i="0" u="none" strike="noStrike">
                          <a:solidFill>
                            <a:srgbClr val="000000"/>
                          </a:solidFill>
                          <a:effectLst/>
                          <a:latin typeface="Futura std book"/>
                        </a:rPr>
                        <a:t>3.5</a:t>
                      </a:r>
                    </a:p>
                  </a:txBody>
                  <a:tcPr marL="9525" marR="9525" marT="9525" marB="0" anchor="b"/>
                </a:tc>
                <a:tc>
                  <a:txBody>
                    <a:bodyPr/>
                    <a:lstStyle/>
                    <a:p>
                      <a:pPr algn="ctr" fontAlgn="b"/>
                      <a:r>
                        <a:rPr lang="sv-SE" sz="1100" b="1" i="0" u="none" strike="noStrike">
                          <a:solidFill>
                            <a:srgbClr val="000000"/>
                          </a:solidFill>
                          <a:effectLst/>
                          <a:latin typeface="Futura std book"/>
                        </a:rPr>
                        <a:t>3.6</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5 813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152</a:t>
                      </a:r>
                    </a:p>
                  </a:txBody>
                  <a:tcPr marL="9525" marR="9525" marT="9525" marB="0" anchor="b"/>
                </a:tc>
                <a:tc>
                  <a:txBody>
                    <a:bodyPr/>
                    <a:lstStyle/>
                    <a:p>
                      <a:pPr algn="ctr" fontAlgn="b"/>
                      <a:r>
                        <a:rPr lang="sv-SE" sz="1100" b="1" i="0" u="none" strike="noStrike">
                          <a:solidFill>
                            <a:srgbClr val="000000"/>
                          </a:solidFill>
                          <a:effectLst/>
                          <a:latin typeface="Futura std book"/>
                        </a:rPr>
                        <a:t>4.5</a:t>
                      </a:r>
                    </a:p>
                  </a:txBody>
                  <a:tcPr marL="9525" marR="9525" marT="9525" marB="0" anchor="b"/>
                </a:tc>
                <a:tc>
                  <a:txBody>
                    <a:bodyPr/>
                    <a:lstStyle/>
                    <a:p>
                      <a:pPr algn="ctr" fontAlgn="b"/>
                      <a:r>
                        <a:rPr lang="sv-SE" sz="1100" b="1" i="0" u="none" strike="noStrike">
                          <a:solidFill>
                            <a:srgbClr val="000000"/>
                          </a:solidFill>
                          <a:effectLst/>
                          <a:latin typeface="Futura std book"/>
                        </a:rPr>
                        <a:t>3.5</a:t>
                      </a:r>
                    </a:p>
                  </a:txBody>
                  <a:tcPr marL="9525" marR="9525" marT="9525" marB="0" anchor="b"/>
                </a:tc>
                <a:tc>
                  <a:txBody>
                    <a:bodyPr/>
                    <a:lstStyle/>
                    <a:p>
                      <a:pPr algn="ctr" fontAlgn="b"/>
                      <a:r>
                        <a:rPr lang="sv-SE" sz="1100" b="1" i="0" u="none" strike="noStrike" dirty="0">
                          <a:solidFill>
                            <a:srgbClr val="000000"/>
                          </a:solidFill>
                          <a:effectLst/>
                          <a:latin typeface="Futura std book"/>
                        </a:rPr>
                        <a:t>3.6</a:t>
                      </a:r>
                    </a:p>
                  </a:txBody>
                  <a:tcPr marL="9525" marR="9525" marT="9525" marB="0" anchor="b"/>
                </a:tc>
              </a:tr>
            </a:tbl>
          </a:graphicData>
        </a:graphic>
      </p:graphicFrame>
      <p:sp>
        <p:nvSpPr>
          <p:cNvPr id="8" name="textruta 7"/>
          <p:cNvSpPr txBox="1"/>
          <p:nvPr/>
        </p:nvSpPr>
        <p:spPr>
          <a:xfrm>
            <a:off x="6631517" y="3542410"/>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62100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02620" y="2182483"/>
            <a:ext cx="4865030"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Befolkning</a:t>
            </a:r>
            <a:br>
              <a:rPr lang="sv-SE" sz="2800" dirty="0" smtClean="0"/>
            </a:br>
            <a:r>
              <a:rPr lang="sv-SE" sz="2000" b="0" dirty="0" smtClean="0"/>
              <a:t>Index </a:t>
            </a:r>
            <a:r>
              <a:rPr lang="sv-SE" sz="2000" b="0" dirty="0"/>
              <a:t>100 = </a:t>
            </a:r>
            <a:r>
              <a:rPr lang="sv-SE" sz="2000" b="0" dirty="0" smtClean="0"/>
              <a:t>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698845031"/>
              </p:ext>
            </p:extLst>
          </p:nvPr>
        </p:nvGraphicFramePr>
        <p:xfrm>
          <a:off x="3820406" y="2318088"/>
          <a:ext cx="5221811" cy="1143000"/>
        </p:xfrm>
        <a:graphic>
          <a:graphicData uri="http://schemas.openxmlformats.org/drawingml/2006/table">
            <a:tbl>
              <a:tblPr>
                <a:tableStyleId>{68D230F3-CF80-4859-8CE7-A43EE81993B5}</a:tableStyleId>
              </a:tblPr>
              <a:tblGrid>
                <a:gridCol w="1843088"/>
                <a:gridCol w="811826"/>
                <a:gridCol w="733425"/>
                <a:gridCol w="565150"/>
                <a:gridCol w="634161"/>
                <a:gridCol w="634161"/>
              </a:tblGrid>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Årstakt*</a:t>
                      </a:r>
                    </a:p>
                  </a:txBody>
                  <a:tcPr marL="9525" marR="9525" marT="9525" marB="0" anchor="b"/>
                </a:tc>
                <a:tc gridSpan="3">
                  <a:txBody>
                    <a:bodyPr/>
                    <a:lstStyle/>
                    <a:p>
                      <a:pPr algn="ctr" rtl="0" fontAlgn="b"/>
                      <a:r>
                        <a:rPr lang="sv-SE" sz="1100" b="0" i="1" u="none" strike="noStrike" dirty="0">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Furtur"/>
                      </a:endParaRPr>
                    </a:p>
                  </a:txBody>
                  <a:tcPr marL="9525" marR="9525" marT="9525" marB="0" anchor="b"/>
                </a:tc>
                <a:tc gridSpan="2">
                  <a:txBody>
                    <a:bodyPr/>
                    <a:lstStyle/>
                    <a:p>
                      <a:pPr algn="ctr" rtl="0" fontAlgn="b"/>
                      <a:r>
                        <a:rPr lang="sv-SE" sz="1000" b="0" i="0" u="none" strike="noStrike">
                          <a:solidFill>
                            <a:srgbClr val="000000"/>
                          </a:solidFill>
                          <a:effectLst/>
                          <a:latin typeface="Futura Std Book"/>
                        </a:rPr>
                        <a:t>(i tusental)</a:t>
                      </a:r>
                    </a:p>
                  </a:txBody>
                  <a:tcPr marL="9525" marR="9525" marT="9525" marB="0" anchor="b"/>
                </a:tc>
                <a:tc hMerge="1">
                  <a:txBody>
                    <a:bodyPr/>
                    <a:lstStyle/>
                    <a:p>
                      <a:endParaRPr lang="sv-SE"/>
                    </a:p>
                  </a:txBody>
                  <a:tcPr/>
                </a:tc>
                <a:tc>
                  <a:txBody>
                    <a:bodyPr/>
                    <a:lstStyle/>
                    <a:p>
                      <a:pPr algn="ctr" rtl="0" fontAlgn="b"/>
                      <a:r>
                        <a:rPr lang="sv-SE" sz="1000" b="0" i="0" u="none" strike="noStrike" dirty="0">
                          <a:solidFill>
                            <a:srgbClr val="000000"/>
                          </a:solidFill>
                          <a:effectLst/>
                          <a:latin typeface="Futura Std Book"/>
                        </a:rPr>
                        <a:t>2005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fontAlgn="b"/>
                      <a:r>
                        <a:rPr lang="sv-SE" sz="1100" b="0" i="0" u="none" strike="noStrike">
                          <a:solidFill>
                            <a:srgbClr val="000000"/>
                          </a:solidFill>
                          <a:effectLst/>
                          <a:latin typeface="Furtur"/>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9 954.4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125.8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10.4</a:t>
                      </a:r>
                    </a:p>
                  </a:txBody>
                  <a:tcPr marL="9525" marR="9525" marT="9525" marB="0" anchor="b"/>
                </a:tc>
                <a:tc>
                  <a:txBody>
                    <a:bodyPr/>
                    <a:lstStyle/>
                    <a:p>
                      <a:pPr algn="ctr" fontAlgn="b"/>
                      <a:r>
                        <a:rPr lang="sv-SE" sz="1100" b="0" i="0" u="none" strike="noStrike">
                          <a:solidFill>
                            <a:srgbClr val="000000"/>
                          </a:solidFill>
                          <a:effectLst/>
                          <a:latin typeface="Futura std book"/>
                        </a:rPr>
                        <a:t>6.4</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0" i="0" u="none" strike="noStrike">
                          <a:solidFill>
                            <a:srgbClr val="000000"/>
                          </a:solidFill>
                          <a:effectLst/>
                          <a:latin typeface="Furtur"/>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4 484.8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62.9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13.7</a:t>
                      </a:r>
                    </a:p>
                  </a:txBody>
                  <a:tcPr marL="9525" marR="9525" marT="9525" marB="0" anchor="b"/>
                </a:tc>
                <a:tc>
                  <a:txBody>
                    <a:bodyPr/>
                    <a:lstStyle/>
                    <a:p>
                      <a:pPr algn="ctr" fontAlgn="b"/>
                      <a:r>
                        <a:rPr lang="sv-SE" sz="1100" b="0" i="0" u="none" strike="noStrike">
                          <a:solidFill>
                            <a:srgbClr val="000000"/>
                          </a:solidFill>
                          <a:effectLst/>
                          <a:latin typeface="Futura std book"/>
                        </a:rPr>
                        <a:t>8.4</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tc>
              </a:tr>
              <a:tr h="190500">
                <a:tc>
                  <a:txBody>
                    <a:bodyPr/>
                    <a:lstStyle/>
                    <a:p>
                      <a:pPr algn="l" fontAlgn="b"/>
                      <a:r>
                        <a:rPr lang="sv-SE" sz="1100" b="1" i="0" u="none" strike="noStrike">
                          <a:solidFill>
                            <a:srgbClr val="000000"/>
                          </a:solidFill>
                          <a:effectLst/>
                          <a:latin typeface="Furtur"/>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359.4</a:t>
                      </a:r>
                    </a:p>
                  </a:txBody>
                  <a:tcPr marL="9525" marR="9525" marT="9525" marB="0" anchor="b">
                    <a:noFill/>
                  </a:tcPr>
                </a:tc>
                <a:tc>
                  <a:txBody>
                    <a:bodyPr/>
                    <a:lstStyle/>
                    <a:p>
                      <a:pPr algn="ctr" fontAlgn="b"/>
                      <a:r>
                        <a:rPr lang="sv-SE" sz="1100" b="1" i="0" u="none" strike="noStrike" dirty="0">
                          <a:solidFill>
                            <a:srgbClr val="000000"/>
                          </a:solidFill>
                          <a:effectLst/>
                          <a:latin typeface="Futura std book"/>
                        </a:rPr>
                        <a:t>6.3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18.7</a:t>
                      </a:r>
                    </a:p>
                  </a:txBody>
                  <a:tcPr marL="9525" marR="9525" marT="9525" marB="0" anchor="b"/>
                </a:tc>
                <a:tc>
                  <a:txBody>
                    <a:bodyPr/>
                    <a:lstStyle/>
                    <a:p>
                      <a:pPr algn="ctr" fontAlgn="b"/>
                      <a:r>
                        <a:rPr lang="sv-SE" sz="1100" b="1" i="0" u="none" strike="noStrike">
                          <a:solidFill>
                            <a:srgbClr val="000000"/>
                          </a:solidFill>
                          <a:effectLst/>
                          <a:latin typeface="Futura std book"/>
                        </a:rPr>
                        <a:t>8.0</a:t>
                      </a:r>
                    </a:p>
                  </a:txBody>
                  <a:tcPr marL="9525" marR="9525" marT="9525" marB="0" anchor="b"/>
                </a:tc>
                <a:tc>
                  <a:txBody>
                    <a:bodyPr/>
                    <a:lstStyle/>
                    <a:p>
                      <a:pPr algn="ctr" fontAlgn="b"/>
                      <a:r>
                        <a:rPr lang="sv-SE" sz="1100" b="1" i="0" u="none" strike="noStrike">
                          <a:solidFill>
                            <a:srgbClr val="000000"/>
                          </a:solidFill>
                          <a:effectLst/>
                          <a:latin typeface="Futura std book"/>
                        </a:rPr>
                        <a:t>1.8</a:t>
                      </a:r>
                    </a:p>
                  </a:txBody>
                  <a:tcPr marL="9525" marR="9525" marT="9525" marB="0" anchor="b"/>
                </a:tc>
              </a:tr>
              <a:tr h="190500">
                <a:tc>
                  <a:txBody>
                    <a:bodyPr/>
                    <a:lstStyle/>
                    <a:p>
                      <a:pPr algn="l" fontAlgn="b"/>
                      <a:r>
                        <a:rPr lang="sv-SE" sz="1100" b="1" i="0" u="none" strike="noStrike">
                          <a:solidFill>
                            <a:srgbClr val="000000"/>
                          </a:solidFill>
                          <a:effectLst/>
                          <a:latin typeface="Furtur"/>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213.3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17.0</a:t>
                      </a:r>
                    </a:p>
                  </a:txBody>
                  <a:tcPr marL="9525" marR="9525" marT="9525" marB="0" anchor="b"/>
                </a:tc>
                <a:tc>
                  <a:txBody>
                    <a:bodyPr/>
                    <a:lstStyle/>
                    <a:p>
                      <a:pPr algn="ctr" fontAlgn="b"/>
                      <a:r>
                        <a:rPr lang="sv-SE" sz="1100" b="1" i="0" u="none" strike="noStrike">
                          <a:solidFill>
                            <a:srgbClr val="000000"/>
                          </a:solidFill>
                          <a:effectLst/>
                          <a:latin typeface="Futura std book"/>
                        </a:rPr>
                        <a:t>9.2</a:t>
                      </a:r>
                    </a:p>
                  </a:txBody>
                  <a:tcPr marL="9525" marR="9525" marT="9525" marB="0" anchor="b"/>
                </a:tc>
                <a:tc>
                  <a:txBody>
                    <a:bodyPr/>
                    <a:lstStyle/>
                    <a:p>
                      <a:pPr algn="ctr" fontAlgn="b"/>
                      <a:r>
                        <a:rPr lang="sv-SE" sz="1100" b="1" i="0" u="none" strike="noStrike" dirty="0">
                          <a:solidFill>
                            <a:srgbClr val="000000"/>
                          </a:solidFill>
                          <a:effectLst/>
                          <a:latin typeface="Futura std book"/>
                        </a:rPr>
                        <a:t>1.7</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7" name="textruta 6"/>
          <p:cNvSpPr txBox="1"/>
          <p:nvPr/>
        </p:nvSpPr>
        <p:spPr>
          <a:xfrm>
            <a:off x="6675081" y="3393015"/>
            <a:ext cx="914400" cy="914400"/>
          </a:xfrm>
          <a:prstGeom prst="rect">
            <a:avLst/>
          </a:prstGeom>
          <a:noFill/>
        </p:spPr>
        <p:txBody>
          <a:bodyPr wrap="none" lIns="0" tIns="0" rIns="0" bIns="0" rtlCol="0">
            <a:noAutofit/>
          </a:bodyPr>
          <a:lstStyle/>
          <a:p>
            <a:pPr>
              <a:lnSpc>
                <a:spcPts val="2400"/>
              </a:lnSpc>
            </a:pPr>
            <a:r>
              <a:rPr lang="sv-SE" sz="800" dirty="0" smtClean="0"/>
              <a:t>*Utveckling de fyra senaste kvartalen</a:t>
            </a:r>
          </a:p>
        </p:txBody>
      </p:sp>
      <p:sp>
        <p:nvSpPr>
          <p:cNvPr id="10" name="textruta 9"/>
          <p:cNvSpPr txBox="1"/>
          <p:nvPr/>
        </p:nvSpPr>
        <p:spPr>
          <a:xfrm>
            <a:off x="397496" y="4575657"/>
            <a:ext cx="914400" cy="914400"/>
          </a:xfrm>
          <a:prstGeom prst="rect">
            <a:avLst/>
          </a:prstGeom>
          <a:noFill/>
        </p:spPr>
        <p:txBody>
          <a:bodyPr wrap="none" lIns="0" tIns="0" rIns="0" bIns="0" rtlCol="0">
            <a:noAutofit/>
          </a:bodyPr>
          <a:lstStyle/>
          <a:p>
            <a:pPr>
              <a:lnSpc>
                <a:spcPts val="2400"/>
              </a:lnSpc>
            </a:pPr>
            <a:r>
              <a:rPr lang="sv-SE" sz="800" dirty="0" smtClean="0"/>
              <a:t>OBS: Den 1 januari 2007 tillkom Heby kommun från Västmanlands län.</a:t>
            </a:r>
          </a:p>
        </p:txBody>
      </p:sp>
    </p:spTree>
    <p:extLst>
      <p:ext uri="{BB962C8B-B14F-4D97-AF65-F5344CB8AC3E}">
        <p14:creationId xmlns:p14="http://schemas.microsoft.com/office/powerpoint/2010/main" val="4145041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97496" y="2227482"/>
            <a:ext cx="4871126"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Påbörjade lägenheter</a:t>
            </a:r>
            <a:br>
              <a:rPr lang="sv-SE" sz="2800" dirty="0" smtClean="0"/>
            </a:br>
            <a:r>
              <a:rPr lang="sv-SE" sz="2000" b="0" dirty="0" smtClean="0"/>
              <a:t>Index </a:t>
            </a:r>
            <a:r>
              <a:rPr lang="sv-SE" sz="2000" b="0" dirty="0"/>
              <a:t>100 = </a:t>
            </a:r>
            <a:r>
              <a:rPr lang="sv-SE" sz="2000" b="0" dirty="0" smtClean="0"/>
              <a:t>2005 kv1</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11" name="Tabell 10"/>
          <p:cNvGraphicFramePr>
            <a:graphicFrameLocks noGrp="1"/>
          </p:cNvGraphicFramePr>
          <p:nvPr>
            <p:extLst>
              <p:ext uri="{D42A27DB-BD31-4B8C-83A1-F6EECF244321}">
                <p14:modId xmlns:p14="http://schemas.microsoft.com/office/powerpoint/2010/main" val="848894989"/>
              </p:ext>
            </p:extLst>
          </p:nvPr>
        </p:nvGraphicFramePr>
        <p:xfrm>
          <a:off x="4495309" y="2369572"/>
          <a:ext cx="4122670" cy="1143000"/>
        </p:xfrm>
        <a:graphic>
          <a:graphicData uri="http://schemas.openxmlformats.org/drawingml/2006/table">
            <a:tbl>
              <a:tblPr>
                <a:tableStyleId>{68D230F3-CF80-4859-8CE7-A43EE81993B5}</a:tableStyleId>
              </a:tblPr>
              <a:tblGrid>
                <a:gridCol w="1417110"/>
                <a:gridCol w="683843"/>
                <a:gridCol w="663269"/>
                <a:gridCol w="695179"/>
                <a:gridCol w="663269"/>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16 065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68 357</a:t>
                      </a:r>
                    </a:p>
                  </a:txBody>
                  <a:tcPr marL="9525" marR="9525" marT="9525" marB="0" anchor="b"/>
                </a:tc>
                <a:tc>
                  <a:txBody>
                    <a:bodyPr/>
                    <a:lstStyle/>
                    <a:p>
                      <a:pPr algn="ctr" fontAlgn="b"/>
                      <a:r>
                        <a:rPr lang="sv-SE" sz="1100" b="0" i="0" u="none" strike="noStrike">
                          <a:solidFill>
                            <a:srgbClr val="000000"/>
                          </a:solidFill>
                          <a:effectLst/>
                          <a:latin typeface="Futura Std Book"/>
                        </a:rPr>
                        <a:t>14.6</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7 148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27.0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29 845</a:t>
                      </a:r>
                    </a:p>
                  </a:txBody>
                  <a:tcPr marL="9525" marR="9525" marT="9525" marB="0" anchor="b"/>
                </a:tc>
                <a:tc>
                  <a:txBody>
                    <a:bodyPr/>
                    <a:lstStyle/>
                    <a:p>
                      <a:pPr algn="ctr" fontAlgn="b"/>
                      <a:r>
                        <a:rPr lang="sv-SE" sz="1100" b="0" i="0" u="none" strike="noStrike">
                          <a:solidFill>
                            <a:srgbClr val="000000"/>
                          </a:solidFill>
                          <a:effectLst/>
                          <a:latin typeface="Futura Std Book"/>
                        </a:rPr>
                        <a:t>12.9</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927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161.1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4 119</a:t>
                      </a:r>
                    </a:p>
                  </a:txBody>
                  <a:tcPr marL="9525" marR="9525" marT="9525" marB="0" anchor="b"/>
                </a:tc>
                <a:tc>
                  <a:txBody>
                    <a:bodyPr/>
                    <a:lstStyle/>
                    <a:p>
                      <a:pPr algn="ctr" fontAlgn="b"/>
                      <a:r>
                        <a:rPr lang="sv-SE" sz="1100" b="1" i="0" u="none" strike="noStrike">
                          <a:solidFill>
                            <a:srgbClr val="000000"/>
                          </a:solidFill>
                          <a:effectLst/>
                          <a:latin typeface="Futura std book"/>
                        </a:rPr>
                        <a:t>38.5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713</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2276.7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3 284</a:t>
                      </a:r>
                    </a:p>
                  </a:txBody>
                  <a:tcPr marL="9525" marR="9525" marT="9525" marB="0" anchor="b"/>
                </a:tc>
                <a:tc>
                  <a:txBody>
                    <a:bodyPr/>
                    <a:lstStyle/>
                    <a:p>
                      <a:pPr algn="ctr" fontAlgn="b"/>
                      <a:r>
                        <a:rPr lang="sv-SE" sz="1100" b="1" i="0" u="none" strike="noStrike" dirty="0">
                          <a:solidFill>
                            <a:srgbClr val="000000"/>
                          </a:solidFill>
                          <a:effectLst/>
                          <a:latin typeface="Futura std book"/>
                        </a:rPr>
                        <a:t>40.5</a:t>
                      </a:r>
                    </a:p>
                  </a:txBody>
                  <a:tcPr marL="9525" marR="9525" marT="9525" marB="0" anchor="b"/>
                </a:tc>
              </a:tr>
            </a:tbl>
          </a:graphicData>
        </a:graphic>
      </p:graphicFrame>
      <p:sp>
        <p:nvSpPr>
          <p:cNvPr id="7" name="textruta 6"/>
          <p:cNvSpPr txBox="1"/>
          <p:nvPr/>
        </p:nvSpPr>
        <p:spPr>
          <a:xfrm>
            <a:off x="7392111" y="3421746"/>
            <a:ext cx="1000313"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961627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97496" y="1454655"/>
            <a:ext cx="7444398" cy="727828"/>
          </a:xfrm>
        </p:spPr>
        <p:txBody>
          <a:bodyPr/>
          <a:lstStyle/>
          <a:p>
            <a:pPr>
              <a:lnSpc>
                <a:spcPct val="100000"/>
              </a:lnSpc>
            </a:pPr>
            <a:r>
              <a:rPr lang="sv-SE" sz="2800" dirty="0" smtClean="0"/>
              <a:t>Kommersiella övernattningar</a:t>
            </a:r>
            <a:br>
              <a:rPr lang="sv-SE" sz="2800" dirty="0" smtClean="0"/>
            </a:br>
            <a:r>
              <a:rPr lang="sv-SE" sz="2000" b="0" dirty="0" smtClean="0"/>
              <a:t>Index </a:t>
            </a:r>
            <a:r>
              <a:rPr lang="sv-SE" sz="2000" b="0" dirty="0"/>
              <a:t>100 = </a:t>
            </a:r>
            <a:r>
              <a:rPr lang="sv-SE" sz="2000" b="0" dirty="0" smtClean="0"/>
              <a:t>2008 kv3 (kv3, 2008 - 2016)</a:t>
            </a:r>
            <a:br>
              <a:rPr lang="sv-SE" sz="2000"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a:t>Källa: Statistiska centralbyrån och Tillväxtverket</a:t>
            </a:r>
          </a:p>
        </p:txBody>
      </p:sp>
      <p:graphicFrame>
        <p:nvGraphicFramePr>
          <p:cNvPr id="11" name="Tabell 10"/>
          <p:cNvGraphicFramePr>
            <a:graphicFrameLocks noGrp="1"/>
          </p:cNvGraphicFramePr>
          <p:nvPr>
            <p:extLst>
              <p:ext uri="{D42A27DB-BD31-4B8C-83A1-F6EECF244321}">
                <p14:modId xmlns:p14="http://schemas.microsoft.com/office/powerpoint/2010/main" val="3392233084"/>
              </p:ext>
            </p:extLst>
          </p:nvPr>
        </p:nvGraphicFramePr>
        <p:xfrm>
          <a:off x="4071834" y="2314227"/>
          <a:ext cx="4754529" cy="1143000"/>
        </p:xfrm>
        <a:graphic>
          <a:graphicData uri="http://schemas.openxmlformats.org/drawingml/2006/table">
            <a:tbl>
              <a:tblPr>
                <a:tableStyleId>{68D230F3-CF80-4859-8CE7-A43EE81993B5}</a:tableStyleId>
              </a:tblPr>
              <a:tblGrid>
                <a:gridCol w="1456735"/>
                <a:gridCol w="811826"/>
                <a:gridCol w="652496"/>
                <a:gridCol w="565150"/>
                <a:gridCol w="634161"/>
                <a:gridCol w="634161"/>
              </a:tblGrid>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dirty="0" smtClean="0">
                          <a:solidFill>
                            <a:srgbClr val="000000"/>
                          </a:solidFill>
                          <a:effectLst/>
                          <a:latin typeface="+mj-lt"/>
                        </a:rPr>
                        <a:t>2016 kv3</a:t>
                      </a:r>
                      <a:endParaRPr lang="sv-SE" sz="1100" b="0" i="0" u="none" strike="noStrike" dirty="0">
                        <a:solidFill>
                          <a:srgbClr val="000000"/>
                        </a:solidFill>
                        <a:effectLst/>
                        <a:latin typeface="+mj-lt"/>
                      </a:endParaRPr>
                    </a:p>
                  </a:txBody>
                  <a:tcPr marL="9525" marR="9525" marT="9525" marB="0" anchor="b"/>
                </a:tc>
                <a:tc>
                  <a:txBody>
                    <a:bodyPr/>
                    <a:lstStyle/>
                    <a:p>
                      <a:pPr algn="l" fontAlgn="b"/>
                      <a:r>
                        <a:rPr lang="sv-SE" sz="1100" b="0" i="0" u="none" strike="noStrike" dirty="0" smtClean="0">
                          <a:solidFill>
                            <a:srgbClr val="000000"/>
                          </a:solidFill>
                          <a:effectLst/>
                          <a:latin typeface="+mj-lt"/>
                        </a:rPr>
                        <a:t>Årstakt*</a:t>
                      </a:r>
                      <a:endParaRPr lang="sv-SE" sz="1100" b="0" i="0" u="none" strike="noStrike" dirty="0">
                        <a:solidFill>
                          <a:srgbClr val="000000"/>
                        </a:solidFill>
                        <a:effectLst/>
                        <a:latin typeface="+mj-lt"/>
                      </a:endParaRPr>
                    </a:p>
                  </a:txBody>
                  <a:tcPr marL="9525" marR="9525" marT="9525" marB="0" anchor="b"/>
                </a:tc>
                <a:tc gridSpan="3">
                  <a:txBody>
                    <a:bodyPr/>
                    <a:lstStyle/>
                    <a:p>
                      <a:pPr algn="ctr" fontAlgn="b"/>
                      <a:r>
                        <a:rPr lang="sv-SE" sz="1100" b="0" i="1" u="none" strike="noStrike" dirty="0">
                          <a:solidFill>
                            <a:srgbClr val="000000"/>
                          </a:solidFill>
                          <a:effectLst/>
                          <a:latin typeface="+mj-lt"/>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gridSpan="2">
                  <a:txBody>
                    <a:bodyPr/>
                    <a:lstStyle/>
                    <a:p>
                      <a:pPr algn="ctr" fontAlgn="b"/>
                      <a:r>
                        <a:rPr lang="sv-SE" sz="1100" b="0" i="0" u="none" strike="noStrike" dirty="0" smtClean="0">
                          <a:solidFill>
                            <a:srgbClr val="000000"/>
                          </a:solidFill>
                          <a:effectLst/>
                          <a:latin typeface="+mj-lt"/>
                        </a:rPr>
                        <a:t>(i tusental)</a:t>
                      </a:r>
                      <a:endParaRPr lang="sv-SE" sz="1100" b="0" i="0" u="none" strike="noStrike" dirty="0">
                        <a:solidFill>
                          <a:srgbClr val="000000"/>
                        </a:solidFill>
                        <a:effectLst/>
                        <a:latin typeface="+mj-lt"/>
                      </a:endParaRPr>
                    </a:p>
                  </a:txBody>
                  <a:tcPr marL="9525" marR="9525" marT="9525" marB="0" anchor="b"/>
                </a:tc>
                <a:tc hMerge="1">
                  <a:txBody>
                    <a:bodyPr/>
                    <a:lstStyle/>
                    <a:p>
                      <a:endParaRPr lang="sv-SE" dirty="0"/>
                    </a:p>
                  </a:txBody>
                  <a:tcPr/>
                </a:tc>
                <a:tc>
                  <a:txBody>
                    <a:bodyPr/>
                    <a:lstStyle/>
                    <a:p>
                      <a:pPr algn="ctr" fontAlgn="b"/>
                      <a:r>
                        <a:rPr lang="sv-SE" sz="1000" b="0" i="0" u="none" strike="noStrike" dirty="0" smtClean="0">
                          <a:solidFill>
                            <a:srgbClr val="000000"/>
                          </a:solidFill>
                          <a:effectLst/>
                          <a:latin typeface="+mj-lt"/>
                        </a:rPr>
                        <a:t>2008 kv3</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a:solidFill>
                            <a:srgbClr val="000000"/>
                          </a:solidFill>
                          <a:effectLst/>
                          <a:latin typeface="+mj-lt"/>
                        </a:rPr>
                        <a:t>2010 </a:t>
                      </a:r>
                      <a:r>
                        <a:rPr lang="sv-SE" sz="1000" b="0" i="0" u="none" strike="noStrike" dirty="0" smtClean="0">
                          <a:solidFill>
                            <a:srgbClr val="000000"/>
                          </a:solidFill>
                          <a:effectLst/>
                          <a:latin typeface="+mj-lt"/>
                        </a:rPr>
                        <a:t>kv3</a:t>
                      </a:r>
                      <a:endParaRPr lang="sv-SE" sz="1000" b="0" i="0" u="none" strike="noStrike" dirty="0">
                        <a:solidFill>
                          <a:srgbClr val="000000"/>
                        </a:solidFill>
                        <a:effectLst/>
                        <a:latin typeface="+mj-lt"/>
                      </a:endParaRPr>
                    </a:p>
                  </a:txBody>
                  <a:tcPr marL="9525" marR="9525" marT="9525" marB="0" anchor="b"/>
                </a:tc>
                <a:tc>
                  <a:txBody>
                    <a:bodyPr/>
                    <a:lstStyle/>
                    <a:p>
                      <a:pPr algn="ctr" fontAlgn="b"/>
                      <a:r>
                        <a:rPr lang="sv-SE" sz="1000" b="0" i="0" u="none" strike="noStrike" dirty="0" smtClean="0">
                          <a:solidFill>
                            <a:srgbClr val="000000"/>
                          </a:solidFill>
                          <a:effectLst/>
                          <a:latin typeface="+mj-lt"/>
                        </a:rPr>
                        <a:t>2015 kv3</a:t>
                      </a:r>
                      <a:endParaRPr lang="sv-SE" sz="1000" b="0" i="0" u="none" strike="noStrike" dirty="0">
                        <a:solidFill>
                          <a:srgbClr val="000000"/>
                        </a:solidFill>
                        <a:effectLst/>
                        <a:latin typeface="+mj-lt"/>
                      </a:endParaRPr>
                    </a:p>
                  </a:txBody>
                  <a:tcPr marL="9525" marR="9525" marT="9525" marB="0" anchor="b"/>
                </a:tc>
              </a:tr>
              <a:tr h="190500">
                <a:tc>
                  <a:txBody>
                    <a:bodyPr/>
                    <a:lstStyle/>
                    <a:p>
                      <a:pPr algn="l" fontAlgn="b"/>
                      <a:r>
                        <a:rPr lang="sv-SE" sz="1100" b="0" i="0" u="none" strike="noStrike">
                          <a:solidFill>
                            <a:srgbClr val="000000"/>
                          </a:solidFill>
                          <a:effectLst/>
                          <a:latin typeface="Futura std book"/>
                        </a:rPr>
                        <a:t>Sverige</a:t>
                      </a:r>
                    </a:p>
                  </a:txBody>
                  <a:tcPr marL="7620" marR="7620" marT="7620" marB="0" anchor="b"/>
                </a:tc>
                <a:tc>
                  <a:txBody>
                    <a:bodyPr/>
                    <a:lstStyle/>
                    <a:p>
                      <a:pPr algn="ctr" fontAlgn="b"/>
                      <a:r>
                        <a:rPr lang="sv-SE" sz="1100" b="0" i="0" u="none" strike="noStrike">
                          <a:solidFill>
                            <a:srgbClr val="000000"/>
                          </a:solidFill>
                          <a:effectLst/>
                          <a:latin typeface="Futura Std Book"/>
                        </a:rPr>
                        <a:t>25 760</a:t>
                      </a:r>
                    </a:p>
                  </a:txBody>
                  <a:tcPr marL="7620" marR="7620" marT="7620" marB="0" anchor="b">
                    <a:noFill/>
                  </a:tcPr>
                </a:tc>
                <a:tc>
                  <a:txBody>
                    <a:bodyPr/>
                    <a:lstStyle/>
                    <a:p>
                      <a:pPr algn="ctr" fontAlgn="b"/>
                      <a:r>
                        <a:rPr lang="sv-SE" sz="1100" b="0" i="0" u="none" strike="noStrike">
                          <a:solidFill>
                            <a:srgbClr val="000000"/>
                          </a:solidFill>
                          <a:effectLst/>
                          <a:latin typeface="Futura Std Book"/>
                        </a:rPr>
                        <a:t>61 478</a:t>
                      </a:r>
                    </a:p>
                  </a:txBody>
                  <a:tcPr marL="7620" marR="7620" marT="7620" marB="0" anchor="b">
                    <a:noFill/>
                  </a:tcPr>
                </a:tc>
                <a:tc>
                  <a:txBody>
                    <a:bodyPr/>
                    <a:lstStyle/>
                    <a:p>
                      <a:pPr algn="ctr" fontAlgn="b"/>
                      <a:r>
                        <a:rPr lang="sv-SE" sz="1100" b="0" i="0" u="none" strike="noStrike" dirty="0" smtClean="0">
                          <a:solidFill>
                            <a:srgbClr val="000000"/>
                          </a:solidFill>
                          <a:effectLst/>
                          <a:latin typeface="Futura std book"/>
                        </a:rPr>
                        <a:t>24.5</a:t>
                      </a:r>
                      <a:endParaRPr lang="sv-SE" sz="1100" b="0" i="0" u="none" strike="noStrike" dirty="0">
                        <a:solidFill>
                          <a:srgbClr val="000000"/>
                        </a:solidFill>
                        <a:effectLst/>
                        <a:latin typeface="Futura std book"/>
                      </a:endParaRPr>
                    </a:p>
                  </a:txBody>
                  <a:tcPr marL="7620" marR="7620" marT="7620" marB="0" anchor="b"/>
                </a:tc>
                <a:tc>
                  <a:txBody>
                    <a:bodyPr/>
                    <a:lstStyle/>
                    <a:p>
                      <a:pPr algn="ctr" fontAlgn="b"/>
                      <a:r>
                        <a:rPr lang="sv-SE" sz="1100" b="0" i="0" u="none" strike="noStrike" dirty="0" smtClean="0">
                          <a:solidFill>
                            <a:srgbClr val="000000"/>
                          </a:solidFill>
                          <a:effectLst/>
                          <a:latin typeface="Futura std book"/>
                        </a:rPr>
                        <a:t>15.3</a:t>
                      </a:r>
                      <a:endParaRPr lang="sv-SE" sz="1100" b="0" i="0" u="none" strike="noStrike" dirty="0">
                        <a:solidFill>
                          <a:srgbClr val="000000"/>
                        </a:solidFill>
                        <a:effectLst/>
                        <a:latin typeface="Futura std book"/>
                      </a:endParaRPr>
                    </a:p>
                  </a:txBody>
                  <a:tcPr marL="7620" marR="7620" marT="7620" marB="0" anchor="b"/>
                </a:tc>
                <a:tc>
                  <a:txBody>
                    <a:bodyPr/>
                    <a:lstStyle/>
                    <a:p>
                      <a:pPr algn="ctr" fontAlgn="b"/>
                      <a:r>
                        <a:rPr lang="sv-SE" sz="1100" b="0" i="0" u="none" strike="noStrike" dirty="0" smtClean="0">
                          <a:solidFill>
                            <a:srgbClr val="000000"/>
                          </a:solidFill>
                          <a:effectLst/>
                          <a:latin typeface="Futura std book"/>
                        </a:rPr>
                        <a:t>3.2</a:t>
                      </a:r>
                      <a:endParaRPr lang="sv-SE" sz="1100" b="0" i="0" u="none" strike="noStrike" dirty="0">
                        <a:solidFill>
                          <a:srgbClr val="000000"/>
                        </a:solidFill>
                        <a:effectLst/>
                        <a:latin typeface="Futura std book"/>
                      </a:endParaRPr>
                    </a:p>
                  </a:txBody>
                  <a:tcPr marL="7620" marR="7620" marT="7620" marB="0" anchor="b"/>
                </a:tc>
              </a:tr>
              <a:tr h="190500">
                <a:tc>
                  <a:txBody>
                    <a:bodyPr/>
                    <a:lstStyle/>
                    <a:p>
                      <a:pPr algn="l" fontAlgn="b"/>
                      <a:r>
                        <a:rPr lang="sv-SE" sz="1100" b="0" i="0" u="none" strike="noStrike">
                          <a:solidFill>
                            <a:srgbClr val="000000"/>
                          </a:solidFill>
                          <a:effectLst/>
                          <a:latin typeface="Futura std book"/>
                        </a:rPr>
                        <a:t>Stockholmsregionen</a:t>
                      </a:r>
                    </a:p>
                  </a:txBody>
                  <a:tcPr marL="7620" marR="7620" marT="7620" marB="0" anchor="b"/>
                </a:tc>
                <a:tc>
                  <a:txBody>
                    <a:bodyPr/>
                    <a:lstStyle/>
                    <a:p>
                      <a:pPr algn="ctr" fontAlgn="b"/>
                      <a:r>
                        <a:rPr lang="sv-SE" sz="1100" b="0" i="0" u="none" strike="noStrike">
                          <a:solidFill>
                            <a:srgbClr val="000000"/>
                          </a:solidFill>
                          <a:effectLst/>
                          <a:latin typeface="Futura Std Book"/>
                        </a:rPr>
                        <a:t>9 041</a:t>
                      </a:r>
                    </a:p>
                  </a:txBody>
                  <a:tcPr marL="7620" marR="7620" marT="7620" marB="0" anchor="b">
                    <a:noFill/>
                  </a:tcPr>
                </a:tc>
                <a:tc>
                  <a:txBody>
                    <a:bodyPr/>
                    <a:lstStyle/>
                    <a:p>
                      <a:pPr algn="ctr" fontAlgn="b"/>
                      <a:r>
                        <a:rPr lang="sv-SE" sz="1100" b="0" i="0" u="none" strike="noStrike" dirty="0">
                          <a:solidFill>
                            <a:srgbClr val="000000"/>
                          </a:solidFill>
                          <a:effectLst/>
                          <a:latin typeface="Futura Std Book"/>
                        </a:rPr>
                        <a:t>25 441</a:t>
                      </a:r>
                    </a:p>
                  </a:txBody>
                  <a:tcPr marL="7620" marR="7620" marT="7620" marB="0" anchor="b">
                    <a:noFill/>
                  </a:tcPr>
                </a:tc>
                <a:tc>
                  <a:txBody>
                    <a:bodyPr/>
                    <a:lstStyle/>
                    <a:p>
                      <a:pPr algn="ctr" fontAlgn="b"/>
                      <a:r>
                        <a:rPr lang="sv-SE" sz="1100" b="0" i="0" u="none" strike="noStrike" dirty="0" smtClean="0">
                          <a:solidFill>
                            <a:srgbClr val="000000"/>
                          </a:solidFill>
                          <a:effectLst/>
                          <a:latin typeface="Futura std book"/>
                        </a:rPr>
                        <a:t>27.2</a:t>
                      </a:r>
                      <a:endParaRPr lang="sv-SE" sz="1100" b="0" i="0" u="none" strike="noStrike" dirty="0">
                        <a:solidFill>
                          <a:srgbClr val="000000"/>
                        </a:solidFill>
                        <a:effectLst/>
                        <a:latin typeface="Futura std book"/>
                      </a:endParaRPr>
                    </a:p>
                  </a:txBody>
                  <a:tcPr marL="7620" marR="7620" marT="7620" marB="0" anchor="b"/>
                </a:tc>
                <a:tc>
                  <a:txBody>
                    <a:bodyPr/>
                    <a:lstStyle/>
                    <a:p>
                      <a:pPr algn="ctr" fontAlgn="b"/>
                      <a:r>
                        <a:rPr lang="sv-SE" sz="1100" b="0" i="0" u="none" strike="noStrike" dirty="0" smtClean="0">
                          <a:solidFill>
                            <a:srgbClr val="000000"/>
                          </a:solidFill>
                          <a:effectLst/>
                          <a:latin typeface="Futura std book"/>
                        </a:rPr>
                        <a:t>19.0</a:t>
                      </a:r>
                      <a:endParaRPr lang="sv-SE" sz="1100" b="0" i="0" u="none" strike="noStrike" dirty="0">
                        <a:solidFill>
                          <a:srgbClr val="000000"/>
                        </a:solidFill>
                        <a:effectLst/>
                        <a:latin typeface="Futura std book"/>
                      </a:endParaRPr>
                    </a:p>
                  </a:txBody>
                  <a:tcPr marL="7620" marR="7620" marT="7620" marB="0" anchor="b"/>
                </a:tc>
                <a:tc>
                  <a:txBody>
                    <a:bodyPr/>
                    <a:lstStyle/>
                    <a:p>
                      <a:pPr algn="ctr" fontAlgn="b"/>
                      <a:r>
                        <a:rPr lang="sv-SE" sz="1100" b="0" i="0" u="none" strike="noStrike" dirty="0" smtClean="0">
                          <a:solidFill>
                            <a:srgbClr val="000000"/>
                          </a:solidFill>
                          <a:effectLst/>
                          <a:latin typeface="Futura std book"/>
                        </a:rPr>
                        <a:t>3.1</a:t>
                      </a:r>
                      <a:endParaRPr lang="sv-SE" sz="1100" b="0" i="0" u="none" strike="noStrike" dirty="0">
                        <a:solidFill>
                          <a:srgbClr val="000000"/>
                        </a:solidFill>
                        <a:effectLst/>
                        <a:latin typeface="Futura std book"/>
                      </a:endParaRPr>
                    </a:p>
                  </a:txBody>
                  <a:tcPr marL="7620" marR="7620" marT="7620" marB="0" anchor="b"/>
                </a:tc>
              </a:tr>
              <a:tr h="190500">
                <a:tc>
                  <a:txBody>
                    <a:bodyPr/>
                    <a:lstStyle/>
                    <a:p>
                      <a:pPr algn="l" fontAlgn="b"/>
                      <a:r>
                        <a:rPr lang="sv-SE" sz="1100" b="1" i="0" u="none" strike="noStrike">
                          <a:solidFill>
                            <a:srgbClr val="000000"/>
                          </a:solidFill>
                          <a:effectLst/>
                          <a:latin typeface="Futura std book"/>
                        </a:rPr>
                        <a:t>Uppsala län</a:t>
                      </a:r>
                    </a:p>
                  </a:txBody>
                  <a:tcPr marL="7620" marR="7620" marT="7620" marB="0" anchor="b"/>
                </a:tc>
                <a:tc>
                  <a:txBody>
                    <a:bodyPr/>
                    <a:lstStyle/>
                    <a:p>
                      <a:pPr algn="ctr" fontAlgn="b"/>
                      <a:r>
                        <a:rPr lang="sv-SE" sz="1100" b="1" i="0" u="none" strike="noStrike">
                          <a:solidFill>
                            <a:srgbClr val="000000"/>
                          </a:solidFill>
                          <a:effectLst/>
                          <a:latin typeface="Futura Std Book"/>
                        </a:rPr>
                        <a:t>418</a:t>
                      </a:r>
                    </a:p>
                  </a:txBody>
                  <a:tcPr marL="7620" marR="7620" marT="7620" marB="0" anchor="b">
                    <a:noFill/>
                  </a:tcPr>
                </a:tc>
                <a:tc>
                  <a:txBody>
                    <a:bodyPr/>
                    <a:lstStyle/>
                    <a:p>
                      <a:pPr algn="ctr" fontAlgn="b"/>
                      <a:r>
                        <a:rPr lang="sv-SE" sz="1100" b="1" i="0" u="none" strike="noStrike">
                          <a:solidFill>
                            <a:srgbClr val="000000"/>
                          </a:solidFill>
                          <a:effectLst/>
                          <a:latin typeface="Futura Std Book"/>
                        </a:rPr>
                        <a:t>1 133</a:t>
                      </a:r>
                    </a:p>
                  </a:txBody>
                  <a:tcPr marL="7620" marR="7620" marT="7620" marB="0" anchor="b">
                    <a:noFill/>
                  </a:tcPr>
                </a:tc>
                <a:tc>
                  <a:txBody>
                    <a:bodyPr/>
                    <a:lstStyle/>
                    <a:p>
                      <a:pPr algn="ctr" fontAlgn="b"/>
                      <a:r>
                        <a:rPr lang="sv-SE" sz="1100" b="1" i="0" u="none" strike="noStrike" dirty="0" smtClean="0">
                          <a:solidFill>
                            <a:srgbClr val="000000"/>
                          </a:solidFill>
                          <a:effectLst/>
                          <a:latin typeface="Futura std book"/>
                        </a:rPr>
                        <a:t>22.3</a:t>
                      </a:r>
                      <a:endParaRPr lang="sv-SE" sz="1100" b="1" i="0" u="none" strike="noStrike" dirty="0">
                        <a:solidFill>
                          <a:srgbClr val="000000"/>
                        </a:solidFill>
                        <a:effectLst/>
                        <a:latin typeface="Futura std book"/>
                      </a:endParaRPr>
                    </a:p>
                  </a:txBody>
                  <a:tcPr marL="7620" marR="7620" marT="7620" marB="0" anchor="b"/>
                </a:tc>
                <a:tc>
                  <a:txBody>
                    <a:bodyPr/>
                    <a:lstStyle/>
                    <a:p>
                      <a:pPr algn="ctr" fontAlgn="b"/>
                      <a:r>
                        <a:rPr lang="sv-SE" sz="1100" b="1" i="0" u="none" strike="noStrike" dirty="0" smtClean="0">
                          <a:solidFill>
                            <a:srgbClr val="000000"/>
                          </a:solidFill>
                          <a:effectLst/>
                          <a:latin typeface="Futura std book"/>
                        </a:rPr>
                        <a:t>9.4</a:t>
                      </a:r>
                      <a:endParaRPr lang="sv-SE" sz="1100" b="1" i="0" u="none" strike="noStrike" dirty="0">
                        <a:solidFill>
                          <a:srgbClr val="000000"/>
                        </a:solidFill>
                        <a:effectLst/>
                        <a:latin typeface="Futura std book"/>
                      </a:endParaRPr>
                    </a:p>
                  </a:txBody>
                  <a:tcPr marL="7620" marR="7620" marT="7620" marB="0" anchor="b"/>
                </a:tc>
                <a:tc>
                  <a:txBody>
                    <a:bodyPr/>
                    <a:lstStyle/>
                    <a:p>
                      <a:pPr algn="ctr" fontAlgn="b"/>
                      <a:r>
                        <a:rPr lang="sv-SE" sz="1100" b="1" i="0" u="none" strike="noStrike" dirty="0">
                          <a:solidFill>
                            <a:srgbClr val="000000"/>
                          </a:solidFill>
                          <a:effectLst/>
                          <a:latin typeface="Futura std book"/>
                        </a:rPr>
                        <a:t>-</a:t>
                      </a:r>
                      <a:r>
                        <a:rPr lang="sv-SE" sz="1100" b="1" i="0" u="none" strike="noStrike" dirty="0" smtClean="0">
                          <a:solidFill>
                            <a:srgbClr val="000000"/>
                          </a:solidFill>
                          <a:effectLst/>
                          <a:latin typeface="Futura std book"/>
                        </a:rPr>
                        <a:t>7.7</a:t>
                      </a:r>
                      <a:endParaRPr lang="sv-SE" sz="1100" b="1" i="0" u="none" strike="noStrike" dirty="0">
                        <a:solidFill>
                          <a:srgbClr val="000000"/>
                        </a:solidFill>
                        <a:effectLst/>
                        <a:latin typeface="Futura std book"/>
                      </a:endParaRPr>
                    </a:p>
                  </a:txBody>
                  <a:tcPr marL="7620" marR="7620" marT="7620" marB="0" anchor="b"/>
                </a:tc>
              </a:tr>
              <a:tr h="190500">
                <a:tc>
                  <a:txBody>
                    <a:bodyPr/>
                    <a:lstStyle/>
                    <a:p>
                      <a:pPr algn="l" fontAlgn="b"/>
                      <a:r>
                        <a:rPr lang="sv-SE" sz="1100" b="1" i="0" u="none" strike="noStrike">
                          <a:solidFill>
                            <a:srgbClr val="000000"/>
                          </a:solidFill>
                          <a:effectLst/>
                          <a:latin typeface="Futura std book"/>
                        </a:rPr>
                        <a:t>Uppsala kommun</a:t>
                      </a:r>
                    </a:p>
                  </a:txBody>
                  <a:tcPr marL="7620" marR="7620" marT="7620" marB="0" anchor="b"/>
                </a:tc>
                <a:tc>
                  <a:txBody>
                    <a:bodyPr/>
                    <a:lstStyle/>
                    <a:p>
                      <a:pPr algn="ctr" fontAlgn="b"/>
                      <a:r>
                        <a:rPr lang="sv-SE" sz="1100" b="1" i="0" u="none" strike="noStrike">
                          <a:solidFill>
                            <a:srgbClr val="000000"/>
                          </a:solidFill>
                          <a:effectLst/>
                          <a:latin typeface="Futura Std Book"/>
                        </a:rPr>
                        <a:t>150</a:t>
                      </a:r>
                    </a:p>
                  </a:txBody>
                  <a:tcPr marL="7620" marR="7620" marT="7620" marB="0" anchor="b">
                    <a:noFill/>
                  </a:tcPr>
                </a:tc>
                <a:tc>
                  <a:txBody>
                    <a:bodyPr/>
                    <a:lstStyle/>
                    <a:p>
                      <a:pPr algn="ctr" fontAlgn="b"/>
                      <a:r>
                        <a:rPr lang="sv-SE" sz="1100" b="1" i="0" u="none" strike="noStrike">
                          <a:solidFill>
                            <a:srgbClr val="000000"/>
                          </a:solidFill>
                          <a:effectLst/>
                          <a:latin typeface="Futura Std Book"/>
                        </a:rPr>
                        <a:t>556</a:t>
                      </a:r>
                    </a:p>
                  </a:txBody>
                  <a:tcPr marL="7620" marR="7620" marT="7620" marB="0" anchor="b">
                    <a:noFill/>
                  </a:tcPr>
                </a:tc>
                <a:tc>
                  <a:txBody>
                    <a:bodyPr/>
                    <a:lstStyle/>
                    <a:p>
                      <a:pPr algn="ctr" fontAlgn="b"/>
                      <a:r>
                        <a:rPr lang="sv-SE" sz="1100" b="1" i="0" u="none" strike="noStrike" dirty="0" smtClean="0">
                          <a:solidFill>
                            <a:srgbClr val="000000"/>
                          </a:solidFill>
                          <a:effectLst/>
                          <a:latin typeface="Futura std book"/>
                        </a:rPr>
                        <a:t>43.1</a:t>
                      </a:r>
                      <a:endParaRPr lang="sv-SE" sz="1100" b="1" i="0" u="none" strike="noStrike" dirty="0">
                        <a:solidFill>
                          <a:srgbClr val="000000"/>
                        </a:solidFill>
                        <a:effectLst/>
                        <a:latin typeface="Futura std book"/>
                      </a:endParaRPr>
                    </a:p>
                  </a:txBody>
                  <a:tcPr marL="7620" marR="7620" marT="7620" marB="0" anchor="b"/>
                </a:tc>
                <a:tc>
                  <a:txBody>
                    <a:bodyPr/>
                    <a:lstStyle/>
                    <a:p>
                      <a:pPr algn="ctr" fontAlgn="b"/>
                      <a:r>
                        <a:rPr lang="sv-SE" sz="1100" b="1" i="0" u="none" strike="noStrike" dirty="0" smtClean="0">
                          <a:solidFill>
                            <a:srgbClr val="000000"/>
                          </a:solidFill>
                          <a:effectLst/>
                          <a:latin typeface="Futura std book"/>
                        </a:rPr>
                        <a:t>22.3</a:t>
                      </a:r>
                      <a:endParaRPr lang="sv-SE" sz="1100" b="1" i="0" u="none" strike="noStrike" dirty="0">
                        <a:solidFill>
                          <a:srgbClr val="000000"/>
                        </a:solidFill>
                        <a:effectLst/>
                        <a:latin typeface="Futura std book"/>
                      </a:endParaRPr>
                    </a:p>
                  </a:txBody>
                  <a:tcPr marL="7620" marR="7620" marT="7620" marB="0" anchor="b"/>
                </a:tc>
                <a:tc>
                  <a:txBody>
                    <a:bodyPr/>
                    <a:lstStyle/>
                    <a:p>
                      <a:pPr algn="ctr" fontAlgn="b"/>
                      <a:r>
                        <a:rPr lang="sv-SE" sz="1100" b="1" i="0" u="none" strike="noStrike" dirty="0">
                          <a:solidFill>
                            <a:srgbClr val="000000"/>
                          </a:solidFill>
                          <a:effectLst/>
                          <a:latin typeface="Futura std book"/>
                        </a:rPr>
                        <a:t>-</a:t>
                      </a:r>
                      <a:r>
                        <a:rPr lang="sv-SE" sz="1100" b="1" i="0" u="none" strike="noStrike" dirty="0" smtClean="0">
                          <a:solidFill>
                            <a:srgbClr val="000000"/>
                          </a:solidFill>
                          <a:effectLst/>
                          <a:latin typeface="Futura std book"/>
                        </a:rPr>
                        <a:t>6.5</a:t>
                      </a:r>
                      <a:endParaRPr lang="sv-SE" sz="1100" b="1" i="0" u="none" strike="noStrike" dirty="0">
                        <a:solidFill>
                          <a:srgbClr val="000000"/>
                        </a:solidFill>
                        <a:effectLst/>
                        <a:latin typeface="Futura std book"/>
                      </a:endParaRPr>
                    </a:p>
                  </a:txBody>
                  <a:tcPr marL="7620" marR="7620" marT="7620" marB="0" anchor="b"/>
                </a:tc>
              </a:tr>
            </a:tbl>
          </a:graphicData>
        </a:graphic>
      </p:graphicFrame>
      <p:sp>
        <p:nvSpPr>
          <p:cNvPr id="7" name="textruta 6"/>
          <p:cNvSpPr txBox="1"/>
          <p:nvPr/>
        </p:nvSpPr>
        <p:spPr>
          <a:xfrm>
            <a:off x="6489025" y="3392114"/>
            <a:ext cx="914400" cy="914400"/>
          </a:xfrm>
          <a:prstGeom prst="rect">
            <a:avLst/>
          </a:prstGeom>
          <a:noFill/>
        </p:spPr>
        <p:txBody>
          <a:bodyPr wrap="none" lIns="0" tIns="0" rIns="0" bIns="0" rtlCol="0">
            <a:noAutofit/>
          </a:bodyPr>
          <a:lstStyle/>
          <a:p>
            <a:pPr>
              <a:lnSpc>
                <a:spcPts val="2400"/>
              </a:lnSpc>
            </a:pPr>
            <a:endParaRPr lang="sv-SE" sz="800" dirty="0" smtClean="0"/>
          </a:p>
        </p:txBody>
      </p:sp>
      <p:sp>
        <p:nvSpPr>
          <p:cNvPr id="10" name="textruta 9"/>
          <p:cNvSpPr txBox="1"/>
          <p:nvPr/>
        </p:nvSpPr>
        <p:spPr>
          <a:xfrm>
            <a:off x="6489025" y="3486707"/>
            <a:ext cx="914400" cy="914400"/>
          </a:xfrm>
          <a:prstGeom prst="rect">
            <a:avLst/>
          </a:prstGeom>
          <a:noFill/>
        </p:spPr>
        <p:txBody>
          <a:bodyPr wrap="none" lIns="0" tIns="0" rIns="0" bIns="0" rtlCol="0">
            <a:noAutofit/>
          </a:bodyPr>
          <a:lstStyle/>
          <a:p>
            <a:pPr>
              <a:lnSpc>
                <a:spcPct val="150000"/>
              </a:lnSpc>
            </a:pPr>
            <a:r>
              <a:rPr lang="sv-SE" sz="800" dirty="0" smtClean="0"/>
              <a:t>*Utveckling de fyra senaste kvartalen</a:t>
            </a:r>
          </a:p>
          <a:p>
            <a:pPr>
              <a:lnSpc>
                <a:spcPct val="150000"/>
              </a:lnSpc>
            </a:pPr>
            <a:r>
              <a:rPr lang="sv-SE" sz="800" dirty="0" smtClean="0"/>
              <a:t>OBS: Kommunsiffran är exklusive camping</a:t>
            </a:r>
          </a:p>
        </p:txBody>
      </p:sp>
      <p:graphicFrame>
        <p:nvGraphicFramePr>
          <p:cNvPr id="13" name="Diagram 12"/>
          <p:cNvGraphicFramePr>
            <a:graphicFrameLocks/>
          </p:cNvGraphicFramePr>
          <p:nvPr>
            <p:extLst>
              <p:ext uri="{D42A27DB-BD31-4B8C-83A1-F6EECF244321}">
                <p14:modId xmlns:p14="http://schemas.microsoft.com/office/powerpoint/2010/main" val="2663364038"/>
              </p:ext>
            </p:extLst>
          </p:nvPr>
        </p:nvGraphicFramePr>
        <p:xfrm>
          <a:off x="326980" y="2181644"/>
          <a:ext cx="5078100" cy="2420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156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68396" y="1163739"/>
            <a:ext cx="5852192" cy="604612"/>
          </a:xfrm>
        </p:spPr>
        <p:txBody>
          <a:bodyPr/>
          <a:lstStyle/>
          <a:p>
            <a:pPr>
              <a:lnSpc>
                <a:spcPct val="100000"/>
              </a:lnSpc>
            </a:pPr>
            <a:r>
              <a:rPr lang="sv-SE" dirty="0"/>
              <a:t>Stockholm Business Alliance, SBA</a:t>
            </a:r>
            <a:br>
              <a:rPr lang="sv-SE" dirty="0"/>
            </a:br>
            <a:r>
              <a:rPr lang="sv-SE" dirty="0">
                <a:solidFill>
                  <a:prstClr val="white"/>
                </a:solidFill>
              </a:rPr>
              <a:t/>
            </a:r>
            <a:br>
              <a:rPr lang="sv-SE" dirty="0">
                <a:solidFill>
                  <a:prstClr val="white"/>
                </a:solidFill>
              </a:rPr>
            </a:br>
            <a:r>
              <a:rPr lang="sv-SE" sz="1000" dirty="0"/>
              <a:t>Inom ramen för partnerskapet Stockholm Business Alliance – </a:t>
            </a:r>
            <a:r>
              <a:rPr lang="sv-SE" sz="1000" dirty="0" smtClean="0"/>
              <a:t>54 </a:t>
            </a:r>
            <a:r>
              <a:rPr lang="sv-SE" sz="1000" dirty="0"/>
              <a:t>kommuner i Stockholmsregionen – tas det fram kvartalsvisa konjunkturrapporter för länen; Stockholms län, Uppsala län, Södermanlands län,  Östergötlands län, Örebro län, Västmanlands län, Dalarnas län och Gävleborgs län. </a:t>
            </a:r>
            <a:br>
              <a:rPr lang="sv-SE" sz="1000" dirty="0"/>
            </a:br>
            <a:r>
              <a:rPr lang="sv-SE" sz="1000" dirty="0"/>
              <a:t/>
            </a:r>
            <a:br>
              <a:rPr lang="sv-SE" sz="1000" dirty="0"/>
            </a:br>
            <a:r>
              <a:rPr lang="sv-SE" sz="1000" dirty="0"/>
              <a:t>Samtliga rapporter finns tillgängliga </a:t>
            </a:r>
            <a:r>
              <a:rPr lang="sv-SE" sz="1000" dirty="0">
                <a:solidFill>
                  <a:srgbClr val="FFFFFF"/>
                </a:solidFill>
              </a:rPr>
              <a:t>på www.stockholmbusinessalliance.se.</a:t>
            </a:r>
            <a:br>
              <a:rPr lang="sv-SE" sz="1000" dirty="0">
                <a:solidFill>
                  <a:srgbClr val="FFFFFF"/>
                </a:solidFill>
              </a:rPr>
            </a:br>
            <a:r>
              <a:rPr lang="sv-SE" sz="1000" dirty="0">
                <a:solidFill>
                  <a:srgbClr val="FFFFFF"/>
                </a:solidFill>
              </a:rPr>
              <a:t/>
            </a:r>
            <a:br>
              <a:rPr lang="sv-SE" sz="1000" dirty="0">
                <a:solidFill>
                  <a:srgbClr val="FFFFFF"/>
                </a:solidFill>
              </a:rPr>
            </a:br>
            <a:r>
              <a:rPr lang="sv-SE" sz="1000" dirty="0">
                <a:solidFill>
                  <a:srgbClr val="FFFFFF"/>
                </a:solidFill>
              </a:rPr>
              <a:t>Frågor kan ställas till </a:t>
            </a:r>
            <a:r>
              <a:rPr lang="sv-SE" sz="1000" dirty="0" smtClean="0">
                <a:solidFill>
                  <a:srgbClr val="FFFFFF"/>
                </a:solidFill>
              </a:rPr>
              <a:t>Stefan Frid på </a:t>
            </a:r>
            <a:r>
              <a:rPr lang="sv-SE" sz="1000" dirty="0" err="1" smtClean="0">
                <a:solidFill>
                  <a:srgbClr val="FFFFFF"/>
                </a:solidFill>
              </a:rPr>
              <a:t>Invest</a:t>
            </a:r>
            <a:r>
              <a:rPr lang="sv-SE" sz="1000" dirty="0" smtClean="0">
                <a:solidFill>
                  <a:srgbClr val="FFFFFF"/>
                </a:solidFill>
              </a:rPr>
              <a:t> Stockholm. </a:t>
            </a:r>
            <a:r>
              <a:rPr lang="sv-SE" sz="1000" dirty="0">
                <a:solidFill>
                  <a:srgbClr val="FFFFFF"/>
                </a:solidFill>
              </a:rPr>
              <a:t/>
            </a:r>
            <a:br>
              <a:rPr lang="sv-SE" sz="1000" dirty="0">
                <a:solidFill>
                  <a:srgbClr val="FFFFFF"/>
                </a:solidFill>
              </a:rPr>
            </a:br>
            <a:r>
              <a:rPr lang="sv-SE" sz="1000" dirty="0">
                <a:solidFill>
                  <a:srgbClr val="FFFFFF"/>
                </a:solidFill>
              </a:rPr>
              <a:t>Ansvarig utgivare: Olle Zetterberg, VD Stockholm Business Region.</a:t>
            </a:r>
            <a:br>
              <a:rPr lang="sv-SE" sz="1000" dirty="0">
                <a:solidFill>
                  <a:srgbClr val="FFFFFF"/>
                </a:solidFill>
              </a:rPr>
            </a:br>
            <a:r>
              <a:rPr lang="sv-SE" sz="1000" dirty="0"/>
              <a:t/>
            </a:r>
            <a:br>
              <a:rPr lang="sv-SE" sz="1000" dirty="0"/>
            </a:br>
            <a:r>
              <a:rPr lang="sv-SE" sz="1000" b="0" dirty="0" smtClean="0">
                <a:solidFill>
                  <a:prstClr val="white"/>
                </a:solidFill>
              </a:rPr>
              <a:t/>
            </a:r>
            <a:br>
              <a:rPr lang="sv-SE" sz="1000" b="0" dirty="0" smtClean="0">
                <a:solidFill>
                  <a:prstClr val="white"/>
                </a:solidFill>
              </a:rPr>
            </a:br>
            <a:r>
              <a:rPr lang="sv-SE" sz="1000" b="0" dirty="0">
                <a:solidFill>
                  <a:prstClr val="white"/>
                </a:solidFill>
              </a:rPr>
              <a:t/>
            </a:r>
            <a:br>
              <a:rPr lang="sv-SE" sz="1000" b="0" dirty="0">
                <a:solidFill>
                  <a:prstClr val="white"/>
                </a:solidFill>
              </a:rPr>
            </a:br>
            <a:r>
              <a:rPr lang="sv-SE" sz="1000" dirty="0">
                <a:solidFill>
                  <a:prstClr val="white"/>
                </a:solidFill>
              </a:rPr>
              <a:t>Stockholm Business Region </a:t>
            </a:r>
            <a:r>
              <a:rPr lang="sv-SE" sz="1000" b="0" dirty="0">
                <a:solidFill>
                  <a:prstClr val="white"/>
                </a:solidFill>
              </a:rPr>
              <a:t/>
            </a:r>
            <a:br>
              <a:rPr lang="sv-SE" sz="1000" b="0" dirty="0">
                <a:solidFill>
                  <a:prstClr val="white"/>
                </a:solidFill>
              </a:rPr>
            </a:br>
            <a:r>
              <a:rPr lang="sv-SE" sz="1000" b="0" dirty="0">
                <a:solidFill>
                  <a:prstClr val="white"/>
                </a:solidFill>
              </a:rPr>
              <a:t>P.O. Box 16282 </a:t>
            </a:r>
            <a:br>
              <a:rPr lang="sv-SE" sz="1000" b="0" dirty="0">
                <a:solidFill>
                  <a:prstClr val="white"/>
                </a:solidFill>
              </a:rPr>
            </a:br>
            <a:r>
              <a:rPr lang="sv-SE" sz="1000" b="0" dirty="0">
                <a:solidFill>
                  <a:prstClr val="white"/>
                </a:solidFill>
              </a:rPr>
              <a:t>SE-103 25 Stockholm, Sweden </a:t>
            </a:r>
            <a:br>
              <a:rPr lang="sv-SE" sz="1000" b="0" dirty="0">
                <a:solidFill>
                  <a:prstClr val="white"/>
                </a:solidFill>
              </a:rPr>
            </a:br>
            <a:r>
              <a:rPr lang="sv-SE" sz="1000" b="0" dirty="0" err="1">
                <a:solidFill>
                  <a:prstClr val="white"/>
                </a:solidFill>
              </a:rPr>
              <a:t>Phone</a:t>
            </a:r>
            <a:r>
              <a:rPr lang="sv-SE" sz="1000" b="0" dirty="0">
                <a:solidFill>
                  <a:prstClr val="white"/>
                </a:solidFill>
              </a:rPr>
              <a:t> + 46 8 508 280 00 </a:t>
            </a:r>
            <a:br>
              <a:rPr lang="sv-SE" sz="1000" b="0" dirty="0">
                <a:solidFill>
                  <a:prstClr val="white"/>
                </a:solidFill>
              </a:rPr>
            </a:br>
            <a:r>
              <a:rPr lang="sv-SE" sz="1000" b="0" dirty="0">
                <a:solidFill>
                  <a:prstClr val="white"/>
                </a:solidFill>
              </a:rPr>
              <a:t>www.visitstockholm.com </a:t>
            </a:r>
            <a:br>
              <a:rPr lang="sv-SE" sz="1000" b="0" dirty="0">
                <a:solidFill>
                  <a:prstClr val="white"/>
                </a:solidFill>
              </a:rPr>
            </a:br>
            <a:r>
              <a:rPr lang="sv-SE" sz="1000" b="0" dirty="0">
                <a:solidFill>
                  <a:prstClr val="white"/>
                </a:solidFill>
              </a:rPr>
              <a:t>investstockholm.com </a:t>
            </a:r>
            <a:br>
              <a:rPr lang="sv-SE" sz="1000" b="0" dirty="0">
                <a:solidFill>
                  <a:prstClr val="white"/>
                </a:solidFill>
              </a:rPr>
            </a:br>
            <a:r>
              <a:rPr lang="sv-SE" sz="1000" b="0" dirty="0">
                <a:solidFill>
                  <a:prstClr val="white"/>
                </a:solidFill>
              </a:rPr>
              <a:t>stockholmbusinessregion.se </a:t>
            </a:r>
            <a:endParaRPr lang="en-US" sz="1000" dirty="0"/>
          </a:p>
        </p:txBody>
      </p:sp>
    </p:spTree>
    <p:extLst>
      <p:ext uri="{BB962C8B-B14F-4D97-AF65-F5344CB8AC3E}">
        <p14:creationId xmlns:p14="http://schemas.microsoft.com/office/powerpoint/2010/main" val="19014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283" y="983756"/>
            <a:ext cx="5675413" cy="727828"/>
          </a:xfrm>
        </p:spPr>
        <p:txBody>
          <a:bodyPr/>
          <a:lstStyle/>
          <a:p>
            <a:pPr>
              <a:lnSpc>
                <a:spcPct val="100000"/>
              </a:lnSpc>
            </a:pPr>
            <a:r>
              <a:rPr lang="sv-SE" dirty="0" smtClean="0"/>
              <a:t>Konjunkturläget</a:t>
            </a:r>
            <a:br>
              <a:rPr lang="sv-SE" dirty="0" smtClean="0"/>
            </a:br>
            <a:r>
              <a:rPr lang="sv-SE" dirty="0" smtClean="0"/>
              <a:t>2016 kv3</a:t>
            </a:r>
            <a:br>
              <a:rPr lang="sv-SE" dirty="0" smtClean="0"/>
            </a:br>
            <a:r>
              <a:rPr lang="sv-SE" dirty="0" smtClean="0"/>
              <a:t/>
            </a:r>
            <a:br>
              <a:rPr lang="sv-SE" dirty="0" smtClean="0"/>
            </a:br>
            <a:endParaRPr lang="sv-SE" sz="1800" dirty="0"/>
          </a:p>
        </p:txBody>
      </p:sp>
      <p:sp>
        <p:nvSpPr>
          <p:cNvPr id="7" name="textruta 6"/>
          <p:cNvSpPr txBox="1"/>
          <p:nvPr/>
        </p:nvSpPr>
        <p:spPr>
          <a:xfrm>
            <a:off x="386283" y="1711584"/>
            <a:ext cx="4052367" cy="3216265"/>
          </a:xfrm>
          <a:prstGeom prst="rect">
            <a:avLst/>
          </a:prstGeom>
          <a:noFill/>
        </p:spPr>
        <p:txBody>
          <a:bodyPr wrap="square" lIns="0" tIns="0" rIns="0" bIns="0" rtlCol="0">
            <a:spAutoFit/>
          </a:bodyPr>
          <a:lstStyle/>
          <a:p>
            <a:r>
              <a:rPr lang="sv-SE" sz="1000" b="1" dirty="0"/>
              <a:t>Om rapporten</a:t>
            </a:r>
            <a:endParaRPr lang="sv-SE" sz="1000" dirty="0"/>
          </a:p>
          <a:p>
            <a:r>
              <a:rPr lang="sv-SE" sz="1000" dirty="0"/>
              <a:t/>
            </a:r>
            <a:br>
              <a:rPr lang="sv-SE" sz="1000" dirty="0"/>
            </a:br>
            <a:r>
              <a:rPr lang="sv-SE" sz="1000" dirty="0"/>
              <a:t>Rapporten är utgiven av Stockholm Business Region och publiceras fyra gånger per år. Rapporten omfattar Uppsala län och Uppsala kommun. </a:t>
            </a:r>
          </a:p>
          <a:p>
            <a:endParaRPr lang="sv-SE" sz="1000" dirty="0"/>
          </a:p>
          <a:p>
            <a:r>
              <a:rPr lang="sv-SE" sz="1000" dirty="0"/>
              <a:t>Statistiken bygger på uppgifter från Statistiska centralbyrån, Arbetsförmedlingen och Bolagsverket. </a:t>
            </a:r>
          </a:p>
          <a:p>
            <a:r>
              <a:rPr lang="sv-SE" sz="1000" dirty="0"/>
              <a:t/>
            </a:r>
            <a:br>
              <a:rPr lang="sv-SE" sz="1000" dirty="0"/>
            </a:br>
            <a:r>
              <a:rPr lang="sv-SE" sz="1000" dirty="0"/>
              <a:t>Inom ramen för partnerskapet Stockholm Business Alliance – </a:t>
            </a:r>
            <a:r>
              <a:rPr lang="sv-SE" sz="1000" dirty="0" smtClean="0"/>
              <a:t>54 </a:t>
            </a:r>
            <a:r>
              <a:rPr lang="sv-SE" sz="1000" dirty="0"/>
              <a:t>kommuner i Stockholmsregionen – görs motsvarande rapport för regionens </a:t>
            </a:r>
            <a:r>
              <a:rPr lang="sv-SE" sz="1000" dirty="0" smtClean="0"/>
              <a:t>åtta </a:t>
            </a:r>
            <a:r>
              <a:rPr lang="sv-SE" sz="1000" dirty="0"/>
              <a:t>län samt en gemensam för länen tillsammans.</a:t>
            </a:r>
            <a:r>
              <a:rPr lang="sv-SE" sz="900" dirty="0"/>
              <a:t> </a:t>
            </a:r>
          </a:p>
          <a:p>
            <a:endParaRPr lang="sv-SE" sz="900" dirty="0"/>
          </a:p>
          <a:p>
            <a:r>
              <a:rPr lang="sv-SE" sz="1000" dirty="0"/>
              <a:t>Stockholmsregionen omfattar Stockholms län, Uppsala län, Södermanlands län, Östergötlands län, Örebro län, Västmanlands län, Gävleborgs län och Dalarnas län.</a:t>
            </a:r>
          </a:p>
          <a:p>
            <a:endParaRPr lang="sv-SE" sz="1000" dirty="0"/>
          </a:p>
          <a:p>
            <a:r>
              <a:rPr lang="sv-SE" sz="1000" dirty="0"/>
              <a:t>Den här och övriga länsrapporter finns tillgängliga på</a:t>
            </a:r>
          </a:p>
          <a:p>
            <a:r>
              <a:rPr lang="sv-SE" sz="1000" u="sng" dirty="0">
                <a:hlinkClick r:id="rId2"/>
              </a:rPr>
              <a:t>http://www.stockholmbusinessalliance.se/konjunkturrapporter/</a:t>
            </a:r>
            <a:endParaRPr lang="sv-SE" sz="1000" u="sng" dirty="0"/>
          </a:p>
          <a:p>
            <a:endParaRPr lang="sv-SE" sz="1000" dirty="0"/>
          </a:p>
          <a:p>
            <a:r>
              <a:rPr lang="sv-SE" sz="1000" dirty="0"/>
              <a:t>Frågor kan ställas till </a:t>
            </a:r>
            <a:r>
              <a:rPr lang="sv-SE" sz="1000" dirty="0" smtClean="0"/>
              <a:t>Stefan Frid på </a:t>
            </a:r>
            <a:r>
              <a:rPr lang="sv-SE" sz="1000" dirty="0" err="1" smtClean="0"/>
              <a:t>Invest</a:t>
            </a:r>
            <a:r>
              <a:rPr lang="sv-SE" sz="1000" dirty="0" smtClean="0"/>
              <a:t> Stockholm</a:t>
            </a:r>
            <a:r>
              <a:rPr lang="sv-SE" sz="1000" smtClean="0"/>
              <a:t>. </a:t>
            </a:r>
          </a:p>
          <a:p>
            <a:r>
              <a:rPr lang="sv-SE" sz="1000" smtClean="0"/>
              <a:t>Ansvarig </a:t>
            </a:r>
            <a:r>
              <a:rPr lang="sv-SE" sz="1000" dirty="0"/>
              <a:t>utgivare: Olle Zetterberg.</a:t>
            </a:r>
            <a:endParaRPr lang="sv-SE" sz="900" dirty="0"/>
          </a:p>
        </p:txBody>
      </p:sp>
      <p:sp>
        <p:nvSpPr>
          <p:cNvPr id="8" name="textruta 7"/>
          <p:cNvSpPr txBox="1"/>
          <p:nvPr/>
        </p:nvSpPr>
        <p:spPr>
          <a:xfrm>
            <a:off x="4864609" y="445569"/>
            <a:ext cx="4140402" cy="4515833"/>
          </a:xfrm>
          <a:prstGeom prst="rect">
            <a:avLst/>
          </a:prstGeom>
          <a:ln>
            <a:solidFill>
              <a:schemeClr val="accent1"/>
            </a:solidFill>
          </a:ln>
        </p:spPr>
        <p:style>
          <a:lnRef idx="1">
            <a:schemeClr val="accent6"/>
          </a:lnRef>
          <a:fillRef idx="2">
            <a:schemeClr val="accent6"/>
          </a:fillRef>
          <a:effectRef idx="1">
            <a:schemeClr val="accent6"/>
          </a:effectRef>
          <a:fontRef idx="minor">
            <a:schemeClr val="dk1"/>
          </a:fontRef>
        </p:style>
        <p:txBody>
          <a:bodyPr wrap="square" lIns="72000" tIns="72000" rIns="72000" bIns="72000" rtlCol="0">
            <a:spAutoFit/>
          </a:bodyPr>
          <a:lstStyle/>
          <a:p>
            <a:pPr>
              <a:lnSpc>
                <a:spcPts val="2400"/>
              </a:lnSpc>
            </a:pPr>
            <a:endParaRPr lang="sv-SE" sz="1400" dirty="0" smtClean="0"/>
          </a:p>
          <a:p>
            <a:r>
              <a:rPr lang="sv-SE" sz="1400" dirty="0" smtClean="0"/>
              <a:t>Uppsala län</a:t>
            </a:r>
            <a:r>
              <a:rPr lang="sv-SE" sz="1000" dirty="0" smtClean="0"/>
              <a:t/>
            </a:r>
            <a:br>
              <a:rPr lang="sv-SE" sz="1000" dirty="0" smtClean="0"/>
            </a:br>
            <a:r>
              <a:rPr lang="sv-SE" sz="1000" dirty="0" smtClean="0"/>
              <a:t/>
            </a:r>
            <a:br>
              <a:rPr lang="sv-SE" sz="1000" dirty="0" smtClean="0"/>
            </a:br>
            <a:r>
              <a:rPr lang="sv-SE" sz="1000" dirty="0" smtClean="0"/>
              <a:t>Under tredje kvartalet fortsatte lönesumman visa </a:t>
            </a:r>
            <a:r>
              <a:rPr lang="sv-SE" sz="1000" dirty="0"/>
              <a:t>en </a:t>
            </a:r>
            <a:r>
              <a:rPr lang="sv-SE" sz="1000" dirty="0" smtClean="0"/>
              <a:t>god tillväxt i </a:t>
            </a:r>
            <a:r>
              <a:rPr lang="sv-SE" sz="1000" dirty="0"/>
              <a:t>länet jämfört med </a:t>
            </a:r>
            <a:r>
              <a:rPr lang="sv-SE" sz="1000" dirty="0" smtClean="0"/>
              <a:t>motsvarande kvartal 2015. </a:t>
            </a:r>
            <a:r>
              <a:rPr lang="sv-SE" sz="1000" i="1" dirty="0" smtClean="0"/>
              <a:t/>
            </a:r>
            <a:br>
              <a:rPr lang="sv-SE" sz="1000" i="1" dirty="0" smtClean="0"/>
            </a:br>
            <a:r>
              <a:rPr lang="sv-SE" sz="1000" i="1" dirty="0" smtClean="0"/>
              <a:t/>
            </a:r>
            <a:br>
              <a:rPr lang="sv-SE" sz="1000" i="1" dirty="0" smtClean="0"/>
            </a:br>
            <a:r>
              <a:rPr lang="sv-SE" sz="1000" dirty="0" smtClean="0"/>
              <a:t>Tredje kvartalet startades </a:t>
            </a:r>
            <a:r>
              <a:rPr lang="sv-SE" sz="1000" dirty="0"/>
              <a:t>det totalt </a:t>
            </a:r>
            <a:r>
              <a:rPr lang="sv-SE" sz="1000" dirty="0" smtClean="0"/>
              <a:t>408 företag </a:t>
            </a:r>
            <a:r>
              <a:rPr lang="sv-SE" sz="1000" dirty="0"/>
              <a:t>i länet, varav </a:t>
            </a:r>
            <a:r>
              <a:rPr lang="sv-SE" sz="1000" dirty="0" smtClean="0"/>
              <a:t>276 i kommunen. </a:t>
            </a:r>
            <a:r>
              <a:rPr lang="sv-SE" sz="1000" dirty="0"/>
              <a:t>För länet är det en </a:t>
            </a:r>
            <a:r>
              <a:rPr lang="sv-SE" sz="1000" dirty="0" smtClean="0"/>
              <a:t>minskning med 5 % </a:t>
            </a:r>
            <a:r>
              <a:rPr lang="sv-SE" sz="1000" dirty="0"/>
              <a:t>och </a:t>
            </a:r>
            <a:r>
              <a:rPr lang="sv-SE" sz="1000" dirty="0" smtClean="0"/>
              <a:t>för kommunen en minskning med 8 % jämfört </a:t>
            </a:r>
            <a:r>
              <a:rPr lang="sv-SE" sz="1000" dirty="0"/>
              <a:t>med </a:t>
            </a:r>
            <a:r>
              <a:rPr lang="sv-SE" sz="1000" dirty="0" smtClean="0"/>
              <a:t>motsvarande kvartal 2015.</a:t>
            </a:r>
            <a:endParaRPr lang="sv-SE" sz="1000" dirty="0"/>
          </a:p>
          <a:p>
            <a:endParaRPr lang="sv-SE" sz="1000" dirty="0"/>
          </a:p>
          <a:p>
            <a:r>
              <a:rPr lang="sv-SE" sz="1000" dirty="0" smtClean="0"/>
              <a:t>På </a:t>
            </a:r>
            <a:r>
              <a:rPr lang="sv-SE" sz="1000" dirty="0"/>
              <a:t>arbetsmarknaden </a:t>
            </a:r>
            <a:r>
              <a:rPr lang="sv-SE" sz="1000" dirty="0" smtClean="0"/>
              <a:t>utvecklas sysselsättningen positivt. </a:t>
            </a:r>
            <a:r>
              <a:rPr lang="sv-SE" sz="1000" dirty="0"/>
              <a:t>Antalet </a:t>
            </a:r>
            <a:r>
              <a:rPr lang="sv-SE" sz="1000" dirty="0" smtClean="0"/>
              <a:t/>
            </a:r>
            <a:br>
              <a:rPr lang="sv-SE" sz="1000" dirty="0" smtClean="0"/>
            </a:br>
            <a:r>
              <a:rPr lang="sv-SE" sz="1000" dirty="0" smtClean="0"/>
              <a:t>lediga </a:t>
            </a:r>
            <a:r>
              <a:rPr lang="sv-SE" sz="1000" dirty="0"/>
              <a:t>jobb </a:t>
            </a:r>
            <a:r>
              <a:rPr lang="sv-SE" sz="1000" dirty="0" smtClean="0"/>
              <a:t>ökar. </a:t>
            </a:r>
            <a:r>
              <a:rPr lang="sv-SE" sz="1000" dirty="0"/>
              <a:t>A</a:t>
            </a:r>
            <a:r>
              <a:rPr lang="sv-SE" sz="1000" dirty="0" smtClean="0"/>
              <a:t>ntalet varsel ökar i både länet och kommunen. Arbetslösheten ökade något både i länet och i kommunen </a:t>
            </a:r>
            <a:r>
              <a:rPr lang="sv-SE" sz="1000" dirty="0"/>
              <a:t>jämfört </a:t>
            </a:r>
            <a:r>
              <a:rPr lang="sv-SE" sz="1000" dirty="0" smtClean="0"/>
              <a:t>med tredje kvartalet 2015.</a:t>
            </a:r>
          </a:p>
          <a:p>
            <a:endParaRPr lang="sv-SE" sz="1000" i="1" dirty="0"/>
          </a:p>
          <a:p>
            <a:r>
              <a:rPr lang="sv-SE" sz="1000" dirty="0"/>
              <a:t>Under de senaste fyra kvartalen </a:t>
            </a:r>
            <a:r>
              <a:rPr lang="sv-SE" sz="1000" dirty="0" smtClean="0"/>
              <a:t>har länet fått 6 300 </a:t>
            </a:r>
            <a:r>
              <a:rPr lang="sv-SE" sz="1000" dirty="0"/>
              <a:t>fler </a:t>
            </a:r>
            <a:r>
              <a:rPr lang="sv-SE" sz="1000" dirty="0" smtClean="0"/>
              <a:t>invånare, </a:t>
            </a:r>
            <a:br>
              <a:rPr lang="sv-SE" sz="1000" dirty="0" smtClean="0"/>
            </a:br>
            <a:r>
              <a:rPr lang="sv-SE" sz="1000" dirty="0" smtClean="0"/>
              <a:t>varav 3 700 i kommunen </a:t>
            </a:r>
            <a:r>
              <a:rPr lang="sv-SE" sz="1000" dirty="0"/>
              <a:t>motsvarande befolkningsökningar </a:t>
            </a:r>
            <a:r>
              <a:rPr lang="sv-SE" sz="1000" dirty="0" smtClean="0"/>
              <a:t/>
            </a:r>
            <a:br>
              <a:rPr lang="sv-SE" sz="1000" dirty="0" smtClean="0"/>
            </a:br>
            <a:r>
              <a:rPr lang="sv-SE" sz="1000" dirty="0" smtClean="0"/>
              <a:t>på 2 procent</a:t>
            </a:r>
            <a:r>
              <a:rPr lang="sv-SE" sz="1000" dirty="0"/>
              <a:t> </a:t>
            </a:r>
            <a:r>
              <a:rPr lang="sv-SE" sz="1000" dirty="0" smtClean="0"/>
              <a:t>i både länet och kommunen.</a:t>
            </a:r>
          </a:p>
          <a:p>
            <a:endParaRPr lang="sv-SE" sz="1000" dirty="0"/>
          </a:p>
          <a:p>
            <a:r>
              <a:rPr lang="sv-SE" sz="1000" dirty="0" smtClean="0"/>
              <a:t>Bostadsbyggandet ökar i </a:t>
            </a:r>
            <a:r>
              <a:rPr lang="sv-SE" sz="1000" dirty="0"/>
              <a:t>både länet och kommunen jämfört med samma kvartal </a:t>
            </a:r>
            <a:r>
              <a:rPr lang="sv-SE" sz="1000" dirty="0" smtClean="0"/>
              <a:t>2015. </a:t>
            </a:r>
            <a:r>
              <a:rPr lang="sv-SE" sz="1000" dirty="0"/>
              <a:t>Totalt har </a:t>
            </a:r>
            <a:r>
              <a:rPr lang="sv-SE" sz="1000" dirty="0" smtClean="0"/>
              <a:t>4 119 lägenheter </a:t>
            </a:r>
            <a:r>
              <a:rPr lang="sv-SE" sz="1000" dirty="0"/>
              <a:t>påbörjats i länet under de senaste fyra </a:t>
            </a:r>
            <a:r>
              <a:rPr lang="sv-SE" sz="1000" dirty="0" smtClean="0"/>
              <a:t>kvartalen, varav 3 284 i kommunen.  </a:t>
            </a:r>
          </a:p>
          <a:p>
            <a:endParaRPr lang="sv-SE" sz="1000" dirty="0"/>
          </a:p>
          <a:p>
            <a:r>
              <a:rPr lang="de-DE" sz="1000" dirty="0" smtClean="0"/>
              <a:t>Olle </a:t>
            </a:r>
            <a:r>
              <a:rPr lang="de-DE" sz="1000" dirty="0"/>
              <a:t>Zetterberg</a:t>
            </a:r>
            <a:endParaRPr lang="sv-SE" sz="1000" dirty="0"/>
          </a:p>
          <a:p>
            <a:r>
              <a:rPr lang="de-DE" sz="1000" dirty="0"/>
              <a:t>VD Stockholm Business </a:t>
            </a:r>
            <a:r>
              <a:rPr lang="de-DE" sz="1000" dirty="0" smtClean="0"/>
              <a:t>Region</a:t>
            </a:r>
          </a:p>
          <a:p>
            <a:endParaRPr lang="de-DE" sz="1000" dirty="0"/>
          </a:p>
        </p:txBody>
      </p:sp>
    </p:spTree>
    <p:extLst>
      <p:ext uri="{BB962C8B-B14F-4D97-AF65-F5344CB8AC3E}">
        <p14:creationId xmlns:p14="http://schemas.microsoft.com/office/powerpoint/2010/main" val="3776647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17830" y="2250591"/>
            <a:ext cx="5566130" cy="2523963"/>
          </a:xfrm>
          <a:prstGeom prst="rect">
            <a:avLst/>
          </a:prstGeom>
        </p:spPr>
      </p:pic>
      <p:sp>
        <p:nvSpPr>
          <p:cNvPr id="3" name="Rubrik 2"/>
          <p:cNvSpPr>
            <a:spLocks noGrp="1"/>
          </p:cNvSpPr>
          <p:nvPr>
            <p:ph type="title"/>
          </p:nvPr>
        </p:nvSpPr>
        <p:spPr>
          <a:xfrm>
            <a:off x="397496" y="1454655"/>
            <a:ext cx="6208130" cy="727828"/>
          </a:xfrm>
        </p:spPr>
        <p:txBody>
          <a:bodyPr/>
          <a:lstStyle/>
          <a:p>
            <a:pPr>
              <a:lnSpc>
                <a:spcPct val="100000"/>
              </a:lnSpc>
            </a:pPr>
            <a:r>
              <a:rPr lang="sv-SE" sz="2800" dirty="0" smtClean="0"/>
              <a:t>Lönesumma i privat sektor</a:t>
            </a:r>
            <a:r>
              <a:rPr lang="sv-SE" b="0" dirty="0" smtClean="0"/>
              <a:t/>
            </a:r>
            <a:br>
              <a:rPr lang="sv-SE" b="0" dirty="0" smtClean="0"/>
            </a:br>
            <a:r>
              <a:rPr lang="sv-SE" sz="2000" b="0" dirty="0" smtClean="0"/>
              <a:t>Index 100 = 2005 kv1</a:t>
            </a: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3382760366"/>
              </p:ext>
            </p:extLst>
          </p:nvPr>
        </p:nvGraphicFramePr>
        <p:xfrm>
          <a:off x="4105275" y="2304302"/>
          <a:ext cx="4582438" cy="934946"/>
        </p:xfrm>
        <a:graphic>
          <a:graphicData uri="http://schemas.openxmlformats.org/drawingml/2006/table">
            <a:tbl>
              <a:tblPr>
                <a:tableStyleId>{68D230F3-CF80-4859-8CE7-A43EE81993B5}</a:tableStyleId>
              </a:tblPr>
              <a:tblGrid>
                <a:gridCol w="1988097"/>
                <a:gridCol w="625153"/>
                <a:gridCol w="574044"/>
                <a:gridCol w="697572"/>
                <a:gridCol w="697572"/>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Mdkr</a:t>
                      </a:r>
                    </a:p>
                  </a:txBody>
                  <a:tcPr marL="9525" marR="9525" marT="9525" marB="0" anchor="b"/>
                </a:tc>
                <a:tc>
                  <a:txBody>
                    <a:bodyPr/>
                    <a:lstStyle/>
                    <a:p>
                      <a:pPr algn="ctr" rtl="0" fontAlgn="b"/>
                      <a:r>
                        <a:rPr lang="sv-SE" sz="1000" b="0" i="0" u="none" strike="noStrike" dirty="0">
                          <a:solidFill>
                            <a:srgbClr val="000000"/>
                          </a:solidFill>
                          <a:effectLst/>
                          <a:latin typeface="Futura Std Book"/>
                        </a:rPr>
                        <a:t>2005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fontAlgn="b"/>
                      <a:r>
                        <a:rPr lang="sv-SE" sz="1100" b="0" i="0" u="none" strike="noStrike" dirty="0" smtClean="0">
                          <a:solidFill>
                            <a:srgbClr val="000000"/>
                          </a:solidFill>
                          <a:effectLst/>
                          <a:latin typeface="+mj-lt"/>
                        </a:rPr>
                        <a:t>Sverige</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301.5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69.5</a:t>
                      </a:r>
                    </a:p>
                  </a:txBody>
                  <a:tcPr marL="9525" marR="9525" marT="9525" marB="0" anchor="b"/>
                </a:tc>
                <a:tc>
                  <a:txBody>
                    <a:bodyPr/>
                    <a:lstStyle/>
                    <a:p>
                      <a:pPr algn="ctr" fontAlgn="b"/>
                      <a:r>
                        <a:rPr lang="sv-SE" sz="1100" b="0" i="0" u="none" strike="noStrike">
                          <a:solidFill>
                            <a:srgbClr val="000000"/>
                          </a:solidFill>
                          <a:effectLst/>
                          <a:latin typeface="Futura std book"/>
                        </a:rPr>
                        <a:t>35.8</a:t>
                      </a:r>
                    </a:p>
                  </a:txBody>
                  <a:tcPr marL="9525" marR="9525" marT="9525" marB="0" anchor="b"/>
                </a:tc>
                <a:tc>
                  <a:txBody>
                    <a:bodyPr/>
                    <a:lstStyle/>
                    <a:p>
                      <a:pPr algn="ctr" fontAlgn="b"/>
                      <a:r>
                        <a:rPr lang="sv-SE" sz="1100" b="0" i="0" u="none" strike="noStrike">
                          <a:solidFill>
                            <a:srgbClr val="000000"/>
                          </a:solidFill>
                          <a:effectLst/>
                          <a:latin typeface="Futura std book"/>
                        </a:rPr>
                        <a:t>4.5</a:t>
                      </a:r>
                    </a:p>
                  </a:txBody>
                  <a:tcPr marL="9525" marR="9525" marT="9525" marB="0" anchor="b"/>
                </a:tc>
              </a:tr>
              <a:tr h="181723">
                <a:tc>
                  <a:txBody>
                    <a:bodyPr/>
                    <a:lstStyle/>
                    <a:p>
                      <a:pPr algn="l" fontAlgn="b"/>
                      <a:r>
                        <a:rPr lang="sv-SE" sz="1100" b="0" i="0" u="none" strike="noStrike" smtClean="0">
                          <a:solidFill>
                            <a:srgbClr val="000000"/>
                          </a:solidFill>
                          <a:effectLst/>
                          <a:latin typeface="+mj-lt"/>
                        </a:rPr>
                        <a:t>Stockholmsregionen</a:t>
                      </a:r>
                      <a:endParaRPr lang="sv-SE" sz="1100" b="0" i="0" u="none" strike="noStrike" dirty="0">
                        <a:solidFill>
                          <a:srgbClr val="000000"/>
                        </a:solidFill>
                        <a:effectLst/>
                        <a:latin typeface="+mj-lt"/>
                      </a:endParaRPr>
                    </a:p>
                  </a:txBody>
                  <a:tcPr marL="9525" marR="9525" marT="9525" marB="0" anchor="b"/>
                </a:tc>
                <a:tc>
                  <a:txBody>
                    <a:bodyPr/>
                    <a:lstStyle/>
                    <a:p>
                      <a:pPr algn="ctr" fontAlgn="b"/>
                      <a:r>
                        <a:rPr lang="sv-SE" sz="1100" b="0" i="0" u="none" strike="noStrike">
                          <a:solidFill>
                            <a:srgbClr val="000000"/>
                          </a:solidFill>
                          <a:effectLst/>
                          <a:latin typeface="Futura std book"/>
                        </a:rPr>
                        <a:t>153.7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74.3</a:t>
                      </a:r>
                    </a:p>
                  </a:txBody>
                  <a:tcPr marL="9525" marR="9525" marT="9525" marB="0" anchor="b"/>
                </a:tc>
                <a:tc>
                  <a:txBody>
                    <a:bodyPr/>
                    <a:lstStyle/>
                    <a:p>
                      <a:pPr algn="ctr" fontAlgn="b"/>
                      <a:r>
                        <a:rPr lang="sv-SE" sz="1100" b="0" i="0" u="none" strike="noStrike">
                          <a:solidFill>
                            <a:srgbClr val="000000"/>
                          </a:solidFill>
                          <a:effectLst/>
                          <a:latin typeface="Futura std book"/>
                        </a:rPr>
                        <a:t>35.7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r>
              <a:tr h="181723">
                <a:tc>
                  <a:txBody>
                    <a:bodyPr/>
                    <a:lstStyle/>
                    <a:p>
                      <a:pPr algn="l" fontAlgn="b"/>
                      <a:r>
                        <a:rPr lang="sv-SE" sz="1100" b="1" i="0" u="none" strike="noStrike" smtClean="0">
                          <a:solidFill>
                            <a:srgbClr val="000000"/>
                          </a:solidFill>
                          <a:effectLst/>
                          <a:latin typeface="+mj-lt"/>
                        </a:rPr>
                        <a:t>Uppsala län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7.9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93.0</a:t>
                      </a:r>
                    </a:p>
                  </a:txBody>
                  <a:tcPr marL="9525" marR="9525" marT="9525" marB="0" anchor="b"/>
                </a:tc>
                <a:tc>
                  <a:txBody>
                    <a:bodyPr/>
                    <a:lstStyle/>
                    <a:p>
                      <a:pPr algn="ctr" fontAlgn="b"/>
                      <a:r>
                        <a:rPr lang="sv-SE" sz="1100" b="1" i="0" u="none" strike="noStrike">
                          <a:solidFill>
                            <a:srgbClr val="000000"/>
                          </a:solidFill>
                          <a:effectLst/>
                          <a:latin typeface="Futura std book"/>
                        </a:rPr>
                        <a:t>48.9</a:t>
                      </a:r>
                    </a:p>
                  </a:txBody>
                  <a:tcPr marL="9525" marR="9525" marT="9525" marB="0" anchor="b"/>
                </a:tc>
                <a:tc>
                  <a:txBody>
                    <a:bodyPr/>
                    <a:lstStyle/>
                    <a:p>
                      <a:pPr algn="ctr" fontAlgn="b"/>
                      <a:r>
                        <a:rPr lang="sv-SE" sz="1100" b="1" i="0" u="none" strike="noStrike" dirty="0">
                          <a:solidFill>
                            <a:srgbClr val="000000"/>
                          </a:solidFill>
                          <a:effectLst/>
                          <a:latin typeface="Futura std book"/>
                        </a:rPr>
                        <a:t>6.2</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Tree>
    <p:extLst>
      <p:ext uri="{BB962C8B-B14F-4D97-AF65-F5344CB8AC3E}">
        <p14:creationId xmlns:p14="http://schemas.microsoft.com/office/powerpoint/2010/main" val="366068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pPr>
              <a:lnSpc>
                <a:spcPct val="100000"/>
              </a:lnSpc>
            </a:pPr>
            <a:r>
              <a:rPr lang="sv-SE" sz="2800" dirty="0" smtClean="0"/>
              <a:t>Lönesumma, Uppsala län</a:t>
            </a:r>
            <a:br>
              <a:rPr lang="sv-SE" sz="2800" dirty="0" smtClean="0"/>
            </a:br>
            <a:r>
              <a:rPr lang="sv-SE" sz="2000" b="0" dirty="0" smtClean="0"/>
              <a:t>Index 100 = 2005 kv1</a:t>
            </a:r>
            <a:endParaRPr lang="sv-SE" sz="2000" b="0" dirty="0"/>
          </a:p>
        </p:txBody>
      </p:sp>
      <p:sp>
        <p:nvSpPr>
          <p:cNvPr id="13" name="textruta 12"/>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2" name="Rektangel 1"/>
          <p:cNvSpPr/>
          <p:nvPr/>
        </p:nvSpPr>
        <p:spPr>
          <a:xfrm>
            <a:off x="1741009" y="826935"/>
            <a:ext cx="2250219" cy="25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4" name="Rektangel 3"/>
          <p:cNvSpPr/>
          <p:nvPr/>
        </p:nvSpPr>
        <p:spPr>
          <a:xfrm>
            <a:off x="2695492" y="4381169"/>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sp>
        <p:nvSpPr>
          <p:cNvPr id="9" name="Rektangel 8"/>
          <p:cNvSpPr/>
          <p:nvPr/>
        </p:nvSpPr>
        <p:spPr>
          <a:xfrm>
            <a:off x="3078482" y="4588338"/>
            <a:ext cx="1295736" cy="21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dirty="0" err="1" smtClean="0"/>
          </a:p>
        </p:txBody>
      </p:sp>
      <p:graphicFrame>
        <p:nvGraphicFramePr>
          <p:cNvPr id="14" name="Tabell 13"/>
          <p:cNvGraphicFramePr>
            <a:graphicFrameLocks noGrp="1"/>
          </p:cNvGraphicFramePr>
          <p:nvPr>
            <p:extLst>
              <p:ext uri="{D42A27DB-BD31-4B8C-83A1-F6EECF244321}">
                <p14:modId xmlns:p14="http://schemas.microsoft.com/office/powerpoint/2010/main" val="94939925"/>
              </p:ext>
            </p:extLst>
          </p:nvPr>
        </p:nvGraphicFramePr>
        <p:xfrm>
          <a:off x="4727153" y="361557"/>
          <a:ext cx="4216678" cy="4363946"/>
        </p:xfrm>
        <a:graphic>
          <a:graphicData uri="http://schemas.openxmlformats.org/drawingml/2006/table">
            <a:tbl>
              <a:tblPr>
                <a:tableStyleId>{68D230F3-CF80-4859-8CE7-A43EE81993B5}</a:tableStyleId>
              </a:tblPr>
              <a:tblGrid>
                <a:gridCol w="1614544"/>
                <a:gridCol w="700995"/>
                <a:gridCol w="633713"/>
                <a:gridCol w="633713"/>
                <a:gridCol w="633713"/>
              </a:tblGrid>
              <a:tr h="190500">
                <a:tc>
                  <a:txBody>
                    <a:bodyPr/>
                    <a:lstStyle/>
                    <a:p>
                      <a:pPr algn="l" fontAlgn="b"/>
                      <a:endParaRPr lang="sv-SE" sz="1100" b="0" i="0" u="none" strike="noStrike" dirty="0">
                        <a:solidFill>
                          <a:srgbClr val="000000"/>
                        </a:solidFill>
                        <a:effectLst/>
                        <a:latin typeface="Calibri"/>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gridSpan="3">
                  <a:txBody>
                    <a:bodyPr/>
                    <a:lstStyle/>
                    <a:p>
                      <a:pPr algn="ctr" rtl="0" fontAlgn="b"/>
                      <a:r>
                        <a:rPr lang="sv-SE" sz="105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a:solidFill>
                          <a:srgbClr val="000000"/>
                        </a:solidFill>
                        <a:effectLst/>
                        <a:latin typeface="Calibri"/>
                      </a:endParaRPr>
                    </a:p>
                  </a:txBody>
                  <a:tcPr marL="9525" marR="9525" marT="9525" marB="0" anchor="b"/>
                </a:tc>
                <a:tc>
                  <a:txBody>
                    <a:bodyPr/>
                    <a:lstStyle/>
                    <a:p>
                      <a:pPr algn="ctr" rtl="0" fontAlgn="b"/>
                      <a:r>
                        <a:rPr lang="sv-SE" sz="1000" b="0" i="0" u="none" strike="noStrike" dirty="0" smtClean="0">
                          <a:solidFill>
                            <a:srgbClr val="000000"/>
                          </a:solidFill>
                          <a:effectLst/>
                          <a:latin typeface="Futura Std Book"/>
                        </a:rPr>
                        <a:t>Mdkr</a:t>
                      </a:r>
                      <a:endParaRPr lang="sv-SE" sz="10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2005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Sverige</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301.5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69.5</a:t>
                      </a:r>
                    </a:p>
                  </a:txBody>
                  <a:tcPr marL="9525" marR="9525" marT="9525" marB="0" anchor="b"/>
                </a:tc>
                <a:tc>
                  <a:txBody>
                    <a:bodyPr/>
                    <a:lstStyle/>
                    <a:p>
                      <a:pPr algn="ctr" fontAlgn="b"/>
                      <a:r>
                        <a:rPr lang="sv-SE" sz="1100" b="0" i="0" u="none" strike="noStrike">
                          <a:solidFill>
                            <a:srgbClr val="000000"/>
                          </a:solidFill>
                          <a:effectLst/>
                          <a:latin typeface="Futura std book"/>
                        </a:rPr>
                        <a:t>35.8</a:t>
                      </a:r>
                    </a:p>
                  </a:txBody>
                  <a:tcPr marL="9525" marR="9525" marT="9525" marB="0" anchor="b"/>
                </a:tc>
                <a:tc>
                  <a:txBody>
                    <a:bodyPr/>
                    <a:lstStyle/>
                    <a:p>
                      <a:pPr algn="ctr" fontAlgn="b"/>
                      <a:r>
                        <a:rPr lang="sv-SE" sz="1100" b="0" i="0" u="none" strike="noStrike">
                          <a:solidFill>
                            <a:srgbClr val="000000"/>
                          </a:solidFill>
                          <a:effectLst/>
                          <a:latin typeface="Futura std book"/>
                        </a:rPr>
                        <a:t>4.5</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63.0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18.3</a:t>
                      </a:r>
                    </a:p>
                  </a:txBody>
                  <a:tcPr marL="9525" marR="9525" marT="9525" marB="0" anchor="b"/>
                </a:tc>
                <a:tc>
                  <a:txBody>
                    <a:bodyPr/>
                    <a:lstStyle/>
                    <a:p>
                      <a:pPr algn="ctr" fontAlgn="b"/>
                      <a:r>
                        <a:rPr lang="sv-SE" sz="1100" b="0" i="0" u="none" strike="noStrike">
                          <a:solidFill>
                            <a:srgbClr val="000000"/>
                          </a:solidFill>
                          <a:effectLst/>
                          <a:latin typeface="Futura std book"/>
                        </a:rPr>
                        <a:t>14.1</a:t>
                      </a:r>
                    </a:p>
                  </a:txBody>
                  <a:tcPr marL="9525" marR="9525" marT="9525" marB="0" anchor="b"/>
                </a:tc>
                <a:tc>
                  <a:txBody>
                    <a:bodyPr/>
                    <a:lstStyle/>
                    <a:p>
                      <a:pPr algn="ctr" fontAlgn="b"/>
                      <a:r>
                        <a:rPr lang="sv-SE" sz="1100" b="0" i="0" u="none" strike="noStrike">
                          <a:solidFill>
                            <a:srgbClr val="000000"/>
                          </a:solidFill>
                          <a:effectLst/>
                          <a:latin typeface="Futura std book"/>
                        </a:rPr>
                        <a:t>1.3</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206.4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86.8</a:t>
                      </a:r>
                    </a:p>
                  </a:txBody>
                  <a:tcPr marL="9525" marR="9525" marT="9525" marB="0" anchor="b"/>
                </a:tc>
                <a:tc>
                  <a:txBody>
                    <a:bodyPr/>
                    <a:lstStyle/>
                    <a:p>
                      <a:pPr algn="ctr" fontAlgn="b"/>
                      <a:r>
                        <a:rPr lang="sv-SE" sz="1100" b="0" i="0" u="none" strike="noStrike">
                          <a:solidFill>
                            <a:srgbClr val="000000"/>
                          </a:solidFill>
                          <a:effectLst/>
                          <a:latin typeface="Futura std book"/>
                        </a:rPr>
                        <a:t>41.1</a:t>
                      </a:r>
                    </a:p>
                  </a:txBody>
                  <a:tcPr marL="9525" marR="9525" marT="9525" marB="0" anchor="b"/>
                </a:tc>
                <a:tc>
                  <a:txBody>
                    <a:bodyPr/>
                    <a:lstStyle/>
                    <a:p>
                      <a:pPr algn="ctr" fontAlgn="b"/>
                      <a:r>
                        <a:rPr lang="sv-SE" sz="1100" b="0" i="0" u="none" strike="noStrike">
                          <a:solidFill>
                            <a:srgbClr val="000000"/>
                          </a:solidFill>
                          <a:effectLst/>
                          <a:latin typeface="Futura std book"/>
                        </a:rPr>
                        <a:t>5.2</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32.2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126.3</a:t>
                      </a:r>
                    </a:p>
                  </a:txBody>
                  <a:tcPr marL="9525" marR="9525" marT="9525" marB="0" anchor="b"/>
                </a:tc>
                <a:tc>
                  <a:txBody>
                    <a:bodyPr/>
                    <a:lstStyle/>
                    <a:p>
                      <a:pPr algn="ctr" fontAlgn="b"/>
                      <a:r>
                        <a:rPr lang="sv-SE" sz="1100" b="0" i="0" u="none" strike="noStrike">
                          <a:solidFill>
                            <a:srgbClr val="000000"/>
                          </a:solidFill>
                          <a:effectLst/>
                          <a:latin typeface="Futura std book"/>
                        </a:rPr>
                        <a:t>56.6</a:t>
                      </a:r>
                    </a:p>
                  </a:txBody>
                  <a:tcPr marL="9525" marR="9525" marT="9525" marB="0" anchor="b"/>
                </a:tc>
                <a:tc>
                  <a:txBody>
                    <a:bodyPr/>
                    <a:lstStyle/>
                    <a:p>
                      <a:pPr algn="ctr" fontAlgn="b"/>
                      <a:r>
                        <a:rPr lang="sv-SE" sz="1100" b="0" i="0" u="none" strike="noStrike">
                          <a:solidFill>
                            <a:srgbClr val="000000"/>
                          </a:solidFill>
                          <a:effectLst/>
                          <a:latin typeface="Futura std book"/>
                        </a:rPr>
                        <a:t>5.9</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118.5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61.4</a:t>
                      </a:r>
                    </a:p>
                  </a:txBody>
                  <a:tcPr marL="9525" marR="9525" marT="9525" marB="0" anchor="b"/>
                </a:tc>
                <a:tc>
                  <a:txBody>
                    <a:bodyPr/>
                    <a:lstStyle/>
                    <a:p>
                      <a:pPr algn="ctr" fontAlgn="b"/>
                      <a:r>
                        <a:rPr lang="sv-SE" sz="1100" b="0" i="0" u="none" strike="noStrike">
                          <a:solidFill>
                            <a:srgbClr val="000000"/>
                          </a:solidFill>
                          <a:effectLst/>
                          <a:latin typeface="Futura std book"/>
                        </a:rPr>
                        <a:t>35.4</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r>
              <a:tr h="190500">
                <a:tc>
                  <a:txBody>
                    <a:bodyPr/>
                    <a:lstStyle/>
                    <a:p>
                      <a:pPr algn="l" fontAlgn="b"/>
                      <a:r>
                        <a:rPr lang="sv-SE" sz="1100" b="0" i="0" u="none" strike="noStrike">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420.0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67.1</a:t>
                      </a:r>
                    </a:p>
                  </a:txBody>
                  <a:tcPr marL="9525" marR="9525" marT="9525" marB="0" anchor="b"/>
                </a:tc>
                <a:tc>
                  <a:txBody>
                    <a:bodyPr/>
                    <a:lstStyle/>
                    <a:p>
                      <a:pPr algn="ctr" fontAlgn="b"/>
                      <a:r>
                        <a:rPr lang="sv-SE" sz="1100" b="0" i="0" u="none" strike="noStrike">
                          <a:solidFill>
                            <a:srgbClr val="000000"/>
                          </a:solidFill>
                          <a:effectLst/>
                          <a:latin typeface="Futura std book"/>
                        </a:rPr>
                        <a:t>35.7</a:t>
                      </a:r>
                    </a:p>
                  </a:txBody>
                  <a:tcPr marL="9525" marR="9525" marT="9525" marB="0" anchor="b"/>
                </a:tc>
                <a:tc>
                  <a:txBody>
                    <a:bodyPr/>
                    <a:lstStyle/>
                    <a:p>
                      <a:pPr algn="ctr" fontAlgn="b"/>
                      <a:r>
                        <a:rPr lang="sv-SE" sz="1100" b="0" i="0" u="none" strike="noStrike" dirty="0">
                          <a:solidFill>
                            <a:srgbClr val="000000"/>
                          </a:solidFill>
                          <a:effectLst/>
                          <a:latin typeface="Futura std book"/>
                        </a:rPr>
                        <a:t>4.8</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Stockholmsregionen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153.7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74.3</a:t>
                      </a:r>
                    </a:p>
                  </a:txBody>
                  <a:tcPr marL="9525" marR="9525" marT="9525" marB="0" anchor="b"/>
                </a:tc>
                <a:tc>
                  <a:txBody>
                    <a:bodyPr/>
                    <a:lstStyle/>
                    <a:p>
                      <a:pPr algn="ctr" fontAlgn="b"/>
                      <a:r>
                        <a:rPr lang="sv-SE" sz="1100" b="0" i="0" u="none" strike="noStrike">
                          <a:solidFill>
                            <a:srgbClr val="000000"/>
                          </a:solidFill>
                          <a:effectLst/>
                          <a:latin typeface="Futura std book"/>
                        </a:rPr>
                        <a:t>35.7</a:t>
                      </a:r>
                    </a:p>
                  </a:txBody>
                  <a:tcPr marL="9525" marR="9525" marT="9525" marB="0" anchor="b"/>
                </a:tc>
                <a:tc>
                  <a:txBody>
                    <a:bodyPr/>
                    <a:lstStyle/>
                    <a:p>
                      <a:pPr algn="ctr" fontAlgn="b"/>
                      <a:r>
                        <a:rPr lang="sv-SE" sz="1100" b="0" i="0" u="none" strike="noStrike">
                          <a:solidFill>
                            <a:srgbClr val="000000"/>
                          </a:solidFill>
                          <a:effectLst/>
                          <a:latin typeface="Futura std book"/>
                        </a:rPr>
                        <a:t>5.0</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25.5</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19.3</a:t>
                      </a:r>
                    </a:p>
                  </a:txBody>
                  <a:tcPr marL="9525" marR="9525" marT="9525" marB="0" anchor="b"/>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1.6</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113.7</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88.1</a:t>
                      </a:r>
                    </a:p>
                  </a:txBody>
                  <a:tcPr marL="9525" marR="9525" marT="9525" marB="0" anchor="b"/>
                </a:tc>
                <a:tc>
                  <a:txBody>
                    <a:bodyPr/>
                    <a:lstStyle/>
                    <a:p>
                      <a:pPr algn="ctr" fontAlgn="b"/>
                      <a:r>
                        <a:rPr lang="sv-SE" sz="1100" b="0" i="0" u="none" strike="noStrike">
                          <a:solidFill>
                            <a:srgbClr val="000000"/>
                          </a:solidFill>
                          <a:effectLst/>
                          <a:latin typeface="Futura std book"/>
                        </a:rPr>
                        <a:t>39.2</a:t>
                      </a:r>
                    </a:p>
                  </a:txBody>
                  <a:tcPr marL="9525" marR="9525" marT="9525" marB="0" anchor="b"/>
                </a:tc>
                <a:tc>
                  <a:txBody>
                    <a:bodyPr/>
                    <a:lstStyle/>
                    <a:p>
                      <a:pPr algn="ctr" fontAlgn="b"/>
                      <a:r>
                        <a:rPr lang="sv-SE" sz="1100" b="0" i="0" u="none" strike="noStrike">
                          <a:solidFill>
                            <a:srgbClr val="000000"/>
                          </a:solidFill>
                          <a:effectLst/>
                          <a:latin typeface="Futura std book"/>
                        </a:rPr>
                        <a:t>5.7</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14.6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127.0</a:t>
                      </a:r>
                    </a:p>
                  </a:txBody>
                  <a:tcPr marL="9525" marR="9525" marT="9525" marB="0" anchor="b"/>
                </a:tc>
                <a:tc>
                  <a:txBody>
                    <a:bodyPr/>
                    <a:lstStyle/>
                    <a:p>
                      <a:pPr algn="ctr" fontAlgn="b"/>
                      <a:r>
                        <a:rPr lang="sv-SE" sz="1100" b="0" i="0" u="none" strike="noStrike">
                          <a:solidFill>
                            <a:srgbClr val="000000"/>
                          </a:solidFill>
                          <a:effectLst/>
                          <a:latin typeface="Futura std book"/>
                        </a:rPr>
                        <a:t>57.6</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r>
              <a:tr h="190500">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50.2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58.0</a:t>
                      </a:r>
                    </a:p>
                  </a:txBody>
                  <a:tcPr marL="9525" marR="9525" marT="9525" marB="0" anchor="b"/>
                </a:tc>
                <a:tc>
                  <a:txBody>
                    <a:bodyPr/>
                    <a:lstStyle/>
                    <a:p>
                      <a:pPr algn="ctr" fontAlgn="b"/>
                      <a:r>
                        <a:rPr lang="sv-SE" sz="1100" b="0" i="0" u="none" strike="noStrike">
                          <a:solidFill>
                            <a:srgbClr val="000000"/>
                          </a:solidFill>
                          <a:effectLst/>
                          <a:latin typeface="Futura std book"/>
                        </a:rPr>
                        <a:t>34.6</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tc>
              </a:tr>
              <a:tr h="190500">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204.0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69.9</a:t>
                      </a:r>
                    </a:p>
                  </a:txBody>
                  <a:tcPr marL="9525" marR="9525" marT="9525" marB="0" anchor="b"/>
                </a:tc>
                <a:tc>
                  <a:txBody>
                    <a:bodyPr/>
                    <a:lstStyle/>
                    <a:p>
                      <a:pPr algn="ctr" fontAlgn="b"/>
                      <a:r>
                        <a:rPr lang="sv-SE" sz="1100" b="0" i="0" u="none" strike="noStrike">
                          <a:solidFill>
                            <a:srgbClr val="000000"/>
                          </a:solidFill>
                          <a:effectLst/>
                          <a:latin typeface="Futura std book"/>
                        </a:rPr>
                        <a:t>35.4</a:t>
                      </a:r>
                    </a:p>
                  </a:txBody>
                  <a:tcPr marL="9525" marR="9525" marT="9525" marB="0" anchor="b"/>
                </a:tc>
                <a:tc>
                  <a:txBody>
                    <a:bodyPr/>
                    <a:lstStyle/>
                    <a:p>
                      <a:pPr algn="ctr" fontAlgn="b"/>
                      <a:r>
                        <a:rPr lang="sv-SE" sz="1100" b="0" i="0" u="none" strike="noStrike" dirty="0">
                          <a:solidFill>
                            <a:srgbClr val="000000"/>
                          </a:solidFill>
                          <a:effectLst/>
                          <a:latin typeface="Futura std book"/>
                        </a:rPr>
                        <a:t>5.1</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l" fontAlgn="b"/>
                      <a:r>
                        <a:rPr lang="sv-SE" sz="1100" b="0" i="0" u="none" strike="noStrike" dirty="0">
                          <a:solidFill>
                            <a:srgbClr val="000000"/>
                          </a:solidFill>
                          <a:effectLst/>
                          <a:latin typeface="Calibri"/>
                        </a:rPr>
                        <a:t>Privat sektor</a:t>
                      </a:r>
                    </a:p>
                  </a:txBody>
                  <a:tcPr marL="9525" marR="9525" marT="9525" marB="0" anchor="b"/>
                </a:tc>
                <a:tc>
                  <a:txBody>
                    <a:bodyPr/>
                    <a:lstStyle/>
                    <a:p>
                      <a:pPr algn="ctr" fontAlgn="b"/>
                      <a:r>
                        <a:rPr lang="sv-SE" sz="1100" b="0" i="0" u="none" strike="noStrike">
                          <a:solidFill>
                            <a:srgbClr val="000000"/>
                          </a:solidFill>
                          <a:effectLst/>
                          <a:latin typeface="Futura std book"/>
                        </a:rPr>
                        <a:t>7.9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93.0</a:t>
                      </a:r>
                    </a:p>
                  </a:txBody>
                  <a:tcPr marL="9525" marR="9525" marT="9525" marB="0" anchor="b"/>
                </a:tc>
                <a:tc>
                  <a:txBody>
                    <a:bodyPr/>
                    <a:lstStyle/>
                    <a:p>
                      <a:pPr algn="ctr" fontAlgn="b"/>
                      <a:r>
                        <a:rPr lang="sv-SE" sz="1100" b="0" i="0" u="none" strike="noStrike">
                          <a:solidFill>
                            <a:srgbClr val="000000"/>
                          </a:solidFill>
                          <a:effectLst/>
                          <a:latin typeface="Futura std book"/>
                        </a:rPr>
                        <a:t>48.9</a:t>
                      </a:r>
                    </a:p>
                  </a:txBody>
                  <a:tcPr marL="9525" marR="9525" marT="9525" marB="0" anchor="b"/>
                </a:tc>
                <a:tc>
                  <a:txBody>
                    <a:bodyPr/>
                    <a:lstStyle/>
                    <a:p>
                      <a:pPr algn="ctr" fontAlgn="b"/>
                      <a:r>
                        <a:rPr lang="sv-SE" sz="1100" b="0" i="0" u="none" strike="noStrike">
                          <a:solidFill>
                            <a:srgbClr val="000000"/>
                          </a:solidFill>
                          <a:effectLst/>
                          <a:latin typeface="Futura std book"/>
                        </a:rPr>
                        <a:t>6.2</a:t>
                      </a:r>
                    </a:p>
                  </a:txBody>
                  <a:tcPr marL="9525" marR="9525" marT="9525" marB="0" anchor="b"/>
                </a:tc>
              </a:tr>
              <a:tr h="190500">
                <a:tc>
                  <a:txBody>
                    <a:bodyPr/>
                    <a:lstStyle/>
                    <a:p>
                      <a:pPr algn="l" fontAlgn="b"/>
                      <a:r>
                        <a:rPr lang="sv-SE" sz="1100" b="0" i="1" u="none" strike="noStrike">
                          <a:solidFill>
                            <a:srgbClr val="000000"/>
                          </a:solidFill>
                          <a:effectLst/>
                          <a:latin typeface="Calibri"/>
                        </a:rPr>
                        <a:t>Industri</a:t>
                      </a:r>
                    </a:p>
                  </a:txBody>
                  <a:tcPr marL="9525" marR="9525" marT="9525" marB="0" anchor="b"/>
                </a:tc>
                <a:tc>
                  <a:txBody>
                    <a:bodyPr/>
                    <a:lstStyle/>
                    <a:p>
                      <a:pPr algn="ctr" fontAlgn="b"/>
                      <a:r>
                        <a:rPr lang="sv-SE" sz="1100" b="0" i="0" u="none" strike="noStrike">
                          <a:solidFill>
                            <a:srgbClr val="000000"/>
                          </a:solidFill>
                          <a:effectLst/>
                          <a:latin typeface="Futura std book"/>
                        </a:rPr>
                        <a:t>1.4</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24.1</a:t>
                      </a:r>
                    </a:p>
                  </a:txBody>
                  <a:tcPr marL="9525" marR="9525" marT="9525" marB="0" anchor="b"/>
                </a:tc>
                <a:tc>
                  <a:txBody>
                    <a:bodyPr/>
                    <a:lstStyle/>
                    <a:p>
                      <a:pPr algn="ctr" fontAlgn="b"/>
                      <a:r>
                        <a:rPr lang="sv-SE" sz="1100" b="0" i="0" u="none" strike="noStrike">
                          <a:solidFill>
                            <a:srgbClr val="000000"/>
                          </a:solidFill>
                          <a:effectLst/>
                          <a:latin typeface="Futura std book"/>
                        </a:rPr>
                        <a:t>15.0</a:t>
                      </a:r>
                    </a:p>
                  </a:txBody>
                  <a:tcPr marL="9525" marR="9525" marT="9525" marB="0" anchor="b"/>
                </a:tc>
                <a:tc>
                  <a:txBody>
                    <a:bodyPr/>
                    <a:lstStyle/>
                    <a:p>
                      <a:pPr algn="ctr" fontAlgn="b"/>
                      <a:r>
                        <a:rPr lang="sv-SE" sz="1100" b="0" i="0" u="none" strike="noStrike">
                          <a:solidFill>
                            <a:srgbClr val="000000"/>
                          </a:solidFill>
                          <a:effectLst/>
                          <a:latin typeface="Futura std book"/>
                        </a:rPr>
                        <a:t>-2.1</a:t>
                      </a:r>
                    </a:p>
                  </a:txBody>
                  <a:tcPr marL="9525" marR="9525" marT="9525" marB="0" anchor="b"/>
                </a:tc>
              </a:tr>
              <a:tr h="190500">
                <a:tc>
                  <a:txBody>
                    <a:bodyPr/>
                    <a:lstStyle/>
                    <a:p>
                      <a:pPr algn="l" fontAlgn="b"/>
                      <a:r>
                        <a:rPr lang="sv-SE" sz="1100" b="0" i="1" u="none" strike="noStrike">
                          <a:solidFill>
                            <a:srgbClr val="000000"/>
                          </a:solidFill>
                          <a:effectLst/>
                          <a:latin typeface="Calibri"/>
                        </a:rPr>
                        <a:t>Tjänster</a:t>
                      </a:r>
                    </a:p>
                  </a:txBody>
                  <a:tcPr marL="9525" marR="9525" marT="9525" marB="0" anchor="b"/>
                </a:tc>
                <a:tc>
                  <a:txBody>
                    <a:bodyPr/>
                    <a:lstStyle/>
                    <a:p>
                      <a:pPr algn="ctr" fontAlgn="b"/>
                      <a:r>
                        <a:rPr lang="sv-SE" sz="1100" b="0" i="0" u="none" strike="noStrike">
                          <a:solidFill>
                            <a:srgbClr val="000000"/>
                          </a:solidFill>
                          <a:effectLst/>
                          <a:latin typeface="Futura std book"/>
                        </a:rPr>
                        <a:t>5.3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115.0</a:t>
                      </a:r>
                    </a:p>
                  </a:txBody>
                  <a:tcPr marL="9525" marR="9525" marT="9525" marB="0" anchor="b"/>
                </a:tc>
                <a:tc>
                  <a:txBody>
                    <a:bodyPr/>
                    <a:lstStyle/>
                    <a:p>
                      <a:pPr algn="ctr" fontAlgn="b"/>
                      <a:r>
                        <a:rPr lang="sv-SE" sz="1100" b="0" i="0" u="none" strike="noStrike">
                          <a:solidFill>
                            <a:srgbClr val="000000"/>
                          </a:solidFill>
                          <a:effectLst/>
                          <a:latin typeface="Futura std book"/>
                        </a:rPr>
                        <a:t>55.6</a:t>
                      </a:r>
                    </a:p>
                  </a:txBody>
                  <a:tcPr marL="9525" marR="9525" marT="9525" marB="0" anchor="b"/>
                </a:tc>
                <a:tc>
                  <a:txBody>
                    <a:bodyPr/>
                    <a:lstStyle/>
                    <a:p>
                      <a:pPr algn="ctr" fontAlgn="b"/>
                      <a:r>
                        <a:rPr lang="sv-SE" sz="1100" b="0" i="0" u="none" strike="noStrike">
                          <a:solidFill>
                            <a:srgbClr val="000000"/>
                          </a:solidFill>
                          <a:effectLst/>
                          <a:latin typeface="Futura std book"/>
                        </a:rPr>
                        <a:t>8.8</a:t>
                      </a:r>
                    </a:p>
                  </a:txBody>
                  <a:tcPr marL="9525" marR="9525" marT="9525" marB="0" anchor="b"/>
                </a:tc>
              </a:tr>
              <a:tr h="190500">
                <a:tc>
                  <a:txBody>
                    <a:bodyPr/>
                    <a:lstStyle/>
                    <a:p>
                      <a:pPr algn="l" fontAlgn="b"/>
                      <a:r>
                        <a:rPr lang="sv-SE" sz="1100" b="0" i="1" u="none" strike="noStrike" dirty="0" smtClean="0">
                          <a:solidFill>
                            <a:srgbClr val="000000"/>
                          </a:solidFill>
                          <a:effectLst/>
                          <a:latin typeface="Calibri"/>
                        </a:rPr>
                        <a:t>Övrigt*</a:t>
                      </a:r>
                      <a:endParaRPr lang="sv-SE" sz="1100" b="0" i="1" u="none" strike="noStrike" dirty="0">
                        <a:solidFill>
                          <a:srgbClr val="000000"/>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150.4</a:t>
                      </a:r>
                    </a:p>
                  </a:txBody>
                  <a:tcPr marL="9525" marR="9525" marT="9525" marB="0" anchor="b"/>
                </a:tc>
                <a:tc>
                  <a:txBody>
                    <a:bodyPr/>
                    <a:lstStyle/>
                    <a:p>
                      <a:pPr algn="ctr" fontAlgn="b"/>
                      <a:r>
                        <a:rPr lang="sv-SE" sz="1100" b="0" i="0" u="none" strike="noStrike">
                          <a:solidFill>
                            <a:srgbClr val="000000"/>
                          </a:solidFill>
                          <a:effectLst/>
                          <a:latin typeface="Futura std book"/>
                        </a:rPr>
                        <a:t>80.7</a:t>
                      </a:r>
                    </a:p>
                  </a:txBody>
                  <a:tcPr marL="9525" marR="9525" marT="9525" marB="0" anchor="b"/>
                </a:tc>
                <a:tc>
                  <a:txBody>
                    <a:bodyPr/>
                    <a:lstStyle/>
                    <a:p>
                      <a:pPr algn="ctr" fontAlgn="b"/>
                      <a:r>
                        <a:rPr lang="sv-SE" sz="1100" b="0" i="0" u="none" strike="noStrike">
                          <a:solidFill>
                            <a:srgbClr val="000000"/>
                          </a:solidFill>
                          <a:effectLst/>
                          <a:latin typeface="Futura std book"/>
                        </a:rPr>
                        <a:t>6.3</a:t>
                      </a:r>
                    </a:p>
                  </a:txBody>
                  <a:tcPr marL="9525" marR="9525" marT="9525" marB="0" anchor="b"/>
                </a:tc>
              </a:tr>
              <a:tr h="181723">
                <a:tc>
                  <a:txBody>
                    <a:bodyPr/>
                    <a:lstStyle/>
                    <a:p>
                      <a:pPr algn="l" fontAlgn="b"/>
                      <a:r>
                        <a:rPr lang="sv-SE" sz="1100" b="0" i="0" u="none" strike="noStrike">
                          <a:solidFill>
                            <a:srgbClr val="000000"/>
                          </a:solidFill>
                          <a:effectLst/>
                          <a:latin typeface="Calibri"/>
                        </a:rPr>
                        <a:t>Offentlig sektor</a:t>
                      </a:r>
                    </a:p>
                  </a:txBody>
                  <a:tcPr marL="9525" marR="9525" marT="9525" marB="0" anchor="b"/>
                </a:tc>
                <a:tc>
                  <a:txBody>
                    <a:bodyPr/>
                    <a:lstStyle/>
                    <a:p>
                      <a:pPr algn="ctr" fontAlgn="b"/>
                      <a:r>
                        <a:rPr lang="sv-SE" sz="1100" b="0" i="0" u="none" strike="noStrike">
                          <a:solidFill>
                            <a:srgbClr val="000000"/>
                          </a:solidFill>
                          <a:effectLst/>
                          <a:latin typeface="Futura std book"/>
                        </a:rPr>
                        <a:t>5.1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68.4</a:t>
                      </a:r>
                    </a:p>
                  </a:txBody>
                  <a:tcPr marL="9525" marR="9525" marT="9525" marB="0" anchor="b"/>
                </a:tc>
                <a:tc>
                  <a:txBody>
                    <a:bodyPr/>
                    <a:lstStyle/>
                    <a:p>
                      <a:pPr algn="ctr" fontAlgn="b"/>
                      <a:r>
                        <a:rPr lang="sv-SE" sz="1100" b="0" i="0" u="none" strike="noStrike">
                          <a:solidFill>
                            <a:srgbClr val="000000"/>
                          </a:solidFill>
                          <a:effectLst/>
                          <a:latin typeface="Futura std book"/>
                        </a:rPr>
                        <a:t>36.6</a:t>
                      </a:r>
                    </a:p>
                  </a:txBody>
                  <a:tcPr marL="9525" marR="9525" marT="9525" marB="0" anchor="b"/>
                </a:tc>
                <a:tc>
                  <a:txBody>
                    <a:bodyPr/>
                    <a:lstStyle/>
                    <a:p>
                      <a:pPr algn="ctr" fontAlgn="b"/>
                      <a:r>
                        <a:rPr lang="sv-SE" sz="1100" b="0" i="0" u="none" strike="noStrike">
                          <a:solidFill>
                            <a:srgbClr val="000000"/>
                          </a:solidFill>
                          <a:effectLst/>
                          <a:latin typeface="Futura std book"/>
                        </a:rPr>
                        <a:t>4.9</a:t>
                      </a:r>
                    </a:p>
                  </a:txBody>
                  <a:tcPr marL="9525" marR="9525" marT="9525" marB="0" anchor="b"/>
                </a:tc>
              </a:tr>
              <a:tr h="181723">
                <a:tc>
                  <a:txBody>
                    <a:bodyPr/>
                    <a:lstStyle/>
                    <a:p>
                      <a:pPr algn="l" fontAlgn="b"/>
                      <a:r>
                        <a:rPr lang="sv-SE" sz="1100" b="0" i="0" u="none" strike="noStrike" dirty="0">
                          <a:solidFill>
                            <a:srgbClr val="000000"/>
                          </a:solidFill>
                          <a:effectLst/>
                          <a:latin typeface="Calibri"/>
                        </a:rPr>
                        <a:t>Totalt </a:t>
                      </a:r>
                    </a:p>
                  </a:txBody>
                  <a:tcPr marL="9525" marR="9525" marT="9525" marB="0" anchor="b"/>
                </a:tc>
                <a:tc>
                  <a:txBody>
                    <a:bodyPr/>
                    <a:lstStyle/>
                    <a:p>
                      <a:pPr algn="ctr" fontAlgn="b"/>
                      <a:r>
                        <a:rPr lang="sv-SE" sz="1100" b="0" i="0" u="none" strike="noStrike">
                          <a:solidFill>
                            <a:srgbClr val="000000"/>
                          </a:solidFill>
                          <a:effectLst/>
                          <a:latin typeface="Futura std book"/>
                        </a:rPr>
                        <a:t>13.0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82.5</a:t>
                      </a:r>
                    </a:p>
                  </a:txBody>
                  <a:tcPr marL="9525" marR="9525" marT="9525" marB="0" anchor="b"/>
                </a:tc>
                <a:tc>
                  <a:txBody>
                    <a:bodyPr/>
                    <a:lstStyle/>
                    <a:p>
                      <a:pPr algn="ctr" fontAlgn="b"/>
                      <a:r>
                        <a:rPr lang="sv-SE" sz="1100" b="0" i="0" u="none" strike="noStrike">
                          <a:solidFill>
                            <a:srgbClr val="000000"/>
                          </a:solidFill>
                          <a:effectLst/>
                          <a:latin typeface="Futura std book"/>
                        </a:rPr>
                        <a:t>43.8</a:t>
                      </a:r>
                    </a:p>
                  </a:txBody>
                  <a:tcPr marL="9525" marR="9525" marT="9525" marB="0" anchor="b"/>
                </a:tc>
                <a:tc>
                  <a:txBody>
                    <a:bodyPr/>
                    <a:lstStyle/>
                    <a:p>
                      <a:pPr algn="ctr" fontAlgn="b"/>
                      <a:r>
                        <a:rPr lang="sv-SE" sz="1100" b="0" i="0" u="none" strike="noStrike" dirty="0">
                          <a:solidFill>
                            <a:srgbClr val="000000"/>
                          </a:solidFill>
                          <a:effectLst/>
                          <a:latin typeface="Futura std book"/>
                        </a:rPr>
                        <a:t>5.7</a:t>
                      </a:r>
                    </a:p>
                  </a:txBody>
                  <a:tcPr marL="9525" marR="9525" marT="9525" marB="0" anchor="b"/>
                </a:tc>
              </a:tr>
            </a:tbl>
          </a:graphicData>
        </a:graphic>
      </p:graphicFrame>
      <p:sp>
        <p:nvSpPr>
          <p:cNvPr id="10" name="textruta 9"/>
          <p:cNvSpPr txBox="1"/>
          <p:nvPr/>
        </p:nvSpPr>
        <p:spPr>
          <a:xfrm>
            <a:off x="4757208" y="4725503"/>
            <a:ext cx="914400" cy="348621"/>
          </a:xfrm>
          <a:prstGeom prst="rect">
            <a:avLst/>
          </a:prstGeom>
          <a:noFill/>
        </p:spPr>
        <p:txBody>
          <a:bodyPr wrap="none" lIns="0" tIns="0" rIns="0" bIns="0" rtlCol="0">
            <a:noAutofit/>
          </a:bodyPr>
          <a:lstStyle/>
          <a:p>
            <a:pPr>
              <a:lnSpc>
                <a:spcPts val="2400"/>
              </a:lnSpc>
            </a:pPr>
            <a:r>
              <a:rPr lang="sv-SE" sz="800" dirty="0" smtClean="0"/>
              <a:t>*I övrigt ingår jordbruk, skogsbruk och fiske, byggverksamhet samt okänd näringsgren</a:t>
            </a:r>
          </a:p>
        </p:txBody>
      </p:sp>
      <p:pic>
        <p:nvPicPr>
          <p:cNvPr id="5" name="Bildobjekt 4"/>
          <p:cNvPicPr>
            <a:picLocks noChangeAspect="1"/>
          </p:cNvPicPr>
          <p:nvPr/>
        </p:nvPicPr>
        <p:blipFill>
          <a:blip r:embed="rId3"/>
          <a:stretch>
            <a:fillRect/>
          </a:stretch>
        </p:blipFill>
        <p:spPr>
          <a:xfrm>
            <a:off x="413977" y="2199051"/>
            <a:ext cx="4151736" cy="2700762"/>
          </a:xfrm>
          <a:prstGeom prst="rect">
            <a:avLst/>
          </a:prstGeom>
        </p:spPr>
      </p:pic>
    </p:spTree>
    <p:extLst>
      <p:ext uri="{BB962C8B-B14F-4D97-AF65-F5344CB8AC3E}">
        <p14:creationId xmlns:p14="http://schemas.microsoft.com/office/powerpoint/2010/main" val="13887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48277" y="2182483"/>
            <a:ext cx="5718544" cy="2548349"/>
          </a:xfrm>
          <a:prstGeom prst="rect">
            <a:avLst/>
          </a:prstGeom>
        </p:spPr>
      </p:pic>
      <p:sp>
        <p:nvSpPr>
          <p:cNvPr id="3" name="Rubrik 2"/>
          <p:cNvSpPr>
            <a:spLocks noGrp="1"/>
          </p:cNvSpPr>
          <p:nvPr>
            <p:ph type="title"/>
          </p:nvPr>
        </p:nvSpPr>
        <p:spPr/>
        <p:txBody>
          <a:bodyPr/>
          <a:lstStyle/>
          <a:p>
            <a:pPr>
              <a:lnSpc>
                <a:spcPct val="100000"/>
              </a:lnSpc>
            </a:pPr>
            <a:r>
              <a:rPr lang="sv-SE" sz="2800" dirty="0" smtClean="0"/>
              <a:t>Nyregistrerade företag</a:t>
            </a:r>
            <a:br>
              <a:rPr lang="sv-SE" sz="2800" dirty="0" smtClean="0"/>
            </a:b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321960145"/>
              </p:ext>
            </p:extLst>
          </p:nvPr>
        </p:nvGraphicFramePr>
        <p:xfrm>
          <a:off x="4847793" y="2313827"/>
          <a:ext cx="3868338" cy="1329690"/>
        </p:xfrm>
        <a:graphic>
          <a:graphicData uri="http://schemas.openxmlformats.org/drawingml/2006/table">
            <a:tbl>
              <a:tblPr>
                <a:tableStyleId>{68D230F3-CF80-4859-8CE7-A43EE81993B5}</a:tableStyleId>
              </a:tblPr>
              <a:tblGrid>
                <a:gridCol w="1323975"/>
                <a:gridCol w="706688"/>
                <a:gridCol w="661301"/>
                <a:gridCol w="651428"/>
                <a:gridCol w="524946"/>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13 939</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68 386</a:t>
                      </a:r>
                    </a:p>
                  </a:txBody>
                  <a:tcPr marL="9525" marR="9525" marT="9525" marB="0" anchor="b"/>
                </a:tc>
                <a:tc>
                  <a:txBody>
                    <a:bodyPr/>
                    <a:lstStyle/>
                    <a:p>
                      <a:pPr algn="ctr" fontAlgn="b"/>
                      <a:r>
                        <a:rPr lang="sv-SE" sz="1100" b="0" i="0" u="none" strike="noStrike">
                          <a:solidFill>
                            <a:srgbClr val="000000"/>
                          </a:solidFill>
                          <a:effectLst/>
                          <a:latin typeface="Futura Std Book"/>
                        </a:rPr>
                        <a:t>8.4</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7 348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36 293</a:t>
                      </a:r>
                    </a:p>
                  </a:txBody>
                  <a:tcPr marL="9525" marR="9525" marT="9525" marB="0" anchor="b"/>
                </a:tc>
                <a:tc>
                  <a:txBody>
                    <a:bodyPr/>
                    <a:lstStyle/>
                    <a:p>
                      <a:pPr algn="ctr" fontAlgn="b"/>
                      <a:r>
                        <a:rPr lang="sv-SE" sz="1100" b="0" i="0" u="none" strike="noStrike">
                          <a:solidFill>
                            <a:srgbClr val="000000"/>
                          </a:solidFill>
                          <a:effectLst/>
                          <a:latin typeface="Futura Std Book"/>
                        </a:rPr>
                        <a:t>8.5</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408</a:t>
                      </a:r>
                    </a:p>
                  </a:txBody>
                  <a:tcPr marL="9525" marR="9525" marT="9525" marB="0" anchor="b">
                    <a:noFill/>
                  </a:tcPr>
                </a:tc>
                <a:tc>
                  <a:txBody>
                    <a:bodyPr/>
                    <a:lstStyle/>
                    <a:p>
                      <a:pPr algn="ctr" fontAlgn="b"/>
                      <a:r>
                        <a:rPr lang="sv-SE" sz="1100" b="1" i="0" u="none" strike="noStrike">
                          <a:solidFill>
                            <a:srgbClr val="000000"/>
                          </a:solidFill>
                          <a:effectLst/>
                          <a:latin typeface="Futura std book"/>
                        </a:rPr>
                        <a:t>-4.9</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2 209</a:t>
                      </a:r>
                    </a:p>
                  </a:txBody>
                  <a:tcPr marL="9525" marR="9525" marT="9525" marB="0" anchor="b"/>
                </a:tc>
                <a:tc>
                  <a:txBody>
                    <a:bodyPr/>
                    <a:lstStyle/>
                    <a:p>
                      <a:pPr algn="ctr" fontAlgn="b"/>
                      <a:r>
                        <a:rPr lang="sv-SE" sz="1100" b="1" i="0" u="none" strike="noStrike">
                          <a:solidFill>
                            <a:srgbClr val="000000"/>
                          </a:solidFill>
                          <a:effectLst/>
                          <a:latin typeface="Futura std book"/>
                        </a:rPr>
                        <a:t>10.7</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276</a:t>
                      </a:r>
                    </a:p>
                  </a:txBody>
                  <a:tcPr marL="9525" marR="9525" marT="9525" marB="0" anchor="b">
                    <a:noFill/>
                  </a:tcPr>
                </a:tc>
                <a:tc>
                  <a:txBody>
                    <a:bodyPr/>
                    <a:lstStyle/>
                    <a:p>
                      <a:pPr algn="ctr" fontAlgn="b"/>
                      <a:r>
                        <a:rPr lang="sv-SE" sz="1100" b="1" i="0" u="none" strike="noStrike">
                          <a:solidFill>
                            <a:srgbClr val="000000"/>
                          </a:solidFill>
                          <a:effectLst/>
                          <a:latin typeface="Futura std book"/>
                        </a:rPr>
                        <a:t>-7.7</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1 466</a:t>
                      </a:r>
                    </a:p>
                  </a:txBody>
                  <a:tcPr marL="9525" marR="9525" marT="9525" marB="0" anchor="b"/>
                </a:tc>
                <a:tc>
                  <a:txBody>
                    <a:bodyPr/>
                    <a:lstStyle/>
                    <a:p>
                      <a:pPr algn="ctr" fontAlgn="b"/>
                      <a:r>
                        <a:rPr lang="sv-SE" sz="1100" b="1" i="0" u="none" strike="noStrike" dirty="0">
                          <a:solidFill>
                            <a:srgbClr val="000000"/>
                          </a:solidFill>
                          <a:effectLst/>
                          <a:latin typeface="Futura std book"/>
                        </a:rPr>
                        <a:t>12.6</a:t>
                      </a:r>
                    </a:p>
                  </a:txBody>
                  <a:tcPr marL="9525" marR="9525" marT="9525" marB="0" anchor="b"/>
                </a:tc>
              </a:tr>
            </a:tbl>
          </a:graphicData>
        </a:graphic>
      </p:graphicFrame>
      <p:sp>
        <p:nvSpPr>
          <p:cNvPr id="7" name="textruta 6"/>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Bolagsverket</a:t>
            </a:r>
          </a:p>
        </p:txBody>
      </p:sp>
      <p:sp>
        <p:nvSpPr>
          <p:cNvPr id="8" name="textruta 7"/>
          <p:cNvSpPr txBox="1"/>
          <p:nvPr/>
        </p:nvSpPr>
        <p:spPr>
          <a:xfrm>
            <a:off x="7652512"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080002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24109" y="2182483"/>
            <a:ext cx="5822185" cy="2554445"/>
          </a:xfrm>
          <a:prstGeom prst="rect">
            <a:avLst/>
          </a:prstGeom>
        </p:spPr>
      </p:pic>
      <p:sp>
        <p:nvSpPr>
          <p:cNvPr id="3" name="Rubrik 2"/>
          <p:cNvSpPr>
            <a:spLocks noGrp="1"/>
          </p:cNvSpPr>
          <p:nvPr>
            <p:ph type="title"/>
          </p:nvPr>
        </p:nvSpPr>
        <p:spPr/>
        <p:txBody>
          <a:bodyPr/>
          <a:lstStyle/>
          <a:p>
            <a:pPr>
              <a:lnSpc>
                <a:spcPct val="100000"/>
              </a:lnSpc>
            </a:pPr>
            <a:r>
              <a:rPr lang="sv-SE" sz="2800" dirty="0" smtClean="0"/>
              <a:t>Företagskonkurser</a:t>
            </a:r>
            <a:br>
              <a:rPr lang="sv-SE" sz="2800" dirty="0" smtClean="0"/>
            </a:br>
            <a:r>
              <a:rPr lang="sv-SE" b="0" dirty="0" smtClean="0"/>
              <a:t/>
            </a:r>
            <a:br>
              <a:rPr lang="sv-SE" b="0" dirty="0" smtClean="0"/>
            </a:b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7" name="Tabell 6"/>
          <p:cNvGraphicFramePr>
            <a:graphicFrameLocks noGrp="1"/>
          </p:cNvGraphicFramePr>
          <p:nvPr>
            <p:extLst>
              <p:ext uri="{D42A27DB-BD31-4B8C-83A1-F6EECF244321}">
                <p14:modId xmlns:p14="http://schemas.microsoft.com/office/powerpoint/2010/main" val="713008435"/>
              </p:ext>
            </p:extLst>
          </p:nvPr>
        </p:nvGraphicFramePr>
        <p:xfrm>
          <a:off x="4847793" y="2313827"/>
          <a:ext cx="3868338" cy="1329690"/>
        </p:xfrm>
        <a:graphic>
          <a:graphicData uri="http://schemas.openxmlformats.org/drawingml/2006/table">
            <a:tbl>
              <a:tblPr>
                <a:tableStyleId>{68D230F3-CF80-4859-8CE7-A43EE81993B5}</a:tableStyleId>
              </a:tblPr>
              <a:tblGrid>
                <a:gridCol w="1323975"/>
                <a:gridCol w="706688"/>
                <a:gridCol w="661301"/>
                <a:gridCol w="651428"/>
                <a:gridCol w="524946"/>
              </a:tblGrid>
              <a:tr h="190500">
                <a:tc>
                  <a:txBody>
                    <a:bodyPr/>
                    <a:lstStyle/>
                    <a:p>
                      <a:pPr algn="l" fontAlgn="b"/>
                      <a:r>
                        <a:rPr lang="sv-SE" sz="1800" b="0" i="0" u="none" strike="noStrike" dirty="0">
                          <a:solidFill>
                            <a:srgbClr val="000000"/>
                          </a:solidFill>
                          <a:effectLst/>
                          <a:latin typeface="Arial"/>
                        </a:rPr>
                        <a:t> </a:t>
                      </a:r>
                    </a:p>
                  </a:txBody>
                  <a:tcPr marL="9525" marR="9525" marT="9525" marB="0" anchor="b"/>
                </a:tc>
                <a:tc gridSpan="2">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algn="l" fontAlgn="b"/>
                      <a:endParaRPr lang="sv-SE" sz="1800" b="0" i="0" u="none" strike="noStrike">
                        <a:solidFill>
                          <a:srgbClr val="000000"/>
                        </a:solidFill>
                        <a:effectLst/>
                        <a:latin typeface="Arial"/>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Antal</a:t>
                      </a:r>
                    </a:p>
                  </a:txBody>
                  <a:tcPr marL="9525" marR="9525" marT="9525" marB="0" anchor="b">
                    <a:lnB>
                      <a:noFill/>
                    </a:lnB>
                  </a:tcPr>
                </a:tc>
                <a:tc>
                  <a:txBody>
                    <a:bodyPr/>
                    <a:lstStyle/>
                    <a:p>
                      <a:pPr algn="ctr" rtl="0" fontAlgn="b"/>
                      <a:r>
                        <a:rPr lang="sv-SE" sz="1000" b="0" i="0" u="none" strike="noStrike">
                          <a:solidFill>
                            <a:srgbClr val="000000"/>
                          </a:solidFill>
                          <a:effectLst/>
                          <a:latin typeface="Futura Std Book"/>
                        </a:rPr>
                        <a:t>Utv., %</a:t>
                      </a:r>
                    </a:p>
                  </a:txBody>
                  <a:tcPr marL="9525" marR="9525" marT="9525" marB="0" anchor="b">
                    <a:lnB>
                      <a:noFill/>
                    </a:lnB>
                  </a:tcPr>
                </a:tc>
              </a:tr>
              <a:tr h="190500">
                <a:tc>
                  <a:txBody>
                    <a:bodyPr/>
                    <a:lstStyle/>
                    <a:p>
                      <a:pPr algn="l" rtl="0" fontAlgn="b"/>
                      <a:r>
                        <a:rPr lang="sv-SE" sz="1100" b="0" i="0" u="none" strike="noStrike">
                          <a:solidFill>
                            <a:srgbClr val="000000"/>
                          </a:solidFill>
                          <a:effectLst/>
                          <a:latin typeface="Futura Std Book"/>
                        </a:rPr>
                        <a:t>Sverige</a:t>
                      </a:r>
                    </a:p>
                  </a:txBody>
                  <a:tcPr marL="9525" marR="9525" marT="9525" marB="0" anchor="b">
                    <a:lnR>
                      <a:noFill/>
                    </a:lnR>
                  </a:tcPr>
                </a:tc>
                <a:tc>
                  <a:txBody>
                    <a:bodyPr/>
                    <a:lstStyle/>
                    <a:p>
                      <a:pPr algn="ctr" fontAlgn="b"/>
                      <a:r>
                        <a:rPr lang="sv-SE" sz="1100" b="0" i="0" u="none" strike="noStrike">
                          <a:solidFill>
                            <a:srgbClr val="000000"/>
                          </a:solidFill>
                          <a:effectLst/>
                          <a:latin typeface="Futura Std Book"/>
                        </a:rPr>
                        <a:t>1 198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6 099</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a:rPr>
                        <a:t>-8.6</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lnR>
                      <a:noFill/>
                    </a:lnR>
                  </a:tcPr>
                </a:tc>
                <a:tc>
                  <a:txBody>
                    <a:bodyPr/>
                    <a:lstStyle/>
                    <a:p>
                      <a:pPr algn="ctr" fontAlgn="b"/>
                      <a:r>
                        <a:rPr lang="sv-SE" sz="1100" b="0" i="0" u="none" strike="noStrike">
                          <a:solidFill>
                            <a:srgbClr val="000000"/>
                          </a:solidFill>
                          <a:effectLst/>
                          <a:latin typeface="Futura Std Book"/>
                        </a:rPr>
                        <a:t>607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4.7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0" i="0" u="none" strike="noStrike">
                          <a:solidFill>
                            <a:srgbClr val="000000"/>
                          </a:solidFill>
                          <a:effectLst/>
                          <a:latin typeface="Futura Std Book"/>
                        </a:rPr>
                        <a:t>3 058</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0" i="0" u="none" strike="noStrike">
                          <a:solidFill>
                            <a:srgbClr val="000000"/>
                          </a:solidFill>
                          <a:effectLst/>
                          <a:latin typeface="Futura Std Book"/>
                        </a:rPr>
                        <a:t>-8.9</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lnR>
                      <a:noFill/>
                    </a:lnR>
                  </a:tcPr>
                </a:tc>
                <a:tc>
                  <a:txBody>
                    <a:bodyPr/>
                    <a:lstStyle/>
                    <a:p>
                      <a:pPr algn="ctr" fontAlgn="b"/>
                      <a:r>
                        <a:rPr lang="sv-SE" sz="1100" b="1" i="0" u="none" strike="noStrike">
                          <a:solidFill>
                            <a:srgbClr val="000000"/>
                          </a:solidFill>
                          <a:effectLst/>
                          <a:latin typeface="Futura std book"/>
                        </a:rPr>
                        <a:t>29</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-27.5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187</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1100" b="1" i="0" u="none" strike="noStrike">
                          <a:solidFill>
                            <a:srgbClr val="000000"/>
                          </a:solidFill>
                          <a:effectLst/>
                          <a:latin typeface="Futura std book"/>
                        </a:rPr>
                        <a:t>-12.6</a:t>
                      </a:r>
                    </a:p>
                  </a:txBody>
                  <a:tcPr marL="9525" marR="9525" marT="9525" marB="0" anchor="b">
                    <a:lnL>
                      <a:noFill/>
                    </a:lnL>
                    <a:lnR>
                      <a:noFill/>
                    </a:lnR>
                    <a:lnT>
                      <a:noFill/>
                    </a:lnT>
                    <a:lnB>
                      <a:noFill/>
                    </a:lnB>
                    <a:lnTlToBr w="12700" cmpd="sng">
                      <a:noFill/>
                      <a:prstDash val="solid"/>
                    </a:lnTlToBr>
                    <a:lnBlToTr w="12700" cmpd="sng">
                      <a:noFill/>
                      <a:prstDash val="solid"/>
                    </a:lnBlToTr>
                  </a:tcPr>
                </a:tc>
              </a:tr>
              <a:tr h="190500">
                <a:tc>
                  <a:txBody>
                    <a:bodyPr/>
                    <a:lstStyle/>
                    <a:p>
                      <a:pPr algn="l" rtl="0" fontAlgn="b"/>
                      <a:r>
                        <a:rPr lang="sv-SE" sz="1100" b="1" i="0" u="none" strike="noStrike">
                          <a:solidFill>
                            <a:srgbClr val="000000"/>
                          </a:solidFill>
                          <a:effectLst/>
                          <a:latin typeface="Futura Std Book"/>
                        </a:rPr>
                        <a:t>Uppsala kommun</a:t>
                      </a:r>
                    </a:p>
                  </a:txBody>
                  <a:tcPr marL="9525" marR="9525" marT="9525" marB="0" anchor="b">
                    <a:lnR>
                      <a:noFill/>
                    </a:lnR>
                  </a:tcPr>
                </a:tc>
                <a:tc>
                  <a:txBody>
                    <a:bodyPr/>
                    <a:lstStyle/>
                    <a:p>
                      <a:pPr algn="ctr" fontAlgn="b"/>
                      <a:r>
                        <a:rPr lang="sv-SE" sz="1100" b="1" i="0" u="none" strike="noStrike">
                          <a:solidFill>
                            <a:srgbClr val="000000"/>
                          </a:solidFill>
                          <a:effectLst/>
                          <a:latin typeface="Futura std book"/>
                        </a:rPr>
                        <a:t>20</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-20.0</a:t>
                      </a:r>
                    </a:p>
                  </a:txBody>
                  <a:tcPr marL="9525" marR="9525" marT="9525"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b"/>
                      <a:r>
                        <a:rPr lang="sv-SE" sz="1100" b="1" i="0" u="none" strike="noStrike">
                          <a:solidFill>
                            <a:srgbClr val="000000"/>
                          </a:solidFill>
                          <a:effectLst/>
                          <a:latin typeface="Futura std book"/>
                        </a:rPr>
                        <a:t>121</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sv-SE" sz="1100" b="1" i="0" u="none" strike="noStrike" dirty="0">
                          <a:solidFill>
                            <a:srgbClr val="000000"/>
                          </a:solidFill>
                          <a:effectLst/>
                          <a:latin typeface="Futura std book"/>
                        </a:rPr>
                        <a:t>0.8</a:t>
                      </a:r>
                    </a:p>
                  </a:txBody>
                  <a:tcPr marL="9525" marR="9525" marT="9525" marB="0" anchor="b">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11" name="textruta 10"/>
          <p:cNvSpPr txBox="1"/>
          <p:nvPr/>
        </p:nvSpPr>
        <p:spPr>
          <a:xfrm>
            <a:off x="7681457" y="3578694"/>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2838215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97496" y="2281763"/>
            <a:ext cx="5017443" cy="2706859"/>
          </a:xfrm>
          <a:prstGeom prst="rect">
            <a:avLst/>
          </a:prstGeom>
        </p:spPr>
      </p:pic>
      <p:sp>
        <p:nvSpPr>
          <p:cNvPr id="3" name="Rubrik 2"/>
          <p:cNvSpPr>
            <a:spLocks noGrp="1"/>
          </p:cNvSpPr>
          <p:nvPr>
            <p:ph type="title"/>
          </p:nvPr>
        </p:nvSpPr>
        <p:spPr/>
        <p:txBody>
          <a:bodyPr/>
          <a:lstStyle/>
          <a:p>
            <a:pPr>
              <a:lnSpc>
                <a:spcPct val="100000"/>
              </a:lnSpc>
            </a:pPr>
            <a:r>
              <a:rPr lang="sv-SE" sz="2800" dirty="0" smtClean="0"/>
              <a:t>Sysselsättning</a:t>
            </a:r>
            <a:br>
              <a:rPr lang="sv-SE" sz="2800" dirty="0" smtClean="0"/>
            </a:br>
            <a:r>
              <a:rPr lang="sv-SE" sz="2000" b="0" dirty="0" smtClean="0"/>
              <a:t>Index </a:t>
            </a:r>
            <a:r>
              <a:rPr lang="sv-SE" sz="2000" b="0" dirty="0"/>
              <a:t>100 = </a:t>
            </a:r>
            <a:r>
              <a:rPr lang="sv-SE" sz="2000" b="0" dirty="0" smtClean="0"/>
              <a:t>2008 kv1</a:t>
            </a:r>
            <a:r>
              <a:rPr lang="sv-SE" b="0" dirty="0" smtClean="0"/>
              <a:t/>
            </a:r>
            <a:br>
              <a:rPr lang="sv-SE" b="0" dirty="0" smtClean="0"/>
            </a:br>
            <a:endParaRPr lang="sv-SE" sz="2000" b="0" dirty="0"/>
          </a:p>
        </p:txBody>
      </p:sp>
      <p:graphicFrame>
        <p:nvGraphicFramePr>
          <p:cNvPr id="6" name="Tabell 5"/>
          <p:cNvGraphicFramePr>
            <a:graphicFrameLocks noGrp="1"/>
          </p:cNvGraphicFramePr>
          <p:nvPr>
            <p:extLst>
              <p:ext uri="{D42A27DB-BD31-4B8C-83A1-F6EECF244321}">
                <p14:modId xmlns:p14="http://schemas.microsoft.com/office/powerpoint/2010/main" val="228636646"/>
              </p:ext>
            </p:extLst>
          </p:nvPr>
        </p:nvGraphicFramePr>
        <p:xfrm>
          <a:off x="3972962" y="2310930"/>
          <a:ext cx="4957480" cy="956393"/>
        </p:xfrm>
        <a:graphic>
          <a:graphicData uri="http://schemas.openxmlformats.org/drawingml/2006/table">
            <a:tbl>
              <a:tblPr>
                <a:tableStyleId>{68D230F3-CF80-4859-8CE7-A43EE81993B5}</a:tableStyleId>
              </a:tblPr>
              <a:tblGrid>
                <a:gridCol w="1484863"/>
                <a:gridCol w="760315"/>
                <a:gridCol w="792107"/>
                <a:gridCol w="792107"/>
                <a:gridCol w="565150"/>
                <a:gridCol w="562938"/>
              </a:tblGrid>
              <a:tr h="202603">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dirty="0">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0500">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dirty="0">
                          <a:solidFill>
                            <a:srgbClr val="000000"/>
                          </a:solidFill>
                          <a:effectLst/>
                          <a:latin typeface="Futura Std Book"/>
                        </a:rPr>
                        <a:t>2016 </a:t>
                      </a:r>
                      <a:r>
                        <a:rPr lang="sv-SE" sz="1100" b="0" i="0" u="none" strike="noStrike" dirty="0" smtClean="0">
                          <a:solidFill>
                            <a:srgbClr val="000000"/>
                          </a:solidFill>
                          <a:effectLst/>
                          <a:latin typeface="Futura Std Book"/>
                        </a:rPr>
                        <a:t>kv3</a:t>
                      </a:r>
                      <a:endParaRPr lang="sv-SE" sz="11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årstakt*</a:t>
                      </a:r>
                    </a:p>
                  </a:txBody>
                  <a:tcPr marL="9525" marR="9525" marT="9525" marB="0" anchor="b"/>
                </a:tc>
                <a:tc>
                  <a:txBody>
                    <a:bodyPr/>
                    <a:lstStyle/>
                    <a:p>
                      <a:pPr algn="ctr" rtl="0" fontAlgn="b"/>
                      <a:r>
                        <a:rPr lang="sv-SE" sz="1000" b="0" i="0" u="none" strike="noStrike" dirty="0">
                          <a:solidFill>
                            <a:srgbClr val="000000"/>
                          </a:solidFill>
                          <a:effectLst/>
                          <a:latin typeface="Futura Std Book"/>
                        </a:rPr>
                        <a:t>2008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182290">
                <a:tc>
                  <a:txBody>
                    <a:bodyPr/>
                    <a:lstStyle/>
                    <a:p>
                      <a:pPr algn="l" fontAlgn="b"/>
                      <a:r>
                        <a:rPr lang="sv-SE" sz="1100" b="0" i="0" u="none" strike="noStrike">
                          <a:solidFill>
                            <a:srgbClr val="000000"/>
                          </a:solidFill>
                          <a:effectLst/>
                          <a:latin typeface="+mj-lt"/>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4 973 600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49 300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12.7</a:t>
                      </a:r>
                    </a:p>
                  </a:txBody>
                  <a:tcPr marL="9525" marR="9525" marT="9525" marB="0" anchor="b"/>
                </a:tc>
                <a:tc>
                  <a:txBody>
                    <a:bodyPr/>
                    <a:lstStyle/>
                    <a:p>
                      <a:pPr algn="ctr" fontAlgn="b"/>
                      <a:r>
                        <a:rPr lang="sv-SE" sz="1100" b="0" i="0" u="none" strike="noStrike">
                          <a:solidFill>
                            <a:srgbClr val="000000"/>
                          </a:solidFill>
                          <a:effectLst/>
                          <a:latin typeface="Futura std book"/>
                        </a:rPr>
                        <a:t>1.0</a:t>
                      </a:r>
                    </a:p>
                  </a:txBody>
                  <a:tcPr marL="9525" marR="9525" marT="9525" marB="0" anchor="b"/>
                </a:tc>
              </a:tr>
              <a:tr h="190500">
                <a:tc>
                  <a:txBody>
                    <a:bodyPr/>
                    <a:lstStyle/>
                    <a:p>
                      <a:pPr algn="l" fontAlgn="b"/>
                      <a:r>
                        <a:rPr lang="sv-SE" sz="1100" b="0" i="0" u="none" strike="noStrike">
                          <a:solidFill>
                            <a:srgbClr val="000000"/>
                          </a:solidFill>
                          <a:effectLst/>
                          <a:latin typeface="+mj-lt"/>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2 271 000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12.6</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13.3</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r>
              <a:tr h="190500">
                <a:tc>
                  <a:txBody>
                    <a:bodyPr/>
                    <a:lstStyle/>
                    <a:p>
                      <a:pPr algn="l" fontAlgn="b"/>
                      <a:r>
                        <a:rPr lang="sv-SE" sz="1100" b="1" i="0" u="none" strike="noStrike" dirty="0" smtClean="0">
                          <a:solidFill>
                            <a:srgbClr val="000000"/>
                          </a:solidFill>
                          <a:effectLst/>
                          <a:latin typeface="+mj-lt"/>
                        </a:rPr>
                        <a:t>Uppsala län</a:t>
                      </a:r>
                      <a:endParaRPr lang="sv-SE" sz="1100" b="1" i="0" u="none" strike="noStrike" dirty="0">
                        <a:solidFill>
                          <a:srgbClr val="000000"/>
                        </a:solidFill>
                        <a:effectLst/>
                        <a:latin typeface="+mj-lt"/>
                      </a:endParaRPr>
                    </a:p>
                  </a:txBody>
                  <a:tcPr marL="9525" marR="9525" marT="9525" marB="0" anchor="b"/>
                </a:tc>
                <a:tc>
                  <a:txBody>
                    <a:bodyPr/>
                    <a:lstStyle/>
                    <a:p>
                      <a:pPr algn="ctr" fontAlgn="b"/>
                      <a:r>
                        <a:rPr lang="sv-SE" sz="1100" b="1" i="0" u="none" strike="noStrike">
                          <a:solidFill>
                            <a:srgbClr val="000000"/>
                          </a:solidFill>
                          <a:effectLst/>
                          <a:latin typeface="Futura std book"/>
                        </a:rPr>
                        <a:t>186 200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5 100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17.2</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17.8</a:t>
                      </a:r>
                    </a:p>
                  </a:txBody>
                  <a:tcPr marL="9525" marR="9525" marT="9525" marB="0" anchor="b"/>
                </a:tc>
                <a:tc>
                  <a:txBody>
                    <a:bodyPr/>
                    <a:lstStyle/>
                    <a:p>
                      <a:pPr algn="ctr" fontAlgn="b"/>
                      <a:r>
                        <a:rPr lang="sv-SE" sz="1100" b="1" i="0" u="none" strike="noStrike" dirty="0">
                          <a:solidFill>
                            <a:srgbClr val="000000"/>
                          </a:solidFill>
                          <a:effectLst/>
                          <a:latin typeface="Futura std book"/>
                        </a:rPr>
                        <a:t>2.8</a:t>
                      </a:r>
                    </a:p>
                  </a:txBody>
                  <a:tcPr marL="9525" marR="9525" marT="9525" marB="0" anchor="b"/>
                </a:tc>
              </a:tr>
            </a:tbl>
          </a:graphicData>
        </a:graphic>
      </p:graphicFrame>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sp>
        <p:nvSpPr>
          <p:cNvPr id="11" name="textruta 10"/>
          <p:cNvSpPr txBox="1"/>
          <p:nvPr/>
        </p:nvSpPr>
        <p:spPr>
          <a:xfrm>
            <a:off x="6377058" y="3196171"/>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308775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614001" y="365318"/>
            <a:ext cx="8410005" cy="727828"/>
          </a:xfrm>
        </p:spPr>
        <p:txBody>
          <a:bodyPr/>
          <a:lstStyle/>
          <a:p>
            <a:pPr>
              <a:lnSpc>
                <a:spcPct val="100000"/>
              </a:lnSpc>
            </a:pPr>
            <a:r>
              <a:rPr lang="sv-SE" sz="2800" dirty="0" smtClean="0"/>
              <a:t>Sysselsättning i Uppsala län</a:t>
            </a:r>
            <a:endParaRPr lang="sv-SE" sz="20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Statistiska centralbyrån</a:t>
            </a:r>
          </a:p>
        </p:txBody>
      </p:sp>
      <p:graphicFrame>
        <p:nvGraphicFramePr>
          <p:cNvPr id="6" name="Tabell 5"/>
          <p:cNvGraphicFramePr>
            <a:graphicFrameLocks noGrp="1"/>
          </p:cNvGraphicFramePr>
          <p:nvPr>
            <p:extLst>
              <p:ext uri="{D42A27DB-BD31-4B8C-83A1-F6EECF244321}">
                <p14:modId xmlns:p14="http://schemas.microsoft.com/office/powerpoint/2010/main" val="4172167846"/>
              </p:ext>
            </p:extLst>
          </p:nvPr>
        </p:nvGraphicFramePr>
        <p:xfrm>
          <a:off x="435096" y="908276"/>
          <a:ext cx="6892289" cy="3787737"/>
        </p:xfrm>
        <a:graphic>
          <a:graphicData uri="http://schemas.openxmlformats.org/drawingml/2006/table">
            <a:tbl>
              <a:tblPr>
                <a:tableStyleId>{68D230F3-CF80-4859-8CE7-A43EE81993B5}</a:tableStyleId>
              </a:tblPr>
              <a:tblGrid>
                <a:gridCol w="2247916"/>
                <a:gridCol w="1144508"/>
                <a:gridCol w="866055"/>
                <a:gridCol w="866055"/>
                <a:gridCol w="866055"/>
                <a:gridCol w="901700"/>
              </a:tblGrid>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1" u="none" strike="noStrike">
                          <a:solidFill>
                            <a:srgbClr val="000000"/>
                          </a:solidFill>
                          <a:effectLst/>
                          <a:latin typeface="Futura Std Book"/>
                        </a:rPr>
                        <a:t>Antal</a:t>
                      </a:r>
                    </a:p>
                  </a:txBody>
                  <a:tcPr marL="9525" marR="9525" marT="9525" marB="0" anchor="b"/>
                </a:tc>
                <a:tc>
                  <a:txBody>
                    <a:bodyPr/>
                    <a:lstStyle/>
                    <a:p>
                      <a:pPr algn="ctr" rtl="0" fontAlgn="b"/>
                      <a:r>
                        <a:rPr lang="sv-SE" sz="1100" b="0" i="1" u="none" strike="noStrike">
                          <a:solidFill>
                            <a:srgbClr val="000000"/>
                          </a:solidFill>
                          <a:effectLst/>
                          <a:latin typeface="Futura Std Book"/>
                        </a:rPr>
                        <a:t>Förändring</a:t>
                      </a:r>
                    </a:p>
                  </a:txBody>
                  <a:tcPr marL="9525" marR="9525" marT="9525" marB="0" anchor="b"/>
                </a:tc>
                <a:tc gridSpan="3">
                  <a:txBody>
                    <a:bodyPr/>
                    <a:lstStyle/>
                    <a:p>
                      <a:pPr algn="ctr" rtl="0" fontAlgn="b"/>
                      <a:r>
                        <a:rPr lang="sv-SE" sz="1100" b="0" i="1" u="none" strike="noStrike">
                          <a:solidFill>
                            <a:srgbClr val="000000"/>
                          </a:solidFill>
                          <a:effectLst/>
                          <a:latin typeface="Futura Std Book"/>
                        </a:rPr>
                        <a:t>Förändring (%) sedan,</a:t>
                      </a:r>
                    </a:p>
                  </a:txBody>
                  <a:tcPr marL="9525" marR="9525" marT="9525" marB="0" anchor="b"/>
                </a:tc>
                <a:tc hMerge="1">
                  <a:txBody>
                    <a:bodyPr/>
                    <a:lstStyle/>
                    <a:p>
                      <a:endParaRPr lang="sv-SE"/>
                    </a:p>
                  </a:txBody>
                  <a:tcPr/>
                </a:tc>
                <a:tc hMerge="1">
                  <a:txBody>
                    <a:bodyPr/>
                    <a:lstStyle/>
                    <a:p>
                      <a:endParaRPr lang="sv-SE"/>
                    </a:p>
                  </a:txBody>
                  <a:tcPr/>
                </a:tc>
              </a:tr>
              <a:tr h="193809">
                <a:tc>
                  <a:txBody>
                    <a:bodyPr/>
                    <a:lstStyle/>
                    <a:p>
                      <a:pPr algn="l" fontAlgn="b"/>
                      <a:endParaRPr lang="sv-SE" sz="1100" b="0" i="0" u="none" strike="noStrike" dirty="0">
                        <a:solidFill>
                          <a:srgbClr val="000000"/>
                        </a:solidFill>
                        <a:effectLst/>
                        <a:latin typeface="+mj-lt"/>
                      </a:endParaRPr>
                    </a:p>
                  </a:txBody>
                  <a:tcPr marL="9525" marR="9525" marT="9525" marB="0" anchor="b"/>
                </a:tc>
                <a:tc>
                  <a:txBody>
                    <a:bodyPr/>
                    <a:lstStyle/>
                    <a:p>
                      <a:pPr algn="ctr" rtl="0" fontAlgn="b"/>
                      <a:r>
                        <a:rPr lang="sv-SE" sz="1100" b="0" i="0" u="none" strike="noStrike" dirty="0">
                          <a:solidFill>
                            <a:srgbClr val="000000"/>
                          </a:solidFill>
                          <a:effectLst/>
                          <a:latin typeface="Futura Std Book"/>
                        </a:rPr>
                        <a:t>2016 </a:t>
                      </a:r>
                      <a:r>
                        <a:rPr lang="sv-SE" sz="1100" b="0" i="0" u="none" strike="noStrike" dirty="0" smtClean="0">
                          <a:solidFill>
                            <a:srgbClr val="000000"/>
                          </a:solidFill>
                          <a:effectLst/>
                          <a:latin typeface="Futura Std Book"/>
                        </a:rPr>
                        <a:t>kv3</a:t>
                      </a:r>
                      <a:endParaRPr lang="sv-SE" sz="1100" b="0" i="0" u="none" strike="noStrike" dirty="0">
                        <a:solidFill>
                          <a:srgbClr val="000000"/>
                        </a:solidFill>
                        <a:effectLst/>
                        <a:latin typeface="Futura Std Book"/>
                      </a:endParaRPr>
                    </a:p>
                  </a:txBody>
                  <a:tcPr marL="9525" marR="9525" marT="9525" marB="0" anchor="b"/>
                </a:tc>
                <a:tc>
                  <a:txBody>
                    <a:bodyPr/>
                    <a:lstStyle/>
                    <a:p>
                      <a:pPr algn="ctr" rtl="0" fontAlgn="b"/>
                      <a:r>
                        <a:rPr lang="sv-SE" sz="1000" b="0" i="0" u="none" strike="noStrike" dirty="0">
                          <a:solidFill>
                            <a:srgbClr val="000000"/>
                          </a:solidFill>
                          <a:effectLst/>
                          <a:latin typeface="Futura Std Book"/>
                        </a:rPr>
                        <a:t>årstakt*</a:t>
                      </a:r>
                    </a:p>
                  </a:txBody>
                  <a:tcPr marL="9525" marR="9525" marT="9525" marB="0" anchor="b"/>
                </a:tc>
                <a:tc>
                  <a:txBody>
                    <a:bodyPr/>
                    <a:lstStyle/>
                    <a:p>
                      <a:pPr algn="ctr" rtl="0" fontAlgn="b"/>
                      <a:r>
                        <a:rPr lang="sv-SE" sz="1000" b="0" i="0" u="none" strike="noStrike" dirty="0">
                          <a:solidFill>
                            <a:srgbClr val="000000"/>
                          </a:solidFill>
                          <a:effectLst/>
                          <a:latin typeface="Futura Std Book"/>
                        </a:rPr>
                        <a:t>2008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2010 kv1</a:t>
                      </a:r>
                    </a:p>
                  </a:txBody>
                  <a:tcPr marL="9525" marR="9525" marT="9525" marB="0" anchor="b"/>
                </a:tc>
                <a:tc>
                  <a:txBody>
                    <a:bodyPr/>
                    <a:lstStyle/>
                    <a:p>
                      <a:pPr algn="ctr" rtl="0" fontAlgn="b"/>
                      <a:r>
                        <a:rPr lang="sv-SE" sz="1000" b="0" i="0" u="none" strike="noStrike" dirty="0">
                          <a:solidFill>
                            <a:srgbClr val="000000"/>
                          </a:solidFill>
                          <a:effectLst/>
                          <a:latin typeface="Futura Std Book"/>
                        </a:rPr>
                        <a:t>2015 </a:t>
                      </a:r>
                      <a:r>
                        <a:rPr lang="sv-SE" sz="1000" b="0" i="0" u="none" strike="noStrike" dirty="0" smtClean="0">
                          <a:solidFill>
                            <a:srgbClr val="000000"/>
                          </a:solidFill>
                          <a:effectLst/>
                          <a:latin typeface="Futura Std Book"/>
                        </a:rPr>
                        <a:t>kv3</a:t>
                      </a:r>
                      <a:endParaRPr lang="sv-SE" sz="1000" b="0" i="0" u="none" strike="noStrike" dirty="0">
                        <a:solidFill>
                          <a:srgbClr val="000000"/>
                        </a:solidFill>
                        <a:effectLst/>
                        <a:latin typeface="Futura Std Book"/>
                      </a:endParaRPr>
                    </a:p>
                  </a:txBody>
                  <a:tcPr marL="9525" marR="9525" marT="9525" marB="0" anchor="b"/>
                </a:tc>
              </a:tr>
              <a:tr h="289173">
                <a:tc>
                  <a:txBody>
                    <a:bodyPr/>
                    <a:lstStyle/>
                    <a:p>
                      <a:pPr algn="l" fontAlgn="b"/>
                      <a:r>
                        <a:rPr lang="sv-SE" sz="900" b="1" u="none" strike="noStrike" dirty="0">
                          <a:effectLst/>
                        </a:rPr>
                        <a:t>Total</a:t>
                      </a:r>
                      <a:endParaRPr lang="sv-SE" sz="900" b="1" i="0" u="none" strike="noStrike" dirty="0">
                        <a:solidFill>
                          <a:srgbClr val="000000"/>
                        </a:solidFill>
                        <a:effectLst/>
                        <a:latin typeface="Calibri"/>
                      </a:endParaRPr>
                    </a:p>
                  </a:txBody>
                  <a:tcPr marL="9525" marR="9525" marT="9525" marB="0" anchor="b"/>
                </a:tc>
                <a:tc>
                  <a:txBody>
                    <a:bodyPr/>
                    <a:lstStyle/>
                    <a:p>
                      <a:pPr algn="ctr" fontAlgn="b"/>
                      <a:r>
                        <a:rPr lang="sv-SE" sz="1100" b="1" i="0" u="none" strike="noStrike">
                          <a:solidFill>
                            <a:srgbClr val="000000"/>
                          </a:solidFill>
                          <a:effectLst/>
                          <a:latin typeface="Futura std book"/>
                        </a:rPr>
                        <a:t>186 200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5 100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17.2</a:t>
                      </a:r>
                    </a:p>
                  </a:txBody>
                  <a:tcPr marL="9525" marR="9525" marT="9525" marB="0" anchor="b"/>
                </a:tc>
                <a:tc>
                  <a:txBody>
                    <a:bodyPr/>
                    <a:lstStyle/>
                    <a:p>
                      <a:pPr algn="ctr" fontAlgn="b"/>
                      <a:r>
                        <a:rPr lang="sv-SE" sz="1100" b="1" i="0" u="none" strike="noStrike">
                          <a:solidFill>
                            <a:srgbClr val="000000"/>
                          </a:solidFill>
                          <a:effectLst/>
                          <a:latin typeface="Futura std book"/>
                        </a:rPr>
                        <a:t>17.8</a:t>
                      </a:r>
                    </a:p>
                  </a:txBody>
                  <a:tcPr marL="9525" marR="9525" marT="9525" marB="0" anchor="b"/>
                </a:tc>
                <a:tc>
                  <a:txBody>
                    <a:bodyPr/>
                    <a:lstStyle/>
                    <a:p>
                      <a:pPr algn="ctr" fontAlgn="b"/>
                      <a:r>
                        <a:rPr lang="sv-SE" sz="1100" b="1" i="0" u="none" strike="noStrike">
                          <a:solidFill>
                            <a:srgbClr val="000000"/>
                          </a:solidFill>
                          <a:effectLst/>
                          <a:latin typeface="Futura std book"/>
                        </a:rPr>
                        <a:t>2.8</a:t>
                      </a:r>
                    </a:p>
                  </a:txBody>
                  <a:tcPr marL="9525" marR="9525" marT="9525" marB="0" anchor="b"/>
                </a:tc>
              </a:tr>
              <a:tr h="193809">
                <a:tc>
                  <a:txBody>
                    <a:bodyPr/>
                    <a:lstStyle/>
                    <a:p>
                      <a:pPr algn="l" fontAlgn="b"/>
                      <a:r>
                        <a:rPr lang="sv-SE" sz="900" u="none" strike="noStrike" dirty="0">
                          <a:solidFill>
                            <a:schemeClr val="tx1"/>
                          </a:solidFill>
                          <a:effectLst/>
                        </a:rPr>
                        <a:t>Jordbruk, skogsbruk &amp; fiske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5 200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52.9</a:t>
                      </a:r>
                    </a:p>
                  </a:txBody>
                  <a:tcPr marL="9525" marR="9525" marT="9525" marB="0" anchor="b"/>
                </a:tc>
                <a:tc>
                  <a:txBody>
                    <a:bodyPr/>
                    <a:lstStyle/>
                    <a:p>
                      <a:pPr algn="ctr" fontAlgn="b"/>
                      <a:r>
                        <a:rPr lang="sv-SE" sz="1100" b="0" i="0" u="none" strike="noStrike">
                          <a:solidFill>
                            <a:srgbClr val="000000"/>
                          </a:solidFill>
                          <a:effectLst/>
                          <a:latin typeface="Futura std book"/>
                        </a:rPr>
                        <a:t>57.6</a:t>
                      </a:r>
                    </a:p>
                  </a:txBody>
                  <a:tcPr marL="9525" marR="9525" marT="9525" marB="0" anchor="b"/>
                </a:tc>
                <a:tc>
                  <a:txBody>
                    <a:bodyPr/>
                    <a:lstStyle/>
                    <a:p>
                      <a:pPr algn="ctr" fontAlgn="b"/>
                      <a:r>
                        <a:rPr lang="sv-SE" sz="1100" b="0" i="0" u="none" strike="noStrike">
                          <a:solidFill>
                            <a:srgbClr val="000000"/>
                          </a:solidFill>
                          <a:effectLst/>
                          <a:latin typeface="Futura std book"/>
                        </a:rPr>
                        <a:t>2.0</a:t>
                      </a:r>
                    </a:p>
                  </a:txBody>
                  <a:tcPr marL="9525" marR="9525" marT="9525" marB="0" anchor="b"/>
                </a:tc>
              </a:tr>
              <a:tr h="193809">
                <a:tc>
                  <a:txBody>
                    <a:bodyPr/>
                    <a:lstStyle/>
                    <a:p>
                      <a:pPr algn="l" fontAlgn="b"/>
                      <a:r>
                        <a:rPr lang="sv-SE" sz="900" u="none" strike="noStrike" dirty="0" smtClean="0">
                          <a:solidFill>
                            <a:schemeClr val="tx1"/>
                          </a:solidFill>
                          <a:effectLst/>
                        </a:rPr>
                        <a:t>Tillverkning </a:t>
                      </a:r>
                      <a:r>
                        <a:rPr lang="sv-SE" sz="900" u="none" strike="noStrike" dirty="0">
                          <a:solidFill>
                            <a:schemeClr val="tx1"/>
                          </a:solidFill>
                          <a:effectLst/>
                        </a:rPr>
                        <a:t>&amp; utvinning, energi och miljö</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16 800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13.5</a:t>
                      </a:r>
                    </a:p>
                  </a:txBody>
                  <a:tcPr marL="9525" marR="9525" marT="9525" marB="0" anchor="b"/>
                </a:tc>
                <a:tc>
                  <a:txBody>
                    <a:bodyPr/>
                    <a:lstStyle/>
                    <a:p>
                      <a:pPr algn="ctr" fontAlgn="b"/>
                      <a:r>
                        <a:rPr lang="sv-SE" sz="1100" b="0" i="0" u="none" strike="noStrike">
                          <a:solidFill>
                            <a:srgbClr val="000000"/>
                          </a:solidFill>
                          <a:effectLst/>
                          <a:latin typeface="Futura std book"/>
                        </a:rPr>
                        <a:t>1.2</a:t>
                      </a:r>
                    </a:p>
                  </a:txBody>
                  <a:tcPr marL="9525" marR="9525" marT="9525" marB="0" anchor="b"/>
                </a:tc>
                <a:tc>
                  <a:txBody>
                    <a:bodyPr/>
                    <a:lstStyle/>
                    <a:p>
                      <a:pPr algn="ctr" fontAlgn="b"/>
                      <a:r>
                        <a:rPr lang="sv-SE" sz="1100" b="0" i="0" u="none" strike="noStrike">
                          <a:solidFill>
                            <a:srgbClr val="000000"/>
                          </a:solidFill>
                          <a:effectLst/>
                          <a:latin typeface="Futura std book"/>
                        </a:rPr>
                        <a:t>4.3</a:t>
                      </a:r>
                    </a:p>
                  </a:txBody>
                  <a:tcPr marL="9525" marR="9525" marT="9525" marB="0" anchor="b"/>
                </a:tc>
              </a:tr>
              <a:tr h="193809">
                <a:tc>
                  <a:txBody>
                    <a:bodyPr/>
                    <a:lstStyle/>
                    <a:p>
                      <a:pPr algn="l" fontAlgn="b"/>
                      <a:r>
                        <a:rPr lang="sv-SE" sz="900" u="none" strike="noStrike" dirty="0">
                          <a:solidFill>
                            <a:schemeClr val="tx1"/>
                          </a:solidFill>
                          <a:effectLst/>
                        </a:rPr>
                        <a:t>därav </a:t>
                      </a:r>
                      <a:r>
                        <a:rPr lang="sv-SE" sz="900" u="none" strike="noStrike" dirty="0" smtClean="0">
                          <a:solidFill>
                            <a:schemeClr val="tx1"/>
                          </a:solidFill>
                          <a:effectLst/>
                        </a:rPr>
                        <a:t>Tillverkning av </a:t>
                      </a:r>
                      <a:r>
                        <a:rPr lang="sv-SE" sz="900" u="none" strike="noStrike" dirty="0">
                          <a:solidFill>
                            <a:schemeClr val="tx1"/>
                          </a:solidFill>
                          <a:effectLst/>
                        </a:rPr>
                        <a:t>verkstadsvaror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6 600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20.0</a:t>
                      </a:r>
                    </a:p>
                  </a:txBody>
                  <a:tcPr marL="9525" marR="9525" marT="9525" marB="0" anchor="b"/>
                </a:tc>
                <a:tc>
                  <a:txBody>
                    <a:bodyPr/>
                    <a:lstStyle/>
                    <a:p>
                      <a:pPr algn="ctr" fontAlgn="b"/>
                      <a:r>
                        <a:rPr lang="sv-SE" sz="1100" b="0" i="0" u="none" strike="noStrike">
                          <a:solidFill>
                            <a:srgbClr val="000000"/>
                          </a:solidFill>
                          <a:effectLst/>
                          <a:latin typeface="Futura std book"/>
                        </a:rPr>
                        <a:t>10.0</a:t>
                      </a:r>
                    </a:p>
                  </a:txBody>
                  <a:tcPr marL="9525" marR="9525" marT="9525" marB="0" anchor="b"/>
                </a:tc>
                <a:tc>
                  <a:txBody>
                    <a:bodyPr/>
                    <a:lstStyle/>
                    <a:p>
                      <a:pPr algn="ctr" fontAlgn="b"/>
                      <a:r>
                        <a:rPr lang="sv-SE" sz="1100" b="0" i="0" u="none" strike="noStrike">
                          <a:solidFill>
                            <a:srgbClr val="000000"/>
                          </a:solidFill>
                          <a:effectLst/>
                          <a:latin typeface="Futura std book"/>
                        </a:rPr>
                        <a:t>24.5</a:t>
                      </a:r>
                    </a:p>
                  </a:txBody>
                  <a:tcPr marL="9525" marR="9525" marT="9525" marB="0" anchor="b"/>
                </a:tc>
              </a:tr>
              <a:tr h="193809">
                <a:tc>
                  <a:txBody>
                    <a:bodyPr/>
                    <a:lstStyle/>
                    <a:p>
                      <a:pPr algn="l" fontAlgn="b"/>
                      <a:r>
                        <a:rPr lang="sv-SE" sz="900" u="none" strike="noStrike" dirty="0">
                          <a:solidFill>
                            <a:schemeClr val="tx1"/>
                          </a:solidFill>
                          <a:effectLst/>
                        </a:rPr>
                        <a:t>Byggverksamhet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13 300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11.8</a:t>
                      </a:r>
                    </a:p>
                  </a:txBody>
                  <a:tcPr marL="9525" marR="9525" marT="9525" marB="0" anchor="b"/>
                </a:tc>
                <a:tc>
                  <a:txBody>
                    <a:bodyPr/>
                    <a:lstStyle/>
                    <a:p>
                      <a:pPr algn="ctr" fontAlgn="b"/>
                      <a:r>
                        <a:rPr lang="sv-SE" sz="1100" b="0" i="0" u="none" strike="noStrike">
                          <a:solidFill>
                            <a:srgbClr val="000000"/>
                          </a:solidFill>
                          <a:effectLst/>
                          <a:latin typeface="Futura std book"/>
                        </a:rPr>
                        <a:t>5.6</a:t>
                      </a:r>
                    </a:p>
                  </a:txBody>
                  <a:tcPr marL="9525" marR="9525" marT="9525" marB="0" anchor="b"/>
                </a:tc>
                <a:tc>
                  <a:txBody>
                    <a:bodyPr/>
                    <a:lstStyle/>
                    <a:p>
                      <a:pPr algn="ctr" fontAlgn="b"/>
                      <a:r>
                        <a:rPr lang="sv-SE" sz="1100" b="0" i="0" u="none" strike="noStrike">
                          <a:solidFill>
                            <a:srgbClr val="000000"/>
                          </a:solidFill>
                          <a:effectLst/>
                          <a:latin typeface="Futura std book"/>
                        </a:rPr>
                        <a:t>-1.5</a:t>
                      </a:r>
                    </a:p>
                  </a:txBody>
                  <a:tcPr marL="9525" marR="9525" marT="9525" marB="0" anchor="b"/>
                </a:tc>
              </a:tr>
              <a:tr h="193809">
                <a:tc>
                  <a:txBody>
                    <a:bodyPr/>
                    <a:lstStyle/>
                    <a:p>
                      <a:pPr algn="l" fontAlgn="b"/>
                      <a:r>
                        <a:rPr lang="sv-SE" sz="900" u="none" strike="noStrike" dirty="0">
                          <a:solidFill>
                            <a:schemeClr val="tx1"/>
                          </a:solidFill>
                          <a:effectLst/>
                        </a:rPr>
                        <a:t>Handel</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17 900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-3.8</a:t>
                      </a:r>
                    </a:p>
                  </a:txBody>
                  <a:tcPr marL="9525" marR="9525" marT="9525" marB="0" anchor="b"/>
                </a:tc>
                <a:tc>
                  <a:txBody>
                    <a:bodyPr/>
                    <a:lstStyle/>
                    <a:p>
                      <a:pPr algn="ctr" fontAlgn="b"/>
                      <a:r>
                        <a:rPr lang="sv-SE" sz="1100" b="0" i="0" u="none" strike="noStrike">
                          <a:solidFill>
                            <a:srgbClr val="000000"/>
                          </a:solidFill>
                          <a:effectLst/>
                          <a:latin typeface="Futura std book"/>
                        </a:rPr>
                        <a:t>2.3</a:t>
                      </a:r>
                    </a:p>
                  </a:txBody>
                  <a:tcPr marL="9525" marR="9525" marT="9525" marB="0" anchor="b"/>
                </a:tc>
                <a:tc>
                  <a:txBody>
                    <a:bodyPr/>
                    <a:lstStyle/>
                    <a:p>
                      <a:pPr algn="ctr" fontAlgn="b"/>
                      <a:r>
                        <a:rPr lang="sv-SE" sz="1100" b="0" i="0" u="none" strike="noStrike">
                          <a:solidFill>
                            <a:srgbClr val="000000"/>
                          </a:solidFill>
                          <a:effectLst/>
                          <a:latin typeface="Futura std book"/>
                        </a:rPr>
                        <a:t>0.0</a:t>
                      </a:r>
                    </a:p>
                  </a:txBody>
                  <a:tcPr marL="9525" marR="9525" marT="9525" marB="0" anchor="b"/>
                </a:tc>
              </a:tr>
              <a:tr h="193809">
                <a:tc>
                  <a:txBody>
                    <a:bodyPr/>
                    <a:lstStyle/>
                    <a:p>
                      <a:pPr algn="l" fontAlgn="b"/>
                      <a:r>
                        <a:rPr lang="sv-SE" sz="900" u="none" strike="noStrike" dirty="0">
                          <a:solidFill>
                            <a:schemeClr val="tx1"/>
                          </a:solidFill>
                          <a:effectLst/>
                        </a:rPr>
                        <a:t>Transport</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7 800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-14.3</a:t>
                      </a:r>
                    </a:p>
                  </a:txBody>
                  <a:tcPr marL="9525" marR="9525" marT="9525" marB="0" anchor="b"/>
                </a:tc>
                <a:tc>
                  <a:txBody>
                    <a:bodyPr/>
                    <a:lstStyle/>
                    <a:p>
                      <a:pPr algn="ctr" fontAlgn="b"/>
                      <a:r>
                        <a:rPr lang="sv-SE" sz="1100" b="0" i="0" u="none" strike="noStrike">
                          <a:solidFill>
                            <a:srgbClr val="000000"/>
                          </a:solidFill>
                          <a:effectLst/>
                          <a:latin typeface="Futura std book"/>
                        </a:rPr>
                        <a:t>-14.3</a:t>
                      </a:r>
                    </a:p>
                  </a:txBody>
                  <a:tcPr marL="9525" marR="9525" marT="9525" marB="0" anchor="b"/>
                </a:tc>
                <a:tc>
                  <a:txBody>
                    <a:bodyPr/>
                    <a:lstStyle/>
                    <a:p>
                      <a:pPr algn="ctr" fontAlgn="b"/>
                      <a:r>
                        <a:rPr lang="sv-SE" sz="1100" b="0" i="0" u="none" strike="noStrike">
                          <a:solidFill>
                            <a:srgbClr val="000000"/>
                          </a:solidFill>
                          <a:effectLst/>
                          <a:latin typeface="Futura std book"/>
                        </a:rPr>
                        <a:t>2.6</a:t>
                      </a:r>
                    </a:p>
                  </a:txBody>
                  <a:tcPr marL="9525" marR="9525" marT="9525" marB="0" anchor="b"/>
                </a:tc>
              </a:tr>
              <a:tr h="193809">
                <a:tc>
                  <a:txBody>
                    <a:bodyPr/>
                    <a:lstStyle/>
                    <a:p>
                      <a:pPr algn="l" fontAlgn="b"/>
                      <a:r>
                        <a:rPr lang="sv-SE" sz="900" u="none" strike="noStrike" dirty="0">
                          <a:solidFill>
                            <a:schemeClr val="tx1"/>
                          </a:solidFill>
                          <a:effectLst/>
                        </a:rPr>
                        <a:t>Hotell och restaurang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5 900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15.7</a:t>
                      </a:r>
                    </a:p>
                  </a:txBody>
                  <a:tcPr marL="9525" marR="9525" marT="9525" marB="0" anchor="b"/>
                </a:tc>
                <a:tc>
                  <a:txBody>
                    <a:bodyPr/>
                    <a:lstStyle/>
                    <a:p>
                      <a:pPr algn="ctr" fontAlgn="b"/>
                      <a:r>
                        <a:rPr lang="sv-SE" sz="1100" b="0" i="0" u="none" strike="noStrike">
                          <a:solidFill>
                            <a:srgbClr val="000000"/>
                          </a:solidFill>
                          <a:effectLst/>
                          <a:latin typeface="Futura std book"/>
                        </a:rPr>
                        <a:t>-7.8</a:t>
                      </a:r>
                    </a:p>
                  </a:txBody>
                  <a:tcPr marL="9525" marR="9525" marT="9525" marB="0" anchor="b"/>
                </a:tc>
                <a:tc>
                  <a:txBody>
                    <a:bodyPr/>
                    <a:lstStyle/>
                    <a:p>
                      <a:pPr algn="ctr" fontAlgn="b"/>
                      <a:r>
                        <a:rPr lang="sv-SE" sz="1100" b="0" i="0" u="none" strike="noStrike">
                          <a:solidFill>
                            <a:srgbClr val="000000"/>
                          </a:solidFill>
                          <a:effectLst/>
                          <a:latin typeface="Futura std book"/>
                        </a:rPr>
                        <a:t>22.9</a:t>
                      </a:r>
                    </a:p>
                  </a:txBody>
                  <a:tcPr marL="9525" marR="9525" marT="9525" marB="0" anchor="b"/>
                </a:tc>
              </a:tr>
              <a:tr h="193809">
                <a:tc>
                  <a:txBody>
                    <a:bodyPr/>
                    <a:lstStyle/>
                    <a:p>
                      <a:pPr algn="l" fontAlgn="b"/>
                      <a:r>
                        <a:rPr lang="sv-SE" sz="900" u="none" strike="noStrike" dirty="0">
                          <a:solidFill>
                            <a:schemeClr val="tx1"/>
                          </a:solidFill>
                          <a:effectLst/>
                        </a:rPr>
                        <a:t>Information &amp; kommunikation</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7 300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37.7</a:t>
                      </a:r>
                    </a:p>
                  </a:txBody>
                  <a:tcPr marL="9525" marR="9525" marT="9525" marB="0" anchor="b"/>
                </a:tc>
                <a:tc>
                  <a:txBody>
                    <a:bodyPr/>
                    <a:lstStyle/>
                    <a:p>
                      <a:pPr algn="ctr" fontAlgn="b"/>
                      <a:r>
                        <a:rPr lang="sv-SE" sz="1100" b="0" i="0" u="none" strike="noStrike">
                          <a:solidFill>
                            <a:srgbClr val="000000"/>
                          </a:solidFill>
                          <a:effectLst/>
                          <a:latin typeface="Futura std book"/>
                        </a:rPr>
                        <a:t>17.7</a:t>
                      </a:r>
                    </a:p>
                  </a:txBody>
                  <a:tcPr marL="9525" marR="9525" marT="9525" marB="0" anchor="b"/>
                </a:tc>
                <a:tc>
                  <a:txBody>
                    <a:bodyPr/>
                    <a:lstStyle/>
                    <a:p>
                      <a:pPr algn="ctr" fontAlgn="b"/>
                      <a:r>
                        <a:rPr lang="sv-SE" sz="1100" b="0" i="0" u="none" strike="noStrike">
                          <a:solidFill>
                            <a:srgbClr val="000000"/>
                          </a:solidFill>
                          <a:effectLst/>
                          <a:latin typeface="Futura std book"/>
                        </a:rPr>
                        <a:t>9.0</a:t>
                      </a:r>
                    </a:p>
                  </a:txBody>
                  <a:tcPr marL="9525" marR="9525" marT="9525" marB="0" anchor="b"/>
                </a:tc>
              </a:tr>
              <a:tr h="193809">
                <a:tc>
                  <a:txBody>
                    <a:bodyPr/>
                    <a:lstStyle/>
                    <a:p>
                      <a:pPr algn="l" fontAlgn="b"/>
                      <a:r>
                        <a:rPr lang="sv-SE" sz="900" u="none" strike="noStrike" dirty="0">
                          <a:solidFill>
                            <a:schemeClr val="tx1"/>
                          </a:solidFill>
                          <a:effectLst/>
                        </a:rPr>
                        <a:t>Personliga &amp; kulturella 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10 700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81.4</a:t>
                      </a:r>
                    </a:p>
                  </a:txBody>
                  <a:tcPr marL="9525" marR="9525" marT="9525" marB="0" anchor="b"/>
                </a:tc>
                <a:tc>
                  <a:txBody>
                    <a:bodyPr/>
                    <a:lstStyle/>
                    <a:p>
                      <a:pPr algn="ctr" fontAlgn="b"/>
                      <a:r>
                        <a:rPr lang="sv-SE" sz="1100" b="0" i="0" u="none" strike="noStrike">
                          <a:solidFill>
                            <a:srgbClr val="000000"/>
                          </a:solidFill>
                          <a:effectLst/>
                          <a:latin typeface="Futura std book"/>
                        </a:rPr>
                        <a:t>69.8</a:t>
                      </a:r>
                    </a:p>
                  </a:txBody>
                  <a:tcPr marL="9525" marR="9525" marT="9525" marB="0" anchor="b"/>
                </a:tc>
                <a:tc>
                  <a:txBody>
                    <a:bodyPr/>
                    <a:lstStyle/>
                    <a:p>
                      <a:pPr algn="ctr" fontAlgn="b"/>
                      <a:r>
                        <a:rPr lang="sv-SE" sz="1100" b="0" i="0" u="none" strike="noStrike">
                          <a:solidFill>
                            <a:srgbClr val="000000"/>
                          </a:solidFill>
                          <a:effectLst/>
                          <a:latin typeface="Futura std book"/>
                        </a:rPr>
                        <a:t>17.6</a:t>
                      </a:r>
                    </a:p>
                  </a:txBody>
                  <a:tcPr marL="9525" marR="9525" marT="9525" marB="0" anchor="b"/>
                </a:tc>
              </a:tr>
              <a:tr h="199310">
                <a:tc>
                  <a:txBody>
                    <a:bodyPr/>
                    <a:lstStyle/>
                    <a:p>
                      <a:pPr algn="l" fontAlgn="b"/>
                      <a:r>
                        <a:rPr lang="sv-SE" sz="900" u="none" strike="noStrike" dirty="0">
                          <a:solidFill>
                            <a:schemeClr val="tx1"/>
                          </a:solidFill>
                          <a:effectLst/>
                        </a:rPr>
                        <a:t>Finansiell verksamhet, företagstjänster</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33 900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300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25.1</a:t>
                      </a:r>
                    </a:p>
                  </a:txBody>
                  <a:tcPr marL="9525" marR="9525" marT="9525" marB="0" anchor="b"/>
                </a:tc>
                <a:tc>
                  <a:txBody>
                    <a:bodyPr/>
                    <a:lstStyle/>
                    <a:p>
                      <a:pPr algn="ctr" fontAlgn="b"/>
                      <a:r>
                        <a:rPr lang="sv-SE" sz="1100" b="0" i="0" u="none" strike="noStrike">
                          <a:solidFill>
                            <a:srgbClr val="000000"/>
                          </a:solidFill>
                          <a:effectLst/>
                          <a:latin typeface="Futura std book"/>
                        </a:rPr>
                        <a:t>15.3</a:t>
                      </a:r>
                    </a:p>
                  </a:txBody>
                  <a:tcPr marL="9525" marR="9525" marT="9525" marB="0" anchor="b"/>
                </a:tc>
                <a:tc>
                  <a:txBody>
                    <a:bodyPr/>
                    <a:lstStyle/>
                    <a:p>
                      <a:pPr algn="ctr" fontAlgn="b"/>
                      <a:r>
                        <a:rPr lang="sv-SE" sz="1100" b="0" i="0" u="none" strike="noStrike">
                          <a:solidFill>
                            <a:srgbClr val="000000"/>
                          </a:solidFill>
                          <a:effectLst/>
                          <a:latin typeface="Futura std book"/>
                        </a:rPr>
                        <a:t>0.9</a:t>
                      </a:r>
                    </a:p>
                  </a:txBody>
                  <a:tcPr marL="9525" marR="9525" marT="9525" marB="0" anchor="b"/>
                </a:tc>
              </a:tr>
              <a:tr h="193809">
                <a:tc>
                  <a:txBody>
                    <a:bodyPr/>
                    <a:lstStyle/>
                    <a:p>
                      <a:pPr algn="l" fontAlgn="b"/>
                      <a:r>
                        <a:rPr lang="sv-SE" sz="900" u="none" strike="noStrike" dirty="0">
                          <a:solidFill>
                            <a:schemeClr val="tx1"/>
                          </a:solidFill>
                          <a:effectLst/>
                        </a:rPr>
                        <a:t>Offentlig förvalting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12 200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24.5</a:t>
                      </a:r>
                    </a:p>
                  </a:txBody>
                  <a:tcPr marL="9525" marR="9525" marT="9525" marB="0" anchor="b"/>
                </a:tc>
                <a:tc>
                  <a:txBody>
                    <a:bodyPr/>
                    <a:lstStyle/>
                    <a:p>
                      <a:pPr algn="ctr" fontAlgn="b"/>
                      <a:r>
                        <a:rPr lang="sv-SE" sz="1100" b="0" i="0" u="none" strike="noStrike">
                          <a:solidFill>
                            <a:srgbClr val="000000"/>
                          </a:solidFill>
                          <a:effectLst/>
                          <a:latin typeface="Futura std book"/>
                        </a:rPr>
                        <a:t>28.4</a:t>
                      </a:r>
                    </a:p>
                  </a:txBody>
                  <a:tcPr marL="9525" marR="9525" marT="9525" marB="0" anchor="b"/>
                </a:tc>
                <a:tc>
                  <a:txBody>
                    <a:bodyPr/>
                    <a:lstStyle/>
                    <a:p>
                      <a:pPr algn="ctr" fontAlgn="b"/>
                      <a:r>
                        <a:rPr lang="sv-SE" sz="1100" b="0" i="0" u="none" strike="noStrike">
                          <a:solidFill>
                            <a:srgbClr val="000000"/>
                          </a:solidFill>
                          <a:effectLst/>
                          <a:latin typeface="Futura std book"/>
                        </a:rPr>
                        <a:t>0.0</a:t>
                      </a:r>
                    </a:p>
                  </a:txBody>
                  <a:tcPr marL="9525" marR="9525" marT="9525" marB="0" anchor="b"/>
                </a:tc>
              </a:tr>
              <a:tr h="198310">
                <a:tc>
                  <a:txBody>
                    <a:bodyPr/>
                    <a:lstStyle/>
                    <a:p>
                      <a:pPr algn="l" fontAlgn="b"/>
                      <a:r>
                        <a:rPr lang="sv-SE" sz="900" u="none" strike="noStrike" dirty="0">
                          <a:solidFill>
                            <a:schemeClr val="tx1"/>
                          </a:solidFill>
                          <a:effectLst/>
                        </a:rPr>
                        <a:t>Utbildning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25 100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1 600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51.2</a:t>
                      </a:r>
                    </a:p>
                  </a:txBody>
                  <a:tcPr marL="9525" marR="9525" marT="9525" marB="0" anchor="b"/>
                </a:tc>
                <a:tc>
                  <a:txBody>
                    <a:bodyPr/>
                    <a:lstStyle/>
                    <a:p>
                      <a:pPr algn="ctr" fontAlgn="b"/>
                      <a:r>
                        <a:rPr lang="sv-SE" sz="1100" b="0" i="0" u="none" strike="noStrike">
                          <a:solidFill>
                            <a:srgbClr val="000000"/>
                          </a:solidFill>
                          <a:effectLst/>
                          <a:latin typeface="Futura std book"/>
                        </a:rPr>
                        <a:t>59.9</a:t>
                      </a:r>
                    </a:p>
                  </a:txBody>
                  <a:tcPr marL="9525" marR="9525" marT="9525" marB="0" anchor="b"/>
                </a:tc>
                <a:tc>
                  <a:txBody>
                    <a:bodyPr/>
                    <a:lstStyle/>
                    <a:p>
                      <a:pPr algn="ctr" fontAlgn="b"/>
                      <a:r>
                        <a:rPr lang="sv-SE" sz="1100" b="0" i="0" u="none" strike="noStrike">
                          <a:solidFill>
                            <a:srgbClr val="000000"/>
                          </a:solidFill>
                          <a:effectLst/>
                          <a:latin typeface="Futura std book"/>
                        </a:rPr>
                        <a:t>6.8</a:t>
                      </a:r>
                    </a:p>
                  </a:txBody>
                  <a:tcPr marL="9525" marR="9525" marT="9525" marB="0" anchor="b"/>
                </a:tc>
              </a:tr>
              <a:tr h="193809">
                <a:tc>
                  <a:txBody>
                    <a:bodyPr/>
                    <a:lstStyle/>
                    <a:p>
                      <a:pPr algn="l" fontAlgn="b"/>
                      <a:r>
                        <a:rPr lang="sv-SE" sz="900" u="none" strike="noStrike" dirty="0">
                          <a:solidFill>
                            <a:schemeClr val="tx1"/>
                          </a:solidFill>
                          <a:effectLst/>
                        </a:rPr>
                        <a:t>Vård och omsorg</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28 700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-500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-4.3</a:t>
                      </a:r>
                    </a:p>
                  </a:txBody>
                  <a:tcPr marL="9525" marR="9525" marT="9525" marB="0" anchor="b"/>
                </a:tc>
                <a:tc>
                  <a:txBody>
                    <a:bodyPr/>
                    <a:lstStyle/>
                    <a:p>
                      <a:pPr algn="ctr" fontAlgn="b"/>
                      <a:r>
                        <a:rPr lang="sv-SE" sz="1100" b="0" i="0" u="none" strike="noStrike">
                          <a:solidFill>
                            <a:srgbClr val="000000"/>
                          </a:solidFill>
                          <a:effectLst/>
                          <a:latin typeface="Futura std book"/>
                        </a:rPr>
                        <a:t>17.1</a:t>
                      </a:r>
                    </a:p>
                  </a:txBody>
                  <a:tcPr marL="9525" marR="9525" marT="9525" marB="0" anchor="b"/>
                </a:tc>
                <a:tc>
                  <a:txBody>
                    <a:bodyPr/>
                    <a:lstStyle/>
                    <a:p>
                      <a:pPr algn="ctr" fontAlgn="b"/>
                      <a:r>
                        <a:rPr lang="sv-SE" sz="1100" b="0" i="0" u="none" strike="noStrike">
                          <a:solidFill>
                            <a:srgbClr val="000000"/>
                          </a:solidFill>
                          <a:effectLst/>
                          <a:latin typeface="Futura std book"/>
                        </a:rPr>
                        <a:t>-1.7</a:t>
                      </a:r>
                    </a:p>
                  </a:txBody>
                  <a:tcPr marL="9525" marR="9525" marT="9525" marB="0" anchor="b"/>
                </a:tc>
              </a:tr>
              <a:tr h="193809">
                <a:tc>
                  <a:txBody>
                    <a:bodyPr/>
                    <a:lstStyle/>
                    <a:p>
                      <a:pPr algn="l" fontAlgn="b"/>
                      <a:r>
                        <a:rPr lang="sv-SE" sz="900" u="none" strike="noStrike" dirty="0">
                          <a:solidFill>
                            <a:schemeClr val="tx1"/>
                          </a:solidFill>
                          <a:effectLst/>
                        </a:rPr>
                        <a:t>Uppgift saknas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r>
              <a:tr h="193809">
                <a:tc>
                  <a:txBody>
                    <a:bodyPr/>
                    <a:lstStyle/>
                    <a:p>
                      <a:pPr algn="l" fontAlgn="b"/>
                      <a:r>
                        <a:rPr lang="sv-SE" sz="900" u="none" strike="noStrike" dirty="0">
                          <a:solidFill>
                            <a:schemeClr val="tx1"/>
                          </a:solidFill>
                          <a:effectLst/>
                        </a:rPr>
                        <a:t>Sysselsatta i Sverige</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a:solidFill>
                            <a:srgbClr val="000000"/>
                          </a:solidFill>
                          <a:effectLst/>
                          <a:latin typeface="Futura std book"/>
                        </a:rPr>
                        <a:t>185 700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6 000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17.6</a:t>
                      </a:r>
                    </a:p>
                  </a:txBody>
                  <a:tcPr marL="9525" marR="9525" marT="9525" marB="0" anchor="b"/>
                </a:tc>
                <a:tc>
                  <a:txBody>
                    <a:bodyPr/>
                    <a:lstStyle/>
                    <a:p>
                      <a:pPr algn="ctr" fontAlgn="b"/>
                      <a:r>
                        <a:rPr lang="sv-SE" sz="1100" b="0" i="0" u="none" strike="noStrike">
                          <a:solidFill>
                            <a:srgbClr val="000000"/>
                          </a:solidFill>
                          <a:effectLst/>
                          <a:latin typeface="Futura std book"/>
                        </a:rPr>
                        <a:t>18.1</a:t>
                      </a:r>
                    </a:p>
                  </a:txBody>
                  <a:tcPr marL="9525" marR="9525" marT="9525" marB="0" anchor="b"/>
                </a:tc>
                <a:tc>
                  <a:txBody>
                    <a:bodyPr/>
                    <a:lstStyle/>
                    <a:p>
                      <a:pPr algn="ctr" fontAlgn="b"/>
                      <a:r>
                        <a:rPr lang="sv-SE" sz="1100" b="0" i="0" u="none" strike="noStrike">
                          <a:solidFill>
                            <a:srgbClr val="000000"/>
                          </a:solidFill>
                          <a:effectLst/>
                          <a:latin typeface="Futura std book"/>
                        </a:rPr>
                        <a:t>3.3</a:t>
                      </a:r>
                    </a:p>
                  </a:txBody>
                  <a:tcPr marL="9525" marR="9525" marT="9525" marB="0" anchor="b"/>
                </a:tc>
              </a:tr>
              <a:tr h="193809">
                <a:tc>
                  <a:txBody>
                    <a:bodyPr/>
                    <a:lstStyle/>
                    <a:p>
                      <a:pPr algn="l" fontAlgn="b"/>
                      <a:r>
                        <a:rPr lang="sv-SE" sz="900" u="none" strike="noStrike" dirty="0">
                          <a:solidFill>
                            <a:schemeClr val="tx1"/>
                          </a:solidFill>
                          <a:effectLst/>
                        </a:rPr>
                        <a:t>Sysselsatta utomlands</a:t>
                      </a:r>
                      <a:endParaRPr lang="sv-SE" sz="900" b="0" i="0" u="none" strike="noStrike" dirty="0">
                        <a:solidFill>
                          <a:schemeClr val="tx1"/>
                        </a:solidFill>
                        <a:effectLst/>
                        <a:latin typeface="Calibri"/>
                      </a:endParaRPr>
                    </a:p>
                  </a:txBody>
                  <a:tcPr marL="9525" marR="9525" marT="9525" marB="0" anchor="b"/>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dirty="0" err="1" smtClean="0">
                          <a:solidFill>
                            <a:srgbClr val="000000"/>
                          </a:solidFill>
                          <a:effectLst/>
                          <a:latin typeface="Futura std book"/>
                        </a:rPr>
                        <a:t>i.u</a:t>
                      </a:r>
                      <a:r>
                        <a:rPr lang="sv-SE" sz="1100" b="0" i="0" u="none" strike="noStrike" dirty="0" smtClean="0">
                          <a:solidFill>
                            <a:srgbClr val="000000"/>
                          </a:solidFill>
                          <a:effectLst/>
                          <a:latin typeface="Futura std book"/>
                        </a:rPr>
                        <a:t>.</a:t>
                      </a:r>
                      <a:endParaRPr lang="sv-SE" sz="1100" b="0" i="0" u="none" strike="noStrike" dirty="0">
                        <a:solidFill>
                          <a:srgbClr val="000000"/>
                        </a:solidFill>
                        <a:effectLst/>
                        <a:latin typeface="Futura std book"/>
                      </a:endParaRPr>
                    </a:p>
                  </a:txBody>
                  <a:tcPr marL="9525" marR="9525" marT="9525" marB="0" anchor="b">
                    <a:noFill/>
                  </a:tcPr>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a:solidFill>
                            <a:srgbClr val="000000"/>
                          </a:solidFill>
                          <a:effectLst/>
                          <a:latin typeface="Futura std book"/>
                        </a:rPr>
                        <a:t>i.u.</a:t>
                      </a:r>
                    </a:p>
                  </a:txBody>
                  <a:tcPr marL="9525" marR="9525" marT="9525" marB="0" anchor="b"/>
                </a:tc>
                <a:tc>
                  <a:txBody>
                    <a:bodyPr/>
                    <a:lstStyle/>
                    <a:p>
                      <a:pPr algn="ctr" fontAlgn="b"/>
                      <a:r>
                        <a:rPr lang="sv-SE" sz="1100" b="0" i="0" u="none" strike="noStrike" dirty="0" err="1">
                          <a:solidFill>
                            <a:srgbClr val="000000"/>
                          </a:solidFill>
                          <a:effectLst/>
                          <a:latin typeface="Futura std book"/>
                        </a:rPr>
                        <a:t>i.u</a:t>
                      </a:r>
                      <a:r>
                        <a:rPr lang="sv-SE" sz="1100" b="0" i="0" u="none" strike="noStrike" dirty="0">
                          <a:solidFill>
                            <a:srgbClr val="000000"/>
                          </a:solidFill>
                          <a:effectLst/>
                          <a:latin typeface="Futura std book"/>
                        </a:rPr>
                        <a:t>.</a:t>
                      </a:r>
                    </a:p>
                  </a:txBody>
                  <a:tcPr marL="9525" marR="9525" marT="9525" marB="0" anchor="b"/>
                </a:tc>
              </a:tr>
            </a:tbl>
          </a:graphicData>
        </a:graphic>
      </p:graphicFrame>
      <p:sp>
        <p:nvSpPr>
          <p:cNvPr id="7" name="textruta 6"/>
          <p:cNvSpPr txBox="1"/>
          <p:nvPr/>
        </p:nvSpPr>
        <p:spPr>
          <a:xfrm>
            <a:off x="4008799" y="4696012"/>
            <a:ext cx="914400" cy="375249"/>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204948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397496" y="2322592"/>
            <a:ext cx="5175953" cy="2554445"/>
          </a:xfrm>
          <a:prstGeom prst="rect">
            <a:avLst/>
          </a:prstGeom>
        </p:spPr>
      </p:pic>
      <p:sp>
        <p:nvSpPr>
          <p:cNvPr id="3" name="Rubrik 2"/>
          <p:cNvSpPr>
            <a:spLocks noGrp="1"/>
          </p:cNvSpPr>
          <p:nvPr>
            <p:ph type="title"/>
          </p:nvPr>
        </p:nvSpPr>
        <p:spPr>
          <a:xfrm>
            <a:off x="397496" y="1454655"/>
            <a:ext cx="7122977" cy="727828"/>
          </a:xfrm>
        </p:spPr>
        <p:txBody>
          <a:bodyPr/>
          <a:lstStyle/>
          <a:p>
            <a:pPr>
              <a:lnSpc>
                <a:spcPct val="100000"/>
              </a:lnSpc>
            </a:pPr>
            <a:r>
              <a:rPr lang="sv-SE" sz="2800" dirty="0" smtClean="0"/>
              <a:t>Nyanmälda platser på arbetsförmedlingen</a:t>
            </a:r>
            <a:br>
              <a:rPr lang="sv-SE" sz="2800" dirty="0" smtClean="0"/>
            </a:br>
            <a:r>
              <a:rPr lang="sv-SE" sz="2000" b="0" dirty="0" smtClean="0"/>
              <a:t>Index </a:t>
            </a:r>
            <a:r>
              <a:rPr lang="sv-SE" sz="2000" b="0" dirty="0"/>
              <a:t>100 = </a:t>
            </a:r>
            <a:r>
              <a:rPr lang="sv-SE" sz="2000" b="0" dirty="0" smtClean="0"/>
              <a:t>2005 kv1</a:t>
            </a:r>
            <a:endParaRPr lang="sv-SE" sz="1800" b="0" dirty="0"/>
          </a:p>
        </p:txBody>
      </p:sp>
      <p:sp>
        <p:nvSpPr>
          <p:cNvPr id="9" name="textruta 8"/>
          <p:cNvSpPr txBox="1"/>
          <p:nvPr/>
        </p:nvSpPr>
        <p:spPr>
          <a:xfrm>
            <a:off x="826609" y="4842662"/>
            <a:ext cx="914400" cy="380390"/>
          </a:xfrm>
          <a:prstGeom prst="rect">
            <a:avLst/>
          </a:prstGeom>
          <a:noFill/>
        </p:spPr>
        <p:txBody>
          <a:bodyPr wrap="none" lIns="0" tIns="0" rIns="0" bIns="0" rtlCol="0">
            <a:noAutofit/>
          </a:bodyPr>
          <a:lstStyle/>
          <a:p>
            <a:pPr>
              <a:lnSpc>
                <a:spcPts val="2400"/>
              </a:lnSpc>
            </a:pPr>
            <a:r>
              <a:rPr lang="sv-SE" sz="1000" dirty="0" smtClean="0"/>
              <a:t>Källa: Arbetsförmedlingen</a:t>
            </a:r>
          </a:p>
        </p:txBody>
      </p:sp>
      <p:graphicFrame>
        <p:nvGraphicFramePr>
          <p:cNvPr id="10" name="Tabell 9"/>
          <p:cNvGraphicFramePr>
            <a:graphicFrameLocks noGrp="1"/>
          </p:cNvGraphicFramePr>
          <p:nvPr>
            <p:extLst>
              <p:ext uri="{D42A27DB-BD31-4B8C-83A1-F6EECF244321}">
                <p14:modId xmlns:p14="http://schemas.microsoft.com/office/powerpoint/2010/main" val="1262498500"/>
              </p:ext>
            </p:extLst>
          </p:nvPr>
        </p:nvGraphicFramePr>
        <p:xfrm>
          <a:off x="4075750" y="2319649"/>
          <a:ext cx="4674413" cy="1143000"/>
        </p:xfrm>
        <a:graphic>
          <a:graphicData uri="http://schemas.openxmlformats.org/drawingml/2006/table">
            <a:tbl>
              <a:tblPr>
                <a:tableStyleId>{68D230F3-CF80-4859-8CE7-A43EE81993B5}</a:tableStyleId>
              </a:tblPr>
              <a:tblGrid>
                <a:gridCol w="1479917"/>
                <a:gridCol w="976875"/>
                <a:gridCol w="739207"/>
                <a:gridCol w="739207"/>
                <a:gridCol w="739207"/>
              </a:tblGrid>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gridSpan="2">
                  <a:txBody>
                    <a:bodyPr/>
                    <a:lstStyle/>
                    <a:p>
                      <a:pPr algn="ctr" rtl="0" fontAlgn="b"/>
                      <a:r>
                        <a:rPr lang="sv-SE" sz="1100" b="0" i="1" u="none" strike="noStrike" dirty="0">
                          <a:solidFill>
                            <a:srgbClr val="000000"/>
                          </a:solidFill>
                          <a:effectLst/>
                          <a:latin typeface="Futura Std Book"/>
                        </a:rPr>
                        <a:t>2016 </a:t>
                      </a:r>
                      <a:r>
                        <a:rPr lang="sv-SE" sz="1100" b="0" i="1" u="none" strike="noStrike" dirty="0" smtClean="0">
                          <a:solidFill>
                            <a:srgbClr val="000000"/>
                          </a:solidFill>
                          <a:effectLst/>
                          <a:latin typeface="Futura Std Book"/>
                        </a:rPr>
                        <a:t>kv3</a:t>
                      </a:r>
                      <a:endParaRPr lang="sv-SE" sz="1100" b="0" i="1" u="none" strike="noStrike" dirty="0">
                        <a:solidFill>
                          <a:srgbClr val="000000"/>
                        </a:solidFill>
                        <a:effectLst/>
                        <a:latin typeface="Futura Std Book"/>
                      </a:endParaRPr>
                    </a:p>
                  </a:txBody>
                  <a:tcPr marL="9525" marR="9525" marT="9525" marB="0" anchor="b"/>
                </a:tc>
                <a:tc hMerge="1">
                  <a:txBody>
                    <a:bodyPr/>
                    <a:lstStyle/>
                    <a:p>
                      <a:endParaRPr lang="sv-SE"/>
                    </a:p>
                  </a:txBody>
                  <a:tcPr/>
                </a:tc>
                <a:tc gridSpan="2">
                  <a:txBody>
                    <a:bodyPr/>
                    <a:lstStyle/>
                    <a:p>
                      <a:pPr algn="ctr" rtl="0" fontAlgn="b"/>
                      <a:r>
                        <a:rPr lang="sv-SE" sz="1100" b="0" i="1" u="none" strike="noStrike">
                          <a:solidFill>
                            <a:srgbClr val="000000"/>
                          </a:solidFill>
                          <a:effectLst/>
                          <a:latin typeface="Futura Std Book"/>
                        </a:rPr>
                        <a:t>Årstakt*</a:t>
                      </a:r>
                    </a:p>
                  </a:txBody>
                  <a:tcPr marL="9525" marR="9525" marT="9525" marB="0" anchor="b"/>
                </a:tc>
                <a:tc hMerge="1">
                  <a:txBody>
                    <a:bodyPr/>
                    <a:lstStyle/>
                    <a:p>
                      <a:endParaRPr lang="sv-SE"/>
                    </a:p>
                  </a:txBody>
                  <a:tcPr/>
                </a:tc>
              </a:tr>
              <a:tr h="190500">
                <a:tc>
                  <a:txBody>
                    <a:bodyPr/>
                    <a:lstStyle/>
                    <a:p>
                      <a:pPr marL="0" algn="ctr" defTabSz="816314" rtl="0" eaLnBrk="1" fontAlgn="b" latinLnBrk="0" hangingPunct="1"/>
                      <a:endParaRPr lang="sv-SE" sz="1100" b="0" i="0" u="none" strike="noStrike" kern="1200" dirty="0">
                        <a:solidFill>
                          <a:srgbClr val="000000"/>
                        </a:solidFill>
                        <a:effectLst/>
                        <a:latin typeface="+mj-lt"/>
                        <a:ea typeface="+mn-ea"/>
                        <a:cs typeface="+mn-cs"/>
                      </a:endParaRP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c>
                  <a:txBody>
                    <a:bodyPr/>
                    <a:lstStyle/>
                    <a:p>
                      <a:pPr algn="ctr" rtl="0" fontAlgn="b"/>
                      <a:r>
                        <a:rPr lang="sv-SE" sz="1000" b="0" i="0" u="none" strike="noStrike">
                          <a:solidFill>
                            <a:srgbClr val="000000"/>
                          </a:solidFill>
                          <a:effectLst/>
                          <a:latin typeface="Futura Std Book"/>
                        </a:rPr>
                        <a:t>Antal</a:t>
                      </a:r>
                    </a:p>
                  </a:txBody>
                  <a:tcPr marL="9525" marR="9525" marT="9525" marB="0" anchor="b"/>
                </a:tc>
                <a:tc>
                  <a:txBody>
                    <a:bodyPr/>
                    <a:lstStyle/>
                    <a:p>
                      <a:pPr algn="ctr" rtl="0" fontAlgn="b"/>
                      <a:r>
                        <a:rPr lang="sv-SE" sz="1000" b="0" i="0" u="none" strike="noStrike">
                          <a:solidFill>
                            <a:srgbClr val="000000"/>
                          </a:solidFill>
                          <a:effectLst/>
                          <a:latin typeface="Futura Std Book"/>
                        </a:rPr>
                        <a:t>Utv., %</a:t>
                      </a:r>
                    </a:p>
                  </a:txBody>
                  <a:tcPr marL="9525" marR="9525" marT="9525" marB="0" anchor="b"/>
                </a:tc>
              </a:tr>
              <a:tr h="190500">
                <a:tc>
                  <a:txBody>
                    <a:bodyPr/>
                    <a:lstStyle/>
                    <a:p>
                      <a:pPr algn="l" rtl="0" fontAlgn="b"/>
                      <a:r>
                        <a:rPr lang="sv-SE" sz="1100" b="0" i="0" u="none" strike="noStrike" dirty="0">
                          <a:solidFill>
                            <a:srgbClr val="000000"/>
                          </a:solidFill>
                          <a:effectLst/>
                          <a:latin typeface="Futura Std Book"/>
                        </a:rPr>
                        <a:t>Sverige</a:t>
                      </a:r>
                    </a:p>
                  </a:txBody>
                  <a:tcPr marL="9525" marR="9525" marT="9525" marB="0" anchor="b"/>
                </a:tc>
                <a:tc>
                  <a:txBody>
                    <a:bodyPr/>
                    <a:lstStyle/>
                    <a:p>
                      <a:pPr algn="ctr" fontAlgn="b"/>
                      <a:r>
                        <a:rPr lang="sv-SE" sz="1100" b="0" i="0" u="none" strike="noStrike">
                          <a:solidFill>
                            <a:srgbClr val="000000"/>
                          </a:solidFill>
                          <a:effectLst/>
                          <a:latin typeface="Futura Std Book"/>
                        </a:rPr>
                        <a:t>272 641</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22.3</a:t>
                      </a:r>
                    </a:p>
                  </a:txBody>
                  <a:tcPr marL="9525" marR="9525" marT="9525" marB="0" anchor="b">
                    <a:noFill/>
                  </a:tcPr>
                </a:tc>
                <a:tc>
                  <a:txBody>
                    <a:bodyPr/>
                    <a:lstStyle/>
                    <a:p>
                      <a:pPr algn="ctr" fontAlgn="b"/>
                      <a:r>
                        <a:rPr lang="sv-SE" sz="1100" b="0" i="0" u="none" strike="noStrike">
                          <a:solidFill>
                            <a:srgbClr val="000000"/>
                          </a:solidFill>
                          <a:effectLst/>
                          <a:latin typeface="Futura Std Book"/>
                        </a:rPr>
                        <a:t>1 277 107</a:t>
                      </a:r>
                    </a:p>
                  </a:txBody>
                  <a:tcPr marL="9525" marR="9525" marT="9525" marB="0" anchor="b"/>
                </a:tc>
                <a:tc>
                  <a:txBody>
                    <a:bodyPr/>
                    <a:lstStyle/>
                    <a:p>
                      <a:pPr algn="ctr" fontAlgn="b"/>
                      <a:r>
                        <a:rPr lang="sv-SE" sz="1100" b="0" i="0" u="none" strike="noStrike">
                          <a:solidFill>
                            <a:srgbClr val="000000"/>
                          </a:solidFill>
                          <a:effectLst/>
                          <a:latin typeface="Futura Std Book"/>
                        </a:rPr>
                        <a:t>28.1</a:t>
                      </a:r>
                    </a:p>
                  </a:txBody>
                  <a:tcPr marL="9525" marR="9525" marT="9525" marB="0" anchor="b"/>
                </a:tc>
              </a:tr>
              <a:tr h="190500">
                <a:tc>
                  <a:txBody>
                    <a:bodyPr/>
                    <a:lstStyle/>
                    <a:p>
                      <a:pPr algn="l" rtl="0" fontAlgn="b"/>
                      <a:r>
                        <a:rPr lang="sv-SE" sz="1100" b="0" i="0" u="none" strike="noStrike">
                          <a:solidFill>
                            <a:srgbClr val="000000"/>
                          </a:solidFill>
                          <a:effectLst/>
                          <a:latin typeface="Futura Std Book"/>
                        </a:rPr>
                        <a:t>Stockholmsregionen</a:t>
                      </a:r>
                    </a:p>
                  </a:txBody>
                  <a:tcPr marL="9525" marR="9525" marT="9525" marB="0" anchor="b"/>
                </a:tc>
                <a:tc>
                  <a:txBody>
                    <a:bodyPr/>
                    <a:lstStyle/>
                    <a:p>
                      <a:pPr algn="ctr" fontAlgn="b"/>
                      <a:r>
                        <a:rPr lang="sv-SE" sz="1100" b="0" i="0" u="none" strike="noStrike">
                          <a:solidFill>
                            <a:srgbClr val="000000"/>
                          </a:solidFill>
                          <a:effectLst/>
                          <a:latin typeface="Futura Std Book"/>
                        </a:rPr>
                        <a:t>140 328</a:t>
                      </a:r>
                    </a:p>
                  </a:txBody>
                  <a:tcPr marL="9525" marR="9525" marT="9525" marB="0" anchor="b">
                    <a:noFill/>
                  </a:tcPr>
                </a:tc>
                <a:tc>
                  <a:txBody>
                    <a:bodyPr/>
                    <a:lstStyle/>
                    <a:p>
                      <a:pPr algn="ctr" fontAlgn="b"/>
                      <a:r>
                        <a:rPr lang="sv-SE" sz="1100" b="0" i="0" u="none" strike="noStrike">
                          <a:solidFill>
                            <a:srgbClr val="000000"/>
                          </a:solidFill>
                          <a:effectLst/>
                          <a:latin typeface="Futura Std Book"/>
                        </a:rPr>
                        <a:t>25.0</a:t>
                      </a:r>
                    </a:p>
                  </a:txBody>
                  <a:tcPr marL="9525" marR="9525" marT="9525" marB="0" anchor="b">
                    <a:noFill/>
                  </a:tcPr>
                </a:tc>
                <a:tc>
                  <a:txBody>
                    <a:bodyPr/>
                    <a:lstStyle/>
                    <a:p>
                      <a:pPr algn="ctr" fontAlgn="b"/>
                      <a:r>
                        <a:rPr lang="sv-SE" sz="1100" b="0" i="0" u="none" strike="noStrike">
                          <a:solidFill>
                            <a:srgbClr val="000000"/>
                          </a:solidFill>
                          <a:effectLst/>
                          <a:latin typeface="Futura Std Book"/>
                        </a:rPr>
                        <a:t>619 581</a:t>
                      </a:r>
                    </a:p>
                  </a:txBody>
                  <a:tcPr marL="9525" marR="9525" marT="9525" marB="0" anchor="b"/>
                </a:tc>
                <a:tc>
                  <a:txBody>
                    <a:bodyPr/>
                    <a:lstStyle/>
                    <a:p>
                      <a:pPr algn="ctr" fontAlgn="b"/>
                      <a:r>
                        <a:rPr lang="sv-SE" sz="1100" b="0" i="0" u="none" strike="noStrike">
                          <a:solidFill>
                            <a:srgbClr val="000000"/>
                          </a:solidFill>
                          <a:effectLst/>
                          <a:latin typeface="Futura Std Book"/>
                        </a:rPr>
                        <a:t>25.9</a:t>
                      </a:r>
                    </a:p>
                  </a:txBody>
                  <a:tcPr marL="9525" marR="9525" marT="9525" marB="0" anchor="b"/>
                </a:tc>
              </a:tr>
              <a:tr h="190500">
                <a:tc>
                  <a:txBody>
                    <a:bodyPr/>
                    <a:lstStyle/>
                    <a:p>
                      <a:pPr algn="l" rtl="0" fontAlgn="b"/>
                      <a:r>
                        <a:rPr lang="sv-SE" sz="1100" b="1" i="0" u="none" strike="noStrike">
                          <a:solidFill>
                            <a:srgbClr val="000000"/>
                          </a:solidFill>
                          <a:effectLst/>
                          <a:latin typeface="Futura Std Book"/>
                        </a:rPr>
                        <a:t>Uppsala län</a:t>
                      </a:r>
                    </a:p>
                  </a:txBody>
                  <a:tcPr marL="9525" marR="9525" marT="9525" marB="0" anchor="b"/>
                </a:tc>
                <a:tc>
                  <a:txBody>
                    <a:bodyPr/>
                    <a:lstStyle/>
                    <a:p>
                      <a:pPr algn="ctr" fontAlgn="b"/>
                      <a:r>
                        <a:rPr lang="sv-SE" sz="1100" b="1" i="0" u="none" strike="noStrike">
                          <a:solidFill>
                            <a:srgbClr val="000000"/>
                          </a:solidFill>
                          <a:effectLst/>
                          <a:latin typeface="Futura std book"/>
                        </a:rPr>
                        <a:t>8 230</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11.4</a:t>
                      </a:r>
                    </a:p>
                  </a:txBody>
                  <a:tcPr marL="9525" marR="9525" marT="9525" marB="0" anchor="b">
                    <a:noFill/>
                  </a:tcPr>
                </a:tc>
                <a:tc>
                  <a:txBody>
                    <a:bodyPr/>
                    <a:lstStyle/>
                    <a:p>
                      <a:pPr algn="ctr" fontAlgn="b"/>
                      <a:r>
                        <a:rPr lang="sv-SE" sz="1100" b="1" i="0" u="none" strike="noStrike">
                          <a:solidFill>
                            <a:srgbClr val="000000"/>
                          </a:solidFill>
                          <a:effectLst/>
                          <a:latin typeface="Futura std book"/>
                        </a:rPr>
                        <a:t>37 781</a:t>
                      </a:r>
                    </a:p>
                  </a:txBody>
                  <a:tcPr marL="9525" marR="9525" marT="9525" marB="0" anchor="b"/>
                </a:tc>
                <a:tc>
                  <a:txBody>
                    <a:bodyPr/>
                    <a:lstStyle/>
                    <a:p>
                      <a:pPr algn="ctr" fontAlgn="b"/>
                      <a:r>
                        <a:rPr lang="sv-SE" sz="1100" b="1" i="0" u="none" strike="noStrike">
                          <a:solidFill>
                            <a:srgbClr val="000000"/>
                          </a:solidFill>
                          <a:effectLst/>
                          <a:latin typeface="Futura std book"/>
                        </a:rPr>
                        <a:t>28.1</a:t>
                      </a:r>
                    </a:p>
                  </a:txBody>
                  <a:tcPr marL="9525" marR="9525" marT="9525" marB="0" anchor="b"/>
                </a:tc>
              </a:tr>
              <a:tr h="190500">
                <a:tc>
                  <a:txBody>
                    <a:bodyPr/>
                    <a:lstStyle/>
                    <a:p>
                      <a:pPr algn="l" rtl="0" fontAlgn="b"/>
                      <a:r>
                        <a:rPr lang="sv-SE" sz="1100" b="1" i="0" u="none" strike="noStrike" dirty="0">
                          <a:solidFill>
                            <a:srgbClr val="000000"/>
                          </a:solidFill>
                          <a:effectLst/>
                          <a:latin typeface="Futura Std Book"/>
                        </a:rPr>
                        <a:t>Uppsala kommun</a:t>
                      </a:r>
                    </a:p>
                  </a:txBody>
                  <a:tcPr marL="9525" marR="9525" marT="9525" marB="0" anchor="b"/>
                </a:tc>
                <a:tc>
                  <a:txBody>
                    <a:bodyPr/>
                    <a:lstStyle/>
                    <a:p>
                      <a:pPr algn="ctr" fontAlgn="b"/>
                      <a:r>
                        <a:rPr lang="sv-SE" sz="1100" b="1" i="0" u="none" strike="noStrike">
                          <a:solidFill>
                            <a:srgbClr val="000000"/>
                          </a:solidFill>
                          <a:effectLst/>
                          <a:latin typeface="Futura std book"/>
                        </a:rPr>
                        <a:t>6 075</a:t>
                      </a:r>
                    </a:p>
                  </a:txBody>
                  <a:tcPr marL="9525" marR="9525" marT="9525" marB="0" anchor="b">
                    <a:noFill/>
                  </a:tcPr>
                </a:tc>
                <a:tc>
                  <a:txBody>
                    <a:bodyPr/>
                    <a:lstStyle/>
                    <a:p>
                      <a:pPr algn="ctr" fontAlgn="b"/>
                      <a:r>
                        <a:rPr lang="sv-SE" sz="1100" b="1" i="0" u="none" strike="noStrike">
                          <a:solidFill>
                            <a:srgbClr val="000000"/>
                          </a:solidFill>
                          <a:effectLst/>
                          <a:latin typeface="Futura std book"/>
                        </a:rPr>
                        <a:t>15.1</a:t>
                      </a:r>
                    </a:p>
                  </a:txBody>
                  <a:tcPr marL="9525" marR="9525" marT="9525" marB="0" anchor="b">
                    <a:noFill/>
                  </a:tcPr>
                </a:tc>
                <a:tc>
                  <a:txBody>
                    <a:bodyPr/>
                    <a:lstStyle/>
                    <a:p>
                      <a:pPr algn="ctr" fontAlgn="b"/>
                      <a:r>
                        <a:rPr lang="sv-SE" sz="1100" b="1" i="0" u="none" strike="noStrike">
                          <a:solidFill>
                            <a:srgbClr val="000000"/>
                          </a:solidFill>
                          <a:effectLst/>
                          <a:latin typeface="Futura std book"/>
                        </a:rPr>
                        <a:t>25 678</a:t>
                      </a:r>
                    </a:p>
                  </a:txBody>
                  <a:tcPr marL="9525" marR="9525" marT="9525" marB="0" anchor="b"/>
                </a:tc>
                <a:tc>
                  <a:txBody>
                    <a:bodyPr/>
                    <a:lstStyle/>
                    <a:p>
                      <a:pPr algn="ctr" fontAlgn="b"/>
                      <a:r>
                        <a:rPr lang="sv-SE" sz="1100" b="1" i="0" u="none" strike="noStrike" dirty="0">
                          <a:solidFill>
                            <a:srgbClr val="000000"/>
                          </a:solidFill>
                          <a:effectLst/>
                          <a:latin typeface="Futura std book"/>
                        </a:rPr>
                        <a:t>27.3</a:t>
                      </a:r>
                    </a:p>
                  </a:txBody>
                  <a:tcPr marL="9525" marR="9525" marT="9525" marB="0" anchor="b"/>
                </a:tc>
              </a:tr>
            </a:tbl>
          </a:graphicData>
        </a:graphic>
      </p:graphicFrame>
      <p:sp>
        <p:nvSpPr>
          <p:cNvPr id="7" name="textruta 6"/>
          <p:cNvSpPr txBox="1"/>
          <p:nvPr/>
        </p:nvSpPr>
        <p:spPr>
          <a:xfrm>
            <a:off x="7419392" y="3396515"/>
            <a:ext cx="914400" cy="914400"/>
          </a:xfrm>
          <a:prstGeom prst="rect">
            <a:avLst/>
          </a:prstGeom>
          <a:noFill/>
        </p:spPr>
        <p:txBody>
          <a:bodyPr wrap="none" lIns="0" tIns="0" rIns="0" bIns="0" rtlCol="0">
            <a:noAutofit/>
          </a:bodyPr>
          <a:lstStyle/>
          <a:p>
            <a:pPr>
              <a:lnSpc>
                <a:spcPts val="2400"/>
              </a:lnSpc>
            </a:pPr>
            <a:r>
              <a:rPr lang="sv-SE" sz="800" dirty="0" smtClean="0"/>
              <a:t>*De fyra senaste kvartalen</a:t>
            </a:r>
          </a:p>
        </p:txBody>
      </p:sp>
    </p:spTree>
    <p:extLst>
      <p:ext uri="{BB962C8B-B14F-4D97-AF65-F5344CB8AC3E}">
        <p14:creationId xmlns:p14="http://schemas.microsoft.com/office/powerpoint/2010/main" val="1536392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BR 16 9">
  <a:themeElements>
    <a:clrScheme name="Anpassat 73">
      <a:dk1>
        <a:sysClr val="windowText" lastClr="000000"/>
      </a:dk1>
      <a:lt1>
        <a:sysClr val="window" lastClr="FFFFFF"/>
      </a:lt1>
      <a:dk2>
        <a:srgbClr val="000000"/>
      </a:dk2>
      <a:lt2>
        <a:srgbClr val="FFFFFF"/>
      </a:lt2>
      <a:accent1>
        <a:srgbClr val="C40064"/>
      </a:accent1>
      <a:accent2>
        <a:srgbClr val="006EBF"/>
      </a:accent2>
      <a:accent3>
        <a:srgbClr val="00867F"/>
      </a:accent3>
      <a:accent4>
        <a:srgbClr val="DD4A2C"/>
      </a:accent4>
      <a:accent5>
        <a:srgbClr val="5D237D"/>
      </a:accent5>
      <a:accent6>
        <a:srgbClr val="E6E6E6"/>
      </a:accent6>
      <a:hlink>
        <a:srgbClr val="000000"/>
      </a:hlink>
      <a:folHlink>
        <a:srgbClr val="E6E6E6"/>
      </a:folHlink>
    </a:clrScheme>
    <a:fontScheme name="Anpassat 51">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ts val="2400"/>
          </a:lnSpc>
          <a:defRPr sz="2000" dirty="0" err="1"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SBR 16 9</Template>
  <TotalTime>3553</TotalTime>
  <Words>927</Words>
  <Application>Microsoft Office PowerPoint</Application>
  <PresentationFormat>Bildspel på skärmen (16:9)</PresentationFormat>
  <Paragraphs>550</Paragraphs>
  <Slides>15</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Furtur</vt:lpstr>
      <vt:lpstr>Futura std book</vt:lpstr>
      <vt:lpstr>Futura std book</vt:lpstr>
      <vt:lpstr>SBR 16 9</vt:lpstr>
      <vt:lpstr>Konjunkturen i Uppsala län  kv3 2016 December 2016</vt:lpstr>
      <vt:lpstr>Konjunkturläget 2016 kv3  </vt:lpstr>
      <vt:lpstr>Lönesumma i privat sektor Index 100 = 2005 kv1</vt:lpstr>
      <vt:lpstr>Lönesumma, Uppsala län Index 100 = 2005 kv1</vt:lpstr>
      <vt:lpstr>Nyregistrerade företag  </vt:lpstr>
      <vt:lpstr>Företagskonkurser  </vt:lpstr>
      <vt:lpstr>Sysselsättning Index 100 = 2008 kv1 </vt:lpstr>
      <vt:lpstr>Sysselsättning i Uppsala län</vt:lpstr>
      <vt:lpstr>Nyanmälda platser på arbetsförmedlingen Index 100 = 2005 kv1</vt:lpstr>
      <vt:lpstr>Varslade personer Index 100 = 2006 kv1</vt:lpstr>
      <vt:lpstr>Arbetslöshet i förh. till befolkningen (%), 15-74 år   </vt:lpstr>
      <vt:lpstr>Befolkning Index 100 = 2005 kv1</vt:lpstr>
      <vt:lpstr>Påbörjade lägenheter Index 100 = 2005 kv1</vt:lpstr>
      <vt:lpstr>Kommersiella övernattningar Index 100 = 2008 kv3 (kv3, 2008 - 2016) </vt:lpstr>
      <vt:lpstr>Stockholm Business Alliance, SBA  Inom ramen för partnerskapet Stockholm Business Alliance – 54 kommuner i Stockholmsregionen – tas det fram kvartalsvisa konjunkturrapporter för länen; Stockholms län, Uppsala län, Södermanlands län,  Östergötlands län, Örebro län, Västmanlands län, Dalarnas län och Gävleborgs län.   Samtliga rapporter finns tillgängliga på www.stockholmbusinessalliance.se.  Frågor kan ställas till Stefan Frid på Invest Stockholm.  Ansvarig utgivare: Olle Zetterberg, VD Stockholm Business Region.    Stockholm Business Region  P.O. Box 16282  SE-103 25 Stockholm, Sweden  Phone + 46 8 508 280 00  www.visitstockholm.com  investstockholm.com  stockholmbusinessregion.se </vt:lpstr>
    </vt:vector>
  </TitlesOfParts>
  <Company>Volvo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Konjunturen</dc:title>
  <dc:creator>Stefan Frid</dc:creator>
  <cp:lastModifiedBy>Sävås Fredrik</cp:lastModifiedBy>
  <cp:revision>243</cp:revision>
  <cp:lastPrinted>2015-02-26T14:29:42Z</cp:lastPrinted>
  <dcterms:created xsi:type="dcterms:W3CDTF">2015-02-13T14:20:44Z</dcterms:created>
  <dcterms:modified xsi:type="dcterms:W3CDTF">2016-12-16T10:14:02Z</dcterms:modified>
</cp:coreProperties>
</file>