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1" r:id="rId2"/>
    <p:sldId id="318" r:id="rId3"/>
    <p:sldId id="287" r:id="rId4"/>
    <p:sldId id="290" r:id="rId5"/>
    <p:sldId id="296" r:id="rId6"/>
    <p:sldId id="297" r:id="rId7"/>
    <p:sldId id="298" r:id="rId8"/>
    <p:sldId id="312" r:id="rId9"/>
    <p:sldId id="300" r:id="rId10"/>
    <p:sldId id="305" r:id="rId11"/>
    <p:sldId id="307" r:id="rId12"/>
    <p:sldId id="308" r:id="rId13"/>
    <p:sldId id="309" r:id="rId14"/>
    <p:sldId id="310" r:id="rId15"/>
    <p:sldId id="319"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4" autoAdjust="0"/>
    <p:restoredTop sz="94704" autoAdjust="0"/>
  </p:normalViewPr>
  <p:slideViewPr>
    <p:cSldViewPr snapToGrid="0" showGuides="1">
      <p:cViewPr>
        <p:scale>
          <a:sx n="130" d="100"/>
          <a:sy n="130" d="100"/>
        </p:scale>
        <p:origin x="720" y="510"/>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3/23/2017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23/03/2017</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a:t>
            </a:fld>
            <a:endParaRPr lang="en-GB"/>
          </a:p>
        </p:txBody>
      </p:sp>
    </p:spTree>
    <p:extLst>
      <p:ext uri="{BB962C8B-B14F-4D97-AF65-F5344CB8AC3E}">
        <p14:creationId xmlns:p14="http://schemas.microsoft.com/office/powerpoint/2010/main" val="329548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37055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5</a:t>
            </a:fld>
            <a:endParaRPr lang="en-GB"/>
          </a:p>
        </p:txBody>
      </p:sp>
    </p:spTree>
    <p:extLst>
      <p:ext uri="{BB962C8B-B14F-4D97-AF65-F5344CB8AC3E}">
        <p14:creationId xmlns:p14="http://schemas.microsoft.com/office/powerpoint/2010/main" val="65676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9</a:t>
            </a:fld>
            <a:endParaRPr lang="en-GB"/>
          </a:p>
        </p:txBody>
      </p:sp>
    </p:spTree>
    <p:extLst>
      <p:ext uri="{BB962C8B-B14F-4D97-AF65-F5344CB8AC3E}">
        <p14:creationId xmlns:p14="http://schemas.microsoft.com/office/powerpoint/2010/main" val="1547801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9">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98739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79"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1_sverige_lansgranser__samtliga.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0" r="320"/>
          <a:stretch>
            <a:fillRect/>
          </a:stretch>
        </p:blipFill>
        <p:spPr/>
      </p:pic>
      <p:sp>
        <p:nvSpPr>
          <p:cNvPr id="7" name="Rubrik 2"/>
          <p:cNvSpPr>
            <a:spLocks noGrp="1"/>
          </p:cNvSpPr>
          <p:nvPr>
            <p:ph type="title"/>
          </p:nvPr>
        </p:nvSpPr>
        <p:spPr>
          <a:xfrm>
            <a:off x="363876" y="1454654"/>
            <a:ext cx="4066928" cy="2404651"/>
          </a:xfrm>
        </p:spPr>
        <p:txBody>
          <a:bodyPr/>
          <a:lstStyle/>
          <a:p>
            <a:r>
              <a:rPr lang="en-US" sz="2800" dirty="0" err="1" smtClean="0"/>
              <a:t>Konjunkturen</a:t>
            </a:r>
            <a:r>
              <a:rPr lang="en-US" sz="2800" dirty="0" smtClean="0"/>
              <a:t> </a:t>
            </a:r>
            <a:r>
              <a:rPr lang="en-US" sz="2800" dirty="0" err="1" smtClean="0"/>
              <a:t>i</a:t>
            </a:r>
            <a:r>
              <a:rPr lang="en-US" sz="2800" dirty="0" smtClean="0"/>
              <a:t> </a:t>
            </a:r>
            <a:br>
              <a:rPr lang="en-US" sz="2800" dirty="0" smtClean="0"/>
            </a:br>
            <a:r>
              <a:rPr lang="en-US" sz="2800" dirty="0" err="1" smtClean="0"/>
              <a:t>Stockholmsregionen</a:t>
            </a:r>
            <a:r>
              <a:rPr lang="en-US" sz="1900" dirty="0" smtClean="0"/>
              <a:t/>
            </a:r>
            <a:br>
              <a:rPr lang="en-US" sz="1900" dirty="0" smtClean="0"/>
            </a:br>
            <a:r>
              <a:rPr lang="en-US" sz="1600" dirty="0" smtClean="0"/>
              <a:t>Stockholm </a:t>
            </a:r>
            <a:r>
              <a:rPr lang="en-US" sz="1600" dirty="0"/>
              <a:t>Business </a:t>
            </a:r>
            <a:r>
              <a:rPr lang="en-US" sz="1600" dirty="0" smtClean="0"/>
              <a:t>Alliance</a:t>
            </a:r>
            <a:r>
              <a:rPr lang="en-US" sz="1900" dirty="0" smtClean="0"/>
              <a:t/>
            </a:r>
            <a:br>
              <a:rPr lang="en-US" sz="1900" dirty="0" smtClean="0"/>
            </a:br>
            <a:r>
              <a:rPr lang="en-US" sz="1900" dirty="0"/>
              <a:t/>
            </a:r>
            <a:br>
              <a:rPr lang="en-US" sz="1900" dirty="0"/>
            </a:br>
            <a:r>
              <a:rPr lang="en-GB" sz="1900" dirty="0" smtClean="0"/>
              <a:t>kv4 2016</a:t>
            </a:r>
            <a:r>
              <a:rPr lang="en-GB" sz="1900" dirty="0"/>
              <a:t/>
            </a:r>
            <a:br>
              <a:rPr lang="en-GB" sz="1900" dirty="0"/>
            </a:br>
            <a:r>
              <a:rPr lang="en-GB" sz="1900" dirty="0" smtClean="0"/>
              <a:t>Mars 2017</a:t>
            </a:r>
            <a:endParaRPr lang="en-US" sz="1900" dirty="0"/>
          </a:p>
        </p:txBody>
      </p:sp>
    </p:spTree>
    <p:extLst>
      <p:ext uri="{BB962C8B-B14F-4D97-AF65-F5344CB8AC3E}">
        <p14:creationId xmlns:p14="http://schemas.microsoft.com/office/powerpoint/2010/main" val="249183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29301" y="1446703"/>
            <a:ext cx="5675413" cy="727828"/>
          </a:xfrm>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6" name="Tabell 5"/>
          <p:cNvGraphicFramePr>
            <a:graphicFrameLocks noGrp="1"/>
          </p:cNvGraphicFramePr>
          <p:nvPr>
            <p:extLst>
              <p:ext uri="{D42A27DB-BD31-4B8C-83A1-F6EECF244321}">
                <p14:modId xmlns:p14="http://schemas.microsoft.com/office/powerpoint/2010/main" val="4185347249"/>
              </p:ext>
            </p:extLst>
          </p:nvPr>
        </p:nvGraphicFramePr>
        <p:xfrm>
          <a:off x="4102553" y="2337681"/>
          <a:ext cx="4530243" cy="2286000"/>
        </p:xfrm>
        <a:graphic>
          <a:graphicData uri="http://schemas.openxmlformats.org/drawingml/2006/table">
            <a:tbl>
              <a:tblPr>
                <a:tableStyleId>{68D230F3-CF80-4859-8CE7-A43EE81993B5}</a:tableStyleId>
              </a:tblPr>
              <a:tblGrid>
                <a:gridCol w="1985880">
                  <a:extLst>
                    <a:ext uri="{9D8B030D-6E8A-4147-A177-3AD203B41FA5}">
                      <a16:colId xmlns:a16="http://schemas.microsoft.com/office/drawing/2014/main" val="20000"/>
                    </a:ext>
                  </a:extLst>
                </a:gridCol>
                <a:gridCol w="706688">
                  <a:extLst>
                    <a:ext uri="{9D8B030D-6E8A-4147-A177-3AD203B41FA5}">
                      <a16:colId xmlns:a16="http://schemas.microsoft.com/office/drawing/2014/main" val="20001"/>
                    </a:ext>
                  </a:extLst>
                </a:gridCol>
                <a:gridCol w="661301">
                  <a:extLst>
                    <a:ext uri="{9D8B030D-6E8A-4147-A177-3AD203B41FA5}">
                      <a16:colId xmlns:a16="http://schemas.microsoft.com/office/drawing/2014/main" val="20002"/>
                    </a:ext>
                  </a:extLst>
                </a:gridCol>
                <a:gridCol w="651428">
                  <a:extLst>
                    <a:ext uri="{9D8B030D-6E8A-4147-A177-3AD203B41FA5}">
                      <a16:colId xmlns:a16="http://schemas.microsoft.com/office/drawing/2014/main" val="20003"/>
                    </a:ext>
                  </a:extLst>
                </a:gridCol>
                <a:gridCol w="524946">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5 961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18 796</a:t>
                      </a:r>
                    </a:p>
                  </a:txBody>
                  <a:tcPr marL="9525" marR="9525" marT="9525" marB="0" anchor="b"/>
                </a:tc>
                <a:tc>
                  <a:txBody>
                    <a:bodyPr/>
                    <a:lstStyle/>
                    <a:p>
                      <a:pPr algn="ctr" fontAlgn="b"/>
                      <a:r>
                        <a:rPr lang="sv-SE" sz="1100" b="1" i="0" u="none" strike="noStrike">
                          <a:solidFill>
                            <a:srgbClr val="000000"/>
                          </a:solidFill>
                          <a:effectLst/>
                          <a:latin typeface="Futura std book"/>
                        </a:rPr>
                        <a:t>-13,2</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5 493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19 791</a:t>
                      </a:r>
                    </a:p>
                  </a:txBody>
                  <a:tcPr marL="9525" marR="9525" marT="9525" marB="0" anchor="b"/>
                </a:tc>
                <a:tc>
                  <a:txBody>
                    <a:bodyPr/>
                    <a:lstStyle/>
                    <a:p>
                      <a:pPr algn="ctr" fontAlgn="b"/>
                      <a:r>
                        <a:rPr lang="sv-SE" sz="1100" b="1" i="0" u="none" strike="noStrike">
                          <a:solidFill>
                            <a:srgbClr val="000000"/>
                          </a:solidFill>
                          <a:effectLst/>
                          <a:latin typeface="Futura std book"/>
                        </a:rPr>
                        <a:t>-7,9</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3 829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11 006</a:t>
                      </a:r>
                    </a:p>
                  </a:txBody>
                  <a:tcPr marL="9525" marR="9525" marT="9525" marB="0" anchor="b"/>
                </a:tc>
                <a:tc>
                  <a:txBody>
                    <a:bodyPr/>
                    <a:lstStyle/>
                    <a:p>
                      <a:pPr algn="ctr" fontAlgn="b"/>
                      <a:r>
                        <a:rPr lang="sv-SE" sz="1100" b="0" i="0" u="none" strike="noStrike">
                          <a:solidFill>
                            <a:srgbClr val="000000"/>
                          </a:solidFill>
                          <a:effectLst/>
                          <a:latin typeface="Futura Std Book"/>
                        </a:rPr>
                        <a:t>-8,9</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220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-28,3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739</a:t>
                      </a:r>
                    </a:p>
                  </a:txBody>
                  <a:tcPr marL="9525" marR="9525" marT="9525" marB="0" anchor="b"/>
                </a:tc>
                <a:tc>
                  <a:txBody>
                    <a:bodyPr/>
                    <a:lstStyle/>
                    <a:p>
                      <a:pPr algn="ctr" fontAlgn="b"/>
                      <a:r>
                        <a:rPr lang="sv-SE" sz="1100" b="0" i="0" u="none" strike="noStrike">
                          <a:solidFill>
                            <a:srgbClr val="000000"/>
                          </a:solidFill>
                          <a:effectLst/>
                          <a:latin typeface="Futura Std Book"/>
                        </a:rPr>
                        <a:t>-21,0</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244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1 448</a:t>
                      </a:r>
                    </a:p>
                  </a:txBody>
                  <a:tcPr marL="9525" marR="9525" marT="9525" marB="0" anchor="b"/>
                </a:tc>
                <a:tc>
                  <a:txBody>
                    <a:bodyPr/>
                    <a:lstStyle/>
                    <a:p>
                      <a:pPr algn="ctr" fontAlgn="b"/>
                      <a:r>
                        <a:rPr lang="sv-SE" sz="1100" b="0" i="0" u="none" strike="noStrike">
                          <a:solidFill>
                            <a:srgbClr val="000000"/>
                          </a:solidFill>
                          <a:effectLst/>
                          <a:latin typeface="Futura Std Book"/>
                        </a:rPr>
                        <a:t>-0,6</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430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44,3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1 236</a:t>
                      </a:r>
                    </a:p>
                  </a:txBody>
                  <a:tcPr marL="9525" marR="9525" marT="9525" marB="0" anchor="b"/>
                </a:tc>
                <a:tc>
                  <a:txBody>
                    <a:bodyPr/>
                    <a:lstStyle/>
                    <a:p>
                      <a:pPr algn="ctr" fontAlgn="b"/>
                      <a:r>
                        <a:rPr lang="sv-SE" sz="1100" b="0" i="0" u="none" strike="noStrike">
                          <a:solidFill>
                            <a:srgbClr val="000000"/>
                          </a:solidFill>
                          <a:effectLst/>
                          <a:latin typeface="Futura Std Book"/>
                        </a:rPr>
                        <a:t>-32,0</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528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1 323</a:t>
                      </a:r>
                    </a:p>
                  </a:txBody>
                  <a:tcPr marL="9525" marR="9525" marT="9525" marB="0" anchor="b"/>
                </a:tc>
                <a:tc>
                  <a:txBody>
                    <a:bodyPr/>
                    <a:lstStyle/>
                    <a:p>
                      <a:pPr algn="ctr" fontAlgn="b"/>
                      <a:r>
                        <a:rPr lang="sv-SE" sz="1100" b="0" i="0" u="none" strike="noStrike">
                          <a:solidFill>
                            <a:srgbClr val="000000"/>
                          </a:solidFill>
                          <a:effectLst/>
                          <a:latin typeface="Futura Std Book"/>
                        </a:rPr>
                        <a:t>7,5</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87,5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1 230</a:t>
                      </a:r>
                    </a:p>
                  </a:txBody>
                  <a:tcPr marL="9525" marR="9525" marT="9525" marB="0" anchor="b"/>
                </a:tc>
                <a:tc>
                  <a:txBody>
                    <a:bodyPr/>
                    <a:lstStyle/>
                    <a:p>
                      <a:pPr algn="ctr" fontAlgn="b"/>
                      <a:r>
                        <a:rPr lang="sv-SE" sz="1100" b="0" i="0" u="none" strike="noStrike">
                          <a:solidFill>
                            <a:srgbClr val="000000"/>
                          </a:solidFill>
                          <a:effectLst/>
                          <a:latin typeface="Futura Std Book"/>
                        </a:rPr>
                        <a:t>-17,6</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226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978</a:t>
                      </a:r>
                    </a:p>
                  </a:txBody>
                  <a:tcPr marL="9525" marR="9525" marT="9525" marB="0" anchor="b"/>
                </a:tc>
                <a:tc>
                  <a:txBody>
                    <a:bodyPr/>
                    <a:lstStyle/>
                    <a:p>
                      <a:pPr algn="ctr" fontAlgn="b"/>
                      <a:r>
                        <a:rPr lang="sv-SE" sz="1100" b="0" i="0" u="none" strike="noStrike">
                          <a:solidFill>
                            <a:srgbClr val="000000"/>
                          </a:solidFill>
                          <a:effectLst/>
                          <a:latin typeface="Futura Std Book"/>
                        </a:rPr>
                        <a:t>-31,6</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184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836</a:t>
                      </a:r>
                    </a:p>
                  </a:txBody>
                  <a:tcPr marL="9525" marR="9525" marT="9525" marB="0" anchor="b"/>
                </a:tc>
                <a:tc>
                  <a:txBody>
                    <a:bodyPr/>
                    <a:lstStyle/>
                    <a:p>
                      <a:pPr algn="ctr" fontAlgn="b"/>
                      <a:r>
                        <a:rPr lang="sv-SE" sz="1100" b="0" i="0" u="none" strike="noStrike" dirty="0">
                          <a:solidFill>
                            <a:srgbClr val="000000"/>
                          </a:solidFill>
                          <a:effectLst/>
                          <a:latin typeface="Futura Std Book"/>
                        </a:rPr>
                        <a:t>-31,1</a:t>
                      </a:r>
                    </a:p>
                  </a:txBody>
                  <a:tcPr marL="9525" marR="9525" marT="9525" marB="0" anchor="b"/>
                </a:tc>
                <a:extLst>
                  <a:ext uri="{0D108BD9-81ED-4DB2-BD59-A6C34878D82A}">
                    <a16:rowId xmlns:a16="http://schemas.microsoft.com/office/drawing/2014/main" val="10011"/>
                  </a:ext>
                </a:extLst>
              </a:tr>
            </a:tbl>
          </a:graphicData>
        </a:graphic>
      </p:graphicFrame>
      <p:sp>
        <p:nvSpPr>
          <p:cNvPr id="8" name="textruta 7"/>
          <p:cNvSpPr txBox="1"/>
          <p:nvPr/>
        </p:nvSpPr>
        <p:spPr>
          <a:xfrm>
            <a:off x="7578334" y="4623681"/>
            <a:ext cx="914400" cy="218981"/>
          </a:xfrm>
          <a:prstGeom prst="rect">
            <a:avLst/>
          </a:prstGeom>
          <a:noFill/>
        </p:spPr>
        <p:txBody>
          <a:bodyPr wrap="none" lIns="0" tIns="0" rIns="0" bIns="0" rtlCol="0">
            <a:noAutofit/>
          </a:bodyPr>
          <a:lstStyle/>
          <a:p>
            <a:pPr>
              <a:lnSpc>
                <a:spcPts val="2400"/>
              </a:lnSpc>
            </a:pPr>
            <a:r>
              <a:rPr lang="sv-SE" sz="800" dirty="0" smtClean="0"/>
              <a:t>*De fyra senaste kvartalen</a:t>
            </a:r>
          </a:p>
        </p:txBody>
      </p:sp>
      <p:pic>
        <p:nvPicPr>
          <p:cNvPr id="2" name="Bildobjekt 1"/>
          <p:cNvPicPr>
            <a:picLocks noChangeAspect="1"/>
          </p:cNvPicPr>
          <p:nvPr/>
        </p:nvPicPr>
        <p:blipFill>
          <a:blip r:embed="rId2"/>
          <a:stretch>
            <a:fillRect/>
          </a:stretch>
        </p:blipFill>
        <p:spPr>
          <a:xfrm>
            <a:off x="429301" y="2174531"/>
            <a:ext cx="3639627" cy="2530059"/>
          </a:xfrm>
          <a:prstGeom prst="rect">
            <a:avLst/>
          </a:prstGeom>
        </p:spPr>
      </p:pic>
    </p:spTree>
    <p:extLst>
      <p:ext uri="{BB962C8B-B14F-4D97-AF65-F5344CB8AC3E}">
        <p14:creationId xmlns:p14="http://schemas.microsoft.com/office/powerpoint/2010/main" val="149505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536152" y="1966857"/>
            <a:ext cx="3414056" cy="2706859"/>
          </a:xfrm>
          <a:prstGeom prst="rect">
            <a:avLst/>
          </a:prstGeom>
        </p:spPr>
      </p:pic>
      <p:sp>
        <p:nvSpPr>
          <p:cNvPr id="3" name="Rubrik 2"/>
          <p:cNvSpPr>
            <a:spLocks noGrp="1"/>
          </p:cNvSpPr>
          <p:nvPr>
            <p:ph type="title"/>
          </p:nvPr>
        </p:nvSpPr>
        <p:spPr>
          <a:xfrm>
            <a:off x="397496" y="1454655"/>
            <a:ext cx="7983179" cy="727828"/>
          </a:xfrm>
        </p:spPr>
        <p:txBody>
          <a:bodyPr/>
          <a:lstStyle/>
          <a:p>
            <a:pPr>
              <a:lnSpc>
                <a:spcPct val="100000"/>
              </a:lnSpc>
            </a:pPr>
            <a:r>
              <a:rPr lang="sv-SE" sz="2800" dirty="0" smtClean="0"/>
              <a:t>Arbetslöshet i förh. </a:t>
            </a:r>
            <a:r>
              <a:rPr lang="sv-SE" sz="2800" dirty="0"/>
              <a:t>t</a:t>
            </a:r>
            <a:r>
              <a:rPr lang="sv-SE" sz="2800" dirty="0" smtClean="0"/>
              <a:t>ill befolkningen (%), 15-74 år</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1121378319"/>
              </p:ext>
            </p:extLst>
          </p:nvPr>
        </p:nvGraphicFramePr>
        <p:xfrm>
          <a:off x="3950208" y="2291881"/>
          <a:ext cx="5018228" cy="2440305"/>
        </p:xfrm>
        <a:graphic>
          <a:graphicData uri="http://schemas.openxmlformats.org/drawingml/2006/table">
            <a:tbl>
              <a:tblPr>
                <a:tableStyleId>{68D230F3-CF80-4859-8CE7-A43EE81993B5}</a:tableStyleId>
              </a:tblPr>
              <a:tblGrid>
                <a:gridCol w="1527815">
                  <a:extLst>
                    <a:ext uri="{9D8B030D-6E8A-4147-A177-3AD203B41FA5}">
                      <a16:colId xmlns:a16="http://schemas.microsoft.com/office/drawing/2014/main" val="20000"/>
                    </a:ext>
                  </a:extLst>
                </a:gridCol>
                <a:gridCol w="791201">
                  <a:extLst>
                    <a:ext uri="{9D8B030D-6E8A-4147-A177-3AD203B41FA5}">
                      <a16:colId xmlns:a16="http://schemas.microsoft.com/office/drawing/2014/main" val="20001"/>
                    </a:ext>
                  </a:extLst>
                </a:gridCol>
                <a:gridCol w="903097">
                  <a:extLst>
                    <a:ext uri="{9D8B030D-6E8A-4147-A177-3AD203B41FA5}">
                      <a16:colId xmlns:a16="http://schemas.microsoft.com/office/drawing/2014/main" val="20002"/>
                    </a:ext>
                  </a:extLst>
                </a:gridCol>
                <a:gridCol w="598705">
                  <a:extLst>
                    <a:ext uri="{9D8B030D-6E8A-4147-A177-3AD203B41FA5}">
                      <a16:colId xmlns:a16="http://schemas.microsoft.com/office/drawing/2014/main" val="20003"/>
                    </a:ext>
                  </a:extLst>
                </a:gridCol>
                <a:gridCol w="598705">
                  <a:extLst>
                    <a:ext uri="{9D8B030D-6E8A-4147-A177-3AD203B41FA5}">
                      <a16:colId xmlns:a16="http://schemas.microsoft.com/office/drawing/2014/main" val="20004"/>
                    </a:ext>
                  </a:extLst>
                </a:gridCol>
                <a:gridCol w="598705">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a:rPr>
                        <a:t>Antal</a:t>
                      </a:r>
                    </a:p>
                  </a:txBody>
                  <a:tcPr marL="9525" marR="9525" marT="9525" marB="0" anchor="b"/>
                </a:tc>
                <a:tc>
                  <a:txBody>
                    <a:bodyPr/>
                    <a:lstStyle/>
                    <a:p>
                      <a:pPr algn="ctr" rtl="0" fontAlgn="b"/>
                      <a:r>
                        <a:rPr lang="sv-SE" sz="1100" b="0" i="0"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0" u="none" strike="noStrike">
                          <a:solidFill>
                            <a:srgbClr val="000000"/>
                          </a:solidFill>
                          <a:effectLst/>
                          <a:latin typeface="Futura Std Book"/>
                        </a:rPr>
                        <a:t>Arbetslösa i förh. till befolkningen, 15-74 år</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160 099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-3 557</a:t>
                      </a:r>
                    </a:p>
                  </a:txBody>
                  <a:tcPr marL="9525" marR="9525" marT="9525" marB="0" anchor="b"/>
                </a:tc>
                <a:tc>
                  <a:txBody>
                    <a:bodyPr/>
                    <a:lstStyle/>
                    <a:p>
                      <a:pPr algn="ctr" fontAlgn="b"/>
                      <a:r>
                        <a:rPr lang="sv-SE" sz="1100" b="1" i="0" u="none" strike="noStrike">
                          <a:solidFill>
                            <a:srgbClr val="000000"/>
                          </a:solidFill>
                          <a:effectLst/>
                          <a:latin typeface="Futura std book"/>
                        </a:rPr>
                        <a:t>5,7</a:t>
                      </a:r>
                    </a:p>
                  </a:txBody>
                  <a:tcPr marL="9525" marR="9525" marT="9525" marB="0" anchor="b"/>
                </a:tc>
                <a:tc>
                  <a:txBody>
                    <a:bodyPr/>
                    <a:lstStyle/>
                    <a:p>
                      <a:pPr algn="ctr" fontAlgn="b"/>
                      <a:r>
                        <a:rPr lang="sv-SE" sz="1100" b="1" i="0" u="none" strike="noStrike">
                          <a:solidFill>
                            <a:srgbClr val="000000"/>
                          </a:solidFill>
                          <a:effectLst/>
                          <a:latin typeface="Futura std book"/>
                        </a:rPr>
                        <a:t>5,0</a:t>
                      </a:r>
                    </a:p>
                  </a:txBody>
                  <a:tcPr marL="9525" marR="9525" marT="9525" marB="0" anchor="b"/>
                </a:tc>
                <a:tc>
                  <a:txBody>
                    <a:bodyPr/>
                    <a:lstStyle/>
                    <a:p>
                      <a:pPr algn="ctr" fontAlgn="b"/>
                      <a:r>
                        <a:rPr lang="sv-SE" sz="1100" b="1"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i="0" u="none" strike="noStrike">
                          <a:solidFill>
                            <a:srgbClr val="000000"/>
                          </a:solidFill>
                          <a:effectLst/>
                          <a:latin typeface="Futura std book"/>
                        </a:rPr>
                        <a:t>Sverige</a:t>
                      </a:r>
                    </a:p>
                  </a:txBody>
                  <a:tcPr marL="9525" marR="9525" marT="9525" marB="0" anchor="b"/>
                </a:tc>
                <a:tc>
                  <a:txBody>
                    <a:bodyPr/>
                    <a:lstStyle/>
                    <a:p>
                      <a:pPr algn="ctr" fontAlgn="b"/>
                      <a:r>
                        <a:rPr lang="sv-SE" sz="1100" b="1" i="0" u="none" strike="noStrike">
                          <a:solidFill>
                            <a:srgbClr val="000000"/>
                          </a:solidFill>
                          <a:effectLst/>
                          <a:latin typeface="Futura std book"/>
                        </a:rPr>
                        <a:t>366 390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-9 662</a:t>
                      </a:r>
                    </a:p>
                  </a:txBody>
                  <a:tcPr marL="9525" marR="9525" marT="9525" marB="0" anchor="b"/>
                </a:tc>
                <a:tc>
                  <a:txBody>
                    <a:bodyPr/>
                    <a:lstStyle/>
                    <a:p>
                      <a:pPr algn="ctr" fontAlgn="b"/>
                      <a:r>
                        <a:rPr lang="sv-SE" sz="1100" b="1" i="0" u="none" strike="noStrike">
                          <a:solidFill>
                            <a:srgbClr val="000000"/>
                          </a:solidFill>
                          <a:effectLst/>
                          <a:latin typeface="Futura std book"/>
                        </a:rPr>
                        <a:t>6,2</a:t>
                      </a:r>
                    </a:p>
                  </a:txBody>
                  <a:tcPr marL="9525" marR="9525" marT="9525" marB="0" anchor="b"/>
                </a:tc>
                <a:tc>
                  <a:txBody>
                    <a:bodyPr/>
                    <a:lstStyle/>
                    <a:p>
                      <a:pPr algn="ctr" fontAlgn="b"/>
                      <a:r>
                        <a:rPr lang="sv-SE" sz="1100" b="1" i="0" u="none" strike="noStrike">
                          <a:solidFill>
                            <a:srgbClr val="000000"/>
                          </a:solidFill>
                          <a:effectLst/>
                          <a:latin typeface="Futura std book"/>
                        </a:rPr>
                        <a:t>5,2</a:t>
                      </a:r>
                    </a:p>
                  </a:txBody>
                  <a:tcPr marL="9525" marR="9525" marT="9525" marB="0" anchor="b"/>
                </a:tc>
                <a:tc>
                  <a:txBody>
                    <a:bodyPr/>
                    <a:lstStyle/>
                    <a:p>
                      <a:pPr algn="ctr" fontAlgn="b"/>
                      <a:r>
                        <a:rPr lang="sv-SE" sz="1100" b="1" i="0" u="none" strike="noStrike">
                          <a:solidFill>
                            <a:srgbClr val="000000"/>
                          </a:solidFill>
                          <a:effectLst/>
                          <a:latin typeface="Futura std book"/>
                        </a:rPr>
                        <a:t>5,0</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68 760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-1 987</a:t>
                      </a: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tc>
                <a:tc>
                  <a:txBody>
                    <a:bodyPr/>
                    <a:lstStyle/>
                    <a:p>
                      <a:pPr algn="ctr" fontAlgn="b"/>
                      <a:r>
                        <a:rPr lang="sv-SE" sz="1100" b="0" i="0" u="none" strike="noStrike">
                          <a:solidFill>
                            <a:srgbClr val="000000"/>
                          </a:solidFill>
                          <a:effectLst/>
                          <a:latin typeface="Futura Std Book"/>
                        </a:rPr>
                        <a:t>4,2</a:t>
                      </a:r>
                    </a:p>
                  </a:txBody>
                  <a:tcPr marL="9525" marR="9525" marT="9525" marB="0" anchor="b"/>
                </a:tc>
                <a:tc>
                  <a:txBody>
                    <a:bodyPr/>
                    <a:lstStyle/>
                    <a:p>
                      <a:pPr algn="ctr" fontAlgn="b"/>
                      <a:r>
                        <a:rPr lang="sv-SE" sz="1100" b="0" i="0" u="none" strike="noStrike">
                          <a:solidFill>
                            <a:srgbClr val="000000"/>
                          </a:solidFill>
                          <a:effectLst/>
                          <a:latin typeface="Futura Std Book"/>
                        </a:rPr>
                        <a:t>4,1</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9 974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467</a:t>
                      </a:r>
                    </a:p>
                  </a:txBody>
                  <a:tcPr marL="9525" marR="9525" marT="9525" marB="0" anchor="b"/>
                </a:tc>
                <a:tc>
                  <a:txBody>
                    <a:bodyPr/>
                    <a:lstStyle/>
                    <a:p>
                      <a:pPr algn="ctr" fontAlgn="b"/>
                      <a:r>
                        <a:rPr lang="sv-SE" sz="1100" b="0" i="0" u="none" strike="noStrike">
                          <a:solidFill>
                            <a:srgbClr val="000000"/>
                          </a:solidFill>
                          <a:effectLst/>
                          <a:latin typeface="Futura Std Book"/>
                        </a:rPr>
                        <a:t>4,6</a:t>
                      </a:r>
                    </a:p>
                  </a:txBody>
                  <a:tcPr marL="9525" marR="9525" marT="9525" marB="0" anchor="b"/>
                </a:tc>
                <a:tc>
                  <a:txBody>
                    <a:bodyPr/>
                    <a:lstStyle/>
                    <a:p>
                      <a:pPr algn="ctr" fontAlgn="b"/>
                      <a:r>
                        <a:rPr lang="sv-SE" sz="1100" b="0" i="0" u="none" strike="noStrike">
                          <a:solidFill>
                            <a:srgbClr val="000000"/>
                          </a:solidFill>
                          <a:effectLst/>
                          <a:latin typeface="Futura Std Book"/>
                        </a:rPr>
                        <a:t>3,6</a:t>
                      </a:r>
                    </a:p>
                  </a:txBody>
                  <a:tcPr marL="9525" marR="9525" marT="9525" marB="0" anchor="b"/>
                </a:tc>
                <a:tc>
                  <a:txBody>
                    <a:bodyPr/>
                    <a:lstStyle/>
                    <a:p>
                      <a:pPr algn="ctr" fontAlgn="b"/>
                      <a:r>
                        <a:rPr lang="sv-SE" sz="1100" b="0" i="0" u="none" strike="noStrike">
                          <a:solidFill>
                            <a:srgbClr val="000000"/>
                          </a:solidFill>
                          <a:effectLst/>
                          <a:latin typeface="Futura Std Book"/>
                        </a:rPr>
                        <a:t>3,7</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14 506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-165</a:t>
                      </a:r>
                    </a:p>
                  </a:txBody>
                  <a:tcPr marL="9525" marR="9525" marT="9525" marB="0" anchor="b"/>
                </a:tc>
                <a:tc>
                  <a:txBody>
                    <a:bodyPr/>
                    <a:lstStyle/>
                    <a:p>
                      <a:pPr algn="ctr" fontAlgn="b"/>
                      <a:r>
                        <a:rPr lang="sv-SE" sz="1100" b="0" i="0" u="none" strike="noStrike">
                          <a:solidFill>
                            <a:srgbClr val="000000"/>
                          </a:solidFill>
                          <a:effectLst/>
                          <a:latin typeface="Futura Std Book"/>
                        </a:rPr>
                        <a:t>7,8</a:t>
                      </a:r>
                    </a:p>
                  </a:txBody>
                  <a:tcPr marL="9525" marR="9525" marT="9525" marB="0" anchor="b"/>
                </a:tc>
                <a:tc>
                  <a:txBody>
                    <a:bodyPr/>
                    <a:lstStyle/>
                    <a:p>
                      <a:pPr algn="ctr" fontAlgn="b"/>
                      <a:r>
                        <a:rPr lang="sv-SE" sz="1100" b="0" i="0" u="none" strike="noStrike">
                          <a:solidFill>
                            <a:srgbClr val="000000"/>
                          </a:solidFill>
                          <a:effectLst/>
                          <a:latin typeface="Futura Std Book"/>
                        </a:rPr>
                        <a:t>7,1</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18 713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-662</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tc>
                <a:tc>
                  <a:txBody>
                    <a:bodyPr/>
                    <a:lstStyle/>
                    <a:p>
                      <a:pPr algn="ctr" fontAlgn="b"/>
                      <a:r>
                        <a:rPr lang="sv-SE" sz="1100" b="0" i="0" u="none" strike="noStrike">
                          <a:solidFill>
                            <a:srgbClr val="000000"/>
                          </a:solidFill>
                          <a:effectLst/>
                          <a:latin typeface="Futura Std Book"/>
                        </a:rPr>
                        <a:t>5,9</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11 166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-409</a:t>
                      </a:r>
                    </a:p>
                  </a:txBody>
                  <a:tcPr marL="9525" marR="9525" marT="9525" marB="0" anchor="b"/>
                </a:tc>
                <a:tc>
                  <a:txBody>
                    <a:bodyPr/>
                    <a:lstStyle/>
                    <a:p>
                      <a:pPr algn="ctr" fontAlgn="b"/>
                      <a:r>
                        <a:rPr lang="sv-SE" sz="1100" b="0" i="0" u="none" strike="noStrike">
                          <a:solidFill>
                            <a:srgbClr val="000000"/>
                          </a:solidFill>
                          <a:effectLst/>
                          <a:latin typeface="Futura Std Book"/>
                        </a:rPr>
                        <a:t>7,4</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a:solidFill>
                            <a:srgbClr val="000000"/>
                          </a:solidFill>
                          <a:effectLst/>
                          <a:latin typeface="Futura Std Book"/>
                        </a:rPr>
                        <a:t>5,1</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11 786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-381</a:t>
                      </a:r>
                    </a:p>
                  </a:txBody>
                  <a:tcPr marL="9525" marR="9525" marT="9525" marB="0" anchor="b"/>
                </a:tc>
                <a:tc>
                  <a:txBody>
                    <a:bodyPr/>
                    <a:lstStyle/>
                    <a:p>
                      <a:pPr algn="ctr" fontAlgn="b"/>
                      <a:r>
                        <a:rPr lang="sv-SE" sz="1100" b="0" i="0" u="none" strike="noStrike">
                          <a:solidFill>
                            <a:srgbClr val="000000"/>
                          </a:solidFill>
                          <a:effectLst/>
                          <a:latin typeface="Futura Std Book"/>
                        </a:rPr>
                        <a:t>7,2</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tc>
                  <a:txBody>
                    <a:bodyPr/>
                    <a:lstStyle/>
                    <a:p>
                      <a:pPr algn="ctr" fontAlgn="b"/>
                      <a:r>
                        <a:rPr lang="sv-SE" sz="1100" b="0" i="0" u="none" strike="noStrike">
                          <a:solidFill>
                            <a:srgbClr val="000000"/>
                          </a:solidFill>
                          <a:effectLst/>
                          <a:latin typeface="Futura Std Book"/>
                        </a:rPr>
                        <a:t>6,0</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9 861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44</a:t>
                      </a:r>
                    </a:p>
                  </a:txBody>
                  <a:tcPr marL="9525" marR="9525" marT="9525" marB="0" anchor="b"/>
                </a:tc>
                <a:tc>
                  <a:txBody>
                    <a:bodyPr/>
                    <a:lstStyle/>
                    <a:p>
                      <a:pPr algn="ctr" fontAlgn="b"/>
                      <a:r>
                        <a:rPr lang="sv-SE" sz="1100" b="0" i="0" u="none" strike="noStrike">
                          <a:solidFill>
                            <a:srgbClr val="000000"/>
                          </a:solidFill>
                          <a:effectLst/>
                          <a:latin typeface="Futura Std Book"/>
                        </a:rPr>
                        <a:t>5,9</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tc>
                  <a:txBody>
                    <a:bodyPr/>
                    <a:lstStyle/>
                    <a:p>
                      <a:pPr algn="ctr" fontAlgn="b"/>
                      <a:r>
                        <a:rPr lang="sv-SE" sz="1100" b="0" i="0" u="none" strike="noStrike">
                          <a:solidFill>
                            <a:srgbClr val="000000"/>
                          </a:solidFill>
                          <a:effectLst/>
                          <a:latin typeface="Futura Std Book"/>
                        </a:rPr>
                        <a:t>4,7</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15 333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-463</a:t>
                      </a:r>
                    </a:p>
                  </a:txBody>
                  <a:tcPr marL="9525" marR="9525" marT="9525" marB="0" anchor="b"/>
                </a:tc>
                <a:tc>
                  <a:txBody>
                    <a:bodyPr/>
                    <a:lstStyle/>
                    <a:p>
                      <a:pPr algn="ctr" fontAlgn="b"/>
                      <a:r>
                        <a:rPr lang="sv-SE" sz="1100" b="0" i="0" u="none" strike="noStrike">
                          <a:solidFill>
                            <a:srgbClr val="000000"/>
                          </a:solidFill>
                          <a:effectLst/>
                          <a:latin typeface="Futura Std Book"/>
                        </a:rPr>
                        <a:t>8,7</a:t>
                      </a:r>
                    </a:p>
                  </a:txBody>
                  <a:tcPr marL="9525" marR="9525" marT="9525" marB="0" anchor="b"/>
                </a:tc>
                <a:tc>
                  <a:txBody>
                    <a:bodyPr/>
                    <a:lstStyle/>
                    <a:p>
                      <a:pPr algn="ctr" fontAlgn="b"/>
                      <a:r>
                        <a:rPr lang="sv-SE" sz="1100" b="0" i="0" u="none" strike="noStrike">
                          <a:solidFill>
                            <a:srgbClr val="000000"/>
                          </a:solidFill>
                          <a:effectLst/>
                          <a:latin typeface="Futura Std Book"/>
                        </a:rPr>
                        <a:t>7,6</a:t>
                      </a:r>
                    </a:p>
                  </a:txBody>
                  <a:tcPr marL="9525" marR="9525" marT="9525" marB="0" anchor="b"/>
                </a:tc>
                <a:tc>
                  <a:txBody>
                    <a:bodyPr/>
                    <a:lstStyle/>
                    <a:p>
                      <a:pPr algn="ctr" fontAlgn="b"/>
                      <a:r>
                        <a:rPr lang="sv-SE" sz="1100" b="0" i="0" u="none" strike="noStrike" dirty="0">
                          <a:solidFill>
                            <a:srgbClr val="000000"/>
                          </a:solidFill>
                          <a:effectLst/>
                          <a:latin typeface="Futura Std Book"/>
                        </a:rPr>
                        <a:t>7,3</a:t>
                      </a:r>
                    </a:p>
                  </a:txBody>
                  <a:tcPr marL="9525" marR="9525" marT="9525" marB="0" anchor="b"/>
                </a:tc>
                <a:extLst>
                  <a:ext uri="{0D108BD9-81ED-4DB2-BD59-A6C34878D82A}">
                    <a16:rowId xmlns:a16="http://schemas.microsoft.com/office/drawing/2014/main" val="10011"/>
                  </a:ext>
                </a:extLst>
              </a:tr>
            </a:tbl>
          </a:graphicData>
        </a:graphic>
      </p:graphicFrame>
      <p:sp>
        <p:nvSpPr>
          <p:cNvPr id="15" name="textruta 14"/>
          <p:cNvSpPr txBox="1"/>
          <p:nvPr/>
        </p:nvSpPr>
        <p:spPr>
          <a:xfrm>
            <a:off x="6491968" y="4673716"/>
            <a:ext cx="914400" cy="549336"/>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7" name="Rundad rektangulär 6"/>
          <p:cNvSpPr/>
          <p:nvPr/>
        </p:nvSpPr>
        <p:spPr>
          <a:xfrm>
            <a:off x="5969941" y="699804"/>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Andelen ungdomsarbetslösa i åldern 15-24 år minskade i Stockholmsregionen jämfört med fjärde kvartalet 2015. Även långtidsarbetslösheten minskade.</a:t>
            </a:r>
            <a:endParaRPr lang="sv-SE" sz="800" dirty="0">
              <a:solidFill>
                <a:schemeClr val="bg1"/>
              </a:solidFill>
            </a:endParaRPr>
          </a:p>
        </p:txBody>
      </p:sp>
    </p:spTree>
    <p:extLst>
      <p:ext uri="{BB962C8B-B14F-4D97-AF65-F5344CB8AC3E}">
        <p14:creationId xmlns:p14="http://schemas.microsoft.com/office/powerpoint/2010/main" val="253345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37253" y="1438753"/>
            <a:ext cx="5675413" cy="727828"/>
          </a:xfrm>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76179422"/>
              </p:ext>
            </p:extLst>
          </p:nvPr>
        </p:nvGraphicFramePr>
        <p:xfrm>
          <a:off x="3745383" y="2328457"/>
          <a:ext cx="5209289" cy="2286000"/>
        </p:xfrm>
        <a:graphic>
          <a:graphicData uri="http://schemas.openxmlformats.org/drawingml/2006/table">
            <a:tbl>
              <a:tblPr>
                <a:tableStyleId>{68D230F3-CF80-4859-8CE7-A43EE81993B5}</a:tableStyleId>
              </a:tblPr>
              <a:tblGrid>
                <a:gridCol w="1439863">
                  <a:extLst>
                    <a:ext uri="{9D8B030D-6E8A-4147-A177-3AD203B41FA5}">
                      <a16:colId xmlns:a16="http://schemas.microsoft.com/office/drawing/2014/main" val="20000"/>
                    </a:ext>
                  </a:extLst>
                </a:gridCol>
                <a:gridCol w="808014">
                  <a:extLst>
                    <a:ext uri="{9D8B030D-6E8A-4147-A177-3AD203B41FA5}">
                      <a16:colId xmlns:a16="http://schemas.microsoft.com/office/drawing/2014/main" val="20001"/>
                    </a:ext>
                  </a:extLst>
                </a:gridCol>
                <a:gridCol w="1127125">
                  <a:extLst>
                    <a:ext uri="{9D8B030D-6E8A-4147-A177-3AD203B41FA5}">
                      <a16:colId xmlns:a16="http://schemas.microsoft.com/office/drawing/2014/main" val="20002"/>
                    </a:ext>
                  </a:extLst>
                </a:gridCol>
                <a:gridCol w="611429">
                  <a:extLst>
                    <a:ext uri="{9D8B030D-6E8A-4147-A177-3AD203B41FA5}">
                      <a16:colId xmlns:a16="http://schemas.microsoft.com/office/drawing/2014/main" val="20003"/>
                    </a:ext>
                  </a:extLst>
                </a:gridCol>
                <a:gridCol w="611429">
                  <a:extLst>
                    <a:ext uri="{9D8B030D-6E8A-4147-A177-3AD203B41FA5}">
                      <a16:colId xmlns:a16="http://schemas.microsoft.com/office/drawing/2014/main" val="20004"/>
                    </a:ext>
                  </a:extLst>
                </a:gridCol>
                <a:gridCol w="611429">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4 502,3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69,2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14,2</a:t>
                      </a:r>
                    </a:p>
                  </a:txBody>
                  <a:tcPr marL="9525" marR="9525" marT="9525" marB="0" anchor="b"/>
                </a:tc>
                <a:tc>
                  <a:txBody>
                    <a:bodyPr/>
                    <a:lstStyle/>
                    <a:p>
                      <a:pPr algn="ctr" fontAlgn="b"/>
                      <a:r>
                        <a:rPr lang="sv-SE" sz="1100" b="1" i="0" u="none" strike="noStrike">
                          <a:solidFill>
                            <a:srgbClr val="000000"/>
                          </a:solidFill>
                          <a:effectLst/>
                          <a:latin typeface="Futura std book"/>
                        </a:rPr>
                        <a:t>8,8</a:t>
                      </a:r>
                    </a:p>
                  </a:txBody>
                  <a:tcPr marL="9525" marR="9525" marT="9525" marB="0" anchor="b"/>
                </a:tc>
                <a:tc>
                  <a:txBody>
                    <a:bodyPr/>
                    <a:lstStyle/>
                    <a:p>
                      <a:pPr algn="ctr" fontAlgn="b"/>
                      <a:r>
                        <a:rPr lang="sv-SE" sz="1100" b="1"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5 492,8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74,9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8,3</a:t>
                      </a:r>
                    </a:p>
                  </a:txBody>
                  <a:tcPr marL="9525" marR="9525" marT="9525" marB="0" anchor="b"/>
                </a:tc>
                <a:tc>
                  <a:txBody>
                    <a:bodyPr/>
                    <a:lstStyle/>
                    <a:p>
                      <a:pPr algn="ctr" fontAlgn="b"/>
                      <a:r>
                        <a:rPr lang="sv-SE" sz="1100" b="1" i="0" u="none" strike="noStrike">
                          <a:solidFill>
                            <a:srgbClr val="000000"/>
                          </a:solidFill>
                          <a:effectLst/>
                          <a:latin typeface="Futura std book"/>
                        </a:rPr>
                        <a:t>5,3</a:t>
                      </a:r>
                    </a:p>
                  </a:txBody>
                  <a:tcPr marL="9525" marR="9525" marT="9525" marB="0" anchor="b"/>
                </a:tc>
                <a:tc>
                  <a:txBody>
                    <a:bodyPr/>
                    <a:lstStyle/>
                    <a:p>
                      <a:pPr algn="ctr" fontAlgn="b"/>
                      <a:r>
                        <a:rPr lang="sv-SE" sz="1100" b="1" i="0" u="none" strike="noStrike">
                          <a:solidFill>
                            <a:srgbClr val="000000"/>
                          </a:solidFill>
                          <a:effectLst/>
                          <a:latin typeface="Futura std book"/>
                        </a:rPr>
                        <a:t>1,4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2 269,1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20,9</a:t>
                      </a:r>
                    </a:p>
                  </a:txBody>
                  <a:tcPr marL="9525" marR="9525" marT="9525" marB="0" anchor="b"/>
                </a:tc>
                <a:tc>
                  <a:txBody>
                    <a:bodyPr/>
                    <a:lstStyle/>
                    <a:p>
                      <a:pPr algn="ctr" fontAlgn="b"/>
                      <a:r>
                        <a:rPr lang="sv-SE" sz="1100" b="0" i="0" u="none" strike="noStrike">
                          <a:solidFill>
                            <a:srgbClr val="000000"/>
                          </a:solidFill>
                          <a:effectLst/>
                          <a:latin typeface="Futura std book"/>
                        </a:rPr>
                        <a:t>12,0</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361,4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19,3</a:t>
                      </a:r>
                    </a:p>
                  </a:txBody>
                  <a:tcPr marL="9525" marR="9525" marT="9525" marB="0" anchor="b"/>
                </a:tc>
                <a:tc>
                  <a:txBody>
                    <a:bodyPr/>
                    <a:lstStyle/>
                    <a:p>
                      <a:pPr algn="ctr" fontAlgn="b"/>
                      <a:r>
                        <a:rPr lang="sv-SE" sz="1100" b="0" i="0" u="none" strike="noStrike">
                          <a:solidFill>
                            <a:srgbClr val="000000"/>
                          </a:solidFill>
                          <a:effectLst/>
                          <a:latin typeface="Futura std book"/>
                        </a:rPr>
                        <a:t>8,6</a:t>
                      </a:r>
                    </a:p>
                  </a:txBody>
                  <a:tcPr marL="9525" marR="9525" marT="9525" marB="0" anchor="b"/>
                </a:tc>
                <a:tc>
                  <a:txBody>
                    <a:bodyPr/>
                    <a:lstStyle/>
                    <a:p>
                      <a:pPr algn="ctr" fontAlgn="b"/>
                      <a:r>
                        <a:rPr lang="sv-SE" sz="1100" b="0" i="0" u="none" strike="noStrike">
                          <a:solidFill>
                            <a:srgbClr val="000000"/>
                          </a:solidFill>
                          <a:effectLst/>
                          <a:latin typeface="Futura std book"/>
                        </a:rPr>
                        <a:t>2,0</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288,1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10,4</a:t>
                      </a:r>
                    </a:p>
                  </a:txBody>
                  <a:tcPr marL="9525" marR="9525" marT="9525" marB="0" anchor="b"/>
                </a:tc>
                <a:tc>
                  <a:txBody>
                    <a:bodyPr/>
                    <a:lstStyle/>
                    <a:p>
                      <a:pPr algn="ctr" fontAlgn="b"/>
                      <a:r>
                        <a:rPr lang="sv-SE" sz="1100" b="0" i="0" u="none" strike="noStrike">
                          <a:solidFill>
                            <a:srgbClr val="000000"/>
                          </a:solidFill>
                          <a:effectLst/>
                          <a:latin typeface="Futura std book"/>
                        </a:rPr>
                        <a:t>7,0</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452,1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8,7</a:t>
                      </a: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294,9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7,8</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267,6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a:t>
                      </a:r>
                    </a:p>
                  </a:txBody>
                  <a:tcPr marL="9525" marR="9525" marT="9525" marB="0" anchor="b"/>
                </a:tc>
                <a:tc>
                  <a:txBody>
                    <a:bodyPr/>
                    <a:lstStyle/>
                    <a:p>
                      <a:pPr algn="ctr" fontAlgn="b"/>
                      <a:r>
                        <a:rPr lang="sv-SE" sz="1100" b="0" i="0" u="none" strike="noStrike">
                          <a:solidFill>
                            <a:srgbClr val="000000"/>
                          </a:solidFill>
                          <a:effectLst/>
                          <a:latin typeface="Futura std book"/>
                        </a:rPr>
                        <a:t>6,4</a:t>
                      </a:r>
                    </a:p>
                  </a:txBody>
                  <a:tcPr marL="9525" marR="9525" marT="9525" marB="0" anchor="b"/>
                </a:tc>
                <a:tc>
                  <a:txBody>
                    <a:bodyPr/>
                    <a:lstStyle/>
                    <a:p>
                      <a:pPr algn="ctr" fontAlgn="b"/>
                      <a:r>
                        <a:rPr lang="sv-SE" sz="1100" b="0" i="0" u="none" strike="noStrike">
                          <a:solidFill>
                            <a:srgbClr val="000000"/>
                          </a:solidFill>
                          <a:effectLst/>
                          <a:latin typeface="Futura std book"/>
                        </a:rPr>
                        <a:t>1,3</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284,5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3,2</a:t>
                      </a:r>
                    </a:p>
                  </a:txBody>
                  <a:tcPr marL="9525" marR="9525" marT="9525" marB="0" anchor="b"/>
                </a:tc>
                <a:tc>
                  <a:txBody>
                    <a:bodyPr/>
                    <a:lstStyle/>
                    <a:p>
                      <a:pPr algn="ctr" fontAlgn="b"/>
                      <a:r>
                        <a:rPr lang="sv-SE" sz="1100" b="0" i="0" u="none" strike="noStrike">
                          <a:solidFill>
                            <a:srgbClr val="000000"/>
                          </a:solidFill>
                          <a:effectLst/>
                          <a:latin typeface="Futura std book"/>
                        </a:rPr>
                        <a:t>2,9</a:t>
                      </a:r>
                    </a:p>
                  </a:txBody>
                  <a:tcPr marL="9525" marR="9525" marT="9525" marB="0" anchor="b"/>
                </a:tc>
                <a:tc>
                  <a:txBody>
                    <a:bodyPr/>
                    <a:lstStyle/>
                    <a:p>
                      <a:pPr algn="ctr" fontAlgn="b"/>
                      <a:r>
                        <a:rPr lang="sv-SE" sz="1100" b="0" i="0" u="none" strike="noStrike">
                          <a:solidFill>
                            <a:srgbClr val="000000"/>
                          </a:solidFill>
                          <a:effectLst/>
                          <a:latin typeface="Futura std book"/>
                        </a:rPr>
                        <a:t>1,2</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0" u="none" strike="noStrike" dirty="0">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284,6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a:t>
                      </a:r>
                    </a:p>
                  </a:txBody>
                  <a:tcPr marL="9525" marR="9525" marT="9525" marB="0" anchor="b"/>
                </a:tc>
                <a:tc>
                  <a:txBody>
                    <a:bodyPr/>
                    <a:lstStyle/>
                    <a:p>
                      <a:pPr algn="ctr" fontAlgn="b"/>
                      <a:r>
                        <a:rPr lang="sv-SE" sz="1100" b="0" i="0" u="none" strike="noStrike">
                          <a:solidFill>
                            <a:srgbClr val="000000"/>
                          </a:solidFill>
                          <a:effectLst/>
                          <a:latin typeface="Futura std book"/>
                        </a:rPr>
                        <a:t>3,0</a:t>
                      </a:r>
                    </a:p>
                  </a:txBody>
                  <a:tcPr marL="9525" marR="9525" marT="9525" marB="0" anchor="b"/>
                </a:tc>
                <a:tc>
                  <a:txBody>
                    <a:bodyPr/>
                    <a:lstStyle/>
                    <a:p>
                      <a:pPr algn="ctr" fontAlgn="b"/>
                      <a:r>
                        <a:rPr lang="sv-SE" sz="1100" b="0" i="0" u="none" strike="noStrike" dirty="0">
                          <a:solidFill>
                            <a:srgbClr val="000000"/>
                          </a:solidFill>
                          <a:effectLst/>
                          <a:latin typeface="Futura std book"/>
                        </a:rPr>
                        <a:t>1,0</a:t>
                      </a:r>
                    </a:p>
                  </a:txBody>
                  <a:tcPr marL="9525" marR="9525" marT="9525" marB="0" anchor="b"/>
                </a:tc>
                <a:extLst>
                  <a:ext uri="{0D108BD9-81ED-4DB2-BD59-A6C34878D82A}">
                    <a16:rowId xmlns:a16="http://schemas.microsoft.com/office/drawing/2014/main" val="10011"/>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289888" y="4543854"/>
            <a:ext cx="914400" cy="599645"/>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
        <p:nvSpPr>
          <p:cNvPr id="7" name="Rundad rektangulär 6"/>
          <p:cNvSpPr/>
          <p:nvPr/>
        </p:nvSpPr>
        <p:spPr>
          <a:xfrm>
            <a:off x="5767861" y="1372606"/>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Stockholmsregionen svarade för 43 % av Sveriges befolkningsökning under fjärde kvartalet 2016.</a:t>
            </a:r>
            <a:endParaRPr lang="sv-SE" sz="800" dirty="0">
              <a:solidFill>
                <a:schemeClr val="bg1"/>
              </a:solidFill>
            </a:endParaRPr>
          </a:p>
        </p:txBody>
      </p:sp>
      <p:pic>
        <p:nvPicPr>
          <p:cNvPr id="2" name="Bildobjekt 1"/>
          <p:cNvPicPr>
            <a:picLocks noChangeAspect="1"/>
          </p:cNvPicPr>
          <p:nvPr/>
        </p:nvPicPr>
        <p:blipFill>
          <a:blip r:embed="rId2"/>
          <a:stretch>
            <a:fillRect/>
          </a:stretch>
        </p:blipFill>
        <p:spPr>
          <a:xfrm>
            <a:off x="270362" y="2151192"/>
            <a:ext cx="3475021" cy="2706859"/>
          </a:xfrm>
          <a:prstGeom prst="rect">
            <a:avLst/>
          </a:prstGeom>
        </p:spPr>
      </p:pic>
    </p:spTree>
    <p:extLst>
      <p:ext uri="{BB962C8B-B14F-4D97-AF65-F5344CB8AC3E}">
        <p14:creationId xmlns:p14="http://schemas.microsoft.com/office/powerpoint/2010/main" val="191294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a:t>
            </a:r>
            <a:r>
              <a:rPr lang="sv-SE" sz="2000" b="0" dirty="0"/>
              <a:t>kv1 </a:t>
            </a:r>
            <a:r>
              <a:rPr lang="sv-SE" sz="2000" b="0" dirty="0" smtClean="0"/>
              <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8" name="Tabell 7"/>
          <p:cNvGraphicFramePr>
            <a:graphicFrameLocks noGrp="1"/>
          </p:cNvGraphicFramePr>
          <p:nvPr>
            <p:extLst>
              <p:ext uri="{D42A27DB-BD31-4B8C-83A1-F6EECF244321}">
                <p14:modId xmlns:p14="http://schemas.microsoft.com/office/powerpoint/2010/main" val="1857229334"/>
              </p:ext>
            </p:extLst>
          </p:nvPr>
        </p:nvGraphicFramePr>
        <p:xfrm>
          <a:off x="4110504" y="2282022"/>
          <a:ext cx="4530243" cy="2286000"/>
        </p:xfrm>
        <a:graphic>
          <a:graphicData uri="http://schemas.openxmlformats.org/drawingml/2006/table">
            <a:tbl>
              <a:tblPr>
                <a:tableStyleId>{68D230F3-CF80-4859-8CE7-A43EE81993B5}</a:tableStyleId>
              </a:tblPr>
              <a:tblGrid>
                <a:gridCol w="1985880">
                  <a:extLst>
                    <a:ext uri="{9D8B030D-6E8A-4147-A177-3AD203B41FA5}">
                      <a16:colId xmlns:a16="http://schemas.microsoft.com/office/drawing/2014/main" val="20000"/>
                    </a:ext>
                  </a:extLst>
                </a:gridCol>
                <a:gridCol w="706688">
                  <a:extLst>
                    <a:ext uri="{9D8B030D-6E8A-4147-A177-3AD203B41FA5}">
                      <a16:colId xmlns:a16="http://schemas.microsoft.com/office/drawing/2014/main" val="20001"/>
                    </a:ext>
                  </a:extLst>
                </a:gridCol>
                <a:gridCol w="661301">
                  <a:extLst>
                    <a:ext uri="{9D8B030D-6E8A-4147-A177-3AD203B41FA5}">
                      <a16:colId xmlns:a16="http://schemas.microsoft.com/office/drawing/2014/main" val="20002"/>
                    </a:ext>
                  </a:extLst>
                </a:gridCol>
                <a:gridCol w="651428">
                  <a:extLst>
                    <a:ext uri="{9D8B030D-6E8A-4147-A177-3AD203B41FA5}">
                      <a16:colId xmlns:a16="http://schemas.microsoft.com/office/drawing/2014/main" val="20003"/>
                    </a:ext>
                  </a:extLst>
                </a:gridCol>
                <a:gridCol w="524946">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7 724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25,0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31 872</a:t>
                      </a:r>
                    </a:p>
                  </a:txBody>
                  <a:tcPr marL="9525" marR="9525" marT="9525" marB="0" anchor="b"/>
                </a:tc>
                <a:tc>
                  <a:txBody>
                    <a:bodyPr/>
                    <a:lstStyle/>
                    <a:p>
                      <a:pPr algn="ctr" fontAlgn="b"/>
                      <a:r>
                        <a:rPr lang="sv-SE" sz="1100" b="1" i="0" u="none" strike="noStrike">
                          <a:solidFill>
                            <a:srgbClr val="000000"/>
                          </a:solidFill>
                          <a:effectLst/>
                          <a:latin typeface="Futura std book"/>
                        </a:rPr>
                        <a:t>21,4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11 429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33,1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42 618</a:t>
                      </a:r>
                    </a:p>
                  </a:txBody>
                  <a:tcPr marL="9525" marR="9525" marT="9525" marB="0" anchor="b"/>
                </a:tc>
                <a:tc>
                  <a:txBody>
                    <a:bodyPr/>
                    <a:lstStyle/>
                    <a:p>
                      <a:pPr algn="ctr" fontAlgn="b"/>
                      <a:r>
                        <a:rPr lang="sv-SE" sz="1100" b="1" i="0" u="none" strike="noStrike">
                          <a:solidFill>
                            <a:srgbClr val="000000"/>
                          </a:solidFill>
                          <a:effectLst/>
                          <a:latin typeface="Futura std book"/>
                        </a:rPr>
                        <a:t>24,3</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5 303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19 417</a:t>
                      </a:r>
                    </a:p>
                  </a:txBody>
                  <a:tcPr marL="9525" marR="9525" marT="9525" marB="0" anchor="b"/>
                </a:tc>
                <a:tc>
                  <a:txBody>
                    <a:bodyPr/>
                    <a:lstStyle/>
                    <a:p>
                      <a:pPr algn="ctr" fontAlgn="b"/>
                      <a:r>
                        <a:rPr lang="sv-SE" sz="1100" b="0" i="0" u="none" strike="noStrike">
                          <a:solidFill>
                            <a:srgbClr val="000000"/>
                          </a:solidFill>
                          <a:effectLst/>
                          <a:latin typeface="Futura Std Book"/>
                        </a:rPr>
                        <a:t>43,0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670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4 311</a:t>
                      </a:r>
                    </a:p>
                  </a:txBody>
                  <a:tcPr marL="9525" marR="9525" marT="9525" marB="0" anchor="b"/>
                </a:tc>
                <a:tc>
                  <a:txBody>
                    <a:bodyPr/>
                    <a:lstStyle/>
                    <a:p>
                      <a:pPr algn="ctr" fontAlgn="b"/>
                      <a:r>
                        <a:rPr lang="sv-SE" sz="1100" b="0" i="0" u="none" strike="noStrike">
                          <a:solidFill>
                            <a:srgbClr val="000000"/>
                          </a:solidFill>
                          <a:effectLst/>
                          <a:latin typeface="Futura Std Book"/>
                        </a:rPr>
                        <a:t>52,3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329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1 048</a:t>
                      </a:r>
                    </a:p>
                  </a:txBody>
                  <a:tcPr marL="9525" marR="9525" marT="9525" marB="0" anchor="b"/>
                </a:tc>
                <a:tc>
                  <a:txBody>
                    <a:bodyPr/>
                    <a:lstStyle/>
                    <a:p>
                      <a:pPr algn="ctr" fontAlgn="b"/>
                      <a:r>
                        <a:rPr lang="sv-SE" sz="1100" b="0" i="0" u="none" strike="noStrike">
                          <a:solidFill>
                            <a:srgbClr val="000000"/>
                          </a:solidFill>
                          <a:effectLst/>
                          <a:latin typeface="Futura Std Book"/>
                        </a:rPr>
                        <a:t>25,2</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515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2 622</a:t>
                      </a:r>
                    </a:p>
                  </a:txBody>
                  <a:tcPr marL="9525" marR="9525" marT="9525" marB="0" anchor="b"/>
                </a:tc>
                <a:tc>
                  <a:txBody>
                    <a:bodyPr/>
                    <a:lstStyle/>
                    <a:p>
                      <a:pPr algn="ctr" fontAlgn="b"/>
                      <a:r>
                        <a:rPr lang="sv-SE" sz="1100" b="0" i="0" u="none" strike="noStrike">
                          <a:solidFill>
                            <a:srgbClr val="000000"/>
                          </a:solidFill>
                          <a:effectLst/>
                          <a:latin typeface="Futura Std Book"/>
                        </a:rPr>
                        <a:t>-29,7</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283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1 745</a:t>
                      </a:r>
                    </a:p>
                  </a:txBody>
                  <a:tcPr marL="9525" marR="9525" marT="9525" marB="0" anchor="b"/>
                </a:tc>
                <a:tc>
                  <a:txBody>
                    <a:bodyPr/>
                    <a:lstStyle/>
                    <a:p>
                      <a:pPr algn="ctr" fontAlgn="b"/>
                      <a:r>
                        <a:rPr lang="sv-SE" sz="1100" b="0" i="0" u="none" strike="noStrike">
                          <a:solidFill>
                            <a:srgbClr val="000000"/>
                          </a:solidFill>
                          <a:effectLst/>
                          <a:latin typeface="Futura Std Book"/>
                        </a:rPr>
                        <a:t>-45,8</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196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142,0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1 165</a:t>
                      </a:r>
                    </a:p>
                  </a:txBody>
                  <a:tcPr marL="9525" marR="9525" marT="9525" marB="0" anchor="b"/>
                </a:tc>
                <a:tc>
                  <a:txBody>
                    <a:bodyPr/>
                    <a:lstStyle/>
                    <a:p>
                      <a:pPr algn="ctr" fontAlgn="b"/>
                      <a:r>
                        <a:rPr lang="sv-SE" sz="1100" b="0" i="0" u="none" strike="noStrike">
                          <a:solidFill>
                            <a:srgbClr val="000000"/>
                          </a:solidFill>
                          <a:effectLst/>
                          <a:latin typeface="Futura Std Book"/>
                        </a:rPr>
                        <a:t>-6,6</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91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-40,1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415</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337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130,8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1 149</a:t>
                      </a:r>
                    </a:p>
                  </a:txBody>
                  <a:tcPr marL="9525" marR="9525" marT="9525" marB="0" anchor="b"/>
                </a:tc>
                <a:tc>
                  <a:txBody>
                    <a:bodyPr/>
                    <a:lstStyle/>
                    <a:p>
                      <a:pPr algn="ctr" fontAlgn="b"/>
                      <a:r>
                        <a:rPr lang="sv-SE" sz="1100" b="0" i="0" u="none" strike="noStrike" dirty="0">
                          <a:solidFill>
                            <a:srgbClr val="000000"/>
                          </a:solidFill>
                          <a:effectLst/>
                          <a:latin typeface="Futura Std Book"/>
                        </a:rPr>
                        <a:t>187,3</a:t>
                      </a:r>
                    </a:p>
                  </a:txBody>
                  <a:tcPr marL="9525" marR="9525" marT="9525" marB="0" anchor="b"/>
                </a:tc>
                <a:extLst>
                  <a:ext uri="{0D108BD9-81ED-4DB2-BD59-A6C34878D82A}">
                    <a16:rowId xmlns:a16="http://schemas.microsoft.com/office/drawing/2014/main" val="10011"/>
                  </a:ext>
                </a:extLst>
              </a:tr>
            </a:tbl>
          </a:graphicData>
        </a:graphic>
      </p:graphicFrame>
      <p:sp>
        <p:nvSpPr>
          <p:cNvPr id="11" name="textruta 10"/>
          <p:cNvSpPr txBox="1"/>
          <p:nvPr/>
        </p:nvSpPr>
        <p:spPr>
          <a:xfrm>
            <a:off x="7570390" y="4568021"/>
            <a:ext cx="914400" cy="403875"/>
          </a:xfrm>
          <a:prstGeom prst="rect">
            <a:avLst/>
          </a:prstGeom>
          <a:noFill/>
        </p:spPr>
        <p:txBody>
          <a:bodyPr wrap="none" lIns="0" tIns="0" rIns="0" bIns="0" rtlCol="0">
            <a:noAutofit/>
          </a:bodyPr>
          <a:lstStyle/>
          <a:p>
            <a:pPr>
              <a:lnSpc>
                <a:spcPts val="2400"/>
              </a:lnSpc>
            </a:pPr>
            <a:r>
              <a:rPr lang="sv-SE" sz="800" dirty="0" smtClean="0"/>
              <a:t>*De fyra senaste kvartalen</a:t>
            </a:r>
          </a:p>
        </p:txBody>
      </p:sp>
      <p:pic>
        <p:nvPicPr>
          <p:cNvPr id="2" name="Bildobjekt 1"/>
          <p:cNvPicPr>
            <a:picLocks noChangeAspect="1"/>
          </p:cNvPicPr>
          <p:nvPr/>
        </p:nvPicPr>
        <p:blipFill>
          <a:blip r:embed="rId2"/>
          <a:stretch>
            <a:fillRect/>
          </a:stretch>
        </p:blipFill>
        <p:spPr>
          <a:xfrm>
            <a:off x="397496" y="2182483"/>
            <a:ext cx="3609145" cy="2700762"/>
          </a:xfrm>
          <a:prstGeom prst="rect">
            <a:avLst/>
          </a:prstGeom>
        </p:spPr>
      </p:pic>
    </p:spTree>
    <p:extLst>
      <p:ext uri="{BB962C8B-B14F-4D97-AF65-F5344CB8AC3E}">
        <p14:creationId xmlns:p14="http://schemas.microsoft.com/office/powerpoint/2010/main" val="3080839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37390"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kv4 (kv4, 2008-2016)</a:t>
            </a:r>
            <a:br>
              <a:rPr lang="sv-SE" sz="2000"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515934274"/>
              </p:ext>
            </p:extLst>
          </p:nvPr>
        </p:nvGraphicFramePr>
        <p:xfrm>
          <a:off x="4074567" y="2343087"/>
          <a:ext cx="4890178" cy="2286000"/>
        </p:xfrm>
        <a:graphic>
          <a:graphicData uri="http://schemas.openxmlformats.org/drawingml/2006/table">
            <a:tbl>
              <a:tblPr>
                <a:tableStyleId>{68D230F3-CF80-4859-8CE7-A43EE81993B5}</a:tableStyleId>
              </a:tblPr>
              <a:tblGrid>
                <a:gridCol w="1439863">
                  <a:extLst>
                    <a:ext uri="{9D8B030D-6E8A-4147-A177-3AD203B41FA5}">
                      <a16:colId xmlns:a16="http://schemas.microsoft.com/office/drawing/2014/main" val="20000"/>
                    </a:ext>
                  </a:extLst>
                </a:gridCol>
                <a:gridCol w="808014">
                  <a:extLst>
                    <a:ext uri="{9D8B030D-6E8A-4147-A177-3AD203B41FA5}">
                      <a16:colId xmlns:a16="http://schemas.microsoft.com/office/drawing/2014/main" val="20001"/>
                    </a:ext>
                  </a:extLst>
                </a:gridCol>
                <a:gridCol w="808014">
                  <a:extLst>
                    <a:ext uri="{9D8B030D-6E8A-4147-A177-3AD203B41FA5}">
                      <a16:colId xmlns:a16="http://schemas.microsoft.com/office/drawing/2014/main" val="20002"/>
                    </a:ext>
                  </a:extLst>
                </a:gridCol>
                <a:gridCol w="611429">
                  <a:extLst>
                    <a:ext uri="{9D8B030D-6E8A-4147-A177-3AD203B41FA5}">
                      <a16:colId xmlns:a16="http://schemas.microsoft.com/office/drawing/2014/main" val="20003"/>
                    </a:ext>
                  </a:extLst>
                </a:gridCol>
                <a:gridCol w="611429">
                  <a:extLst>
                    <a:ext uri="{9D8B030D-6E8A-4147-A177-3AD203B41FA5}">
                      <a16:colId xmlns:a16="http://schemas.microsoft.com/office/drawing/2014/main" val="20004"/>
                    </a:ext>
                  </a:extLst>
                </a:gridCol>
                <a:gridCol w="611429">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FF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FF0000"/>
                        </a:solidFill>
                        <a:effectLst/>
                        <a:latin typeface="+mj-lt"/>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2008 kv4</a:t>
                      </a:r>
                    </a:p>
                  </a:txBody>
                  <a:tcPr marL="9525" marR="9525" marT="9525" marB="0" anchor="b"/>
                </a:tc>
                <a:tc>
                  <a:txBody>
                    <a:bodyPr/>
                    <a:lstStyle/>
                    <a:p>
                      <a:pPr algn="ctr" rtl="0" fontAlgn="b"/>
                      <a:r>
                        <a:rPr lang="sv-SE" sz="1000" b="0" i="0" u="none" strike="noStrike">
                          <a:solidFill>
                            <a:srgbClr val="000000"/>
                          </a:solidFill>
                          <a:effectLst/>
                          <a:latin typeface="Futura Std Book"/>
                        </a:rPr>
                        <a:t>2010 kv4</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u="none" strike="noStrike" dirty="0">
                          <a:solidFill>
                            <a:srgbClr val="000000"/>
                          </a:solidFill>
                          <a:effectLst/>
                          <a:latin typeface="+mj-lt"/>
                        </a:rPr>
                        <a:t>Stockholmsregionen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4 898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25 630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30,4</a:t>
                      </a:r>
                    </a:p>
                  </a:txBody>
                  <a:tcPr marL="9525" marR="9525" marT="9525" marB="0" anchor="b"/>
                </a:tc>
                <a:tc>
                  <a:txBody>
                    <a:bodyPr/>
                    <a:lstStyle/>
                    <a:p>
                      <a:pPr algn="ctr" fontAlgn="b"/>
                      <a:r>
                        <a:rPr lang="sv-SE" sz="1100" b="1" i="0" u="none" strike="noStrike">
                          <a:solidFill>
                            <a:srgbClr val="000000"/>
                          </a:solidFill>
                          <a:effectLst/>
                          <a:latin typeface="Futura std book"/>
                        </a:rPr>
                        <a:t>23,7</a:t>
                      </a:r>
                    </a:p>
                  </a:txBody>
                  <a:tcPr marL="9525" marR="9525" marT="9525" marB="0" anchor="b"/>
                </a:tc>
                <a:tc>
                  <a:txBody>
                    <a:bodyPr/>
                    <a:lstStyle/>
                    <a:p>
                      <a:pPr algn="ctr" fontAlgn="b"/>
                      <a:r>
                        <a:rPr lang="sv-SE" sz="1100" b="1" i="0" u="none" strike="noStrike">
                          <a:solidFill>
                            <a:srgbClr val="000000"/>
                          </a:solidFill>
                          <a:effectLst/>
                          <a:latin typeface="Futura std book"/>
                        </a:rPr>
                        <a:t>3,4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u="none" strike="noStrike" dirty="0">
                          <a:solidFill>
                            <a:srgbClr val="000000"/>
                          </a:solidFill>
                          <a:effectLst/>
                          <a:latin typeface="+mj-lt"/>
                        </a:rPr>
                        <a:t>Övriga Sverige</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5 226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36 232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35,6</a:t>
                      </a:r>
                    </a:p>
                  </a:txBody>
                  <a:tcPr marL="9525" marR="9525" marT="9525" marB="0" anchor="b"/>
                </a:tc>
                <a:tc>
                  <a:txBody>
                    <a:bodyPr/>
                    <a:lstStyle/>
                    <a:p>
                      <a:pPr algn="ctr" fontAlgn="b"/>
                      <a:r>
                        <a:rPr lang="sv-SE" sz="1100" b="1" i="0" u="none" strike="noStrike">
                          <a:solidFill>
                            <a:srgbClr val="000000"/>
                          </a:solidFill>
                          <a:effectLst/>
                          <a:latin typeface="Futura std book"/>
                        </a:rPr>
                        <a:t>26,7</a:t>
                      </a:r>
                    </a:p>
                  </a:txBody>
                  <a:tcPr marL="9525" marR="9525" marT="9525" marB="0" anchor="b"/>
                </a:tc>
                <a:tc>
                  <a:txBody>
                    <a:bodyPr/>
                    <a:lstStyle/>
                    <a:p>
                      <a:pPr algn="ctr" fontAlgn="b"/>
                      <a:r>
                        <a:rPr lang="sv-SE" sz="1100" b="1" i="0" u="none" strike="noStrike">
                          <a:solidFill>
                            <a:srgbClr val="000000"/>
                          </a:solidFill>
                          <a:effectLst/>
                          <a:latin typeface="Futura std book"/>
                        </a:rPr>
                        <a:t>3,9</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u="none" strike="noStrike" dirty="0">
                          <a:solidFill>
                            <a:srgbClr val="000000"/>
                          </a:solidFill>
                          <a:effectLst/>
                          <a:latin typeface="+mj-lt"/>
                        </a:rPr>
                        <a:t>Stockholms 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3 129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13 506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53,6</a:t>
                      </a:r>
                    </a:p>
                  </a:txBody>
                  <a:tcPr marL="9525" marR="9525" marT="9525" marB="0" anchor="b"/>
                </a:tc>
                <a:tc>
                  <a:txBody>
                    <a:bodyPr/>
                    <a:lstStyle/>
                    <a:p>
                      <a:pPr algn="ctr" fontAlgn="b"/>
                      <a:r>
                        <a:rPr lang="sv-SE" sz="1100" b="0" i="0" u="none" strike="noStrike">
                          <a:solidFill>
                            <a:srgbClr val="000000"/>
                          </a:solidFill>
                          <a:effectLst/>
                          <a:latin typeface="Futura std book"/>
                        </a:rPr>
                        <a:t>41,8</a:t>
                      </a:r>
                    </a:p>
                  </a:txBody>
                  <a:tcPr marL="9525" marR="9525" marT="9525" marB="0" anchor="b"/>
                </a:tc>
                <a:tc>
                  <a:txBody>
                    <a:bodyPr/>
                    <a:lstStyle/>
                    <a:p>
                      <a:pPr algn="ctr" fontAlgn="b"/>
                      <a:r>
                        <a:rPr lang="sv-SE" sz="1100" b="0" i="0" u="none" strike="noStrike">
                          <a:solidFill>
                            <a:srgbClr val="000000"/>
                          </a:solidFill>
                          <a:effectLst/>
                          <a:latin typeface="Futura std book"/>
                        </a:rPr>
                        <a:t>7,4</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u="none" strike="noStrike" dirty="0">
                          <a:solidFill>
                            <a:srgbClr val="000000"/>
                          </a:solidFill>
                          <a:effectLst/>
                          <a:latin typeface="+mj-lt"/>
                        </a:rPr>
                        <a:t>Uppsala 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214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21,4</a:t>
                      </a:r>
                    </a:p>
                  </a:txBody>
                  <a:tcPr marL="9525" marR="9525" marT="9525" marB="0" anchor="b"/>
                </a:tc>
                <a:tc>
                  <a:txBody>
                    <a:bodyPr/>
                    <a:lstStyle/>
                    <a:p>
                      <a:pPr algn="ctr" fontAlgn="b"/>
                      <a:r>
                        <a:rPr lang="sv-SE" sz="1100" b="0" i="0" u="none" strike="noStrike">
                          <a:solidFill>
                            <a:srgbClr val="000000"/>
                          </a:solidFill>
                          <a:effectLst/>
                          <a:latin typeface="Futura std book"/>
                        </a:rPr>
                        <a:t>10,8</a:t>
                      </a: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u="none" strike="noStrike">
                          <a:solidFill>
                            <a:srgbClr val="000000"/>
                          </a:solidFill>
                          <a:effectLst/>
                          <a:latin typeface="+mj-lt"/>
                        </a:rPr>
                        <a:t>Södermanlands län</a:t>
                      </a:r>
                      <a:endParaRPr lang="sv-SE" sz="1100" b="0" i="0" u="none" strike="noStrike">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1 119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6,9</a:t>
                      </a: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u="none" strike="noStrike" dirty="0" smtClean="0">
                          <a:solidFill>
                            <a:srgbClr val="000000"/>
                          </a:solidFill>
                          <a:effectLst/>
                          <a:latin typeface="+mj-lt"/>
                        </a:rPr>
                        <a:t>Östergötlands </a:t>
                      </a:r>
                      <a:r>
                        <a:rPr lang="sv-SE" sz="1100" u="none" strike="noStrike" dirty="0">
                          <a:solidFill>
                            <a:srgbClr val="000000"/>
                          </a:solidFill>
                          <a:effectLst/>
                          <a:latin typeface="+mj-lt"/>
                        </a:rPr>
                        <a:t>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282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1 823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46,5</a:t>
                      </a:r>
                    </a:p>
                  </a:txBody>
                  <a:tcPr marL="9525" marR="9525" marT="9525" marB="0" anchor="b"/>
                </a:tc>
                <a:tc>
                  <a:txBody>
                    <a:bodyPr/>
                    <a:lstStyle/>
                    <a:p>
                      <a:pPr algn="ctr" fontAlgn="b"/>
                      <a:r>
                        <a:rPr lang="sv-SE" sz="1100" b="0" i="0" u="none" strike="noStrike">
                          <a:solidFill>
                            <a:srgbClr val="000000"/>
                          </a:solidFill>
                          <a:effectLst/>
                          <a:latin typeface="Futura std book"/>
                        </a:rPr>
                        <a:t>32,5</a:t>
                      </a:r>
                    </a:p>
                  </a:txBody>
                  <a:tcPr marL="9525" marR="9525" marT="9525" marB="0" anchor="b"/>
                </a:tc>
                <a:tc>
                  <a:txBody>
                    <a:bodyPr/>
                    <a:lstStyle/>
                    <a:p>
                      <a:pPr algn="ctr" fontAlgn="b"/>
                      <a:r>
                        <a:rPr lang="sv-SE" sz="1100" b="0" i="0" u="none" strike="noStrike">
                          <a:solidFill>
                            <a:srgbClr val="000000"/>
                          </a:solidFill>
                          <a:effectLst/>
                          <a:latin typeface="Futura std book"/>
                        </a:rPr>
                        <a:t>10,4</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u="none" strike="noStrike" kern="1200" dirty="0" smtClean="0">
                          <a:solidFill>
                            <a:srgbClr val="000000"/>
                          </a:solidFill>
                          <a:effectLst/>
                          <a:latin typeface="+mn-lt"/>
                          <a:ea typeface="+mn-ea"/>
                          <a:cs typeface="+mn-cs"/>
                        </a:rPr>
                        <a:t>Örebro</a:t>
                      </a:r>
                      <a:r>
                        <a:rPr lang="sv-SE" sz="1100" u="none" strike="noStrike" dirty="0" smtClean="0">
                          <a:solidFill>
                            <a:srgbClr val="000000"/>
                          </a:solidFill>
                          <a:effectLst/>
                          <a:latin typeface="+mj-lt"/>
                        </a:rPr>
                        <a:t> </a:t>
                      </a:r>
                      <a:r>
                        <a:rPr lang="sv-SE" sz="1100" u="none" strike="noStrike" dirty="0">
                          <a:solidFill>
                            <a:srgbClr val="000000"/>
                          </a:solidFill>
                          <a:effectLst/>
                          <a:latin typeface="+mj-lt"/>
                        </a:rPr>
                        <a:t>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204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1 265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28,9</a:t>
                      </a:r>
                    </a:p>
                  </a:txBody>
                  <a:tcPr marL="9525" marR="9525" marT="9525" marB="0" anchor="b"/>
                </a:tc>
                <a:tc>
                  <a:txBody>
                    <a:bodyPr/>
                    <a:lstStyle/>
                    <a:p>
                      <a:pPr algn="ctr" fontAlgn="b"/>
                      <a:r>
                        <a:rPr lang="sv-SE" sz="1100" b="0" i="0" u="none" strike="noStrike">
                          <a:solidFill>
                            <a:srgbClr val="000000"/>
                          </a:solidFill>
                          <a:effectLst/>
                          <a:latin typeface="Futura std book"/>
                        </a:rPr>
                        <a:t>24,5</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u="none" strike="noStrike" dirty="0">
                          <a:solidFill>
                            <a:srgbClr val="000000"/>
                          </a:solidFill>
                          <a:effectLst/>
                          <a:latin typeface="+mj-lt"/>
                        </a:rPr>
                        <a:t>Västmanlands 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15,2</a:t>
                      </a:r>
                    </a:p>
                  </a:txBody>
                  <a:tcPr marL="9525" marR="9525" marT="9525" marB="0" anchor="b"/>
                </a:tc>
                <a:tc>
                  <a:txBody>
                    <a:bodyPr/>
                    <a:lstStyle/>
                    <a:p>
                      <a:pPr algn="ctr" fontAlgn="b"/>
                      <a:r>
                        <a:rPr lang="sv-SE" sz="1100" b="0" i="0" u="none" strike="noStrike">
                          <a:solidFill>
                            <a:srgbClr val="000000"/>
                          </a:solidFill>
                          <a:effectLst/>
                          <a:latin typeface="Futura std book"/>
                        </a:rPr>
                        <a:t>12,8</a:t>
                      </a:r>
                    </a:p>
                  </a:txBody>
                  <a:tcPr marL="9525" marR="9525" marT="9525" marB="0" anchor="b"/>
                </a:tc>
                <a:tc>
                  <a:txBody>
                    <a:bodyPr/>
                    <a:lstStyle/>
                    <a:p>
                      <a:pPr algn="ctr" fontAlgn="b"/>
                      <a:r>
                        <a:rPr lang="sv-SE" sz="1100" b="0" i="0" u="none" strike="noStrike">
                          <a:solidFill>
                            <a:srgbClr val="000000"/>
                          </a:solidFill>
                          <a:effectLst/>
                          <a:latin typeface="Futura std book"/>
                        </a:rPr>
                        <a:t>3,9</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u="none" strike="noStrike" dirty="0" smtClean="0">
                          <a:solidFill>
                            <a:srgbClr val="000000"/>
                          </a:solidFill>
                          <a:effectLst/>
                          <a:latin typeface="+mj-lt"/>
                        </a:rPr>
                        <a:t>Dalarnas </a:t>
                      </a:r>
                      <a:r>
                        <a:rPr lang="sv-SE" sz="1100" u="none" strike="noStrike" dirty="0">
                          <a:solidFill>
                            <a:srgbClr val="000000"/>
                          </a:solidFill>
                          <a:effectLst/>
                          <a:latin typeface="+mj-lt"/>
                        </a:rPr>
                        <a:t>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576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4 982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-24,8</a:t>
                      </a:r>
                    </a:p>
                  </a:txBody>
                  <a:tcPr marL="9525" marR="9525" marT="9525" marB="0" anchor="b"/>
                </a:tc>
                <a:tc>
                  <a:txBody>
                    <a:bodyPr/>
                    <a:lstStyle/>
                    <a:p>
                      <a:pPr algn="ctr" fontAlgn="b"/>
                      <a:r>
                        <a:rPr lang="sv-SE" sz="1100" b="0" i="0" u="none" strike="noStrike">
                          <a:solidFill>
                            <a:srgbClr val="000000"/>
                          </a:solidFill>
                          <a:effectLst/>
                          <a:latin typeface="Futura std book"/>
                        </a:rPr>
                        <a:t>-20,2</a:t>
                      </a:r>
                    </a:p>
                  </a:txBody>
                  <a:tcPr marL="9525" marR="9525" marT="9525" marB="0" anchor="b"/>
                </a:tc>
                <a:tc>
                  <a:txBody>
                    <a:bodyPr/>
                    <a:lstStyle/>
                    <a:p>
                      <a:pPr algn="ctr" fontAlgn="b"/>
                      <a:r>
                        <a:rPr lang="sv-SE" sz="1100" b="0" i="0" u="none" strike="noStrike">
                          <a:solidFill>
                            <a:srgbClr val="000000"/>
                          </a:solidFill>
                          <a:effectLst/>
                          <a:latin typeface="Futura std book"/>
                        </a:rPr>
                        <a:t>-16,2</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u="none" strike="noStrike" dirty="0">
                          <a:solidFill>
                            <a:srgbClr val="000000"/>
                          </a:solidFill>
                          <a:effectLst/>
                          <a:latin typeface="+mj-lt"/>
                        </a:rPr>
                        <a:t>Gävleborgs 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183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1 081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25,0</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c>
                  <a:txBody>
                    <a:bodyPr/>
                    <a:lstStyle/>
                    <a:p>
                      <a:pPr algn="ctr" fontAlgn="b"/>
                      <a:r>
                        <a:rPr lang="sv-SE" sz="1100" b="0" i="0" u="none" strike="noStrike" dirty="0">
                          <a:solidFill>
                            <a:srgbClr val="000000"/>
                          </a:solidFill>
                          <a:effectLst/>
                          <a:latin typeface="Futura std book"/>
                        </a:rPr>
                        <a:t>4,5</a:t>
                      </a:r>
                    </a:p>
                  </a:txBody>
                  <a:tcPr marL="9525" marR="9525" marT="9525" marB="0" anchor="b"/>
                </a:tc>
                <a:extLst>
                  <a:ext uri="{0D108BD9-81ED-4DB2-BD59-A6C34878D82A}">
                    <a16:rowId xmlns:a16="http://schemas.microsoft.com/office/drawing/2014/main" val="10011"/>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sp>
        <p:nvSpPr>
          <p:cNvPr id="8" name="textruta 7"/>
          <p:cNvSpPr txBox="1"/>
          <p:nvPr/>
        </p:nvSpPr>
        <p:spPr>
          <a:xfrm>
            <a:off x="6605516" y="4711321"/>
            <a:ext cx="914400" cy="487680"/>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7" name="Rundad rektangulär 6"/>
          <p:cNvSpPr/>
          <p:nvPr/>
        </p:nvSpPr>
        <p:spPr>
          <a:xfrm>
            <a:off x="6086901" y="1294051"/>
            <a:ext cx="2872854" cy="525109"/>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Kina</a:t>
            </a:r>
            <a:r>
              <a:rPr lang="sv-SE" sz="800" i="1" dirty="0" smtClean="0">
                <a:solidFill>
                  <a:schemeClr val="bg1"/>
                </a:solidFill>
              </a:rPr>
              <a:t>, Tyskland och Storbritannien </a:t>
            </a:r>
            <a:r>
              <a:rPr lang="sv-SE" sz="800" i="1" dirty="0" smtClean="0">
                <a:solidFill>
                  <a:schemeClr val="bg1"/>
                </a:solidFill>
              </a:rPr>
              <a:t>svarade för de största ökningarna fjärde kvartalet.</a:t>
            </a:r>
            <a:r>
              <a:rPr lang="sv-SE" sz="800" i="1" dirty="0" smtClean="0">
                <a:solidFill>
                  <a:srgbClr val="FF0000"/>
                </a:solidFill>
              </a:rPr>
              <a:t>.</a:t>
            </a:r>
            <a:endParaRPr lang="sv-SE" sz="800" dirty="0">
              <a:solidFill>
                <a:srgbClr val="FF0000"/>
              </a:solidFill>
            </a:endParaRPr>
          </a:p>
        </p:txBody>
      </p:sp>
      <p:pic>
        <p:nvPicPr>
          <p:cNvPr id="2" name="Bildobjekt 1"/>
          <p:cNvPicPr>
            <a:picLocks noChangeAspect="1"/>
          </p:cNvPicPr>
          <p:nvPr/>
        </p:nvPicPr>
        <p:blipFill>
          <a:blip r:embed="rId2"/>
          <a:stretch>
            <a:fillRect/>
          </a:stretch>
        </p:blipFill>
        <p:spPr>
          <a:xfrm>
            <a:off x="397496" y="2182483"/>
            <a:ext cx="3505504" cy="2719052"/>
          </a:xfrm>
          <a:prstGeom prst="rect">
            <a:avLst/>
          </a:prstGeom>
        </p:spPr>
      </p:pic>
    </p:spTree>
    <p:extLst>
      <p:ext uri="{BB962C8B-B14F-4D97-AF65-F5344CB8AC3E}">
        <p14:creationId xmlns:p14="http://schemas.microsoft.com/office/powerpoint/2010/main" val="96651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92" y="952199"/>
            <a:ext cx="5852192" cy="604612"/>
          </a:xfrm>
        </p:spPr>
        <p:txBody>
          <a:bodyPr/>
          <a:lstStyle/>
          <a:p>
            <a:pPr>
              <a:lnSpc>
                <a:spcPct val="100000"/>
              </a:lnSpc>
            </a:pPr>
            <a:r>
              <a:rPr lang="sv-SE" dirty="0">
                <a:solidFill>
                  <a:prstClr val="white"/>
                </a:solidFill>
              </a:rPr>
              <a:t>Stockholm Business Region</a:t>
            </a:r>
            <a:br>
              <a:rPr lang="sv-SE" dirty="0">
                <a:solidFill>
                  <a:prstClr val="white"/>
                </a:solidFill>
              </a:rPr>
            </a:br>
            <a:r>
              <a:rPr lang="sv-SE" dirty="0">
                <a:solidFill>
                  <a:prstClr val="white"/>
                </a:solidFill>
              </a:rPr>
              <a:t/>
            </a:r>
            <a:br>
              <a:rPr lang="sv-SE" dirty="0">
                <a:solidFill>
                  <a:prstClr val="white"/>
                </a:solidFill>
              </a:rPr>
            </a:br>
            <a:r>
              <a:rPr lang="sv-SE" sz="1000" dirty="0"/>
              <a:t>Inom ramen för partnerskapet Stockholm Business Alliance – </a:t>
            </a:r>
            <a:r>
              <a:rPr lang="sv-SE" sz="1000" dirty="0" smtClean="0"/>
              <a:t>55 </a:t>
            </a:r>
            <a:r>
              <a:rPr lang="sv-SE" sz="1000" dirty="0"/>
              <a:t>kommuner i Stockholmsregionen – tas det fram kvartalsvisa konjunkturrapporter för länen; </a:t>
            </a:r>
            <a:r>
              <a:rPr lang="sv-SE" sz="1000" dirty="0" smtClean="0"/>
              <a:t>Stockholms </a:t>
            </a:r>
            <a:r>
              <a:rPr lang="sv-SE" sz="1000" dirty="0"/>
              <a:t>län, </a:t>
            </a:r>
            <a:r>
              <a:rPr lang="sv-SE" sz="1000" dirty="0" smtClean="0"/>
              <a:t>Uppsala </a:t>
            </a:r>
            <a:r>
              <a:rPr lang="sv-SE" sz="1000" dirty="0"/>
              <a:t>län, Södermanlands län, </a:t>
            </a:r>
            <a:r>
              <a:rPr lang="sv-SE" sz="1000" dirty="0" smtClean="0"/>
              <a:t> Östergötlands län, Örebro län, Västmanlands län, Dalarnas </a:t>
            </a:r>
            <a:r>
              <a:rPr lang="sv-SE" sz="1000" dirty="0"/>
              <a:t>län och </a:t>
            </a:r>
            <a:r>
              <a:rPr lang="sv-SE" sz="1000" dirty="0" smtClean="0"/>
              <a:t>Gävleborgs </a:t>
            </a:r>
            <a:r>
              <a:rPr lang="sv-SE" sz="1000" dirty="0"/>
              <a:t>län.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på </a:t>
            </a:r>
            <a:r>
              <a:rPr lang="sv-SE" sz="1000" dirty="0" err="1" smtClean="0">
                <a:solidFill>
                  <a:srgbClr val="FFFFFF"/>
                </a:solidFill>
              </a:rPr>
              <a:t>Invest</a:t>
            </a:r>
            <a:r>
              <a:rPr lang="sv-SE" sz="1000" dirty="0" smtClean="0">
                <a:solidFill>
                  <a:srgbClr val="FFFFFF"/>
                </a:solidFill>
              </a:rPr>
              <a:t> Stockholm. </a:t>
            </a:r>
            <a:r>
              <a:rPr lang="sv-SE" sz="1000" dirty="0">
                <a:solidFill>
                  <a:srgbClr val="FFFFFF"/>
                </a:solidFill>
              </a:rPr>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b="0" dirty="0">
                <a:solidFill>
                  <a:prstClr val="white"/>
                </a:solidFill>
              </a:rPr>
              <a:t/>
            </a:r>
            <a:br>
              <a:rPr lang="sv-SE" sz="1000" b="0" dirty="0">
                <a:solidFill>
                  <a:prstClr val="white"/>
                </a:solidFill>
              </a:rPr>
            </a:br>
            <a:r>
              <a:rPr lang="sv-SE" sz="1000" b="0" dirty="0">
                <a:solidFill>
                  <a:prstClr val="white"/>
                </a:solidFill>
              </a:rPr>
              <a:t/>
            </a:r>
            <a:br>
              <a:rPr lang="sv-SE" sz="1000" b="0" dirty="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r>
              <a:rPr lang="sv-SE" sz="1000" b="0">
                <a:solidFill>
                  <a:prstClr val="white"/>
                </a:solidFill>
              </a:rPr>
              <a:t/>
            </a:r>
            <a:br>
              <a:rPr lang="sv-SE" sz="1000" b="0">
                <a:solidFill>
                  <a:prstClr val="white"/>
                </a:solidFill>
              </a:rPr>
            </a:br>
            <a:r>
              <a:rPr lang="sv-SE" sz="1000" b="0" smtClean="0">
                <a:solidFill>
                  <a:prstClr val="white"/>
                </a:solidFill>
              </a:rPr>
              <a:t>www.investstockholm.com </a:t>
            </a:r>
            <a:r>
              <a:rPr lang="sv-SE" sz="1000" b="0">
                <a:solidFill>
                  <a:prstClr val="white"/>
                </a:solidFill>
              </a:rPr>
              <a:t/>
            </a:r>
            <a:br>
              <a:rPr lang="sv-SE" sz="1000" b="0">
                <a:solidFill>
                  <a:prstClr val="white"/>
                </a:solidFill>
              </a:rPr>
            </a:br>
            <a:r>
              <a:rPr lang="sv-SE" sz="1000" b="0" smtClean="0">
                <a:solidFill>
                  <a:prstClr val="white"/>
                </a:solidFill>
              </a:rPr>
              <a:t>www.stockholmbusinessregion.se </a:t>
            </a:r>
            <a:endParaRPr lang="en-US" sz="1000" dirty="0"/>
          </a:p>
        </p:txBody>
      </p:sp>
    </p:spTree>
    <p:extLst>
      <p:ext uri="{BB962C8B-B14F-4D97-AF65-F5344CB8AC3E}">
        <p14:creationId xmlns:p14="http://schemas.microsoft.com/office/powerpoint/2010/main" val="362663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 2016 kv4 </a:t>
            </a:r>
            <a:r>
              <a:rPr lang="sv-SE" dirty="0"/>
              <a:t/>
            </a:r>
            <a:br>
              <a:rPr lang="sv-SE" dirty="0"/>
            </a:br>
            <a:r>
              <a:rPr lang="sv-SE" dirty="0" smtClean="0"/>
              <a:t>i Stockholmsregionen</a:t>
            </a:r>
            <a:br>
              <a:rPr lang="sv-SE" dirty="0" smtClean="0"/>
            </a:br>
            <a:r>
              <a:rPr lang="sv-SE" dirty="0" smtClean="0"/>
              <a:t/>
            </a:r>
            <a:br>
              <a:rPr lang="sv-SE" dirty="0" smtClean="0"/>
            </a:br>
            <a:endParaRPr lang="sv-SE" sz="1800" dirty="0"/>
          </a:p>
        </p:txBody>
      </p:sp>
      <p:sp>
        <p:nvSpPr>
          <p:cNvPr id="7" name="textruta 6"/>
          <p:cNvSpPr txBox="1"/>
          <p:nvPr/>
        </p:nvSpPr>
        <p:spPr>
          <a:xfrm>
            <a:off x="386283" y="1773377"/>
            <a:ext cx="4052367" cy="3077766"/>
          </a:xfrm>
          <a:prstGeom prst="rect">
            <a:avLst/>
          </a:prstGeom>
          <a:noFill/>
        </p:spPr>
        <p:txBody>
          <a:bodyPr wrap="square" lIns="0" tIns="0" rIns="0" bIns="0" rtlCol="0">
            <a:spAutoFit/>
          </a:bodyPr>
          <a:lstStyle/>
          <a:p>
            <a:r>
              <a:rPr lang="sv-SE" sz="1000" b="1" dirty="0"/>
              <a:t>Om rapporten</a:t>
            </a:r>
            <a:endParaRPr lang="sv-SE" sz="1000" dirty="0"/>
          </a:p>
          <a:p>
            <a:r>
              <a:rPr lang="sv-SE" sz="1000" dirty="0"/>
              <a:t>Rapporten är utgiven av Stockholm Business Region och publiceras fyra gånger per år. </a:t>
            </a:r>
          </a:p>
          <a:p>
            <a:endParaRPr lang="sv-SE" sz="1000" dirty="0"/>
          </a:p>
          <a:p>
            <a:r>
              <a:rPr lang="sv-SE" sz="1000" dirty="0"/>
              <a:t>I rapporten omfattar Stockholmsregionen Stockholms län, Uppsala län, </a:t>
            </a:r>
            <a:r>
              <a:rPr lang="sv-SE" sz="1000" dirty="0" smtClean="0"/>
              <a:t>Södermanlands län, Östergötlands län</a:t>
            </a:r>
            <a:r>
              <a:rPr lang="sv-SE" sz="1000" dirty="0"/>
              <a:t>, Örebro </a:t>
            </a:r>
            <a:r>
              <a:rPr lang="sv-SE" sz="1000" dirty="0" smtClean="0"/>
              <a:t>län, Västmanlands </a:t>
            </a:r>
            <a:r>
              <a:rPr lang="sv-SE" sz="1000" dirty="0"/>
              <a:t>län, Gävleborgs </a:t>
            </a:r>
            <a:r>
              <a:rPr lang="sv-SE" sz="1000" dirty="0" smtClean="0"/>
              <a:t>län och </a:t>
            </a:r>
            <a:r>
              <a:rPr lang="sv-SE" sz="1000" dirty="0"/>
              <a:t>Dalarnas län.</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a:t>
            </a:r>
            <a:r>
              <a:rPr lang="sv-SE" sz="1000" dirty="0" smtClean="0"/>
              <a:t>55 </a:t>
            </a:r>
            <a:r>
              <a:rPr lang="sv-SE" sz="1000" dirty="0"/>
              <a:t>kommuner i Stockholmsregionen – görs motsvarande rapport även för de åtta län som ingår i Stockholmsregionen.</a:t>
            </a:r>
            <a:r>
              <a:rPr lang="sv-SE" sz="900" dirty="0"/>
              <a:t> </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på </a:t>
            </a:r>
            <a:r>
              <a:rPr lang="sv-SE" sz="1000" dirty="0" err="1" smtClean="0"/>
              <a:t>Invest</a:t>
            </a:r>
            <a:r>
              <a:rPr lang="sv-SE" sz="1000" dirty="0" smtClean="0"/>
              <a:t> Stockholm. </a:t>
            </a:r>
          </a:p>
          <a:p>
            <a:r>
              <a:rPr lang="sv-SE" sz="1000" dirty="0" smtClean="0"/>
              <a:t>Ansvarig </a:t>
            </a:r>
            <a:r>
              <a:rPr lang="sv-SE" sz="1000" dirty="0"/>
              <a:t>utgivare: Olle Zetterberg.</a:t>
            </a:r>
          </a:p>
        </p:txBody>
      </p:sp>
      <p:sp>
        <p:nvSpPr>
          <p:cNvPr id="6" name="textruta 5"/>
          <p:cNvSpPr txBox="1"/>
          <p:nvPr/>
        </p:nvSpPr>
        <p:spPr>
          <a:xfrm>
            <a:off x="4851452" y="52730"/>
            <a:ext cx="4140402" cy="4977498"/>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r>
              <a:rPr lang="sv-SE" sz="1400" dirty="0" smtClean="0">
                <a:solidFill>
                  <a:schemeClr val="tx1"/>
                </a:solidFill>
              </a:rPr>
              <a:t>Fortsatt uppåt i Stockholmsregionen</a:t>
            </a:r>
            <a:r>
              <a:rPr lang="sv-SE" sz="1000" dirty="0" smtClean="0">
                <a:solidFill>
                  <a:srgbClr val="FF0000"/>
                </a:solidFill>
              </a:rPr>
              <a:t/>
            </a:r>
            <a:br>
              <a:rPr lang="sv-SE" sz="1000" dirty="0" smtClean="0">
                <a:solidFill>
                  <a:srgbClr val="FF0000"/>
                </a:solidFill>
              </a:rPr>
            </a:br>
            <a:r>
              <a:rPr lang="sv-SE" sz="1000" dirty="0" smtClean="0">
                <a:solidFill>
                  <a:srgbClr val="FF0000"/>
                </a:solidFill>
              </a:rPr>
              <a:t/>
            </a:r>
            <a:br>
              <a:rPr lang="sv-SE" sz="1000" dirty="0" smtClean="0">
                <a:solidFill>
                  <a:srgbClr val="FF0000"/>
                </a:solidFill>
              </a:rPr>
            </a:br>
            <a:r>
              <a:rPr lang="sv-SE" sz="1000" dirty="0" smtClean="0">
                <a:solidFill>
                  <a:schemeClr val="tx1"/>
                </a:solidFill>
              </a:rPr>
              <a:t>Under fjärde kvartalet hade Stockholmsregionen en fortsatt positiv utveckling med undantag för en ökning av antalet konkurser och varsel. </a:t>
            </a:r>
            <a:r>
              <a:rPr lang="sv-SE" sz="1000" dirty="0">
                <a:solidFill>
                  <a:schemeClr val="tx1"/>
                </a:solidFill>
              </a:rPr>
              <a:t>Lönesumman </a:t>
            </a:r>
            <a:r>
              <a:rPr lang="sv-SE" sz="1000" dirty="0" smtClean="0">
                <a:solidFill>
                  <a:schemeClr val="tx1"/>
                </a:solidFill>
              </a:rPr>
              <a:t>för Stockholmsregionen visade en god tillväxt jämfört </a:t>
            </a:r>
            <a:r>
              <a:rPr lang="sv-SE" sz="1000" dirty="0">
                <a:solidFill>
                  <a:schemeClr val="tx1"/>
                </a:solidFill>
              </a:rPr>
              <a:t>med </a:t>
            </a:r>
            <a:r>
              <a:rPr lang="sv-SE" sz="1000" dirty="0" smtClean="0">
                <a:solidFill>
                  <a:schemeClr val="tx1"/>
                </a:solidFill>
              </a:rPr>
              <a:t>motsvarande </a:t>
            </a:r>
            <a:r>
              <a:rPr lang="sv-SE" sz="1000" dirty="0">
                <a:solidFill>
                  <a:schemeClr val="tx1"/>
                </a:solidFill>
              </a:rPr>
              <a:t>kvartal </a:t>
            </a:r>
            <a:r>
              <a:rPr lang="sv-SE" sz="1000" dirty="0" smtClean="0">
                <a:solidFill>
                  <a:schemeClr val="tx1"/>
                </a:solidFill>
              </a:rPr>
              <a:t>2015.</a:t>
            </a:r>
            <a:r>
              <a:rPr lang="sv-SE" sz="1000" i="1" dirty="0" smtClean="0">
                <a:solidFill>
                  <a:schemeClr val="tx1"/>
                </a:solidFill>
              </a:rPr>
              <a:t/>
            </a:r>
            <a:br>
              <a:rPr lang="sv-SE" sz="1000" i="1" dirty="0" smtClean="0">
                <a:solidFill>
                  <a:schemeClr val="tx1"/>
                </a:solidFill>
              </a:rPr>
            </a:br>
            <a:r>
              <a:rPr lang="sv-SE" sz="1000" i="1" dirty="0" smtClean="0">
                <a:solidFill>
                  <a:schemeClr val="tx1"/>
                </a:solidFill>
              </a:rPr>
              <a:t/>
            </a:r>
            <a:br>
              <a:rPr lang="sv-SE" sz="1000" i="1" dirty="0" smtClean="0">
                <a:solidFill>
                  <a:schemeClr val="tx1"/>
                </a:solidFill>
              </a:rPr>
            </a:br>
            <a:r>
              <a:rPr lang="sv-SE" sz="1000" dirty="0" smtClean="0">
                <a:solidFill>
                  <a:schemeClr val="tx1"/>
                </a:solidFill>
              </a:rPr>
              <a:t>Under fjärde kvartalet startades totalt 9 816 företag </a:t>
            </a:r>
            <a:r>
              <a:rPr lang="sv-SE" sz="1000" dirty="0">
                <a:solidFill>
                  <a:schemeClr val="tx1"/>
                </a:solidFill>
              </a:rPr>
              <a:t>i </a:t>
            </a:r>
            <a:r>
              <a:rPr lang="sv-SE" sz="1000" dirty="0" smtClean="0">
                <a:solidFill>
                  <a:schemeClr val="tx1"/>
                </a:solidFill>
              </a:rPr>
              <a:t>Stockholms-regionen </a:t>
            </a:r>
            <a:r>
              <a:rPr lang="sv-SE" sz="1000" dirty="0">
                <a:solidFill>
                  <a:schemeClr val="tx1"/>
                </a:solidFill>
              </a:rPr>
              <a:t>vilket innebär en </a:t>
            </a:r>
            <a:r>
              <a:rPr lang="sv-SE" sz="1000" dirty="0" smtClean="0">
                <a:solidFill>
                  <a:schemeClr val="tx1"/>
                </a:solidFill>
              </a:rPr>
              <a:t>marginell </a:t>
            </a:r>
            <a:r>
              <a:rPr lang="sv-SE" sz="1000" dirty="0" smtClean="0">
                <a:solidFill>
                  <a:schemeClr val="tx1"/>
                </a:solidFill>
              </a:rPr>
              <a:t>ökning jämfört med samma kvartal 2015</a:t>
            </a:r>
            <a:r>
              <a:rPr lang="sv-SE" sz="1000" dirty="0">
                <a:solidFill>
                  <a:schemeClr val="tx1"/>
                </a:solidFill>
              </a:rPr>
              <a:t>. De senaste fyra kvartalen </a:t>
            </a:r>
            <a:r>
              <a:rPr lang="sv-SE" sz="1000" dirty="0" smtClean="0">
                <a:solidFill>
                  <a:schemeClr val="tx1"/>
                </a:solidFill>
              </a:rPr>
              <a:t>har</a:t>
            </a:r>
            <a:r>
              <a:rPr lang="sv-SE" sz="1000" dirty="0">
                <a:solidFill>
                  <a:schemeClr val="tx1"/>
                </a:solidFill>
              </a:rPr>
              <a:t> </a:t>
            </a:r>
            <a:r>
              <a:rPr lang="sv-SE" sz="1000" dirty="0" smtClean="0">
                <a:solidFill>
                  <a:schemeClr val="tx1"/>
                </a:solidFill>
              </a:rPr>
              <a:t>36 </a:t>
            </a:r>
            <a:r>
              <a:rPr lang="sv-SE" sz="1000" dirty="0" smtClean="0">
                <a:solidFill>
                  <a:schemeClr val="tx1"/>
                </a:solidFill>
              </a:rPr>
              <a:t>411 nya </a:t>
            </a:r>
            <a:r>
              <a:rPr lang="sv-SE" sz="1000" dirty="0">
                <a:solidFill>
                  <a:schemeClr val="tx1"/>
                </a:solidFill>
              </a:rPr>
              <a:t>företag startats motsvarande en ökning </a:t>
            </a:r>
            <a:r>
              <a:rPr lang="sv-SE" sz="1000" dirty="0" smtClean="0">
                <a:solidFill>
                  <a:schemeClr val="tx1"/>
                </a:solidFill>
              </a:rPr>
              <a:t>på 6,2 </a:t>
            </a:r>
            <a:r>
              <a:rPr lang="sv-SE" sz="1000" dirty="0" smtClean="0">
                <a:solidFill>
                  <a:schemeClr val="tx1"/>
                </a:solidFill>
              </a:rPr>
              <a:t>procent </a:t>
            </a:r>
            <a:r>
              <a:rPr lang="sv-SE" sz="1000" dirty="0">
                <a:solidFill>
                  <a:schemeClr val="tx1"/>
                </a:solidFill>
              </a:rPr>
              <a:t>i förhållande till de fyra föregående kvartalen</a:t>
            </a:r>
            <a:r>
              <a:rPr lang="sv-SE" sz="1000" dirty="0" smtClean="0">
                <a:solidFill>
                  <a:schemeClr val="tx1"/>
                </a:solidFill>
              </a:rPr>
              <a:t>.</a:t>
            </a:r>
          </a:p>
          <a:p>
            <a:endParaRPr lang="sv-SE" sz="1000" dirty="0">
              <a:solidFill>
                <a:schemeClr val="tx1"/>
              </a:solidFill>
            </a:endParaRPr>
          </a:p>
          <a:p>
            <a:r>
              <a:rPr lang="sv-SE" sz="1000" dirty="0">
                <a:solidFill>
                  <a:schemeClr val="tx1"/>
                </a:solidFill>
              </a:rPr>
              <a:t>A</a:t>
            </a:r>
            <a:r>
              <a:rPr lang="sv-SE" sz="1000" dirty="0" smtClean="0">
                <a:solidFill>
                  <a:schemeClr val="tx1"/>
                </a:solidFill>
              </a:rPr>
              <a:t>rbetsmarknaden </a:t>
            </a:r>
            <a:r>
              <a:rPr lang="sv-SE" sz="1000" dirty="0" smtClean="0">
                <a:solidFill>
                  <a:schemeClr val="tx1"/>
                </a:solidFill>
              </a:rPr>
              <a:t>fortsätter </a:t>
            </a:r>
            <a:r>
              <a:rPr lang="sv-SE" sz="1000" dirty="0" smtClean="0">
                <a:solidFill>
                  <a:schemeClr val="tx1"/>
                </a:solidFill>
              </a:rPr>
              <a:t>på det stora att utvecklas </a:t>
            </a:r>
            <a:r>
              <a:rPr lang="sv-SE" sz="1000" dirty="0">
                <a:solidFill>
                  <a:schemeClr val="tx1"/>
                </a:solidFill>
              </a:rPr>
              <a:t>positivt. </a:t>
            </a:r>
            <a:r>
              <a:rPr lang="sv-SE" sz="1000" dirty="0" smtClean="0">
                <a:solidFill>
                  <a:schemeClr val="tx1"/>
                </a:solidFill>
              </a:rPr>
              <a:t>Sysselsättningen ökade med 1,5 procent i regionen och antalet lediga jobb ökade med 12 procent, med störst uppgång inom </a:t>
            </a:r>
            <a:r>
              <a:rPr lang="sv-SE" sz="1000" dirty="0">
                <a:solidFill>
                  <a:schemeClr val="tx1"/>
                </a:solidFill>
              </a:rPr>
              <a:t>information och kommunikation följt av </a:t>
            </a:r>
            <a:r>
              <a:rPr lang="sv-SE" sz="1000" dirty="0" smtClean="0">
                <a:solidFill>
                  <a:schemeClr val="tx1"/>
                </a:solidFill>
              </a:rPr>
              <a:t>transportindustrin.</a:t>
            </a:r>
            <a:r>
              <a:rPr lang="sv-SE" sz="1000" dirty="0">
                <a:solidFill>
                  <a:schemeClr val="tx1"/>
                </a:solidFill>
              </a:rPr>
              <a:t> </a:t>
            </a:r>
            <a:r>
              <a:rPr lang="sv-SE" sz="1000" dirty="0" smtClean="0">
                <a:solidFill>
                  <a:schemeClr val="tx1"/>
                </a:solidFill>
              </a:rPr>
              <a:t>Samtidigt ökade varslade personer med </a:t>
            </a:r>
            <a:r>
              <a:rPr lang="sv-SE" sz="1000" dirty="0" smtClean="0">
                <a:solidFill>
                  <a:schemeClr val="tx1"/>
                </a:solidFill>
              </a:rPr>
              <a:t>18 </a:t>
            </a:r>
            <a:r>
              <a:rPr lang="sv-SE" sz="1000" dirty="0" smtClean="0">
                <a:solidFill>
                  <a:schemeClr val="tx1"/>
                </a:solidFill>
              </a:rPr>
              <a:t>procent</a:t>
            </a:r>
            <a:r>
              <a:rPr lang="sv-SE" sz="1000" dirty="0" smtClean="0">
                <a:solidFill>
                  <a:schemeClr val="tx1"/>
                </a:solidFill>
              </a:rPr>
              <a:t> </a:t>
            </a:r>
            <a:r>
              <a:rPr lang="sv-SE" sz="1000" dirty="0" smtClean="0">
                <a:solidFill>
                  <a:schemeClr val="tx1"/>
                </a:solidFill>
              </a:rPr>
              <a:t>i jämförelse med fjärde kvartalet 2015. </a:t>
            </a:r>
            <a:r>
              <a:rPr lang="sv-SE" sz="1000" dirty="0">
                <a:solidFill>
                  <a:schemeClr val="tx1"/>
                </a:solidFill>
              </a:rPr>
              <a:t>Arbetslösheten </a:t>
            </a:r>
            <a:r>
              <a:rPr lang="sv-SE" sz="1000" dirty="0" smtClean="0">
                <a:solidFill>
                  <a:schemeClr val="tx1"/>
                </a:solidFill>
              </a:rPr>
              <a:t>i Stockholmsregionen minskade något jämfört </a:t>
            </a:r>
            <a:r>
              <a:rPr lang="sv-SE" sz="1000" dirty="0">
                <a:solidFill>
                  <a:schemeClr val="tx1"/>
                </a:solidFill>
              </a:rPr>
              <a:t>med </a:t>
            </a:r>
            <a:r>
              <a:rPr lang="sv-SE" sz="1000" dirty="0" smtClean="0">
                <a:solidFill>
                  <a:schemeClr val="tx1"/>
                </a:solidFill>
              </a:rPr>
              <a:t>motsvarande kvartal 2015</a:t>
            </a:r>
            <a:r>
              <a:rPr lang="sv-SE" sz="1000" dirty="0" smtClean="0">
                <a:solidFill>
                  <a:schemeClr val="tx1"/>
                </a:solidFill>
              </a:rPr>
              <a:t>.</a:t>
            </a:r>
            <a:endParaRPr lang="sv-SE" sz="1000" dirty="0" smtClean="0">
              <a:solidFill>
                <a:schemeClr val="tx1"/>
              </a:solidFill>
            </a:endParaRPr>
          </a:p>
          <a:p>
            <a:endParaRPr lang="sv-SE" sz="1000" i="1" dirty="0">
              <a:solidFill>
                <a:schemeClr val="tx1"/>
              </a:solidFill>
            </a:endParaRPr>
          </a:p>
          <a:p>
            <a:r>
              <a:rPr lang="sv-SE" sz="1000" dirty="0">
                <a:solidFill>
                  <a:schemeClr val="tx1"/>
                </a:solidFill>
              </a:rPr>
              <a:t>Under de senaste fyra kvartalen har regionen fått </a:t>
            </a:r>
            <a:r>
              <a:rPr lang="sv-SE" sz="1000" dirty="0" smtClean="0">
                <a:solidFill>
                  <a:schemeClr val="tx1"/>
                </a:solidFill>
              </a:rPr>
              <a:t>drygt 69 </a:t>
            </a:r>
            <a:r>
              <a:rPr lang="sv-SE" sz="1000" dirty="0">
                <a:solidFill>
                  <a:schemeClr val="tx1"/>
                </a:solidFill>
              </a:rPr>
              <a:t>000 fler </a:t>
            </a:r>
            <a:r>
              <a:rPr lang="sv-SE" sz="1000" dirty="0" smtClean="0">
                <a:solidFill>
                  <a:schemeClr val="tx1"/>
                </a:solidFill>
              </a:rPr>
              <a:t>invånare vilket motsvarar </a:t>
            </a:r>
            <a:r>
              <a:rPr lang="sv-SE" sz="1000" dirty="0">
                <a:solidFill>
                  <a:schemeClr val="tx1"/>
                </a:solidFill>
              </a:rPr>
              <a:t>en befolkningsökning om </a:t>
            </a:r>
            <a:r>
              <a:rPr lang="sv-SE" sz="1000" dirty="0" smtClean="0">
                <a:solidFill>
                  <a:schemeClr val="tx1"/>
                </a:solidFill>
              </a:rPr>
              <a:t>1,6 </a:t>
            </a:r>
            <a:r>
              <a:rPr lang="sv-SE" sz="1000" dirty="0" smtClean="0">
                <a:solidFill>
                  <a:schemeClr val="tx1"/>
                </a:solidFill>
              </a:rPr>
              <a:t>procent </a:t>
            </a:r>
            <a:r>
              <a:rPr lang="sv-SE" sz="1000" dirty="0">
                <a:solidFill>
                  <a:schemeClr val="tx1"/>
                </a:solidFill>
              </a:rPr>
              <a:t>i regionen</a:t>
            </a:r>
            <a:r>
              <a:rPr lang="sv-SE" sz="1000" dirty="0" smtClean="0">
                <a:solidFill>
                  <a:schemeClr val="tx1"/>
                </a:solidFill>
              </a:rPr>
              <a:t>. </a:t>
            </a:r>
          </a:p>
          <a:p>
            <a:endParaRPr lang="sv-SE" sz="1000" dirty="0">
              <a:solidFill>
                <a:schemeClr val="tx1"/>
              </a:solidFill>
            </a:endParaRPr>
          </a:p>
          <a:p>
            <a:r>
              <a:rPr lang="sv-SE" sz="1000" dirty="0" smtClean="0">
                <a:solidFill>
                  <a:schemeClr val="tx1"/>
                </a:solidFill>
              </a:rPr>
              <a:t>Bostadsbyggandet i regionen ökade med 25 </a:t>
            </a:r>
            <a:r>
              <a:rPr lang="sv-SE" sz="1000" dirty="0" smtClean="0">
                <a:solidFill>
                  <a:schemeClr val="tx1"/>
                </a:solidFill>
              </a:rPr>
              <a:t>procent  </a:t>
            </a:r>
            <a:r>
              <a:rPr lang="sv-SE" sz="1000" dirty="0">
                <a:solidFill>
                  <a:schemeClr val="tx1"/>
                </a:solidFill>
              </a:rPr>
              <a:t>jämfört med samma kvartal </a:t>
            </a:r>
            <a:r>
              <a:rPr lang="sv-SE" sz="1000" dirty="0" smtClean="0">
                <a:solidFill>
                  <a:schemeClr val="tx1"/>
                </a:solidFill>
              </a:rPr>
              <a:t>2015. </a:t>
            </a:r>
            <a:r>
              <a:rPr lang="sv-SE" sz="1000" dirty="0">
                <a:solidFill>
                  <a:schemeClr val="tx1"/>
                </a:solidFill>
              </a:rPr>
              <a:t>Totalt har </a:t>
            </a:r>
            <a:r>
              <a:rPr lang="sv-SE" sz="1000" dirty="0" smtClean="0">
                <a:solidFill>
                  <a:schemeClr val="tx1"/>
                </a:solidFill>
              </a:rPr>
              <a:t>knappt 31 900 </a:t>
            </a:r>
            <a:r>
              <a:rPr lang="sv-SE" sz="1000" dirty="0">
                <a:solidFill>
                  <a:schemeClr val="tx1"/>
                </a:solidFill>
              </a:rPr>
              <a:t>lägenheter påbörjats i </a:t>
            </a:r>
            <a:r>
              <a:rPr lang="sv-SE" sz="1000" dirty="0" smtClean="0">
                <a:solidFill>
                  <a:schemeClr val="tx1"/>
                </a:solidFill>
              </a:rPr>
              <a:t>regionen </a:t>
            </a:r>
            <a:r>
              <a:rPr lang="sv-SE" sz="1000" dirty="0">
                <a:solidFill>
                  <a:schemeClr val="tx1"/>
                </a:solidFill>
              </a:rPr>
              <a:t>under de senaste fyra kvartalen. </a:t>
            </a:r>
            <a:endParaRPr lang="sv-SE" sz="1000" dirty="0" smtClean="0">
              <a:solidFill>
                <a:schemeClr val="tx1"/>
              </a:solidFill>
            </a:endParaRPr>
          </a:p>
          <a:p>
            <a:endParaRPr lang="sv-SE" sz="1000" dirty="0"/>
          </a:p>
          <a:p>
            <a:r>
              <a:rPr lang="de-DE" sz="1000" dirty="0"/>
              <a:t>Olle Zetterberg</a:t>
            </a:r>
            <a:endParaRPr lang="sv-SE" sz="1000" dirty="0"/>
          </a:p>
          <a:p>
            <a:r>
              <a:rPr lang="de-DE" sz="1000" dirty="0"/>
              <a:t>VD Stockholm Business </a:t>
            </a:r>
            <a:r>
              <a:rPr lang="de-DE" sz="1000" dirty="0" smtClean="0"/>
              <a:t>Region</a:t>
            </a:r>
          </a:p>
        </p:txBody>
      </p:sp>
    </p:spTree>
    <p:extLst>
      <p:ext uri="{BB962C8B-B14F-4D97-AF65-F5344CB8AC3E}">
        <p14:creationId xmlns:p14="http://schemas.microsoft.com/office/powerpoint/2010/main" val="420417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25842" y="2245541"/>
            <a:ext cx="4035902" cy="2597121"/>
          </a:xfrm>
          <a:prstGeom prst="rect">
            <a:avLst/>
          </a:prstGeom>
        </p:spPr>
      </p:pic>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544983950"/>
              </p:ext>
            </p:extLst>
          </p:nvPr>
        </p:nvGraphicFramePr>
        <p:xfrm>
          <a:off x="4389425" y="2343087"/>
          <a:ext cx="4323016" cy="2286000"/>
        </p:xfrm>
        <a:graphic>
          <a:graphicData uri="http://schemas.openxmlformats.org/drawingml/2006/table">
            <a:tbl>
              <a:tblPr>
                <a:tableStyleId>{68D230F3-CF80-4859-8CE7-A43EE81993B5}</a:tableStyleId>
              </a:tblPr>
              <a:tblGrid>
                <a:gridCol w="1506626">
                  <a:extLst>
                    <a:ext uri="{9D8B030D-6E8A-4147-A177-3AD203B41FA5}">
                      <a16:colId xmlns:a16="http://schemas.microsoft.com/office/drawing/2014/main" val="20000"/>
                    </a:ext>
                  </a:extLst>
                </a:gridCol>
                <a:gridCol w="816473">
                  <a:extLst>
                    <a:ext uri="{9D8B030D-6E8A-4147-A177-3AD203B41FA5}">
                      <a16:colId xmlns:a16="http://schemas.microsoft.com/office/drawing/2014/main" val="20001"/>
                    </a:ext>
                  </a:extLst>
                </a:gridCol>
                <a:gridCol w="666639">
                  <a:extLst>
                    <a:ext uri="{9D8B030D-6E8A-4147-A177-3AD203B41FA5}">
                      <a16:colId xmlns:a16="http://schemas.microsoft.com/office/drawing/2014/main" val="20002"/>
                    </a:ext>
                  </a:extLst>
                </a:gridCol>
                <a:gridCol w="666639">
                  <a:extLst>
                    <a:ext uri="{9D8B030D-6E8A-4147-A177-3AD203B41FA5}">
                      <a16:colId xmlns:a16="http://schemas.microsoft.com/office/drawing/2014/main" val="20003"/>
                    </a:ext>
                  </a:extLst>
                </a:gridCol>
                <a:gridCol w="666639">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kv4</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156,3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77,1</a:t>
                      </a:r>
                    </a:p>
                  </a:txBody>
                  <a:tcPr marL="9525" marR="9525" marT="9525" marB="0" anchor="b"/>
                </a:tc>
                <a:tc>
                  <a:txBody>
                    <a:bodyPr/>
                    <a:lstStyle/>
                    <a:p>
                      <a:pPr algn="ctr" fontAlgn="b"/>
                      <a:r>
                        <a:rPr lang="sv-SE" sz="1100" b="1" i="0" u="none" strike="noStrike">
                          <a:solidFill>
                            <a:srgbClr val="000000"/>
                          </a:solidFill>
                          <a:effectLst/>
                          <a:latin typeface="Futura std book"/>
                        </a:rPr>
                        <a:t>37,9</a:t>
                      </a:r>
                    </a:p>
                  </a:txBody>
                  <a:tcPr marL="9525" marR="9525" marT="9525" marB="0" anchor="b"/>
                </a:tc>
                <a:tc>
                  <a:txBody>
                    <a:bodyPr/>
                    <a:lstStyle/>
                    <a:p>
                      <a:pPr algn="ctr" fontAlgn="b"/>
                      <a:r>
                        <a:rPr lang="sv-SE" sz="1100" b="1"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i="0" u="none" strike="noStrike" dirty="0">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148,6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65,7</a:t>
                      </a:r>
                    </a:p>
                  </a:txBody>
                  <a:tcPr marL="9525" marR="9525" marT="9525" marB="0" anchor="b"/>
                </a:tc>
                <a:tc>
                  <a:txBody>
                    <a:bodyPr/>
                    <a:lstStyle/>
                    <a:p>
                      <a:pPr algn="ctr" fontAlgn="b"/>
                      <a:r>
                        <a:rPr lang="sv-SE" sz="1100" b="1" i="0" u="none" strike="noStrike">
                          <a:solidFill>
                            <a:srgbClr val="000000"/>
                          </a:solidFill>
                          <a:effectLst/>
                          <a:latin typeface="Futura std book"/>
                        </a:rPr>
                        <a:t>36,8</a:t>
                      </a:r>
                    </a:p>
                  </a:txBody>
                  <a:tcPr marL="9525" marR="9525" marT="9525" marB="0" anchor="b"/>
                </a:tc>
                <a:tc>
                  <a:txBody>
                    <a:bodyPr/>
                    <a:lstStyle/>
                    <a:p>
                      <a:pPr algn="ctr" fontAlgn="b"/>
                      <a:r>
                        <a:rPr lang="sv-SE" sz="1100" b="1" i="0" u="none" strike="noStrike">
                          <a:solidFill>
                            <a:srgbClr val="000000"/>
                          </a:solidFill>
                          <a:effectLst/>
                          <a:latin typeface="Futura std book"/>
                        </a:rPr>
                        <a:t>4,9</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101,5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83,6</a:t>
                      </a:r>
                    </a:p>
                  </a:txBody>
                  <a:tcPr marL="9525" marR="9525" marT="9525" marB="0" anchor="b"/>
                </a:tc>
                <a:tc>
                  <a:txBody>
                    <a:bodyPr/>
                    <a:lstStyle/>
                    <a:p>
                      <a:pPr algn="ctr" fontAlgn="b"/>
                      <a:r>
                        <a:rPr lang="sv-SE" sz="1100" b="0" i="0" u="none" strike="noStrike">
                          <a:solidFill>
                            <a:srgbClr val="000000"/>
                          </a:solidFill>
                          <a:effectLst/>
                          <a:latin typeface="Futura std book"/>
                        </a:rPr>
                        <a:t>39,0</a:t>
                      </a:r>
                    </a:p>
                  </a:txBody>
                  <a:tcPr marL="9525" marR="9525" marT="9525" marB="0" anchor="b"/>
                </a:tc>
                <a:tc>
                  <a:txBody>
                    <a:bodyPr/>
                    <a:lstStyle/>
                    <a:p>
                      <a:pPr algn="ctr" fontAlgn="b"/>
                      <a:r>
                        <a:rPr lang="sv-SE" sz="1100" b="0" i="0" u="none" strike="noStrike">
                          <a:solidFill>
                            <a:srgbClr val="000000"/>
                          </a:solidFill>
                          <a:effectLst/>
                          <a:latin typeface="Futura std book"/>
                        </a:rPr>
                        <a:t>6,0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8,1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97,9</a:t>
                      </a:r>
                    </a:p>
                  </a:txBody>
                  <a:tcPr marL="9525" marR="9525" marT="9525" marB="0" anchor="b"/>
                </a:tc>
                <a:tc>
                  <a:txBody>
                    <a:bodyPr/>
                    <a:lstStyle/>
                    <a:p>
                      <a:pPr algn="ctr" fontAlgn="b"/>
                      <a:r>
                        <a:rPr lang="sv-SE" sz="1100" b="0" i="0" u="none" strike="noStrike">
                          <a:solidFill>
                            <a:srgbClr val="000000"/>
                          </a:solidFill>
                          <a:effectLst/>
                          <a:latin typeface="Futura std book"/>
                        </a:rPr>
                        <a:t>52,7</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6,0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57,5</a:t>
                      </a:r>
                    </a:p>
                  </a:txBody>
                  <a:tcPr marL="9525" marR="9525" marT="9525" marB="0" anchor="b"/>
                </a:tc>
                <a:tc>
                  <a:txBody>
                    <a:bodyPr/>
                    <a:lstStyle/>
                    <a:p>
                      <a:pPr algn="ctr" fontAlgn="b"/>
                      <a:r>
                        <a:rPr lang="sv-SE" sz="1100" b="0" i="0" u="none" strike="noStrike">
                          <a:solidFill>
                            <a:srgbClr val="000000"/>
                          </a:solidFill>
                          <a:effectLst/>
                          <a:latin typeface="Futura std book"/>
                        </a:rPr>
                        <a:t>31,8</a:t>
                      </a:r>
                    </a:p>
                  </a:txBody>
                  <a:tcPr marL="9525" marR="9525" marT="9525" marB="0" anchor="b"/>
                </a:tc>
                <a:tc>
                  <a:txBody>
                    <a:bodyPr/>
                    <a:lstStyle/>
                    <a:p>
                      <a:pPr algn="ctr" fontAlgn="b"/>
                      <a:r>
                        <a:rPr lang="sv-SE" sz="1100" b="0" i="0" u="none" strike="noStrike">
                          <a:solidFill>
                            <a:srgbClr val="000000"/>
                          </a:solidFill>
                          <a:effectLst/>
                          <a:latin typeface="Futura std book"/>
                        </a:rPr>
                        <a:t>3,5</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12,0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62,5</a:t>
                      </a:r>
                    </a:p>
                  </a:txBody>
                  <a:tcPr marL="9525" marR="9525" marT="9525" marB="0" anchor="b"/>
                </a:tc>
                <a:tc>
                  <a:txBody>
                    <a:bodyPr/>
                    <a:lstStyle/>
                    <a:p>
                      <a:pPr algn="ctr" fontAlgn="b"/>
                      <a:r>
                        <a:rPr lang="sv-SE" sz="1100" b="0" i="0" u="none" strike="noStrike">
                          <a:solidFill>
                            <a:srgbClr val="000000"/>
                          </a:solidFill>
                          <a:effectLst/>
                          <a:latin typeface="Futura std book"/>
                        </a:rPr>
                        <a:t>35,7</a:t>
                      </a:r>
                    </a:p>
                  </a:txBody>
                  <a:tcPr marL="9525" marR="9525" marT="9525" marB="0" anchor="b"/>
                </a:tc>
                <a:tc>
                  <a:txBody>
                    <a:bodyPr/>
                    <a:lstStyle/>
                    <a:p>
                      <a:pPr algn="ctr" fontAlgn="b"/>
                      <a:r>
                        <a:rPr lang="sv-SE" sz="1100" b="0" i="0" u="none" strike="noStrike">
                          <a:solidFill>
                            <a:srgbClr val="000000"/>
                          </a:solidFill>
                          <a:effectLst/>
                          <a:latin typeface="Futura std book"/>
                        </a:rPr>
                        <a:t>5,3</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7,7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70,6</a:t>
                      </a:r>
                    </a:p>
                  </a:txBody>
                  <a:tcPr marL="9525" marR="9525" marT="9525" marB="0" anchor="b"/>
                </a:tc>
                <a:tc>
                  <a:txBody>
                    <a:bodyPr/>
                    <a:lstStyle/>
                    <a:p>
                      <a:pPr algn="ctr" fontAlgn="b"/>
                      <a:r>
                        <a:rPr lang="sv-SE" sz="1100" b="0" i="0" u="none" strike="noStrike">
                          <a:solidFill>
                            <a:srgbClr val="000000"/>
                          </a:solidFill>
                          <a:effectLst/>
                          <a:latin typeface="Futura std book"/>
                        </a:rPr>
                        <a:t>38,4</a:t>
                      </a:r>
                    </a:p>
                  </a:txBody>
                  <a:tcPr marL="9525" marR="9525" marT="9525" marB="0" anchor="b"/>
                </a:tc>
                <a:tc>
                  <a:txBody>
                    <a:bodyPr/>
                    <a:lstStyle/>
                    <a:p>
                      <a:pPr algn="ctr" fontAlgn="b"/>
                      <a:r>
                        <a:rPr lang="sv-SE" sz="1100" b="0" i="0" u="none" strike="noStrike">
                          <a:solidFill>
                            <a:srgbClr val="000000"/>
                          </a:solidFill>
                          <a:effectLst/>
                          <a:latin typeface="Futura std book"/>
                        </a:rPr>
                        <a:t>5,1</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b="0" i="0" u="none" strike="noStrike" dirty="0">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7,3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60,5</a:t>
                      </a:r>
                    </a:p>
                  </a:txBody>
                  <a:tcPr marL="9525" marR="9525" marT="9525" marB="0" anchor="b"/>
                </a:tc>
                <a:tc>
                  <a:txBody>
                    <a:bodyPr/>
                    <a:lstStyle/>
                    <a:p>
                      <a:pPr algn="ctr" fontAlgn="b"/>
                      <a:r>
                        <a:rPr lang="sv-SE" sz="1100" b="0" i="0" u="none" strike="noStrike">
                          <a:solidFill>
                            <a:srgbClr val="000000"/>
                          </a:solidFill>
                          <a:effectLst/>
                          <a:latin typeface="Futura std book"/>
                        </a:rPr>
                        <a:t>35,4</a:t>
                      </a:r>
                    </a:p>
                  </a:txBody>
                  <a:tcPr marL="9525" marR="9525" marT="9525" marB="0" anchor="b"/>
                </a:tc>
                <a:tc>
                  <a:txBody>
                    <a:bodyPr/>
                    <a:lstStyle/>
                    <a:p>
                      <a:pPr algn="ctr" fontAlgn="b"/>
                      <a:r>
                        <a:rPr lang="sv-SE" sz="1100" b="0" i="0" u="none" strike="noStrike">
                          <a:solidFill>
                            <a:srgbClr val="000000"/>
                          </a:solidFill>
                          <a:effectLst/>
                          <a:latin typeface="Futura std book"/>
                        </a:rPr>
                        <a:t>3,1</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56,4</a:t>
                      </a:r>
                    </a:p>
                  </a:txBody>
                  <a:tcPr marL="9525" marR="9525" marT="9525" marB="0" anchor="b"/>
                </a:tc>
                <a:tc>
                  <a:txBody>
                    <a:bodyPr/>
                    <a:lstStyle/>
                    <a:p>
                      <a:pPr algn="ctr" fontAlgn="b"/>
                      <a:r>
                        <a:rPr lang="sv-SE" sz="1100" b="0" i="0" u="none" strike="noStrike">
                          <a:solidFill>
                            <a:srgbClr val="000000"/>
                          </a:solidFill>
                          <a:effectLst/>
                          <a:latin typeface="Futura std book"/>
                        </a:rPr>
                        <a:t>31,3</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61,9</a:t>
                      </a:r>
                    </a:p>
                  </a:txBody>
                  <a:tcPr marL="9525" marR="9525" marT="9525" marB="0" anchor="b"/>
                </a:tc>
                <a:tc>
                  <a:txBody>
                    <a:bodyPr/>
                    <a:lstStyle/>
                    <a:p>
                      <a:pPr algn="ctr" fontAlgn="b"/>
                      <a:r>
                        <a:rPr lang="sv-SE" sz="1100" b="0" i="0" u="none" strike="noStrike">
                          <a:solidFill>
                            <a:srgbClr val="000000"/>
                          </a:solidFill>
                          <a:effectLst/>
                          <a:latin typeface="Futura std book"/>
                        </a:rPr>
                        <a:t>26,1</a:t>
                      </a:r>
                    </a:p>
                  </a:txBody>
                  <a:tcPr marL="9525" marR="9525" marT="9525" marB="0" anchor="b"/>
                </a:tc>
                <a:tc>
                  <a:txBody>
                    <a:bodyPr/>
                    <a:lstStyle/>
                    <a:p>
                      <a:pPr algn="ctr" fontAlgn="b"/>
                      <a:r>
                        <a:rPr lang="sv-SE" sz="1100" b="0" i="0" u="none" strike="noStrike" dirty="0">
                          <a:solidFill>
                            <a:srgbClr val="000000"/>
                          </a:solidFill>
                          <a:effectLst/>
                          <a:latin typeface="Futura std book"/>
                        </a:rPr>
                        <a:t>3,0</a:t>
                      </a:r>
                    </a:p>
                  </a:txBody>
                  <a:tcPr marL="9525" marR="9525" marT="9525" marB="0" anchor="b"/>
                </a:tc>
                <a:extLst>
                  <a:ext uri="{0D108BD9-81ED-4DB2-BD59-A6C34878D82A}">
                    <a16:rowId xmlns:a16="http://schemas.microsoft.com/office/drawing/2014/main" val="10011"/>
                  </a:ext>
                </a:extLst>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Tree>
    <p:extLst>
      <p:ext uri="{BB962C8B-B14F-4D97-AF65-F5344CB8AC3E}">
        <p14:creationId xmlns:p14="http://schemas.microsoft.com/office/powerpoint/2010/main" val="22577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Lönesumma efter sektor</a:t>
            </a:r>
            <a:br>
              <a:rPr lang="sv-SE" sz="280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654459827"/>
              </p:ext>
            </p:extLst>
          </p:nvPr>
        </p:nvGraphicFramePr>
        <p:xfrm>
          <a:off x="4813707" y="36779"/>
          <a:ext cx="4249825" cy="4914265"/>
        </p:xfrm>
        <a:graphic>
          <a:graphicData uri="http://schemas.openxmlformats.org/drawingml/2006/table">
            <a:tbl>
              <a:tblPr>
                <a:tableStyleId>{68D230F3-CF80-4859-8CE7-A43EE81993B5}</a:tableStyleId>
              </a:tblPr>
              <a:tblGrid>
                <a:gridCol w="1583269">
                  <a:extLst>
                    <a:ext uri="{9D8B030D-6E8A-4147-A177-3AD203B41FA5}">
                      <a16:colId xmlns:a16="http://schemas.microsoft.com/office/drawing/2014/main" val="20000"/>
                    </a:ext>
                  </a:extLst>
                </a:gridCol>
                <a:gridCol w="666639">
                  <a:extLst>
                    <a:ext uri="{9D8B030D-6E8A-4147-A177-3AD203B41FA5}">
                      <a16:colId xmlns:a16="http://schemas.microsoft.com/office/drawing/2014/main" val="20001"/>
                    </a:ext>
                  </a:extLst>
                </a:gridCol>
                <a:gridCol w="666639">
                  <a:extLst>
                    <a:ext uri="{9D8B030D-6E8A-4147-A177-3AD203B41FA5}">
                      <a16:colId xmlns:a16="http://schemas.microsoft.com/office/drawing/2014/main" val="20002"/>
                    </a:ext>
                  </a:extLst>
                </a:gridCol>
                <a:gridCol w="666639">
                  <a:extLst>
                    <a:ext uri="{9D8B030D-6E8A-4147-A177-3AD203B41FA5}">
                      <a16:colId xmlns:a16="http://schemas.microsoft.com/office/drawing/2014/main" val="20003"/>
                    </a:ext>
                  </a:extLst>
                </a:gridCol>
                <a:gridCol w="666639">
                  <a:extLst>
                    <a:ext uri="{9D8B030D-6E8A-4147-A177-3AD203B41FA5}">
                      <a16:colId xmlns:a16="http://schemas.microsoft.com/office/drawing/2014/main" val="20004"/>
                    </a:ext>
                  </a:extLst>
                </a:gridCol>
              </a:tblGrid>
              <a:tr h="172606">
                <a:tc>
                  <a:txBody>
                    <a:bodyPr/>
                    <a:lstStyle/>
                    <a:p>
                      <a:pPr marL="0" algn="r" defTabSz="816314" rtl="0" eaLnBrk="1" fontAlgn="b" latinLnBrk="0" hangingPunct="1"/>
                      <a:endParaRPr lang="sv-SE" sz="1100" b="0" i="0" u="none" strike="noStrike" kern="1200" dirty="0">
                        <a:solidFill>
                          <a:schemeClr val="tx1"/>
                        </a:solidFill>
                        <a:effectLst/>
                        <a:latin typeface="+mj-lt"/>
                        <a:ea typeface="+mn-ea"/>
                        <a:cs typeface="+mn-cs"/>
                      </a:endParaRPr>
                    </a:p>
                  </a:txBody>
                  <a:tcPr marL="9525" marR="9525" marT="9525" marB="0" anchor="b"/>
                </a:tc>
                <a:tc>
                  <a:txBody>
                    <a:bodyPr/>
                    <a:lstStyle/>
                    <a:p>
                      <a:pPr algn="r" rtl="0" fontAlgn="b"/>
                      <a:r>
                        <a:rPr lang="sv-SE" sz="900" b="0" i="1" u="none" strike="noStrike" dirty="0">
                          <a:solidFill>
                            <a:srgbClr val="000000"/>
                          </a:solidFill>
                          <a:effectLst/>
                          <a:latin typeface="Futura Std Book"/>
                        </a:rPr>
                        <a:t>2016 kv4</a:t>
                      </a:r>
                    </a:p>
                  </a:txBody>
                  <a:tcPr marL="9525" marR="9525" marT="9525" marB="0" anchor="b"/>
                </a:tc>
                <a:tc gridSpan="3">
                  <a:txBody>
                    <a:bodyPr/>
                    <a:lstStyle/>
                    <a:p>
                      <a:pPr algn="ctr" rtl="0" fontAlgn="b"/>
                      <a:r>
                        <a:rPr lang="sv-SE" sz="9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72606">
                <a:tc>
                  <a:txBody>
                    <a:bodyPr/>
                    <a:lstStyle/>
                    <a:p>
                      <a:pPr marL="0" algn="r" defTabSz="816314" rtl="0" eaLnBrk="1" fontAlgn="b" latinLnBrk="0" hangingPunct="1"/>
                      <a:endParaRPr lang="sv-SE" sz="1100" b="0" i="0" u="none" strike="noStrike" kern="1200" dirty="0">
                        <a:solidFill>
                          <a:schemeClr val="tx1"/>
                        </a:solidFill>
                        <a:effectLst/>
                        <a:latin typeface="+mj-lt"/>
                        <a:ea typeface="+mn-ea"/>
                        <a:cs typeface="+mn-cs"/>
                      </a:endParaRPr>
                    </a:p>
                  </a:txBody>
                  <a:tcPr marL="9525" marR="9525" marT="9525" marB="0" anchor="b"/>
                </a:tc>
                <a:tc>
                  <a:txBody>
                    <a:bodyPr/>
                    <a:lstStyle/>
                    <a:p>
                      <a:pPr algn="ctr" rtl="0" fontAlgn="b"/>
                      <a:r>
                        <a:rPr lang="sv-SE" sz="800" b="0" i="0" u="none" strike="noStrike">
                          <a:solidFill>
                            <a:srgbClr val="000000"/>
                          </a:solidFill>
                          <a:effectLst/>
                          <a:latin typeface="Futura std book"/>
                        </a:rPr>
                        <a:t>Mdkr</a:t>
                      </a:r>
                    </a:p>
                  </a:txBody>
                  <a:tcPr marL="9525" marR="9525" marT="9525" marB="0" anchor="b"/>
                </a:tc>
                <a:tc>
                  <a:txBody>
                    <a:bodyPr/>
                    <a:lstStyle/>
                    <a:p>
                      <a:pPr algn="ctr" rtl="0" fontAlgn="b"/>
                      <a:r>
                        <a:rPr lang="sv-SE" sz="800" b="0" i="0" u="none" strike="noStrike">
                          <a:solidFill>
                            <a:srgbClr val="000000"/>
                          </a:solidFill>
                          <a:effectLst/>
                          <a:latin typeface="Futura std book"/>
                        </a:rPr>
                        <a:t>2005 kv1</a:t>
                      </a:r>
                    </a:p>
                  </a:txBody>
                  <a:tcPr marL="9525" marR="9525" marT="9525" marB="0" anchor="b"/>
                </a:tc>
                <a:tc>
                  <a:txBody>
                    <a:bodyPr/>
                    <a:lstStyle/>
                    <a:p>
                      <a:pPr algn="ctr" rtl="0" fontAlgn="b"/>
                      <a:r>
                        <a:rPr lang="sv-SE" sz="800" b="0" i="0" u="none" strike="noStrike">
                          <a:solidFill>
                            <a:srgbClr val="000000"/>
                          </a:solidFill>
                          <a:effectLst/>
                          <a:latin typeface="Futura std book"/>
                        </a:rPr>
                        <a:t>2010 kv1</a:t>
                      </a:r>
                    </a:p>
                  </a:txBody>
                  <a:tcPr marL="9525" marR="9525" marT="9525" marB="0" anchor="b"/>
                </a:tc>
                <a:tc>
                  <a:txBody>
                    <a:bodyPr/>
                    <a:lstStyle/>
                    <a:p>
                      <a:pPr algn="ctr" rtl="0" fontAlgn="b"/>
                      <a:r>
                        <a:rPr lang="sv-SE" sz="8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42910">
                <a:tc>
                  <a:txBody>
                    <a:bodyPr/>
                    <a:lstStyle/>
                    <a:p>
                      <a:pPr marL="0" algn="l" defTabSz="816314" rtl="0" eaLnBrk="1" fontAlgn="b" latinLnBrk="0" hangingPunct="1"/>
                      <a:r>
                        <a:rPr lang="sv-SE" sz="900" b="1" i="0" u="none" strike="noStrike" kern="1200" dirty="0" smtClean="0">
                          <a:solidFill>
                            <a:schemeClr val="accent1"/>
                          </a:solidFill>
                          <a:effectLst/>
                          <a:latin typeface="+mj-lt"/>
                          <a:ea typeface="+mn-ea"/>
                          <a:cs typeface="+mn-cs"/>
                        </a:rPr>
                        <a:t>INDUSTRI</a:t>
                      </a:r>
                      <a:endParaRPr lang="sv-SE" sz="900" b="1" i="0" u="none" strike="noStrike" kern="1200" dirty="0">
                        <a:solidFill>
                          <a:schemeClr val="accent1"/>
                        </a:solidFill>
                        <a:effectLst/>
                        <a:latin typeface="+mj-lt"/>
                        <a:ea typeface="+mn-ea"/>
                        <a:cs typeface="+mn-cs"/>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02"/>
                  </a:ext>
                </a:extLst>
              </a:tr>
              <a:tr h="128062">
                <a:tc>
                  <a:txBody>
                    <a:bodyPr/>
                    <a:lstStyle/>
                    <a:p>
                      <a:pPr algn="l" fontAlgn="b"/>
                      <a:r>
                        <a:rPr lang="sv-SE" sz="800" b="1"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800" b="1" i="0" u="none" strike="noStrike">
                          <a:solidFill>
                            <a:srgbClr val="000000"/>
                          </a:solidFill>
                          <a:effectLst/>
                          <a:latin typeface="Futura std book"/>
                        </a:rPr>
                        <a:t>25,4</a:t>
                      </a:r>
                    </a:p>
                  </a:txBody>
                  <a:tcPr marL="9525" marR="9525" marT="9525" marB="0" anchor="b">
                    <a:noFill/>
                  </a:tcPr>
                </a:tc>
                <a:tc>
                  <a:txBody>
                    <a:bodyPr/>
                    <a:lstStyle/>
                    <a:p>
                      <a:pPr algn="ctr" fontAlgn="b"/>
                      <a:r>
                        <a:rPr lang="sv-SE" sz="800" b="1" i="0" u="none" strike="noStrike">
                          <a:solidFill>
                            <a:srgbClr val="000000"/>
                          </a:solidFill>
                          <a:effectLst/>
                          <a:latin typeface="Futura std book"/>
                        </a:rPr>
                        <a:t>19,1</a:t>
                      </a:r>
                    </a:p>
                  </a:txBody>
                  <a:tcPr marL="9525" marR="9525" marT="9525" marB="0" anchor="b"/>
                </a:tc>
                <a:tc>
                  <a:txBody>
                    <a:bodyPr/>
                    <a:lstStyle/>
                    <a:p>
                      <a:pPr algn="ctr" fontAlgn="b"/>
                      <a:r>
                        <a:rPr lang="sv-SE" sz="800" b="1" i="0" u="none" strike="noStrike">
                          <a:solidFill>
                            <a:srgbClr val="000000"/>
                          </a:solidFill>
                          <a:effectLst/>
                          <a:latin typeface="Futura std book"/>
                        </a:rPr>
                        <a:t>13,4</a:t>
                      </a:r>
                    </a:p>
                  </a:txBody>
                  <a:tcPr marL="9525" marR="9525" marT="9525" marB="0" anchor="b"/>
                </a:tc>
                <a:tc>
                  <a:txBody>
                    <a:bodyPr/>
                    <a:lstStyle/>
                    <a:p>
                      <a:pPr algn="ctr" fontAlgn="b"/>
                      <a:r>
                        <a:rPr lang="sv-SE" sz="800" b="1" i="0" u="none" strike="noStrike">
                          <a:solidFill>
                            <a:srgbClr val="000000"/>
                          </a:solidFill>
                          <a:effectLst/>
                          <a:latin typeface="Futura std book"/>
                        </a:rPr>
                        <a:t>2,9</a:t>
                      </a:r>
                    </a:p>
                  </a:txBody>
                  <a:tcPr marL="9525" marR="9525" marT="9525" marB="0" anchor="b"/>
                </a:tc>
                <a:extLst>
                  <a:ext uri="{0D108BD9-81ED-4DB2-BD59-A6C34878D82A}">
                    <a16:rowId xmlns:a16="http://schemas.microsoft.com/office/drawing/2014/main" val="10003"/>
                  </a:ext>
                </a:extLst>
              </a:tr>
              <a:tr h="128062">
                <a:tc>
                  <a:txBody>
                    <a:bodyPr/>
                    <a:lstStyle/>
                    <a:p>
                      <a:pPr algn="l" fontAlgn="b"/>
                      <a:r>
                        <a:rPr lang="sv-SE" sz="800" b="1" i="0" u="none" strike="noStrike">
                          <a:solidFill>
                            <a:srgbClr val="000000"/>
                          </a:solidFill>
                          <a:effectLst/>
                          <a:latin typeface="Futura std book"/>
                        </a:rPr>
                        <a:t>Övriga Sverige</a:t>
                      </a:r>
                    </a:p>
                  </a:txBody>
                  <a:tcPr marL="9525" marR="9525" marT="9525" marB="0" anchor="b"/>
                </a:tc>
                <a:tc>
                  <a:txBody>
                    <a:bodyPr/>
                    <a:lstStyle/>
                    <a:p>
                      <a:pPr algn="ctr" fontAlgn="b"/>
                      <a:r>
                        <a:rPr lang="sv-SE" sz="800" b="1" i="0" u="none" strike="noStrike">
                          <a:solidFill>
                            <a:srgbClr val="000000"/>
                          </a:solidFill>
                          <a:effectLst/>
                          <a:latin typeface="Futura std book"/>
                        </a:rPr>
                        <a:t>37,6</a:t>
                      </a:r>
                    </a:p>
                  </a:txBody>
                  <a:tcPr marL="9525" marR="9525" marT="9525" marB="0" anchor="b">
                    <a:noFill/>
                  </a:tcPr>
                </a:tc>
                <a:tc>
                  <a:txBody>
                    <a:bodyPr/>
                    <a:lstStyle/>
                    <a:p>
                      <a:pPr algn="ctr" fontAlgn="b"/>
                      <a:r>
                        <a:rPr lang="sv-SE" sz="800" b="1" i="0" u="none" strike="noStrike">
                          <a:solidFill>
                            <a:srgbClr val="000000"/>
                          </a:solidFill>
                          <a:effectLst/>
                          <a:latin typeface="Futura std book"/>
                        </a:rPr>
                        <a:t>18,0</a:t>
                      </a:r>
                    </a:p>
                  </a:txBody>
                  <a:tcPr marL="9525" marR="9525" marT="9525" marB="0" anchor="b"/>
                </a:tc>
                <a:tc>
                  <a:txBody>
                    <a:bodyPr/>
                    <a:lstStyle/>
                    <a:p>
                      <a:pPr algn="ctr" fontAlgn="b"/>
                      <a:r>
                        <a:rPr lang="sv-SE" sz="800" b="1" i="0" u="none" strike="noStrike">
                          <a:solidFill>
                            <a:srgbClr val="000000"/>
                          </a:solidFill>
                          <a:effectLst/>
                          <a:latin typeface="Futura std book"/>
                        </a:rPr>
                        <a:t>14,9</a:t>
                      </a:r>
                    </a:p>
                  </a:txBody>
                  <a:tcPr marL="9525" marR="9525" marT="9525" marB="0" anchor="b"/>
                </a:tc>
                <a:tc>
                  <a:txBody>
                    <a:bodyPr/>
                    <a:lstStyle/>
                    <a:p>
                      <a:pPr algn="ctr" fontAlgn="b"/>
                      <a:r>
                        <a:rPr lang="sv-SE" sz="800" b="1" i="0" u="none" strike="noStrike">
                          <a:solidFill>
                            <a:srgbClr val="000000"/>
                          </a:solidFill>
                          <a:effectLst/>
                          <a:latin typeface="Futura std book"/>
                        </a:rPr>
                        <a:t>2,8</a:t>
                      </a:r>
                    </a:p>
                  </a:txBody>
                  <a:tcPr marL="9525" marR="9525" marT="9525" marB="0" anchor="b"/>
                </a:tc>
                <a:extLst>
                  <a:ext uri="{0D108BD9-81ED-4DB2-BD59-A6C34878D82A}">
                    <a16:rowId xmlns:a16="http://schemas.microsoft.com/office/drawing/2014/main" val="10004"/>
                  </a:ext>
                </a:extLst>
              </a:tr>
              <a:tr h="128062">
                <a:tc>
                  <a:txBody>
                    <a:bodyPr/>
                    <a:lstStyle/>
                    <a:p>
                      <a:pPr algn="l" fontAlgn="b"/>
                      <a:r>
                        <a:rPr lang="sv-SE" sz="800" b="0" i="0" u="none" strike="noStrike" dirty="0">
                          <a:solidFill>
                            <a:srgbClr val="000000"/>
                          </a:solidFill>
                          <a:effectLst/>
                          <a:latin typeface="Futura std book"/>
                        </a:rPr>
                        <a:t>Stockholms län</a:t>
                      </a:r>
                    </a:p>
                  </a:txBody>
                  <a:tcPr marL="9525" marR="9525" marT="9525" marB="0" anchor="b"/>
                </a:tc>
                <a:tc>
                  <a:txBody>
                    <a:bodyPr/>
                    <a:lstStyle/>
                    <a:p>
                      <a:pPr algn="ctr" fontAlgn="b"/>
                      <a:r>
                        <a:rPr lang="sv-SE" sz="800" b="0" i="0" u="none" strike="noStrike">
                          <a:solidFill>
                            <a:srgbClr val="000000"/>
                          </a:solidFill>
                          <a:effectLst/>
                          <a:latin typeface="Futura std book"/>
                        </a:rPr>
                        <a:t>9,9</a:t>
                      </a:r>
                    </a:p>
                  </a:txBody>
                  <a:tcPr marL="9525" marR="9525" marT="9525" marB="0" anchor="b">
                    <a:noFill/>
                  </a:tcPr>
                </a:tc>
                <a:tc>
                  <a:txBody>
                    <a:bodyPr/>
                    <a:lstStyle/>
                    <a:p>
                      <a:pPr algn="ctr" fontAlgn="b"/>
                      <a:r>
                        <a:rPr lang="sv-SE" sz="800" b="0" i="0" u="none" strike="noStrike">
                          <a:solidFill>
                            <a:srgbClr val="000000"/>
                          </a:solidFill>
                          <a:effectLst/>
                          <a:latin typeface="Futura std book"/>
                        </a:rPr>
                        <a:t>18,6</a:t>
                      </a:r>
                    </a:p>
                  </a:txBody>
                  <a:tcPr marL="9525" marR="9525" marT="9525" marB="0" anchor="b"/>
                </a:tc>
                <a:tc>
                  <a:txBody>
                    <a:bodyPr/>
                    <a:lstStyle/>
                    <a:p>
                      <a:pPr algn="ctr" fontAlgn="b"/>
                      <a:r>
                        <a:rPr lang="sv-SE" sz="800" b="0" i="0" u="none" strike="noStrike">
                          <a:solidFill>
                            <a:srgbClr val="000000"/>
                          </a:solidFill>
                          <a:effectLst/>
                          <a:latin typeface="Futura std book"/>
                        </a:rPr>
                        <a:t>14,3</a:t>
                      </a:r>
                    </a:p>
                  </a:txBody>
                  <a:tcPr marL="9525" marR="9525" marT="9525" marB="0" anchor="b"/>
                </a:tc>
                <a:tc>
                  <a:txBody>
                    <a:bodyPr/>
                    <a:lstStyle/>
                    <a:p>
                      <a:pPr algn="ctr" fontAlgn="b"/>
                      <a:r>
                        <a:rPr lang="sv-SE" sz="800" b="0" i="0" u="none" strike="noStrike">
                          <a:solidFill>
                            <a:srgbClr val="000000"/>
                          </a:solidFill>
                          <a:effectLst/>
                          <a:latin typeface="Futura std book"/>
                        </a:rPr>
                        <a:t>3,3</a:t>
                      </a:r>
                    </a:p>
                  </a:txBody>
                  <a:tcPr marL="9525" marR="9525" marT="9525" marB="0" anchor="b"/>
                </a:tc>
                <a:extLst>
                  <a:ext uri="{0D108BD9-81ED-4DB2-BD59-A6C34878D82A}">
                    <a16:rowId xmlns:a16="http://schemas.microsoft.com/office/drawing/2014/main" val="10005"/>
                  </a:ext>
                </a:extLst>
              </a:tr>
              <a:tr h="128062">
                <a:tc>
                  <a:txBody>
                    <a:bodyPr/>
                    <a:lstStyle/>
                    <a:p>
                      <a:pPr algn="l" fontAlgn="b"/>
                      <a:r>
                        <a:rPr lang="sv-SE" sz="800" b="0" i="0" u="none" strike="noStrike" dirty="0">
                          <a:solidFill>
                            <a:srgbClr val="000000"/>
                          </a:solidFill>
                          <a:effectLst/>
                          <a:latin typeface="Futura std book"/>
                        </a:rPr>
                        <a:t>Uppsala län</a:t>
                      </a:r>
                    </a:p>
                  </a:txBody>
                  <a:tcPr marL="9525" marR="9525" marT="9525" marB="0" anchor="b"/>
                </a:tc>
                <a:tc>
                  <a:txBody>
                    <a:bodyPr/>
                    <a:lstStyle/>
                    <a:p>
                      <a:pPr algn="ctr" fontAlgn="b"/>
                      <a:r>
                        <a:rPr lang="sv-SE" sz="800" b="0" i="0" u="none" strike="noStrike">
                          <a:solidFill>
                            <a:srgbClr val="000000"/>
                          </a:solidFill>
                          <a:effectLst/>
                          <a:latin typeface="Futura std book"/>
                        </a:rPr>
                        <a:t>1,5</a:t>
                      </a:r>
                    </a:p>
                  </a:txBody>
                  <a:tcPr marL="9525" marR="9525" marT="9525" marB="0" anchor="b">
                    <a:noFill/>
                  </a:tcPr>
                </a:tc>
                <a:tc>
                  <a:txBody>
                    <a:bodyPr/>
                    <a:lstStyle/>
                    <a:p>
                      <a:pPr algn="ctr" fontAlgn="b"/>
                      <a:r>
                        <a:rPr lang="sv-SE" sz="800" b="0" i="0" u="none" strike="noStrike">
                          <a:solidFill>
                            <a:srgbClr val="000000"/>
                          </a:solidFill>
                          <a:effectLst/>
                          <a:latin typeface="Futura std book"/>
                        </a:rPr>
                        <a:t>25,9</a:t>
                      </a:r>
                    </a:p>
                  </a:txBody>
                  <a:tcPr marL="9525" marR="9525" marT="9525" marB="0" anchor="b"/>
                </a:tc>
                <a:tc>
                  <a:txBody>
                    <a:bodyPr/>
                    <a:lstStyle/>
                    <a:p>
                      <a:pPr algn="ctr" fontAlgn="b"/>
                      <a:r>
                        <a:rPr lang="sv-SE" sz="800" b="0" i="0" u="none" strike="noStrike">
                          <a:solidFill>
                            <a:srgbClr val="000000"/>
                          </a:solidFill>
                          <a:effectLst/>
                          <a:latin typeface="Futura std book"/>
                        </a:rPr>
                        <a:t>16,7</a:t>
                      </a:r>
                    </a:p>
                  </a:txBody>
                  <a:tcPr marL="9525" marR="9525" marT="9525" marB="0" anchor="b"/>
                </a:tc>
                <a:tc>
                  <a:txBody>
                    <a:bodyPr/>
                    <a:lstStyle/>
                    <a:p>
                      <a:pPr algn="ctr" fontAlgn="b"/>
                      <a:r>
                        <a:rPr lang="sv-SE" sz="8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6"/>
                  </a:ext>
                </a:extLst>
              </a:tr>
              <a:tr h="128062">
                <a:tc>
                  <a:txBody>
                    <a:bodyPr/>
                    <a:lstStyle/>
                    <a:p>
                      <a:pPr algn="l" fontAlgn="b"/>
                      <a:r>
                        <a:rPr lang="sv-SE" sz="800" b="0" i="0" u="none" strike="noStrike" dirty="0">
                          <a:solidFill>
                            <a:srgbClr val="000000"/>
                          </a:solidFill>
                          <a:effectLst/>
                          <a:latin typeface="Futura std book"/>
                        </a:rPr>
                        <a:t>Södermanlands län</a:t>
                      </a:r>
                    </a:p>
                  </a:txBody>
                  <a:tcPr marL="9525" marR="9525" marT="9525" marB="0" anchor="b"/>
                </a:tc>
                <a:tc>
                  <a:txBody>
                    <a:bodyPr/>
                    <a:lstStyle/>
                    <a:p>
                      <a:pPr algn="ctr" fontAlgn="b"/>
                      <a:r>
                        <a:rPr lang="sv-SE" sz="800" b="0" i="0" u="none" strike="noStrike">
                          <a:solidFill>
                            <a:srgbClr val="000000"/>
                          </a:solidFill>
                          <a:effectLst/>
                          <a:latin typeface="Futura std book"/>
                        </a:rPr>
                        <a:t>1,7</a:t>
                      </a:r>
                    </a:p>
                  </a:txBody>
                  <a:tcPr marL="9525" marR="9525" marT="9525" marB="0" anchor="b">
                    <a:noFill/>
                  </a:tcPr>
                </a:tc>
                <a:tc>
                  <a:txBody>
                    <a:bodyPr/>
                    <a:lstStyle/>
                    <a:p>
                      <a:pPr algn="ctr" fontAlgn="b"/>
                      <a:r>
                        <a:rPr lang="sv-SE" sz="800" b="0" i="0" u="none" strike="noStrike">
                          <a:solidFill>
                            <a:srgbClr val="000000"/>
                          </a:solidFill>
                          <a:effectLst/>
                          <a:latin typeface="Futura std book"/>
                        </a:rPr>
                        <a:t>13,8</a:t>
                      </a:r>
                    </a:p>
                  </a:txBody>
                  <a:tcPr marL="9525" marR="9525" marT="9525" marB="0" anchor="b"/>
                </a:tc>
                <a:tc>
                  <a:txBody>
                    <a:bodyPr/>
                    <a:lstStyle/>
                    <a:p>
                      <a:pPr algn="ctr" fontAlgn="b"/>
                      <a:r>
                        <a:rPr lang="sv-SE" sz="800" b="0" i="0" u="none" strike="noStrike">
                          <a:solidFill>
                            <a:srgbClr val="000000"/>
                          </a:solidFill>
                          <a:effectLst/>
                          <a:latin typeface="Futura std book"/>
                        </a:rPr>
                        <a:t>14,8</a:t>
                      </a:r>
                    </a:p>
                  </a:txBody>
                  <a:tcPr marL="9525" marR="9525" marT="9525" marB="0" anchor="b"/>
                </a:tc>
                <a:tc>
                  <a:txBody>
                    <a:bodyPr/>
                    <a:lstStyle/>
                    <a:p>
                      <a:pPr algn="ctr" fontAlgn="b"/>
                      <a:r>
                        <a:rPr lang="sv-SE" sz="800" b="0" i="0" u="none" strike="noStrike">
                          <a:solidFill>
                            <a:srgbClr val="000000"/>
                          </a:solidFill>
                          <a:effectLst/>
                          <a:latin typeface="Futura std book"/>
                        </a:rPr>
                        <a:t>3,6</a:t>
                      </a:r>
                    </a:p>
                  </a:txBody>
                  <a:tcPr marL="9525" marR="9525" marT="9525" marB="0" anchor="b"/>
                </a:tc>
                <a:extLst>
                  <a:ext uri="{0D108BD9-81ED-4DB2-BD59-A6C34878D82A}">
                    <a16:rowId xmlns:a16="http://schemas.microsoft.com/office/drawing/2014/main" val="10007"/>
                  </a:ext>
                </a:extLst>
              </a:tr>
              <a:tr h="128062">
                <a:tc>
                  <a:txBody>
                    <a:bodyPr/>
                    <a:lstStyle/>
                    <a:p>
                      <a:pPr algn="l" fontAlgn="b"/>
                      <a:r>
                        <a:rPr lang="sv-SE" sz="800" b="0" i="0" u="none" strike="noStrike" dirty="0">
                          <a:solidFill>
                            <a:srgbClr val="000000"/>
                          </a:solidFill>
                          <a:effectLst/>
                          <a:latin typeface="Futura std book"/>
                        </a:rPr>
                        <a:t>Östergötlands län</a:t>
                      </a:r>
                    </a:p>
                  </a:txBody>
                  <a:tcPr marL="9525" marR="9525" marT="9525" marB="0" anchor="b"/>
                </a:tc>
                <a:tc>
                  <a:txBody>
                    <a:bodyPr/>
                    <a:lstStyle/>
                    <a:p>
                      <a:pPr algn="ctr" fontAlgn="b"/>
                      <a:r>
                        <a:rPr lang="sv-SE" sz="800" b="0" i="0" u="none" strike="noStrike">
                          <a:solidFill>
                            <a:srgbClr val="000000"/>
                          </a:solidFill>
                          <a:effectLst/>
                          <a:latin typeface="Futura std book"/>
                        </a:rPr>
                        <a:t>3,4</a:t>
                      </a:r>
                    </a:p>
                  </a:txBody>
                  <a:tcPr marL="9525" marR="9525" marT="9525" marB="0" anchor="b">
                    <a:noFill/>
                  </a:tcPr>
                </a:tc>
                <a:tc>
                  <a:txBody>
                    <a:bodyPr/>
                    <a:lstStyle/>
                    <a:p>
                      <a:pPr algn="ctr" fontAlgn="b"/>
                      <a:r>
                        <a:rPr lang="sv-SE" sz="800" b="0" i="0" u="none" strike="noStrike">
                          <a:solidFill>
                            <a:srgbClr val="000000"/>
                          </a:solidFill>
                          <a:effectLst/>
                          <a:latin typeface="Futura std book"/>
                        </a:rPr>
                        <a:t>18,3</a:t>
                      </a:r>
                    </a:p>
                  </a:txBody>
                  <a:tcPr marL="9525" marR="9525" marT="9525" marB="0" anchor="b"/>
                </a:tc>
                <a:tc>
                  <a:txBody>
                    <a:bodyPr/>
                    <a:lstStyle/>
                    <a:p>
                      <a:pPr algn="ctr" fontAlgn="b"/>
                      <a:r>
                        <a:rPr lang="sv-SE" sz="800" b="0" i="0" u="none" strike="noStrike">
                          <a:solidFill>
                            <a:srgbClr val="000000"/>
                          </a:solidFill>
                          <a:effectLst/>
                          <a:latin typeface="Futura std book"/>
                        </a:rPr>
                        <a:t>15,8</a:t>
                      </a:r>
                    </a:p>
                  </a:txBody>
                  <a:tcPr marL="9525" marR="9525" marT="9525" marB="0" anchor="b"/>
                </a:tc>
                <a:tc>
                  <a:txBody>
                    <a:bodyPr/>
                    <a:lstStyle/>
                    <a:p>
                      <a:pPr algn="ctr" fontAlgn="b"/>
                      <a:r>
                        <a:rPr lang="sv-SE" sz="800" b="0" i="0" u="none" strike="noStrike">
                          <a:solidFill>
                            <a:srgbClr val="000000"/>
                          </a:solidFill>
                          <a:effectLst/>
                          <a:latin typeface="Futura std book"/>
                        </a:rPr>
                        <a:t>5,8</a:t>
                      </a:r>
                    </a:p>
                  </a:txBody>
                  <a:tcPr marL="9525" marR="9525" marT="9525" marB="0" anchor="b"/>
                </a:tc>
                <a:extLst>
                  <a:ext uri="{0D108BD9-81ED-4DB2-BD59-A6C34878D82A}">
                    <a16:rowId xmlns:a16="http://schemas.microsoft.com/office/drawing/2014/main" val="10008"/>
                  </a:ext>
                </a:extLst>
              </a:tr>
              <a:tr h="128062">
                <a:tc>
                  <a:txBody>
                    <a:bodyPr/>
                    <a:lstStyle/>
                    <a:p>
                      <a:pPr algn="l" fontAlgn="b"/>
                      <a:r>
                        <a:rPr lang="sv-SE" sz="800" b="0" i="0" u="none" strike="noStrike">
                          <a:solidFill>
                            <a:srgbClr val="000000"/>
                          </a:solidFill>
                          <a:effectLst/>
                          <a:latin typeface="Futura std book"/>
                        </a:rPr>
                        <a:t>Örebro län</a:t>
                      </a:r>
                    </a:p>
                  </a:txBody>
                  <a:tcPr marL="9525" marR="9525" marT="9525" marB="0" anchor="b"/>
                </a:tc>
                <a:tc>
                  <a:txBody>
                    <a:bodyPr/>
                    <a:lstStyle/>
                    <a:p>
                      <a:pPr algn="ctr" fontAlgn="b"/>
                      <a:r>
                        <a:rPr lang="sv-SE" sz="800" b="0" i="0" u="none" strike="noStrike">
                          <a:solidFill>
                            <a:srgbClr val="000000"/>
                          </a:solidFill>
                          <a:effectLst/>
                          <a:latin typeface="Futura std book"/>
                        </a:rPr>
                        <a:t>2,2</a:t>
                      </a:r>
                    </a:p>
                  </a:txBody>
                  <a:tcPr marL="9525" marR="9525" marT="9525" marB="0" anchor="b">
                    <a:noFill/>
                  </a:tcPr>
                </a:tc>
                <a:tc>
                  <a:txBody>
                    <a:bodyPr/>
                    <a:lstStyle/>
                    <a:p>
                      <a:pPr algn="ctr" fontAlgn="b"/>
                      <a:r>
                        <a:rPr lang="sv-SE" sz="800" b="0" i="0" u="none" strike="noStrike">
                          <a:solidFill>
                            <a:srgbClr val="000000"/>
                          </a:solidFill>
                          <a:effectLst/>
                          <a:latin typeface="Futura std book"/>
                        </a:rPr>
                        <a:t>25,6</a:t>
                      </a:r>
                    </a:p>
                  </a:txBody>
                  <a:tcPr marL="9525" marR="9525" marT="9525" marB="0" anchor="b"/>
                </a:tc>
                <a:tc>
                  <a:txBody>
                    <a:bodyPr/>
                    <a:lstStyle/>
                    <a:p>
                      <a:pPr algn="ctr" fontAlgn="b"/>
                      <a:r>
                        <a:rPr lang="sv-SE" sz="800" b="0" i="0" u="none" strike="noStrike">
                          <a:solidFill>
                            <a:srgbClr val="000000"/>
                          </a:solidFill>
                          <a:effectLst/>
                          <a:latin typeface="Futura std book"/>
                        </a:rPr>
                        <a:t>17,2</a:t>
                      </a:r>
                    </a:p>
                  </a:txBody>
                  <a:tcPr marL="9525" marR="9525" marT="9525" marB="0" anchor="b"/>
                </a:tc>
                <a:tc>
                  <a:txBody>
                    <a:bodyPr/>
                    <a:lstStyle/>
                    <a:p>
                      <a:pPr algn="ctr" fontAlgn="b"/>
                      <a:r>
                        <a:rPr lang="sv-SE" sz="800" b="0" i="0" u="none" strike="noStrike">
                          <a:solidFill>
                            <a:srgbClr val="000000"/>
                          </a:solidFill>
                          <a:effectLst/>
                          <a:latin typeface="Futura std book"/>
                        </a:rPr>
                        <a:t>2,7</a:t>
                      </a:r>
                    </a:p>
                  </a:txBody>
                  <a:tcPr marL="9525" marR="9525" marT="9525" marB="0" anchor="b"/>
                </a:tc>
                <a:extLst>
                  <a:ext uri="{0D108BD9-81ED-4DB2-BD59-A6C34878D82A}">
                    <a16:rowId xmlns:a16="http://schemas.microsoft.com/office/drawing/2014/main" val="10009"/>
                  </a:ext>
                </a:extLst>
              </a:tr>
              <a:tr h="128062">
                <a:tc>
                  <a:txBody>
                    <a:bodyPr/>
                    <a:lstStyle/>
                    <a:p>
                      <a:pPr algn="l" fontAlgn="b"/>
                      <a:r>
                        <a:rPr lang="sv-SE" sz="8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800" b="0" i="0" u="none" strike="noStrike">
                          <a:solidFill>
                            <a:srgbClr val="000000"/>
                          </a:solidFill>
                          <a:effectLst/>
                          <a:latin typeface="Futura std book"/>
                        </a:rPr>
                        <a:t>2,6</a:t>
                      </a:r>
                    </a:p>
                  </a:txBody>
                  <a:tcPr marL="9525" marR="9525" marT="9525" marB="0" anchor="b">
                    <a:noFill/>
                  </a:tcPr>
                </a:tc>
                <a:tc>
                  <a:txBody>
                    <a:bodyPr/>
                    <a:lstStyle/>
                    <a:p>
                      <a:pPr algn="ctr" fontAlgn="b"/>
                      <a:r>
                        <a:rPr lang="sv-SE" sz="800" b="0" i="0" u="none" strike="noStrike">
                          <a:solidFill>
                            <a:srgbClr val="000000"/>
                          </a:solidFill>
                          <a:effectLst/>
                          <a:latin typeface="Futura std book"/>
                        </a:rPr>
                        <a:t>23,9</a:t>
                      </a:r>
                    </a:p>
                  </a:txBody>
                  <a:tcPr marL="9525" marR="9525" marT="9525" marB="0" anchor="b"/>
                </a:tc>
                <a:tc>
                  <a:txBody>
                    <a:bodyPr/>
                    <a:lstStyle/>
                    <a:p>
                      <a:pPr algn="ctr" fontAlgn="b"/>
                      <a:r>
                        <a:rPr lang="sv-SE" sz="800" b="0" i="0" u="none" strike="noStrike">
                          <a:solidFill>
                            <a:srgbClr val="000000"/>
                          </a:solidFill>
                          <a:effectLst/>
                          <a:latin typeface="Futura std book"/>
                        </a:rPr>
                        <a:t>18,0</a:t>
                      </a:r>
                    </a:p>
                  </a:txBody>
                  <a:tcPr marL="9525" marR="9525" marT="9525" marB="0" anchor="b"/>
                </a:tc>
                <a:tc>
                  <a:txBody>
                    <a:bodyPr/>
                    <a:lstStyle/>
                    <a:p>
                      <a:pPr algn="ctr" fontAlgn="b"/>
                      <a:r>
                        <a:rPr lang="sv-SE" sz="800" b="0" i="0" u="none" strike="noStrike">
                          <a:solidFill>
                            <a:srgbClr val="000000"/>
                          </a:solidFill>
                          <a:effectLst/>
                          <a:latin typeface="Futura std book"/>
                        </a:rPr>
                        <a:t>1,9</a:t>
                      </a:r>
                    </a:p>
                  </a:txBody>
                  <a:tcPr marL="9525" marR="9525" marT="9525" marB="0" anchor="b"/>
                </a:tc>
                <a:extLst>
                  <a:ext uri="{0D108BD9-81ED-4DB2-BD59-A6C34878D82A}">
                    <a16:rowId xmlns:a16="http://schemas.microsoft.com/office/drawing/2014/main" val="10010"/>
                  </a:ext>
                </a:extLst>
              </a:tr>
              <a:tr h="128062">
                <a:tc>
                  <a:txBody>
                    <a:bodyPr/>
                    <a:lstStyle/>
                    <a:p>
                      <a:pPr algn="l" fontAlgn="b"/>
                      <a:r>
                        <a:rPr lang="sv-SE" sz="800" b="0" i="0" u="none" strike="noStrike" dirty="0">
                          <a:solidFill>
                            <a:srgbClr val="000000"/>
                          </a:solidFill>
                          <a:effectLst/>
                          <a:latin typeface="Futura std book"/>
                        </a:rPr>
                        <a:t>Dalarnas län</a:t>
                      </a:r>
                    </a:p>
                  </a:txBody>
                  <a:tcPr marL="9525" marR="9525" marT="9525" marB="0" anchor="b"/>
                </a:tc>
                <a:tc>
                  <a:txBody>
                    <a:bodyPr/>
                    <a:lstStyle/>
                    <a:p>
                      <a:pPr algn="ctr" fontAlgn="b"/>
                      <a:r>
                        <a:rPr lang="sv-SE" sz="800" b="0" i="0" u="none" strike="noStrike">
                          <a:solidFill>
                            <a:srgbClr val="000000"/>
                          </a:solidFill>
                          <a:effectLst/>
                          <a:latin typeface="Futura std book"/>
                        </a:rPr>
                        <a:t>2,1</a:t>
                      </a:r>
                    </a:p>
                  </a:txBody>
                  <a:tcPr marL="9525" marR="9525" marT="9525" marB="0" anchor="b">
                    <a:noFill/>
                  </a:tcPr>
                </a:tc>
                <a:tc>
                  <a:txBody>
                    <a:bodyPr/>
                    <a:lstStyle/>
                    <a:p>
                      <a:pPr algn="ctr" fontAlgn="b"/>
                      <a:r>
                        <a:rPr lang="sv-SE" sz="800" b="0" i="0" u="none" strike="noStrike">
                          <a:solidFill>
                            <a:srgbClr val="000000"/>
                          </a:solidFill>
                          <a:effectLst/>
                          <a:latin typeface="Futura std book"/>
                        </a:rPr>
                        <a:t>17,0</a:t>
                      </a:r>
                    </a:p>
                  </a:txBody>
                  <a:tcPr marL="9525" marR="9525" marT="9525" marB="0" anchor="b"/>
                </a:tc>
                <a:tc>
                  <a:txBody>
                    <a:bodyPr/>
                    <a:lstStyle/>
                    <a:p>
                      <a:pPr algn="ctr" fontAlgn="b"/>
                      <a:r>
                        <a:rPr lang="sv-SE" sz="800" b="0" i="0" u="none" strike="noStrike">
                          <a:solidFill>
                            <a:srgbClr val="000000"/>
                          </a:solidFill>
                          <a:effectLst/>
                          <a:latin typeface="Futura std book"/>
                        </a:rPr>
                        <a:t>10,4</a:t>
                      </a:r>
                    </a:p>
                  </a:txBody>
                  <a:tcPr marL="9525" marR="9525" marT="9525" marB="0" anchor="b"/>
                </a:tc>
                <a:tc>
                  <a:txBody>
                    <a:bodyPr/>
                    <a:lstStyle/>
                    <a:p>
                      <a:pPr algn="ctr" fontAlgn="b"/>
                      <a:r>
                        <a:rPr lang="sv-SE" sz="800" b="0" i="0" u="none" strike="noStrike">
                          <a:solidFill>
                            <a:srgbClr val="000000"/>
                          </a:solidFill>
                          <a:effectLst/>
                          <a:latin typeface="Futura std book"/>
                        </a:rPr>
                        <a:t>3,9</a:t>
                      </a:r>
                    </a:p>
                  </a:txBody>
                  <a:tcPr marL="9525" marR="9525" marT="9525" marB="0" anchor="b"/>
                </a:tc>
                <a:extLst>
                  <a:ext uri="{0D108BD9-81ED-4DB2-BD59-A6C34878D82A}">
                    <a16:rowId xmlns:a16="http://schemas.microsoft.com/office/drawing/2014/main" val="10011"/>
                  </a:ext>
                </a:extLst>
              </a:tr>
              <a:tr h="128062">
                <a:tc>
                  <a:txBody>
                    <a:bodyPr/>
                    <a:lstStyle/>
                    <a:p>
                      <a:pPr algn="l" fontAlgn="b"/>
                      <a:r>
                        <a:rPr lang="sv-SE" sz="800" b="0" i="0" u="none" strike="noStrike">
                          <a:solidFill>
                            <a:srgbClr val="000000"/>
                          </a:solidFill>
                          <a:effectLst/>
                          <a:latin typeface="Futura std book"/>
                        </a:rPr>
                        <a:t>Gävleborgs län</a:t>
                      </a:r>
                    </a:p>
                  </a:txBody>
                  <a:tcPr marL="9525" marR="9525" marT="9525" marB="0" anchor="b"/>
                </a:tc>
                <a:tc>
                  <a:txBody>
                    <a:bodyPr/>
                    <a:lstStyle/>
                    <a:p>
                      <a:pPr algn="ctr" fontAlgn="b"/>
                      <a:r>
                        <a:rPr lang="sv-SE" sz="800" b="0" i="0" u="none" strike="noStrike">
                          <a:solidFill>
                            <a:srgbClr val="000000"/>
                          </a:solidFill>
                          <a:effectLst/>
                          <a:latin typeface="Futura std book"/>
                        </a:rPr>
                        <a:t>2,1</a:t>
                      </a:r>
                    </a:p>
                  </a:txBody>
                  <a:tcPr marL="9525" marR="9525" marT="9525" marB="0" anchor="b">
                    <a:noFill/>
                  </a:tcPr>
                </a:tc>
                <a:tc>
                  <a:txBody>
                    <a:bodyPr/>
                    <a:lstStyle/>
                    <a:p>
                      <a:pPr algn="ctr" fontAlgn="b"/>
                      <a:r>
                        <a:rPr lang="sv-SE" sz="800" b="0" i="0" u="none" strike="noStrike">
                          <a:solidFill>
                            <a:srgbClr val="000000"/>
                          </a:solidFill>
                          <a:effectLst/>
                          <a:latin typeface="Futura std book"/>
                        </a:rPr>
                        <a:t>13,5</a:t>
                      </a:r>
                    </a:p>
                  </a:txBody>
                  <a:tcPr marL="9525" marR="9525" marT="9525" marB="0" anchor="b"/>
                </a:tc>
                <a:tc>
                  <a:txBody>
                    <a:bodyPr/>
                    <a:lstStyle/>
                    <a:p>
                      <a:pPr algn="ctr" fontAlgn="b"/>
                      <a:r>
                        <a:rPr lang="sv-SE" sz="800" b="0" i="0" u="none" strike="noStrike">
                          <a:solidFill>
                            <a:srgbClr val="000000"/>
                          </a:solidFill>
                          <a:effectLst/>
                          <a:latin typeface="Futura std book"/>
                        </a:rPr>
                        <a:t>-2,3</a:t>
                      </a:r>
                    </a:p>
                  </a:txBody>
                  <a:tcPr marL="9525" marR="9525" marT="9525" marB="0" anchor="b"/>
                </a:tc>
                <a:tc>
                  <a:txBody>
                    <a:bodyPr/>
                    <a:lstStyle/>
                    <a:p>
                      <a:pPr algn="ctr" fontAlgn="b"/>
                      <a:r>
                        <a:rPr lang="sv-SE" sz="800" b="0" i="0" u="none" strike="noStrike">
                          <a:solidFill>
                            <a:srgbClr val="000000"/>
                          </a:solidFill>
                          <a:effectLst/>
                          <a:latin typeface="Futura std book"/>
                        </a:rPr>
                        <a:t>-0,6</a:t>
                      </a:r>
                    </a:p>
                  </a:txBody>
                  <a:tcPr marL="9525" marR="9525" marT="9525" marB="0" anchor="b"/>
                </a:tc>
                <a:extLst>
                  <a:ext uri="{0D108BD9-81ED-4DB2-BD59-A6C34878D82A}">
                    <a16:rowId xmlns:a16="http://schemas.microsoft.com/office/drawing/2014/main" val="10012"/>
                  </a:ext>
                </a:extLst>
              </a:tr>
              <a:tr h="71146">
                <a:tc>
                  <a:txBody>
                    <a:bodyPr/>
                    <a:lstStyle/>
                    <a:p>
                      <a:pPr algn="l" fontAlgn="b">
                        <a:lnSpc>
                          <a:spcPts val="500"/>
                        </a:lnSpc>
                      </a:pPr>
                      <a:endParaRPr lang="sv-SE" sz="100" b="0" i="0" u="none" strike="noStrike" dirty="0">
                        <a:solidFill>
                          <a:srgbClr val="000000"/>
                        </a:solidFill>
                        <a:effectLst/>
                        <a:latin typeface="+mj-lt"/>
                      </a:endParaRPr>
                    </a:p>
                  </a:txBody>
                  <a:tcPr marL="9525" marR="9525" marT="9525" marB="0" anchor="b"/>
                </a:tc>
                <a:tc>
                  <a:txBody>
                    <a:bodyPr/>
                    <a:lstStyle/>
                    <a:p>
                      <a:pPr algn="l" fontAlgn="b"/>
                      <a:endParaRPr lang="sv-SE" sz="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v-SE" sz="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2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13"/>
                  </a:ext>
                </a:extLst>
              </a:tr>
              <a:tr h="142910">
                <a:tc>
                  <a:txBody>
                    <a:bodyPr/>
                    <a:lstStyle/>
                    <a:p>
                      <a:pPr algn="l" fontAlgn="b"/>
                      <a:r>
                        <a:rPr lang="sv-SE" sz="900" b="1" i="0" u="none" strike="noStrike" kern="1200" dirty="0" smtClean="0">
                          <a:solidFill>
                            <a:schemeClr val="accent2"/>
                          </a:solidFill>
                          <a:effectLst/>
                          <a:latin typeface="+mj-lt"/>
                          <a:ea typeface="+mn-ea"/>
                          <a:cs typeface="+mn-cs"/>
                        </a:rPr>
                        <a:t>TJÄNSTER</a:t>
                      </a:r>
                      <a:endParaRPr lang="sv-SE" sz="900" b="1" i="0" u="none" strike="noStrike" kern="1200" dirty="0">
                        <a:solidFill>
                          <a:schemeClr val="accent2"/>
                        </a:solidFill>
                        <a:effectLst/>
                        <a:latin typeface="+mj-lt"/>
                        <a:ea typeface="+mn-ea"/>
                        <a:cs typeface="+mn-cs"/>
                      </a:endParaRPr>
                    </a:p>
                  </a:txBody>
                  <a:tcPr marL="9525" marR="9525" marT="9525"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8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14"/>
                  </a:ext>
                </a:extLst>
              </a:tr>
              <a:tr h="128062">
                <a:tc>
                  <a:txBody>
                    <a:bodyPr/>
                    <a:lstStyle/>
                    <a:p>
                      <a:pPr algn="l" fontAlgn="b"/>
                      <a:r>
                        <a:rPr lang="sv-SE" sz="8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800" b="1" i="0" u="none" strike="noStrike">
                          <a:solidFill>
                            <a:srgbClr val="000000"/>
                          </a:solidFill>
                          <a:effectLst/>
                          <a:latin typeface="Futura std book"/>
                        </a:rPr>
                        <a:t>115,4</a:t>
                      </a:r>
                    </a:p>
                  </a:txBody>
                  <a:tcPr marL="9525" marR="9525" marT="9525" marB="0" anchor="b">
                    <a:noFill/>
                  </a:tcPr>
                </a:tc>
                <a:tc>
                  <a:txBody>
                    <a:bodyPr/>
                    <a:lstStyle/>
                    <a:p>
                      <a:pPr algn="ctr" fontAlgn="b"/>
                      <a:r>
                        <a:rPr lang="sv-SE" sz="800" b="1" i="0" u="none" strike="noStrike">
                          <a:solidFill>
                            <a:srgbClr val="000000"/>
                          </a:solidFill>
                          <a:effectLst/>
                          <a:latin typeface="Futura std book"/>
                        </a:rPr>
                        <a:t>90,9</a:t>
                      </a:r>
                    </a:p>
                  </a:txBody>
                  <a:tcPr marL="9525" marR="9525" marT="9525" marB="0" anchor="b"/>
                </a:tc>
                <a:tc>
                  <a:txBody>
                    <a:bodyPr/>
                    <a:lstStyle/>
                    <a:p>
                      <a:pPr algn="ctr" fontAlgn="b"/>
                      <a:r>
                        <a:rPr lang="sv-SE" sz="800" b="1" i="0" u="none" strike="noStrike">
                          <a:solidFill>
                            <a:srgbClr val="000000"/>
                          </a:solidFill>
                          <a:effectLst/>
                          <a:latin typeface="Futura std book"/>
                        </a:rPr>
                        <a:t>41,4</a:t>
                      </a:r>
                    </a:p>
                  </a:txBody>
                  <a:tcPr marL="9525" marR="9525" marT="9525" marB="0" anchor="b"/>
                </a:tc>
                <a:tc>
                  <a:txBody>
                    <a:bodyPr/>
                    <a:lstStyle/>
                    <a:p>
                      <a:pPr algn="ctr" fontAlgn="b"/>
                      <a:r>
                        <a:rPr lang="sv-SE" sz="800" b="1" i="0" u="none" strike="noStrike">
                          <a:solidFill>
                            <a:srgbClr val="000000"/>
                          </a:solidFill>
                          <a:effectLst/>
                          <a:latin typeface="Futura std book"/>
                        </a:rPr>
                        <a:t>6,0</a:t>
                      </a:r>
                    </a:p>
                  </a:txBody>
                  <a:tcPr marL="9525" marR="9525" marT="9525" marB="0" anchor="b"/>
                </a:tc>
                <a:extLst>
                  <a:ext uri="{0D108BD9-81ED-4DB2-BD59-A6C34878D82A}">
                    <a16:rowId xmlns:a16="http://schemas.microsoft.com/office/drawing/2014/main" val="10015"/>
                  </a:ext>
                </a:extLst>
              </a:tr>
              <a:tr h="128062">
                <a:tc>
                  <a:txBody>
                    <a:bodyPr/>
                    <a:lstStyle/>
                    <a:p>
                      <a:pPr algn="l" fontAlgn="b"/>
                      <a:r>
                        <a:rPr lang="sv-SE" sz="800" b="1" i="0" u="none" strike="noStrike">
                          <a:solidFill>
                            <a:srgbClr val="000000"/>
                          </a:solidFill>
                          <a:effectLst/>
                          <a:latin typeface="Futura std book"/>
                        </a:rPr>
                        <a:t>Övriga Sverige</a:t>
                      </a:r>
                    </a:p>
                  </a:txBody>
                  <a:tcPr marL="9525" marR="9525" marT="9525" marB="0" anchor="b"/>
                </a:tc>
                <a:tc>
                  <a:txBody>
                    <a:bodyPr/>
                    <a:lstStyle/>
                    <a:p>
                      <a:pPr algn="ctr" fontAlgn="b"/>
                      <a:r>
                        <a:rPr lang="sv-SE" sz="800" b="1" i="0" u="none" strike="noStrike">
                          <a:solidFill>
                            <a:srgbClr val="000000"/>
                          </a:solidFill>
                          <a:effectLst/>
                          <a:latin typeface="Futura std book"/>
                        </a:rPr>
                        <a:t>92,6</a:t>
                      </a:r>
                    </a:p>
                  </a:txBody>
                  <a:tcPr marL="9525" marR="9525" marT="9525" marB="0" anchor="b">
                    <a:noFill/>
                  </a:tcPr>
                </a:tc>
                <a:tc>
                  <a:txBody>
                    <a:bodyPr/>
                    <a:lstStyle/>
                    <a:p>
                      <a:pPr algn="ctr" fontAlgn="b"/>
                      <a:r>
                        <a:rPr lang="sv-SE" sz="800" b="1" i="0" u="none" strike="noStrike">
                          <a:solidFill>
                            <a:srgbClr val="000000"/>
                          </a:solidFill>
                          <a:effectLst/>
                          <a:latin typeface="Futura std book"/>
                        </a:rPr>
                        <a:t>85,2</a:t>
                      </a:r>
                    </a:p>
                  </a:txBody>
                  <a:tcPr marL="9525" marR="9525" marT="9525" marB="0" anchor="b"/>
                </a:tc>
                <a:tc>
                  <a:txBody>
                    <a:bodyPr/>
                    <a:lstStyle/>
                    <a:p>
                      <a:pPr algn="ctr" fontAlgn="b"/>
                      <a:r>
                        <a:rPr lang="sv-SE" sz="800" b="1" i="0" u="none" strike="noStrike">
                          <a:solidFill>
                            <a:srgbClr val="000000"/>
                          </a:solidFill>
                          <a:effectLst/>
                          <a:latin typeface="Futura std book"/>
                        </a:rPr>
                        <a:t>43,4</a:t>
                      </a:r>
                    </a:p>
                  </a:txBody>
                  <a:tcPr marL="9525" marR="9525" marT="9525" marB="0" anchor="b"/>
                </a:tc>
                <a:tc>
                  <a:txBody>
                    <a:bodyPr/>
                    <a:lstStyle/>
                    <a:p>
                      <a:pPr algn="ctr" fontAlgn="b"/>
                      <a:r>
                        <a:rPr lang="sv-SE" sz="800" b="1"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16"/>
                  </a:ext>
                </a:extLst>
              </a:tr>
              <a:tr h="128062">
                <a:tc>
                  <a:txBody>
                    <a:bodyPr/>
                    <a:lstStyle/>
                    <a:p>
                      <a:pPr algn="l" fontAlgn="b"/>
                      <a:r>
                        <a:rPr lang="sv-SE" sz="800" b="0" i="0" u="none" strike="noStrike">
                          <a:solidFill>
                            <a:srgbClr val="000000"/>
                          </a:solidFill>
                          <a:effectLst/>
                          <a:latin typeface="Futura std book"/>
                        </a:rPr>
                        <a:t>Stockholms län</a:t>
                      </a:r>
                    </a:p>
                  </a:txBody>
                  <a:tcPr marL="9525" marR="9525" marT="9525" marB="0" anchor="b"/>
                </a:tc>
                <a:tc>
                  <a:txBody>
                    <a:bodyPr/>
                    <a:lstStyle/>
                    <a:p>
                      <a:pPr algn="ctr" fontAlgn="b"/>
                      <a:r>
                        <a:rPr lang="sv-SE" sz="800" b="0" i="0" u="none" strike="noStrike">
                          <a:solidFill>
                            <a:srgbClr val="000000"/>
                          </a:solidFill>
                          <a:effectLst/>
                          <a:latin typeface="Futura std book"/>
                        </a:rPr>
                        <a:t>83,3</a:t>
                      </a:r>
                    </a:p>
                  </a:txBody>
                  <a:tcPr marL="9525" marR="9525" marT="9525" marB="0" anchor="b">
                    <a:noFill/>
                  </a:tcPr>
                </a:tc>
                <a:tc>
                  <a:txBody>
                    <a:bodyPr/>
                    <a:lstStyle/>
                    <a:p>
                      <a:pPr algn="ctr" fontAlgn="b"/>
                      <a:r>
                        <a:rPr lang="sv-SE" sz="800" b="0" i="0" u="none" strike="noStrike">
                          <a:solidFill>
                            <a:srgbClr val="000000"/>
                          </a:solidFill>
                          <a:effectLst/>
                          <a:latin typeface="Futura std book"/>
                        </a:rPr>
                        <a:t>90,6</a:t>
                      </a:r>
                    </a:p>
                  </a:txBody>
                  <a:tcPr marL="9525" marR="9525" marT="9525" marB="0" anchor="b"/>
                </a:tc>
                <a:tc>
                  <a:txBody>
                    <a:bodyPr/>
                    <a:lstStyle/>
                    <a:p>
                      <a:pPr algn="ctr" fontAlgn="b"/>
                      <a:r>
                        <a:rPr lang="sv-SE" sz="800" b="0" i="0" u="none" strike="noStrike">
                          <a:solidFill>
                            <a:srgbClr val="000000"/>
                          </a:solidFill>
                          <a:effectLst/>
                          <a:latin typeface="Futura std book"/>
                        </a:rPr>
                        <a:t>40,1</a:t>
                      </a:r>
                    </a:p>
                  </a:txBody>
                  <a:tcPr marL="9525" marR="9525" marT="9525" marB="0" anchor="b"/>
                </a:tc>
                <a:tc>
                  <a:txBody>
                    <a:bodyPr/>
                    <a:lstStyle/>
                    <a:p>
                      <a:pPr algn="ctr" fontAlgn="b"/>
                      <a:r>
                        <a:rPr lang="sv-SE" sz="800" b="0" i="0" u="none" strike="noStrike">
                          <a:solidFill>
                            <a:srgbClr val="000000"/>
                          </a:solidFill>
                          <a:effectLst/>
                          <a:latin typeface="Futura std book"/>
                        </a:rPr>
                        <a:t>6,2</a:t>
                      </a:r>
                    </a:p>
                  </a:txBody>
                  <a:tcPr marL="9525" marR="9525" marT="9525" marB="0" anchor="b"/>
                </a:tc>
                <a:extLst>
                  <a:ext uri="{0D108BD9-81ED-4DB2-BD59-A6C34878D82A}">
                    <a16:rowId xmlns:a16="http://schemas.microsoft.com/office/drawing/2014/main" val="10017"/>
                  </a:ext>
                </a:extLst>
              </a:tr>
              <a:tr h="128062">
                <a:tc>
                  <a:txBody>
                    <a:bodyPr/>
                    <a:lstStyle/>
                    <a:p>
                      <a:pPr algn="l" fontAlgn="b"/>
                      <a:r>
                        <a:rPr lang="sv-SE" sz="800" b="0" i="0" u="none" strike="noStrike" dirty="0">
                          <a:solidFill>
                            <a:srgbClr val="000000"/>
                          </a:solidFill>
                          <a:effectLst/>
                          <a:latin typeface="Futura std book"/>
                        </a:rPr>
                        <a:t>Uppsala län</a:t>
                      </a:r>
                    </a:p>
                  </a:txBody>
                  <a:tcPr marL="9525" marR="9525" marT="9525" marB="0" anchor="b"/>
                </a:tc>
                <a:tc>
                  <a:txBody>
                    <a:bodyPr/>
                    <a:lstStyle/>
                    <a:p>
                      <a:pPr algn="ctr" fontAlgn="b"/>
                      <a:r>
                        <a:rPr lang="sv-SE" sz="800" b="0" i="0" u="none" strike="noStrike">
                          <a:solidFill>
                            <a:srgbClr val="000000"/>
                          </a:solidFill>
                          <a:effectLst/>
                          <a:latin typeface="Futura std book"/>
                        </a:rPr>
                        <a:t>5,4</a:t>
                      </a:r>
                    </a:p>
                  </a:txBody>
                  <a:tcPr marL="9525" marR="9525" marT="9525" marB="0" anchor="b">
                    <a:noFill/>
                  </a:tcPr>
                </a:tc>
                <a:tc>
                  <a:txBody>
                    <a:bodyPr/>
                    <a:lstStyle/>
                    <a:p>
                      <a:pPr algn="ctr" fontAlgn="b"/>
                      <a:r>
                        <a:rPr lang="sv-SE" sz="800" b="0" i="0" u="none" strike="noStrike">
                          <a:solidFill>
                            <a:srgbClr val="000000"/>
                          </a:solidFill>
                          <a:effectLst/>
                          <a:latin typeface="Futura std book"/>
                        </a:rPr>
                        <a:t>120,5</a:t>
                      </a:r>
                    </a:p>
                  </a:txBody>
                  <a:tcPr marL="9525" marR="9525" marT="9525" marB="0" anchor="b"/>
                </a:tc>
                <a:tc>
                  <a:txBody>
                    <a:bodyPr/>
                    <a:lstStyle/>
                    <a:p>
                      <a:pPr algn="ctr" fontAlgn="b"/>
                      <a:r>
                        <a:rPr lang="sv-SE" sz="800" b="0" i="0" u="none" strike="noStrike">
                          <a:solidFill>
                            <a:srgbClr val="000000"/>
                          </a:solidFill>
                          <a:effectLst/>
                          <a:latin typeface="Futura std book"/>
                        </a:rPr>
                        <a:t>59,6</a:t>
                      </a:r>
                    </a:p>
                  </a:txBody>
                  <a:tcPr marL="9525" marR="9525" marT="9525" marB="0" anchor="b"/>
                </a:tc>
                <a:tc>
                  <a:txBody>
                    <a:bodyPr/>
                    <a:lstStyle/>
                    <a:p>
                      <a:pPr algn="ctr" fontAlgn="b"/>
                      <a:r>
                        <a:rPr lang="sv-SE" sz="800" b="0" i="0" u="none" strike="noStrike">
                          <a:solidFill>
                            <a:srgbClr val="000000"/>
                          </a:solidFill>
                          <a:effectLst/>
                          <a:latin typeface="Futura std book"/>
                        </a:rPr>
                        <a:t>8,9</a:t>
                      </a:r>
                    </a:p>
                  </a:txBody>
                  <a:tcPr marL="9525" marR="9525" marT="9525" marB="0" anchor="b"/>
                </a:tc>
                <a:extLst>
                  <a:ext uri="{0D108BD9-81ED-4DB2-BD59-A6C34878D82A}">
                    <a16:rowId xmlns:a16="http://schemas.microsoft.com/office/drawing/2014/main" val="10018"/>
                  </a:ext>
                </a:extLst>
              </a:tr>
              <a:tr h="128062">
                <a:tc>
                  <a:txBody>
                    <a:bodyPr/>
                    <a:lstStyle/>
                    <a:p>
                      <a:pPr algn="l" fontAlgn="b"/>
                      <a:r>
                        <a:rPr lang="sv-SE" sz="8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800" b="0" i="0" u="none" strike="noStrike">
                          <a:solidFill>
                            <a:srgbClr val="000000"/>
                          </a:solidFill>
                          <a:effectLst/>
                          <a:latin typeface="Futura std book"/>
                        </a:rPr>
                        <a:t>3,4</a:t>
                      </a:r>
                    </a:p>
                  </a:txBody>
                  <a:tcPr marL="9525" marR="9525" marT="9525" marB="0" anchor="b">
                    <a:noFill/>
                  </a:tcPr>
                </a:tc>
                <a:tc>
                  <a:txBody>
                    <a:bodyPr/>
                    <a:lstStyle/>
                    <a:p>
                      <a:pPr algn="ctr" fontAlgn="b"/>
                      <a:r>
                        <a:rPr lang="sv-SE" sz="800" b="0" i="0" u="none" strike="noStrike">
                          <a:solidFill>
                            <a:srgbClr val="000000"/>
                          </a:solidFill>
                          <a:effectLst/>
                          <a:latin typeface="Futura std book"/>
                        </a:rPr>
                        <a:t>77,6</a:t>
                      </a:r>
                    </a:p>
                  </a:txBody>
                  <a:tcPr marL="9525" marR="9525" marT="9525" marB="0" anchor="b"/>
                </a:tc>
                <a:tc>
                  <a:txBody>
                    <a:bodyPr/>
                    <a:lstStyle/>
                    <a:p>
                      <a:pPr algn="ctr" fontAlgn="b"/>
                      <a:r>
                        <a:rPr lang="sv-SE" sz="800" b="0" i="0" u="none" strike="noStrike">
                          <a:solidFill>
                            <a:srgbClr val="000000"/>
                          </a:solidFill>
                          <a:effectLst/>
                          <a:latin typeface="Futura std book"/>
                        </a:rPr>
                        <a:t>35,3</a:t>
                      </a:r>
                    </a:p>
                  </a:txBody>
                  <a:tcPr marL="9525" marR="9525" marT="9525" marB="0" anchor="b"/>
                </a:tc>
                <a:tc>
                  <a:txBody>
                    <a:bodyPr/>
                    <a:lstStyle/>
                    <a:p>
                      <a:pPr algn="ctr" fontAlgn="b"/>
                      <a:r>
                        <a:rPr lang="sv-SE" sz="800" b="0" i="0" u="none" strike="noStrike">
                          <a:solidFill>
                            <a:srgbClr val="000000"/>
                          </a:solidFill>
                          <a:effectLst/>
                          <a:latin typeface="Futura std book"/>
                        </a:rPr>
                        <a:t>3,0</a:t>
                      </a:r>
                    </a:p>
                  </a:txBody>
                  <a:tcPr marL="9525" marR="9525" marT="9525" marB="0" anchor="b"/>
                </a:tc>
                <a:extLst>
                  <a:ext uri="{0D108BD9-81ED-4DB2-BD59-A6C34878D82A}">
                    <a16:rowId xmlns:a16="http://schemas.microsoft.com/office/drawing/2014/main" val="10019"/>
                  </a:ext>
                </a:extLst>
              </a:tr>
              <a:tr h="128062">
                <a:tc>
                  <a:txBody>
                    <a:bodyPr/>
                    <a:lstStyle/>
                    <a:p>
                      <a:pPr algn="l" fontAlgn="b"/>
                      <a:r>
                        <a:rPr lang="sv-SE" sz="8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800" b="0" i="0" u="none" strike="noStrike">
                          <a:solidFill>
                            <a:srgbClr val="000000"/>
                          </a:solidFill>
                          <a:effectLst/>
                          <a:latin typeface="Futura std book"/>
                        </a:rPr>
                        <a:t>7,2</a:t>
                      </a:r>
                    </a:p>
                  </a:txBody>
                  <a:tcPr marL="9525" marR="9525" marT="9525" marB="0" anchor="b">
                    <a:noFill/>
                  </a:tcPr>
                </a:tc>
                <a:tc>
                  <a:txBody>
                    <a:bodyPr/>
                    <a:lstStyle/>
                    <a:p>
                      <a:pPr algn="ctr" fontAlgn="b"/>
                      <a:r>
                        <a:rPr lang="sv-SE" sz="800" b="0" i="0" u="none" strike="noStrike">
                          <a:solidFill>
                            <a:srgbClr val="000000"/>
                          </a:solidFill>
                          <a:effectLst/>
                          <a:latin typeface="Futura std book"/>
                        </a:rPr>
                        <a:t>86,9</a:t>
                      </a:r>
                    </a:p>
                  </a:txBody>
                  <a:tcPr marL="9525" marR="9525" marT="9525" marB="0" anchor="b"/>
                </a:tc>
                <a:tc>
                  <a:txBody>
                    <a:bodyPr/>
                    <a:lstStyle/>
                    <a:p>
                      <a:pPr algn="ctr" fontAlgn="b"/>
                      <a:r>
                        <a:rPr lang="sv-SE" sz="800" b="0" i="0" u="none" strike="noStrike">
                          <a:solidFill>
                            <a:srgbClr val="000000"/>
                          </a:solidFill>
                          <a:effectLst/>
                          <a:latin typeface="Futura std book"/>
                        </a:rPr>
                        <a:t>41,6</a:t>
                      </a:r>
                    </a:p>
                  </a:txBody>
                  <a:tcPr marL="9525" marR="9525" marT="9525" marB="0" anchor="b"/>
                </a:tc>
                <a:tc>
                  <a:txBody>
                    <a:bodyPr/>
                    <a:lstStyle/>
                    <a:p>
                      <a:pPr algn="ctr" fontAlgn="b"/>
                      <a:r>
                        <a:rPr lang="sv-SE" sz="800" b="0" i="0" u="none" strike="noStrike">
                          <a:solidFill>
                            <a:srgbClr val="000000"/>
                          </a:solidFill>
                          <a:effectLst/>
                          <a:latin typeface="Futura std book"/>
                        </a:rPr>
                        <a:t>4,4</a:t>
                      </a:r>
                    </a:p>
                  </a:txBody>
                  <a:tcPr marL="9525" marR="9525" marT="9525" marB="0" anchor="b"/>
                </a:tc>
                <a:extLst>
                  <a:ext uri="{0D108BD9-81ED-4DB2-BD59-A6C34878D82A}">
                    <a16:rowId xmlns:a16="http://schemas.microsoft.com/office/drawing/2014/main" val="10020"/>
                  </a:ext>
                </a:extLst>
              </a:tr>
              <a:tr h="128062">
                <a:tc>
                  <a:txBody>
                    <a:bodyPr/>
                    <a:lstStyle/>
                    <a:p>
                      <a:pPr algn="l" fontAlgn="b"/>
                      <a:r>
                        <a:rPr lang="sv-SE" sz="800" b="0" i="0" u="none" strike="noStrike">
                          <a:solidFill>
                            <a:srgbClr val="000000"/>
                          </a:solidFill>
                          <a:effectLst/>
                          <a:latin typeface="Futura std book"/>
                        </a:rPr>
                        <a:t>Örebro län</a:t>
                      </a:r>
                    </a:p>
                  </a:txBody>
                  <a:tcPr marL="9525" marR="9525" marT="9525" marB="0" anchor="b"/>
                </a:tc>
                <a:tc>
                  <a:txBody>
                    <a:bodyPr/>
                    <a:lstStyle/>
                    <a:p>
                      <a:pPr algn="ctr" fontAlgn="b"/>
                      <a:r>
                        <a:rPr lang="sv-SE" sz="800" b="0" i="0" u="none" strike="noStrike">
                          <a:solidFill>
                            <a:srgbClr val="000000"/>
                          </a:solidFill>
                          <a:effectLst/>
                          <a:latin typeface="Futura std book"/>
                        </a:rPr>
                        <a:t>4,6</a:t>
                      </a:r>
                    </a:p>
                  </a:txBody>
                  <a:tcPr marL="9525" marR="9525" marT="9525" marB="0" anchor="b">
                    <a:noFill/>
                  </a:tcPr>
                </a:tc>
                <a:tc>
                  <a:txBody>
                    <a:bodyPr/>
                    <a:lstStyle/>
                    <a:p>
                      <a:pPr algn="ctr" fontAlgn="b"/>
                      <a:r>
                        <a:rPr lang="sv-SE" sz="800" b="0" i="0" u="none" strike="noStrike">
                          <a:solidFill>
                            <a:srgbClr val="000000"/>
                          </a:solidFill>
                          <a:effectLst/>
                          <a:latin typeface="Futura std book"/>
                        </a:rPr>
                        <a:t>98,3</a:t>
                      </a:r>
                    </a:p>
                  </a:txBody>
                  <a:tcPr marL="9525" marR="9525" marT="9525" marB="0" anchor="b"/>
                </a:tc>
                <a:tc>
                  <a:txBody>
                    <a:bodyPr/>
                    <a:lstStyle/>
                    <a:p>
                      <a:pPr algn="ctr" fontAlgn="b"/>
                      <a:r>
                        <a:rPr lang="sv-SE" sz="800" b="0" i="0" u="none" strike="noStrike">
                          <a:solidFill>
                            <a:srgbClr val="000000"/>
                          </a:solidFill>
                          <a:effectLst/>
                          <a:latin typeface="Futura std book"/>
                        </a:rPr>
                        <a:t>47,1</a:t>
                      </a:r>
                    </a:p>
                  </a:txBody>
                  <a:tcPr marL="9525" marR="9525" marT="9525" marB="0" anchor="b"/>
                </a:tc>
                <a:tc>
                  <a:txBody>
                    <a:bodyPr/>
                    <a:lstStyle/>
                    <a:p>
                      <a:pPr algn="ctr" fontAlgn="b"/>
                      <a:r>
                        <a:rPr lang="sv-SE" sz="800" b="0" i="0" u="none" strike="noStrike">
                          <a:solidFill>
                            <a:srgbClr val="000000"/>
                          </a:solidFill>
                          <a:effectLst/>
                          <a:latin typeface="Futura std book"/>
                        </a:rPr>
                        <a:t>5,6</a:t>
                      </a:r>
                    </a:p>
                  </a:txBody>
                  <a:tcPr marL="9525" marR="9525" marT="9525" marB="0" anchor="b"/>
                </a:tc>
                <a:extLst>
                  <a:ext uri="{0D108BD9-81ED-4DB2-BD59-A6C34878D82A}">
                    <a16:rowId xmlns:a16="http://schemas.microsoft.com/office/drawing/2014/main" val="10021"/>
                  </a:ext>
                </a:extLst>
              </a:tr>
              <a:tr h="128062">
                <a:tc>
                  <a:txBody>
                    <a:bodyPr/>
                    <a:lstStyle/>
                    <a:p>
                      <a:pPr algn="l" fontAlgn="b"/>
                      <a:r>
                        <a:rPr lang="sv-SE" sz="800" b="0" i="0" u="none" strike="noStrike" dirty="0">
                          <a:solidFill>
                            <a:srgbClr val="000000"/>
                          </a:solidFill>
                          <a:effectLst/>
                          <a:latin typeface="Futura std book"/>
                        </a:rPr>
                        <a:t>Västmanlands län</a:t>
                      </a:r>
                    </a:p>
                  </a:txBody>
                  <a:tcPr marL="9525" marR="9525" marT="9525" marB="0" anchor="b"/>
                </a:tc>
                <a:tc>
                  <a:txBody>
                    <a:bodyPr/>
                    <a:lstStyle/>
                    <a:p>
                      <a:pPr algn="ctr" fontAlgn="b"/>
                      <a:r>
                        <a:rPr lang="sv-SE" sz="800" b="0" i="0" u="none" strike="noStrike">
                          <a:solidFill>
                            <a:srgbClr val="000000"/>
                          </a:solidFill>
                          <a:effectLst/>
                          <a:latin typeface="Futura std book"/>
                        </a:rPr>
                        <a:t>4,0</a:t>
                      </a:r>
                    </a:p>
                  </a:txBody>
                  <a:tcPr marL="9525" marR="9525" marT="9525" marB="0" anchor="b">
                    <a:noFill/>
                  </a:tcPr>
                </a:tc>
                <a:tc>
                  <a:txBody>
                    <a:bodyPr/>
                    <a:lstStyle/>
                    <a:p>
                      <a:pPr algn="ctr" fontAlgn="b"/>
                      <a:r>
                        <a:rPr lang="sv-SE" sz="800" b="0" i="0" u="none" strike="noStrike">
                          <a:solidFill>
                            <a:srgbClr val="000000"/>
                          </a:solidFill>
                          <a:effectLst/>
                          <a:latin typeface="Futura std book"/>
                        </a:rPr>
                        <a:t>91,5</a:t>
                      </a:r>
                    </a:p>
                  </a:txBody>
                  <a:tcPr marL="9525" marR="9525" marT="9525" marB="0" anchor="b"/>
                </a:tc>
                <a:tc>
                  <a:txBody>
                    <a:bodyPr/>
                    <a:lstStyle/>
                    <a:p>
                      <a:pPr algn="ctr" fontAlgn="b"/>
                      <a:r>
                        <a:rPr lang="sv-SE" sz="800" b="0" i="0" u="none" strike="noStrike">
                          <a:solidFill>
                            <a:srgbClr val="000000"/>
                          </a:solidFill>
                          <a:effectLst/>
                          <a:latin typeface="Futura std book"/>
                        </a:rPr>
                        <a:t>48,0</a:t>
                      </a:r>
                    </a:p>
                  </a:txBody>
                  <a:tcPr marL="9525" marR="9525" marT="9525" marB="0" anchor="b"/>
                </a:tc>
                <a:tc>
                  <a:txBody>
                    <a:bodyPr/>
                    <a:lstStyle/>
                    <a:p>
                      <a:pPr algn="ctr" fontAlgn="b"/>
                      <a:r>
                        <a:rPr lang="sv-SE" sz="800" b="0" i="0" u="none" strike="noStrike">
                          <a:solidFill>
                            <a:srgbClr val="000000"/>
                          </a:solidFill>
                          <a:effectLst/>
                          <a:latin typeface="Futura std book"/>
                        </a:rPr>
                        <a:t>3,9</a:t>
                      </a:r>
                    </a:p>
                  </a:txBody>
                  <a:tcPr marL="9525" marR="9525" marT="9525" marB="0" anchor="b"/>
                </a:tc>
                <a:extLst>
                  <a:ext uri="{0D108BD9-81ED-4DB2-BD59-A6C34878D82A}">
                    <a16:rowId xmlns:a16="http://schemas.microsoft.com/office/drawing/2014/main" val="10022"/>
                  </a:ext>
                </a:extLst>
              </a:tr>
              <a:tr h="128062">
                <a:tc>
                  <a:txBody>
                    <a:bodyPr/>
                    <a:lstStyle/>
                    <a:p>
                      <a:pPr algn="l" fontAlgn="b"/>
                      <a:r>
                        <a:rPr lang="sv-SE" sz="800" b="0" i="0" u="none" strike="noStrike" dirty="0">
                          <a:solidFill>
                            <a:srgbClr val="000000"/>
                          </a:solidFill>
                          <a:effectLst/>
                          <a:latin typeface="Futura std book"/>
                        </a:rPr>
                        <a:t>Dalarnas län</a:t>
                      </a:r>
                    </a:p>
                  </a:txBody>
                  <a:tcPr marL="9525" marR="9525" marT="9525" marB="0" anchor="b"/>
                </a:tc>
                <a:tc>
                  <a:txBody>
                    <a:bodyPr/>
                    <a:lstStyle/>
                    <a:p>
                      <a:pPr algn="ctr" fontAlgn="b"/>
                      <a:r>
                        <a:rPr lang="sv-SE" sz="800" b="0" i="0" u="none" strike="noStrike">
                          <a:solidFill>
                            <a:srgbClr val="000000"/>
                          </a:solidFill>
                          <a:effectLst/>
                          <a:latin typeface="Futura std book"/>
                        </a:rPr>
                        <a:t>3,8</a:t>
                      </a:r>
                    </a:p>
                  </a:txBody>
                  <a:tcPr marL="9525" marR="9525" marT="9525" marB="0" anchor="b">
                    <a:noFill/>
                  </a:tcPr>
                </a:tc>
                <a:tc>
                  <a:txBody>
                    <a:bodyPr/>
                    <a:lstStyle/>
                    <a:p>
                      <a:pPr algn="ctr" fontAlgn="b"/>
                      <a:r>
                        <a:rPr lang="sv-SE" sz="800" b="0" i="0" u="none" strike="noStrike">
                          <a:solidFill>
                            <a:srgbClr val="000000"/>
                          </a:solidFill>
                          <a:effectLst/>
                          <a:latin typeface="Futura std book"/>
                        </a:rPr>
                        <a:t>75,3</a:t>
                      </a:r>
                    </a:p>
                  </a:txBody>
                  <a:tcPr marL="9525" marR="9525" marT="9525" marB="0" anchor="b"/>
                </a:tc>
                <a:tc>
                  <a:txBody>
                    <a:bodyPr/>
                    <a:lstStyle/>
                    <a:p>
                      <a:pPr algn="ctr" fontAlgn="b"/>
                      <a:r>
                        <a:rPr lang="sv-SE" sz="800" b="0" i="0" u="none" strike="noStrike">
                          <a:solidFill>
                            <a:srgbClr val="000000"/>
                          </a:solidFill>
                          <a:effectLst/>
                          <a:latin typeface="Futura std book"/>
                        </a:rPr>
                        <a:t>39,1</a:t>
                      </a:r>
                    </a:p>
                  </a:txBody>
                  <a:tcPr marL="9525" marR="9525" marT="9525" marB="0" anchor="b"/>
                </a:tc>
                <a:tc>
                  <a:txBody>
                    <a:bodyPr/>
                    <a:lstStyle/>
                    <a:p>
                      <a:pPr algn="ctr" fontAlgn="b"/>
                      <a:r>
                        <a:rPr lang="sv-SE" sz="800" b="0" i="0" u="none" strike="noStrike">
                          <a:solidFill>
                            <a:srgbClr val="000000"/>
                          </a:solidFill>
                          <a:effectLst/>
                          <a:latin typeface="Futura std book"/>
                        </a:rPr>
                        <a:t>6,3</a:t>
                      </a:r>
                    </a:p>
                  </a:txBody>
                  <a:tcPr marL="9525" marR="9525" marT="9525" marB="0" anchor="b"/>
                </a:tc>
                <a:extLst>
                  <a:ext uri="{0D108BD9-81ED-4DB2-BD59-A6C34878D82A}">
                    <a16:rowId xmlns:a16="http://schemas.microsoft.com/office/drawing/2014/main" val="10023"/>
                  </a:ext>
                </a:extLst>
              </a:tr>
              <a:tr h="128062">
                <a:tc>
                  <a:txBody>
                    <a:bodyPr/>
                    <a:lstStyle/>
                    <a:p>
                      <a:pPr algn="l" fontAlgn="b"/>
                      <a:r>
                        <a:rPr lang="sv-SE" sz="800" b="0" i="0" u="none" strike="noStrike">
                          <a:solidFill>
                            <a:srgbClr val="000000"/>
                          </a:solidFill>
                          <a:effectLst/>
                          <a:latin typeface="Futura std book"/>
                        </a:rPr>
                        <a:t>Gävleborgs län</a:t>
                      </a:r>
                    </a:p>
                  </a:txBody>
                  <a:tcPr marL="9525" marR="9525" marT="9525" marB="0" anchor="b"/>
                </a:tc>
                <a:tc>
                  <a:txBody>
                    <a:bodyPr/>
                    <a:lstStyle/>
                    <a:p>
                      <a:pPr algn="ctr" fontAlgn="b"/>
                      <a:r>
                        <a:rPr lang="sv-SE" sz="800" b="0" i="0" u="none" strike="noStrike">
                          <a:solidFill>
                            <a:srgbClr val="000000"/>
                          </a:solidFill>
                          <a:effectLst/>
                          <a:latin typeface="Futura std book"/>
                        </a:rPr>
                        <a:t>3,7</a:t>
                      </a:r>
                    </a:p>
                  </a:txBody>
                  <a:tcPr marL="9525" marR="9525" marT="9525" marB="0" anchor="b">
                    <a:noFill/>
                  </a:tcPr>
                </a:tc>
                <a:tc>
                  <a:txBody>
                    <a:bodyPr/>
                    <a:lstStyle/>
                    <a:p>
                      <a:pPr algn="ctr" fontAlgn="b"/>
                      <a:r>
                        <a:rPr lang="sv-SE" sz="800" b="0" i="0" u="none" strike="noStrike">
                          <a:solidFill>
                            <a:srgbClr val="000000"/>
                          </a:solidFill>
                          <a:effectLst/>
                          <a:latin typeface="Futura std book"/>
                        </a:rPr>
                        <a:t>90,5</a:t>
                      </a:r>
                    </a:p>
                  </a:txBody>
                  <a:tcPr marL="9525" marR="9525" marT="9525" marB="0" anchor="b"/>
                </a:tc>
                <a:tc>
                  <a:txBody>
                    <a:bodyPr/>
                    <a:lstStyle/>
                    <a:p>
                      <a:pPr algn="ctr" fontAlgn="b"/>
                      <a:r>
                        <a:rPr lang="sv-SE" sz="800" b="0" i="0" u="none" strike="noStrike">
                          <a:solidFill>
                            <a:srgbClr val="000000"/>
                          </a:solidFill>
                          <a:effectLst/>
                          <a:latin typeface="Futura std book"/>
                        </a:rPr>
                        <a:t>41,1</a:t>
                      </a:r>
                    </a:p>
                  </a:txBody>
                  <a:tcPr marL="9525" marR="9525" marT="9525" marB="0" anchor="b"/>
                </a:tc>
                <a:tc>
                  <a:txBody>
                    <a:bodyPr/>
                    <a:lstStyle/>
                    <a:p>
                      <a:pPr algn="ctr" fontAlgn="b"/>
                      <a:r>
                        <a:rPr lang="sv-SE" sz="800" b="0" i="0" u="none" strike="noStrike">
                          <a:solidFill>
                            <a:srgbClr val="000000"/>
                          </a:solidFill>
                          <a:effectLst/>
                          <a:latin typeface="Futura std book"/>
                        </a:rPr>
                        <a:t>5,3</a:t>
                      </a:r>
                    </a:p>
                  </a:txBody>
                  <a:tcPr marL="9525" marR="9525" marT="9525" marB="0" anchor="b"/>
                </a:tc>
                <a:extLst>
                  <a:ext uri="{0D108BD9-81ED-4DB2-BD59-A6C34878D82A}">
                    <a16:rowId xmlns:a16="http://schemas.microsoft.com/office/drawing/2014/main" val="10024"/>
                  </a:ext>
                </a:extLst>
              </a:tr>
              <a:tr h="71146">
                <a:tc>
                  <a:txBody>
                    <a:bodyPr/>
                    <a:lstStyle/>
                    <a:p>
                      <a:pPr algn="l" fontAlgn="b">
                        <a:lnSpc>
                          <a:spcPts val="500"/>
                        </a:lnSpc>
                      </a:pPr>
                      <a:endParaRPr lang="sv-SE" sz="100" b="0" i="0" u="none" strike="noStrike" dirty="0">
                        <a:solidFill>
                          <a:srgbClr val="000000"/>
                        </a:solidFill>
                        <a:effectLst/>
                        <a:latin typeface="+mj-lt"/>
                      </a:endParaRPr>
                    </a:p>
                  </a:txBody>
                  <a:tcPr marL="9525" marR="9525" marT="9525" marB="0" anchor="b"/>
                </a:tc>
                <a:tc>
                  <a:txBody>
                    <a:bodyPr/>
                    <a:lstStyle/>
                    <a:p>
                      <a:pPr algn="l" fontAlgn="b"/>
                      <a:endParaRPr lang="sv-SE" sz="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25"/>
                  </a:ext>
                </a:extLst>
              </a:tr>
              <a:tr h="142910">
                <a:tc>
                  <a:txBody>
                    <a:bodyPr/>
                    <a:lstStyle/>
                    <a:p>
                      <a:pPr algn="l" fontAlgn="b"/>
                      <a:r>
                        <a:rPr lang="sv-SE" sz="900" b="1" i="0" u="none" strike="noStrike" kern="1200" dirty="0" smtClean="0">
                          <a:solidFill>
                            <a:schemeClr val="accent4"/>
                          </a:solidFill>
                          <a:effectLst/>
                          <a:latin typeface="+mj-lt"/>
                          <a:ea typeface="+mn-ea"/>
                          <a:cs typeface="+mn-cs"/>
                        </a:rPr>
                        <a:t>ÖVRIGT*</a:t>
                      </a:r>
                      <a:endParaRPr lang="sv-SE" sz="900" b="1" i="0" u="none" strike="noStrike" kern="1200" dirty="0">
                        <a:solidFill>
                          <a:schemeClr val="accent4"/>
                        </a:solidFill>
                        <a:effectLst/>
                        <a:latin typeface="+mj-lt"/>
                        <a:ea typeface="+mn-ea"/>
                        <a:cs typeface="+mn-cs"/>
                      </a:endParaRPr>
                    </a:p>
                  </a:txBody>
                  <a:tcPr marL="9525" marR="9525" marT="9525"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8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26"/>
                  </a:ext>
                </a:extLst>
              </a:tr>
              <a:tr h="128062">
                <a:tc>
                  <a:txBody>
                    <a:bodyPr/>
                    <a:lstStyle/>
                    <a:p>
                      <a:pPr algn="l" fontAlgn="b"/>
                      <a:r>
                        <a:rPr lang="sv-SE" sz="8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800" b="1" i="0" u="none" strike="noStrike">
                          <a:solidFill>
                            <a:srgbClr val="000000"/>
                          </a:solidFill>
                          <a:effectLst/>
                          <a:latin typeface="Futura std book"/>
                        </a:rPr>
                        <a:t>15,5</a:t>
                      </a:r>
                    </a:p>
                  </a:txBody>
                  <a:tcPr marL="9525" marR="9525" marT="9525" marB="0" anchor="b">
                    <a:noFill/>
                  </a:tcPr>
                </a:tc>
                <a:tc>
                  <a:txBody>
                    <a:bodyPr/>
                    <a:lstStyle/>
                    <a:p>
                      <a:pPr algn="ctr" fontAlgn="b"/>
                      <a:r>
                        <a:rPr lang="sv-SE" sz="800" b="1" i="0" u="none" strike="noStrike">
                          <a:solidFill>
                            <a:srgbClr val="000000"/>
                          </a:solidFill>
                          <a:effectLst/>
                          <a:latin typeface="Futura std book"/>
                        </a:rPr>
                        <a:t>140,3</a:t>
                      </a:r>
                    </a:p>
                  </a:txBody>
                  <a:tcPr marL="9525" marR="9525" marT="9525" marB="0" anchor="b"/>
                </a:tc>
                <a:tc>
                  <a:txBody>
                    <a:bodyPr/>
                    <a:lstStyle/>
                    <a:p>
                      <a:pPr algn="ctr" fontAlgn="b"/>
                      <a:r>
                        <a:rPr lang="sv-SE" sz="800" b="1" i="0" u="none" strike="noStrike">
                          <a:solidFill>
                            <a:srgbClr val="000000"/>
                          </a:solidFill>
                          <a:effectLst/>
                          <a:latin typeface="Futura std book"/>
                        </a:rPr>
                        <a:t>66,9</a:t>
                      </a:r>
                    </a:p>
                  </a:txBody>
                  <a:tcPr marL="9525" marR="9525" marT="9525" marB="0" anchor="b"/>
                </a:tc>
                <a:tc>
                  <a:txBody>
                    <a:bodyPr/>
                    <a:lstStyle/>
                    <a:p>
                      <a:pPr algn="ctr" fontAlgn="b"/>
                      <a:r>
                        <a:rPr lang="sv-SE" sz="800" b="1" i="0" u="none" strike="noStrike">
                          <a:solidFill>
                            <a:srgbClr val="000000"/>
                          </a:solidFill>
                          <a:effectLst/>
                          <a:latin typeface="Futura std book"/>
                        </a:rPr>
                        <a:t>6,2</a:t>
                      </a:r>
                    </a:p>
                  </a:txBody>
                  <a:tcPr marL="9525" marR="9525" marT="9525" marB="0" anchor="b"/>
                </a:tc>
                <a:extLst>
                  <a:ext uri="{0D108BD9-81ED-4DB2-BD59-A6C34878D82A}">
                    <a16:rowId xmlns:a16="http://schemas.microsoft.com/office/drawing/2014/main" val="10027"/>
                  </a:ext>
                </a:extLst>
              </a:tr>
              <a:tr h="128062">
                <a:tc>
                  <a:txBody>
                    <a:bodyPr/>
                    <a:lstStyle/>
                    <a:p>
                      <a:pPr algn="l" fontAlgn="b"/>
                      <a:r>
                        <a:rPr lang="sv-SE" sz="800" b="1" i="0" u="none" strike="noStrike">
                          <a:solidFill>
                            <a:srgbClr val="000000"/>
                          </a:solidFill>
                          <a:effectLst/>
                          <a:latin typeface="Futura std book"/>
                        </a:rPr>
                        <a:t>Övriga Sverige</a:t>
                      </a:r>
                    </a:p>
                  </a:txBody>
                  <a:tcPr marL="9525" marR="9525" marT="9525" marB="0" anchor="b"/>
                </a:tc>
                <a:tc>
                  <a:txBody>
                    <a:bodyPr/>
                    <a:lstStyle/>
                    <a:p>
                      <a:pPr algn="ctr" fontAlgn="b"/>
                      <a:r>
                        <a:rPr lang="sv-SE" sz="800" b="1" i="0" u="none" strike="noStrike">
                          <a:solidFill>
                            <a:srgbClr val="000000"/>
                          </a:solidFill>
                          <a:effectLst/>
                          <a:latin typeface="Futura std book"/>
                        </a:rPr>
                        <a:t>18,3</a:t>
                      </a:r>
                    </a:p>
                  </a:txBody>
                  <a:tcPr marL="9525" marR="9525" marT="9525" marB="0" anchor="b">
                    <a:noFill/>
                  </a:tcPr>
                </a:tc>
                <a:tc>
                  <a:txBody>
                    <a:bodyPr/>
                    <a:lstStyle/>
                    <a:p>
                      <a:pPr algn="ctr" fontAlgn="b"/>
                      <a:r>
                        <a:rPr lang="sv-SE" sz="800" b="1" i="0" u="none" strike="noStrike">
                          <a:solidFill>
                            <a:srgbClr val="000000"/>
                          </a:solidFill>
                          <a:effectLst/>
                          <a:latin typeface="Futura std book"/>
                        </a:rPr>
                        <a:t>135,6</a:t>
                      </a:r>
                    </a:p>
                  </a:txBody>
                  <a:tcPr marL="9525" marR="9525" marT="9525" marB="0" anchor="b"/>
                </a:tc>
                <a:tc>
                  <a:txBody>
                    <a:bodyPr/>
                    <a:lstStyle/>
                    <a:p>
                      <a:pPr algn="ctr" fontAlgn="b"/>
                      <a:r>
                        <a:rPr lang="sv-SE" sz="800" b="1" i="0" u="none" strike="noStrike">
                          <a:solidFill>
                            <a:srgbClr val="000000"/>
                          </a:solidFill>
                          <a:effectLst/>
                          <a:latin typeface="Futura std book"/>
                        </a:rPr>
                        <a:t>62,5</a:t>
                      </a:r>
                    </a:p>
                  </a:txBody>
                  <a:tcPr marL="9525" marR="9525" marT="9525" marB="0" anchor="b"/>
                </a:tc>
                <a:tc>
                  <a:txBody>
                    <a:bodyPr/>
                    <a:lstStyle/>
                    <a:p>
                      <a:pPr algn="ctr" fontAlgn="b"/>
                      <a:r>
                        <a:rPr lang="sv-SE" sz="800" b="1" i="0" u="none" strike="noStrike">
                          <a:solidFill>
                            <a:srgbClr val="000000"/>
                          </a:solidFill>
                          <a:effectLst/>
                          <a:latin typeface="Futura std book"/>
                        </a:rPr>
                        <a:t>6,8</a:t>
                      </a:r>
                    </a:p>
                  </a:txBody>
                  <a:tcPr marL="9525" marR="9525" marT="9525" marB="0" anchor="b"/>
                </a:tc>
                <a:extLst>
                  <a:ext uri="{0D108BD9-81ED-4DB2-BD59-A6C34878D82A}">
                    <a16:rowId xmlns:a16="http://schemas.microsoft.com/office/drawing/2014/main" val="10028"/>
                  </a:ext>
                </a:extLst>
              </a:tr>
              <a:tr h="128062">
                <a:tc>
                  <a:txBody>
                    <a:bodyPr/>
                    <a:lstStyle/>
                    <a:p>
                      <a:pPr algn="l" fontAlgn="b"/>
                      <a:r>
                        <a:rPr lang="sv-SE" sz="800" b="0" i="0" u="none" strike="noStrike">
                          <a:solidFill>
                            <a:srgbClr val="000000"/>
                          </a:solidFill>
                          <a:effectLst/>
                          <a:latin typeface="Futura std book"/>
                        </a:rPr>
                        <a:t>Stockholms län</a:t>
                      </a:r>
                    </a:p>
                  </a:txBody>
                  <a:tcPr marL="9525" marR="9525" marT="9525" marB="0" anchor="b"/>
                </a:tc>
                <a:tc>
                  <a:txBody>
                    <a:bodyPr/>
                    <a:lstStyle/>
                    <a:p>
                      <a:pPr algn="ctr" fontAlgn="b"/>
                      <a:r>
                        <a:rPr lang="sv-SE" sz="800" b="0" i="0" u="none" strike="noStrike">
                          <a:solidFill>
                            <a:srgbClr val="000000"/>
                          </a:solidFill>
                          <a:effectLst/>
                          <a:latin typeface="Futura std book"/>
                        </a:rPr>
                        <a:t>8,2</a:t>
                      </a:r>
                    </a:p>
                  </a:txBody>
                  <a:tcPr marL="9525" marR="9525" marT="9525" marB="0" anchor="b">
                    <a:noFill/>
                  </a:tcPr>
                </a:tc>
                <a:tc>
                  <a:txBody>
                    <a:bodyPr/>
                    <a:lstStyle/>
                    <a:p>
                      <a:pPr algn="ctr" fontAlgn="b"/>
                      <a:r>
                        <a:rPr lang="sv-SE" sz="800" b="0" i="0" u="none" strike="noStrike">
                          <a:solidFill>
                            <a:srgbClr val="000000"/>
                          </a:solidFill>
                          <a:effectLst/>
                          <a:latin typeface="Futura std book"/>
                        </a:rPr>
                        <a:t>160,1</a:t>
                      </a:r>
                    </a:p>
                  </a:txBody>
                  <a:tcPr marL="9525" marR="9525" marT="9525" marB="0" anchor="b"/>
                </a:tc>
                <a:tc>
                  <a:txBody>
                    <a:bodyPr/>
                    <a:lstStyle/>
                    <a:p>
                      <a:pPr algn="ctr" fontAlgn="b"/>
                      <a:r>
                        <a:rPr lang="sv-SE" sz="800" b="0" i="0" u="none" strike="noStrike">
                          <a:solidFill>
                            <a:srgbClr val="000000"/>
                          </a:solidFill>
                          <a:effectLst/>
                          <a:latin typeface="Futura std book"/>
                        </a:rPr>
                        <a:t>69,4</a:t>
                      </a:r>
                    </a:p>
                  </a:txBody>
                  <a:tcPr marL="9525" marR="9525" marT="9525" marB="0" anchor="b"/>
                </a:tc>
                <a:tc>
                  <a:txBody>
                    <a:bodyPr/>
                    <a:lstStyle/>
                    <a:p>
                      <a:pPr algn="ctr" fontAlgn="b"/>
                      <a:r>
                        <a:rPr lang="sv-SE" sz="800" b="0" i="0" u="none" strike="noStrike">
                          <a:solidFill>
                            <a:srgbClr val="000000"/>
                          </a:solidFill>
                          <a:effectLst/>
                          <a:latin typeface="Futura std book"/>
                        </a:rPr>
                        <a:t>6,7</a:t>
                      </a:r>
                    </a:p>
                  </a:txBody>
                  <a:tcPr marL="9525" marR="9525" marT="9525" marB="0" anchor="b"/>
                </a:tc>
                <a:extLst>
                  <a:ext uri="{0D108BD9-81ED-4DB2-BD59-A6C34878D82A}">
                    <a16:rowId xmlns:a16="http://schemas.microsoft.com/office/drawing/2014/main" val="10029"/>
                  </a:ext>
                </a:extLst>
              </a:tr>
              <a:tr h="128062">
                <a:tc>
                  <a:txBody>
                    <a:bodyPr/>
                    <a:lstStyle/>
                    <a:p>
                      <a:pPr algn="l" fontAlgn="b"/>
                      <a:r>
                        <a:rPr lang="sv-SE" sz="800" b="0" i="0" u="none" strike="noStrike">
                          <a:solidFill>
                            <a:srgbClr val="000000"/>
                          </a:solidFill>
                          <a:effectLst/>
                          <a:latin typeface="Futura std book"/>
                        </a:rPr>
                        <a:t>Uppsala län</a:t>
                      </a:r>
                    </a:p>
                  </a:txBody>
                  <a:tcPr marL="9525" marR="9525" marT="9525" marB="0" anchor="b"/>
                </a:tc>
                <a:tc>
                  <a:txBody>
                    <a:bodyPr/>
                    <a:lstStyle/>
                    <a:p>
                      <a:pPr algn="ctr" fontAlgn="b"/>
                      <a:r>
                        <a:rPr lang="sv-SE" sz="800" b="0" i="0" u="none" strike="noStrike">
                          <a:solidFill>
                            <a:srgbClr val="000000"/>
                          </a:solidFill>
                          <a:effectLst/>
                          <a:latin typeface="Futura std book"/>
                        </a:rPr>
                        <a:t>1,2</a:t>
                      </a:r>
                    </a:p>
                  </a:txBody>
                  <a:tcPr marL="9525" marR="9525" marT="9525" marB="0" anchor="b">
                    <a:noFill/>
                  </a:tcPr>
                </a:tc>
                <a:tc>
                  <a:txBody>
                    <a:bodyPr/>
                    <a:lstStyle/>
                    <a:p>
                      <a:pPr algn="ctr" fontAlgn="b"/>
                      <a:r>
                        <a:rPr lang="sv-SE" sz="800" b="0" i="0" u="none" strike="noStrike">
                          <a:solidFill>
                            <a:srgbClr val="000000"/>
                          </a:solidFill>
                          <a:effectLst/>
                          <a:latin typeface="Futura std book"/>
                        </a:rPr>
                        <a:t>160,2</a:t>
                      </a:r>
                    </a:p>
                  </a:txBody>
                  <a:tcPr marL="9525" marR="9525" marT="9525" marB="0" anchor="b"/>
                </a:tc>
                <a:tc>
                  <a:txBody>
                    <a:bodyPr/>
                    <a:lstStyle/>
                    <a:p>
                      <a:pPr algn="ctr" fontAlgn="b"/>
                      <a:r>
                        <a:rPr lang="sv-SE" sz="800" b="0" i="0" u="none" strike="noStrike">
                          <a:solidFill>
                            <a:srgbClr val="000000"/>
                          </a:solidFill>
                          <a:effectLst/>
                          <a:latin typeface="Futura std book"/>
                        </a:rPr>
                        <a:t>87,7</a:t>
                      </a:r>
                    </a:p>
                  </a:txBody>
                  <a:tcPr marL="9525" marR="9525" marT="9525" marB="0" anchor="b"/>
                </a:tc>
                <a:tc>
                  <a:txBody>
                    <a:bodyPr/>
                    <a:lstStyle/>
                    <a:p>
                      <a:pPr algn="ctr" fontAlgn="b"/>
                      <a:r>
                        <a:rPr lang="sv-SE" sz="8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30"/>
                  </a:ext>
                </a:extLst>
              </a:tr>
              <a:tr h="128062">
                <a:tc>
                  <a:txBody>
                    <a:bodyPr/>
                    <a:lstStyle/>
                    <a:p>
                      <a:pPr algn="l" fontAlgn="b"/>
                      <a:r>
                        <a:rPr lang="sv-SE" sz="8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800" b="0" i="0" u="none" strike="noStrike">
                          <a:solidFill>
                            <a:srgbClr val="000000"/>
                          </a:solidFill>
                          <a:effectLst/>
                          <a:latin typeface="Futura std book"/>
                        </a:rPr>
                        <a:t>0,9</a:t>
                      </a:r>
                    </a:p>
                  </a:txBody>
                  <a:tcPr marL="9525" marR="9525" marT="9525" marB="0" anchor="b">
                    <a:noFill/>
                  </a:tcPr>
                </a:tc>
                <a:tc>
                  <a:txBody>
                    <a:bodyPr/>
                    <a:lstStyle/>
                    <a:p>
                      <a:pPr algn="ctr" fontAlgn="b"/>
                      <a:r>
                        <a:rPr lang="sv-SE" sz="800" b="0" i="0" u="none" strike="noStrike">
                          <a:solidFill>
                            <a:srgbClr val="000000"/>
                          </a:solidFill>
                          <a:effectLst/>
                          <a:latin typeface="Futura std book"/>
                        </a:rPr>
                        <a:t>132,0</a:t>
                      </a:r>
                    </a:p>
                  </a:txBody>
                  <a:tcPr marL="9525" marR="9525" marT="9525" marB="0" anchor="b"/>
                </a:tc>
                <a:tc>
                  <a:txBody>
                    <a:bodyPr/>
                    <a:lstStyle/>
                    <a:p>
                      <a:pPr algn="ctr" fontAlgn="b"/>
                      <a:r>
                        <a:rPr lang="sv-SE" sz="800" b="0" i="0" u="none" strike="noStrike">
                          <a:solidFill>
                            <a:srgbClr val="000000"/>
                          </a:solidFill>
                          <a:effectLst/>
                          <a:latin typeface="Futura std book"/>
                        </a:rPr>
                        <a:t>63,6</a:t>
                      </a:r>
                    </a:p>
                  </a:txBody>
                  <a:tcPr marL="9525" marR="9525" marT="9525" marB="0" anchor="b"/>
                </a:tc>
                <a:tc>
                  <a:txBody>
                    <a:bodyPr/>
                    <a:lstStyle/>
                    <a:p>
                      <a:pPr algn="ctr" fontAlgn="b"/>
                      <a:r>
                        <a:rPr lang="sv-SE" sz="800" b="0" i="0" u="none" strike="noStrike">
                          <a:solidFill>
                            <a:srgbClr val="000000"/>
                          </a:solidFill>
                          <a:effectLst/>
                          <a:latin typeface="Futura std book"/>
                        </a:rPr>
                        <a:t>5,6</a:t>
                      </a:r>
                    </a:p>
                  </a:txBody>
                  <a:tcPr marL="9525" marR="9525" marT="9525" marB="0" anchor="b"/>
                </a:tc>
                <a:extLst>
                  <a:ext uri="{0D108BD9-81ED-4DB2-BD59-A6C34878D82A}">
                    <a16:rowId xmlns:a16="http://schemas.microsoft.com/office/drawing/2014/main" val="10031"/>
                  </a:ext>
                </a:extLst>
              </a:tr>
              <a:tr h="128062">
                <a:tc>
                  <a:txBody>
                    <a:bodyPr/>
                    <a:lstStyle/>
                    <a:p>
                      <a:pPr algn="l" fontAlgn="b"/>
                      <a:r>
                        <a:rPr lang="sv-SE" sz="8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800" b="0" i="0" u="none" strike="noStrike">
                          <a:solidFill>
                            <a:srgbClr val="000000"/>
                          </a:solidFill>
                          <a:effectLst/>
                          <a:latin typeface="Futura std book"/>
                        </a:rPr>
                        <a:t>1,4</a:t>
                      </a:r>
                    </a:p>
                  </a:txBody>
                  <a:tcPr marL="9525" marR="9525" marT="9525" marB="0" anchor="b">
                    <a:noFill/>
                  </a:tcPr>
                </a:tc>
                <a:tc>
                  <a:txBody>
                    <a:bodyPr/>
                    <a:lstStyle/>
                    <a:p>
                      <a:pPr algn="ctr" fontAlgn="b"/>
                      <a:r>
                        <a:rPr lang="sv-SE" sz="800" b="0" i="0" u="none" strike="noStrike">
                          <a:solidFill>
                            <a:srgbClr val="000000"/>
                          </a:solidFill>
                          <a:effectLst/>
                          <a:latin typeface="Futura std book"/>
                        </a:rPr>
                        <a:t>111,8</a:t>
                      </a:r>
                    </a:p>
                  </a:txBody>
                  <a:tcPr marL="9525" marR="9525" marT="9525" marB="0" anchor="b"/>
                </a:tc>
                <a:tc>
                  <a:txBody>
                    <a:bodyPr/>
                    <a:lstStyle/>
                    <a:p>
                      <a:pPr algn="ctr" fontAlgn="b"/>
                      <a:r>
                        <a:rPr lang="sv-SE" sz="800" b="0" i="0" u="none" strike="noStrike">
                          <a:solidFill>
                            <a:srgbClr val="000000"/>
                          </a:solidFill>
                          <a:effectLst/>
                          <a:latin typeface="Futura std book"/>
                        </a:rPr>
                        <a:t>69,6</a:t>
                      </a:r>
                    </a:p>
                  </a:txBody>
                  <a:tcPr marL="9525" marR="9525" marT="9525" marB="0" anchor="b"/>
                </a:tc>
                <a:tc>
                  <a:txBody>
                    <a:bodyPr/>
                    <a:lstStyle/>
                    <a:p>
                      <a:pPr algn="ctr" fontAlgn="b"/>
                      <a:r>
                        <a:rPr lang="sv-SE" sz="800" b="0" i="0" u="none" strike="noStrike">
                          <a:solidFill>
                            <a:srgbClr val="000000"/>
                          </a:solidFill>
                          <a:effectLst/>
                          <a:latin typeface="Futura std book"/>
                        </a:rPr>
                        <a:t>8,6</a:t>
                      </a:r>
                    </a:p>
                  </a:txBody>
                  <a:tcPr marL="9525" marR="9525" marT="9525" marB="0" anchor="b"/>
                </a:tc>
                <a:extLst>
                  <a:ext uri="{0D108BD9-81ED-4DB2-BD59-A6C34878D82A}">
                    <a16:rowId xmlns:a16="http://schemas.microsoft.com/office/drawing/2014/main" val="10032"/>
                  </a:ext>
                </a:extLst>
              </a:tr>
              <a:tr h="128062">
                <a:tc>
                  <a:txBody>
                    <a:bodyPr/>
                    <a:lstStyle/>
                    <a:p>
                      <a:pPr algn="l" fontAlgn="b"/>
                      <a:r>
                        <a:rPr lang="sv-SE" sz="800" b="0" i="0" u="none" strike="noStrike">
                          <a:solidFill>
                            <a:srgbClr val="000000"/>
                          </a:solidFill>
                          <a:effectLst/>
                          <a:latin typeface="Futura std book"/>
                        </a:rPr>
                        <a:t>Örebro län</a:t>
                      </a:r>
                    </a:p>
                  </a:txBody>
                  <a:tcPr marL="9525" marR="9525" marT="9525" marB="0" anchor="b"/>
                </a:tc>
                <a:tc>
                  <a:txBody>
                    <a:bodyPr/>
                    <a:lstStyle/>
                    <a:p>
                      <a:pPr algn="ctr" fontAlgn="b"/>
                      <a:r>
                        <a:rPr lang="sv-SE" sz="800" b="0" i="0" u="none" strike="noStrike">
                          <a:solidFill>
                            <a:srgbClr val="000000"/>
                          </a:solidFill>
                          <a:effectLst/>
                          <a:latin typeface="Futura std book"/>
                        </a:rPr>
                        <a:t>0,9</a:t>
                      </a:r>
                    </a:p>
                  </a:txBody>
                  <a:tcPr marL="9525" marR="9525" marT="9525" marB="0" anchor="b">
                    <a:noFill/>
                  </a:tcPr>
                </a:tc>
                <a:tc>
                  <a:txBody>
                    <a:bodyPr/>
                    <a:lstStyle/>
                    <a:p>
                      <a:pPr algn="ctr" fontAlgn="b"/>
                      <a:r>
                        <a:rPr lang="sv-SE" sz="800" b="0" i="0" u="none" strike="noStrike">
                          <a:solidFill>
                            <a:srgbClr val="000000"/>
                          </a:solidFill>
                          <a:effectLst/>
                          <a:latin typeface="Futura std book"/>
                        </a:rPr>
                        <a:t>97,6</a:t>
                      </a:r>
                    </a:p>
                  </a:txBody>
                  <a:tcPr marL="9525" marR="9525" marT="9525" marB="0" anchor="b"/>
                </a:tc>
                <a:tc>
                  <a:txBody>
                    <a:bodyPr/>
                    <a:lstStyle/>
                    <a:p>
                      <a:pPr algn="ctr" fontAlgn="b"/>
                      <a:r>
                        <a:rPr lang="sv-SE" sz="800" b="0" i="0" u="none" strike="noStrike">
                          <a:solidFill>
                            <a:srgbClr val="000000"/>
                          </a:solidFill>
                          <a:effectLst/>
                          <a:latin typeface="Futura std book"/>
                        </a:rPr>
                        <a:t>58,2</a:t>
                      </a:r>
                    </a:p>
                  </a:txBody>
                  <a:tcPr marL="9525" marR="9525" marT="9525" marB="0" anchor="b"/>
                </a:tc>
                <a:tc>
                  <a:txBody>
                    <a:bodyPr/>
                    <a:lstStyle/>
                    <a:p>
                      <a:pPr algn="ctr" fontAlgn="b"/>
                      <a:r>
                        <a:rPr lang="sv-SE" sz="800" b="0" i="0" u="none" strike="noStrike">
                          <a:solidFill>
                            <a:srgbClr val="000000"/>
                          </a:solidFill>
                          <a:effectLst/>
                          <a:latin typeface="Futura std book"/>
                        </a:rPr>
                        <a:t>8,0</a:t>
                      </a:r>
                    </a:p>
                  </a:txBody>
                  <a:tcPr marL="9525" marR="9525" marT="9525" marB="0" anchor="b"/>
                </a:tc>
                <a:extLst>
                  <a:ext uri="{0D108BD9-81ED-4DB2-BD59-A6C34878D82A}">
                    <a16:rowId xmlns:a16="http://schemas.microsoft.com/office/drawing/2014/main" val="10033"/>
                  </a:ext>
                </a:extLst>
              </a:tr>
              <a:tr h="128062">
                <a:tc>
                  <a:txBody>
                    <a:bodyPr/>
                    <a:lstStyle/>
                    <a:p>
                      <a:pPr algn="l" fontAlgn="b"/>
                      <a:r>
                        <a:rPr lang="sv-SE" sz="8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800" b="0" i="0" u="none" strike="noStrike">
                          <a:solidFill>
                            <a:srgbClr val="000000"/>
                          </a:solidFill>
                          <a:effectLst/>
                          <a:latin typeface="Futura std book"/>
                        </a:rPr>
                        <a:t>0,8</a:t>
                      </a:r>
                    </a:p>
                  </a:txBody>
                  <a:tcPr marL="9525" marR="9525" marT="9525" marB="0" anchor="b">
                    <a:noFill/>
                  </a:tcPr>
                </a:tc>
                <a:tc>
                  <a:txBody>
                    <a:bodyPr/>
                    <a:lstStyle/>
                    <a:p>
                      <a:pPr algn="ctr" fontAlgn="b"/>
                      <a:r>
                        <a:rPr lang="sv-SE" sz="800" b="0" i="0" u="none" strike="noStrike">
                          <a:solidFill>
                            <a:srgbClr val="000000"/>
                          </a:solidFill>
                          <a:effectLst/>
                          <a:latin typeface="Futura std book"/>
                        </a:rPr>
                        <a:t>87,2</a:t>
                      </a:r>
                    </a:p>
                  </a:txBody>
                  <a:tcPr marL="9525" marR="9525" marT="9525" marB="0" anchor="b"/>
                </a:tc>
                <a:tc>
                  <a:txBody>
                    <a:bodyPr/>
                    <a:lstStyle/>
                    <a:p>
                      <a:pPr algn="ctr" fontAlgn="b"/>
                      <a:r>
                        <a:rPr lang="sv-SE" sz="800" b="0" i="0" u="none" strike="noStrike">
                          <a:solidFill>
                            <a:srgbClr val="000000"/>
                          </a:solidFill>
                          <a:effectLst/>
                          <a:latin typeface="Futura std book"/>
                        </a:rPr>
                        <a:t>42,7</a:t>
                      </a:r>
                    </a:p>
                  </a:txBody>
                  <a:tcPr marL="9525" marR="9525" marT="9525" marB="0" anchor="b"/>
                </a:tc>
                <a:tc>
                  <a:txBody>
                    <a:bodyPr/>
                    <a:lstStyle/>
                    <a:p>
                      <a:pPr algn="ctr" fontAlgn="b"/>
                      <a:r>
                        <a:rPr lang="sv-SE" sz="800" b="0" i="0" u="none" strike="noStrike">
                          <a:solidFill>
                            <a:srgbClr val="000000"/>
                          </a:solidFill>
                          <a:effectLst/>
                          <a:latin typeface="Futura std book"/>
                        </a:rPr>
                        <a:t>3,4</a:t>
                      </a:r>
                    </a:p>
                  </a:txBody>
                  <a:tcPr marL="9525" marR="9525" marT="9525" marB="0" anchor="b"/>
                </a:tc>
                <a:extLst>
                  <a:ext uri="{0D108BD9-81ED-4DB2-BD59-A6C34878D82A}">
                    <a16:rowId xmlns:a16="http://schemas.microsoft.com/office/drawing/2014/main" val="10034"/>
                  </a:ext>
                </a:extLst>
              </a:tr>
              <a:tr h="128062">
                <a:tc>
                  <a:txBody>
                    <a:bodyPr/>
                    <a:lstStyle/>
                    <a:p>
                      <a:pPr algn="l" fontAlgn="b"/>
                      <a:r>
                        <a:rPr lang="sv-SE" sz="800" b="0" i="0" u="none" strike="noStrike">
                          <a:solidFill>
                            <a:srgbClr val="000000"/>
                          </a:solidFill>
                          <a:effectLst/>
                          <a:latin typeface="Futura std book"/>
                        </a:rPr>
                        <a:t>Dalarnas län</a:t>
                      </a:r>
                    </a:p>
                  </a:txBody>
                  <a:tcPr marL="9525" marR="9525" marT="9525" marB="0" anchor="b"/>
                </a:tc>
                <a:tc>
                  <a:txBody>
                    <a:bodyPr/>
                    <a:lstStyle/>
                    <a:p>
                      <a:pPr algn="ctr" fontAlgn="b"/>
                      <a:r>
                        <a:rPr lang="sv-SE" sz="800" b="0" i="0" u="none" strike="noStrike">
                          <a:solidFill>
                            <a:srgbClr val="000000"/>
                          </a:solidFill>
                          <a:effectLst/>
                          <a:latin typeface="Futura std book"/>
                        </a:rPr>
                        <a:t>1,0</a:t>
                      </a:r>
                    </a:p>
                  </a:txBody>
                  <a:tcPr marL="9525" marR="9525" marT="9525" marB="0" anchor="b">
                    <a:noFill/>
                  </a:tcPr>
                </a:tc>
                <a:tc>
                  <a:txBody>
                    <a:bodyPr/>
                    <a:lstStyle/>
                    <a:p>
                      <a:pPr algn="ctr" fontAlgn="b"/>
                      <a:r>
                        <a:rPr lang="sv-SE" sz="800" b="0" i="0" u="none" strike="noStrike">
                          <a:solidFill>
                            <a:srgbClr val="000000"/>
                          </a:solidFill>
                          <a:effectLst/>
                          <a:latin typeface="Futura std book"/>
                        </a:rPr>
                        <a:t>120,2</a:t>
                      </a:r>
                    </a:p>
                  </a:txBody>
                  <a:tcPr marL="9525" marR="9525" marT="9525" marB="0" anchor="b"/>
                </a:tc>
                <a:tc>
                  <a:txBody>
                    <a:bodyPr/>
                    <a:lstStyle/>
                    <a:p>
                      <a:pPr algn="ctr" fontAlgn="b"/>
                      <a:r>
                        <a:rPr lang="sv-SE" sz="800" b="0" i="0" u="none" strike="noStrike">
                          <a:solidFill>
                            <a:srgbClr val="000000"/>
                          </a:solidFill>
                          <a:effectLst/>
                          <a:latin typeface="Futura std book"/>
                        </a:rPr>
                        <a:t>59,9</a:t>
                      </a:r>
                    </a:p>
                  </a:txBody>
                  <a:tcPr marL="9525" marR="9525" marT="9525" marB="0" anchor="b"/>
                </a:tc>
                <a:tc>
                  <a:txBody>
                    <a:bodyPr/>
                    <a:lstStyle/>
                    <a:p>
                      <a:pPr algn="ctr" fontAlgn="b"/>
                      <a:r>
                        <a:rPr lang="sv-SE" sz="800" b="0" i="0" u="none" strike="noStrike">
                          <a:solidFill>
                            <a:srgbClr val="000000"/>
                          </a:solidFill>
                          <a:effectLst/>
                          <a:latin typeface="Futura std book"/>
                        </a:rPr>
                        <a:t>3,7</a:t>
                      </a:r>
                    </a:p>
                  </a:txBody>
                  <a:tcPr marL="9525" marR="9525" marT="9525" marB="0" anchor="b"/>
                </a:tc>
                <a:extLst>
                  <a:ext uri="{0D108BD9-81ED-4DB2-BD59-A6C34878D82A}">
                    <a16:rowId xmlns:a16="http://schemas.microsoft.com/office/drawing/2014/main" val="10035"/>
                  </a:ext>
                </a:extLst>
              </a:tr>
              <a:tr h="128062">
                <a:tc>
                  <a:txBody>
                    <a:bodyPr/>
                    <a:lstStyle/>
                    <a:p>
                      <a:pPr algn="l" fontAlgn="b"/>
                      <a:r>
                        <a:rPr lang="sv-SE" sz="800" b="0" i="0" u="none" strike="noStrike">
                          <a:solidFill>
                            <a:srgbClr val="000000"/>
                          </a:solidFill>
                          <a:effectLst/>
                          <a:latin typeface="Futura std book"/>
                        </a:rPr>
                        <a:t>Gävleborgs län</a:t>
                      </a:r>
                    </a:p>
                  </a:txBody>
                  <a:tcPr marL="9525" marR="9525" marT="9525" marB="0" anchor="b"/>
                </a:tc>
                <a:tc>
                  <a:txBody>
                    <a:bodyPr/>
                    <a:lstStyle/>
                    <a:p>
                      <a:pPr algn="ctr" fontAlgn="b"/>
                      <a:r>
                        <a:rPr lang="sv-SE" sz="800" b="0" i="0" u="none" strike="noStrike">
                          <a:solidFill>
                            <a:srgbClr val="000000"/>
                          </a:solidFill>
                          <a:effectLst/>
                          <a:latin typeface="Futura std book"/>
                        </a:rPr>
                        <a:t>1,0</a:t>
                      </a:r>
                    </a:p>
                  </a:txBody>
                  <a:tcPr marL="9525" marR="9525" marT="9525" marB="0" anchor="b">
                    <a:noFill/>
                  </a:tcPr>
                </a:tc>
                <a:tc>
                  <a:txBody>
                    <a:bodyPr/>
                    <a:lstStyle/>
                    <a:p>
                      <a:pPr algn="ctr" fontAlgn="b"/>
                      <a:r>
                        <a:rPr lang="sv-SE" sz="800" b="0" i="0" u="none" strike="noStrike">
                          <a:solidFill>
                            <a:srgbClr val="000000"/>
                          </a:solidFill>
                          <a:effectLst/>
                          <a:latin typeface="Futura std book"/>
                        </a:rPr>
                        <a:t>145,2</a:t>
                      </a:r>
                    </a:p>
                  </a:txBody>
                  <a:tcPr marL="9525" marR="9525" marT="9525" marB="0" anchor="b"/>
                </a:tc>
                <a:tc>
                  <a:txBody>
                    <a:bodyPr/>
                    <a:lstStyle/>
                    <a:p>
                      <a:pPr algn="ctr" fontAlgn="b"/>
                      <a:r>
                        <a:rPr lang="sv-SE" sz="800" b="0" i="0" u="none" strike="noStrike">
                          <a:solidFill>
                            <a:srgbClr val="000000"/>
                          </a:solidFill>
                          <a:effectLst/>
                          <a:latin typeface="Futura std book"/>
                        </a:rPr>
                        <a:t>61,5</a:t>
                      </a:r>
                    </a:p>
                  </a:txBody>
                  <a:tcPr marL="9525" marR="9525" marT="9525" marB="0" anchor="b"/>
                </a:tc>
                <a:tc>
                  <a:txBody>
                    <a:bodyPr/>
                    <a:lstStyle/>
                    <a:p>
                      <a:pPr algn="ctr" fontAlgn="b"/>
                      <a:r>
                        <a:rPr lang="sv-SE" sz="800" b="0" i="0" u="none" strike="noStrike" dirty="0">
                          <a:solidFill>
                            <a:srgbClr val="000000"/>
                          </a:solidFill>
                          <a:effectLst/>
                          <a:latin typeface="Futura std book"/>
                        </a:rPr>
                        <a:t>3,1</a:t>
                      </a:r>
                    </a:p>
                  </a:txBody>
                  <a:tcPr marL="9525" marR="9525" marT="9525" marB="0" anchor="b"/>
                </a:tc>
                <a:extLst>
                  <a:ext uri="{0D108BD9-81ED-4DB2-BD59-A6C34878D82A}">
                    <a16:rowId xmlns:a16="http://schemas.microsoft.com/office/drawing/2014/main" val="10036"/>
                  </a:ext>
                </a:extLst>
              </a:tr>
            </a:tbl>
          </a:graphicData>
        </a:graphic>
      </p:graphicFrame>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7" name="Rektangel 6"/>
          <p:cNvSpPr/>
          <p:nvPr/>
        </p:nvSpPr>
        <p:spPr>
          <a:xfrm>
            <a:off x="985962" y="4608344"/>
            <a:ext cx="713177"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10" name="textruta 9"/>
          <p:cNvSpPr txBox="1"/>
          <p:nvPr/>
        </p:nvSpPr>
        <p:spPr>
          <a:xfrm>
            <a:off x="4826433" y="4842662"/>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pic>
        <p:nvPicPr>
          <p:cNvPr id="5" name="Bildobjekt 4"/>
          <p:cNvPicPr>
            <a:picLocks noChangeAspect="1"/>
          </p:cNvPicPr>
          <p:nvPr/>
        </p:nvPicPr>
        <p:blipFill>
          <a:blip r:embed="rId3"/>
          <a:stretch>
            <a:fillRect/>
          </a:stretch>
        </p:blipFill>
        <p:spPr>
          <a:xfrm>
            <a:off x="397496" y="2182483"/>
            <a:ext cx="4151736" cy="2706859"/>
          </a:xfrm>
          <a:prstGeom prst="rect">
            <a:avLst/>
          </a:prstGeom>
        </p:spPr>
      </p:pic>
    </p:spTree>
    <p:extLst>
      <p:ext uri="{BB962C8B-B14F-4D97-AF65-F5344CB8AC3E}">
        <p14:creationId xmlns:p14="http://schemas.microsoft.com/office/powerpoint/2010/main" val="285047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397496" y="2037478"/>
            <a:ext cx="4096867" cy="2706859"/>
          </a:xfrm>
          <a:prstGeom prst="rect">
            <a:avLst/>
          </a:prstGeom>
        </p:spPr>
      </p:pic>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2" name="textruta 1"/>
          <p:cNvSpPr txBox="1"/>
          <p:nvPr/>
        </p:nvSpPr>
        <p:spPr>
          <a:xfrm>
            <a:off x="7533864" y="4579303"/>
            <a:ext cx="914400" cy="453553"/>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9" name="Tabell 8"/>
          <p:cNvGraphicFramePr>
            <a:graphicFrameLocks noGrp="1"/>
          </p:cNvGraphicFramePr>
          <p:nvPr>
            <p:extLst>
              <p:ext uri="{D42A27DB-BD31-4B8C-83A1-F6EECF244321}">
                <p14:modId xmlns:p14="http://schemas.microsoft.com/office/powerpoint/2010/main" val="1208719899"/>
              </p:ext>
            </p:extLst>
          </p:nvPr>
        </p:nvGraphicFramePr>
        <p:xfrm>
          <a:off x="4571666" y="2202512"/>
          <a:ext cx="3984226" cy="2376792"/>
        </p:xfrm>
        <a:graphic>
          <a:graphicData uri="http://schemas.openxmlformats.org/drawingml/2006/table">
            <a:tbl>
              <a:tblPr>
                <a:tableStyleId>{68D230F3-CF80-4859-8CE7-A43EE81993B5}</a:tableStyleId>
              </a:tblPr>
              <a:tblGrid>
                <a:gridCol w="1439863">
                  <a:extLst>
                    <a:ext uri="{9D8B030D-6E8A-4147-A177-3AD203B41FA5}">
                      <a16:colId xmlns:a16="http://schemas.microsoft.com/office/drawing/2014/main" val="20000"/>
                    </a:ext>
                  </a:extLst>
                </a:gridCol>
                <a:gridCol w="706688">
                  <a:extLst>
                    <a:ext uri="{9D8B030D-6E8A-4147-A177-3AD203B41FA5}">
                      <a16:colId xmlns:a16="http://schemas.microsoft.com/office/drawing/2014/main" val="20001"/>
                    </a:ext>
                  </a:extLst>
                </a:gridCol>
                <a:gridCol w="661301">
                  <a:extLst>
                    <a:ext uri="{9D8B030D-6E8A-4147-A177-3AD203B41FA5}">
                      <a16:colId xmlns:a16="http://schemas.microsoft.com/office/drawing/2014/main" val="20002"/>
                    </a:ext>
                  </a:extLst>
                </a:gridCol>
                <a:gridCol w="651428">
                  <a:extLst>
                    <a:ext uri="{9D8B030D-6E8A-4147-A177-3AD203B41FA5}">
                      <a16:colId xmlns:a16="http://schemas.microsoft.com/office/drawing/2014/main" val="20003"/>
                    </a:ext>
                  </a:extLst>
                </a:gridCol>
                <a:gridCol w="524946">
                  <a:extLst>
                    <a:ext uri="{9D8B030D-6E8A-4147-A177-3AD203B41FA5}">
                      <a16:colId xmlns:a16="http://schemas.microsoft.com/office/drawing/2014/main" val="20004"/>
                    </a:ext>
                  </a:extLst>
                </a:gridCol>
              </a:tblGrid>
              <a:tr h="198066">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806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8066">
                <a:tc>
                  <a:txBody>
                    <a:bodyPr/>
                    <a:lstStyle/>
                    <a:p>
                      <a:pPr algn="l" fontAlgn="b"/>
                      <a:r>
                        <a:rPr lang="sv-SE" sz="1100" b="1" i="0" u="none" strike="noStrike">
                          <a:solidFill>
                            <a:srgbClr val="000000"/>
                          </a:solidFill>
                          <a:effectLst/>
                          <a:latin typeface="Calibri" panose="020F0502020204030204" pitchFamily="34" charset="0"/>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9 816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36 411</a:t>
                      </a:r>
                    </a:p>
                  </a:txBody>
                  <a:tcPr marL="9525" marR="9525" marT="9525" marB="0" anchor="b"/>
                </a:tc>
                <a:tc>
                  <a:txBody>
                    <a:bodyPr/>
                    <a:lstStyle/>
                    <a:p>
                      <a:pPr algn="ctr" fontAlgn="b"/>
                      <a:r>
                        <a:rPr lang="sv-SE" sz="1100" b="1" i="0" u="none" strike="noStrike">
                          <a:solidFill>
                            <a:srgbClr val="000000"/>
                          </a:solidFill>
                          <a:effectLst/>
                          <a:latin typeface="Futura std book"/>
                        </a:rPr>
                        <a:t>6,2</a:t>
                      </a:r>
                    </a:p>
                  </a:txBody>
                  <a:tcPr marL="9525" marR="9525" marT="9525" marB="0" anchor="b"/>
                </a:tc>
                <a:extLst>
                  <a:ext uri="{0D108BD9-81ED-4DB2-BD59-A6C34878D82A}">
                    <a16:rowId xmlns:a16="http://schemas.microsoft.com/office/drawing/2014/main" val="10002"/>
                  </a:ext>
                </a:extLst>
              </a:tr>
              <a:tr h="198066">
                <a:tc>
                  <a:txBody>
                    <a:bodyPr/>
                    <a:lstStyle/>
                    <a:p>
                      <a:pPr algn="l" fontAlgn="b"/>
                      <a:r>
                        <a:rPr lang="sv-SE" sz="1100" b="1" i="0" u="none" strike="noStrike">
                          <a:solidFill>
                            <a:srgbClr val="000000"/>
                          </a:solidFill>
                          <a:effectLst/>
                          <a:latin typeface="Calibri" panose="020F0502020204030204" pitchFamily="34" charset="0"/>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8 875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32 382</a:t>
                      </a:r>
                    </a:p>
                  </a:txBody>
                  <a:tcPr marL="9525" marR="9525" marT="9525" marB="0" anchor="b"/>
                </a:tc>
                <a:tc>
                  <a:txBody>
                    <a:bodyPr/>
                    <a:lstStyle/>
                    <a:p>
                      <a:pPr algn="ctr" fontAlgn="b"/>
                      <a:r>
                        <a:rPr lang="sv-SE" sz="1100" b="1" i="0" u="none" strike="noStrike">
                          <a:solidFill>
                            <a:srgbClr val="000000"/>
                          </a:solidFill>
                          <a:effectLst/>
                          <a:latin typeface="Futura std book"/>
                        </a:rPr>
                        <a:t>6,8</a:t>
                      </a:r>
                    </a:p>
                  </a:txBody>
                  <a:tcPr marL="9525" marR="9525" marT="9525" marB="0" anchor="b"/>
                </a:tc>
                <a:extLst>
                  <a:ext uri="{0D108BD9-81ED-4DB2-BD59-A6C34878D82A}">
                    <a16:rowId xmlns:a16="http://schemas.microsoft.com/office/drawing/2014/main" val="10003"/>
                  </a:ext>
                </a:extLst>
              </a:tr>
              <a:tr h="198066">
                <a:tc>
                  <a:txBody>
                    <a:bodyPr/>
                    <a:lstStyle/>
                    <a:p>
                      <a:pPr algn="l" fontAlgn="b"/>
                      <a:r>
                        <a:rPr lang="sv-SE" sz="1100" b="0" i="0" u="none" strike="noStrike">
                          <a:solidFill>
                            <a:srgbClr val="000000"/>
                          </a:solidFill>
                          <a:effectLst/>
                          <a:latin typeface="Calibri" panose="020F0502020204030204" pitchFamily="34" charset="0"/>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6 724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24 808</a:t>
                      </a:r>
                    </a:p>
                  </a:txBody>
                  <a:tcPr marL="9525" marR="9525" marT="9525" marB="0" anchor="b"/>
                </a:tc>
                <a:tc>
                  <a:txBody>
                    <a:bodyPr/>
                    <a:lstStyle/>
                    <a:p>
                      <a:pPr algn="ctr" fontAlgn="b"/>
                      <a:r>
                        <a:rPr lang="sv-SE" sz="1100" b="0" i="0" u="none" strike="noStrike">
                          <a:solidFill>
                            <a:srgbClr val="000000"/>
                          </a:solidFill>
                          <a:effectLst/>
                          <a:latin typeface="Futura Std Book"/>
                        </a:rPr>
                        <a:t>6,5</a:t>
                      </a:r>
                    </a:p>
                  </a:txBody>
                  <a:tcPr marL="9525" marR="9525" marT="9525" marB="0" anchor="b"/>
                </a:tc>
                <a:extLst>
                  <a:ext uri="{0D108BD9-81ED-4DB2-BD59-A6C34878D82A}">
                    <a16:rowId xmlns:a16="http://schemas.microsoft.com/office/drawing/2014/main" val="10004"/>
                  </a:ext>
                </a:extLst>
              </a:tr>
              <a:tr h="198066">
                <a:tc>
                  <a:txBody>
                    <a:bodyPr/>
                    <a:lstStyle/>
                    <a:p>
                      <a:pPr algn="l" fontAlgn="b"/>
                      <a:r>
                        <a:rPr lang="sv-SE" sz="1100" b="0" i="0" u="none" strike="noStrike">
                          <a:solidFill>
                            <a:srgbClr val="000000"/>
                          </a:solidFill>
                          <a:effectLst/>
                          <a:latin typeface="Calibri" panose="020F0502020204030204" pitchFamily="34" charset="0"/>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604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2 238</a:t>
                      </a:r>
                    </a:p>
                  </a:txBody>
                  <a:tcPr marL="9525" marR="9525" marT="9525" marB="0" anchor="b"/>
                </a:tc>
                <a:tc>
                  <a:txBody>
                    <a:bodyPr/>
                    <a:lstStyle/>
                    <a:p>
                      <a:pPr algn="ctr" fontAlgn="b"/>
                      <a:r>
                        <a:rPr lang="sv-SE" sz="1100" b="0" i="0" u="none" strike="noStrike">
                          <a:solidFill>
                            <a:srgbClr val="000000"/>
                          </a:solidFill>
                          <a:effectLst/>
                          <a:latin typeface="Futura Std Book"/>
                        </a:rPr>
                        <a:t>12,8</a:t>
                      </a:r>
                    </a:p>
                  </a:txBody>
                  <a:tcPr marL="9525" marR="9525" marT="9525" marB="0" anchor="b"/>
                </a:tc>
                <a:extLst>
                  <a:ext uri="{0D108BD9-81ED-4DB2-BD59-A6C34878D82A}">
                    <a16:rowId xmlns:a16="http://schemas.microsoft.com/office/drawing/2014/main" val="10005"/>
                  </a:ext>
                </a:extLst>
              </a:tr>
              <a:tr h="198066">
                <a:tc>
                  <a:txBody>
                    <a:bodyPr/>
                    <a:lstStyle/>
                    <a:p>
                      <a:pPr algn="l" fontAlgn="b"/>
                      <a:r>
                        <a:rPr lang="sv-SE" sz="1100" b="0" i="0" u="none" strike="noStrike">
                          <a:solidFill>
                            <a:srgbClr val="000000"/>
                          </a:solidFill>
                          <a:effectLst/>
                          <a:latin typeface="Calibri" panose="020F0502020204030204" pitchFamily="34" charset="0"/>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408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a:t>
                      </a:r>
                    </a:p>
                  </a:txBody>
                  <a:tcPr marL="9525" marR="9525" marT="9525" marB="0" anchor="b">
                    <a:noFill/>
                  </a:tcPr>
                </a:tc>
                <a:tc>
                  <a:txBody>
                    <a:bodyPr/>
                    <a:lstStyle/>
                    <a:p>
                      <a:pPr algn="ctr" fontAlgn="b"/>
                      <a:r>
                        <a:rPr lang="sv-SE" sz="1100" b="0" i="0" u="none" strike="noStrike" dirty="0">
                          <a:solidFill>
                            <a:srgbClr val="000000"/>
                          </a:solidFill>
                          <a:effectLst/>
                          <a:latin typeface="Futura Std Book"/>
                        </a:rPr>
                        <a:t>1 543</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tc>
                <a:extLst>
                  <a:ext uri="{0D108BD9-81ED-4DB2-BD59-A6C34878D82A}">
                    <a16:rowId xmlns:a16="http://schemas.microsoft.com/office/drawing/2014/main" val="10006"/>
                  </a:ext>
                </a:extLst>
              </a:tr>
              <a:tr h="198066">
                <a:tc>
                  <a:txBody>
                    <a:bodyPr/>
                    <a:lstStyle/>
                    <a:p>
                      <a:pPr algn="l" fontAlgn="b"/>
                      <a:r>
                        <a:rPr lang="sv-SE" sz="1100" b="0" i="0" u="none" strike="noStrike">
                          <a:solidFill>
                            <a:srgbClr val="000000"/>
                          </a:solidFill>
                          <a:effectLst/>
                          <a:latin typeface="Calibri" panose="020F0502020204030204" pitchFamily="34" charset="0"/>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638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2 247</a:t>
                      </a:r>
                    </a:p>
                  </a:txBody>
                  <a:tcPr marL="9525" marR="9525" marT="9525" marB="0" anchor="b"/>
                </a:tc>
                <a:tc>
                  <a:txBody>
                    <a:bodyPr/>
                    <a:lstStyle/>
                    <a:p>
                      <a:pPr algn="ctr" fontAlgn="b"/>
                      <a:r>
                        <a:rPr lang="sv-SE" sz="1100" b="0" i="0" u="none" strike="noStrike">
                          <a:solidFill>
                            <a:srgbClr val="000000"/>
                          </a:solidFill>
                          <a:effectLst/>
                          <a:latin typeface="Futura Std Book"/>
                        </a:rPr>
                        <a:t>4,3</a:t>
                      </a:r>
                    </a:p>
                  </a:txBody>
                  <a:tcPr marL="9525" marR="9525" marT="9525" marB="0" anchor="b"/>
                </a:tc>
                <a:extLst>
                  <a:ext uri="{0D108BD9-81ED-4DB2-BD59-A6C34878D82A}">
                    <a16:rowId xmlns:a16="http://schemas.microsoft.com/office/drawing/2014/main" val="10007"/>
                  </a:ext>
                </a:extLst>
              </a:tr>
              <a:tr h="198066">
                <a:tc>
                  <a:txBody>
                    <a:bodyPr/>
                    <a:lstStyle/>
                    <a:p>
                      <a:pPr algn="l" fontAlgn="b"/>
                      <a:r>
                        <a:rPr lang="sv-SE" sz="1100" b="0" i="0" u="none" strike="noStrike">
                          <a:solidFill>
                            <a:srgbClr val="000000"/>
                          </a:solidFill>
                          <a:effectLst/>
                          <a:latin typeface="Calibri" panose="020F0502020204030204" pitchFamily="34" charset="0"/>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441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1 644</a:t>
                      </a:r>
                    </a:p>
                  </a:txBody>
                  <a:tcPr marL="9525" marR="9525" marT="9525" marB="0" anchor="b"/>
                </a:tc>
                <a:tc>
                  <a:txBody>
                    <a:bodyPr/>
                    <a:lstStyle/>
                    <a:p>
                      <a:pPr algn="ctr" fontAlgn="b"/>
                      <a:r>
                        <a:rPr lang="sv-SE" sz="1100" b="0" i="0" u="none" strike="noStrike">
                          <a:solidFill>
                            <a:srgbClr val="000000"/>
                          </a:solidFill>
                          <a:effectLst/>
                          <a:latin typeface="Futura Std Book"/>
                        </a:rPr>
                        <a:t>9,2</a:t>
                      </a:r>
                    </a:p>
                  </a:txBody>
                  <a:tcPr marL="9525" marR="9525" marT="9525" marB="0" anchor="b"/>
                </a:tc>
                <a:extLst>
                  <a:ext uri="{0D108BD9-81ED-4DB2-BD59-A6C34878D82A}">
                    <a16:rowId xmlns:a16="http://schemas.microsoft.com/office/drawing/2014/main" val="10008"/>
                  </a:ext>
                </a:extLst>
              </a:tr>
              <a:tr h="198066">
                <a:tc>
                  <a:txBody>
                    <a:bodyPr/>
                    <a:lstStyle/>
                    <a:p>
                      <a:pPr algn="l" fontAlgn="b"/>
                      <a:r>
                        <a:rPr lang="sv-SE" sz="1100" b="0" i="0" u="none" strike="noStrike">
                          <a:solidFill>
                            <a:srgbClr val="000000"/>
                          </a:solidFill>
                          <a:effectLst/>
                          <a:latin typeface="Calibri" panose="020F0502020204030204" pitchFamily="34" charset="0"/>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348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1 302</a:t>
                      </a:r>
                    </a:p>
                  </a:txBody>
                  <a:tcPr marL="9525" marR="9525" marT="9525" marB="0" anchor="b"/>
                </a:tc>
                <a:tc>
                  <a:txBody>
                    <a:bodyPr/>
                    <a:lstStyle/>
                    <a:p>
                      <a:pPr algn="ctr" fontAlgn="b"/>
                      <a:r>
                        <a:rPr lang="sv-SE" sz="1100" b="0" i="0" u="none" strike="noStrike">
                          <a:solidFill>
                            <a:srgbClr val="000000"/>
                          </a:solidFill>
                          <a:effectLst/>
                          <a:latin typeface="Futura Std Book"/>
                        </a:rPr>
                        <a:t>-3,8</a:t>
                      </a:r>
                    </a:p>
                  </a:txBody>
                  <a:tcPr marL="9525" marR="9525" marT="9525" marB="0" anchor="b"/>
                </a:tc>
                <a:extLst>
                  <a:ext uri="{0D108BD9-81ED-4DB2-BD59-A6C34878D82A}">
                    <a16:rowId xmlns:a16="http://schemas.microsoft.com/office/drawing/2014/main" val="10009"/>
                  </a:ext>
                </a:extLst>
              </a:tr>
              <a:tr h="198066">
                <a:tc>
                  <a:txBody>
                    <a:bodyPr/>
                    <a:lstStyle/>
                    <a:p>
                      <a:pPr algn="l" fontAlgn="b"/>
                      <a:r>
                        <a:rPr lang="sv-SE" sz="1100" b="0" i="0" u="none" strike="noStrike">
                          <a:solidFill>
                            <a:srgbClr val="000000"/>
                          </a:solidFill>
                          <a:effectLst/>
                          <a:latin typeface="Calibri" panose="020F0502020204030204" pitchFamily="34" charset="0"/>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329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1 335</a:t>
                      </a:r>
                    </a:p>
                  </a:txBody>
                  <a:tcPr marL="9525" marR="9525" marT="9525" marB="0" anchor="b"/>
                </a:tc>
                <a:tc>
                  <a:txBody>
                    <a:bodyPr/>
                    <a:lstStyle/>
                    <a:p>
                      <a:pPr algn="ctr" fontAlgn="b"/>
                      <a:r>
                        <a:rPr lang="sv-SE" sz="1100" b="0" i="0" u="none" strike="noStrike">
                          <a:solidFill>
                            <a:srgbClr val="000000"/>
                          </a:solidFill>
                          <a:effectLst/>
                          <a:latin typeface="Futura Std Book"/>
                        </a:rPr>
                        <a:t>1,8</a:t>
                      </a:r>
                    </a:p>
                  </a:txBody>
                  <a:tcPr marL="9525" marR="9525" marT="9525" marB="0" anchor="b"/>
                </a:tc>
                <a:extLst>
                  <a:ext uri="{0D108BD9-81ED-4DB2-BD59-A6C34878D82A}">
                    <a16:rowId xmlns:a16="http://schemas.microsoft.com/office/drawing/2014/main" val="10010"/>
                  </a:ext>
                </a:extLst>
              </a:tr>
              <a:tr h="198066">
                <a:tc>
                  <a:txBody>
                    <a:bodyPr/>
                    <a:lstStyle/>
                    <a:p>
                      <a:pPr algn="l" fontAlgn="b"/>
                      <a:r>
                        <a:rPr lang="sv-SE" sz="1100" b="0" i="0" u="none" strike="noStrike">
                          <a:solidFill>
                            <a:srgbClr val="000000"/>
                          </a:solidFill>
                          <a:effectLst/>
                          <a:latin typeface="Calibri" panose="020F0502020204030204" pitchFamily="34" charset="0"/>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324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1 294</a:t>
                      </a:r>
                    </a:p>
                  </a:txBody>
                  <a:tcPr marL="9525" marR="9525" marT="9525" marB="0" anchor="b"/>
                </a:tc>
                <a:tc>
                  <a:txBody>
                    <a:bodyPr/>
                    <a:lstStyle/>
                    <a:p>
                      <a:pPr algn="ctr" fontAlgn="b"/>
                      <a:r>
                        <a:rPr lang="sv-SE" sz="1100" b="0" i="0" u="none" strike="noStrike" dirty="0">
                          <a:solidFill>
                            <a:srgbClr val="000000"/>
                          </a:solidFill>
                          <a:effectLst/>
                          <a:latin typeface="Futura Std Book"/>
                        </a:rPr>
                        <a:t>4,2</a:t>
                      </a:r>
                    </a:p>
                  </a:txBody>
                  <a:tcPr marL="9525" marR="9525" marT="9525"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3170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7720710" y="4682672"/>
            <a:ext cx="914400" cy="460828"/>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Tabell 7"/>
          <p:cNvGraphicFramePr>
            <a:graphicFrameLocks noGrp="1"/>
          </p:cNvGraphicFramePr>
          <p:nvPr>
            <p:extLst>
              <p:ext uri="{D42A27DB-BD31-4B8C-83A1-F6EECF244321}">
                <p14:modId xmlns:p14="http://schemas.microsoft.com/office/powerpoint/2010/main" val="738256673"/>
              </p:ext>
            </p:extLst>
          </p:nvPr>
        </p:nvGraphicFramePr>
        <p:xfrm>
          <a:off x="4746928" y="2305880"/>
          <a:ext cx="3984226" cy="2376792"/>
        </p:xfrm>
        <a:graphic>
          <a:graphicData uri="http://schemas.openxmlformats.org/drawingml/2006/table">
            <a:tbl>
              <a:tblPr>
                <a:tableStyleId>{68D230F3-CF80-4859-8CE7-A43EE81993B5}</a:tableStyleId>
              </a:tblPr>
              <a:tblGrid>
                <a:gridCol w="1439863">
                  <a:extLst>
                    <a:ext uri="{9D8B030D-6E8A-4147-A177-3AD203B41FA5}">
                      <a16:colId xmlns:a16="http://schemas.microsoft.com/office/drawing/2014/main" val="20000"/>
                    </a:ext>
                  </a:extLst>
                </a:gridCol>
                <a:gridCol w="706688">
                  <a:extLst>
                    <a:ext uri="{9D8B030D-6E8A-4147-A177-3AD203B41FA5}">
                      <a16:colId xmlns:a16="http://schemas.microsoft.com/office/drawing/2014/main" val="20001"/>
                    </a:ext>
                  </a:extLst>
                </a:gridCol>
                <a:gridCol w="661301">
                  <a:extLst>
                    <a:ext uri="{9D8B030D-6E8A-4147-A177-3AD203B41FA5}">
                      <a16:colId xmlns:a16="http://schemas.microsoft.com/office/drawing/2014/main" val="20002"/>
                    </a:ext>
                  </a:extLst>
                </a:gridCol>
                <a:gridCol w="651428">
                  <a:extLst>
                    <a:ext uri="{9D8B030D-6E8A-4147-A177-3AD203B41FA5}">
                      <a16:colId xmlns:a16="http://schemas.microsoft.com/office/drawing/2014/main" val="20003"/>
                    </a:ext>
                  </a:extLst>
                </a:gridCol>
                <a:gridCol w="524946">
                  <a:extLst>
                    <a:ext uri="{9D8B030D-6E8A-4147-A177-3AD203B41FA5}">
                      <a16:colId xmlns:a16="http://schemas.microsoft.com/office/drawing/2014/main" val="20004"/>
                    </a:ext>
                  </a:extLst>
                </a:gridCol>
              </a:tblGrid>
              <a:tr h="198066">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806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8066">
                <a:tc>
                  <a:txBody>
                    <a:bodyPr/>
                    <a:lstStyle/>
                    <a:p>
                      <a:pPr algn="l" fontAlgn="b"/>
                      <a:r>
                        <a:rPr lang="sv-SE" sz="1100" b="1" i="0" u="none" strike="noStrike">
                          <a:solidFill>
                            <a:srgbClr val="000000"/>
                          </a:solidFill>
                          <a:effectLst/>
                          <a:latin typeface="Calibri" panose="020F0502020204030204" pitchFamily="34" charset="0"/>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844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3 090</a:t>
                      </a:r>
                    </a:p>
                  </a:txBody>
                  <a:tcPr marL="9525" marR="9525" marT="9525" marB="0" anchor="b"/>
                </a:tc>
                <a:tc>
                  <a:txBody>
                    <a:bodyPr/>
                    <a:lstStyle/>
                    <a:p>
                      <a:pPr algn="ctr" fontAlgn="b"/>
                      <a:r>
                        <a:rPr lang="sv-SE" sz="1100" b="1" i="0" u="none" strike="noStrike">
                          <a:solidFill>
                            <a:srgbClr val="000000"/>
                          </a:solidFill>
                          <a:effectLst/>
                          <a:latin typeface="Futura std book"/>
                        </a:rPr>
                        <a:t>-2,4</a:t>
                      </a:r>
                    </a:p>
                  </a:txBody>
                  <a:tcPr marL="9525" marR="9525" marT="9525" marB="0" anchor="b"/>
                </a:tc>
                <a:extLst>
                  <a:ext uri="{0D108BD9-81ED-4DB2-BD59-A6C34878D82A}">
                    <a16:rowId xmlns:a16="http://schemas.microsoft.com/office/drawing/2014/main" val="10002"/>
                  </a:ext>
                </a:extLst>
              </a:tr>
              <a:tr h="198066">
                <a:tc>
                  <a:txBody>
                    <a:bodyPr/>
                    <a:lstStyle/>
                    <a:p>
                      <a:pPr algn="l" fontAlgn="b"/>
                      <a:r>
                        <a:rPr lang="sv-SE" sz="1100" b="1" i="0" u="none" strike="noStrike">
                          <a:solidFill>
                            <a:srgbClr val="000000"/>
                          </a:solidFill>
                          <a:effectLst/>
                          <a:latin typeface="Calibri" panose="020F0502020204030204" pitchFamily="34" charset="0"/>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752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-13,0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2 929</a:t>
                      </a:r>
                    </a:p>
                  </a:txBody>
                  <a:tcPr marL="9525" marR="9525" marT="9525" marB="0" anchor="b"/>
                </a:tc>
                <a:tc>
                  <a:txBody>
                    <a:bodyPr/>
                    <a:lstStyle/>
                    <a:p>
                      <a:pPr algn="ctr" fontAlgn="b"/>
                      <a:r>
                        <a:rPr lang="sv-SE" sz="1100" b="1" i="0" u="none" strike="noStrike">
                          <a:solidFill>
                            <a:srgbClr val="000000"/>
                          </a:solidFill>
                          <a:effectLst/>
                          <a:latin typeface="Futura std book"/>
                        </a:rPr>
                        <a:t>-10,1</a:t>
                      </a:r>
                    </a:p>
                  </a:txBody>
                  <a:tcPr marL="9525" marR="9525" marT="9525" marB="0" anchor="b"/>
                </a:tc>
                <a:extLst>
                  <a:ext uri="{0D108BD9-81ED-4DB2-BD59-A6C34878D82A}">
                    <a16:rowId xmlns:a16="http://schemas.microsoft.com/office/drawing/2014/main" val="10003"/>
                  </a:ext>
                </a:extLst>
              </a:tr>
              <a:tr h="198066">
                <a:tc>
                  <a:txBody>
                    <a:bodyPr/>
                    <a:lstStyle/>
                    <a:p>
                      <a:pPr algn="l" fontAlgn="b"/>
                      <a:r>
                        <a:rPr lang="sv-SE" sz="1100" b="0" i="0" u="none" strike="noStrike">
                          <a:solidFill>
                            <a:srgbClr val="000000"/>
                          </a:solidFill>
                          <a:effectLst/>
                          <a:latin typeface="Calibri" panose="020F0502020204030204" pitchFamily="34" charset="0"/>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573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2 103</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04"/>
                  </a:ext>
                </a:extLst>
              </a:tr>
              <a:tr h="198066">
                <a:tc>
                  <a:txBody>
                    <a:bodyPr/>
                    <a:lstStyle/>
                    <a:p>
                      <a:pPr algn="l" fontAlgn="b"/>
                      <a:r>
                        <a:rPr lang="sv-SE" sz="1100" b="0" i="0" u="none" strike="noStrike">
                          <a:solidFill>
                            <a:srgbClr val="000000"/>
                          </a:solidFill>
                          <a:effectLst/>
                          <a:latin typeface="Calibri" panose="020F0502020204030204" pitchFamily="34" charset="0"/>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36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-34,5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168</a:t>
                      </a:r>
                    </a:p>
                  </a:txBody>
                  <a:tcPr marL="9525" marR="9525" marT="9525" marB="0" anchor="b"/>
                </a:tc>
                <a:tc>
                  <a:txBody>
                    <a:bodyPr/>
                    <a:lstStyle/>
                    <a:p>
                      <a:pPr algn="ctr" fontAlgn="b"/>
                      <a:r>
                        <a:rPr lang="sv-SE" sz="1100" b="0" i="0" u="none" strike="noStrike">
                          <a:solidFill>
                            <a:srgbClr val="000000"/>
                          </a:solidFill>
                          <a:effectLst/>
                          <a:latin typeface="Futura Std Book"/>
                        </a:rPr>
                        <a:t>-22,9</a:t>
                      </a:r>
                    </a:p>
                  </a:txBody>
                  <a:tcPr marL="9525" marR="9525" marT="9525" marB="0" anchor="b"/>
                </a:tc>
                <a:extLst>
                  <a:ext uri="{0D108BD9-81ED-4DB2-BD59-A6C34878D82A}">
                    <a16:rowId xmlns:a16="http://schemas.microsoft.com/office/drawing/2014/main" val="10005"/>
                  </a:ext>
                </a:extLst>
              </a:tr>
              <a:tr h="198066">
                <a:tc>
                  <a:txBody>
                    <a:bodyPr/>
                    <a:lstStyle/>
                    <a:p>
                      <a:pPr algn="l" fontAlgn="b"/>
                      <a:r>
                        <a:rPr lang="sv-SE" sz="1100" b="0" i="0" u="none" strike="noStrike">
                          <a:solidFill>
                            <a:srgbClr val="000000"/>
                          </a:solidFill>
                          <a:effectLst/>
                          <a:latin typeface="Calibri" panose="020F0502020204030204" pitchFamily="34" charset="0"/>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42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141</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extLst>
                  <a:ext uri="{0D108BD9-81ED-4DB2-BD59-A6C34878D82A}">
                    <a16:rowId xmlns:a16="http://schemas.microsoft.com/office/drawing/2014/main" val="10006"/>
                  </a:ext>
                </a:extLst>
              </a:tr>
              <a:tr h="198066">
                <a:tc>
                  <a:txBody>
                    <a:bodyPr/>
                    <a:lstStyle/>
                    <a:p>
                      <a:pPr algn="l" fontAlgn="b"/>
                      <a:r>
                        <a:rPr lang="sv-SE" sz="1100" b="0" i="0" u="none" strike="noStrike">
                          <a:solidFill>
                            <a:srgbClr val="000000"/>
                          </a:solidFill>
                          <a:effectLst/>
                          <a:latin typeface="Calibri" panose="020F0502020204030204" pitchFamily="34" charset="0"/>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43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175</a:t>
                      </a:r>
                    </a:p>
                  </a:txBody>
                  <a:tcPr marL="9525" marR="9525" marT="9525" marB="0" anchor="b"/>
                </a:tc>
                <a:tc>
                  <a:txBody>
                    <a:bodyPr/>
                    <a:lstStyle/>
                    <a:p>
                      <a:pPr algn="ctr" fontAlgn="b"/>
                      <a:r>
                        <a:rPr lang="sv-SE" sz="1100" b="0" i="0" u="none" strike="noStrike">
                          <a:solidFill>
                            <a:srgbClr val="000000"/>
                          </a:solidFill>
                          <a:effectLst/>
                          <a:latin typeface="Futura Std Book"/>
                        </a:rPr>
                        <a:t>-10,7</a:t>
                      </a:r>
                    </a:p>
                  </a:txBody>
                  <a:tcPr marL="9525" marR="9525" marT="9525" marB="0" anchor="b"/>
                </a:tc>
                <a:extLst>
                  <a:ext uri="{0D108BD9-81ED-4DB2-BD59-A6C34878D82A}">
                    <a16:rowId xmlns:a16="http://schemas.microsoft.com/office/drawing/2014/main" val="10007"/>
                  </a:ext>
                </a:extLst>
              </a:tr>
              <a:tr h="198066">
                <a:tc>
                  <a:txBody>
                    <a:bodyPr/>
                    <a:lstStyle/>
                    <a:p>
                      <a:pPr algn="l" fontAlgn="b"/>
                      <a:r>
                        <a:rPr lang="sv-SE" sz="1100" b="0" i="0" u="none" strike="noStrike" dirty="0">
                          <a:solidFill>
                            <a:srgbClr val="000000"/>
                          </a:solidFill>
                          <a:effectLst/>
                          <a:latin typeface="Calibri" panose="020F0502020204030204" pitchFamily="34" charset="0"/>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33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151</a:t>
                      </a: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tc>
                <a:extLst>
                  <a:ext uri="{0D108BD9-81ED-4DB2-BD59-A6C34878D82A}">
                    <a16:rowId xmlns:a16="http://schemas.microsoft.com/office/drawing/2014/main" val="10008"/>
                  </a:ext>
                </a:extLst>
              </a:tr>
              <a:tr h="198066">
                <a:tc>
                  <a:txBody>
                    <a:bodyPr/>
                    <a:lstStyle/>
                    <a:p>
                      <a:pPr algn="l" fontAlgn="b"/>
                      <a:r>
                        <a:rPr lang="sv-SE" sz="1100" b="0" i="0" u="none" strike="noStrike">
                          <a:solidFill>
                            <a:srgbClr val="000000"/>
                          </a:solidFill>
                          <a:effectLst/>
                          <a:latin typeface="Calibri" panose="020F0502020204030204" pitchFamily="34" charset="0"/>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32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91</a:t>
                      </a:r>
                    </a:p>
                  </a:txBody>
                  <a:tcPr marL="9525" marR="9525" marT="9525" marB="0" anchor="b"/>
                </a:tc>
                <a:tc>
                  <a:txBody>
                    <a:bodyPr/>
                    <a:lstStyle/>
                    <a:p>
                      <a:pPr algn="ctr" fontAlgn="b"/>
                      <a:r>
                        <a:rPr lang="sv-SE" sz="1100" b="0" i="0" u="none" strike="noStrike">
                          <a:solidFill>
                            <a:srgbClr val="000000"/>
                          </a:solidFill>
                          <a:effectLst/>
                          <a:latin typeface="Futura Std Book"/>
                        </a:rPr>
                        <a:t>-25,4</a:t>
                      </a:r>
                    </a:p>
                  </a:txBody>
                  <a:tcPr marL="9525" marR="9525" marT="9525" marB="0" anchor="b"/>
                </a:tc>
                <a:extLst>
                  <a:ext uri="{0D108BD9-81ED-4DB2-BD59-A6C34878D82A}">
                    <a16:rowId xmlns:a16="http://schemas.microsoft.com/office/drawing/2014/main" val="10009"/>
                  </a:ext>
                </a:extLst>
              </a:tr>
              <a:tr h="198066">
                <a:tc>
                  <a:txBody>
                    <a:bodyPr/>
                    <a:lstStyle/>
                    <a:p>
                      <a:pPr algn="l" fontAlgn="b"/>
                      <a:r>
                        <a:rPr lang="sv-SE" sz="1100" b="0" i="0" u="none" strike="noStrike">
                          <a:solidFill>
                            <a:srgbClr val="000000"/>
                          </a:solidFill>
                          <a:effectLst/>
                          <a:latin typeface="Calibri" panose="020F0502020204030204" pitchFamily="34" charset="0"/>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124</a:t>
                      </a:r>
                    </a:p>
                  </a:txBody>
                  <a:tcPr marL="9525" marR="9525" marT="9525" marB="0" anchor="b"/>
                </a:tc>
                <a:tc>
                  <a:txBody>
                    <a:bodyPr/>
                    <a:lstStyle/>
                    <a:p>
                      <a:pPr algn="ctr" fontAlgn="b"/>
                      <a:r>
                        <a:rPr lang="sv-SE" sz="1100" b="0" i="0" u="none" strike="noStrike">
                          <a:solidFill>
                            <a:srgbClr val="000000"/>
                          </a:solidFill>
                          <a:effectLst/>
                          <a:latin typeface="Futura Std Book"/>
                        </a:rPr>
                        <a:t>-13,9</a:t>
                      </a:r>
                    </a:p>
                  </a:txBody>
                  <a:tcPr marL="9525" marR="9525" marT="9525" marB="0" anchor="b"/>
                </a:tc>
                <a:extLst>
                  <a:ext uri="{0D108BD9-81ED-4DB2-BD59-A6C34878D82A}">
                    <a16:rowId xmlns:a16="http://schemas.microsoft.com/office/drawing/2014/main" val="10010"/>
                  </a:ext>
                </a:extLst>
              </a:tr>
              <a:tr h="198066">
                <a:tc>
                  <a:txBody>
                    <a:bodyPr/>
                    <a:lstStyle/>
                    <a:p>
                      <a:pPr algn="l" fontAlgn="b"/>
                      <a:r>
                        <a:rPr lang="sv-SE" sz="1100" b="0" i="0" u="none" strike="noStrike">
                          <a:solidFill>
                            <a:srgbClr val="000000"/>
                          </a:solidFill>
                          <a:effectLst/>
                          <a:latin typeface="Calibri" panose="020F0502020204030204" pitchFamily="34" charset="0"/>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46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137</a:t>
                      </a:r>
                    </a:p>
                  </a:txBody>
                  <a:tcPr marL="9525" marR="9525" marT="9525" marB="0" anchor="b"/>
                </a:tc>
                <a:tc>
                  <a:txBody>
                    <a:bodyPr/>
                    <a:lstStyle/>
                    <a:p>
                      <a:pPr algn="ctr" fontAlgn="b"/>
                      <a:r>
                        <a:rPr lang="sv-SE" sz="1100" b="0" i="0" u="none" strike="noStrike" dirty="0">
                          <a:solidFill>
                            <a:srgbClr val="000000"/>
                          </a:solidFill>
                          <a:effectLst/>
                          <a:latin typeface="Futura Std Book"/>
                        </a:rPr>
                        <a:t>-23,5</a:t>
                      </a:r>
                    </a:p>
                  </a:txBody>
                  <a:tcPr marL="9525" marR="9525" marT="9525" marB="0" anchor="b"/>
                </a:tc>
                <a:extLst>
                  <a:ext uri="{0D108BD9-81ED-4DB2-BD59-A6C34878D82A}">
                    <a16:rowId xmlns:a16="http://schemas.microsoft.com/office/drawing/2014/main" val="10011"/>
                  </a:ext>
                </a:extLst>
              </a:tr>
            </a:tbl>
          </a:graphicData>
        </a:graphic>
      </p:graphicFrame>
      <p:pic>
        <p:nvPicPr>
          <p:cNvPr id="2" name="Bildobjekt 1"/>
          <p:cNvPicPr>
            <a:picLocks noChangeAspect="1"/>
          </p:cNvPicPr>
          <p:nvPr/>
        </p:nvPicPr>
        <p:blipFill>
          <a:blip r:embed="rId2"/>
          <a:stretch>
            <a:fillRect/>
          </a:stretch>
        </p:blipFill>
        <p:spPr>
          <a:xfrm>
            <a:off x="397496" y="2056571"/>
            <a:ext cx="4194412" cy="2706859"/>
          </a:xfrm>
          <a:prstGeom prst="rect">
            <a:avLst/>
          </a:prstGeom>
        </p:spPr>
      </p:pic>
    </p:spTree>
    <p:extLst>
      <p:ext uri="{BB962C8B-B14F-4D97-AF65-F5344CB8AC3E}">
        <p14:creationId xmlns:p14="http://schemas.microsoft.com/office/powerpoint/2010/main" val="679216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endParaRPr lang="sv-SE" sz="1800" b="0" dirty="0"/>
          </a:p>
        </p:txBody>
      </p:sp>
      <p:graphicFrame>
        <p:nvGraphicFramePr>
          <p:cNvPr id="6" name="Tabell 5"/>
          <p:cNvGraphicFramePr>
            <a:graphicFrameLocks noGrp="1"/>
          </p:cNvGraphicFramePr>
          <p:nvPr>
            <p:extLst>
              <p:ext uri="{D42A27DB-BD31-4B8C-83A1-F6EECF244321}">
                <p14:modId xmlns:p14="http://schemas.microsoft.com/office/powerpoint/2010/main" val="3782446611"/>
              </p:ext>
            </p:extLst>
          </p:nvPr>
        </p:nvGraphicFramePr>
        <p:xfrm>
          <a:off x="3796589" y="2335772"/>
          <a:ext cx="5209289" cy="2286000"/>
        </p:xfrm>
        <a:graphic>
          <a:graphicData uri="http://schemas.openxmlformats.org/drawingml/2006/table">
            <a:tbl>
              <a:tblPr>
                <a:tableStyleId>{68D230F3-CF80-4859-8CE7-A43EE81993B5}</a:tableStyleId>
              </a:tblPr>
              <a:tblGrid>
                <a:gridCol w="1439863">
                  <a:extLst>
                    <a:ext uri="{9D8B030D-6E8A-4147-A177-3AD203B41FA5}">
                      <a16:colId xmlns:a16="http://schemas.microsoft.com/office/drawing/2014/main" val="20000"/>
                    </a:ext>
                  </a:extLst>
                </a:gridCol>
                <a:gridCol w="808014">
                  <a:extLst>
                    <a:ext uri="{9D8B030D-6E8A-4147-A177-3AD203B41FA5}">
                      <a16:colId xmlns:a16="http://schemas.microsoft.com/office/drawing/2014/main" val="20001"/>
                    </a:ext>
                  </a:extLst>
                </a:gridCol>
                <a:gridCol w="1127125">
                  <a:extLst>
                    <a:ext uri="{9D8B030D-6E8A-4147-A177-3AD203B41FA5}">
                      <a16:colId xmlns:a16="http://schemas.microsoft.com/office/drawing/2014/main" val="20002"/>
                    </a:ext>
                  </a:extLst>
                </a:gridCol>
                <a:gridCol w="611429">
                  <a:extLst>
                    <a:ext uri="{9D8B030D-6E8A-4147-A177-3AD203B41FA5}">
                      <a16:colId xmlns:a16="http://schemas.microsoft.com/office/drawing/2014/main" val="20003"/>
                    </a:ext>
                  </a:extLst>
                </a:gridCol>
                <a:gridCol w="611429">
                  <a:extLst>
                    <a:ext uri="{9D8B030D-6E8A-4147-A177-3AD203B41FA5}">
                      <a16:colId xmlns:a16="http://schemas.microsoft.com/office/drawing/2014/main" val="20004"/>
                    </a:ext>
                  </a:extLst>
                </a:gridCol>
                <a:gridCol w="611429">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i="0" u="none" strike="noStrike">
                          <a:solidFill>
                            <a:srgbClr val="000000"/>
                          </a:solidFill>
                          <a:effectLst/>
                          <a:latin typeface="Calibri" panose="020F0502020204030204" pitchFamily="34" charset="0"/>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2 253 700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33 500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11,8</a:t>
                      </a:r>
                    </a:p>
                  </a:txBody>
                  <a:tcPr marL="9525" marR="9525" marT="9525" marB="0" anchor="b"/>
                </a:tc>
                <a:tc>
                  <a:txBody>
                    <a:bodyPr/>
                    <a:lstStyle/>
                    <a:p>
                      <a:pPr algn="ctr" fontAlgn="b"/>
                      <a:r>
                        <a:rPr lang="sv-SE" sz="1100" b="1" i="0" u="none" strike="noStrike">
                          <a:solidFill>
                            <a:srgbClr val="000000"/>
                          </a:solidFill>
                          <a:effectLst/>
                          <a:latin typeface="Futura std book"/>
                        </a:rPr>
                        <a:t>12,5</a:t>
                      </a:r>
                    </a:p>
                  </a:txBody>
                  <a:tcPr marL="9525" marR="9525" marT="9525" marB="0" anchor="b"/>
                </a:tc>
                <a:tc>
                  <a:txBody>
                    <a:bodyPr/>
                    <a:lstStyle/>
                    <a:p>
                      <a:pPr algn="ctr" fontAlgn="b"/>
                      <a:r>
                        <a:rPr lang="sv-SE" sz="1100" b="1"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i="0" u="none" strike="noStrike">
                          <a:solidFill>
                            <a:srgbClr val="000000"/>
                          </a:solidFill>
                          <a:effectLst/>
                          <a:latin typeface="Calibri" panose="020F0502020204030204" pitchFamily="34" charset="0"/>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2 667 200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40 100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6,5</a:t>
                      </a:r>
                    </a:p>
                  </a:txBody>
                  <a:tcPr marL="9525" marR="9525" marT="9525" marB="0" anchor="b"/>
                </a:tc>
                <a:tc>
                  <a:txBody>
                    <a:bodyPr/>
                    <a:lstStyle/>
                    <a:p>
                      <a:pPr algn="ctr" fontAlgn="b"/>
                      <a:r>
                        <a:rPr lang="sv-SE" sz="1100" b="1" i="0" u="none" strike="noStrike">
                          <a:solidFill>
                            <a:srgbClr val="000000"/>
                          </a:solidFill>
                          <a:effectLst/>
                          <a:latin typeface="Futura std book"/>
                        </a:rPr>
                        <a:t>10,7</a:t>
                      </a:r>
                    </a:p>
                  </a:txBody>
                  <a:tcPr marL="9525" marR="9525" marT="9525" marB="0" anchor="b"/>
                </a:tc>
                <a:tc>
                  <a:txBody>
                    <a:bodyPr/>
                    <a:lstStyle/>
                    <a:p>
                      <a:pPr algn="ctr" fontAlgn="b"/>
                      <a:r>
                        <a:rPr lang="sv-SE" sz="1100" b="1"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0" u="none" strike="noStrike">
                          <a:solidFill>
                            <a:srgbClr val="000000"/>
                          </a:solidFill>
                          <a:effectLst/>
                          <a:latin typeface="Calibri" panose="020F0502020204030204" pitchFamily="34" charset="0"/>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1 209 800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18,1</a:t>
                      </a:r>
                    </a:p>
                  </a:txBody>
                  <a:tcPr marL="9525" marR="9525" marT="9525" marB="0" anchor="b"/>
                </a:tc>
                <a:tc>
                  <a:txBody>
                    <a:bodyPr/>
                    <a:lstStyle/>
                    <a:p>
                      <a:pPr algn="ctr" fontAlgn="b"/>
                      <a:r>
                        <a:rPr lang="sv-SE" sz="1100" b="0" i="0" u="none" strike="noStrike">
                          <a:solidFill>
                            <a:srgbClr val="000000"/>
                          </a:solidFill>
                          <a:effectLst/>
                          <a:latin typeface="Futura std book"/>
                        </a:rPr>
                        <a:t>15,5</a:t>
                      </a:r>
                    </a:p>
                  </a:txBody>
                  <a:tcPr marL="9525" marR="9525" marT="9525" marB="0" anchor="b"/>
                </a:tc>
                <a:tc>
                  <a:txBody>
                    <a:bodyPr/>
                    <a:lstStyle/>
                    <a:p>
                      <a:pPr algn="ctr" fontAlgn="b"/>
                      <a:r>
                        <a:rPr lang="sv-SE" sz="1100" b="0" i="0" u="none" strike="noStrike">
                          <a:solidFill>
                            <a:srgbClr val="000000"/>
                          </a:solidFill>
                          <a:effectLst/>
                          <a:latin typeface="Futura std book"/>
                        </a:rPr>
                        <a:t>1,8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0" u="none" strike="noStrike">
                          <a:solidFill>
                            <a:srgbClr val="000000"/>
                          </a:solidFill>
                          <a:effectLst/>
                          <a:latin typeface="Calibri" panose="020F0502020204030204" pitchFamily="34" charset="0"/>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185 100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16,5</a:t>
                      </a:r>
                    </a:p>
                  </a:txBody>
                  <a:tcPr marL="9525" marR="9525" marT="9525" marB="0" anchor="b"/>
                </a:tc>
                <a:tc>
                  <a:txBody>
                    <a:bodyPr/>
                    <a:lstStyle/>
                    <a:p>
                      <a:pPr algn="ctr" fontAlgn="b"/>
                      <a:r>
                        <a:rPr lang="sv-SE" sz="1100" b="0" i="0" u="none" strike="noStrike">
                          <a:solidFill>
                            <a:srgbClr val="000000"/>
                          </a:solidFill>
                          <a:effectLst/>
                          <a:latin typeface="Futura std book"/>
                        </a:rPr>
                        <a:t>17,2</a:t>
                      </a:r>
                    </a:p>
                  </a:txBody>
                  <a:tcPr marL="9525" marR="9525" marT="9525" marB="0" anchor="b"/>
                </a:tc>
                <a:tc>
                  <a:txBody>
                    <a:bodyPr/>
                    <a:lstStyle/>
                    <a:p>
                      <a:pPr algn="ctr" fontAlgn="b"/>
                      <a:r>
                        <a:rPr lang="sv-SE" sz="1100" b="0" i="0" u="none" strike="noStrike">
                          <a:solidFill>
                            <a:srgbClr val="000000"/>
                          </a:solidFill>
                          <a:effectLst/>
                          <a:latin typeface="Futura std book"/>
                        </a:rPr>
                        <a:t>2,6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Calibri" panose="020F0502020204030204" pitchFamily="34" charset="0"/>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128 000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a:t>
                      </a:r>
                    </a:p>
                  </a:txBody>
                  <a:tcPr marL="9525" marR="9525" marT="9525" marB="0" anchor="b"/>
                </a:tc>
                <a:tc>
                  <a:txBody>
                    <a:bodyPr/>
                    <a:lstStyle/>
                    <a:p>
                      <a:pPr algn="ctr" fontAlgn="b"/>
                      <a:r>
                        <a:rPr lang="sv-SE" sz="1100" b="0" i="0" u="none" strike="noStrike">
                          <a:solidFill>
                            <a:srgbClr val="000000"/>
                          </a:solidFill>
                          <a:effectLst/>
                          <a:latin typeface="Futura std book"/>
                        </a:rPr>
                        <a:t>6,4</a:t>
                      </a:r>
                    </a:p>
                  </a:txBody>
                  <a:tcPr marL="9525" marR="9525" marT="9525" marB="0" anchor="b"/>
                </a:tc>
                <a:tc>
                  <a:txBody>
                    <a:bodyPr/>
                    <a:lstStyle/>
                    <a:p>
                      <a:pPr algn="ctr" fontAlgn="b"/>
                      <a:r>
                        <a:rPr lang="sv-SE" sz="1100" b="0" i="0" u="none" strike="noStrike">
                          <a:solidFill>
                            <a:srgbClr val="000000"/>
                          </a:solidFill>
                          <a:effectLst/>
                          <a:latin typeface="Futura std book"/>
                        </a:rPr>
                        <a:t>0,1</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Calibri" panose="020F0502020204030204" pitchFamily="34" charset="0"/>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212 900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9,6</a:t>
                      </a:r>
                    </a:p>
                  </a:txBody>
                  <a:tcPr marL="9525" marR="9525" marT="9525" marB="0" anchor="b"/>
                </a:tc>
                <a:tc>
                  <a:txBody>
                    <a:bodyPr/>
                    <a:lstStyle/>
                    <a:p>
                      <a:pPr algn="ctr" fontAlgn="b"/>
                      <a:r>
                        <a:rPr lang="sv-SE" sz="1100" b="0" i="0" u="none" strike="noStrike">
                          <a:solidFill>
                            <a:srgbClr val="000000"/>
                          </a:solidFill>
                          <a:effectLst/>
                          <a:latin typeface="Futura std book"/>
                        </a:rPr>
                        <a:t>11,4</a:t>
                      </a:r>
                    </a:p>
                  </a:txBody>
                  <a:tcPr marL="9525" marR="9525" marT="9525" marB="0" anchor="b"/>
                </a:tc>
                <a:tc>
                  <a:txBody>
                    <a:bodyPr/>
                    <a:lstStyle/>
                    <a:p>
                      <a:pPr algn="ctr" fontAlgn="b"/>
                      <a:r>
                        <a:rPr lang="sv-SE" sz="1100" b="0" i="0" u="none" strike="noStrike">
                          <a:solidFill>
                            <a:srgbClr val="000000"/>
                          </a:solidFill>
                          <a:effectLst/>
                          <a:latin typeface="Futura std book"/>
                        </a:rPr>
                        <a:t>1,3</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Calibri" panose="020F0502020204030204" pitchFamily="34" charset="0"/>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139 500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7,0</a:t>
                      </a:r>
                    </a:p>
                  </a:txBody>
                  <a:tcPr marL="9525" marR="9525" marT="9525" marB="0" anchor="b"/>
                </a:tc>
                <a:tc>
                  <a:txBody>
                    <a:bodyPr/>
                    <a:lstStyle/>
                    <a:p>
                      <a:pPr algn="ctr" fontAlgn="b"/>
                      <a:r>
                        <a:rPr lang="sv-SE" sz="1100" b="0" i="0" u="none" strike="noStrike">
                          <a:solidFill>
                            <a:srgbClr val="000000"/>
                          </a:solidFill>
                          <a:effectLst/>
                          <a:latin typeface="Futura std book"/>
                        </a:rPr>
                        <a:t>12,7</a:t>
                      </a:r>
                    </a:p>
                  </a:txBody>
                  <a:tcPr marL="9525" marR="9525" marT="9525" marB="0" anchor="b"/>
                </a:tc>
                <a:tc>
                  <a:txBody>
                    <a:bodyPr/>
                    <a:lstStyle/>
                    <a:p>
                      <a:pPr algn="ctr" fontAlgn="b"/>
                      <a:r>
                        <a:rPr lang="sv-SE" sz="1100" b="0" i="0" u="none" strike="noStrike">
                          <a:solidFill>
                            <a:srgbClr val="000000"/>
                          </a:solidFill>
                          <a:effectLst/>
                          <a:latin typeface="Futura std book"/>
                        </a:rPr>
                        <a:t>3,6</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b="0" i="0" u="none" strike="noStrike">
                          <a:solidFill>
                            <a:srgbClr val="000000"/>
                          </a:solidFill>
                          <a:effectLst/>
                          <a:latin typeface="Calibri" panose="020F0502020204030204" pitchFamily="34" charset="0"/>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121 300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4,7</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-0,7</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Calibri" panose="020F0502020204030204" pitchFamily="34" charset="0"/>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130 100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-5,5</a:t>
                      </a:r>
                    </a:p>
                  </a:txBody>
                  <a:tcPr marL="9525" marR="9525" marT="9525" marB="0" anchor="b"/>
                </a:tc>
                <a:tc>
                  <a:txBody>
                    <a:bodyPr/>
                    <a:lstStyle/>
                    <a:p>
                      <a:pPr algn="ctr" fontAlgn="b"/>
                      <a:r>
                        <a:rPr lang="sv-SE" sz="1100" b="0" i="0" u="none" strike="noStrike">
                          <a:solidFill>
                            <a:srgbClr val="000000"/>
                          </a:solidFill>
                          <a:effectLst/>
                          <a:latin typeface="Futura std book"/>
                        </a:rPr>
                        <a:t>4,7</a:t>
                      </a:r>
                    </a:p>
                  </a:txBody>
                  <a:tcPr marL="9525" marR="9525" marT="9525" marB="0" anchor="b"/>
                </a:tc>
                <a:tc>
                  <a:txBody>
                    <a:bodyPr/>
                    <a:lstStyle/>
                    <a:p>
                      <a:pPr algn="ctr" fontAlgn="b"/>
                      <a:r>
                        <a:rPr lang="sv-SE" sz="1100" b="0" i="0" u="none" strike="noStrike">
                          <a:solidFill>
                            <a:srgbClr val="000000"/>
                          </a:solidFill>
                          <a:effectLst/>
                          <a:latin typeface="Futura std book"/>
                        </a:rPr>
                        <a:t>-2,5</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0" u="none" strike="noStrike">
                          <a:solidFill>
                            <a:srgbClr val="000000"/>
                          </a:solidFill>
                          <a:effectLst/>
                          <a:latin typeface="Calibri" panose="020F0502020204030204" pitchFamily="34" charset="0"/>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127 000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tc>
                  <a:txBody>
                    <a:bodyPr/>
                    <a:lstStyle/>
                    <a:p>
                      <a:pPr algn="ctr" fontAlgn="b"/>
                      <a:r>
                        <a:rPr lang="sv-SE" sz="1100" b="0" i="0" u="none" strike="noStrike" dirty="0">
                          <a:solidFill>
                            <a:srgbClr val="000000"/>
                          </a:solidFill>
                          <a:effectLst/>
                          <a:latin typeface="Futura std book"/>
                        </a:rPr>
                        <a:t>2,8</a:t>
                      </a:r>
                    </a:p>
                  </a:txBody>
                  <a:tcPr marL="9525" marR="9525" marT="9525" marB="0" anchor="b"/>
                </a:tc>
                <a:extLst>
                  <a:ext uri="{0D108BD9-81ED-4DB2-BD59-A6C34878D82A}">
                    <a16:rowId xmlns:a16="http://schemas.microsoft.com/office/drawing/2014/main" val="10011"/>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401233" y="4588205"/>
            <a:ext cx="914400" cy="373711"/>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7" name="Rundad rektangulär 6"/>
          <p:cNvSpPr/>
          <p:nvPr/>
        </p:nvSpPr>
        <p:spPr>
          <a:xfrm>
            <a:off x="6086901" y="1173707"/>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dirty="0" smtClean="0">
                <a:solidFill>
                  <a:schemeClr val="bg1"/>
                </a:solidFill>
              </a:rPr>
              <a:t>Hotell- </a:t>
            </a:r>
            <a:r>
              <a:rPr lang="sv-SE" sz="800" dirty="0">
                <a:solidFill>
                  <a:schemeClr val="bg1"/>
                </a:solidFill>
              </a:rPr>
              <a:t>och </a:t>
            </a:r>
            <a:r>
              <a:rPr lang="sv-SE" sz="800" dirty="0" smtClean="0">
                <a:solidFill>
                  <a:schemeClr val="bg1"/>
                </a:solidFill>
              </a:rPr>
              <a:t>restaurang </a:t>
            </a:r>
            <a:r>
              <a:rPr lang="sv-SE" sz="800" i="1" dirty="0" smtClean="0">
                <a:solidFill>
                  <a:schemeClr val="bg1"/>
                </a:solidFill>
              </a:rPr>
              <a:t>var den bransch där sysselsättningen procentuellt ökade mest i Stockholmsregionen jämfört med fjärde kvartalet 2015.</a:t>
            </a:r>
            <a:endParaRPr lang="sv-SE" sz="800" dirty="0">
              <a:solidFill>
                <a:schemeClr val="bg1"/>
              </a:solidFill>
            </a:endParaRPr>
          </a:p>
        </p:txBody>
      </p:sp>
      <p:pic>
        <p:nvPicPr>
          <p:cNvPr id="2" name="Bildobjekt 1"/>
          <p:cNvPicPr>
            <a:picLocks noChangeAspect="1"/>
          </p:cNvPicPr>
          <p:nvPr/>
        </p:nvPicPr>
        <p:blipFill>
          <a:blip r:embed="rId2"/>
          <a:stretch>
            <a:fillRect/>
          </a:stretch>
        </p:blipFill>
        <p:spPr>
          <a:xfrm>
            <a:off x="397496" y="2182483"/>
            <a:ext cx="3249450" cy="2700762"/>
          </a:xfrm>
          <a:prstGeom prst="rect">
            <a:avLst/>
          </a:prstGeom>
        </p:spPr>
      </p:pic>
    </p:spTree>
    <p:extLst>
      <p:ext uri="{BB962C8B-B14F-4D97-AF65-F5344CB8AC3E}">
        <p14:creationId xmlns:p14="http://schemas.microsoft.com/office/powerpoint/2010/main" val="2677927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17617"/>
            <a:ext cx="8410005" cy="727828"/>
          </a:xfrm>
        </p:spPr>
        <p:txBody>
          <a:bodyPr/>
          <a:lstStyle/>
          <a:p>
            <a:pPr>
              <a:lnSpc>
                <a:spcPct val="100000"/>
              </a:lnSpc>
            </a:pPr>
            <a:r>
              <a:rPr lang="sv-SE" sz="2800" dirty="0" smtClean="0"/>
              <a:t>Sysselsättning i Stockholmsregionen</a:t>
            </a: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887035204"/>
              </p:ext>
            </p:extLst>
          </p:nvPr>
        </p:nvGraphicFramePr>
        <p:xfrm>
          <a:off x="482802" y="1121449"/>
          <a:ext cx="7070936" cy="3731497"/>
        </p:xfrm>
        <a:graphic>
          <a:graphicData uri="http://schemas.openxmlformats.org/drawingml/2006/table">
            <a:tbl>
              <a:tblPr>
                <a:tableStyleId>{68D230F3-CF80-4859-8CE7-A43EE81993B5}</a:tableStyleId>
              </a:tblPr>
              <a:tblGrid>
                <a:gridCol w="2167118">
                  <a:extLst>
                    <a:ext uri="{9D8B030D-6E8A-4147-A177-3AD203B41FA5}">
                      <a16:colId xmlns:a16="http://schemas.microsoft.com/office/drawing/2014/main" val="20000"/>
                    </a:ext>
                  </a:extLst>
                </a:gridCol>
                <a:gridCol w="1170672">
                  <a:extLst>
                    <a:ext uri="{9D8B030D-6E8A-4147-A177-3AD203B41FA5}">
                      <a16:colId xmlns:a16="http://schemas.microsoft.com/office/drawing/2014/main" val="20001"/>
                    </a:ext>
                  </a:extLst>
                </a:gridCol>
                <a:gridCol w="1204688">
                  <a:extLst>
                    <a:ext uri="{9D8B030D-6E8A-4147-A177-3AD203B41FA5}">
                      <a16:colId xmlns:a16="http://schemas.microsoft.com/office/drawing/2014/main" val="20002"/>
                    </a:ext>
                  </a:extLst>
                </a:gridCol>
                <a:gridCol w="795075">
                  <a:extLst>
                    <a:ext uri="{9D8B030D-6E8A-4147-A177-3AD203B41FA5}">
                      <a16:colId xmlns:a16="http://schemas.microsoft.com/office/drawing/2014/main" val="20003"/>
                    </a:ext>
                  </a:extLst>
                </a:gridCol>
                <a:gridCol w="850789">
                  <a:extLst>
                    <a:ext uri="{9D8B030D-6E8A-4147-A177-3AD203B41FA5}">
                      <a16:colId xmlns:a16="http://schemas.microsoft.com/office/drawing/2014/main" val="20004"/>
                    </a:ext>
                  </a:extLst>
                </a:gridCol>
                <a:gridCol w="739669">
                  <a:extLst>
                    <a:ext uri="{9D8B030D-6E8A-4147-A177-3AD203B41FA5}">
                      <a16:colId xmlns:a16="http://schemas.microsoft.com/office/drawing/2014/main" val="20005"/>
                    </a:ext>
                  </a:extLst>
                </a:gridCol>
                <a:gridCol w="142925">
                  <a:extLst>
                    <a:ext uri="{9D8B030D-6E8A-4147-A177-3AD203B41FA5}">
                      <a16:colId xmlns:a16="http://schemas.microsoft.com/office/drawing/2014/main" val="20006"/>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kv4</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kv4</a:t>
                      </a:r>
                    </a:p>
                  </a:txBody>
                  <a:tcPr marL="9525" marR="9525" marT="9525" marB="0" anchor="b"/>
                </a:tc>
                <a:tc>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1"/>
                  </a:ext>
                </a:extLst>
              </a:tr>
              <a:tr h="302497">
                <a:tc>
                  <a:txBody>
                    <a:bodyPr/>
                    <a:lstStyle/>
                    <a:p>
                      <a:pPr algn="l" fontAlgn="b"/>
                      <a:r>
                        <a:rPr lang="sv-SE" sz="900" b="1" i="0" u="none" strike="noStrike">
                          <a:solidFill>
                            <a:srgbClr val="000000"/>
                          </a:solidFill>
                          <a:effectLst/>
                          <a:latin typeface="Futura std book"/>
                        </a:rPr>
                        <a:t>Total</a:t>
                      </a:r>
                    </a:p>
                  </a:txBody>
                  <a:tcPr marL="9525" marR="9525" marT="9525" marB="0" anchor="b"/>
                </a:tc>
                <a:tc>
                  <a:txBody>
                    <a:bodyPr/>
                    <a:lstStyle/>
                    <a:p>
                      <a:pPr algn="ctr" fontAlgn="b"/>
                      <a:r>
                        <a:rPr lang="sv-SE" sz="1100" b="1" i="0" u="none" strike="noStrike">
                          <a:solidFill>
                            <a:srgbClr val="000000"/>
                          </a:solidFill>
                          <a:effectLst/>
                          <a:latin typeface="Futura std book"/>
                        </a:rPr>
                        <a:t>2 253 700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33 500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11,8</a:t>
                      </a:r>
                    </a:p>
                  </a:txBody>
                  <a:tcPr marL="9525" marR="9525" marT="9525" marB="0" anchor="b"/>
                </a:tc>
                <a:tc>
                  <a:txBody>
                    <a:bodyPr/>
                    <a:lstStyle/>
                    <a:p>
                      <a:pPr algn="ctr" fontAlgn="b"/>
                      <a:r>
                        <a:rPr lang="sv-SE" sz="1100" b="1" i="0" u="none" strike="noStrike">
                          <a:solidFill>
                            <a:srgbClr val="000000"/>
                          </a:solidFill>
                          <a:effectLst/>
                          <a:latin typeface="Futura std book"/>
                        </a:rPr>
                        <a:t>12,5</a:t>
                      </a:r>
                    </a:p>
                  </a:txBody>
                  <a:tcPr marL="9525" marR="9525" marT="9525" marB="0" anchor="b"/>
                </a:tc>
                <a:tc>
                  <a:txBody>
                    <a:bodyPr/>
                    <a:lstStyle/>
                    <a:p>
                      <a:pPr algn="ctr" fontAlgn="b"/>
                      <a:r>
                        <a:rPr lang="sv-SE" sz="1100" b="1" i="0" u="none" strike="noStrike">
                          <a:solidFill>
                            <a:srgbClr val="000000"/>
                          </a:solidFill>
                          <a:effectLst/>
                          <a:latin typeface="Futura std book"/>
                        </a:rPr>
                        <a:t>1,5</a:t>
                      </a:r>
                    </a:p>
                  </a:txBody>
                  <a:tcPr marL="9525" marR="9525" marT="9525" marB="0" anchor="b"/>
                </a:tc>
                <a:tc>
                  <a:txBody>
                    <a:bodyPr/>
                    <a:lstStyle/>
                    <a:p>
                      <a:pPr algn="r" fontAlgn="b"/>
                      <a:endParaRPr lang="sv-SE" sz="1100" b="1"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2"/>
                  </a:ext>
                </a:extLst>
              </a:tr>
              <a:tr h="190500">
                <a:tc>
                  <a:txBody>
                    <a:bodyPr/>
                    <a:lstStyle/>
                    <a:p>
                      <a:pPr algn="l" fontAlgn="b"/>
                      <a:r>
                        <a:rPr lang="sv-SE" sz="900" b="0" i="0" u="none" strike="noStrike">
                          <a:solidFill>
                            <a:srgbClr val="000000"/>
                          </a:solidFill>
                          <a:effectLst/>
                          <a:latin typeface="Futura std book"/>
                        </a:rPr>
                        <a:t>Jordbruk, skogsbruk &amp; fiske</a:t>
                      </a:r>
                    </a:p>
                  </a:txBody>
                  <a:tcPr marL="9525" marR="9525" marT="9525" marB="0" anchor="b"/>
                </a:tc>
                <a:tc>
                  <a:txBody>
                    <a:bodyPr/>
                    <a:lstStyle/>
                    <a:p>
                      <a:pPr algn="ctr" fontAlgn="b"/>
                      <a:r>
                        <a:rPr lang="sv-SE" sz="1100" b="0" i="0" u="none" strike="noStrike">
                          <a:solidFill>
                            <a:srgbClr val="000000"/>
                          </a:solidFill>
                          <a:effectLst/>
                          <a:latin typeface="Futura std book"/>
                        </a:rPr>
                        <a:t>21 000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-19,8</a:t>
                      </a:r>
                    </a:p>
                  </a:txBody>
                  <a:tcPr marL="9525" marR="9525" marT="9525" marB="0" anchor="b"/>
                </a:tc>
                <a:tc>
                  <a:txBody>
                    <a:bodyPr/>
                    <a:lstStyle/>
                    <a:p>
                      <a:pPr algn="ctr" fontAlgn="b"/>
                      <a:r>
                        <a:rPr lang="sv-SE" sz="1100" b="0" i="0" u="none" strike="noStrike">
                          <a:solidFill>
                            <a:srgbClr val="000000"/>
                          </a:solidFill>
                          <a:effectLst/>
                          <a:latin typeface="Futura std book"/>
                        </a:rPr>
                        <a:t>-19,5</a:t>
                      </a:r>
                    </a:p>
                  </a:txBody>
                  <a:tcPr marL="9525" marR="9525" marT="9525" marB="0" anchor="b"/>
                </a:tc>
                <a:tc>
                  <a:txBody>
                    <a:bodyPr/>
                    <a:lstStyle/>
                    <a:p>
                      <a:pPr algn="ctr" fontAlgn="b"/>
                      <a:r>
                        <a:rPr lang="sv-SE" sz="1100" b="0" i="0" u="none" strike="noStrike">
                          <a:solidFill>
                            <a:srgbClr val="000000"/>
                          </a:solidFill>
                          <a:effectLst/>
                          <a:latin typeface="Futura std book"/>
                        </a:rPr>
                        <a:t>-10,6</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3"/>
                  </a:ext>
                </a:extLst>
              </a:tr>
              <a:tr h="190500">
                <a:tc>
                  <a:txBody>
                    <a:bodyPr/>
                    <a:lstStyle/>
                    <a:p>
                      <a:pPr algn="l" fontAlgn="b"/>
                      <a:r>
                        <a:rPr lang="sv-SE" sz="900" b="0" i="0" u="none" strike="noStrike">
                          <a:solidFill>
                            <a:srgbClr val="000000"/>
                          </a:solidFill>
                          <a:effectLst/>
                          <a:latin typeface="Futura std book"/>
                        </a:rPr>
                        <a:t>Tillverkn. &amp; utvinning, energi och miljö</a:t>
                      </a:r>
                    </a:p>
                  </a:txBody>
                  <a:tcPr marL="9525" marR="9525" marT="9525" marB="0" anchor="b"/>
                </a:tc>
                <a:tc>
                  <a:txBody>
                    <a:bodyPr/>
                    <a:lstStyle/>
                    <a:p>
                      <a:pPr algn="ctr" fontAlgn="b"/>
                      <a:r>
                        <a:rPr lang="sv-SE" sz="1100" b="0" i="0" u="none" strike="noStrike">
                          <a:solidFill>
                            <a:srgbClr val="000000"/>
                          </a:solidFill>
                          <a:effectLst/>
                          <a:latin typeface="Futura std book"/>
                        </a:rPr>
                        <a:t>196 700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-16,3</a:t>
                      </a:r>
                    </a:p>
                  </a:txBody>
                  <a:tcPr marL="9525" marR="9525" marT="9525" marB="0" anchor="b"/>
                </a:tc>
                <a:tc>
                  <a:txBody>
                    <a:bodyPr/>
                    <a:lstStyle/>
                    <a:p>
                      <a:pPr algn="ctr" fontAlgn="b"/>
                      <a:r>
                        <a:rPr lang="sv-SE" sz="1100" b="0" i="0" u="none" strike="noStrike">
                          <a:solidFill>
                            <a:srgbClr val="000000"/>
                          </a:solidFill>
                          <a:effectLst/>
                          <a:latin typeface="Futura std book"/>
                        </a:rPr>
                        <a:t>-4,5</a:t>
                      </a:r>
                    </a:p>
                  </a:txBody>
                  <a:tcPr marL="9525" marR="9525" marT="9525" marB="0" anchor="b"/>
                </a:tc>
                <a:tc>
                  <a:txBody>
                    <a:bodyPr/>
                    <a:lstStyle/>
                    <a:p>
                      <a:pPr algn="ctr" fontAlgn="b"/>
                      <a:r>
                        <a:rPr lang="sv-SE" sz="1100" b="0" i="0" u="none" strike="noStrike">
                          <a:solidFill>
                            <a:srgbClr val="000000"/>
                          </a:solidFill>
                          <a:effectLst/>
                          <a:latin typeface="Futura std book"/>
                        </a:rPr>
                        <a:t>-2,8</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4"/>
                  </a:ext>
                </a:extLst>
              </a:tr>
              <a:tr h="190500">
                <a:tc>
                  <a:txBody>
                    <a:bodyPr/>
                    <a:lstStyle/>
                    <a:p>
                      <a:pPr algn="l" fontAlgn="b"/>
                      <a:r>
                        <a:rPr lang="sv-SE" sz="900" b="0" i="0" u="none" strike="noStrike" dirty="0">
                          <a:solidFill>
                            <a:srgbClr val="000000"/>
                          </a:solidFill>
                          <a:effectLst/>
                          <a:latin typeface="Futura std book"/>
                        </a:rPr>
                        <a:t>därav </a:t>
                      </a:r>
                      <a:r>
                        <a:rPr lang="sv-SE" sz="900" b="0" i="0" u="none" strike="noStrike" dirty="0" err="1">
                          <a:solidFill>
                            <a:srgbClr val="000000"/>
                          </a:solidFill>
                          <a:effectLst/>
                          <a:latin typeface="Futura std book"/>
                        </a:rPr>
                        <a:t>Tillverkn</a:t>
                      </a:r>
                      <a:r>
                        <a:rPr lang="sv-SE" sz="900" b="0" i="0" u="none" strike="noStrike" dirty="0">
                          <a:solidFill>
                            <a:srgbClr val="000000"/>
                          </a:solidFill>
                          <a:effectLst/>
                          <a:latin typeface="Futura std book"/>
                        </a:rPr>
                        <a:t>. Av verkstadsvaror</a:t>
                      </a:r>
                    </a:p>
                  </a:txBody>
                  <a:tcPr marL="9525" marR="9525" marT="9525" marB="0" anchor="b"/>
                </a:tc>
                <a:tc>
                  <a:txBody>
                    <a:bodyPr/>
                    <a:lstStyle/>
                    <a:p>
                      <a:pPr algn="ctr" fontAlgn="b"/>
                      <a:r>
                        <a:rPr lang="sv-SE" sz="1100" b="0" i="0" u="none" strike="noStrike">
                          <a:solidFill>
                            <a:srgbClr val="000000"/>
                          </a:solidFill>
                          <a:effectLst/>
                          <a:latin typeface="Futura std book"/>
                        </a:rPr>
                        <a:t>96 100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-18,5</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5"/>
                  </a:ext>
                </a:extLst>
              </a:tr>
              <a:tr h="190500">
                <a:tc>
                  <a:txBody>
                    <a:bodyPr/>
                    <a:lstStyle/>
                    <a:p>
                      <a:pPr algn="l" fontAlgn="b"/>
                      <a:r>
                        <a:rPr lang="sv-SE" sz="900" b="0" i="0" u="none" strike="noStrike">
                          <a:solidFill>
                            <a:srgbClr val="000000"/>
                          </a:solidFill>
                          <a:effectLst/>
                          <a:latin typeface="Futura std book"/>
                        </a:rPr>
                        <a:t>Byggverksamhet</a:t>
                      </a:r>
                    </a:p>
                  </a:txBody>
                  <a:tcPr marL="9525" marR="9525" marT="9525" marB="0" anchor="b"/>
                </a:tc>
                <a:tc>
                  <a:txBody>
                    <a:bodyPr/>
                    <a:lstStyle/>
                    <a:p>
                      <a:pPr algn="ctr" fontAlgn="b"/>
                      <a:r>
                        <a:rPr lang="sv-SE" sz="1100" b="0" i="0" u="none" strike="noStrike">
                          <a:solidFill>
                            <a:srgbClr val="000000"/>
                          </a:solidFill>
                          <a:effectLst/>
                          <a:latin typeface="Futura std book"/>
                        </a:rPr>
                        <a:t>142 500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10,4</a:t>
                      </a:r>
                    </a:p>
                  </a:txBody>
                  <a:tcPr marL="9525" marR="9525" marT="9525" marB="0" anchor="b"/>
                </a:tc>
                <a:tc>
                  <a:txBody>
                    <a:bodyPr/>
                    <a:lstStyle/>
                    <a:p>
                      <a:pPr algn="ctr" fontAlgn="b"/>
                      <a:r>
                        <a:rPr lang="sv-SE" sz="1100" b="0" i="0" u="none" strike="noStrike">
                          <a:solidFill>
                            <a:srgbClr val="000000"/>
                          </a:solidFill>
                          <a:effectLst/>
                          <a:latin typeface="Futura std book"/>
                        </a:rPr>
                        <a:t>11,2</a:t>
                      </a: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6"/>
                  </a:ext>
                </a:extLst>
              </a:tr>
              <a:tr h="190500">
                <a:tc>
                  <a:txBody>
                    <a:bodyPr/>
                    <a:lstStyle/>
                    <a:p>
                      <a:pPr algn="l" fontAlgn="b"/>
                      <a:r>
                        <a:rPr lang="sv-SE" sz="900" b="0" i="0" u="none" strike="noStrike">
                          <a:solidFill>
                            <a:srgbClr val="000000"/>
                          </a:solidFill>
                          <a:effectLst/>
                          <a:latin typeface="Futura std book"/>
                        </a:rPr>
                        <a:t>Handel</a:t>
                      </a:r>
                    </a:p>
                  </a:txBody>
                  <a:tcPr marL="9525" marR="9525" marT="9525" marB="0" anchor="b"/>
                </a:tc>
                <a:tc>
                  <a:txBody>
                    <a:bodyPr/>
                    <a:lstStyle/>
                    <a:p>
                      <a:pPr algn="ctr" fontAlgn="b"/>
                      <a:r>
                        <a:rPr lang="sv-SE" sz="1100" b="0" i="0" u="none" strike="noStrike">
                          <a:solidFill>
                            <a:srgbClr val="000000"/>
                          </a:solidFill>
                          <a:effectLst/>
                          <a:latin typeface="Futura std book"/>
                        </a:rPr>
                        <a:t>252 900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4,4</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7"/>
                  </a:ext>
                </a:extLst>
              </a:tr>
              <a:tr h="190500">
                <a:tc>
                  <a:txBody>
                    <a:bodyPr/>
                    <a:lstStyle/>
                    <a:p>
                      <a:pPr algn="l" fontAlgn="b"/>
                      <a:r>
                        <a:rPr lang="sv-SE" sz="900" b="0" i="0" u="none" strike="noStrike">
                          <a:solidFill>
                            <a:srgbClr val="000000"/>
                          </a:solidFill>
                          <a:effectLst/>
                          <a:latin typeface="Futura std book"/>
                        </a:rPr>
                        <a:t>Transport</a:t>
                      </a:r>
                    </a:p>
                  </a:txBody>
                  <a:tcPr marL="9525" marR="9525" marT="9525" marB="0" anchor="b"/>
                </a:tc>
                <a:tc>
                  <a:txBody>
                    <a:bodyPr/>
                    <a:lstStyle/>
                    <a:p>
                      <a:pPr algn="ctr" fontAlgn="b"/>
                      <a:r>
                        <a:rPr lang="sv-SE" sz="1100" b="0" i="0" u="none" strike="noStrike">
                          <a:solidFill>
                            <a:srgbClr val="000000"/>
                          </a:solidFill>
                          <a:effectLst/>
                          <a:latin typeface="Futura std book"/>
                        </a:rPr>
                        <a:t>107 800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c>
                  <a:txBody>
                    <a:bodyPr/>
                    <a:lstStyle/>
                    <a:p>
                      <a:pPr algn="ctr" fontAlgn="b"/>
                      <a:r>
                        <a:rPr lang="sv-SE" sz="1100" b="0" i="0" u="none" strike="noStrike">
                          <a:solidFill>
                            <a:srgbClr val="000000"/>
                          </a:solidFill>
                          <a:effectLst/>
                          <a:latin typeface="Futura std book"/>
                        </a:rPr>
                        <a:t>-0,8</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8"/>
                  </a:ext>
                </a:extLst>
              </a:tr>
              <a:tr h="190500">
                <a:tc>
                  <a:txBody>
                    <a:bodyPr/>
                    <a:lstStyle/>
                    <a:p>
                      <a:pPr algn="l" fontAlgn="b"/>
                      <a:r>
                        <a:rPr lang="sv-SE" sz="900" b="0" i="0" u="none" strike="noStrike">
                          <a:solidFill>
                            <a:srgbClr val="000000"/>
                          </a:solidFill>
                          <a:effectLst/>
                          <a:latin typeface="Futura std book"/>
                        </a:rPr>
                        <a:t>Hotell och restaurang</a:t>
                      </a:r>
                    </a:p>
                  </a:txBody>
                  <a:tcPr marL="9525" marR="9525" marT="9525" marB="0" anchor="b"/>
                </a:tc>
                <a:tc>
                  <a:txBody>
                    <a:bodyPr/>
                    <a:lstStyle/>
                    <a:p>
                      <a:pPr algn="ctr" fontAlgn="b"/>
                      <a:r>
                        <a:rPr lang="sv-SE" sz="1100" b="0" i="0" u="none" strike="noStrike">
                          <a:solidFill>
                            <a:srgbClr val="000000"/>
                          </a:solidFill>
                          <a:effectLst/>
                          <a:latin typeface="Futura std book"/>
                        </a:rPr>
                        <a:t>80 200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22,6</a:t>
                      </a:r>
                    </a:p>
                  </a:txBody>
                  <a:tcPr marL="9525" marR="9525" marT="9525" marB="0" anchor="b"/>
                </a:tc>
                <a:tc>
                  <a:txBody>
                    <a:bodyPr/>
                    <a:lstStyle/>
                    <a:p>
                      <a:pPr algn="ctr" fontAlgn="b"/>
                      <a:r>
                        <a:rPr lang="sv-SE" sz="1100" b="0" i="0" u="none" strike="noStrike">
                          <a:solidFill>
                            <a:srgbClr val="000000"/>
                          </a:solidFill>
                          <a:effectLst/>
                          <a:latin typeface="Futura std book"/>
                        </a:rPr>
                        <a:t>17,4</a:t>
                      </a:r>
                    </a:p>
                  </a:txBody>
                  <a:tcPr marL="9525" marR="9525" marT="9525" marB="0" anchor="b"/>
                </a:tc>
                <a:tc>
                  <a:txBody>
                    <a:bodyPr/>
                    <a:lstStyle/>
                    <a:p>
                      <a:pPr algn="ctr" fontAlgn="b"/>
                      <a:r>
                        <a:rPr lang="sv-SE" sz="1100" b="0" i="0" u="none" strike="noStrike">
                          <a:solidFill>
                            <a:srgbClr val="000000"/>
                          </a:solidFill>
                          <a:effectLst/>
                          <a:latin typeface="Futura std book"/>
                        </a:rPr>
                        <a:t>6,5</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09"/>
                  </a:ext>
                </a:extLst>
              </a:tr>
              <a:tr h="190500">
                <a:tc>
                  <a:txBody>
                    <a:bodyPr/>
                    <a:lstStyle/>
                    <a:p>
                      <a:pPr algn="l" fontAlgn="b"/>
                      <a:r>
                        <a:rPr lang="sv-SE" sz="900" b="0" i="0" u="none" strike="noStrike">
                          <a:solidFill>
                            <a:srgbClr val="000000"/>
                          </a:solidFill>
                          <a:effectLst/>
                          <a:latin typeface="Futura std book"/>
                        </a:rPr>
                        <a:t>Information &amp; kommunikation</a:t>
                      </a:r>
                    </a:p>
                  </a:txBody>
                  <a:tcPr marL="9525" marR="9525" marT="9525" marB="0" anchor="b"/>
                </a:tc>
                <a:tc>
                  <a:txBody>
                    <a:bodyPr/>
                    <a:lstStyle/>
                    <a:p>
                      <a:pPr algn="ctr" fontAlgn="b"/>
                      <a:r>
                        <a:rPr lang="sv-SE" sz="1100" b="0" i="0" u="none" strike="noStrike">
                          <a:solidFill>
                            <a:srgbClr val="000000"/>
                          </a:solidFill>
                          <a:effectLst/>
                          <a:latin typeface="Futura std book"/>
                        </a:rPr>
                        <a:t>125 300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22,6</a:t>
                      </a:r>
                    </a:p>
                  </a:txBody>
                  <a:tcPr marL="9525" marR="9525" marT="9525" marB="0" anchor="b"/>
                </a:tc>
                <a:tc>
                  <a:txBody>
                    <a:bodyPr/>
                    <a:lstStyle/>
                    <a:p>
                      <a:pPr algn="ctr" fontAlgn="b"/>
                      <a:r>
                        <a:rPr lang="sv-SE" sz="1100" b="0" i="0" u="none" strike="noStrike">
                          <a:solidFill>
                            <a:srgbClr val="000000"/>
                          </a:solidFill>
                          <a:effectLst/>
                          <a:latin typeface="Futura std book"/>
                        </a:rPr>
                        <a:t>23,9</a:t>
                      </a:r>
                    </a:p>
                  </a:txBody>
                  <a:tcPr marL="9525" marR="9525" marT="9525" marB="0" anchor="b"/>
                </a:tc>
                <a:tc>
                  <a:txBody>
                    <a:bodyPr/>
                    <a:lstStyle/>
                    <a:p>
                      <a:pPr algn="ctr" fontAlgn="b"/>
                      <a:r>
                        <a:rPr lang="sv-SE" sz="1100" b="0" i="0" u="none" strike="noStrike">
                          <a:solidFill>
                            <a:srgbClr val="000000"/>
                          </a:solidFill>
                          <a:effectLst/>
                          <a:latin typeface="Futura std book"/>
                        </a:rPr>
                        <a:t>4,3</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0"/>
                  </a:ext>
                </a:extLst>
              </a:tr>
              <a:tr h="190500">
                <a:tc>
                  <a:txBody>
                    <a:bodyPr/>
                    <a:lstStyle/>
                    <a:p>
                      <a:pPr algn="l" fontAlgn="b"/>
                      <a:r>
                        <a:rPr lang="sv-SE" sz="900" b="0" i="0" u="none" strike="noStrike" dirty="0">
                          <a:solidFill>
                            <a:srgbClr val="000000"/>
                          </a:solidFill>
                          <a:effectLst/>
                          <a:latin typeface="Futura std book"/>
                        </a:rPr>
                        <a:t>Personliga &amp; kulturella tjänster</a:t>
                      </a:r>
                    </a:p>
                  </a:txBody>
                  <a:tcPr marL="9525" marR="9525" marT="9525" marB="0" anchor="b"/>
                </a:tc>
                <a:tc>
                  <a:txBody>
                    <a:bodyPr/>
                    <a:lstStyle/>
                    <a:p>
                      <a:pPr algn="ctr" fontAlgn="b"/>
                      <a:r>
                        <a:rPr lang="sv-SE" sz="1100" b="0" i="0" u="none" strike="noStrike">
                          <a:solidFill>
                            <a:srgbClr val="000000"/>
                          </a:solidFill>
                          <a:effectLst/>
                          <a:latin typeface="Futura std book"/>
                        </a:rPr>
                        <a:t>117 500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9,9</a:t>
                      </a:r>
                    </a:p>
                  </a:txBody>
                  <a:tcPr marL="9525" marR="9525" marT="9525" marB="0" anchor="b"/>
                </a:tc>
                <a:tc>
                  <a:txBody>
                    <a:bodyPr/>
                    <a:lstStyle/>
                    <a:p>
                      <a:pPr algn="ctr" fontAlgn="b"/>
                      <a:r>
                        <a:rPr lang="sv-SE" sz="1100" b="0" i="0" u="none" strike="noStrike">
                          <a:solidFill>
                            <a:srgbClr val="000000"/>
                          </a:solidFill>
                          <a:effectLst/>
                          <a:latin typeface="Futura std book"/>
                        </a:rPr>
                        <a:t>7,9</a:t>
                      </a:r>
                    </a:p>
                  </a:txBody>
                  <a:tcPr marL="9525" marR="9525" marT="9525" marB="0" anchor="b"/>
                </a:tc>
                <a:tc>
                  <a:txBody>
                    <a:bodyPr/>
                    <a:lstStyle/>
                    <a:p>
                      <a:pPr algn="ctr" fontAlgn="b"/>
                      <a:r>
                        <a:rPr lang="sv-SE" sz="1100" b="0" i="0" u="none" strike="noStrike">
                          <a:solidFill>
                            <a:srgbClr val="000000"/>
                          </a:solidFill>
                          <a:effectLst/>
                          <a:latin typeface="Futura std book"/>
                        </a:rPr>
                        <a:t>1,9</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1"/>
                  </a:ext>
                </a:extLst>
              </a:tr>
              <a:tr h="190500">
                <a:tc>
                  <a:txBody>
                    <a:bodyPr/>
                    <a:lstStyle/>
                    <a:p>
                      <a:pPr algn="l" fontAlgn="b"/>
                      <a:r>
                        <a:rPr lang="sv-SE" sz="900" b="0" i="0" u="none" strike="noStrike">
                          <a:solidFill>
                            <a:srgbClr val="000000"/>
                          </a:solidFill>
                          <a:effectLst/>
                          <a:latin typeface="Futura std book"/>
                        </a:rPr>
                        <a:t>Finansiell verksamhet, företagstjänster</a:t>
                      </a:r>
                    </a:p>
                  </a:txBody>
                  <a:tcPr marL="9525" marR="9525" marT="9525" marB="0" anchor="b"/>
                </a:tc>
                <a:tc>
                  <a:txBody>
                    <a:bodyPr/>
                    <a:lstStyle/>
                    <a:p>
                      <a:pPr algn="ctr" fontAlgn="b"/>
                      <a:r>
                        <a:rPr lang="sv-SE" sz="1100" b="0" i="0" u="none" strike="noStrike">
                          <a:solidFill>
                            <a:srgbClr val="000000"/>
                          </a:solidFill>
                          <a:effectLst/>
                          <a:latin typeface="Futura std book"/>
                        </a:rPr>
                        <a:t>459 100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27,3</a:t>
                      </a:r>
                    </a:p>
                  </a:txBody>
                  <a:tcPr marL="9525" marR="9525" marT="9525" marB="0" anchor="b"/>
                </a:tc>
                <a:tc>
                  <a:txBody>
                    <a:bodyPr/>
                    <a:lstStyle/>
                    <a:p>
                      <a:pPr algn="ctr" fontAlgn="b"/>
                      <a:r>
                        <a:rPr lang="sv-SE" sz="1100" b="0" i="0" u="none" strike="noStrike">
                          <a:solidFill>
                            <a:srgbClr val="000000"/>
                          </a:solidFill>
                          <a:effectLst/>
                          <a:latin typeface="Futura std book"/>
                        </a:rPr>
                        <a:t>19,7</a:t>
                      </a:r>
                    </a:p>
                  </a:txBody>
                  <a:tcPr marL="9525" marR="9525" marT="9525" marB="0" anchor="b"/>
                </a:tc>
                <a:tc>
                  <a:txBody>
                    <a:bodyPr/>
                    <a:lstStyle/>
                    <a:p>
                      <a:pPr algn="ctr" fontAlgn="b"/>
                      <a:r>
                        <a:rPr lang="sv-SE" sz="1100" b="0" i="0" u="none" strike="noStrike">
                          <a:solidFill>
                            <a:srgbClr val="000000"/>
                          </a:solidFill>
                          <a:effectLst/>
                          <a:latin typeface="Futura std book"/>
                        </a:rPr>
                        <a:t>2,9</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2"/>
                  </a:ext>
                </a:extLst>
              </a:tr>
              <a:tr h="190500">
                <a:tc>
                  <a:txBody>
                    <a:bodyPr/>
                    <a:lstStyle/>
                    <a:p>
                      <a:pPr algn="l" fontAlgn="b"/>
                      <a:r>
                        <a:rPr lang="sv-SE" sz="900" b="0" i="0" u="none" strike="noStrike">
                          <a:solidFill>
                            <a:srgbClr val="000000"/>
                          </a:solidFill>
                          <a:effectLst/>
                          <a:latin typeface="Futura std book"/>
                        </a:rPr>
                        <a:t>Offentlig förvalting</a:t>
                      </a:r>
                    </a:p>
                  </a:txBody>
                  <a:tcPr marL="9525" marR="9525" marT="9525" marB="0" anchor="b"/>
                </a:tc>
                <a:tc>
                  <a:txBody>
                    <a:bodyPr/>
                    <a:lstStyle/>
                    <a:p>
                      <a:pPr algn="ctr" fontAlgn="b"/>
                      <a:r>
                        <a:rPr lang="sv-SE" sz="1100" b="0" i="0" u="none" strike="noStrike">
                          <a:solidFill>
                            <a:srgbClr val="000000"/>
                          </a:solidFill>
                          <a:effectLst/>
                          <a:latin typeface="Futura std book"/>
                        </a:rPr>
                        <a:t>155 100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27,9</a:t>
                      </a:r>
                    </a:p>
                  </a:txBody>
                  <a:tcPr marL="9525" marR="9525" marT="9525" marB="0" anchor="b"/>
                </a:tc>
                <a:tc>
                  <a:txBody>
                    <a:bodyPr/>
                    <a:lstStyle/>
                    <a:p>
                      <a:pPr algn="ctr" fontAlgn="b"/>
                      <a:r>
                        <a:rPr lang="sv-SE" sz="1100" b="0" i="0" u="none" strike="noStrike">
                          <a:solidFill>
                            <a:srgbClr val="000000"/>
                          </a:solidFill>
                          <a:effectLst/>
                          <a:latin typeface="Futura std book"/>
                        </a:rPr>
                        <a:t>27,0</a:t>
                      </a:r>
                    </a:p>
                  </a:txBody>
                  <a:tcPr marL="9525" marR="9525" marT="9525" marB="0" anchor="b"/>
                </a:tc>
                <a:tc>
                  <a:txBody>
                    <a:bodyPr/>
                    <a:lstStyle/>
                    <a:p>
                      <a:pPr algn="ctr" fontAlgn="b"/>
                      <a:r>
                        <a:rPr lang="sv-SE" sz="1100" b="0" i="0" u="none" strike="noStrike">
                          <a:solidFill>
                            <a:srgbClr val="000000"/>
                          </a:solidFill>
                          <a:effectLst/>
                          <a:latin typeface="Futura std book"/>
                        </a:rPr>
                        <a:t>4,1</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3"/>
                  </a:ext>
                </a:extLst>
              </a:tr>
              <a:tr h="190500">
                <a:tc>
                  <a:txBody>
                    <a:bodyPr/>
                    <a:lstStyle/>
                    <a:p>
                      <a:pPr algn="l" fontAlgn="b"/>
                      <a:r>
                        <a:rPr lang="sv-SE" sz="900" b="0" i="0" u="none" strike="noStrike">
                          <a:solidFill>
                            <a:srgbClr val="000000"/>
                          </a:solidFill>
                          <a:effectLst/>
                          <a:latin typeface="Futura std book"/>
                        </a:rPr>
                        <a:t>Utbildning</a:t>
                      </a:r>
                    </a:p>
                  </a:txBody>
                  <a:tcPr marL="9525" marR="9525" marT="9525" marB="0" anchor="b"/>
                </a:tc>
                <a:tc>
                  <a:txBody>
                    <a:bodyPr/>
                    <a:lstStyle/>
                    <a:p>
                      <a:pPr algn="ctr" fontAlgn="b"/>
                      <a:r>
                        <a:rPr lang="sv-SE" sz="1100" b="0" i="0" u="none" strike="noStrike">
                          <a:solidFill>
                            <a:srgbClr val="000000"/>
                          </a:solidFill>
                          <a:effectLst/>
                          <a:latin typeface="Futura std book"/>
                        </a:rPr>
                        <a:t>255 400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17,8</a:t>
                      </a:r>
                    </a:p>
                  </a:txBody>
                  <a:tcPr marL="9525" marR="9525" marT="9525" marB="0" anchor="b"/>
                </a:tc>
                <a:tc>
                  <a:txBody>
                    <a:bodyPr/>
                    <a:lstStyle/>
                    <a:p>
                      <a:pPr algn="ctr" fontAlgn="b"/>
                      <a:r>
                        <a:rPr lang="sv-SE" sz="1100" b="0" i="0" u="none" strike="noStrike">
                          <a:solidFill>
                            <a:srgbClr val="000000"/>
                          </a:solidFill>
                          <a:effectLst/>
                          <a:latin typeface="Futura std book"/>
                        </a:rPr>
                        <a:t>18,2</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4"/>
                  </a:ext>
                </a:extLst>
              </a:tr>
              <a:tr h="190500">
                <a:tc>
                  <a:txBody>
                    <a:bodyPr/>
                    <a:lstStyle/>
                    <a:p>
                      <a:pPr algn="l" fontAlgn="b"/>
                      <a:r>
                        <a:rPr lang="sv-SE" sz="900" b="0" i="0" u="none" strike="noStrike" dirty="0">
                          <a:solidFill>
                            <a:srgbClr val="000000"/>
                          </a:solidFill>
                          <a:effectLst/>
                          <a:latin typeface="Futura std book"/>
                        </a:rPr>
                        <a:t>Vård och omsorg</a:t>
                      </a:r>
                    </a:p>
                  </a:txBody>
                  <a:tcPr marL="9525" marR="9525" marT="9525" marB="0" anchor="b"/>
                </a:tc>
                <a:tc>
                  <a:txBody>
                    <a:bodyPr/>
                    <a:lstStyle/>
                    <a:p>
                      <a:pPr algn="ctr" fontAlgn="b"/>
                      <a:r>
                        <a:rPr lang="sv-SE" sz="1100" b="0" i="0" u="none" strike="noStrike">
                          <a:solidFill>
                            <a:srgbClr val="000000"/>
                          </a:solidFill>
                          <a:effectLst/>
                          <a:latin typeface="Futura std book"/>
                        </a:rPr>
                        <a:t>322 200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11,1</a:t>
                      </a:r>
                    </a:p>
                  </a:txBody>
                  <a:tcPr marL="9525" marR="9525" marT="9525" marB="0" anchor="b"/>
                </a:tc>
                <a:tc>
                  <a:txBody>
                    <a:bodyPr/>
                    <a:lstStyle/>
                    <a:p>
                      <a:pPr algn="ctr" fontAlgn="b"/>
                      <a:r>
                        <a:rPr lang="sv-SE" sz="1100" b="0" i="0" u="none" strike="noStrike">
                          <a:solidFill>
                            <a:srgbClr val="000000"/>
                          </a:solidFill>
                          <a:effectLst/>
                          <a:latin typeface="Futura std book"/>
                        </a:rPr>
                        <a:t>13,0</a:t>
                      </a:r>
                    </a:p>
                  </a:txBody>
                  <a:tcPr marL="9525" marR="9525" marT="9525" marB="0" anchor="b"/>
                </a:tc>
                <a:tc>
                  <a:txBody>
                    <a:bodyPr/>
                    <a:lstStyle/>
                    <a:p>
                      <a:pPr algn="ctr" fontAlgn="b"/>
                      <a:r>
                        <a:rPr lang="sv-SE" sz="1100" b="0" i="0" u="none" strike="noStrike">
                          <a:solidFill>
                            <a:srgbClr val="000000"/>
                          </a:solidFill>
                          <a:effectLst/>
                          <a:latin typeface="Futura std book"/>
                        </a:rPr>
                        <a:t>2,2</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5"/>
                  </a:ext>
                </a:extLst>
              </a:tr>
              <a:tr h="190500">
                <a:tc>
                  <a:txBody>
                    <a:bodyPr/>
                    <a:lstStyle/>
                    <a:p>
                      <a:pPr algn="l" fontAlgn="b"/>
                      <a:r>
                        <a:rPr lang="sv-SE" sz="900" b="0" i="0" u="none" strike="noStrike">
                          <a:solidFill>
                            <a:srgbClr val="000000"/>
                          </a:solidFill>
                          <a:effectLst/>
                          <a:latin typeface="Futura std book"/>
                        </a:rPr>
                        <a:t>Uppgift saknas</a:t>
                      </a:r>
                    </a:p>
                  </a:txBody>
                  <a:tcPr marL="9525" marR="9525" marT="9525" marB="0" anchor="b"/>
                </a:tc>
                <a:tc>
                  <a:txBody>
                    <a:bodyPr/>
                    <a:lstStyle/>
                    <a:p>
                      <a:pPr algn="ctr" fontAlgn="b"/>
                      <a:r>
                        <a:rPr lang="sv-SE" sz="1100" b="0" i="0" u="none" strike="noStrike">
                          <a:solidFill>
                            <a:srgbClr val="000000"/>
                          </a:solidFill>
                          <a:effectLst/>
                          <a:latin typeface="Futura std book"/>
                        </a:rPr>
                        <a:t>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6"/>
                  </a:ext>
                </a:extLst>
              </a:tr>
              <a:tr h="190500">
                <a:tc>
                  <a:txBody>
                    <a:bodyPr/>
                    <a:lstStyle/>
                    <a:p>
                      <a:pPr algn="l" fontAlgn="b"/>
                      <a:r>
                        <a:rPr lang="sv-SE" sz="900" b="0" i="0" u="none" strike="noStrike">
                          <a:solidFill>
                            <a:srgbClr val="000000"/>
                          </a:solidFill>
                          <a:effectLst/>
                          <a:latin typeface="Futura std book"/>
                        </a:rPr>
                        <a:t>Sysselsatta i Sverige</a:t>
                      </a:r>
                    </a:p>
                  </a:txBody>
                  <a:tcPr marL="9525" marR="9525" marT="9525" marB="0" anchor="b"/>
                </a:tc>
                <a:tc>
                  <a:txBody>
                    <a:bodyPr/>
                    <a:lstStyle/>
                    <a:p>
                      <a:pPr algn="ctr" fontAlgn="b"/>
                      <a:r>
                        <a:rPr lang="sv-SE" sz="1100" b="0" i="0" u="none" strike="noStrike">
                          <a:solidFill>
                            <a:srgbClr val="000000"/>
                          </a:solidFill>
                          <a:effectLst/>
                          <a:latin typeface="Futura std book"/>
                        </a:rPr>
                        <a:t>2 247 800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37 600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12,1</a:t>
                      </a:r>
                    </a:p>
                  </a:txBody>
                  <a:tcPr marL="9525" marR="9525" marT="9525" marB="0" anchor="b"/>
                </a:tc>
                <a:tc>
                  <a:txBody>
                    <a:bodyPr/>
                    <a:lstStyle/>
                    <a:p>
                      <a:pPr algn="ctr" fontAlgn="b"/>
                      <a:r>
                        <a:rPr lang="sv-SE" sz="1100" b="0" i="0" u="none" strike="noStrike">
                          <a:solidFill>
                            <a:srgbClr val="000000"/>
                          </a:solidFill>
                          <a:effectLst/>
                          <a:latin typeface="Futura std book"/>
                        </a:rPr>
                        <a:t>12,7</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7"/>
                  </a:ext>
                </a:extLst>
              </a:tr>
              <a:tr h="190500">
                <a:tc>
                  <a:txBody>
                    <a:bodyPr/>
                    <a:lstStyle/>
                    <a:p>
                      <a:pPr algn="l" fontAlgn="b"/>
                      <a:r>
                        <a:rPr lang="sv-SE" sz="900" b="0" i="0" u="none" strike="noStrike">
                          <a:solidFill>
                            <a:srgbClr val="000000"/>
                          </a:solidFill>
                          <a:effectLst/>
                          <a:latin typeface="Futura std book"/>
                        </a:rPr>
                        <a:t>Sysselsatta utomlands</a:t>
                      </a:r>
                    </a:p>
                  </a:txBody>
                  <a:tcPr marL="9525" marR="9525" marT="9525" marB="0" anchor="b"/>
                </a:tc>
                <a:tc>
                  <a:txBody>
                    <a:bodyPr/>
                    <a:lstStyle/>
                    <a:p>
                      <a:pPr algn="ctr" fontAlgn="b"/>
                      <a:r>
                        <a:rPr lang="sv-SE" sz="1100" b="0" i="0" u="none" strike="noStrike">
                          <a:solidFill>
                            <a:srgbClr val="000000"/>
                          </a:solidFill>
                          <a:effectLst/>
                          <a:latin typeface="Futura std book"/>
                        </a:rPr>
                        <a:t>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a:t>
                      </a:r>
                    </a:p>
                  </a:txBody>
                  <a:tcPr marL="9525" marR="9525" marT="9525" marB="0" anchor="b"/>
                </a:tc>
                <a:tc>
                  <a:txBody>
                    <a:bodyPr/>
                    <a:lstStyle/>
                    <a:p>
                      <a:pPr algn="ctr" fontAlgn="b"/>
                      <a:r>
                        <a:rPr lang="sv-SE" sz="1100" b="0" i="0" u="none" strike="noStrike">
                          <a:solidFill>
                            <a:srgbClr val="000000"/>
                          </a:solidFill>
                          <a:effectLst/>
                          <a:latin typeface="Futura std book"/>
                        </a:rPr>
                        <a:t>-2,7</a:t>
                      </a:r>
                    </a:p>
                  </a:txBody>
                  <a:tcPr marL="9525" marR="9525" marT="9525" marB="0" anchor="b"/>
                </a:tc>
                <a:tc>
                  <a:txBody>
                    <a:bodyPr/>
                    <a:lstStyle/>
                    <a:p>
                      <a:pPr algn="ctr" fontAlgn="b"/>
                      <a:r>
                        <a:rPr lang="sv-SE" sz="1100" b="0" i="0" u="none" strike="noStrike" dirty="0">
                          <a:solidFill>
                            <a:srgbClr val="000000"/>
                          </a:solidFill>
                          <a:effectLst/>
                          <a:latin typeface="Futura std book"/>
                        </a:rPr>
                        <a:t>-33,3</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extLst>
                  <a:ext uri="{0D108BD9-81ED-4DB2-BD59-A6C34878D82A}">
                    <a16:rowId xmlns:a16="http://schemas.microsoft.com/office/drawing/2014/main" val="10018"/>
                  </a:ext>
                </a:extLst>
              </a:tr>
            </a:tbl>
          </a:graphicData>
        </a:graphic>
      </p:graphicFrame>
      <p:sp>
        <p:nvSpPr>
          <p:cNvPr id="5" name="textruta 4"/>
          <p:cNvSpPr txBox="1"/>
          <p:nvPr/>
        </p:nvSpPr>
        <p:spPr>
          <a:xfrm>
            <a:off x="4150569" y="4765852"/>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301633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5" y="1454655"/>
            <a:ext cx="7118001"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7" name="Tabell 6"/>
          <p:cNvGraphicFramePr>
            <a:graphicFrameLocks noGrp="1"/>
          </p:cNvGraphicFramePr>
          <p:nvPr>
            <p:extLst>
              <p:ext uri="{D42A27DB-BD31-4B8C-83A1-F6EECF244321}">
                <p14:modId xmlns:p14="http://schemas.microsoft.com/office/powerpoint/2010/main" val="173921112"/>
              </p:ext>
            </p:extLst>
          </p:nvPr>
        </p:nvGraphicFramePr>
        <p:xfrm>
          <a:off x="3991235" y="2305876"/>
          <a:ext cx="4530243" cy="2286000"/>
        </p:xfrm>
        <a:graphic>
          <a:graphicData uri="http://schemas.openxmlformats.org/drawingml/2006/table">
            <a:tbl>
              <a:tblPr>
                <a:tableStyleId>{68D230F3-CF80-4859-8CE7-A43EE81993B5}</a:tableStyleId>
              </a:tblPr>
              <a:tblGrid>
                <a:gridCol w="1985880">
                  <a:extLst>
                    <a:ext uri="{9D8B030D-6E8A-4147-A177-3AD203B41FA5}">
                      <a16:colId xmlns:a16="http://schemas.microsoft.com/office/drawing/2014/main" val="20000"/>
                    </a:ext>
                  </a:extLst>
                </a:gridCol>
                <a:gridCol w="706688">
                  <a:extLst>
                    <a:ext uri="{9D8B030D-6E8A-4147-A177-3AD203B41FA5}">
                      <a16:colId xmlns:a16="http://schemas.microsoft.com/office/drawing/2014/main" val="20001"/>
                    </a:ext>
                  </a:extLst>
                </a:gridCol>
                <a:gridCol w="661301">
                  <a:extLst>
                    <a:ext uri="{9D8B030D-6E8A-4147-A177-3AD203B41FA5}">
                      <a16:colId xmlns:a16="http://schemas.microsoft.com/office/drawing/2014/main" val="20002"/>
                    </a:ext>
                  </a:extLst>
                </a:gridCol>
                <a:gridCol w="651428">
                  <a:extLst>
                    <a:ext uri="{9D8B030D-6E8A-4147-A177-3AD203B41FA5}">
                      <a16:colId xmlns:a16="http://schemas.microsoft.com/office/drawing/2014/main" val="20003"/>
                    </a:ext>
                  </a:extLst>
                </a:gridCol>
                <a:gridCol w="524946">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1"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153 659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12,4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636 583</a:t>
                      </a:r>
                    </a:p>
                  </a:txBody>
                  <a:tcPr marL="9525" marR="9525" marT="9525" marB="0" anchor="b"/>
                </a:tc>
                <a:tc>
                  <a:txBody>
                    <a:bodyPr/>
                    <a:lstStyle/>
                    <a:p>
                      <a:pPr algn="ctr" fontAlgn="b"/>
                      <a:r>
                        <a:rPr lang="sv-SE" sz="1100" b="1" i="0" u="none" strike="noStrike">
                          <a:solidFill>
                            <a:srgbClr val="000000"/>
                          </a:solidFill>
                          <a:effectLst/>
                          <a:latin typeface="Futura std book"/>
                        </a:rPr>
                        <a:t>21,3</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1" i="0" u="none" strike="noStrike" dirty="0">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dirty="0">
                          <a:solidFill>
                            <a:srgbClr val="000000"/>
                          </a:solidFill>
                          <a:effectLst/>
                          <a:latin typeface="Futura std book"/>
                        </a:rPr>
                        <a:t>154 580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663 127</a:t>
                      </a:r>
                    </a:p>
                  </a:txBody>
                  <a:tcPr marL="9525" marR="9525" marT="9525" marB="0" anchor="b"/>
                </a:tc>
                <a:tc>
                  <a:txBody>
                    <a:bodyPr/>
                    <a:lstStyle/>
                    <a:p>
                      <a:pPr algn="ctr" fontAlgn="b"/>
                      <a:r>
                        <a:rPr lang="sv-SE" sz="1100" b="1" i="0" u="none" strike="noStrike">
                          <a:solidFill>
                            <a:srgbClr val="000000"/>
                          </a:solidFill>
                          <a:effectLst/>
                          <a:latin typeface="Futura std book"/>
                        </a:rPr>
                        <a:t>19,9</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0" i="0" u="none" strike="noStrike" dirty="0">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96 398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396 662</a:t>
                      </a:r>
                    </a:p>
                  </a:txBody>
                  <a:tcPr marL="9525" marR="9525" marT="9525" marB="0" anchor="b"/>
                </a:tc>
                <a:tc>
                  <a:txBody>
                    <a:bodyPr/>
                    <a:lstStyle/>
                    <a:p>
                      <a:pPr algn="ctr" fontAlgn="b"/>
                      <a:r>
                        <a:rPr lang="sv-SE" sz="1100" b="0" i="0" u="none" strike="noStrike">
                          <a:solidFill>
                            <a:srgbClr val="000000"/>
                          </a:solidFill>
                          <a:effectLst/>
                          <a:latin typeface="Futura Std Book"/>
                        </a:rPr>
                        <a:t>23,9</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8 359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37 515</a:t>
                      </a:r>
                    </a:p>
                  </a:txBody>
                  <a:tcPr marL="9525" marR="9525" marT="9525" marB="0" anchor="b"/>
                </a:tc>
                <a:tc>
                  <a:txBody>
                    <a:bodyPr/>
                    <a:lstStyle/>
                    <a:p>
                      <a:pPr algn="ctr" fontAlgn="b"/>
                      <a:r>
                        <a:rPr lang="sv-SE" sz="1100" b="0" i="0" u="none" strike="noStrike">
                          <a:solidFill>
                            <a:srgbClr val="000000"/>
                          </a:solidFill>
                          <a:effectLst/>
                          <a:latin typeface="Futura Std Book"/>
                        </a:rPr>
                        <a:t>17,5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8 235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35 035</a:t>
                      </a:r>
                    </a:p>
                  </a:txBody>
                  <a:tcPr marL="9525" marR="9525" marT="9525" marB="0" anchor="b"/>
                </a:tc>
                <a:tc>
                  <a:txBody>
                    <a:bodyPr/>
                    <a:lstStyle/>
                    <a:p>
                      <a:pPr algn="ctr" fontAlgn="b"/>
                      <a:r>
                        <a:rPr lang="sv-SE" sz="1100" b="0" i="0" u="none" strike="noStrike">
                          <a:solidFill>
                            <a:srgbClr val="000000"/>
                          </a:solidFill>
                          <a:effectLst/>
                          <a:latin typeface="Futura Std Book"/>
                        </a:rPr>
                        <a:t>28,3</a:t>
                      </a:r>
                    </a:p>
                  </a:txBody>
                  <a:tcPr marL="9525" marR="9525" marT="9525" marB="0" anchor="b"/>
                </a:tc>
                <a:extLst>
                  <a:ext uri="{0D108BD9-81ED-4DB2-BD59-A6C34878D82A}">
                    <a16:rowId xmlns:a16="http://schemas.microsoft.com/office/drawing/2014/main" val="10006"/>
                  </a:ext>
                </a:extLst>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12 574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55 364</a:t>
                      </a:r>
                    </a:p>
                  </a:txBody>
                  <a:tcPr marL="9525" marR="9525" marT="9525" marB="0" anchor="b"/>
                </a:tc>
                <a:tc>
                  <a:txBody>
                    <a:bodyPr/>
                    <a:lstStyle/>
                    <a:p>
                      <a:pPr algn="ctr" fontAlgn="b"/>
                      <a:r>
                        <a:rPr lang="sv-SE" sz="1100" b="0" i="0" u="none" strike="noStrike">
                          <a:solidFill>
                            <a:srgbClr val="000000"/>
                          </a:solidFill>
                          <a:effectLst/>
                          <a:latin typeface="Futura Std Book"/>
                        </a:rPr>
                        <a:t>17,6</a:t>
                      </a:r>
                    </a:p>
                  </a:txBody>
                  <a:tcPr marL="9525" marR="9525" marT="9525" marB="0" anchor="b"/>
                </a:tc>
                <a:extLst>
                  <a:ext uri="{0D108BD9-81ED-4DB2-BD59-A6C34878D82A}">
                    <a16:rowId xmlns:a16="http://schemas.microsoft.com/office/drawing/2014/main" val="10007"/>
                  </a:ext>
                </a:extLst>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8 689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33 538</a:t>
                      </a:r>
                    </a:p>
                  </a:txBody>
                  <a:tcPr marL="9525" marR="9525" marT="9525" marB="0" anchor="b"/>
                </a:tc>
                <a:tc>
                  <a:txBody>
                    <a:bodyPr/>
                    <a:lstStyle/>
                    <a:p>
                      <a:pPr algn="ctr" fontAlgn="b"/>
                      <a:r>
                        <a:rPr lang="sv-SE" sz="1100" b="0" i="0" u="none" strike="noStrike">
                          <a:solidFill>
                            <a:srgbClr val="000000"/>
                          </a:solidFill>
                          <a:effectLst/>
                          <a:latin typeface="Futura Std Book"/>
                        </a:rPr>
                        <a:t>26,3</a:t>
                      </a:r>
                    </a:p>
                  </a:txBody>
                  <a:tcPr marL="9525" marR="9525" marT="9525" marB="0" anchor="b"/>
                </a:tc>
                <a:extLst>
                  <a:ext uri="{0D108BD9-81ED-4DB2-BD59-A6C34878D82A}">
                    <a16:rowId xmlns:a16="http://schemas.microsoft.com/office/drawing/2014/main" val="10008"/>
                  </a:ext>
                </a:extLst>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6 043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26 127</a:t>
                      </a:r>
                    </a:p>
                  </a:txBody>
                  <a:tcPr marL="9525" marR="9525" marT="9525" marB="0" anchor="b"/>
                </a:tc>
                <a:tc>
                  <a:txBody>
                    <a:bodyPr/>
                    <a:lstStyle/>
                    <a:p>
                      <a:pPr algn="ctr" fontAlgn="b"/>
                      <a:r>
                        <a:rPr lang="sv-SE" sz="1100" b="0" i="0" u="none" strike="noStrike">
                          <a:solidFill>
                            <a:srgbClr val="000000"/>
                          </a:solidFill>
                          <a:effectLst/>
                          <a:latin typeface="Futura Std Book"/>
                        </a:rPr>
                        <a:t>6,1</a:t>
                      </a:r>
                    </a:p>
                  </a:txBody>
                  <a:tcPr marL="9525" marR="9525" marT="9525" marB="0" anchor="b"/>
                </a:tc>
                <a:extLst>
                  <a:ext uri="{0D108BD9-81ED-4DB2-BD59-A6C34878D82A}">
                    <a16:rowId xmlns:a16="http://schemas.microsoft.com/office/drawing/2014/main" val="10009"/>
                  </a:ext>
                </a:extLst>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6 405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26 935</a:t>
                      </a:r>
                    </a:p>
                  </a:txBody>
                  <a:tcPr marL="9525" marR="9525" marT="9525" marB="0" anchor="b"/>
                </a:tc>
                <a:tc>
                  <a:txBody>
                    <a:bodyPr/>
                    <a:lstStyle/>
                    <a:p>
                      <a:pPr algn="ctr" fontAlgn="b"/>
                      <a:r>
                        <a:rPr lang="sv-SE" sz="1100" b="0" i="0" u="none" strike="noStrike">
                          <a:solidFill>
                            <a:srgbClr val="000000"/>
                          </a:solidFill>
                          <a:effectLst/>
                          <a:latin typeface="Futura Std Book"/>
                        </a:rPr>
                        <a:t>7,1</a:t>
                      </a:r>
                    </a:p>
                  </a:txBody>
                  <a:tcPr marL="9525" marR="9525" marT="9525" marB="0" anchor="b"/>
                </a:tc>
                <a:extLst>
                  <a:ext uri="{0D108BD9-81ED-4DB2-BD59-A6C34878D82A}">
                    <a16:rowId xmlns:a16="http://schemas.microsoft.com/office/drawing/2014/main" val="10010"/>
                  </a:ext>
                </a:extLst>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6 956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25 407</a:t>
                      </a:r>
                    </a:p>
                  </a:txBody>
                  <a:tcPr marL="9525" marR="9525" marT="9525" marB="0" anchor="b"/>
                </a:tc>
                <a:tc>
                  <a:txBody>
                    <a:bodyPr/>
                    <a:lstStyle/>
                    <a:p>
                      <a:pPr algn="ctr" fontAlgn="b"/>
                      <a:r>
                        <a:rPr lang="sv-SE" sz="1100" b="0" i="0" u="none" strike="noStrike" dirty="0">
                          <a:solidFill>
                            <a:srgbClr val="000000"/>
                          </a:solidFill>
                          <a:effectLst/>
                          <a:latin typeface="Futura Std Book"/>
                        </a:rPr>
                        <a:t>14,7</a:t>
                      </a:r>
                    </a:p>
                  </a:txBody>
                  <a:tcPr marL="9525" marR="9525" marT="9525" marB="0" anchor="b"/>
                </a:tc>
                <a:extLst>
                  <a:ext uri="{0D108BD9-81ED-4DB2-BD59-A6C34878D82A}">
                    <a16:rowId xmlns:a16="http://schemas.microsoft.com/office/drawing/2014/main" val="10011"/>
                  </a:ext>
                </a:extLst>
              </a:tr>
            </a:tbl>
          </a:graphicData>
        </a:graphic>
      </p:graphicFrame>
      <p:sp>
        <p:nvSpPr>
          <p:cNvPr id="11" name="textruta 10"/>
          <p:cNvSpPr txBox="1"/>
          <p:nvPr/>
        </p:nvSpPr>
        <p:spPr>
          <a:xfrm>
            <a:off x="7425751" y="4591875"/>
            <a:ext cx="914400" cy="440981"/>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10" name="Rundad rektangulär 9"/>
          <p:cNvSpPr/>
          <p:nvPr/>
        </p:nvSpPr>
        <p:spPr>
          <a:xfrm>
            <a:off x="6141492" y="747505"/>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solidFill>
                  <a:schemeClr val="bg1"/>
                </a:solidFill>
              </a:rPr>
              <a:t>Företag inom </a:t>
            </a:r>
            <a:r>
              <a:rPr lang="sv-SE" sz="800" i="1" dirty="0" smtClean="0">
                <a:solidFill>
                  <a:schemeClr val="bg1"/>
                </a:solidFill>
              </a:rPr>
              <a:t>finansiell verksamhet och företagstjänster anmälde 12 000 fler platser till Arbetsförmedlingen under fjärde kvartalet jämfört med motsvarande kvartal 2015.</a:t>
            </a:r>
            <a:endParaRPr lang="sv-SE" sz="800" dirty="0">
              <a:solidFill>
                <a:schemeClr val="bg1"/>
              </a:solidFill>
            </a:endParaRPr>
          </a:p>
        </p:txBody>
      </p:sp>
      <p:pic>
        <p:nvPicPr>
          <p:cNvPr id="2" name="Bildobjekt 1"/>
          <p:cNvPicPr>
            <a:picLocks noChangeAspect="1"/>
          </p:cNvPicPr>
          <p:nvPr/>
        </p:nvPicPr>
        <p:blipFill>
          <a:blip r:embed="rId3"/>
          <a:stretch>
            <a:fillRect/>
          </a:stretch>
        </p:blipFill>
        <p:spPr>
          <a:xfrm>
            <a:off x="397495" y="2182483"/>
            <a:ext cx="3609145" cy="2706859"/>
          </a:xfrm>
          <a:prstGeom prst="rect">
            <a:avLst/>
          </a:prstGeom>
        </p:spPr>
      </p:pic>
    </p:spTree>
    <p:extLst>
      <p:ext uri="{BB962C8B-B14F-4D97-AF65-F5344CB8AC3E}">
        <p14:creationId xmlns:p14="http://schemas.microsoft.com/office/powerpoint/2010/main" val="272025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4284</TotalTime>
  <Words>1648</Words>
  <Application>Microsoft Office PowerPoint</Application>
  <PresentationFormat>Bildspel på skärmen (16:9)</PresentationFormat>
  <Paragraphs>950</Paragraphs>
  <Slides>15</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Futura Std Book</vt:lpstr>
      <vt:lpstr>Futura Std Book</vt:lpstr>
      <vt:lpstr>SBR 16 9</vt:lpstr>
      <vt:lpstr>Konjunkturen i  Stockholmsregionen Stockholm Business Alliance  kv4 2016 Mars 2017</vt:lpstr>
      <vt:lpstr>Konjunkturläget 2016 kv4  i Stockholmsregionen  </vt:lpstr>
      <vt:lpstr>Lönesumma i privat sektor Index 100 = 2005 kv1</vt:lpstr>
      <vt:lpstr>Lönesumma efter sektor Index 100 = 2005 kv1</vt:lpstr>
      <vt:lpstr>Nyregistrerade företag </vt:lpstr>
      <vt:lpstr>Företagskonkurser </vt:lpstr>
      <vt:lpstr>Sysselsättning Index 100 = 2008 kv1</vt:lpstr>
      <vt:lpstr>Sysselsättning i Stockholmsregionen </vt:lpstr>
      <vt:lpstr>Nyanmälda platser på arbetsförmedlingen Index 100 = 2005 kv1</vt:lpstr>
      <vt:lpstr>Varslade personer Index 100 = 2006 kv1 </vt:lpstr>
      <vt:lpstr>Arbetslöshet i förh. till befolkningen (%), 15-74 år </vt:lpstr>
      <vt:lpstr>Befolkning Index 100 = 2005 kv1</vt:lpstr>
      <vt:lpstr>Påbörjade lägenheter Index 100 = 2005 kv1  </vt:lpstr>
      <vt:lpstr>Kommersiella övernattningar Index 100 = 2008 kv4 (kv4, 2008-2016) </vt:lpstr>
      <vt:lpstr>Stockholm Business Region  Inom ramen för partnerskapet Stockholm Business Alliance – 55 kommuner i Stockholmsregionen – tas det fram kvartalsvisa konjunkturrapporter för länen; Stockholms län, Uppsala län, Södermanlands län,  Östergötlands län, Örebro län, Västmanlands län, Dalarnas län och Gävleborgs län.   Samtliga rapporter finns tillgängliga på www.stockholmbusinessalliance.se.  Frågor kan ställas till Stefan Frid på Invest Stockholm.  Ansvarig utgivare: Olle Zetterberg, VD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294</cp:revision>
  <cp:lastPrinted>2015-02-26T14:29:42Z</cp:lastPrinted>
  <dcterms:created xsi:type="dcterms:W3CDTF">2015-02-13T14:20:44Z</dcterms:created>
  <dcterms:modified xsi:type="dcterms:W3CDTF">2017-03-23T16:21:05Z</dcterms:modified>
</cp:coreProperties>
</file>