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58" r:id="rId2"/>
    <p:sldId id="351" r:id="rId3"/>
    <p:sldId id="354" r:id="rId4"/>
    <p:sldId id="355" r:id="rId5"/>
    <p:sldId id="336" r:id="rId6"/>
    <p:sldId id="337" r:id="rId7"/>
    <p:sldId id="338" r:id="rId8"/>
    <p:sldId id="339" r:id="rId9"/>
    <p:sldId id="340" r:id="rId10"/>
    <p:sldId id="341" r:id="rId11"/>
    <p:sldId id="342" r:id="rId12"/>
    <p:sldId id="343" r:id="rId13"/>
    <p:sldId id="344" r:id="rId14"/>
    <p:sldId id="345" r:id="rId15"/>
    <p:sldId id="356"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6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4704" autoAdjust="0"/>
  </p:normalViewPr>
  <p:slideViewPr>
    <p:cSldViewPr snapToGrid="0" showGuides="1">
      <p:cViewPr>
        <p:scale>
          <a:sx n="140" d="100"/>
          <a:sy n="140" d="100"/>
        </p:scale>
        <p:origin x="420" y="342"/>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3/23/2017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23/03/2017</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4</a:t>
            </a:fld>
            <a:endParaRPr lang="en-GB"/>
          </a:p>
        </p:txBody>
      </p:sp>
    </p:spTree>
    <p:extLst>
      <p:ext uri="{BB962C8B-B14F-4D97-AF65-F5344CB8AC3E}">
        <p14:creationId xmlns:p14="http://schemas.microsoft.com/office/powerpoint/2010/main" val="219502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8</a:t>
            </a:fld>
            <a:endParaRPr lang="en-GB"/>
          </a:p>
        </p:txBody>
      </p:sp>
    </p:spTree>
    <p:extLst>
      <p:ext uri="{BB962C8B-B14F-4D97-AF65-F5344CB8AC3E}">
        <p14:creationId xmlns:p14="http://schemas.microsoft.com/office/powerpoint/2010/main" val="421795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slide 8">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57880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0"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http://www.stockholmbusinessalliance.se/konjunkturrapporter/"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5_sverige_lansgranser__orebro.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3720479" cy="727828"/>
          </a:xfrm>
        </p:spPr>
        <p:txBody>
          <a:bodyPr/>
          <a:lstStyle/>
          <a:p>
            <a:r>
              <a:rPr lang="en-GB" sz="2800" dirty="0" err="1"/>
              <a:t>Konjunkturen</a:t>
            </a:r>
            <a:r>
              <a:rPr lang="en-GB" sz="2800" dirty="0"/>
              <a:t> </a:t>
            </a:r>
            <a:r>
              <a:rPr lang="en-GB" sz="2800" dirty="0" err="1"/>
              <a:t>i</a:t>
            </a:r>
            <a:r>
              <a:rPr lang="en-GB" sz="2800" dirty="0"/>
              <a:t> </a:t>
            </a:r>
            <a:r>
              <a:rPr lang="en-GB" sz="2800" dirty="0" smtClean="0"/>
              <a:t/>
            </a:r>
            <a:br>
              <a:rPr lang="en-GB" sz="2800" dirty="0" smtClean="0"/>
            </a:br>
            <a:r>
              <a:rPr lang="en-GB" sz="2800" dirty="0" err="1" smtClean="0"/>
              <a:t>Örebro</a:t>
            </a:r>
            <a:r>
              <a:rPr lang="en-GB" sz="2800" dirty="0" smtClean="0"/>
              <a:t> </a:t>
            </a:r>
            <a:r>
              <a:rPr lang="en-GB" sz="2800" dirty="0" err="1" smtClean="0"/>
              <a:t>län</a:t>
            </a:r>
            <a:r>
              <a:rPr lang="en-GB" sz="2000" dirty="0"/>
              <a:t/>
            </a:r>
            <a:br>
              <a:rPr lang="en-GB" sz="2000" dirty="0"/>
            </a:br>
            <a:r>
              <a:rPr lang="en-GB" sz="2000" dirty="0"/>
              <a:t/>
            </a:r>
            <a:br>
              <a:rPr lang="en-GB" sz="2000" dirty="0"/>
            </a:br>
            <a:r>
              <a:rPr lang="en-GB" sz="2000" dirty="0" smtClean="0"/>
              <a:t>kv4 2016</a:t>
            </a:r>
            <a:r>
              <a:rPr lang="en-GB" sz="2000" dirty="0"/>
              <a:t/>
            </a:r>
            <a:br>
              <a:rPr lang="en-GB" sz="2000" dirty="0"/>
            </a:br>
            <a:r>
              <a:rPr lang="en-GB" sz="2000" dirty="0" smtClean="0"/>
              <a:t>Mars 2017</a:t>
            </a:r>
            <a:endParaRPr lang="sv-SE" sz="2000" dirty="0"/>
          </a:p>
        </p:txBody>
      </p:sp>
    </p:spTree>
    <p:extLst>
      <p:ext uri="{BB962C8B-B14F-4D97-AF65-F5344CB8AC3E}">
        <p14:creationId xmlns:p14="http://schemas.microsoft.com/office/powerpoint/2010/main" val="3408316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0" y="2182483"/>
            <a:ext cx="5816088"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Varslade personer</a:t>
            </a:r>
            <a:br>
              <a:rPr lang="sv-SE" sz="2800" dirty="0" smtClean="0"/>
            </a:br>
            <a:r>
              <a:rPr lang="sv-SE" sz="2000" b="0" dirty="0" smtClean="0"/>
              <a:t>Index </a:t>
            </a:r>
            <a:r>
              <a:rPr lang="sv-SE" sz="2000" b="0" dirty="0"/>
              <a:t>100 = </a:t>
            </a:r>
            <a:r>
              <a:rPr lang="sv-SE" sz="2000" b="0" dirty="0" smtClean="0"/>
              <a:t>2006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651710910"/>
              </p:ext>
            </p:extLst>
          </p:nvPr>
        </p:nvGraphicFramePr>
        <p:xfrm>
          <a:off x="3962400" y="2318932"/>
          <a:ext cx="4871086" cy="1143000"/>
        </p:xfrm>
        <a:graphic>
          <a:graphicData uri="http://schemas.openxmlformats.org/drawingml/2006/table">
            <a:tbl>
              <a:tblPr>
                <a:tableStyleId>{68D230F3-CF80-4859-8CE7-A43EE81993B5}</a:tableStyleId>
              </a:tblPr>
              <a:tblGrid>
                <a:gridCol w="1542183">
                  <a:extLst>
                    <a:ext uri="{9D8B030D-6E8A-4147-A177-3AD203B41FA5}">
                      <a16:colId xmlns:a16="http://schemas.microsoft.com/office/drawing/2014/main" val="20000"/>
                    </a:ext>
                  </a:extLst>
                </a:gridCol>
                <a:gridCol w="1017976">
                  <a:extLst>
                    <a:ext uri="{9D8B030D-6E8A-4147-A177-3AD203B41FA5}">
                      <a16:colId xmlns:a16="http://schemas.microsoft.com/office/drawing/2014/main" val="20001"/>
                    </a:ext>
                  </a:extLst>
                </a:gridCol>
                <a:gridCol w="770309">
                  <a:extLst>
                    <a:ext uri="{9D8B030D-6E8A-4147-A177-3AD203B41FA5}">
                      <a16:colId xmlns:a16="http://schemas.microsoft.com/office/drawing/2014/main" val="20002"/>
                    </a:ext>
                  </a:extLst>
                </a:gridCol>
                <a:gridCol w="770309">
                  <a:extLst>
                    <a:ext uri="{9D8B030D-6E8A-4147-A177-3AD203B41FA5}">
                      <a16:colId xmlns:a16="http://schemas.microsoft.com/office/drawing/2014/main" val="20003"/>
                    </a:ext>
                  </a:extLst>
                </a:gridCol>
                <a:gridCol w="770309">
                  <a:extLst>
                    <a:ext uri="{9D8B030D-6E8A-4147-A177-3AD203B41FA5}">
                      <a16:colId xmlns:a16="http://schemas.microsoft.com/office/drawing/2014/main" val="20004"/>
                    </a:ext>
                  </a:extLst>
                </a:gridCol>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dirty="0">
                          <a:solidFill>
                            <a:srgbClr val="000000"/>
                          </a:solidFill>
                          <a:effectLst/>
                          <a:latin typeface="Futura Std Book"/>
                        </a:rPr>
                        <a:t>11 454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38 587</a:t>
                      </a:r>
                    </a:p>
                  </a:txBody>
                  <a:tcPr marL="9525" marR="9525" marT="9525" marB="0" anchor="b"/>
                </a:tc>
                <a:tc>
                  <a:txBody>
                    <a:bodyPr/>
                    <a:lstStyle/>
                    <a:p>
                      <a:pPr algn="ctr" fontAlgn="b"/>
                      <a:r>
                        <a:rPr lang="sv-SE" sz="1100" b="0" i="0" u="none" strike="noStrike">
                          <a:solidFill>
                            <a:srgbClr val="000000"/>
                          </a:solidFill>
                          <a:effectLst/>
                          <a:latin typeface="Futura Std Book"/>
                        </a:rPr>
                        <a:t>-10,6</a:t>
                      </a:r>
                    </a:p>
                  </a:txBody>
                  <a:tcPr marL="9525" marR="9525" marT="9525" marB="0" anchor="b"/>
                </a:tc>
                <a:extLst>
                  <a:ext uri="{0D108BD9-81ED-4DB2-BD59-A6C34878D82A}">
                    <a16:rowId xmlns:a16="http://schemas.microsoft.com/office/drawing/2014/main" val="10002"/>
                  </a:ext>
                </a:extLst>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5 961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18 796</a:t>
                      </a:r>
                    </a:p>
                  </a:txBody>
                  <a:tcPr marL="9525" marR="9525" marT="9525" marB="0" anchor="b"/>
                </a:tc>
                <a:tc>
                  <a:txBody>
                    <a:bodyPr/>
                    <a:lstStyle/>
                    <a:p>
                      <a:pPr algn="ctr" fontAlgn="b"/>
                      <a:r>
                        <a:rPr lang="sv-SE" sz="1100" b="0" i="0" u="none" strike="noStrike">
                          <a:solidFill>
                            <a:srgbClr val="000000"/>
                          </a:solidFill>
                          <a:effectLst/>
                          <a:latin typeface="Futura Std Book"/>
                        </a:rPr>
                        <a:t>-13,2</a:t>
                      </a:r>
                    </a:p>
                  </a:txBody>
                  <a:tcPr marL="9525" marR="9525" marT="9525" marB="0" anchor="b"/>
                </a:tc>
                <a:extLst>
                  <a:ext uri="{0D108BD9-81ED-4DB2-BD59-A6C34878D82A}">
                    <a16:rowId xmlns:a16="http://schemas.microsoft.com/office/drawing/2014/main" val="10003"/>
                  </a:ext>
                </a:extLst>
              </a:tr>
              <a:tr h="190500">
                <a:tc>
                  <a:txBody>
                    <a:bodyPr/>
                    <a:lstStyle/>
                    <a:p>
                      <a:pPr algn="l" rtl="0" fontAlgn="b"/>
                      <a:r>
                        <a:rPr lang="sv-SE" sz="1100" b="1" i="0" u="none" strike="noStrike">
                          <a:solidFill>
                            <a:srgbClr val="000000"/>
                          </a:solidFill>
                          <a:effectLst/>
                          <a:latin typeface="Futura Std Book"/>
                        </a:rPr>
                        <a:t>Örebro län</a:t>
                      </a:r>
                    </a:p>
                  </a:txBody>
                  <a:tcPr marL="9525" marR="9525" marT="9525" marB="0" anchor="b"/>
                </a:tc>
                <a:tc>
                  <a:txBody>
                    <a:bodyPr/>
                    <a:lstStyle/>
                    <a:p>
                      <a:pPr algn="ctr" fontAlgn="b"/>
                      <a:r>
                        <a:rPr lang="sv-SE" sz="1100" b="1" i="0" u="none" strike="noStrike">
                          <a:solidFill>
                            <a:srgbClr val="000000"/>
                          </a:solidFill>
                          <a:effectLst/>
                          <a:latin typeface="Futura std book"/>
                        </a:rPr>
                        <a:t>528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216,2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1 323</a:t>
                      </a:r>
                    </a:p>
                  </a:txBody>
                  <a:tcPr marL="9525" marR="9525" marT="9525" marB="0" anchor="b"/>
                </a:tc>
                <a:tc>
                  <a:txBody>
                    <a:bodyPr/>
                    <a:lstStyle/>
                    <a:p>
                      <a:pPr algn="ctr" fontAlgn="b"/>
                      <a:r>
                        <a:rPr lang="sv-SE" sz="1100" b="1" i="0" u="none" strike="noStrike">
                          <a:solidFill>
                            <a:srgbClr val="000000"/>
                          </a:solidFill>
                          <a:effectLst/>
                          <a:latin typeface="Futura std book"/>
                        </a:rPr>
                        <a:t>7,5</a:t>
                      </a:r>
                    </a:p>
                  </a:txBody>
                  <a:tcPr marL="9525" marR="9525" marT="9525" marB="0" anchor="b"/>
                </a:tc>
                <a:extLst>
                  <a:ext uri="{0D108BD9-81ED-4DB2-BD59-A6C34878D82A}">
                    <a16:rowId xmlns:a16="http://schemas.microsoft.com/office/drawing/2014/main" val="10004"/>
                  </a:ext>
                </a:extLst>
              </a:tr>
              <a:tr h="190500">
                <a:tc>
                  <a:txBody>
                    <a:bodyPr/>
                    <a:lstStyle/>
                    <a:p>
                      <a:pPr algn="l" rtl="0" fontAlgn="b"/>
                      <a:r>
                        <a:rPr lang="sv-SE" sz="1100" b="1" i="0" u="none" strike="noStrike">
                          <a:solidFill>
                            <a:srgbClr val="000000"/>
                          </a:solidFill>
                          <a:effectLst/>
                          <a:latin typeface="Futura Std Book"/>
                        </a:rPr>
                        <a:t>Örebro kommun</a:t>
                      </a:r>
                    </a:p>
                  </a:txBody>
                  <a:tcPr marL="9525" marR="9525" marT="9525" marB="0" anchor="b"/>
                </a:tc>
                <a:tc>
                  <a:txBody>
                    <a:bodyPr/>
                    <a:lstStyle/>
                    <a:p>
                      <a:pPr algn="ctr" fontAlgn="b"/>
                      <a:r>
                        <a:rPr lang="sv-SE" sz="1100" b="1" i="0" u="none" strike="noStrike">
                          <a:solidFill>
                            <a:srgbClr val="000000"/>
                          </a:solidFill>
                          <a:effectLst/>
                          <a:latin typeface="Futura std book"/>
                        </a:rPr>
                        <a:t>64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355</a:t>
                      </a:r>
                    </a:p>
                  </a:txBody>
                  <a:tcPr marL="9525" marR="9525" marT="9525" marB="0" anchor="b"/>
                </a:tc>
                <a:tc>
                  <a:txBody>
                    <a:bodyPr/>
                    <a:lstStyle/>
                    <a:p>
                      <a:pPr algn="ctr" fontAlgn="b"/>
                      <a:r>
                        <a:rPr lang="sv-SE" sz="1100" b="1" i="0" u="none" strike="noStrike" dirty="0">
                          <a:solidFill>
                            <a:srgbClr val="000000"/>
                          </a:solidFill>
                          <a:effectLst/>
                          <a:latin typeface="Futura std book"/>
                        </a:rPr>
                        <a:t>-44,1</a:t>
                      </a:r>
                    </a:p>
                  </a:txBody>
                  <a:tcPr marL="9525" marR="9525" marT="9525" marB="0" anchor="b"/>
                </a:tc>
                <a:extLst>
                  <a:ext uri="{0D108BD9-81ED-4DB2-BD59-A6C34878D82A}">
                    <a16:rowId xmlns:a16="http://schemas.microsoft.com/office/drawing/2014/main" val="10005"/>
                  </a:ext>
                </a:extLst>
              </a:tr>
            </a:tbl>
          </a:graphicData>
        </a:graphic>
      </p:graphicFrame>
      <p:sp>
        <p:nvSpPr>
          <p:cNvPr id="6" name="textruta 5"/>
          <p:cNvSpPr txBox="1"/>
          <p:nvPr/>
        </p:nvSpPr>
        <p:spPr>
          <a:xfrm>
            <a:off x="7458640" y="340143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44154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246147" y="2182483"/>
            <a:ext cx="5200339" cy="2523963"/>
          </a:xfrm>
          <a:prstGeom prst="rect">
            <a:avLst/>
          </a:prstGeom>
        </p:spPr>
      </p:pic>
      <p:sp>
        <p:nvSpPr>
          <p:cNvPr id="3" name="Rubrik 2"/>
          <p:cNvSpPr>
            <a:spLocks noGrp="1"/>
          </p:cNvSpPr>
          <p:nvPr>
            <p:ph type="title"/>
          </p:nvPr>
        </p:nvSpPr>
        <p:spPr>
          <a:xfrm>
            <a:off x="397496" y="1454655"/>
            <a:ext cx="8531819" cy="727828"/>
          </a:xfrm>
        </p:spPr>
        <p:txBody>
          <a:bodyPr/>
          <a:lstStyle/>
          <a:p>
            <a:pPr>
              <a:lnSpc>
                <a:spcPct val="100000"/>
              </a:lnSpc>
            </a:pPr>
            <a:r>
              <a:rPr lang="sv-SE" sz="2800" dirty="0"/>
              <a:t>Arbetslöshet i förh. till </a:t>
            </a:r>
            <a:r>
              <a:rPr lang="sv-SE" sz="2800" dirty="0" smtClean="0"/>
              <a:t>befolkningen (%), </a:t>
            </a:r>
            <a:r>
              <a:rPr lang="sv-SE" sz="2800" dirty="0"/>
              <a:t>15-74 år</a:t>
            </a:r>
            <a:br>
              <a:rPr lang="sv-SE" sz="2800" dirty="0"/>
            </a:br>
            <a:r>
              <a:rPr lang="sv-SE" sz="2800" dirty="0" smtClean="0"/>
              <a:t/>
            </a:r>
            <a:br>
              <a:rPr lang="sv-SE" sz="2800" dirty="0" smtClean="0"/>
            </a:br>
            <a:r>
              <a:rPr lang="sv-SE" sz="2800" dirty="0" smtClean="0"/>
              <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 och Statistiska centralbyrån</a:t>
            </a:r>
          </a:p>
        </p:txBody>
      </p:sp>
      <p:graphicFrame>
        <p:nvGraphicFramePr>
          <p:cNvPr id="10" name="Tabell 9"/>
          <p:cNvGraphicFramePr>
            <a:graphicFrameLocks noGrp="1"/>
          </p:cNvGraphicFramePr>
          <p:nvPr>
            <p:extLst>
              <p:ext uri="{D42A27DB-BD31-4B8C-83A1-F6EECF244321}">
                <p14:modId xmlns:p14="http://schemas.microsoft.com/office/powerpoint/2010/main" val="3714749341"/>
              </p:ext>
            </p:extLst>
          </p:nvPr>
        </p:nvGraphicFramePr>
        <p:xfrm>
          <a:off x="3701491" y="2328457"/>
          <a:ext cx="5333501" cy="1297612"/>
        </p:xfrm>
        <a:graphic>
          <a:graphicData uri="http://schemas.openxmlformats.org/drawingml/2006/table">
            <a:tbl>
              <a:tblPr>
                <a:tableStyleId>{68D230F3-CF80-4859-8CE7-A43EE81993B5}</a:tableStyleId>
              </a:tblPr>
              <a:tblGrid>
                <a:gridCol w="1843088">
                  <a:extLst>
                    <a:ext uri="{9D8B030D-6E8A-4147-A177-3AD203B41FA5}">
                      <a16:colId xmlns:a16="http://schemas.microsoft.com/office/drawing/2014/main" val="20000"/>
                    </a:ext>
                  </a:extLst>
                </a:gridCol>
                <a:gridCol w="791201">
                  <a:extLst>
                    <a:ext uri="{9D8B030D-6E8A-4147-A177-3AD203B41FA5}">
                      <a16:colId xmlns:a16="http://schemas.microsoft.com/office/drawing/2014/main" val="20001"/>
                    </a:ext>
                  </a:extLst>
                </a:gridCol>
                <a:gridCol w="903097">
                  <a:extLst>
                    <a:ext uri="{9D8B030D-6E8A-4147-A177-3AD203B41FA5}">
                      <a16:colId xmlns:a16="http://schemas.microsoft.com/office/drawing/2014/main" val="20002"/>
                    </a:ext>
                  </a:extLst>
                </a:gridCol>
                <a:gridCol w="598705">
                  <a:extLst>
                    <a:ext uri="{9D8B030D-6E8A-4147-A177-3AD203B41FA5}">
                      <a16:colId xmlns:a16="http://schemas.microsoft.com/office/drawing/2014/main" val="20003"/>
                    </a:ext>
                  </a:extLst>
                </a:gridCol>
                <a:gridCol w="598705">
                  <a:extLst>
                    <a:ext uri="{9D8B030D-6E8A-4147-A177-3AD203B41FA5}">
                      <a16:colId xmlns:a16="http://schemas.microsoft.com/office/drawing/2014/main" val="20004"/>
                    </a:ext>
                  </a:extLst>
                </a:gridCol>
                <a:gridCol w="598705">
                  <a:extLst>
                    <a:ext uri="{9D8B030D-6E8A-4147-A177-3AD203B41FA5}">
                      <a16:colId xmlns:a16="http://schemas.microsoft.com/office/drawing/2014/main" val="20005"/>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Antal</a:t>
                      </a:r>
                    </a:p>
                  </a:txBody>
                  <a:tcPr marL="9525" marR="9525" marT="9525" marB="0" anchor="b"/>
                </a:tc>
                <a:tc>
                  <a:txBody>
                    <a:bodyPr/>
                    <a:lstStyle/>
                    <a:p>
                      <a:pPr algn="ctr" rtl="0" fontAlgn="b"/>
                      <a:r>
                        <a:rPr lang="sv-SE" sz="1100" b="0" i="0"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0" u="none" strike="noStrike">
                          <a:solidFill>
                            <a:srgbClr val="000000"/>
                          </a:solidFill>
                          <a:effectLst/>
                          <a:latin typeface="Futura Std Book"/>
                        </a:rPr>
                        <a:t>Arbetslösa i förh. till befolkningen, 15-74 år</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2016 kv4</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tc>
                  <a:txBody>
                    <a:bodyPr/>
                    <a:lstStyle/>
                    <a:p>
                      <a:pPr algn="ctr" rtl="0" fontAlgn="b"/>
                      <a:r>
                        <a:rPr lang="sv-SE" sz="1000" b="0" i="0" u="none" strike="noStrike">
                          <a:solidFill>
                            <a:srgbClr val="000000"/>
                          </a:solidFill>
                          <a:effectLst/>
                          <a:latin typeface="Futura Std Book"/>
                        </a:rPr>
                        <a:t>2016 kv4</a:t>
                      </a:r>
                    </a:p>
                  </a:txBody>
                  <a:tcPr marL="9525" marR="9525" marT="9525" marB="0" anchor="b"/>
                </a:tc>
                <a:extLst>
                  <a:ext uri="{0D108BD9-81ED-4DB2-BD59-A6C34878D82A}">
                    <a16:rowId xmlns:a16="http://schemas.microsoft.com/office/drawing/2014/main" val="10001"/>
                  </a:ext>
                </a:extLst>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366 390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-9 662</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extLst>
                  <a:ext uri="{0D108BD9-81ED-4DB2-BD59-A6C34878D82A}">
                    <a16:rowId xmlns:a16="http://schemas.microsoft.com/office/drawing/2014/main" val="10002"/>
                  </a:ext>
                </a:extLst>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160 099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-3 557</a:t>
                      </a:r>
                    </a:p>
                  </a:txBody>
                  <a:tcPr marL="9525" marR="9525" marT="9525" marB="0" anchor="b"/>
                </a:tc>
                <a:tc>
                  <a:txBody>
                    <a:bodyPr/>
                    <a:lstStyle/>
                    <a:p>
                      <a:pPr algn="ctr" fontAlgn="b"/>
                      <a:r>
                        <a:rPr lang="sv-SE" sz="1100" b="0" i="0" u="none" strike="noStrike">
                          <a:solidFill>
                            <a:srgbClr val="000000"/>
                          </a:solidFill>
                          <a:effectLst/>
                          <a:latin typeface="Futura Std Book"/>
                        </a:rPr>
                        <a:t>5,7</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c>
                  <a:txBody>
                    <a:bodyPr/>
                    <a:lstStyle/>
                    <a:p>
                      <a:pPr algn="ctr" fontAlgn="b"/>
                      <a:r>
                        <a:rPr lang="sv-SE" sz="1100" b="0" i="0" u="none" strike="noStrike">
                          <a:solidFill>
                            <a:srgbClr val="000000"/>
                          </a:solidFill>
                          <a:effectLst/>
                          <a:latin typeface="Futura Std Book"/>
                        </a:rPr>
                        <a:t>4,8</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a:rPr>
                        <a:t>Örebro län</a:t>
                      </a:r>
                    </a:p>
                  </a:txBody>
                  <a:tcPr marL="9525" marR="9525" marT="9525" marB="0" anchor="b"/>
                </a:tc>
                <a:tc>
                  <a:txBody>
                    <a:bodyPr/>
                    <a:lstStyle/>
                    <a:p>
                      <a:pPr algn="ctr" fontAlgn="b"/>
                      <a:r>
                        <a:rPr lang="sv-SE" sz="1100" b="1" i="0" u="none" strike="noStrike">
                          <a:solidFill>
                            <a:srgbClr val="000000"/>
                          </a:solidFill>
                          <a:effectLst/>
                          <a:latin typeface="Futura std book"/>
                        </a:rPr>
                        <a:t>11 166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-409</a:t>
                      </a:r>
                    </a:p>
                  </a:txBody>
                  <a:tcPr marL="9525" marR="9525" marT="9525" marB="0" anchor="b"/>
                </a:tc>
                <a:tc>
                  <a:txBody>
                    <a:bodyPr/>
                    <a:lstStyle/>
                    <a:p>
                      <a:pPr algn="ctr" fontAlgn="b"/>
                      <a:r>
                        <a:rPr lang="sv-SE" sz="1100" b="1" i="0" u="none" strike="noStrike">
                          <a:solidFill>
                            <a:srgbClr val="000000"/>
                          </a:solidFill>
                          <a:effectLst/>
                          <a:latin typeface="Futura std book"/>
                        </a:rPr>
                        <a:t>7,4</a:t>
                      </a:r>
                    </a:p>
                  </a:txBody>
                  <a:tcPr marL="9525" marR="9525" marT="9525" marB="0" anchor="b"/>
                </a:tc>
                <a:tc>
                  <a:txBody>
                    <a:bodyPr/>
                    <a:lstStyle/>
                    <a:p>
                      <a:pPr algn="ctr" fontAlgn="b"/>
                      <a:r>
                        <a:rPr lang="sv-SE" sz="1100" b="1" i="0" u="none" strike="noStrike">
                          <a:solidFill>
                            <a:srgbClr val="000000"/>
                          </a:solidFill>
                          <a:effectLst/>
                          <a:latin typeface="Futura std book"/>
                        </a:rPr>
                        <a:t>5,4</a:t>
                      </a:r>
                    </a:p>
                  </a:txBody>
                  <a:tcPr marL="9525" marR="9525" marT="9525" marB="0" anchor="b"/>
                </a:tc>
                <a:tc>
                  <a:txBody>
                    <a:bodyPr/>
                    <a:lstStyle/>
                    <a:p>
                      <a:pPr algn="ctr" fontAlgn="b"/>
                      <a:r>
                        <a:rPr lang="sv-SE" sz="1100" b="1" i="0" u="none" strike="noStrike">
                          <a:solidFill>
                            <a:srgbClr val="000000"/>
                          </a:solidFill>
                          <a:effectLst/>
                          <a:latin typeface="Futura std book"/>
                        </a:rPr>
                        <a:t>5,1</a:t>
                      </a:r>
                    </a:p>
                  </a:txBody>
                  <a:tcPr marL="9525" marR="9525" marT="9525" marB="0" anchor="b"/>
                </a:tc>
                <a:extLst>
                  <a:ext uri="{0D108BD9-81ED-4DB2-BD59-A6C34878D82A}">
                    <a16:rowId xmlns:a16="http://schemas.microsoft.com/office/drawing/2014/main" val="10004"/>
                  </a:ext>
                </a:extLst>
              </a:tr>
              <a:tr h="190807">
                <a:tc>
                  <a:txBody>
                    <a:bodyPr/>
                    <a:lstStyle/>
                    <a:p>
                      <a:pPr algn="l" fontAlgn="b"/>
                      <a:r>
                        <a:rPr lang="sv-SE" sz="1100" b="1" i="0" u="none" strike="noStrike">
                          <a:solidFill>
                            <a:srgbClr val="000000"/>
                          </a:solidFill>
                          <a:effectLst/>
                          <a:latin typeface="Futura std book"/>
                        </a:rPr>
                        <a:t>Örebro kommun</a:t>
                      </a:r>
                    </a:p>
                  </a:txBody>
                  <a:tcPr marL="9525" marR="9525" marT="9525" marB="0" anchor="b"/>
                </a:tc>
                <a:tc>
                  <a:txBody>
                    <a:bodyPr/>
                    <a:lstStyle/>
                    <a:p>
                      <a:pPr algn="ctr" fontAlgn="b"/>
                      <a:r>
                        <a:rPr lang="sv-SE" sz="1100" b="1" i="0" u="none" strike="noStrike">
                          <a:solidFill>
                            <a:srgbClr val="000000"/>
                          </a:solidFill>
                          <a:effectLst/>
                          <a:latin typeface="Futura std book"/>
                        </a:rPr>
                        <a:t>5 303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-360</a:t>
                      </a:r>
                    </a:p>
                  </a:txBody>
                  <a:tcPr marL="9525" marR="9525" marT="9525" marB="0" anchor="b"/>
                </a:tc>
                <a:tc>
                  <a:txBody>
                    <a:bodyPr/>
                    <a:lstStyle/>
                    <a:p>
                      <a:pPr algn="ctr" fontAlgn="b"/>
                      <a:r>
                        <a:rPr lang="sv-SE" sz="1100" b="1" i="0" u="none" strike="noStrike">
                          <a:solidFill>
                            <a:srgbClr val="000000"/>
                          </a:solidFill>
                          <a:effectLst/>
                          <a:latin typeface="Futura std book"/>
                        </a:rPr>
                        <a:t>7,4</a:t>
                      </a:r>
                    </a:p>
                  </a:txBody>
                  <a:tcPr marL="9525" marR="9525" marT="9525" marB="0" anchor="b"/>
                </a:tc>
                <a:tc>
                  <a:txBody>
                    <a:bodyPr/>
                    <a:lstStyle/>
                    <a:p>
                      <a:pPr algn="ctr" fontAlgn="b"/>
                      <a:r>
                        <a:rPr lang="sv-SE" sz="1100" b="1" i="0" u="none" strike="noStrike">
                          <a:solidFill>
                            <a:srgbClr val="000000"/>
                          </a:solidFill>
                          <a:effectLst/>
                          <a:latin typeface="Futura std book"/>
                        </a:rPr>
                        <a:t>5,3</a:t>
                      </a:r>
                    </a:p>
                  </a:txBody>
                  <a:tcPr marL="9525" marR="9525" marT="9525" marB="0" anchor="b"/>
                </a:tc>
                <a:tc>
                  <a:txBody>
                    <a:bodyPr/>
                    <a:lstStyle/>
                    <a:p>
                      <a:pPr algn="ctr" fontAlgn="b"/>
                      <a:r>
                        <a:rPr lang="sv-SE" sz="1100" b="1" i="0" u="none" strike="noStrike" dirty="0">
                          <a:solidFill>
                            <a:srgbClr val="000000"/>
                          </a:solidFill>
                          <a:effectLst/>
                          <a:latin typeface="Futura std book"/>
                        </a:rPr>
                        <a:t>4,9</a:t>
                      </a:r>
                    </a:p>
                  </a:txBody>
                  <a:tcPr marL="9525" marR="9525" marT="9525" marB="0" anchor="b"/>
                </a:tc>
                <a:extLst>
                  <a:ext uri="{0D108BD9-81ED-4DB2-BD59-A6C34878D82A}">
                    <a16:rowId xmlns:a16="http://schemas.microsoft.com/office/drawing/2014/main" val="10005"/>
                  </a:ext>
                </a:extLst>
              </a:tr>
            </a:tbl>
          </a:graphicData>
        </a:graphic>
      </p:graphicFrame>
      <p:sp>
        <p:nvSpPr>
          <p:cNvPr id="8" name="textruta 7"/>
          <p:cNvSpPr txBox="1"/>
          <p:nvPr/>
        </p:nvSpPr>
        <p:spPr>
          <a:xfrm>
            <a:off x="6631517" y="354241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62100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280792" y="2182483"/>
            <a:ext cx="5096698"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Befolkning</a:t>
            </a:r>
            <a:br>
              <a:rPr lang="sv-SE" sz="2800" dirty="0" smtClean="0"/>
            </a:br>
            <a:r>
              <a:rPr lang="sv-SE" sz="2000" b="0" dirty="0" smtClean="0"/>
              <a:t>Index </a:t>
            </a:r>
            <a:r>
              <a:rPr lang="sv-SE" sz="2000" b="0" dirty="0"/>
              <a:t>100 = </a:t>
            </a:r>
            <a:r>
              <a:rPr lang="sv-SE" sz="2000" b="0" dirty="0" smtClean="0"/>
              <a:t>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860442553"/>
              </p:ext>
            </p:extLst>
          </p:nvPr>
        </p:nvGraphicFramePr>
        <p:xfrm>
          <a:off x="3820406" y="2318088"/>
          <a:ext cx="5221811" cy="1143000"/>
        </p:xfrm>
        <a:graphic>
          <a:graphicData uri="http://schemas.openxmlformats.org/drawingml/2006/table">
            <a:tbl>
              <a:tblPr>
                <a:tableStyleId>{68D230F3-CF80-4859-8CE7-A43EE81993B5}</a:tableStyleId>
              </a:tblPr>
              <a:tblGrid>
                <a:gridCol w="1843088">
                  <a:extLst>
                    <a:ext uri="{9D8B030D-6E8A-4147-A177-3AD203B41FA5}">
                      <a16:colId xmlns:a16="http://schemas.microsoft.com/office/drawing/2014/main" val="20000"/>
                    </a:ext>
                  </a:extLst>
                </a:gridCol>
                <a:gridCol w="811826">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634161">
                  <a:extLst>
                    <a:ext uri="{9D8B030D-6E8A-4147-A177-3AD203B41FA5}">
                      <a16:colId xmlns:a16="http://schemas.microsoft.com/office/drawing/2014/main" val="20004"/>
                    </a:ext>
                  </a:extLst>
                </a:gridCol>
                <a:gridCol w="634161">
                  <a:extLst>
                    <a:ext uri="{9D8B030D-6E8A-4147-A177-3AD203B41FA5}">
                      <a16:colId xmlns:a16="http://schemas.microsoft.com/office/drawing/2014/main" val="20005"/>
                    </a:ext>
                  </a:extLst>
                </a:gridCol>
              </a:tblGrid>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kv4</a:t>
                      </a:r>
                    </a:p>
                  </a:txBody>
                  <a:tcPr marL="9525" marR="9525" marT="9525" marB="0" anchor="b"/>
                </a:tc>
                <a:tc>
                  <a:txBody>
                    <a:bodyPr/>
                    <a:lstStyle/>
                    <a:p>
                      <a:pPr algn="ctr" rtl="0" fontAlgn="b"/>
                      <a:r>
                        <a:rPr lang="sv-SE" sz="1100" b="0" i="1" u="none" strike="noStrike">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a:solidFill>
                            <a:srgbClr val="000000"/>
                          </a:solidFill>
                          <a:effectLst/>
                          <a:latin typeface="Furtur"/>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9 995,2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144,1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10,9</a:t>
                      </a:r>
                    </a:p>
                  </a:txBody>
                  <a:tcPr marL="9525" marR="9525" marT="9525" marB="0" anchor="b"/>
                </a:tc>
                <a:tc>
                  <a:txBody>
                    <a:bodyPr/>
                    <a:lstStyle/>
                    <a:p>
                      <a:pPr algn="ctr" fontAlgn="b"/>
                      <a:r>
                        <a:rPr lang="sv-SE" sz="1100" b="0" i="0" u="none" strike="noStrike">
                          <a:solidFill>
                            <a:srgbClr val="000000"/>
                          </a:solidFill>
                          <a:effectLst/>
                          <a:latin typeface="Futura std book"/>
                        </a:rPr>
                        <a:t>6,8</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a:solidFill>
                            <a:srgbClr val="000000"/>
                          </a:solidFill>
                          <a:effectLst/>
                          <a:latin typeface="Furtur"/>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4 502,3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69,2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14,2</a:t>
                      </a:r>
                    </a:p>
                  </a:txBody>
                  <a:tcPr marL="9525" marR="9525" marT="9525" marB="0" anchor="b"/>
                </a:tc>
                <a:tc>
                  <a:txBody>
                    <a:bodyPr/>
                    <a:lstStyle/>
                    <a:p>
                      <a:pPr algn="ctr" fontAlgn="b"/>
                      <a:r>
                        <a:rPr lang="sv-SE" sz="1100" b="0" i="0" u="none" strike="noStrike">
                          <a:solidFill>
                            <a:srgbClr val="000000"/>
                          </a:solidFill>
                          <a:effectLst/>
                          <a:latin typeface="Futura std book"/>
                        </a:rPr>
                        <a:t>8,8</a:t>
                      </a:r>
                    </a:p>
                  </a:txBody>
                  <a:tcPr marL="9525" marR="9525" marT="9525" marB="0" anchor="b"/>
                </a:tc>
                <a:tc>
                  <a:txBody>
                    <a:bodyPr/>
                    <a:lstStyle/>
                    <a:p>
                      <a:pPr algn="ctr" fontAlgn="b"/>
                      <a:r>
                        <a:rPr lang="sv-SE" sz="1100" b="0" i="0" u="none" strike="noStrike">
                          <a:solidFill>
                            <a:srgbClr val="000000"/>
                          </a:solidFill>
                          <a:effectLst/>
                          <a:latin typeface="Futura std book"/>
                        </a:rPr>
                        <a:t>1,6</a:t>
                      </a:r>
                    </a:p>
                  </a:txBody>
                  <a:tcPr marL="9525" marR="9525" marT="9525" marB="0" anchor="b"/>
                </a:tc>
                <a:extLst>
                  <a:ext uri="{0D108BD9-81ED-4DB2-BD59-A6C34878D82A}">
                    <a16:rowId xmlns:a16="http://schemas.microsoft.com/office/drawing/2014/main" val="10003"/>
                  </a:ext>
                </a:extLst>
              </a:tr>
              <a:tr h="190500">
                <a:tc>
                  <a:txBody>
                    <a:bodyPr/>
                    <a:lstStyle/>
                    <a:p>
                      <a:pPr algn="l" rtl="0" fontAlgn="b"/>
                      <a:r>
                        <a:rPr lang="sv-SE" sz="1100" b="1" i="0" u="none" strike="noStrike" dirty="0">
                          <a:solidFill>
                            <a:srgbClr val="000000"/>
                          </a:solidFill>
                          <a:effectLst/>
                          <a:latin typeface="Futura Std Book"/>
                        </a:rPr>
                        <a:t>Örebro län</a:t>
                      </a:r>
                    </a:p>
                  </a:txBody>
                  <a:tcPr marL="9525" marR="9525" marT="9525" marB="0" anchor="b"/>
                </a:tc>
                <a:tc>
                  <a:txBody>
                    <a:bodyPr/>
                    <a:lstStyle/>
                    <a:p>
                      <a:pPr algn="ctr" fontAlgn="b"/>
                      <a:r>
                        <a:rPr lang="sv-SE" sz="1100" b="1" i="0" u="none" strike="noStrike">
                          <a:solidFill>
                            <a:srgbClr val="000000"/>
                          </a:solidFill>
                          <a:effectLst/>
                          <a:latin typeface="Futura std book"/>
                        </a:rPr>
                        <a:t>294,9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7,8</a:t>
                      </a:r>
                    </a:p>
                  </a:txBody>
                  <a:tcPr marL="9525" marR="9525" marT="9525" marB="0" anchor="b"/>
                </a:tc>
                <a:tc>
                  <a:txBody>
                    <a:bodyPr/>
                    <a:lstStyle/>
                    <a:p>
                      <a:pPr algn="ctr" fontAlgn="b"/>
                      <a:r>
                        <a:rPr lang="sv-SE" sz="1100" b="1" i="0" u="none" strike="noStrike">
                          <a:solidFill>
                            <a:srgbClr val="000000"/>
                          </a:solidFill>
                          <a:effectLst/>
                          <a:latin typeface="Futura std book"/>
                        </a:rPr>
                        <a:t>5,6</a:t>
                      </a:r>
                    </a:p>
                  </a:txBody>
                  <a:tcPr marL="9525" marR="9525" marT="9525" marB="0" anchor="b"/>
                </a:tc>
                <a:tc>
                  <a:txBody>
                    <a:bodyPr/>
                    <a:lstStyle/>
                    <a:p>
                      <a:pPr algn="ctr" fontAlgn="b"/>
                      <a:r>
                        <a:rPr lang="sv-SE" sz="1100" b="1" i="0" u="none" strike="noStrike">
                          <a:solidFill>
                            <a:srgbClr val="000000"/>
                          </a:solidFill>
                          <a:effectLst/>
                          <a:latin typeface="Futura std book"/>
                        </a:rPr>
                        <a:t>1,4</a:t>
                      </a:r>
                    </a:p>
                  </a:txBody>
                  <a:tcPr marL="9525" marR="9525" marT="9525" marB="0" anchor="b"/>
                </a:tc>
                <a:extLst>
                  <a:ext uri="{0D108BD9-81ED-4DB2-BD59-A6C34878D82A}">
                    <a16:rowId xmlns:a16="http://schemas.microsoft.com/office/drawing/2014/main" val="10004"/>
                  </a:ext>
                </a:extLst>
              </a:tr>
              <a:tr h="190500">
                <a:tc>
                  <a:txBody>
                    <a:bodyPr/>
                    <a:lstStyle/>
                    <a:p>
                      <a:pPr algn="l" rtl="0" fontAlgn="b"/>
                      <a:r>
                        <a:rPr lang="sv-SE" sz="1100" b="1" i="0" u="none" strike="noStrike" dirty="0">
                          <a:solidFill>
                            <a:srgbClr val="000000"/>
                          </a:solidFill>
                          <a:effectLst/>
                          <a:latin typeface="Futura Std Book"/>
                        </a:rPr>
                        <a:t>Örebro kommun</a:t>
                      </a:r>
                    </a:p>
                  </a:txBody>
                  <a:tcPr marL="9525" marR="9525" marT="9525" marB="0" anchor="b"/>
                </a:tc>
                <a:tc>
                  <a:txBody>
                    <a:bodyPr/>
                    <a:lstStyle/>
                    <a:p>
                      <a:pPr algn="ctr" fontAlgn="b"/>
                      <a:r>
                        <a:rPr lang="sv-SE" sz="1100" b="1" i="0" u="none" strike="noStrike">
                          <a:solidFill>
                            <a:srgbClr val="000000"/>
                          </a:solidFill>
                          <a:effectLst/>
                          <a:latin typeface="Futura std book"/>
                        </a:rPr>
                        <a:t>146,6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15,5</a:t>
                      </a:r>
                    </a:p>
                  </a:txBody>
                  <a:tcPr marL="9525" marR="9525" marT="9525" marB="0" anchor="b"/>
                </a:tc>
                <a:tc>
                  <a:txBody>
                    <a:bodyPr/>
                    <a:lstStyle/>
                    <a:p>
                      <a:pPr algn="ctr" fontAlgn="b"/>
                      <a:r>
                        <a:rPr lang="sv-SE" sz="1100" b="1" i="0" u="none" strike="noStrike">
                          <a:solidFill>
                            <a:srgbClr val="000000"/>
                          </a:solidFill>
                          <a:effectLst/>
                          <a:latin typeface="Futura std book"/>
                        </a:rPr>
                        <a:t>9,0</a:t>
                      </a:r>
                    </a:p>
                  </a:txBody>
                  <a:tcPr marL="9525" marR="9525" marT="9525" marB="0" anchor="b"/>
                </a:tc>
                <a:tc>
                  <a:txBody>
                    <a:bodyPr/>
                    <a:lstStyle/>
                    <a:p>
                      <a:pPr algn="ctr" fontAlgn="b"/>
                      <a:r>
                        <a:rPr lang="sv-SE" sz="1100" b="1" i="0" u="none" strike="noStrike" dirty="0">
                          <a:solidFill>
                            <a:srgbClr val="000000"/>
                          </a:solidFill>
                          <a:effectLst/>
                          <a:latin typeface="Futura std book"/>
                        </a:rPr>
                        <a:t>1,7</a:t>
                      </a:r>
                    </a:p>
                  </a:txBody>
                  <a:tcPr marL="9525" marR="9525" marT="9525" marB="0" anchor="b"/>
                </a:tc>
                <a:extLst>
                  <a:ext uri="{0D108BD9-81ED-4DB2-BD59-A6C34878D82A}">
                    <a16:rowId xmlns:a16="http://schemas.microsoft.com/office/drawing/2014/main" val="10005"/>
                  </a:ext>
                </a:extLst>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7" name="textruta 6"/>
          <p:cNvSpPr txBox="1"/>
          <p:nvPr/>
        </p:nvSpPr>
        <p:spPr>
          <a:xfrm>
            <a:off x="6675081" y="3393015"/>
            <a:ext cx="914400" cy="914400"/>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spTree>
    <p:extLst>
      <p:ext uri="{BB962C8B-B14F-4D97-AF65-F5344CB8AC3E}">
        <p14:creationId xmlns:p14="http://schemas.microsoft.com/office/powerpoint/2010/main" val="414504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34434" y="2235350"/>
            <a:ext cx="4999153"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Påbörjade lägenheter</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11" name="Tabell 10"/>
          <p:cNvGraphicFramePr>
            <a:graphicFrameLocks noGrp="1"/>
          </p:cNvGraphicFramePr>
          <p:nvPr>
            <p:extLst>
              <p:ext uri="{D42A27DB-BD31-4B8C-83A1-F6EECF244321}">
                <p14:modId xmlns:p14="http://schemas.microsoft.com/office/powerpoint/2010/main" val="2270056611"/>
              </p:ext>
            </p:extLst>
          </p:nvPr>
        </p:nvGraphicFramePr>
        <p:xfrm>
          <a:off x="4495309" y="2369572"/>
          <a:ext cx="4122670" cy="1143000"/>
        </p:xfrm>
        <a:graphic>
          <a:graphicData uri="http://schemas.openxmlformats.org/drawingml/2006/table">
            <a:tbl>
              <a:tblPr>
                <a:tableStyleId>{68D230F3-CF80-4859-8CE7-A43EE81993B5}</a:tableStyleId>
              </a:tblPr>
              <a:tblGrid>
                <a:gridCol w="1417110">
                  <a:extLst>
                    <a:ext uri="{9D8B030D-6E8A-4147-A177-3AD203B41FA5}">
                      <a16:colId xmlns:a16="http://schemas.microsoft.com/office/drawing/2014/main" val="20000"/>
                    </a:ext>
                  </a:extLst>
                </a:gridCol>
                <a:gridCol w="683843">
                  <a:extLst>
                    <a:ext uri="{9D8B030D-6E8A-4147-A177-3AD203B41FA5}">
                      <a16:colId xmlns:a16="http://schemas.microsoft.com/office/drawing/2014/main" val="20001"/>
                    </a:ext>
                  </a:extLst>
                </a:gridCol>
                <a:gridCol w="663269">
                  <a:extLst>
                    <a:ext uri="{9D8B030D-6E8A-4147-A177-3AD203B41FA5}">
                      <a16:colId xmlns:a16="http://schemas.microsoft.com/office/drawing/2014/main" val="20002"/>
                    </a:ext>
                  </a:extLst>
                </a:gridCol>
                <a:gridCol w="695179">
                  <a:extLst>
                    <a:ext uri="{9D8B030D-6E8A-4147-A177-3AD203B41FA5}">
                      <a16:colId xmlns:a16="http://schemas.microsoft.com/office/drawing/2014/main" val="20003"/>
                    </a:ext>
                  </a:extLst>
                </a:gridCol>
                <a:gridCol w="663269">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19 153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74 490</a:t>
                      </a:r>
                    </a:p>
                  </a:txBody>
                  <a:tcPr marL="9525" marR="9525" marT="9525" marB="0" anchor="b"/>
                </a:tc>
                <a:tc>
                  <a:txBody>
                    <a:bodyPr/>
                    <a:lstStyle/>
                    <a:p>
                      <a:pPr algn="ctr" fontAlgn="b"/>
                      <a:r>
                        <a:rPr lang="sv-SE" sz="1100" b="0" i="0" u="none" strike="noStrike">
                          <a:solidFill>
                            <a:srgbClr val="000000"/>
                          </a:solidFill>
                          <a:effectLst/>
                          <a:latin typeface="Futura Std Book"/>
                        </a:rPr>
                        <a:t>23,0</a:t>
                      </a:r>
                    </a:p>
                  </a:txBody>
                  <a:tcPr marL="9525" marR="9525" marT="9525" marB="0" anchor="b"/>
                </a:tc>
                <a:extLst>
                  <a:ext uri="{0D108BD9-81ED-4DB2-BD59-A6C34878D82A}">
                    <a16:rowId xmlns:a16="http://schemas.microsoft.com/office/drawing/2014/main" val="10002"/>
                  </a:ext>
                </a:extLst>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7 724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31 872</a:t>
                      </a:r>
                    </a:p>
                  </a:txBody>
                  <a:tcPr marL="9525" marR="9525" marT="9525" marB="0" anchor="b"/>
                </a:tc>
                <a:tc>
                  <a:txBody>
                    <a:bodyPr/>
                    <a:lstStyle/>
                    <a:p>
                      <a:pPr algn="ctr" fontAlgn="b"/>
                      <a:r>
                        <a:rPr lang="sv-SE" sz="1100" b="0" i="0" u="none" strike="noStrike">
                          <a:solidFill>
                            <a:srgbClr val="000000"/>
                          </a:solidFill>
                          <a:effectLst/>
                          <a:latin typeface="Futura Std Book"/>
                        </a:rPr>
                        <a:t>21,4</a:t>
                      </a:r>
                    </a:p>
                  </a:txBody>
                  <a:tcPr marL="9525" marR="9525" marT="9525" marB="0" anchor="b"/>
                </a:tc>
                <a:extLst>
                  <a:ext uri="{0D108BD9-81ED-4DB2-BD59-A6C34878D82A}">
                    <a16:rowId xmlns:a16="http://schemas.microsoft.com/office/drawing/2014/main" val="10003"/>
                  </a:ext>
                </a:extLst>
              </a:tr>
              <a:tr h="190500">
                <a:tc>
                  <a:txBody>
                    <a:bodyPr/>
                    <a:lstStyle/>
                    <a:p>
                      <a:pPr algn="l" rtl="0" fontAlgn="b"/>
                      <a:r>
                        <a:rPr lang="sv-SE" sz="1100" b="1" i="0" u="none" strike="noStrike" dirty="0">
                          <a:solidFill>
                            <a:srgbClr val="000000"/>
                          </a:solidFill>
                          <a:effectLst/>
                          <a:latin typeface="Futura Std Book"/>
                        </a:rPr>
                        <a:t>Örebro län</a:t>
                      </a:r>
                    </a:p>
                  </a:txBody>
                  <a:tcPr marL="9525" marR="9525" marT="9525" marB="0" anchor="b"/>
                </a:tc>
                <a:tc>
                  <a:txBody>
                    <a:bodyPr/>
                    <a:lstStyle/>
                    <a:p>
                      <a:pPr algn="ctr" fontAlgn="b"/>
                      <a:r>
                        <a:rPr lang="sv-SE" sz="1100" b="1" i="0" u="none" strike="noStrike">
                          <a:solidFill>
                            <a:srgbClr val="000000"/>
                          </a:solidFill>
                          <a:effectLst/>
                          <a:latin typeface="Futura std book"/>
                        </a:rPr>
                        <a:t>283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-60,5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1 745</a:t>
                      </a:r>
                    </a:p>
                  </a:txBody>
                  <a:tcPr marL="9525" marR="9525" marT="9525" marB="0" anchor="b"/>
                </a:tc>
                <a:tc>
                  <a:txBody>
                    <a:bodyPr/>
                    <a:lstStyle/>
                    <a:p>
                      <a:pPr algn="ctr" fontAlgn="b"/>
                      <a:r>
                        <a:rPr lang="sv-SE" sz="1100" b="1" i="0" u="none" strike="noStrike">
                          <a:solidFill>
                            <a:srgbClr val="000000"/>
                          </a:solidFill>
                          <a:effectLst/>
                          <a:latin typeface="Futura std book"/>
                        </a:rPr>
                        <a:t>-45,8</a:t>
                      </a:r>
                    </a:p>
                  </a:txBody>
                  <a:tcPr marL="9525" marR="9525" marT="9525" marB="0" anchor="b"/>
                </a:tc>
                <a:extLst>
                  <a:ext uri="{0D108BD9-81ED-4DB2-BD59-A6C34878D82A}">
                    <a16:rowId xmlns:a16="http://schemas.microsoft.com/office/drawing/2014/main" val="10004"/>
                  </a:ext>
                </a:extLst>
              </a:tr>
              <a:tr h="190500">
                <a:tc>
                  <a:txBody>
                    <a:bodyPr/>
                    <a:lstStyle/>
                    <a:p>
                      <a:pPr algn="l" rtl="0" fontAlgn="b"/>
                      <a:r>
                        <a:rPr lang="sv-SE" sz="1100" b="1" i="0" u="none" strike="noStrike" dirty="0">
                          <a:solidFill>
                            <a:srgbClr val="000000"/>
                          </a:solidFill>
                          <a:effectLst/>
                          <a:latin typeface="Futura Std Book"/>
                        </a:rPr>
                        <a:t>Örebro kommun</a:t>
                      </a:r>
                    </a:p>
                  </a:txBody>
                  <a:tcPr marL="9525" marR="9525" marT="9525" marB="0" anchor="b"/>
                </a:tc>
                <a:tc>
                  <a:txBody>
                    <a:bodyPr/>
                    <a:lstStyle/>
                    <a:p>
                      <a:pPr algn="ctr" fontAlgn="b"/>
                      <a:r>
                        <a:rPr lang="sv-SE" sz="1100" b="1" i="0" u="none" strike="noStrike">
                          <a:solidFill>
                            <a:srgbClr val="000000"/>
                          </a:solidFill>
                          <a:effectLst/>
                          <a:latin typeface="Futura std book"/>
                        </a:rPr>
                        <a:t>192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-70,7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1 406</a:t>
                      </a:r>
                    </a:p>
                  </a:txBody>
                  <a:tcPr marL="9525" marR="9525" marT="9525" marB="0" anchor="b"/>
                </a:tc>
                <a:tc>
                  <a:txBody>
                    <a:bodyPr/>
                    <a:lstStyle/>
                    <a:p>
                      <a:pPr algn="ctr" fontAlgn="b"/>
                      <a:r>
                        <a:rPr lang="sv-SE" sz="1100" b="1" i="0" u="none" strike="noStrike" dirty="0">
                          <a:solidFill>
                            <a:srgbClr val="000000"/>
                          </a:solidFill>
                          <a:effectLst/>
                          <a:latin typeface="Futura std book"/>
                        </a:rPr>
                        <a:t>-51,4</a:t>
                      </a:r>
                    </a:p>
                  </a:txBody>
                  <a:tcPr marL="9525" marR="9525" marT="9525" marB="0" anchor="b"/>
                </a:tc>
                <a:extLst>
                  <a:ext uri="{0D108BD9-81ED-4DB2-BD59-A6C34878D82A}">
                    <a16:rowId xmlns:a16="http://schemas.microsoft.com/office/drawing/2014/main" val="10005"/>
                  </a:ext>
                </a:extLst>
              </a:tr>
            </a:tbl>
          </a:graphicData>
        </a:graphic>
      </p:graphicFrame>
      <p:sp>
        <p:nvSpPr>
          <p:cNvPr id="7" name="textruta 6"/>
          <p:cNvSpPr txBox="1"/>
          <p:nvPr/>
        </p:nvSpPr>
        <p:spPr>
          <a:xfrm>
            <a:off x="7392111" y="3421746"/>
            <a:ext cx="1000313"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96162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77636" y="2232301"/>
            <a:ext cx="5102794" cy="2560542"/>
          </a:xfrm>
          <a:prstGeom prst="rect">
            <a:avLst/>
          </a:prstGeom>
        </p:spPr>
      </p:pic>
      <p:sp>
        <p:nvSpPr>
          <p:cNvPr id="3" name="Rubrik 2"/>
          <p:cNvSpPr>
            <a:spLocks noGrp="1"/>
          </p:cNvSpPr>
          <p:nvPr>
            <p:ph type="title"/>
          </p:nvPr>
        </p:nvSpPr>
        <p:spPr>
          <a:xfrm>
            <a:off x="397496" y="1454655"/>
            <a:ext cx="7444398" cy="727828"/>
          </a:xfrm>
        </p:spPr>
        <p:txBody>
          <a:bodyPr/>
          <a:lstStyle/>
          <a:p>
            <a:pPr>
              <a:lnSpc>
                <a:spcPct val="100000"/>
              </a:lnSpc>
            </a:pPr>
            <a:r>
              <a:rPr lang="sv-SE" sz="2800" dirty="0" smtClean="0"/>
              <a:t>Kommersiella övernattningar</a:t>
            </a:r>
            <a:br>
              <a:rPr lang="sv-SE" sz="2800" dirty="0" smtClean="0"/>
            </a:br>
            <a:r>
              <a:rPr lang="sv-SE" sz="2000" b="0" dirty="0" smtClean="0"/>
              <a:t>Index </a:t>
            </a:r>
            <a:r>
              <a:rPr lang="sv-SE" sz="2000" b="0" dirty="0"/>
              <a:t>100 = </a:t>
            </a:r>
            <a:r>
              <a:rPr lang="sv-SE" sz="2000" b="0" dirty="0" smtClean="0"/>
              <a:t>2008 kv4 </a:t>
            </a:r>
            <a:r>
              <a:rPr lang="sv-SE" sz="2000" b="0" smtClean="0"/>
              <a:t>(kv4, </a:t>
            </a:r>
            <a:r>
              <a:rPr lang="sv-SE" sz="2000" b="0" dirty="0" smtClean="0"/>
              <a:t>2008 - 2016)</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och Tillväxtverket</a:t>
            </a:r>
          </a:p>
        </p:txBody>
      </p:sp>
      <p:graphicFrame>
        <p:nvGraphicFramePr>
          <p:cNvPr id="11" name="Tabell 10"/>
          <p:cNvGraphicFramePr>
            <a:graphicFrameLocks noGrp="1"/>
          </p:cNvGraphicFramePr>
          <p:nvPr>
            <p:extLst>
              <p:ext uri="{D42A27DB-BD31-4B8C-83A1-F6EECF244321}">
                <p14:modId xmlns:p14="http://schemas.microsoft.com/office/powerpoint/2010/main" val="2525689947"/>
              </p:ext>
            </p:extLst>
          </p:nvPr>
        </p:nvGraphicFramePr>
        <p:xfrm>
          <a:off x="4071834" y="2314227"/>
          <a:ext cx="4754529" cy="1143000"/>
        </p:xfrm>
        <a:graphic>
          <a:graphicData uri="http://schemas.openxmlformats.org/drawingml/2006/table">
            <a:tbl>
              <a:tblPr>
                <a:tableStyleId>{68D230F3-CF80-4859-8CE7-A43EE81993B5}</a:tableStyleId>
              </a:tblPr>
              <a:tblGrid>
                <a:gridCol w="1456735">
                  <a:extLst>
                    <a:ext uri="{9D8B030D-6E8A-4147-A177-3AD203B41FA5}">
                      <a16:colId xmlns:a16="http://schemas.microsoft.com/office/drawing/2014/main" val="20000"/>
                    </a:ext>
                  </a:extLst>
                </a:gridCol>
                <a:gridCol w="811826">
                  <a:extLst>
                    <a:ext uri="{9D8B030D-6E8A-4147-A177-3AD203B41FA5}">
                      <a16:colId xmlns:a16="http://schemas.microsoft.com/office/drawing/2014/main" val="20001"/>
                    </a:ext>
                  </a:extLst>
                </a:gridCol>
                <a:gridCol w="652496">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634161">
                  <a:extLst>
                    <a:ext uri="{9D8B030D-6E8A-4147-A177-3AD203B41FA5}">
                      <a16:colId xmlns:a16="http://schemas.microsoft.com/office/drawing/2014/main" val="20004"/>
                    </a:ext>
                  </a:extLst>
                </a:gridCol>
                <a:gridCol w="634161">
                  <a:extLst>
                    <a:ext uri="{9D8B030D-6E8A-4147-A177-3AD203B41FA5}">
                      <a16:colId xmlns:a16="http://schemas.microsoft.com/office/drawing/2014/main" val="20005"/>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kv4</a:t>
                      </a:r>
                    </a:p>
                  </a:txBody>
                  <a:tcPr marL="9525" marR="9525" marT="9525" marB="0" anchor="b"/>
                </a:tc>
                <a:tc>
                  <a:txBody>
                    <a:bodyPr/>
                    <a:lstStyle/>
                    <a:p>
                      <a:pPr algn="ctr" rtl="0" fontAlgn="b"/>
                      <a:r>
                        <a:rPr lang="sv-SE" sz="1100" b="0" i="1" u="none" strike="noStrike">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2008 kv4</a:t>
                      </a:r>
                    </a:p>
                  </a:txBody>
                  <a:tcPr marL="9525" marR="9525" marT="9525" marB="0" anchor="b"/>
                </a:tc>
                <a:tc>
                  <a:txBody>
                    <a:bodyPr/>
                    <a:lstStyle/>
                    <a:p>
                      <a:pPr algn="ctr" rtl="0" fontAlgn="b"/>
                      <a:r>
                        <a:rPr lang="sv-SE" sz="1000" b="0" i="0" u="none" strike="noStrike">
                          <a:solidFill>
                            <a:srgbClr val="000000"/>
                          </a:solidFill>
                          <a:effectLst/>
                          <a:latin typeface="Futura Std Book"/>
                        </a:rPr>
                        <a:t>2010 kv4</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rtl="0" fontAlgn="b"/>
                      <a:r>
                        <a:rPr lang="sv-SE" sz="1100" b="0" i="0" u="none" strike="noStrike" dirty="0">
                          <a:solidFill>
                            <a:schemeClr val="tx1"/>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10 124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61 862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33,0</a:t>
                      </a:r>
                    </a:p>
                  </a:txBody>
                  <a:tcPr marL="9525" marR="9525" marT="9525" marB="0" anchor="b"/>
                </a:tc>
                <a:tc>
                  <a:txBody>
                    <a:bodyPr/>
                    <a:lstStyle/>
                    <a:p>
                      <a:pPr algn="ctr" fontAlgn="b"/>
                      <a:r>
                        <a:rPr lang="sv-SE" sz="1100" b="0" i="0" u="none" strike="noStrike">
                          <a:solidFill>
                            <a:srgbClr val="000000"/>
                          </a:solidFill>
                          <a:effectLst/>
                          <a:latin typeface="Futura std book"/>
                        </a:rPr>
                        <a:t>25,2</a:t>
                      </a:r>
                    </a:p>
                  </a:txBody>
                  <a:tcPr marL="9525" marR="9525" marT="9525" marB="0" anchor="b"/>
                </a:tc>
                <a:tc>
                  <a:txBody>
                    <a:bodyPr/>
                    <a:lstStyle/>
                    <a:p>
                      <a:pPr algn="ctr" fontAlgn="b"/>
                      <a:r>
                        <a:rPr lang="sv-SE" sz="1100" b="0" i="0" u="none" strike="noStrike">
                          <a:solidFill>
                            <a:srgbClr val="000000"/>
                          </a:solidFill>
                          <a:effectLst/>
                          <a:latin typeface="Futura std book"/>
                        </a:rPr>
                        <a:t>3,7</a:t>
                      </a:r>
                    </a:p>
                  </a:txBody>
                  <a:tcPr marL="9525" marR="9525" marT="9525" marB="0" anchor="b"/>
                </a:tc>
                <a:extLst>
                  <a:ext uri="{0D108BD9-81ED-4DB2-BD59-A6C34878D82A}">
                    <a16:rowId xmlns:a16="http://schemas.microsoft.com/office/drawing/2014/main" val="10002"/>
                  </a:ext>
                </a:extLst>
              </a:tr>
              <a:tr h="190500">
                <a:tc>
                  <a:txBody>
                    <a:bodyPr/>
                    <a:lstStyle/>
                    <a:p>
                      <a:pPr algn="l" rtl="0" fontAlgn="b"/>
                      <a:r>
                        <a:rPr lang="sv-SE" sz="1100" b="0" i="0" u="none" strike="noStrike" dirty="0">
                          <a:solidFill>
                            <a:schemeClr val="tx1"/>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4 898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25 630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30,4</a:t>
                      </a:r>
                    </a:p>
                  </a:txBody>
                  <a:tcPr marL="9525" marR="9525" marT="9525" marB="0" anchor="b"/>
                </a:tc>
                <a:tc>
                  <a:txBody>
                    <a:bodyPr/>
                    <a:lstStyle/>
                    <a:p>
                      <a:pPr algn="ctr" fontAlgn="b"/>
                      <a:r>
                        <a:rPr lang="sv-SE" sz="1100" b="0" i="0" u="none" strike="noStrike">
                          <a:solidFill>
                            <a:srgbClr val="000000"/>
                          </a:solidFill>
                          <a:effectLst/>
                          <a:latin typeface="Futura std book"/>
                        </a:rPr>
                        <a:t>23,7</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Futura std book"/>
                        </a:rPr>
                        <a:t>Örebro län</a:t>
                      </a:r>
                    </a:p>
                  </a:txBody>
                  <a:tcPr marL="9525" marR="9525" marT="9525" marB="0" anchor="b"/>
                </a:tc>
                <a:tc>
                  <a:txBody>
                    <a:bodyPr/>
                    <a:lstStyle/>
                    <a:p>
                      <a:pPr algn="ctr" fontAlgn="b"/>
                      <a:r>
                        <a:rPr lang="sv-SE" sz="1100" b="1" i="0" u="none" strike="noStrike">
                          <a:solidFill>
                            <a:srgbClr val="000000"/>
                          </a:solidFill>
                          <a:effectLst/>
                          <a:latin typeface="Futura std book"/>
                        </a:rPr>
                        <a:t>204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1 265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28,9</a:t>
                      </a:r>
                    </a:p>
                  </a:txBody>
                  <a:tcPr marL="9525" marR="9525" marT="9525" marB="0" anchor="b"/>
                </a:tc>
                <a:tc>
                  <a:txBody>
                    <a:bodyPr/>
                    <a:lstStyle/>
                    <a:p>
                      <a:pPr algn="ctr" fontAlgn="b"/>
                      <a:r>
                        <a:rPr lang="sv-SE" sz="1100" b="1" i="0" u="none" strike="noStrike">
                          <a:solidFill>
                            <a:srgbClr val="000000"/>
                          </a:solidFill>
                          <a:effectLst/>
                          <a:latin typeface="Futura std book"/>
                        </a:rPr>
                        <a:t>24,5</a:t>
                      </a:r>
                    </a:p>
                  </a:txBody>
                  <a:tcPr marL="9525" marR="9525" marT="9525" marB="0" anchor="b"/>
                </a:tc>
                <a:tc>
                  <a:txBody>
                    <a:bodyPr/>
                    <a:lstStyle/>
                    <a:p>
                      <a:pPr algn="ctr" fontAlgn="b"/>
                      <a:r>
                        <a:rPr lang="sv-SE" sz="1100" b="1" i="0" u="none" strike="noStrike">
                          <a:solidFill>
                            <a:srgbClr val="000000"/>
                          </a:solidFill>
                          <a:effectLst/>
                          <a:latin typeface="Futura std book"/>
                        </a:rPr>
                        <a:t>6,3</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a:solidFill>
                            <a:srgbClr val="000000"/>
                          </a:solidFill>
                          <a:effectLst/>
                          <a:latin typeface="Futura std book"/>
                        </a:rPr>
                        <a:t>Örebro kommun</a:t>
                      </a:r>
                    </a:p>
                  </a:txBody>
                  <a:tcPr marL="9525" marR="9525" marT="9525" marB="0" anchor="b"/>
                </a:tc>
                <a:tc>
                  <a:txBody>
                    <a:bodyPr/>
                    <a:lstStyle/>
                    <a:p>
                      <a:pPr algn="ctr" fontAlgn="b"/>
                      <a:r>
                        <a:rPr lang="sv-SE" sz="1100" b="1" i="0" u="none" strike="noStrike">
                          <a:solidFill>
                            <a:srgbClr val="000000"/>
                          </a:solidFill>
                          <a:effectLst/>
                          <a:latin typeface="Futura std book"/>
                        </a:rPr>
                        <a:t>130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511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38,8</a:t>
                      </a:r>
                    </a:p>
                  </a:txBody>
                  <a:tcPr marL="9525" marR="9525" marT="9525" marB="0" anchor="b"/>
                </a:tc>
                <a:tc>
                  <a:txBody>
                    <a:bodyPr/>
                    <a:lstStyle/>
                    <a:p>
                      <a:pPr algn="ctr" fontAlgn="b"/>
                      <a:r>
                        <a:rPr lang="sv-SE" sz="1100" b="1" i="0" u="none" strike="noStrike">
                          <a:solidFill>
                            <a:srgbClr val="000000"/>
                          </a:solidFill>
                          <a:effectLst/>
                          <a:latin typeface="Futura std book"/>
                        </a:rPr>
                        <a:t>35,7</a:t>
                      </a:r>
                    </a:p>
                  </a:txBody>
                  <a:tcPr marL="9525" marR="9525" marT="9525" marB="0" anchor="b"/>
                </a:tc>
                <a:tc>
                  <a:txBody>
                    <a:bodyPr/>
                    <a:lstStyle/>
                    <a:p>
                      <a:pPr algn="ctr" fontAlgn="b"/>
                      <a:r>
                        <a:rPr lang="sv-SE" sz="1100" b="1" i="0" u="none" strike="noStrike" dirty="0">
                          <a:solidFill>
                            <a:srgbClr val="000000"/>
                          </a:solidFill>
                          <a:effectLst/>
                          <a:latin typeface="Futura std book"/>
                        </a:rPr>
                        <a:t>17,6</a:t>
                      </a:r>
                    </a:p>
                  </a:txBody>
                  <a:tcPr marL="9525" marR="9525" marT="9525" marB="0" anchor="b"/>
                </a:tc>
                <a:extLst>
                  <a:ext uri="{0D108BD9-81ED-4DB2-BD59-A6C34878D82A}">
                    <a16:rowId xmlns:a16="http://schemas.microsoft.com/office/drawing/2014/main" val="10005"/>
                  </a:ext>
                </a:extLst>
              </a:tr>
            </a:tbl>
          </a:graphicData>
        </a:graphic>
      </p:graphicFrame>
      <p:sp>
        <p:nvSpPr>
          <p:cNvPr id="7" name="textruta 6"/>
          <p:cNvSpPr txBox="1"/>
          <p:nvPr/>
        </p:nvSpPr>
        <p:spPr>
          <a:xfrm>
            <a:off x="6489025" y="3392114"/>
            <a:ext cx="914400" cy="914400"/>
          </a:xfrm>
          <a:prstGeom prst="rect">
            <a:avLst/>
          </a:prstGeom>
          <a:noFill/>
        </p:spPr>
        <p:txBody>
          <a:bodyPr wrap="none" lIns="0" tIns="0" rIns="0" bIns="0" rtlCol="0">
            <a:noAutofit/>
          </a:bodyPr>
          <a:lstStyle/>
          <a:p>
            <a:pPr>
              <a:lnSpc>
                <a:spcPts val="2400"/>
              </a:lnSpc>
            </a:pPr>
            <a:endParaRPr lang="sv-SE" sz="800" dirty="0" smtClean="0"/>
          </a:p>
        </p:txBody>
      </p:sp>
      <p:sp>
        <p:nvSpPr>
          <p:cNvPr id="8" name="textruta 7"/>
          <p:cNvSpPr txBox="1"/>
          <p:nvPr/>
        </p:nvSpPr>
        <p:spPr>
          <a:xfrm>
            <a:off x="6489025" y="3486707"/>
            <a:ext cx="914400" cy="914400"/>
          </a:xfrm>
          <a:prstGeom prst="rect">
            <a:avLst/>
          </a:prstGeom>
          <a:noFill/>
        </p:spPr>
        <p:txBody>
          <a:bodyPr wrap="none" lIns="0" tIns="0" rIns="0" bIns="0" rtlCol="0">
            <a:noAutofit/>
          </a:bodyPr>
          <a:lstStyle/>
          <a:p>
            <a:pPr>
              <a:lnSpc>
                <a:spcPct val="150000"/>
              </a:lnSpc>
            </a:pPr>
            <a:r>
              <a:rPr lang="sv-SE" sz="800" dirty="0" smtClean="0"/>
              <a:t>*Utveckling de fyra senaste kvartalen</a:t>
            </a:r>
          </a:p>
          <a:p>
            <a:pPr>
              <a:lnSpc>
                <a:spcPct val="150000"/>
              </a:lnSpc>
            </a:pPr>
            <a:r>
              <a:rPr lang="sv-SE" sz="800" dirty="0" smtClean="0"/>
              <a:t>OBS: Kommunsiffran är exklusive camping</a:t>
            </a:r>
          </a:p>
        </p:txBody>
      </p:sp>
    </p:spTree>
    <p:extLst>
      <p:ext uri="{BB962C8B-B14F-4D97-AF65-F5344CB8AC3E}">
        <p14:creationId xmlns:p14="http://schemas.microsoft.com/office/powerpoint/2010/main" val="267156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8396" y="1163739"/>
            <a:ext cx="5852192" cy="604612"/>
          </a:xfrm>
        </p:spPr>
        <p:txBody>
          <a:bodyPr/>
          <a:lstStyle/>
          <a:p>
            <a:pPr>
              <a:lnSpc>
                <a:spcPct val="100000"/>
              </a:lnSpc>
            </a:pPr>
            <a:r>
              <a:rPr lang="sv-SE" dirty="0"/>
              <a:t>Stockholm Business Alliance, SBA</a:t>
            </a:r>
            <a:br>
              <a:rPr lang="sv-SE" dirty="0"/>
            </a:br>
            <a:r>
              <a:rPr lang="sv-SE" dirty="0">
                <a:solidFill>
                  <a:prstClr val="white"/>
                </a:solidFill>
              </a:rPr>
              <a:t/>
            </a:r>
            <a:br>
              <a:rPr lang="sv-SE" dirty="0">
                <a:solidFill>
                  <a:prstClr val="white"/>
                </a:solidFill>
              </a:rPr>
            </a:br>
            <a:r>
              <a:rPr lang="sv-SE" sz="1000" dirty="0"/>
              <a:t>Inom ramen för partnerskapet Stockholm Business Alliance – </a:t>
            </a:r>
            <a:r>
              <a:rPr lang="sv-SE" sz="1000" dirty="0" smtClean="0"/>
              <a:t>55 </a:t>
            </a:r>
            <a:r>
              <a:rPr lang="sv-SE" sz="1000" dirty="0"/>
              <a:t>kommuner i Stockholmsregionen – tas det fram kvartalsvisa konjunkturrapporter för länen; Stockholms län, Uppsala län, Södermanlands län,  Östergötlands län, Örebro län, Västmanlands län, </a:t>
            </a:r>
            <a:r>
              <a:rPr lang="sv-SE" sz="1000" dirty="0" smtClean="0"/>
              <a:t>Gävleborgs län</a:t>
            </a:r>
            <a:r>
              <a:rPr lang="sv-SE" sz="1000" dirty="0"/>
              <a:t> </a:t>
            </a:r>
            <a:r>
              <a:rPr lang="sv-SE" sz="1000" dirty="0" smtClean="0"/>
              <a:t>och </a:t>
            </a:r>
            <a:r>
              <a:rPr lang="sv-SE" sz="1000" dirty="0"/>
              <a:t>Dalarnas </a:t>
            </a:r>
            <a:r>
              <a:rPr lang="sv-SE" sz="1000" dirty="0" smtClean="0"/>
              <a:t>län.</a:t>
            </a:r>
            <a:r>
              <a:rPr lang="sv-SE" sz="1000" dirty="0"/>
              <a:t/>
            </a:r>
            <a:br>
              <a:rPr lang="sv-SE" sz="1000" dirty="0"/>
            </a:br>
            <a:r>
              <a:rPr lang="sv-SE" sz="1000" dirty="0"/>
              <a:t/>
            </a:r>
            <a:br>
              <a:rPr lang="sv-SE" sz="1000" dirty="0"/>
            </a:br>
            <a:r>
              <a:rPr lang="sv-SE" sz="1000" dirty="0"/>
              <a:t>Samtliga rapporter finns tillgängliga </a:t>
            </a:r>
            <a:r>
              <a:rPr lang="sv-SE" sz="1000" dirty="0">
                <a:solidFill>
                  <a:srgbClr val="FFFFFF"/>
                </a:solidFill>
              </a:rPr>
              <a:t>på www.stockholmbusinessalliance.se.</a:t>
            </a:r>
            <a:br>
              <a:rPr lang="sv-SE" sz="1000" dirty="0">
                <a:solidFill>
                  <a:srgbClr val="FFFFFF"/>
                </a:solidFill>
              </a:rPr>
            </a:br>
            <a:r>
              <a:rPr lang="sv-SE" sz="1000" dirty="0">
                <a:solidFill>
                  <a:srgbClr val="FFFFFF"/>
                </a:solidFill>
              </a:rPr>
              <a:t/>
            </a:r>
            <a:br>
              <a:rPr lang="sv-SE" sz="1000" dirty="0">
                <a:solidFill>
                  <a:srgbClr val="FFFFFF"/>
                </a:solidFill>
              </a:rPr>
            </a:br>
            <a:r>
              <a:rPr lang="sv-SE" sz="1000" dirty="0">
                <a:solidFill>
                  <a:srgbClr val="FFFFFF"/>
                </a:solidFill>
              </a:rPr>
              <a:t>Frågor kan ställas till </a:t>
            </a:r>
            <a:r>
              <a:rPr lang="sv-SE" sz="1000" dirty="0" smtClean="0">
                <a:solidFill>
                  <a:srgbClr val="FFFFFF"/>
                </a:solidFill>
              </a:rPr>
              <a:t>Stefan Frid på </a:t>
            </a:r>
            <a:r>
              <a:rPr lang="sv-SE" sz="1000" dirty="0" err="1" smtClean="0">
                <a:solidFill>
                  <a:srgbClr val="FFFFFF"/>
                </a:solidFill>
              </a:rPr>
              <a:t>Invest</a:t>
            </a:r>
            <a:r>
              <a:rPr lang="sv-SE" sz="1000" dirty="0" smtClean="0">
                <a:solidFill>
                  <a:srgbClr val="FFFFFF"/>
                </a:solidFill>
              </a:rPr>
              <a:t> Stockholm. </a:t>
            </a:r>
            <a:r>
              <a:rPr lang="sv-SE" sz="1000" dirty="0">
                <a:solidFill>
                  <a:srgbClr val="FFFFFF"/>
                </a:solidFill>
              </a:rPr>
              <a:t/>
            </a:r>
            <a:br>
              <a:rPr lang="sv-SE" sz="1000" dirty="0">
                <a:solidFill>
                  <a:srgbClr val="FFFFFF"/>
                </a:solidFill>
              </a:rPr>
            </a:br>
            <a:r>
              <a:rPr lang="sv-SE" sz="1000" dirty="0">
                <a:solidFill>
                  <a:srgbClr val="FFFFFF"/>
                </a:solidFill>
              </a:rPr>
              <a:t>Ansvarig utgivare: Olle Zetterberg, VD Stockholm Business Region.</a:t>
            </a:r>
            <a:br>
              <a:rPr lang="sv-SE" sz="1000" dirty="0">
                <a:solidFill>
                  <a:srgbClr val="FFFFFF"/>
                </a:solidFill>
              </a:rPr>
            </a:br>
            <a:r>
              <a:rPr lang="sv-SE" sz="1000" dirty="0"/>
              <a:t/>
            </a:r>
            <a:br>
              <a:rPr lang="sv-SE" sz="1000" dirty="0"/>
            </a:br>
            <a:r>
              <a:rPr lang="sv-SE" sz="1000" b="0" dirty="0" smtClean="0">
                <a:solidFill>
                  <a:prstClr val="white"/>
                </a:solidFill>
              </a:rPr>
              <a:t/>
            </a:r>
            <a:br>
              <a:rPr lang="sv-SE" sz="1000" b="0" dirty="0" smtClean="0">
                <a:solidFill>
                  <a:prstClr val="white"/>
                </a:solidFill>
              </a:rPr>
            </a:br>
            <a:r>
              <a:rPr lang="sv-SE" sz="1000" b="0" dirty="0">
                <a:solidFill>
                  <a:prstClr val="white"/>
                </a:solidFill>
              </a:rPr>
              <a:t/>
            </a:r>
            <a:br>
              <a:rPr lang="sv-SE" sz="1000" b="0" dirty="0">
                <a:solidFill>
                  <a:prstClr val="white"/>
                </a:solidFill>
              </a:rPr>
            </a:br>
            <a:r>
              <a:rPr lang="sv-SE" sz="1000" dirty="0">
                <a:solidFill>
                  <a:prstClr val="white"/>
                </a:solidFill>
              </a:rPr>
              <a:t>Stockholm Business Region </a:t>
            </a:r>
            <a:r>
              <a:rPr lang="sv-SE" sz="1000" b="0" dirty="0">
                <a:solidFill>
                  <a:prstClr val="white"/>
                </a:solidFill>
              </a:rPr>
              <a:t/>
            </a:r>
            <a:br>
              <a:rPr lang="sv-SE" sz="1000" b="0" dirty="0">
                <a:solidFill>
                  <a:prstClr val="white"/>
                </a:solidFill>
              </a:rPr>
            </a:br>
            <a:r>
              <a:rPr lang="sv-SE" sz="1000" b="0" dirty="0">
                <a:solidFill>
                  <a:prstClr val="white"/>
                </a:solidFill>
              </a:rPr>
              <a:t>P.O. Box 16282 </a:t>
            </a:r>
            <a:br>
              <a:rPr lang="sv-SE" sz="1000" b="0" dirty="0">
                <a:solidFill>
                  <a:prstClr val="white"/>
                </a:solidFill>
              </a:rPr>
            </a:br>
            <a:r>
              <a:rPr lang="sv-SE" sz="1000" b="0" dirty="0">
                <a:solidFill>
                  <a:prstClr val="white"/>
                </a:solidFill>
              </a:rPr>
              <a:t>SE-103 25 Stockholm, Sweden </a:t>
            </a:r>
            <a:br>
              <a:rPr lang="sv-SE" sz="1000" b="0" dirty="0">
                <a:solidFill>
                  <a:prstClr val="white"/>
                </a:solidFill>
              </a:rPr>
            </a:br>
            <a:r>
              <a:rPr lang="sv-SE" sz="1000" b="0" dirty="0" err="1">
                <a:solidFill>
                  <a:prstClr val="white"/>
                </a:solidFill>
              </a:rPr>
              <a:t>Phone</a:t>
            </a:r>
            <a:r>
              <a:rPr lang="sv-SE" sz="1000" b="0" dirty="0">
                <a:solidFill>
                  <a:prstClr val="white"/>
                </a:solidFill>
              </a:rPr>
              <a:t> + 46 8 508 280 00 </a:t>
            </a:r>
            <a:br>
              <a:rPr lang="sv-SE" sz="1000" b="0" dirty="0">
                <a:solidFill>
                  <a:prstClr val="white"/>
                </a:solidFill>
              </a:rPr>
            </a:br>
            <a:r>
              <a:rPr lang="sv-SE" sz="1000" b="0" dirty="0">
                <a:solidFill>
                  <a:prstClr val="white"/>
                </a:solidFill>
              </a:rPr>
              <a:t>www.visitstockholm.com </a:t>
            </a:r>
            <a:r>
              <a:rPr lang="sv-SE" sz="1000" b="0">
                <a:solidFill>
                  <a:prstClr val="white"/>
                </a:solidFill>
              </a:rPr>
              <a:t/>
            </a:r>
            <a:br>
              <a:rPr lang="sv-SE" sz="1000" b="0">
                <a:solidFill>
                  <a:prstClr val="white"/>
                </a:solidFill>
              </a:rPr>
            </a:br>
            <a:r>
              <a:rPr lang="sv-SE" sz="1000" b="0" smtClean="0">
                <a:solidFill>
                  <a:prstClr val="white"/>
                </a:solidFill>
              </a:rPr>
              <a:t>www.investstockholm.com </a:t>
            </a:r>
            <a:r>
              <a:rPr lang="sv-SE" sz="1000" b="0">
                <a:solidFill>
                  <a:prstClr val="white"/>
                </a:solidFill>
              </a:rPr>
              <a:t/>
            </a:r>
            <a:br>
              <a:rPr lang="sv-SE" sz="1000" b="0">
                <a:solidFill>
                  <a:prstClr val="white"/>
                </a:solidFill>
              </a:rPr>
            </a:br>
            <a:r>
              <a:rPr lang="sv-SE" sz="1000" b="0" smtClean="0">
                <a:solidFill>
                  <a:prstClr val="white"/>
                </a:solidFill>
              </a:rPr>
              <a:t>www.stockholmbusinessregion.se </a:t>
            </a:r>
            <a:endParaRPr lang="en-US" sz="1000" dirty="0"/>
          </a:p>
        </p:txBody>
      </p:sp>
    </p:spTree>
    <p:extLst>
      <p:ext uri="{BB962C8B-B14F-4D97-AF65-F5344CB8AC3E}">
        <p14:creationId xmlns:p14="http://schemas.microsoft.com/office/powerpoint/2010/main" val="19014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Konjunkturläget</a:t>
            </a:r>
            <a:br>
              <a:rPr lang="sv-SE" dirty="0" smtClean="0"/>
            </a:br>
            <a:r>
              <a:rPr lang="sv-SE" dirty="0" smtClean="0"/>
              <a:t>2016 kv4</a:t>
            </a:r>
            <a:br>
              <a:rPr lang="sv-SE" dirty="0" smtClean="0"/>
            </a:br>
            <a:r>
              <a:rPr lang="sv-SE" dirty="0" smtClean="0"/>
              <a:t/>
            </a:r>
            <a:br>
              <a:rPr lang="sv-SE" dirty="0" smtClean="0"/>
            </a:br>
            <a:endParaRPr lang="sv-SE" sz="1800" dirty="0"/>
          </a:p>
        </p:txBody>
      </p:sp>
      <p:sp>
        <p:nvSpPr>
          <p:cNvPr id="7" name="textruta 6"/>
          <p:cNvSpPr txBox="1"/>
          <p:nvPr/>
        </p:nvSpPr>
        <p:spPr>
          <a:xfrm>
            <a:off x="386283" y="1773377"/>
            <a:ext cx="4052367" cy="3216265"/>
          </a:xfrm>
          <a:prstGeom prst="rect">
            <a:avLst/>
          </a:prstGeom>
          <a:noFill/>
        </p:spPr>
        <p:txBody>
          <a:bodyPr wrap="square" lIns="0" tIns="0" rIns="0" bIns="0" rtlCol="0">
            <a:spAutoFit/>
          </a:bodyPr>
          <a:lstStyle/>
          <a:p>
            <a:r>
              <a:rPr lang="sv-SE" sz="1000" b="1" dirty="0"/>
              <a:t>Om rapporten</a:t>
            </a:r>
            <a:endParaRPr lang="sv-SE" sz="1000" dirty="0"/>
          </a:p>
          <a:p>
            <a:r>
              <a:rPr lang="sv-SE" sz="1000" dirty="0"/>
              <a:t/>
            </a:r>
            <a:br>
              <a:rPr lang="sv-SE" sz="1000" dirty="0"/>
            </a:br>
            <a:r>
              <a:rPr lang="sv-SE" sz="1000" dirty="0"/>
              <a:t>Rapporten är utgiven av Stockholm Business Region och publiceras fyra gånger per år. Rapporten omfattar Örebro län och kommun. </a:t>
            </a:r>
          </a:p>
          <a:p>
            <a:endParaRPr lang="sv-SE" sz="1000" dirty="0"/>
          </a:p>
          <a:p>
            <a:r>
              <a:rPr lang="sv-SE" sz="1000" dirty="0"/>
              <a:t>Statistiken bygger på uppgifter från Statistiska centralbyrån, Arbetsförmedlingen och Bolagsverket. </a:t>
            </a:r>
          </a:p>
          <a:p>
            <a:r>
              <a:rPr lang="sv-SE" sz="1000" dirty="0"/>
              <a:t/>
            </a:r>
            <a:br>
              <a:rPr lang="sv-SE" sz="1000" dirty="0"/>
            </a:br>
            <a:r>
              <a:rPr lang="sv-SE" sz="1000" dirty="0"/>
              <a:t>Inom ramen för partnerskapet Stockholm Business Alliance </a:t>
            </a:r>
            <a:r>
              <a:rPr lang="sv-SE" sz="1000"/>
              <a:t>– </a:t>
            </a:r>
            <a:r>
              <a:rPr lang="sv-SE" sz="1000" smtClean="0"/>
              <a:t>55 </a:t>
            </a:r>
            <a:r>
              <a:rPr lang="sv-SE" sz="1000" dirty="0"/>
              <a:t>kommuner i Stockholmsregionen – görs motsvarande rapport för regionens </a:t>
            </a:r>
            <a:r>
              <a:rPr lang="sv-SE" sz="1000" dirty="0" smtClean="0"/>
              <a:t>åtta län </a:t>
            </a:r>
            <a:r>
              <a:rPr lang="sv-SE" sz="1000" dirty="0"/>
              <a:t>samt en gemensam för länen tillsammans.</a:t>
            </a:r>
            <a:r>
              <a:rPr lang="sv-SE" sz="900" dirty="0"/>
              <a:t> </a:t>
            </a:r>
          </a:p>
          <a:p>
            <a:endParaRPr lang="sv-SE" sz="900" dirty="0"/>
          </a:p>
          <a:p>
            <a:r>
              <a:rPr lang="sv-SE" sz="1000" dirty="0"/>
              <a:t>Stockholmsregionen omfattar Stockholms län, Uppsala län, Södermanlands län, Östergötlands län, Örebro län, Västmanlands län, Gävleborgs län och Dalarnas län.</a:t>
            </a:r>
          </a:p>
          <a:p>
            <a:endParaRPr lang="sv-SE" sz="1000" dirty="0"/>
          </a:p>
          <a:p>
            <a:r>
              <a:rPr lang="sv-SE" sz="1000" dirty="0"/>
              <a:t>Den här och övriga länsrapporter finns tillgängliga på</a:t>
            </a:r>
          </a:p>
          <a:p>
            <a:r>
              <a:rPr lang="sv-SE" sz="1000" u="sng" dirty="0">
                <a:hlinkClick r:id="rId2"/>
              </a:rPr>
              <a:t>http://www.stockholmbusinessalliance.se/konjunkturrapporter/</a:t>
            </a:r>
            <a:endParaRPr lang="sv-SE" sz="1000" u="sng" dirty="0"/>
          </a:p>
          <a:p>
            <a:endParaRPr lang="sv-SE" sz="1000" dirty="0"/>
          </a:p>
          <a:p>
            <a:r>
              <a:rPr lang="sv-SE" sz="1000" dirty="0"/>
              <a:t>Frågor kan ställas till </a:t>
            </a:r>
            <a:r>
              <a:rPr lang="sv-SE" sz="1000" dirty="0" smtClean="0"/>
              <a:t>Stefan Frid på </a:t>
            </a:r>
            <a:r>
              <a:rPr lang="sv-SE" sz="1000" dirty="0" err="1" smtClean="0"/>
              <a:t>Invest</a:t>
            </a:r>
            <a:r>
              <a:rPr lang="sv-SE" sz="1000" dirty="0" smtClean="0"/>
              <a:t> Stockholm. </a:t>
            </a:r>
          </a:p>
          <a:p>
            <a:r>
              <a:rPr lang="sv-SE" sz="1000" dirty="0" smtClean="0"/>
              <a:t>Ansvarig </a:t>
            </a:r>
            <a:r>
              <a:rPr lang="sv-SE" sz="1000" dirty="0"/>
              <a:t>utgivare: Olle Zetterberg.</a:t>
            </a:r>
          </a:p>
        </p:txBody>
      </p:sp>
      <p:sp>
        <p:nvSpPr>
          <p:cNvPr id="6" name="textruta 5"/>
          <p:cNvSpPr txBox="1"/>
          <p:nvPr/>
        </p:nvSpPr>
        <p:spPr>
          <a:xfrm>
            <a:off x="4864609" y="390979"/>
            <a:ext cx="4140402" cy="4515833"/>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pPr>
              <a:lnSpc>
                <a:spcPts val="2400"/>
              </a:lnSpc>
            </a:pPr>
            <a:endParaRPr lang="sv-SE" sz="1400" dirty="0" smtClean="0"/>
          </a:p>
          <a:p>
            <a:r>
              <a:rPr lang="sv-SE" sz="1400" dirty="0" smtClean="0">
                <a:solidFill>
                  <a:srgbClr val="000000"/>
                </a:solidFill>
              </a:rPr>
              <a:t>Örebro län</a:t>
            </a:r>
            <a:r>
              <a:rPr lang="sv-SE" sz="1000" dirty="0" smtClean="0">
                <a:solidFill>
                  <a:srgbClr val="000000"/>
                </a:solidFill>
              </a:rPr>
              <a:t/>
            </a:r>
            <a:br>
              <a:rPr lang="sv-SE" sz="1000" dirty="0" smtClean="0">
                <a:solidFill>
                  <a:srgbClr val="000000"/>
                </a:solidFill>
              </a:rPr>
            </a:br>
            <a:r>
              <a:rPr lang="sv-SE" sz="1000" dirty="0" smtClean="0">
                <a:solidFill>
                  <a:srgbClr val="000000"/>
                </a:solidFill>
              </a:rPr>
              <a:t/>
            </a:r>
            <a:br>
              <a:rPr lang="sv-SE" sz="1000" dirty="0" smtClean="0">
                <a:solidFill>
                  <a:srgbClr val="000000"/>
                </a:solidFill>
              </a:rPr>
            </a:br>
            <a:r>
              <a:rPr lang="sv-SE" sz="1000" dirty="0">
                <a:solidFill>
                  <a:srgbClr val="000000"/>
                </a:solidFill>
              </a:rPr>
              <a:t>Under </a:t>
            </a:r>
            <a:r>
              <a:rPr lang="sv-SE" sz="1000" dirty="0" smtClean="0">
                <a:solidFill>
                  <a:srgbClr val="000000"/>
                </a:solidFill>
              </a:rPr>
              <a:t>fjärde </a:t>
            </a:r>
            <a:r>
              <a:rPr lang="sv-SE" sz="1000" dirty="0" smtClean="0">
                <a:solidFill>
                  <a:srgbClr val="000000"/>
                </a:solidFill>
              </a:rPr>
              <a:t>kvartalet 2016 ökade </a:t>
            </a:r>
            <a:r>
              <a:rPr lang="sv-SE" sz="1000" dirty="0">
                <a:solidFill>
                  <a:srgbClr val="000000"/>
                </a:solidFill>
              </a:rPr>
              <a:t>lönesumman </a:t>
            </a:r>
            <a:r>
              <a:rPr lang="sv-SE" sz="1000" dirty="0" smtClean="0">
                <a:solidFill>
                  <a:srgbClr val="000000"/>
                </a:solidFill>
              </a:rPr>
              <a:t>med 5,1 procent i </a:t>
            </a:r>
            <a:r>
              <a:rPr lang="sv-SE" sz="1000" dirty="0">
                <a:solidFill>
                  <a:srgbClr val="000000"/>
                </a:solidFill>
              </a:rPr>
              <a:t>länet jämfört med motsvarande kvartal 2015. </a:t>
            </a:r>
            <a:r>
              <a:rPr lang="sv-SE" sz="1000" i="1" dirty="0">
                <a:solidFill>
                  <a:srgbClr val="000000"/>
                </a:solidFill>
              </a:rPr>
              <a:t/>
            </a:r>
            <a:br>
              <a:rPr lang="sv-SE" sz="1000" i="1" dirty="0">
                <a:solidFill>
                  <a:srgbClr val="000000"/>
                </a:solidFill>
              </a:rPr>
            </a:br>
            <a:endParaRPr lang="sv-SE" sz="1000" i="1" dirty="0">
              <a:solidFill>
                <a:srgbClr val="000000"/>
              </a:solidFill>
            </a:endParaRPr>
          </a:p>
          <a:p>
            <a:r>
              <a:rPr lang="sv-SE" sz="1000" dirty="0" smtClean="0">
                <a:solidFill>
                  <a:srgbClr val="000000"/>
                </a:solidFill>
              </a:rPr>
              <a:t>Det startades samtidigt </a:t>
            </a:r>
            <a:r>
              <a:rPr lang="sv-SE" sz="1000" dirty="0" smtClean="0">
                <a:solidFill>
                  <a:srgbClr val="000000"/>
                </a:solidFill>
              </a:rPr>
              <a:t>441 </a:t>
            </a:r>
            <a:r>
              <a:rPr lang="sv-SE" sz="1000" dirty="0">
                <a:solidFill>
                  <a:srgbClr val="000000"/>
                </a:solidFill>
              </a:rPr>
              <a:t>företag i länet, varav </a:t>
            </a:r>
            <a:r>
              <a:rPr lang="sv-SE" sz="1000" dirty="0" smtClean="0">
                <a:solidFill>
                  <a:srgbClr val="000000"/>
                </a:solidFill>
              </a:rPr>
              <a:t>369 </a:t>
            </a:r>
            <a:r>
              <a:rPr lang="sv-SE" sz="1000" dirty="0">
                <a:solidFill>
                  <a:srgbClr val="000000"/>
                </a:solidFill>
              </a:rPr>
              <a:t>i kommunen. För länet är det en ökning med </a:t>
            </a:r>
            <a:r>
              <a:rPr lang="sv-SE" sz="1000" dirty="0" smtClean="0">
                <a:solidFill>
                  <a:srgbClr val="000000"/>
                </a:solidFill>
              </a:rPr>
              <a:t>10 </a:t>
            </a:r>
            <a:r>
              <a:rPr lang="sv-SE" sz="1000" dirty="0" smtClean="0">
                <a:solidFill>
                  <a:srgbClr val="000000"/>
                </a:solidFill>
              </a:rPr>
              <a:t>procent </a:t>
            </a:r>
            <a:r>
              <a:rPr lang="sv-SE" sz="1000" dirty="0">
                <a:solidFill>
                  <a:srgbClr val="000000"/>
                </a:solidFill>
              </a:rPr>
              <a:t>och för kommunen en ökning med </a:t>
            </a:r>
            <a:r>
              <a:rPr lang="sv-SE" sz="1000" dirty="0" smtClean="0">
                <a:solidFill>
                  <a:srgbClr val="000000"/>
                </a:solidFill>
              </a:rPr>
              <a:t>47 </a:t>
            </a:r>
            <a:r>
              <a:rPr lang="sv-SE" sz="1000" dirty="0" smtClean="0">
                <a:solidFill>
                  <a:srgbClr val="000000"/>
                </a:solidFill>
              </a:rPr>
              <a:t>procent </a:t>
            </a:r>
            <a:r>
              <a:rPr lang="sv-SE" sz="1000" dirty="0">
                <a:solidFill>
                  <a:srgbClr val="000000"/>
                </a:solidFill>
              </a:rPr>
              <a:t>jämfört med motsvarande kvartal 2015.</a:t>
            </a:r>
          </a:p>
          <a:p>
            <a:endParaRPr lang="sv-SE" sz="1000" dirty="0">
              <a:solidFill>
                <a:srgbClr val="000000"/>
              </a:solidFill>
            </a:endParaRPr>
          </a:p>
          <a:p>
            <a:r>
              <a:rPr lang="sv-SE" sz="1000" dirty="0">
                <a:solidFill>
                  <a:srgbClr val="000000"/>
                </a:solidFill>
              </a:rPr>
              <a:t>På arbetsmarknaden </a:t>
            </a:r>
            <a:r>
              <a:rPr lang="sv-SE" sz="1000" dirty="0" smtClean="0">
                <a:solidFill>
                  <a:srgbClr val="000000"/>
                </a:solidFill>
              </a:rPr>
              <a:t>utvecklades </a:t>
            </a:r>
            <a:r>
              <a:rPr lang="sv-SE" sz="1000" dirty="0">
                <a:solidFill>
                  <a:srgbClr val="000000"/>
                </a:solidFill>
              </a:rPr>
              <a:t>sysselsättningen </a:t>
            </a:r>
            <a:r>
              <a:rPr lang="sv-SE" sz="1000" dirty="0" smtClean="0">
                <a:solidFill>
                  <a:srgbClr val="000000"/>
                </a:solidFill>
              </a:rPr>
              <a:t>positivt, liksom antalet lediga jobb. </a:t>
            </a:r>
            <a:r>
              <a:rPr lang="sv-SE" sz="1000" dirty="0">
                <a:solidFill>
                  <a:srgbClr val="000000"/>
                </a:solidFill>
              </a:rPr>
              <a:t>Antalet varsel </a:t>
            </a:r>
            <a:r>
              <a:rPr lang="sv-SE" sz="1000" dirty="0" smtClean="0">
                <a:solidFill>
                  <a:srgbClr val="000000"/>
                </a:solidFill>
              </a:rPr>
              <a:t>ökade i länet men minskade i kommunen</a:t>
            </a:r>
            <a:r>
              <a:rPr lang="sv-SE" sz="1000" dirty="0">
                <a:solidFill>
                  <a:srgbClr val="000000"/>
                </a:solidFill>
              </a:rPr>
              <a:t>. Arbetslösheten </a:t>
            </a:r>
            <a:r>
              <a:rPr lang="sv-SE" sz="1000" dirty="0" smtClean="0">
                <a:solidFill>
                  <a:srgbClr val="000000"/>
                </a:solidFill>
              </a:rPr>
              <a:t>minskade i både länet och kommunen </a:t>
            </a:r>
            <a:r>
              <a:rPr lang="sv-SE" sz="1000" dirty="0">
                <a:solidFill>
                  <a:srgbClr val="000000"/>
                </a:solidFill>
              </a:rPr>
              <a:t>jämfört med </a:t>
            </a:r>
            <a:r>
              <a:rPr lang="sv-SE" sz="1000" dirty="0" smtClean="0">
                <a:solidFill>
                  <a:srgbClr val="000000"/>
                </a:solidFill>
              </a:rPr>
              <a:t>fjärde kvartalet </a:t>
            </a:r>
            <a:r>
              <a:rPr lang="sv-SE" sz="1000" dirty="0">
                <a:solidFill>
                  <a:srgbClr val="000000"/>
                </a:solidFill>
              </a:rPr>
              <a:t>2015.</a:t>
            </a:r>
          </a:p>
          <a:p>
            <a:endParaRPr lang="sv-SE" sz="1000" i="1" dirty="0">
              <a:solidFill>
                <a:srgbClr val="000000"/>
              </a:solidFill>
            </a:endParaRPr>
          </a:p>
          <a:p>
            <a:r>
              <a:rPr lang="sv-SE" sz="1000" dirty="0">
                <a:solidFill>
                  <a:srgbClr val="000000"/>
                </a:solidFill>
              </a:rPr>
              <a:t>Under de senaste fyra kvartalen har länet fått </a:t>
            </a:r>
            <a:r>
              <a:rPr lang="sv-SE" sz="1000" dirty="0" smtClean="0">
                <a:solidFill>
                  <a:srgbClr val="000000"/>
                </a:solidFill>
              </a:rPr>
              <a:t>3 900 </a:t>
            </a:r>
            <a:r>
              <a:rPr lang="sv-SE" sz="1000" dirty="0">
                <a:solidFill>
                  <a:srgbClr val="000000"/>
                </a:solidFill>
              </a:rPr>
              <a:t>fler invånare, </a:t>
            </a:r>
            <a:br>
              <a:rPr lang="sv-SE" sz="1000" dirty="0">
                <a:solidFill>
                  <a:srgbClr val="000000"/>
                </a:solidFill>
              </a:rPr>
            </a:br>
            <a:r>
              <a:rPr lang="sv-SE" sz="1000" dirty="0">
                <a:solidFill>
                  <a:srgbClr val="000000"/>
                </a:solidFill>
              </a:rPr>
              <a:t>varav </a:t>
            </a:r>
            <a:r>
              <a:rPr lang="sv-SE" sz="1000" dirty="0" smtClean="0">
                <a:solidFill>
                  <a:srgbClr val="000000"/>
                </a:solidFill>
              </a:rPr>
              <a:t>2 400 </a:t>
            </a:r>
            <a:r>
              <a:rPr lang="sv-SE" sz="1000" dirty="0">
                <a:solidFill>
                  <a:srgbClr val="000000"/>
                </a:solidFill>
              </a:rPr>
              <a:t>i kommunen motsvarande befolkningsökningar </a:t>
            </a:r>
            <a:br>
              <a:rPr lang="sv-SE" sz="1000" dirty="0">
                <a:solidFill>
                  <a:srgbClr val="000000"/>
                </a:solidFill>
              </a:rPr>
            </a:br>
            <a:r>
              <a:rPr lang="sv-SE" sz="1000" dirty="0">
                <a:solidFill>
                  <a:srgbClr val="000000"/>
                </a:solidFill>
              </a:rPr>
              <a:t>för både länet och kommunen </a:t>
            </a:r>
            <a:r>
              <a:rPr lang="sv-SE" sz="1000" dirty="0" smtClean="0">
                <a:solidFill>
                  <a:srgbClr val="000000"/>
                </a:solidFill>
              </a:rPr>
              <a:t>på 1,4 respektive 1,7 </a:t>
            </a:r>
            <a:r>
              <a:rPr lang="sv-SE" sz="1000" dirty="0">
                <a:solidFill>
                  <a:srgbClr val="000000"/>
                </a:solidFill>
              </a:rPr>
              <a:t>procent.</a:t>
            </a:r>
          </a:p>
          <a:p>
            <a:endParaRPr lang="sv-SE" sz="1000" dirty="0">
              <a:solidFill>
                <a:srgbClr val="000000"/>
              </a:solidFill>
            </a:endParaRPr>
          </a:p>
          <a:p>
            <a:r>
              <a:rPr lang="sv-SE" sz="1000" dirty="0">
                <a:solidFill>
                  <a:srgbClr val="000000"/>
                </a:solidFill>
              </a:rPr>
              <a:t>Bostadsbyggandet </a:t>
            </a:r>
            <a:r>
              <a:rPr lang="sv-SE" sz="1000" dirty="0" smtClean="0">
                <a:solidFill>
                  <a:srgbClr val="000000"/>
                </a:solidFill>
              </a:rPr>
              <a:t>minskar i </a:t>
            </a:r>
            <a:r>
              <a:rPr lang="sv-SE" sz="1000" dirty="0">
                <a:solidFill>
                  <a:srgbClr val="000000"/>
                </a:solidFill>
              </a:rPr>
              <a:t>både länet och kommunen jämfört med samma kvartal 2015. Totalt har </a:t>
            </a:r>
            <a:r>
              <a:rPr lang="sv-SE" sz="1000" dirty="0" smtClean="0">
                <a:solidFill>
                  <a:srgbClr val="000000"/>
                </a:solidFill>
              </a:rPr>
              <a:t>1 745 </a:t>
            </a:r>
            <a:r>
              <a:rPr lang="sv-SE" sz="1000" dirty="0">
                <a:solidFill>
                  <a:srgbClr val="000000"/>
                </a:solidFill>
              </a:rPr>
              <a:t>lägenheter påbörjats i länet under de senaste fyra kvartalen, varav </a:t>
            </a:r>
            <a:r>
              <a:rPr lang="sv-SE" sz="1000" dirty="0" smtClean="0">
                <a:solidFill>
                  <a:srgbClr val="000000"/>
                </a:solidFill>
              </a:rPr>
              <a:t>1 406 </a:t>
            </a:r>
            <a:r>
              <a:rPr lang="sv-SE" sz="1000" dirty="0">
                <a:solidFill>
                  <a:srgbClr val="000000"/>
                </a:solidFill>
              </a:rPr>
              <a:t>i kommunen.  </a:t>
            </a:r>
          </a:p>
          <a:p>
            <a:endParaRPr lang="sv-SE" sz="1000" dirty="0"/>
          </a:p>
          <a:p>
            <a:r>
              <a:rPr lang="de-DE" sz="1000" dirty="0"/>
              <a:t>Olle Zetterberg</a:t>
            </a:r>
            <a:endParaRPr lang="sv-SE" sz="1000" dirty="0"/>
          </a:p>
          <a:p>
            <a:r>
              <a:rPr lang="de-DE" sz="1000" dirty="0"/>
              <a:t>VD Stockholm Business Region</a:t>
            </a:r>
          </a:p>
          <a:p>
            <a:endParaRPr lang="de-DE" sz="1000" dirty="0"/>
          </a:p>
        </p:txBody>
      </p:sp>
    </p:spTree>
    <p:extLst>
      <p:ext uri="{BB962C8B-B14F-4D97-AF65-F5344CB8AC3E}">
        <p14:creationId xmlns:p14="http://schemas.microsoft.com/office/powerpoint/2010/main" val="377664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87996" y="2182483"/>
            <a:ext cx="5614903" cy="2530059"/>
          </a:xfrm>
          <a:prstGeom prst="rect">
            <a:avLst/>
          </a:prstGeom>
        </p:spPr>
      </p:pic>
      <p:sp>
        <p:nvSpPr>
          <p:cNvPr id="3" name="Rubrik 2"/>
          <p:cNvSpPr>
            <a:spLocks noGrp="1"/>
          </p:cNvSpPr>
          <p:nvPr>
            <p:ph type="title"/>
          </p:nvPr>
        </p:nvSpPr>
        <p:spPr>
          <a:xfrm>
            <a:off x="397496" y="1454655"/>
            <a:ext cx="6208130" cy="727828"/>
          </a:xfrm>
        </p:spPr>
        <p:txBody>
          <a:bodyPr/>
          <a:lstStyle/>
          <a:p>
            <a:pPr>
              <a:lnSpc>
                <a:spcPct val="100000"/>
              </a:lnSpc>
            </a:pPr>
            <a:r>
              <a:rPr lang="sv-SE" sz="2800" dirty="0" smtClean="0"/>
              <a:t>Lönesumma i privat sektor</a:t>
            </a:r>
            <a:r>
              <a:rPr lang="sv-SE" b="0" dirty="0" smtClean="0"/>
              <a:t/>
            </a:r>
            <a:br>
              <a:rPr lang="sv-SE" b="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83615495"/>
              </p:ext>
            </p:extLst>
          </p:nvPr>
        </p:nvGraphicFramePr>
        <p:xfrm>
          <a:off x="4105275" y="2304302"/>
          <a:ext cx="4582438" cy="934946"/>
        </p:xfrm>
        <a:graphic>
          <a:graphicData uri="http://schemas.openxmlformats.org/drawingml/2006/table">
            <a:tbl>
              <a:tblPr>
                <a:tableStyleId>{68D230F3-CF80-4859-8CE7-A43EE81993B5}</a:tableStyleId>
              </a:tblPr>
              <a:tblGrid>
                <a:gridCol w="1988097">
                  <a:extLst>
                    <a:ext uri="{9D8B030D-6E8A-4147-A177-3AD203B41FA5}">
                      <a16:colId xmlns:a16="http://schemas.microsoft.com/office/drawing/2014/main" val="20000"/>
                    </a:ext>
                  </a:extLst>
                </a:gridCol>
                <a:gridCol w="625153">
                  <a:extLst>
                    <a:ext uri="{9D8B030D-6E8A-4147-A177-3AD203B41FA5}">
                      <a16:colId xmlns:a16="http://schemas.microsoft.com/office/drawing/2014/main" val="20001"/>
                    </a:ext>
                  </a:extLst>
                </a:gridCol>
                <a:gridCol w="574044">
                  <a:extLst>
                    <a:ext uri="{9D8B030D-6E8A-4147-A177-3AD203B41FA5}">
                      <a16:colId xmlns:a16="http://schemas.microsoft.com/office/drawing/2014/main" val="20002"/>
                    </a:ext>
                  </a:extLst>
                </a:gridCol>
                <a:gridCol w="697572">
                  <a:extLst>
                    <a:ext uri="{9D8B030D-6E8A-4147-A177-3AD203B41FA5}">
                      <a16:colId xmlns:a16="http://schemas.microsoft.com/office/drawing/2014/main" val="20003"/>
                    </a:ext>
                  </a:extLst>
                </a:gridCol>
                <a:gridCol w="697572">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kv4</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smtClean="0">
                          <a:solidFill>
                            <a:srgbClr val="000000"/>
                          </a:solidFill>
                          <a:effectLst/>
                          <a:latin typeface="+mj-lt"/>
                        </a:rPr>
                        <a:t>Sverige</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304,9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71,4</a:t>
                      </a:r>
                    </a:p>
                  </a:txBody>
                  <a:tcPr marL="9525" marR="9525" marT="9525" marB="0" anchor="b"/>
                </a:tc>
                <a:tc>
                  <a:txBody>
                    <a:bodyPr/>
                    <a:lstStyle/>
                    <a:p>
                      <a:pPr algn="ctr" fontAlgn="b"/>
                      <a:r>
                        <a:rPr lang="sv-SE" sz="1100" b="0" i="0" u="none" strike="noStrike">
                          <a:solidFill>
                            <a:srgbClr val="000000"/>
                          </a:solidFill>
                          <a:effectLst/>
                          <a:latin typeface="Futura std book"/>
                        </a:rPr>
                        <a:t>37,4</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extLst>
                  <a:ext uri="{0D108BD9-81ED-4DB2-BD59-A6C34878D82A}">
                    <a16:rowId xmlns:a16="http://schemas.microsoft.com/office/drawing/2014/main" val="10002"/>
                  </a:ext>
                </a:extLst>
              </a:tr>
              <a:tr h="181723">
                <a:tc>
                  <a:txBody>
                    <a:bodyPr/>
                    <a:lstStyle/>
                    <a:p>
                      <a:pPr algn="l" fontAlgn="b"/>
                      <a:r>
                        <a:rPr lang="sv-SE" sz="1100" b="0" i="0" u="none" strike="noStrike" smtClean="0">
                          <a:solidFill>
                            <a:srgbClr val="000000"/>
                          </a:solidFill>
                          <a:effectLst/>
                          <a:latin typeface="+mj-lt"/>
                        </a:rPr>
                        <a:t>Stockholmsregionen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156,3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77,1</a:t>
                      </a:r>
                    </a:p>
                  </a:txBody>
                  <a:tcPr marL="9525" marR="9525" marT="9525" marB="0" anchor="b"/>
                </a:tc>
                <a:tc>
                  <a:txBody>
                    <a:bodyPr/>
                    <a:lstStyle/>
                    <a:p>
                      <a:pPr algn="ctr" fontAlgn="b"/>
                      <a:r>
                        <a:rPr lang="sv-SE" sz="1100" b="0" i="0" u="none" strike="noStrike">
                          <a:solidFill>
                            <a:srgbClr val="000000"/>
                          </a:solidFill>
                          <a:effectLst/>
                          <a:latin typeface="Futura std book"/>
                        </a:rPr>
                        <a:t>37,9</a:t>
                      </a:r>
                    </a:p>
                  </a:txBody>
                  <a:tcPr marL="9525" marR="9525" marT="9525" marB="0" anchor="b"/>
                </a:tc>
                <a:tc>
                  <a:txBody>
                    <a:bodyPr/>
                    <a:lstStyle/>
                    <a:p>
                      <a:pPr algn="ctr" fontAlgn="b"/>
                      <a:r>
                        <a:rPr lang="sv-SE" sz="1100" b="0"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03"/>
                  </a:ext>
                </a:extLst>
              </a:tr>
              <a:tr h="181723">
                <a:tc>
                  <a:txBody>
                    <a:bodyPr/>
                    <a:lstStyle/>
                    <a:p>
                      <a:pPr algn="l" fontAlgn="b"/>
                      <a:r>
                        <a:rPr lang="sv-SE" sz="1100" b="1" i="0" u="none" strike="noStrike" dirty="0" smtClean="0">
                          <a:solidFill>
                            <a:srgbClr val="000000"/>
                          </a:solidFill>
                          <a:effectLst/>
                          <a:latin typeface="+mj-lt"/>
                        </a:rPr>
                        <a:t>Örebro län</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7,7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70,6</a:t>
                      </a:r>
                    </a:p>
                  </a:txBody>
                  <a:tcPr marL="9525" marR="9525" marT="9525" marB="0" anchor="b"/>
                </a:tc>
                <a:tc>
                  <a:txBody>
                    <a:bodyPr/>
                    <a:lstStyle/>
                    <a:p>
                      <a:pPr algn="ctr" fontAlgn="b"/>
                      <a:r>
                        <a:rPr lang="sv-SE" sz="1100" b="1" i="0" u="none" strike="noStrike">
                          <a:solidFill>
                            <a:srgbClr val="000000"/>
                          </a:solidFill>
                          <a:effectLst/>
                          <a:latin typeface="Futura std book"/>
                        </a:rPr>
                        <a:t>38,4</a:t>
                      </a:r>
                    </a:p>
                  </a:txBody>
                  <a:tcPr marL="9525" marR="9525" marT="9525" marB="0" anchor="b"/>
                </a:tc>
                <a:tc>
                  <a:txBody>
                    <a:bodyPr/>
                    <a:lstStyle/>
                    <a:p>
                      <a:pPr algn="ctr" fontAlgn="b"/>
                      <a:r>
                        <a:rPr lang="sv-SE" sz="1100" b="1" i="0" u="none" strike="noStrike" dirty="0">
                          <a:solidFill>
                            <a:srgbClr val="000000"/>
                          </a:solidFill>
                          <a:effectLst/>
                          <a:latin typeface="Futura std book"/>
                        </a:rPr>
                        <a:t>5,1</a:t>
                      </a:r>
                    </a:p>
                  </a:txBody>
                  <a:tcPr marL="9525" marR="9525" marT="9525" marB="0" anchor="b"/>
                </a:tc>
                <a:extLst>
                  <a:ext uri="{0D108BD9-81ED-4DB2-BD59-A6C34878D82A}">
                    <a16:rowId xmlns:a16="http://schemas.microsoft.com/office/drawing/2014/main" val="10004"/>
                  </a:ext>
                </a:extLst>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Tree>
    <p:extLst>
      <p:ext uri="{BB962C8B-B14F-4D97-AF65-F5344CB8AC3E}">
        <p14:creationId xmlns:p14="http://schemas.microsoft.com/office/powerpoint/2010/main" val="3538786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Lönesumma, Örebro län</a:t>
            </a:r>
            <a:br>
              <a:rPr lang="sv-SE" sz="2800" dirty="0" smtClean="0"/>
            </a:br>
            <a:r>
              <a:rPr lang="sv-SE" sz="2000" b="0" dirty="0" smtClean="0"/>
              <a:t>Index 100 = 2005 kv1</a:t>
            </a:r>
            <a:endParaRPr lang="sv-SE" sz="2000" b="0" dirty="0"/>
          </a:p>
        </p:txBody>
      </p:sp>
      <p:sp>
        <p:nvSpPr>
          <p:cNvPr id="13" name="textruta 12"/>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2" name="Rektangel 1"/>
          <p:cNvSpPr/>
          <p:nvPr/>
        </p:nvSpPr>
        <p:spPr>
          <a:xfrm>
            <a:off x="1741009" y="826935"/>
            <a:ext cx="2250219" cy="25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graphicFrame>
        <p:nvGraphicFramePr>
          <p:cNvPr id="14" name="Tabell 13"/>
          <p:cNvGraphicFramePr>
            <a:graphicFrameLocks noGrp="1"/>
          </p:cNvGraphicFramePr>
          <p:nvPr>
            <p:extLst>
              <p:ext uri="{D42A27DB-BD31-4B8C-83A1-F6EECF244321}">
                <p14:modId xmlns:p14="http://schemas.microsoft.com/office/powerpoint/2010/main" val="5827135"/>
              </p:ext>
            </p:extLst>
          </p:nvPr>
        </p:nvGraphicFramePr>
        <p:xfrm>
          <a:off x="4727153" y="361557"/>
          <a:ext cx="4216678" cy="4457291"/>
        </p:xfrm>
        <a:graphic>
          <a:graphicData uri="http://schemas.openxmlformats.org/drawingml/2006/table">
            <a:tbl>
              <a:tblPr>
                <a:tableStyleId>{68D230F3-CF80-4859-8CE7-A43EE81993B5}</a:tableStyleId>
              </a:tblPr>
              <a:tblGrid>
                <a:gridCol w="1614544">
                  <a:extLst>
                    <a:ext uri="{9D8B030D-6E8A-4147-A177-3AD203B41FA5}">
                      <a16:colId xmlns:a16="http://schemas.microsoft.com/office/drawing/2014/main" val="20000"/>
                    </a:ext>
                  </a:extLst>
                </a:gridCol>
                <a:gridCol w="700995">
                  <a:extLst>
                    <a:ext uri="{9D8B030D-6E8A-4147-A177-3AD203B41FA5}">
                      <a16:colId xmlns:a16="http://schemas.microsoft.com/office/drawing/2014/main" val="20001"/>
                    </a:ext>
                  </a:extLst>
                </a:gridCol>
                <a:gridCol w="633713">
                  <a:extLst>
                    <a:ext uri="{9D8B030D-6E8A-4147-A177-3AD203B41FA5}">
                      <a16:colId xmlns:a16="http://schemas.microsoft.com/office/drawing/2014/main" val="20002"/>
                    </a:ext>
                  </a:extLst>
                </a:gridCol>
                <a:gridCol w="633713">
                  <a:extLst>
                    <a:ext uri="{9D8B030D-6E8A-4147-A177-3AD203B41FA5}">
                      <a16:colId xmlns:a16="http://schemas.microsoft.com/office/drawing/2014/main" val="20003"/>
                    </a:ext>
                  </a:extLst>
                </a:gridCol>
                <a:gridCol w="633713">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kv4</a:t>
                      </a:r>
                    </a:p>
                  </a:txBody>
                  <a:tcPr marL="9525" marR="9525" marT="9525" marB="0" anchor="b"/>
                </a:tc>
                <a:tc gridSpan="3">
                  <a:txBody>
                    <a:bodyPr/>
                    <a:lstStyle/>
                    <a:p>
                      <a:pPr algn="ctr" rtl="0" fontAlgn="b"/>
                      <a:r>
                        <a:rPr lang="sv-SE" sz="105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rtl="0" fontAlgn="b"/>
                      <a:r>
                        <a:rPr lang="sv-SE" sz="1100" b="1" i="0" u="none" strike="noStrike">
                          <a:solidFill>
                            <a:srgbClr val="000000"/>
                          </a:solidFill>
                          <a:effectLst/>
                          <a:latin typeface="Futura Std Book"/>
                        </a:rPr>
                        <a:t>Sverige</a:t>
                      </a:r>
                    </a:p>
                  </a:txBody>
                  <a:tcPr marL="9525" marR="9525" marT="9525" marB="0" anchor="b"/>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sv-SE" sz="1800" b="0" i="0" u="none" strike="noStrike">
                          <a:solidFill>
                            <a:srgbClr val="000000"/>
                          </a:solidFill>
                          <a:effectLst/>
                          <a:latin typeface="Arial" panose="020B0604020202020204" pitchFamily="34" charset="0"/>
                        </a:rPr>
                        <a:t> </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fontAlgn="b"/>
                      <a:r>
                        <a:rPr lang="sv-SE" sz="1100" b="0" i="0" u="none" strike="noStrike">
                          <a:solidFill>
                            <a:srgbClr val="000000"/>
                          </a:solidFill>
                          <a:effectLst/>
                          <a:latin typeface="Futura std book"/>
                        </a:rPr>
                        <a:t>304,9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71,4</a:t>
                      </a:r>
                    </a:p>
                  </a:txBody>
                  <a:tcPr marL="9525" marR="9525" marT="9525" marB="0" anchor="b"/>
                </a:tc>
                <a:tc>
                  <a:txBody>
                    <a:bodyPr/>
                    <a:lstStyle/>
                    <a:p>
                      <a:pPr algn="ctr" fontAlgn="b"/>
                      <a:r>
                        <a:rPr lang="sv-SE" sz="1100" b="0" i="0" u="none" strike="noStrike">
                          <a:solidFill>
                            <a:srgbClr val="000000"/>
                          </a:solidFill>
                          <a:effectLst/>
                          <a:latin typeface="Futura std book"/>
                        </a:rPr>
                        <a:t>37,4</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fontAlgn="b"/>
                      <a:r>
                        <a:rPr lang="sv-SE" sz="1100" b="0" i="0" u="none" strike="noStrike">
                          <a:solidFill>
                            <a:srgbClr val="000000"/>
                          </a:solidFill>
                          <a:effectLst/>
                          <a:latin typeface="Futura std book"/>
                        </a:rPr>
                        <a:t>63,1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18,5</a:t>
                      </a:r>
                    </a:p>
                  </a:txBody>
                  <a:tcPr marL="9525" marR="9525" marT="9525" marB="0" anchor="b"/>
                </a:tc>
                <a:tc>
                  <a:txBody>
                    <a:bodyPr/>
                    <a:lstStyle/>
                    <a:p>
                      <a:pPr algn="ctr" fontAlgn="b"/>
                      <a:r>
                        <a:rPr lang="sv-SE" sz="1100" b="0" i="0" u="none" strike="noStrike">
                          <a:solidFill>
                            <a:srgbClr val="000000"/>
                          </a:solidFill>
                          <a:effectLst/>
                          <a:latin typeface="Futura std book"/>
                        </a:rPr>
                        <a:t>14,3</a:t>
                      </a:r>
                    </a:p>
                  </a:txBody>
                  <a:tcPr marL="9525" marR="9525" marT="9525" marB="0" anchor="b"/>
                </a:tc>
                <a:tc>
                  <a:txBody>
                    <a:bodyPr/>
                    <a:lstStyle/>
                    <a:p>
                      <a:pPr algn="ctr" fontAlgn="b"/>
                      <a:r>
                        <a:rPr lang="sv-SE" sz="1100" b="0" i="0" u="none" strike="noStrike">
                          <a:solidFill>
                            <a:srgbClr val="000000"/>
                          </a:solidFill>
                          <a:effectLst/>
                          <a:latin typeface="Futura std book"/>
                        </a:rPr>
                        <a:t>2,8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fontAlgn="b"/>
                      <a:r>
                        <a:rPr lang="sv-SE" sz="1100" b="0" i="0" u="none" strike="noStrike">
                          <a:solidFill>
                            <a:srgbClr val="000000"/>
                          </a:solidFill>
                          <a:effectLst/>
                          <a:latin typeface="Futura std book"/>
                        </a:rPr>
                        <a:t>208,0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88,3</a:t>
                      </a:r>
                    </a:p>
                  </a:txBody>
                  <a:tcPr marL="9525" marR="9525" marT="9525" marB="0" anchor="b"/>
                </a:tc>
                <a:tc>
                  <a:txBody>
                    <a:bodyPr/>
                    <a:lstStyle/>
                    <a:p>
                      <a:pPr algn="ctr" fontAlgn="b"/>
                      <a:r>
                        <a:rPr lang="sv-SE" sz="1100" b="0" i="0" u="none" strike="noStrike">
                          <a:solidFill>
                            <a:srgbClr val="000000"/>
                          </a:solidFill>
                          <a:effectLst/>
                          <a:latin typeface="Futura std book"/>
                        </a:rPr>
                        <a:t>42,3</a:t>
                      </a:r>
                    </a:p>
                  </a:txBody>
                  <a:tcPr marL="9525" marR="9525" marT="9525" marB="0" anchor="b"/>
                </a:tc>
                <a:tc>
                  <a:txBody>
                    <a:bodyPr/>
                    <a:lstStyle/>
                    <a:p>
                      <a:pPr algn="ctr" fontAlgn="b"/>
                      <a:r>
                        <a:rPr lang="sv-SE" sz="1100" b="0" i="0" u="none" strike="noStrike">
                          <a:solidFill>
                            <a:srgbClr val="000000"/>
                          </a:solidFill>
                          <a:effectLst/>
                          <a:latin typeface="Futura std book"/>
                        </a:rPr>
                        <a:t>5,8</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33,8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137,7</a:t>
                      </a:r>
                    </a:p>
                  </a:txBody>
                  <a:tcPr marL="9525" marR="9525" marT="9525" marB="0" anchor="b"/>
                </a:tc>
                <a:tc>
                  <a:txBody>
                    <a:bodyPr/>
                    <a:lstStyle/>
                    <a:p>
                      <a:pPr algn="ctr" fontAlgn="b"/>
                      <a:r>
                        <a:rPr lang="sv-SE" sz="1100" b="0" i="0" u="none" strike="noStrike">
                          <a:solidFill>
                            <a:srgbClr val="000000"/>
                          </a:solidFill>
                          <a:effectLst/>
                          <a:latin typeface="Futura std book"/>
                        </a:rPr>
                        <a:t>64,5</a:t>
                      </a:r>
                    </a:p>
                  </a:txBody>
                  <a:tcPr marL="9525" marR="9525" marT="9525" marB="0" anchor="b"/>
                </a:tc>
                <a:tc>
                  <a:txBody>
                    <a:bodyPr/>
                    <a:lstStyle/>
                    <a:p>
                      <a:pPr algn="ctr" fontAlgn="b"/>
                      <a:r>
                        <a:rPr lang="sv-SE" sz="1100" b="0" i="0" u="none" strike="noStrike">
                          <a:solidFill>
                            <a:srgbClr val="000000"/>
                          </a:solidFill>
                          <a:effectLst/>
                          <a:latin typeface="Futura std book"/>
                        </a:rPr>
                        <a:t>6,5</a:t>
                      </a:r>
                    </a:p>
                  </a:txBody>
                  <a:tcPr marL="9525" marR="9525" marT="9525" marB="0" anchor="b"/>
                </a:tc>
                <a:extLst>
                  <a:ext uri="{0D108BD9-81ED-4DB2-BD59-A6C34878D82A}">
                    <a16:rowId xmlns:a16="http://schemas.microsoft.com/office/drawing/2014/main" val="10006"/>
                  </a:ext>
                </a:extLst>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fontAlgn="b"/>
                      <a:r>
                        <a:rPr lang="sv-SE" sz="1100" b="0" i="0" u="none" strike="noStrike">
                          <a:solidFill>
                            <a:srgbClr val="000000"/>
                          </a:solidFill>
                          <a:effectLst/>
                          <a:latin typeface="Futura std book"/>
                        </a:rPr>
                        <a:t>116,2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58,2</a:t>
                      </a:r>
                    </a:p>
                  </a:txBody>
                  <a:tcPr marL="9525" marR="9525" marT="9525" marB="0" anchor="b"/>
                </a:tc>
                <a:tc>
                  <a:txBody>
                    <a:bodyPr/>
                    <a:lstStyle/>
                    <a:p>
                      <a:pPr algn="ctr" fontAlgn="b"/>
                      <a:r>
                        <a:rPr lang="sv-SE" sz="1100" b="0" i="0" u="none" strike="noStrike">
                          <a:solidFill>
                            <a:srgbClr val="000000"/>
                          </a:solidFill>
                          <a:effectLst/>
                          <a:latin typeface="Futura std book"/>
                        </a:rPr>
                        <a:t>32,7</a:t>
                      </a:r>
                    </a:p>
                  </a:txBody>
                  <a:tcPr marL="9525" marR="9525" marT="9525" marB="0" anchor="b"/>
                </a:tc>
                <a:tc>
                  <a:txBody>
                    <a:bodyPr/>
                    <a:lstStyle/>
                    <a:p>
                      <a:pPr algn="ctr" fontAlgn="b"/>
                      <a:r>
                        <a:rPr lang="sv-SE" sz="1100" b="0" i="0" u="none" strike="noStrike">
                          <a:solidFill>
                            <a:srgbClr val="000000"/>
                          </a:solidFill>
                          <a:effectLst/>
                          <a:latin typeface="Futura std book"/>
                        </a:rPr>
                        <a:t>7,0</a:t>
                      </a:r>
                    </a:p>
                  </a:txBody>
                  <a:tcPr marL="9525" marR="9525" marT="9525" marB="0" anchor="b"/>
                </a:tc>
                <a:extLst>
                  <a:ext uri="{0D108BD9-81ED-4DB2-BD59-A6C34878D82A}">
                    <a16:rowId xmlns:a16="http://schemas.microsoft.com/office/drawing/2014/main" val="10007"/>
                  </a:ext>
                </a:extLst>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fontAlgn="b"/>
                      <a:r>
                        <a:rPr lang="sv-SE" sz="1100" b="0" i="0" u="none" strike="noStrike">
                          <a:solidFill>
                            <a:srgbClr val="000000"/>
                          </a:solidFill>
                          <a:effectLst/>
                          <a:latin typeface="Futura std book"/>
                        </a:rPr>
                        <a:t>421,1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67,5</a:t>
                      </a:r>
                    </a:p>
                  </a:txBody>
                  <a:tcPr marL="9525" marR="9525" marT="9525" marB="0" anchor="b"/>
                </a:tc>
                <a:tc>
                  <a:txBody>
                    <a:bodyPr/>
                    <a:lstStyle/>
                    <a:p>
                      <a:pPr algn="ctr" fontAlgn="b"/>
                      <a:r>
                        <a:rPr lang="sv-SE" sz="1100" b="0" i="0" u="none" strike="noStrike">
                          <a:solidFill>
                            <a:srgbClr val="000000"/>
                          </a:solidFill>
                          <a:effectLst/>
                          <a:latin typeface="Futura std book"/>
                        </a:rPr>
                        <a:t>36,1</a:t>
                      </a:r>
                    </a:p>
                  </a:txBody>
                  <a:tcPr marL="9525" marR="9525" marT="9525" marB="0" anchor="b"/>
                </a:tc>
                <a:tc>
                  <a:txBody>
                    <a:bodyPr/>
                    <a:lstStyle/>
                    <a:p>
                      <a:pPr algn="ctr" fontAlgn="b"/>
                      <a:r>
                        <a:rPr lang="sv-SE" sz="1100" b="0" i="0" u="none" strike="noStrike">
                          <a:solidFill>
                            <a:srgbClr val="000000"/>
                          </a:solidFill>
                          <a:effectLst/>
                          <a:latin typeface="Futura std book"/>
                        </a:rPr>
                        <a:t>5,7</a:t>
                      </a:r>
                    </a:p>
                  </a:txBody>
                  <a:tcPr marL="9525" marR="9525" marT="9525" marB="0" anchor="b"/>
                </a:tc>
                <a:extLst>
                  <a:ext uri="{0D108BD9-81ED-4DB2-BD59-A6C34878D82A}">
                    <a16:rowId xmlns:a16="http://schemas.microsoft.com/office/drawing/2014/main" val="10008"/>
                  </a:ext>
                </a:extLst>
              </a:tr>
              <a:tr h="190500">
                <a:tc>
                  <a:txBody>
                    <a:bodyPr/>
                    <a:lstStyle/>
                    <a:p>
                      <a:pPr algn="l" rtl="0"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09"/>
                  </a:ext>
                </a:extLst>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fontAlgn="b"/>
                      <a:r>
                        <a:rPr lang="sv-SE" sz="1100" b="0" i="0" u="none" strike="noStrike">
                          <a:solidFill>
                            <a:srgbClr val="000000"/>
                          </a:solidFill>
                          <a:effectLst/>
                          <a:latin typeface="Futura std book"/>
                        </a:rPr>
                        <a:t>156,3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77,1</a:t>
                      </a:r>
                    </a:p>
                  </a:txBody>
                  <a:tcPr marL="9525" marR="9525" marT="9525" marB="0" anchor="b"/>
                </a:tc>
                <a:tc>
                  <a:txBody>
                    <a:bodyPr/>
                    <a:lstStyle/>
                    <a:p>
                      <a:pPr algn="ctr" fontAlgn="b"/>
                      <a:r>
                        <a:rPr lang="sv-SE" sz="1100" b="0" i="0" u="none" strike="noStrike">
                          <a:solidFill>
                            <a:srgbClr val="000000"/>
                          </a:solidFill>
                          <a:effectLst/>
                          <a:latin typeface="Futura std book"/>
                        </a:rPr>
                        <a:t>37,9</a:t>
                      </a:r>
                    </a:p>
                  </a:txBody>
                  <a:tcPr marL="9525" marR="9525" marT="9525" marB="0" anchor="b"/>
                </a:tc>
                <a:tc>
                  <a:txBody>
                    <a:bodyPr/>
                    <a:lstStyle/>
                    <a:p>
                      <a:pPr algn="ctr" fontAlgn="b"/>
                      <a:r>
                        <a:rPr lang="sv-SE" sz="1100" b="0"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10"/>
                  </a:ext>
                </a:extLst>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fontAlgn="b"/>
                      <a:r>
                        <a:rPr lang="sv-SE" sz="1100" b="0" i="0" u="none" strike="noStrike">
                          <a:solidFill>
                            <a:srgbClr val="000000"/>
                          </a:solidFill>
                          <a:effectLst/>
                          <a:latin typeface="Futura std book"/>
                        </a:rPr>
                        <a:t>25,4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19,1</a:t>
                      </a:r>
                    </a:p>
                  </a:txBody>
                  <a:tcPr marL="9525" marR="9525" marT="9525" marB="0" anchor="b"/>
                </a:tc>
                <a:tc>
                  <a:txBody>
                    <a:bodyPr/>
                    <a:lstStyle/>
                    <a:p>
                      <a:pPr algn="ctr" fontAlgn="b"/>
                      <a:r>
                        <a:rPr lang="sv-SE" sz="1100" b="0" i="0" u="none" strike="noStrike">
                          <a:solidFill>
                            <a:srgbClr val="000000"/>
                          </a:solidFill>
                          <a:effectLst/>
                          <a:latin typeface="Futura std book"/>
                        </a:rPr>
                        <a:t>13,4</a:t>
                      </a:r>
                    </a:p>
                  </a:txBody>
                  <a:tcPr marL="9525" marR="9525" marT="9525" marB="0" anchor="b"/>
                </a:tc>
                <a:tc>
                  <a:txBody>
                    <a:bodyPr/>
                    <a:lstStyle/>
                    <a:p>
                      <a:pPr algn="ctr" fontAlgn="b"/>
                      <a:r>
                        <a:rPr lang="sv-SE" sz="1100" b="0" i="0" u="none" strike="noStrike">
                          <a:solidFill>
                            <a:srgbClr val="000000"/>
                          </a:solidFill>
                          <a:effectLst/>
                          <a:latin typeface="Futura std book"/>
                        </a:rPr>
                        <a:t>2,9</a:t>
                      </a:r>
                    </a:p>
                  </a:txBody>
                  <a:tcPr marL="9525" marR="9525" marT="9525" marB="0" anchor="b"/>
                </a:tc>
                <a:extLst>
                  <a:ext uri="{0D108BD9-81ED-4DB2-BD59-A6C34878D82A}">
                    <a16:rowId xmlns:a16="http://schemas.microsoft.com/office/drawing/2014/main" val="10011"/>
                  </a:ext>
                </a:extLst>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fontAlgn="b"/>
                      <a:r>
                        <a:rPr lang="sv-SE" sz="1100" b="0" i="0" u="none" strike="noStrike">
                          <a:solidFill>
                            <a:srgbClr val="000000"/>
                          </a:solidFill>
                          <a:effectLst/>
                          <a:latin typeface="Futura std book"/>
                        </a:rPr>
                        <a:t>115,4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90,9</a:t>
                      </a:r>
                    </a:p>
                  </a:txBody>
                  <a:tcPr marL="9525" marR="9525" marT="9525" marB="0" anchor="b"/>
                </a:tc>
                <a:tc>
                  <a:txBody>
                    <a:bodyPr/>
                    <a:lstStyle/>
                    <a:p>
                      <a:pPr algn="ctr" fontAlgn="b"/>
                      <a:r>
                        <a:rPr lang="sv-SE" sz="1100" b="0" i="0" u="none" strike="noStrike">
                          <a:solidFill>
                            <a:srgbClr val="000000"/>
                          </a:solidFill>
                          <a:effectLst/>
                          <a:latin typeface="Futura std book"/>
                        </a:rPr>
                        <a:t>41,4</a:t>
                      </a:r>
                    </a:p>
                  </a:txBody>
                  <a:tcPr marL="9525" marR="9525" marT="9525" marB="0" anchor="b"/>
                </a:tc>
                <a:tc>
                  <a:txBody>
                    <a:bodyPr/>
                    <a:lstStyle/>
                    <a:p>
                      <a:pPr algn="ctr" fontAlgn="b"/>
                      <a:r>
                        <a:rPr lang="sv-SE" sz="1100" b="0" i="0" u="none" strike="noStrike">
                          <a:solidFill>
                            <a:srgbClr val="000000"/>
                          </a:solidFill>
                          <a:effectLst/>
                          <a:latin typeface="Futura std book"/>
                        </a:rPr>
                        <a:t>6,0</a:t>
                      </a:r>
                    </a:p>
                  </a:txBody>
                  <a:tcPr marL="9525" marR="9525" marT="9525" marB="0" anchor="b"/>
                </a:tc>
                <a:extLst>
                  <a:ext uri="{0D108BD9-81ED-4DB2-BD59-A6C34878D82A}">
                    <a16:rowId xmlns:a16="http://schemas.microsoft.com/office/drawing/2014/main" val="10012"/>
                  </a:ext>
                </a:extLst>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15,5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140,3</a:t>
                      </a:r>
                    </a:p>
                  </a:txBody>
                  <a:tcPr marL="9525" marR="9525" marT="9525" marB="0" anchor="b"/>
                </a:tc>
                <a:tc>
                  <a:txBody>
                    <a:bodyPr/>
                    <a:lstStyle/>
                    <a:p>
                      <a:pPr algn="ctr" fontAlgn="b"/>
                      <a:r>
                        <a:rPr lang="sv-SE" sz="1100" b="0" i="0" u="none" strike="noStrike">
                          <a:solidFill>
                            <a:srgbClr val="000000"/>
                          </a:solidFill>
                          <a:effectLst/>
                          <a:latin typeface="Futura std book"/>
                        </a:rPr>
                        <a:t>66,9</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extLst>
                  <a:ext uri="{0D108BD9-81ED-4DB2-BD59-A6C34878D82A}">
                    <a16:rowId xmlns:a16="http://schemas.microsoft.com/office/drawing/2014/main" val="10013"/>
                  </a:ext>
                </a:extLst>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fontAlgn="b"/>
                      <a:r>
                        <a:rPr lang="sv-SE" sz="1100" b="0" i="0" u="none" strike="noStrike">
                          <a:solidFill>
                            <a:srgbClr val="000000"/>
                          </a:solidFill>
                          <a:effectLst/>
                          <a:latin typeface="Futura std book"/>
                        </a:rPr>
                        <a:t>49,5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55,6</a:t>
                      </a:r>
                    </a:p>
                  </a:txBody>
                  <a:tcPr marL="9525" marR="9525" marT="9525" marB="0" anchor="b"/>
                </a:tc>
                <a:tc>
                  <a:txBody>
                    <a:bodyPr/>
                    <a:lstStyle/>
                    <a:p>
                      <a:pPr algn="ctr" fontAlgn="b"/>
                      <a:r>
                        <a:rPr lang="sv-SE" sz="1100" b="0" i="0" u="none" strike="noStrike">
                          <a:solidFill>
                            <a:srgbClr val="000000"/>
                          </a:solidFill>
                          <a:effectLst/>
                          <a:latin typeface="Futura std book"/>
                        </a:rPr>
                        <a:t>32,5</a:t>
                      </a:r>
                    </a:p>
                  </a:txBody>
                  <a:tcPr marL="9525" marR="9525" marT="9525" marB="0" anchor="b"/>
                </a:tc>
                <a:tc>
                  <a:txBody>
                    <a:bodyPr/>
                    <a:lstStyle/>
                    <a:p>
                      <a:pPr algn="ctr" fontAlgn="b"/>
                      <a:r>
                        <a:rPr lang="sv-SE" sz="1100" b="0" i="0" u="none" strike="noStrike">
                          <a:solidFill>
                            <a:srgbClr val="000000"/>
                          </a:solidFill>
                          <a:effectLst/>
                          <a:latin typeface="Futura std book"/>
                        </a:rPr>
                        <a:t>6,5</a:t>
                      </a:r>
                    </a:p>
                  </a:txBody>
                  <a:tcPr marL="9525" marR="9525" marT="9525" marB="0" anchor="b"/>
                </a:tc>
                <a:extLst>
                  <a:ext uri="{0D108BD9-81ED-4DB2-BD59-A6C34878D82A}">
                    <a16:rowId xmlns:a16="http://schemas.microsoft.com/office/drawing/2014/main" val="10014"/>
                  </a:ext>
                </a:extLst>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fontAlgn="b"/>
                      <a:r>
                        <a:rPr lang="sv-SE" sz="1100" b="0" i="0" u="none" strike="noStrike">
                          <a:solidFill>
                            <a:srgbClr val="000000"/>
                          </a:solidFill>
                          <a:effectLst/>
                          <a:latin typeface="Futura std book"/>
                        </a:rPr>
                        <a:t>205,8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71,4</a:t>
                      </a:r>
                    </a:p>
                  </a:txBody>
                  <a:tcPr marL="9525" marR="9525" marT="9525" marB="0" anchor="b"/>
                </a:tc>
                <a:tc>
                  <a:txBody>
                    <a:bodyPr/>
                    <a:lstStyle/>
                    <a:p>
                      <a:pPr algn="ctr" fontAlgn="b"/>
                      <a:r>
                        <a:rPr lang="sv-SE" sz="1100" b="0" i="0" u="none" strike="noStrike">
                          <a:solidFill>
                            <a:srgbClr val="000000"/>
                          </a:solidFill>
                          <a:effectLst/>
                          <a:latin typeface="Futura std book"/>
                        </a:rPr>
                        <a:t>36,6</a:t>
                      </a:r>
                    </a:p>
                  </a:txBody>
                  <a:tcPr marL="9525" marR="9525" marT="9525" marB="0" anchor="b"/>
                </a:tc>
                <a:tc>
                  <a:txBody>
                    <a:bodyPr/>
                    <a:lstStyle/>
                    <a:p>
                      <a:pPr algn="ctr" fontAlgn="b"/>
                      <a:r>
                        <a:rPr lang="sv-SE" sz="1100" b="0" i="0" u="none" strike="noStrike" dirty="0">
                          <a:solidFill>
                            <a:srgbClr val="000000"/>
                          </a:solidFill>
                          <a:effectLst/>
                          <a:latin typeface="Futura std book"/>
                        </a:rPr>
                        <a:t>5,7</a:t>
                      </a:r>
                    </a:p>
                  </a:txBody>
                  <a:tcPr marL="9525" marR="9525" marT="9525" marB="0" anchor="b"/>
                </a:tc>
                <a:extLst>
                  <a:ext uri="{0D108BD9-81ED-4DB2-BD59-A6C34878D82A}">
                    <a16:rowId xmlns:a16="http://schemas.microsoft.com/office/drawing/2014/main" val="10015"/>
                  </a:ext>
                </a:extLst>
              </a:tr>
              <a:tr h="190500">
                <a:tc>
                  <a:txBody>
                    <a:bodyPr/>
                    <a:lstStyle/>
                    <a:p>
                      <a:pPr algn="l" rtl="0" fontAlgn="b"/>
                      <a:r>
                        <a:rPr lang="sv-SE" sz="1100" b="1" i="0" u="none" strike="noStrike" dirty="0" smtClean="0">
                          <a:solidFill>
                            <a:srgbClr val="000000"/>
                          </a:solidFill>
                          <a:effectLst/>
                          <a:latin typeface="Futura Std Book"/>
                        </a:rPr>
                        <a:t>Örebro </a:t>
                      </a:r>
                      <a:r>
                        <a:rPr lang="sv-SE" sz="1100" b="1" i="0" u="none" strike="noStrike" dirty="0">
                          <a:solidFill>
                            <a:srgbClr val="000000"/>
                          </a:solidFill>
                          <a:effectLst/>
                          <a:latin typeface="Futura Std Book"/>
                        </a:rPr>
                        <a:t>län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fontAlgn="b"/>
                      <a:r>
                        <a:rPr lang="sv-SE" sz="1100" b="0" i="0" u="none" strike="noStrike">
                          <a:solidFill>
                            <a:srgbClr val="000000"/>
                          </a:solidFill>
                          <a:effectLst/>
                          <a:latin typeface="Futura std book"/>
                        </a:rPr>
                        <a:t>7,7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70,6</a:t>
                      </a:r>
                    </a:p>
                  </a:txBody>
                  <a:tcPr marL="9525" marR="9525" marT="9525" marB="0" anchor="b"/>
                </a:tc>
                <a:tc>
                  <a:txBody>
                    <a:bodyPr/>
                    <a:lstStyle/>
                    <a:p>
                      <a:pPr algn="ctr" fontAlgn="b"/>
                      <a:r>
                        <a:rPr lang="sv-SE" sz="1100" b="0" i="0" u="none" strike="noStrike">
                          <a:solidFill>
                            <a:srgbClr val="000000"/>
                          </a:solidFill>
                          <a:effectLst/>
                          <a:latin typeface="Futura std book"/>
                        </a:rPr>
                        <a:t>38,4</a:t>
                      </a:r>
                    </a:p>
                  </a:txBody>
                  <a:tcPr marL="9525" marR="9525" marT="9525" marB="0" anchor="b"/>
                </a:tc>
                <a:tc>
                  <a:txBody>
                    <a:bodyPr/>
                    <a:lstStyle/>
                    <a:p>
                      <a:pPr algn="ctr" fontAlgn="b"/>
                      <a:r>
                        <a:rPr lang="sv-SE" sz="1100" b="0" i="0" u="none" strike="noStrike">
                          <a:solidFill>
                            <a:srgbClr val="000000"/>
                          </a:solidFill>
                          <a:effectLst/>
                          <a:latin typeface="Futura std book"/>
                        </a:rPr>
                        <a:t>5,1</a:t>
                      </a:r>
                    </a:p>
                  </a:txBody>
                  <a:tcPr marL="9525" marR="9525" marT="9525" marB="0" anchor="b"/>
                </a:tc>
                <a:extLst>
                  <a:ext uri="{0D108BD9-81ED-4DB2-BD59-A6C34878D82A}">
                    <a16:rowId xmlns:a16="http://schemas.microsoft.com/office/drawing/2014/main" val="10017"/>
                  </a:ext>
                </a:extLst>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fontAlgn="b"/>
                      <a:r>
                        <a:rPr lang="sv-SE" sz="1100" b="0" i="0" u="none" strike="noStrike">
                          <a:solidFill>
                            <a:srgbClr val="000000"/>
                          </a:solidFill>
                          <a:effectLst/>
                          <a:latin typeface="Futura std book"/>
                        </a:rPr>
                        <a:t>2,2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25,6</a:t>
                      </a:r>
                    </a:p>
                  </a:txBody>
                  <a:tcPr marL="9525" marR="9525" marT="9525" marB="0" anchor="b"/>
                </a:tc>
                <a:tc>
                  <a:txBody>
                    <a:bodyPr/>
                    <a:lstStyle/>
                    <a:p>
                      <a:pPr algn="ctr" fontAlgn="b"/>
                      <a:r>
                        <a:rPr lang="sv-SE" sz="1100" b="0" i="0" u="none" strike="noStrike">
                          <a:solidFill>
                            <a:srgbClr val="000000"/>
                          </a:solidFill>
                          <a:effectLst/>
                          <a:latin typeface="Futura std book"/>
                        </a:rPr>
                        <a:t>17,2</a:t>
                      </a:r>
                    </a:p>
                  </a:txBody>
                  <a:tcPr marL="9525" marR="9525" marT="9525" marB="0" anchor="b"/>
                </a:tc>
                <a:tc>
                  <a:txBody>
                    <a:bodyPr/>
                    <a:lstStyle/>
                    <a:p>
                      <a:pPr algn="ctr" fontAlgn="b"/>
                      <a:r>
                        <a:rPr lang="sv-SE" sz="1100" b="0" i="0" u="none" strike="noStrike">
                          <a:solidFill>
                            <a:srgbClr val="000000"/>
                          </a:solidFill>
                          <a:effectLst/>
                          <a:latin typeface="Futura std book"/>
                        </a:rPr>
                        <a:t>2,7</a:t>
                      </a:r>
                    </a:p>
                  </a:txBody>
                  <a:tcPr marL="9525" marR="9525" marT="9525" marB="0" anchor="b"/>
                </a:tc>
                <a:extLst>
                  <a:ext uri="{0D108BD9-81ED-4DB2-BD59-A6C34878D82A}">
                    <a16:rowId xmlns:a16="http://schemas.microsoft.com/office/drawing/2014/main" val="10018"/>
                  </a:ext>
                </a:extLst>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fontAlgn="b"/>
                      <a:r>
                        <a:rPr lang="sv-SE" sz="1100" b="0" i="0" u="none" strike="noStrike">
                          <a:solidFill>
                            <a:srgbClr val="000000"/>
                          </a:solidFill>
                          <a:effectLst/>
                          <a:latin typeface="Futura std book"/>
                        </a:rPr>
                        <a:t>4,6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98,3</a:t>
                      </a:r>
                    </a:p>
                  </a:txBody>
                  <a:tcPr marL="9525" marR="9525" marT="9525" marB="0" anchor="b"/>
                </a:tc>
                <a:tc>
                  <a:txBody>
                    <a:bodyPr/>
                    <a:lstStyle/>
                    <a:p>
                      <a:pPr algn="ctr" fontAlgn="b"/>
                      <a:r>
                        <a:rPr lang="sv-SE" sz="1100" b="0" i="0" u="none" strike="noStrike">
                          <a:solidFill>
                            <a:srgbClr val="000000"/>
                          </a:solidFill>
                          <a:effectLst/>
                          <a:latin typeface="Futura std book"/>
                        </a:rPr>
                        <a:t>47,1</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extLst>
                  <a:ext uri="{0D108BD9-81ED-4DB2-BD59-A6C34878D82A}">
                    <a16:rowId xmlns:a16="http://schemas.microsoft.com/office/drawing/2014/main" val="10019"/>
                  </a:ext>
                </a:extLst>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0,9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97,6</a:t>
                      </a:r>
                    </a:p>
                  </a:txBody>
                  <a:tcPr marL="9525" marR="9525" marT="9525" marB="0" anchor="b"/>
                </a:tc>
                <a:tc>
                  <a:txBody>
                    <a:bodyPr/>
                    <a:lstStyle/>
                    <a:p>
                      <a:pPr algn="ctr" fontAlgn="b"/>
                      <a:r>
                        <a:rPr lang="sv-SE" sz="1100" b="0" i="0" u="none" strike="noStrike">
                          <a:solidFill>
                            <a:srgbClr val="000000"/>
                          </a:solidFill>
                          <a:effectLst/>
                          <a:latin typeface="Futura std book"/>
                        </a:rPr>
                        <a:t>58,2</a:t>
                      </a:r>
                    </a:p>
                  </a:txBody>
                  <a:tcPr marL="9525" marR="9525" marT="9525" marB="0" anchor="b"/>
                </a:tc>
                <a:tc>
                  <a:txBody>
                    <a:bodyPr/>
                    <a:lstStyle/>
                    <a:p>
                      <a:pPr algn="ctr" fontAlgn="b"/>
                      <a:r>
                        <a:rPr lang="sv-SE" sz="1100" b="0" i="0" u="none" strike="noStrike">
                          <a:solidFill>
                            <a:srgbClr val="000000"/>
                          </a:solidFill>
                          <a:effectLst/>
                          <a:latin typeface="Futura std book"/>
                        </a:rPr>
                        <a:t>8,0</a:t>
                      </a:r>
                    </a:p>
                  </a:txBody>
                  <a:tcPr marL="9525" marR="9525" marT="9525" marB="0" anchor="b"/>
                </a:tc>
                <a:extLst>
                  <a:ext uri="{0D108BD9-81ED-4DB2-BD59-A6C34878D82A}">
                    <a16:rowId xmlns:a16="http://schemas.microsoft.com/office/drawing/2014/main" val="10020"/>
                  </a:ext>
                </a:extLst>
              </a:tr>
              <a:tr h="181723">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fontAlgn="b"/>
                      <a:r>
                        <a:rPr lang="sv-SE" sz="1100" b="0" i="0" u="none" strike="noStrike">
                          <a:solidFill>
                            <a:srgbClr val="000000"/>
                          </a:solidFill>
                          <a:effectLst/>
                          <a:latin typeface="Futura std book"/>
                        </a:rPr>
                        <a:t>3,8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60,5</a:t>
                      </a:r>
                    </a:p>
                  </a:txBody>
                  <a:tcPr marL="9525" marR="9525" marT="9525" marB="0" anchor="b"/>
                </a:tc>
                <a:tc>
                  <a:txBody>
                    <a:bodyPr/>
                    <a:lstStyle/>
                    <a:p>
                      <a:pPr algn="ctr" fontAlgn="b"/>
                      <a:r>
                        <a:rPr lang="sv-SE" sz="1100" b="0" i="0" u="none" strike="noStrike">
                          <a:solidFill>
                            <a:srgbClr val="000000"/>
                          </a:solidFill>
                          <a:effectLst/>
                          <a:latin typeface="Futura std book"/>
                        </a:rPr>
                        <a:t>31,0</a:t>
                      </a:r>
                    </a:p>
                  </a:txBody>
                  <a:tcPr marL="9525" marR="9525" marT="9525" marB="0" anchor="b"/>
                </a:tc>
                <a:tc>
                  <a:txBody>
                    <a:bodyPr/>
                    <a:lstStyle/>
                    <a:p>
                      <a:pPr algn="ctr" fontAlgn="b"/>
                      <a:r>
                        <a:rPr lang="sv-SE" sz="1100" b="0" i="0" u="none" strike="noStrike">
                          <a:solidFill>
                            <a:srgbClr val="000000"/>
                          </a:solidFill>
                          <a:effectLst/>
                          <a:latin typeface="Futura std book"/>
                        </a:rPr>
                        <a:t>6,8</a:t>
                      </a:r>
                    </a:p>
                  </a:txBody>
                  <a:tcPr marL="9525" marR="9525" marT="9525" marB="0" anchor="b"/>
                </a:tc>
                <a:extLst>
                  <a:ext uri="{0D108BD9-81ED-4DB2-BD59-A6C34878D82A}">
                    <a16:rowId xmlns:a16="http://schemas.microsoft.com/office/drawing/2014/main" val="10021"/>
                  </a:ext>
                </a:extLst>
              </a:tr>
              <a:tr h="181723">
                <a:tc>
                  <a:txBody>
                    <a:bodyPr/>
                    <a:lstStyle/>
                    <a:p>
                      <a:pPr algn="l" fontAlgn="b"/>
                      <a:r>
                        <a:rPr lang="sv-SE" sz="1100" b="0" i="0" u="none" strike="noStrike" dirty="0">
                          <a:solidFill>
                            <a:srgbClr val="000000"/>
                          </a:solidFill>
                          <a:effectLst/>
                          <a:latin typeface="Calibri"/>
                        </a:rPr>
                        <a:t>Totalt </a:t>
                      </a:r>
                    </a:p>
                  </a:txBody>
                  <a:tcPr marL="9525" marR="9525" marT="9525" marB="0" anchor="b"/>
                </a:tc>
                <a:tc>
                  <a:txBody>
                    <a:bodyPr/>
                    <a:lstStyle/>
                    <a:p>
                      <a:pPr algn="ctr" fontAlgn="b"/>
                      <a:r>
                        <a:rPr lang="sv-SE" sz="1100" b="0" i="0" u="none" strike="noStrike">
                          <a:solidFill>
                            <a:srgbClr val="000000"/>
                          </a:solidFill>
                          <a:effectLst/>
                          <a:latin typeface="Futura std book"/>
                        </a:rPr>
                        <a:t>11,6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67,1</a:t>
                      </a:r>
                    </a:p>
                  </a:txBody>
                  <a:tcPr marL="9525" marR="9525" marT="9525" marB="0" anchor="b"/>
                </a:tc>
                <a:tc>
                  <a:txBody>
                    <a:bodyPr/>
                    <a:lstStyle/>
                    <a:p>
                      <a:pPr algn="ctr" fontAlgn="b"/>
                      <a:r>
                        <a:rPr lang="sv-SE" sz="1100" b="0" i="0" u="none" strike="noStrike">
                          <a:solidFill>
                            <a:srgbClr val="000000"/>
                          </a:solidFill>
                          <a:effectLst/>
                          <a:latin typeface="Futura std book"/>
                        </a:rPr>
                        <a:t>35,8</a:t>
                      </a:r>
                    </a:p>
                  </a:txBody>
                  <a:tcPr marL="9525" marR="9525" marT="9525" marB="0" anchor="b"/>
                </a:tc>
                <a:tc>
                  <a:txBody>
                    <a:bodyPr/>
                    <a:lstStyle/>
                    <a:p>
                      <a:pPr algn="ctr" fontAlgn="b"/>
                      <a:r>
                        <a:rPr lang="sv-SE" sz="1100" b="0" i="0" u="none" strike="noStrike" dirty="0">
                          <a:solidFill>
                            <a:srgbClr val="000000"/>
                          </a:solidFill>
                          <a:effectLst/>
                          <a:latin typeface="Futura std book"/>
                        </a:rPr>
                        <a:t>5,7</a:t>
                      </a:r>
                    </a:p>
                  </a:txBody>
                  <a:tcPr marL="9525" marR="9525" marT="9525" marB="0" anchor="b"/>
                </a:tc>
                <a:extLst>
                  <a:ext uri="{0D108BD9-81ED-4DB2-BD59-A6C34878D82A}">
                    <a16:rowId xmlns:a16="http://schemas.microsoft.com/office/drawing/2014/main" val="10022"/>
                  </a:ext>
                </a:extLst>
              </a:tr>
            </a:tbl>
          </a:graphicData>
        </a:graphic>
      </p:graphicFrame>
      <p:sp>
        <p:nvSpPr>
          <p:cNvPr id="10" name="textruta 9"/>
          <p:cNvSpPr txBox="1"/>
          <p:nvPr/>
        </p:nvSpPr>
        <p:spPr>
          <a:xfrm>
            <a:off x="4757208" y="4725503"/>
            <a:ext cx="914400" cy="348621"/>
          </a:xfrm>
          <a:prstGeom prst="rect">
            <a:avLst/>
          </a:prstGeom>
          <a:noFill/>
        </p:spPr>
        <p:txBody>
          <a:bodyPr wrap="none" lIns="0" tIns="0" rIns="0" bIns="0" rtlCol="0">
            <a:noAutofit/>
          </a:bodyPr>
          <a:lstStyle/>
          <a:p>
            <a:pPr>
              <a:lnSpc>
                <a:spcPts val="2400"/>
              </a:lnSpc>
            </a:pPr>
            <a:r>
              <a:rPr lang="sv-SE" sz="800" dirty="0" smtClean="0"/>
              <a:t>*I övrigt ingår jordbruk, skogsbruk och fiske, byggverksamhet samt okänd näringsgren</a:t>
            </a:r>
          </a:p>
        </p:txBody>
      </p:sp>
      <p:pic>
        <p:nvPicPr>
          <p:cNvPr id="4" name="Bildobjekt 3"/>
          <p:cNvPicPr>
            <a:picLocks noChangeAspect="1"/>
          </p:cNvPicPr>
          <p:nvPr/>
        </p:nvPicPr>
        <p:blipFill>
          <a:blip r:embed="rId3"/>
          <a:stretch>
            <a:fillRect/>
          </a:stretch>
        </p:blipFill>
        <p:spPr>
          <a:xfrm>
            <a:off x="397496" y="2192954"/>
            <a:ext cx="4157832" cy="2706859"/>
          </a:xfrm>
          <a:prstGeom prst="rect">
            <a:avLst/>
          </a:prstGeom>
        </p:spPr>
      </p:pic>
    </p:spTree>
    <p:extLst>
      <p:ext uri="{BB962C8B-B14F-4D97-AF65-F5344CB8AC3E}">
        <p14:creationId xmlns:p14="http://schemas.microsoft.com/office/powerpoint/2010/main" val="2757872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67708" y="2182483"/>
            <a:ext cx="5718544" cy="2548349"/>
          </a:xfrm>
          <a:prstGeom prst="rect">
            <a:avLst/>
          </a:prstGeom>
        </p:spPr>
      </p:pic>
      <p:sp>
        <p:nvSpPr>
          <p:cNvPr id="3" name="Rubrik 2"/>
          <p:cNvSpPr>
            <a:spLocks noGrp="1"/>
          </p:cNvSpPr>
          <p:nvPr>
            <p:ph type="title"/>
          </p:nvPr>
        </p:nvSpPr>
        <p:spPr/>
        <p:txBody>
          <a:bodyPr/>
          <a:lstStyle/>
          <a:p>
            <a:pPr>
              <a:lnSpc>
                <a:spcPct val="100000"/>
              </a:lnSpc>
            </a:pPr>
            <a:r>
              <a:rPr lang="sv-SE" sz="2800" dirty="0" smtClean="0"/>
              <a:t>Nyregistrerade företag</a:t>
            </a:r>
            <a:br>
              <a:rPr lang="sv-SE" sz="2800" dirty="0" smtClean="0"/>
            </a:b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560742059"/>
              </p:ext>
            </p:extLst>
          </p:nvPr>
        </p:nvGraphicFramePr>
        <p:xfrm>
          <a:off x="4788132" y="2313827"/>
          <a:ext cx="3927999" cy="1329690"/>
        </p:xfrm>
        <a:graphic>
          <a:graphicData uri="http://schemas.openxmlformats.org/drawingml/2006/table">
            <a:tbl>
              <a:tblPr>
                <a:tableStyleId>{68D230F3-CF80-4859-8CE7-A43EE81993B5}</a:tableStyleId>
              </a:tblPr>
              <a:tblGrid>
                <a:gridCol w="1344395">
                  <a:extLst>
                    <a:ext uri="{9D8B030D-6E8A-4147-A177-3AD203B41FA5}">
                      <a16:colId xmlns:a16="http://schemas.microsoft.com/office/drawing/2014/main" val="20000"/>
                    </a:ext>
                  </a:extLst>
                </a:gridCol>
                <a:gridCol w="717587">
                  <a:extLst>
                    <a:ext uri="{9D8B030D-6E8A-4147-A177-3AD203B41FA5}">
                      <a16:colId xmlns:a16="http://schemas.microsoft.com/office/drawing/2014/main" val="20001"/>
                    </a:ext>
                  </a:extLst>
                </a:gridCol>
                <a:gridCol w="671500">
                  <a:extLst>
                    <a:ext uri="{9D8B030D-6E8A-4147-A177-3AD203B41FA5}">
                      <a16:colId xmlns:a16="http://schemas.microsoft.com/office/drawing/2014/main" val="20002"/>
                    </a:ext>
                  </a:extLst>
                </a:gridCol>
                <a:gridCol w="661475">
                  <a:extLst>
                    <a:ext uri="{9D8B030D-6E8A-4147-A177-3AD203B41FA5}">
                      <a16:colId xmlns:a16="http://schemas.microsoft.com/office/drawing/2014/main" val="20003"/>
                    </a:ext>
                  </a:extLst>
                </a:gridCol>
                <a:gridCol w="533042">
                  <a:extLst>
                    <a:ext uri="{9D8B030D-6E8A-4147-A177-3AD203B41FA5}">
                      <a16:colId xmlns:a16="http://schemas.microsoft.com/office/drawing/2014/main" val="20004"/>
                    </a:ext>
                  </a:extLst>
                </a:gridCol>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18 691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68 793</a:t>
                      </a:r>
                    </a:p>
                  </a:txBody>
                  <a:tcPr marL="9525" marR="9525" marT="9525" marB="0" anchor="b"/>
                </a:tc>
                <a:tc>
                  <a:txBody>
                    <a:bodyPr/>
                    <a:lstStyle/>
                    <a:p>
                      <a:pPr algn="ctr" fontAlgn="b"/>
                      <a:r>
                        <a:rPr lang="sv-SE" sz="1100" b="0" i="0" u="none" strike="noStrike">
                          <a:solidFill>
                            <a:srgbClr val="000000"/>
                          </a:solidFill>
                          <a:effectLst/>
                          <a:latin typeface="Futura Std Book"/>
                        </a:rPr>
                        <a:t>6,4</a:t>
                      </a:r>
                    </a:p>
                  </a:txBody>
                  <a:tcPr marL="9525" marR="9525" marT="9525" marB="0" anchor="b"/>
                </a:tc>
                <a:extLst>
                  <a:ext uri="{0D108BD9-81ED-4DB2-BD59-A6C34878D82A}">
                    <a16:rowId xmlns:a16="http://schemas.microsoft.com/office/drawing/2014/main" val="10002"/>
                  </a:ext>
                </a:extLst>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9 816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36 411</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extLst>
                  <a:ext uri="{0D108BD9-81ED-4DB2-BD59-A6C34878D82A}">
                    <a16:rowId xmlns:a16="http://schemas.microsoft.com/office/drawing/2014/main" val="10003"/>
                  </a:ext>
                </a:extLst>
              </a:tr>
              <a:tr h="190500">
                <a:tc>
                  <a:txBody>
                    <a:bodyPr/>
                    <a:lstStyle/>
                    <a:p>
                      <a:pPr algn="l" rtl="0" fontAlgn="b"/>
                      <a:r>
                        <a:rPr lang="sv-SE" sz="1100" b="1" i="0" u="none" strike="noStrike">
                          <a:solidFill>
                            <a:srgbClr val="000000"/>
                          </a:solidFill>
                          <a:effectLst/>
                          <a:latin typeface="Futura Std Book"/>
                        </a:rPr>
                        <a:t>Örebro län</a:t>
                      </a:r>
                    </a:p>
                  </a:txBody>
                  <a:tcPr marL="9525" marR="9525" marT="9525" marB="0" anchor="b"/>
                </a:tc>
                <a:tc>
                  <a:txBody>
                    <a:bodyPr/>
                    <a:lstStyle/>
                    <a:p>
                      <a:pPr algn="ctr" fontAlgn="b"/>
                      <a:r>
                        <a:rPr lang="sv-SE" sz="1100" b="1" i="0" u="none" strike="noStrike">
                          <a:solidFill>
                            <a:srgbClr val="000000"/>
                          </a:solidFill>
                          <a:effectLst/>
                          <a:latin typeface="Futura std book"/>
                        </a:rPr>
                        <a:t>441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1 644</a:t>
                      </a:r>
                    </a:p>
                  </a:txBody>
                  <a:tcPr marL="9525" marR="9525" marT="9525" marB="0" anchor="b"/>
                </a:tc>
                <a:tc>
                  <a:txBody>
                    <a:bodyPr/>
                    <a:lstStyle/>
                    <a:p>
                      <a:pPr algn="ctr" fontAlgn="b"/>
                      <a:r>
                        <a:rPr lang="sv-SE" sz="1100" b="1" i="0" u="none" strike="noStrike">
                          <a:solidFill>
                            <a:srgbClr val="000000"/>
                          </a:solidFill>
                          <a:effectLst/>
                          <a:latin typeface="Futura std book"/>
                        </a:rPr>
                        <a:t>9,2</a:t>
                      </a:r>
                    </a:p>
                  </a:txBody>
                  <a:tcPr marL="9525" marR="9525" marT="9525" marB="0" anchor="b"/>
                </a:tc>
                <a:extLst>
                  <a:ext uri="{0D108BD9-81ED-4DB2-BD59-A6C34878D82A}">
                    <a16:rowId xmlns:a16="http://schemas.microsoft.com/office/drawing/2014/main" val="10004"/>
                  </a:ext>
                </a:extLst>
              </a:tr>
              <a:tr h="190500">
                <a:tc>
                  <a:txBody>
                    <a:bodyPr/>
                    <a:lstStyle/>
                    <a:p>
                      <a:pPr algn="l" rtl="0" fontAlgn="b"/>
                      <a:r>
                        <a:rPr lang="sv-SE" sz="1100" b="1" i="0" u="none" strike="noStrike">
                          <a:solidFill>
                            <a:srgbClr val="000000"/>
                          </a:solidFill>
                          <a:effectLst/>
                          <a:latin typeface="Futura Std Book"/>
                        </a:rPr>
                        <a:t>Örebro kommun</a:t>
                      </a:r>
                    </a:p>
                  </a:txBody>
                  <a:tcPr marL="9525" marR="9525" marT="9525" marB="0" anchor="b"/>
                </a:tc>
                <a:tc>
                  <a:txBody>
                    <a:bodyPr/>
                    <a:lstStyle/>
                    <a:p>
                      <a:pPr algn="ctr" fontAlgn="b"/>
                      <a:r>
                        <a:rPr lang="sv-SE" sz="1100" b="1" i="0" u="none" strike="noStrike">
                          <a:solidFill>
                            <a:srgbClr val="000000"/>
                          </a:solidFill>
                          <a:effectLst/>
                          <a:latin typeface="Futura std book"/>
                        </a:rPr>
                        <a:t>369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47,0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1 122</a:t>
                      </a:r>
                    </a:p>
                  </a:txBody>
                  <a:tcPr marL="9525" marR="9525" marT="9525" marB="0" anchor="b"/>
                </a:tc>
                <a:tc>
                  <a:txBody>
                    <a:bodyPr/>
                    <a:lstStyle/>
                    <a:p>
                      <a:pPr algn="ctr" fontAlgn="b"/>
                      <a:r>
                        <a:rPr lang="sv-SE" sz="1100" b="1" i="0" u="none" strike="noStrike" dirty="0">
                          <a:solidFill>
                            <a:srgbClr val="000000"/>
                          </a:solidFill>
                          <a:effectLst/>
                          <a:latin typeface="Futura std book"/>
                        </a:rPr>
                        <a:t>22,8</a:t>
                      </a:r>
                    </a:p>
                  </a:txBody>
                  <a:tcPr marL="9525" marR="9525" marT="9525" marB="0" anchor="b"/>
                </a:tc>
                <a:extLst>
                  <a:ext uri="{0D108BD9-81ED-4DB2-BD59-A6C34878D82A}">
                    <a16:rowId xmlns:a16="http://schemas.microsoft.com/office/drawing/2014/main" val="10005"/>
                  </a:ext>
                </a:extLst>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Bolagsverket</a:t>
            </a:r>
          </a:p>
        </p:txBody>
      </p:sp>
      <p:sp>
        <p:nvSpPr>
          <p:cNvPr id="8" name="textruta 7"/>
          <p:cNvSpPr txBox="1"/>
          <p:nvPr/>
        </p:nvSpPr>
        <p:spPr>
          <a:xfrm>
            <a:off x="7623268" y="357038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08000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97496" y="2182483"/>
            <a:ext cx="5822185"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Företagskonkurser</a:t>
            </a:r>
            <a:br>
              <a:rPr lang="sv-SE" sz="2800" dirty="0" smtClean="0"/>
            </a:b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7" name="Tabell 6"/>
          <p:cNvGraphicFramePr>
            <a:graphicFrameLocks noGrp="1"/>
          </p:cNvGraphicFramePr>
          <p:nvPr>
            <p:extLst>
              <p:ext uri="{D42A27DB-BD31-4B8C-83A1-F6EECF244321}">
                <p14:modId xmlns:p14="http://schemas.microsoft.com/office/powerpoint/2010/main" val="3914416772"/>
              </p:ext>
            </p:extLst>
          </p:nvPr>
        </p:nvGraphicFramePr>
        <p:xfrm>
          <a:off x="4779819" y="2313827"/>
          <a:ext cx="3936312" cy="1329690"/>
        </p:xfrm>
        <a:graphic>
          <a:graphicData uri="http://schemas.openxmlformats.org/drawingml/2006/table">
            <a:tbl>
              <a:tblPr>
                <a:tableStyleId>{68D230F3-CF80-4859-8CE7-A43EE81993B5}</a:tableStyleId>
              </a:tblPr>
              <a:tblGrid>
                <a:gridCol w="1347240">
                  <a:extLst>
                    <a:ext uri="{9D8B030D-6E8A-4147-A177-3AD203B41FA5}">
                      <a16:colId xmlns:a16="http://schemas.microsoft.com/office/drawing/2014/main" val="20000"/>
                    </a:ext>
                  </a:extLst>
                </a:gridCol>
                <a:gridCol w="719106">
                  <a:extLst>
                    <a:ext uri="{9D8B030D-6E8A-4147-A177-3AD203B41FA5}">
                      <a16:colId xmlns:a16="http://schemas.microsoft.com/office/drawing/2014/main" val="20001"/>
                    </a:ext>
                  </a:extLst>
                </a:gridCol>
                <a:gridCol w="672921">
                  <a:extLst>
                    <a:ext uri="{9D8B030D-6E8A-4147-A177-3AD203B41FA5}">
                      <a16:colId xmlns:a16="http://schemas.microsoft.com/office/drawing/2014/main" val="20002"/>
                    </a:ext>
                  </a:extLst>
                </a:gridCol>
                <a:gridCol w="662875">
                  <a:extLst>
                    <a:ext uri="{9D8B030D-6E8A-4147-A177-3AD203B41FA5}">
                      <a16:colId xmlns:a16="http://schemas.microsoft.com/office/drawing/2014/main" val="20003"/>
                    </a:ext>
                  </a:extLst>
                </a:gridCol>
                <a:gridCol w="534170">
                  <a:extLst>
                    <a:ext uri="{9D8B030D-6E8A-4147-A177-3AD203B41FA5}">
                      <a16:colId xmlns:a16="http://schemas.microsoft.com/office/drawing/2014/main" val="20004"/>
                    </a:ext>
                  </a:extLst>
                </a:gridCol>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extLst>
                  <a:ext uri="{0D108BD9-81ED-4DB2-BD59-A6C34878D82A}">
                    <a16:rowId xmlns:a16="http://schemas.microsoft.com/office/drawing/2014/main" val="10001"/>
                  </a:ext>
                </a:extLst>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lnR>
                      <a:noFill/>
                    </a:lnR>
                  </a:tcPr>
                </a:tc>
                <a:tc>
                  <a:txBody>
                    <a:bodyPr/>
                    <a:lstStyle/>
                    <a:p>
                      <a:pPr algn="ctr" fontAlgn="b"/>
                      <a:r>
                        <a:rPr lang="sv-SE" sz="1100" b="0" i="0" u="none" strike="noStrike">
                          <a:solidFill>
                            <a:srgbClr val="000000"/>
                          </a:solidFill>
                          <a:effectLst/>
                          <a:latin typeface="Futura Std Book"/>
                        </a:rPr>
                        <a:t>1 596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Futura Std Book"/>
                        </a:rPr>
                        <a:t>-4,8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Futura Std Book"/>
                        </a:rPr>
                        <a:t>6 019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a:rPr>
                        <a:t>-6,3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lnR>
                      <a:noFill/>
                    </a:lnR>
                  </a:tcPr>
                </a:tc>
                <a:tc>
                  <a:txBody>
                    <a:bodyPr/>
                    <a:lstStyle/>
                    <a:p>
                      <a:pPr algn="ctr" fontAlgn="b"/>
                      <a:r>
                        <a:rPr lang="sv-SE" sz="1100" b="0" i="0" u="none" strike="noStrike">
                          <a:solidFill>
                            <a:srgbClr val="000000"/>
                          </a:solidFill>
                          <a:effectLst/>
                          <a:latin typeface="Futura Std Book"/>
                        </a:rPr>
                        <a:t>844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Futura Std Book"/>
                        </a:rPr>
                        <a:t>3,9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Futura Std Book"/>
                        </a:rPr>
                        <a:t>3 090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a:rPr>
                        <a:t>-2,4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0500">
                <a:tc>
                  <a:txBody>
                    <a:bodyPr/>
                    <a:lstStyle/>
                    <a:p>
                      <a:pPr algn="l" rtl="0" fontAlgn="b"/>
                      <a:r>
                        <a:rPr lang="sv-SE" sz="1100" b="1" i="0" u="none" strike="noStrike">
                          <a:solidFill>
                            <a:srgbClr val="000000"/>
                          </a:solidFill>
                          <a:effectLst/>
                          <a:latin typeface="Futura Std Book"/>
                        </a:rPr>
                        <a:t>Örebro län</a:t>
                      </a:r>
                    </a:p>
                  </a:txBody>
                  <a:tcPr marL="9525" marR="9525" marT="9525" marB="0" anchor="b">
                    <a:lnR>
                      <a:noFill/>
                    </a:lnR>
                  </a:tcPr>
                </a:tc>
                <a:tc>
                  <a:txBody>
                    <a:bodyPr/>
                    <a:lstStyle/>
                    <a:p>
                      <a:pPr algn="ctr" fontAlgn="b"/>
                      <a:r>
                        <a:rPr lang="sv-SE" sz="1100" b="1" i="0" u="none" strike="noStrike">
                          <a:solidFill>
                            <a:srgbClr val="000000"/>
                          </a:solidFill>
                          <a:effectLst/>
                          <a:latin typeface="Futura std book"/>
                        </a:rPr>
                        <a:t>33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1" i="0" u="none" strike="noStrike">
                          <a:solidFill>
                            <a:srgbClr val="000000"/>
                          </a:solidFill>
                          <a:effectLst/>
                          <a:latin typeface="Futura std book"/>
                        </a:rPr>
                        <a:t>-25,0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1" i="0" u="none" strike="noStrike">
                          <a:solidFill>
                            <a:srgbClr val="000000"/>
                          </a:solidFill>
                          <a:effectLst/>
                          <a:latin typeface="Futura std book"/>
                        </a:rPr>
                        <a:t>151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a:rPr>
                        <a:t>-4,4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0500">
                <a:tc>
                  <a:txBody>
                    <a:bodyPr/>
                    <a:lstStyle/>
                    <a:p>
                      <a:pPr algn="l" rtl="0" fontAlgn="b"/>
                      <a:r>
                        <a:rPr lang="sv-SE" sz="1100" b="1" i="0" u="none" strike="noStrike">
                          <a:solidFill>
                            <a:srgbClr val="000000"/>
                          </a:solidFill>
                          <a:effectLst/>
                          <a:latin typeface="Futura Std Book"/>
                        </a:rPr>
                        <a:t>Örebro kommun</a:t>
                      </a:r>
                    </a:p>
                  </a:txBody>
                  <a:tcPr marL="9525" marR="9525" marT="9525" marB="0" anchor="b">
                    <a:lnR>
                      <a:noFill/>
                    </a:lnR>
                  </a:tcPr>
                </a:tc>
                <a:tc>
                  <a:txBody>
                    <a:bodyPr/>
                    <a:lstStyle/>
                    <a:p>
                      <a:pPr algn="ctr" fontAlgn="b"/>
                      <a:r>
                        <a:rPr lang="sv-SE" sz="1100" b="1" i="0" u="none" strike="noStrike">
                          <a:solidFill>
                            <a:srgbClr val="000000"/>
                          </a:solidFill>
                          <a:effectLst/>
                          <a:latin typeface="Futura std book"/>
                        </a:rPr>
                        <a:t>16</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sv-SE" sz="1100" b="1" i="0" u="none" strike="noStrike">
                          <a:solidFill>
                            <a:srgbClr val="000000"/>
                          </a:solidFill>
                          <a:effectLst/>
                          <a:latin typeface="Futura std book"/>
                        </a:rPr>
                        <a:t>-38,5</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sv-SE" sz="1100" b="1" i="0" u="none" strike="noStrike">
                          <a:solidFill>
                            <a:srgbClr val="000000"/>
                          </a:solidFill>
                          <a:effectLst/>
                          <a:latin typeface="Futura std book"/>
                        </a:rPr>
                        <a:t>93</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ctr" fontAlgn="b"/>
                      <a:r>
                        <a:rPr lang="sv-SE" sz="1100" b="1" i="0" u="none" strike="noStrike" dirty="0">
                          <a:solidFill>
                            <a:srgbClr val="000000"/>
                          </a:solidFill>
                          <a:effectLst/>
                          <a:latin typeface="Futura std book"/>
                        </a:rPr>
                        <a:t>0,0</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1" name="textruta 10"/>
          <p:cNvSpPr txBox="1"/>
          <p:nvPr/>
        </p:nvSpPr>
        <p:spPr>
          <a:xfrm>
            <a:off x="7681457" y="3578694"/>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838215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97496" y="2182483"/>
            <a:ext cx="5279594" cy="2706859"/>
          </a:xfrm>
          <a:prstGeom prst="rect">
            <a:avLst/>
          </a:prstGeom>
        </p:spPr>
      </p:pic>
      <p:sp>
        <p:nvSpPr>
          <p:cNvPr id="3" name="Rubrik 2"/>
          <p:cNvSpPr>
            <a:spLocks noGrp="1"/>
          </p:cNvSpPr>
          <p:nvPr>
            <p:ph type="title"/>
          </p:nvPr>
        </p:nvSpPr>
        <p:spPr/>
        <p:txBody>
          <a:bodyPr/>
          <a:lstStyle/>
          <a:p>
            <a:pPr>
              <a:lnSpc>
                <a:spcPct val="100000"/>
              </a:lnSpc>
            </a:pPr>
            <a:r>
              <a:rPr lang="sv-SE" sz="2800" dirty="0" smtClean="0"/>
              <a:t>Sysselsättning</a:t>
            </a:r>
            <a:br>
              <a:rPr lang="sv-SE" sz="2800" dirty="0" smtClean="0"/>
            </a:br>
            <a:r>
              <a:rPr lang="sv-SE" sz="2000" b="0" dirty="0" smtClean="0"/>
              <a:t>Index </a:t>
            </a:r>
            <a:r>
              <a:rPr lang="sv-SE" sz="2000" b="0" dirty="0"/>
              <a:t>100 = </a:t>
            </a:r>
            <a:r>
              <a:rPr lang="sv-SE" sz="2000" b="0" dirty="0" smtClean="0"/>
              <a:t>2008 kv1</a:t>
            </a: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4138257119"/>
              </p:ext>
            </p:extLst>
          </p:nvPr>
        </p:nvGraphicFramePr>
        <p:xfrm>
          <a:off x="3972962" y="2310930"/>
          <a:ext cx="4957480" cy="956393"/>
        </p:xfrm>
        <a:graphic>
          <a:graphicData uri="http://schemas.openxmlformats.org/drawingml/2006/table">
            <a:tbl>
              <a:tblPr>
                <a:tableStyleId>{68D230F3-CF80-4859-8CE7-A43EE81993B5}</a:tableStyleId>
              </a:tblPr>
              <a:tblGrid>
                <a:gridCol w="1484863">
                  <a:extLst>
                    <a:ext uri="{9D8B030D-6E8A-4147-A177-3AD203B41FA5}">
                      <a16:colId xmlns:a16="http://schemas.microsoft.com/office/drawing/2014/main" val="20000"/>
                    </a:ext>
                  </a:extLst>
                </a:gridCol>
                <a:gridCol w="760315">
                  <a:extLst>
                    <a:ext uri="{9D8B030D-6E8A-4147-A177-3AD203B41FA5}">
                      <a16:colId xmlns:a16="http://schemas.microsoft.com/office/drawing/2014/main" val="20001"/>
                    </a:ext>
                  </a:extLst>
                </a:gridCol>
                <a:gridCol w="792107">
                  <a:extLst>
                    <a:ext uri="{9D8B030D-6E8A-4147-A177-3AD203B41FA5}">
                      <a16:colId xmlns:a16="http://schemas.microsoft.com/office/drawing/2014/main" val="20002"/>
                    </a:ext>
                  </a:extLst>
                </a:gridCol>
                <a:gridCol w="792107">
                  <a:extLst>
                    <a:ext uri="{9D8B030D-6E8A-4147-A177-3AD203B41FA5}">
                      <a16:colId xmlns:a16="http://schemas.microsoft.com/office/drawing/2014/main" val="20003"/>
                    </a:ext>
                  </a:extLst>
                </a:gridCol>
                <a:gridCol w="565150">
                  <a:extLst>
                    <a:ext uri="{9D8B030D-6E8A-4147-A177-3AD203B41FA5}">
                      <a16:colId xmlns:a16="http://schemas.microsoft.com/office/drawing/2014/main" val="20004"/>
                    </a:ext>
                  </a:extLst>
                </a:gridCol>
                <a:gridCol w="562938">
                  <a:extLst>
                    <a:ext uri="{9D8B030D-6E8A-4147-A177-3AD203B41FA5}">
                      <a16:colId xmlns:a16="http://schemas.microsoft.com/office/drawing/2014/main" val="20005"/>
                    </a:ext>
                  </a:extLst>
                </a:gridCol>
              </a:tblGrid>
              <a:tr h="202603">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2016 kv4</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8229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4 920 900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73 600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11,5</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2 253 700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12,5</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3"/>
                  </a:ext>
                </a:extLst>
              </a:tr>
              <a:tr h="190500">
                <a:tc>
                  <a:txBody>
                    <a:bodyPr/>
                    <a:lstStyle/>
                    <a:p>
                      <a:pPr algn="l" rtl="0" fontAlgn="b"/>
                      <a:r>
                        <a:rPr lang="sv-SE" sz="1100" b="1" i="0" u="none" strike="noStrike">
                          <a:solidFill>
                            <a:srgbClr val="000000"/>
                          </a:solidFill>
                          <a:effectLst/>
                          <a:latin typeface="Futura Std Book"/>
                        </a:rPr>
                        <a:t>Örebro län</a:t>
                      </a:r>
                    </a:p>
                  </a:txBody>
                  <a:tcPr marL="9525" marR="9525" marT="9525" marB="0" anchor="b"/>
                </a:tc>
                <a:tc>
                  <a:txBody>
                    <a:bodyPr/>
                    <a:lstStyle/>
                    <a:p>
                      <a:pPr algn="ctr" fontAlgn="b"/>
                      <a:r>
                        <a:rPr lang="sv-SE" sz="1100" b="1" i="0" u="none" strike="noStrike">
                          <a:solidFill>
                            <a:srgbClr val="000000"/>
                          </a:solidFill>
                          <a:effectLst/>
                          <a:latin typeface="Futura std book"/>
                        </a:rPr>
                        <a:t>139 500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12,7</a:t>
                      </a:r>
                    </a:p>
                  </a:txBody>
                  <a:tcPr marL="9525" marR="9525" marT="9525" marB="0" anchor="b"/>
                </a:tc>
                <a:tc>
                  <a:txBody>
                    <a:bodyPr/>
                    <a:lstStyle/>
                    <a:p>
                      <a:pPr algn="ctr" fontAlgn="b"/>
                      <a:r>
                        <a:rPr lang="sv-SE" sz="1100" b="1" i="0" u="none" strike="noStrike" dirty="0">
                          <a:solidFill>
                            <a:srgbClr val="000000"/>
                          </a:solidFill>
                          <a:effectLst/>
                          <a:latin typeface="Futura std book"/>
                        </a:rPr>
                        <a:t>3,6</a:t>
                      </a:r>
                    </a:p>
                  </a:txBody>
                  <a:tcPr marL="9525" marR="9525" marT="9525" marB="0" anchor="b"/>
                </a:tc>
                <a:extLst>
                  <a:ext uri="{0D108BD9-81ED-4DB2-BD59-A6C34878D82A}">
                    <a16:rowId xmlns:a16="http://schemas.microsoft.com/office/drawing/2014/main" val="10004"/>
                  </a:ext>
                </a:extLst>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377058" y="319617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308775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65318"/>
            <a:ext cx="8410005" cy="727828"/>
          </a:xfrm>
        </p:spPr>
        <p:txBody>
          <a:bodyPr/>
          <a:lstStyle/>
          <a:p>
            <a:pPr>
              <a:lnSpc>
                <a:spcPct val="100000"/>
              </a:lnSpc>
            </a:pPr>
            <a:r>
              <a:rPr lang="sv-SE" sz="2800" dirty="0" smtClean="0"/>
              <a:t>Sysselsättning i Örebro län</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327345949"/>
              </p:ext>
            </p:extLst>
          </p:nvPr>
        </p:nvGraphicFramePr>
        <p:xfrm>
          <a:off x="435096" y="908276"/>
          <a:ext cx="6892289" cy="3787737"/>
        </p:xfrm>
        <a:graphic>
          <a:graphicData uri="http://schemas.openxmlformats.org/drawingml/2006/table">
            <a:tbl>
              <a:tblPr>
                <a:tableStyleId>{68D230F3-CF80-4859-8CE7-A43EE81993B5}</a:tableStyleId>
              </a:tblPr>
              <a:tblGrid>
                <a:gridCol w="2247916">
                  <a:extLst>
                    <a:ext uri="{9D8B030D-6E8A-4147-A177-3AD203B41FA5}">
                      <a16:colId xmlns:a16="http://schemas.microsoft.com/office/drawing/2014/main" val="20000"/>
                    </a:ext>
                  </a:extLst>
                </a:gridCol>
                <a:gridCol w="1144508">
                  <a:extLst>
                    <a:ext uri="{9D8B030D-6E8A-4147-A177-3AD203B41FA5}">
                      <a16:colId xmlns:a16="http://schemas.microsoft.com/office/drawing/2014/main" val="20001"/>
                    </a:ext>
                  </a:extLst>
                </a:gridCol>
                <a:gridCol w="866055">
                  <a:extLst>
                    <a:ext uri="{9D8B030D-6E8A-4147-A177-3AD203B41FA5}">
                      <a16:colId xmlns:a16="http://schemas.microsoft.com/office/drawing/2014/main" val="20002"/>
                    </a:ext>
                  </a:extLst>
                </a:gridCol>
                <a:gridCol w="866055">
                  <a:extLst>
                    <a:ext uri="{9D8B030D-6E8A-4147-A177-3AD203B41FA5}">
                      <a16:colId xmlns:a16="http://schemas.microsoft.com/office/drawing/2014/main" val="20003"/>
                    </a:ext>
                  </a:extLst>
                </a:gridCol>
                <a:gridCol w="866055">
                  <a:extLst>
                    <a:ext uri="{9D8B030D-6E8A-4147-A177-3AD203B41FA5}">
                      <a16:colId xmlns:a16="http://schemas.microsoft.com/office/drawing/2014/main" val="20004"/>
                    </a:ext>
                  </a:extLst>
                </a:gridCol>
                <a:gridCol w="901700">
                  <a:extLst>
                    <a:ext uri="{9D8B030D-6E8A-4147-A177-3AD203B41FA5}">
                      <a16:colId xmlns:a16="http://schemas.microsoft.com/office/drawing/2014/main" val="20005"/>
                    </a:ext>
                  </a:extLst>
                </a:gridCol>
              </a:tblGrid>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kv4</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289173">
                <a:tc>
                  <a:txBody>
                    <a:bodyPr/>
                    <a:lstStyle/>
                    <a:p>
                      <a:pPr algn="l" fontAlgn="b"/>
                      <a:r>
                        <a:rPr lang="sv-SE" sz="900" b="1" u="none" strike="noStrike" dirty="0">
                          <a:effectLst/>
                        </a:rPr>
                        <a:t>Total</a:t>
                      </a:r>
                      <a:endParaRPr lang="sv-SE" sz="900" b="1" i="0" u="none" strike="noStrike" dirty="0">
                        <a:solidFill>
                          <a:srgbClr val="000000"/>
                        </a:solidFill>
                        <a:effectLst/>
                        <a:latin typeface="Calibri"/>
                      </a:endParaRPr>
                    </a:p>
                  </a:txBody>
                  <a:tcPr marL="9525" marR="9525" marT="9525" marB="0" anchor="b"/>
                </a:tc>
                <a:tc>
                  <a:txBody>
                    <a:bodyPr/>
                    <a:lstStyle/>
                    <a:p>
                      <a:pPr algn="ctr" fontAlgn="b"/>
                      <a:r>
                        <a:rPr lang="sv-SE" sz="1100" b="1" i="0" u="none" strike="noStrike">
                          <a:solidFill>
                            <a:srgbClr val="000000"/>
                          </a:solidFill>
                          <a:effectLst/>
                          <a:latin typeface="Futura std book"/>
                        </a:rPr>
                        <a:t>139 500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7,0</a:t>
                      </a:r>
                    </a:p>
                  </a:txBody>
                  <a:tcPr marL="9525" marR="9525" marT="9525" marB="0" anchor="b"/>
                </a:tc>
                <a:tc>
                  <a:txBody>
                    <a:bodyPr/>
                    <a:lstStyle/>
                    <a:p>
                      <a:pPr algn="ctr" fontAlgn="b"/>
                      <a:r>
                        <a:rPr lang="sv-SE" sz="1100" b="1" i="0" u="none" strike="noStrike">
                          <a:solidFill>
                            <a:srgbClr val="000000"/>
                          </a:solidFill>
                          <a:effectLst/>
                          <a:latin typeface="Futura std book"/>
                        </a:rPr>
                        <a:t>12,7</a:t>
                      </a:r>
                    </a:p>
                  </a:txBody>
                  <a:tcPr marL="9525" marR="9525" marT="9525" marB="0" anchor="b"/>
                </a:tc>
                <a:tc>
                  <a:txBody>
                    <a:bodyPr/>
                    <a:lstStyle/>
                    <a:p>
                      <a:pPr algn="ctr" fontAlgn="b"/>
                      <a:r>
                        <a:rPr lang="sv-SE" sz="1100" b="1" i="0" u="none" strike="noStrike">
                          <a:solidFill>
                            <a:srgbClr val="000000"/>
                          </a:solidFill>
                          <a:effectLst/>
                          <a:latin typeface="Futura std book"/>
                        </a:rPr>
                        <a:t>3,6</a:t>
                      </a:r>
                    </a:p>
                  </a:txBody>
                  <a:tcPr marL="9525" marR="9525" marT="9525" marB="0" anchor="b"/>
                </a:tc>
                <a:extLst>
                  <a:ext uri="{0D108BD9-81ED-4DB2-BD59-A6C34878D82A}">
                    <a16:rowId xmlns:a16="http://schemas.microsoft.com/office/drawing/2014/main" val="10002"/>
                  </a:ext>
                </a:extLst>
              </a:tr>
              <a:tr h="193809">
                <a:tc>
                  <a:txBody>
                    <a:bodyPr/>
                    <a:lstStyle/>
                    <a:p>
                      <a:pPr algn="l" fontAlgn="b"/>
                      <a:r>
                        <a:rPr lang="sv-SE" sz="900" u="none" strike="noStrike" dirty="0">
                          <a:solidFill>
                            <a:schemeClr val="tx1"/>
                          </a:solidFill>
                          <a:effectLst/>
                        </a:rPr>
                        <a:t>Jordbruk, skogsbruk &amp; fiske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3 800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15,2</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tc>
                  <a:txBody>
                    <a:bodyPr/>
                    <a:lstStyle/>
                    <a:p>
                      <a:pPr algn="ctr" fontAlgn="b"/>
                      <a:r>
                        <a:rPr lang="sv-SE" sz="1100" b="0" i="0" u="none" strike="noStrike">
                          <a:solidFill>
                            <a:srgbClr val="000000"/>
                          </a:solidFill>
                          <a:effectLst/>
                          <a:latin typeface="Futura std book"/>
                        </a:rPr>
                        <a:t>-15,6</a:t>
                      </a:r>
                    </a:p>
                  </a:txBody>
                  <a:tcPr marL="9525" marR="9525" marT="9525" marB="0" anchor="b"/>
                </a:tc>
                <a:extLst>
                  <a:ext uri="{0D108BD9-81ED-4DB2-BD59-A6C34878D82A}">
                    <a16:rowId xmlns:a16="http://schemas.microsoft.com/office/drawing/2014/main" val="10003"/>
                  </a:ext>
                </a:extLst>
              </a:tr>
              <a:tr h="193809">
                <a:tc>
                  <a:txBody>
                    <a:bodyPr/>
                    <a:lstStyle/>
                    <a:p>
                      <a:pPr algn="l" fontAlgn="b"/>
                      <a:r>
                        <a:rPr lang="sv-SE" sz="900" u="none" strike="noStrike" dirty="0" smtClean="0">
                          <a:solidFill>
                            <a:schemeClr val="tx1"/>
                          </a:solidFill>
                          <a:effectLst/>
                        </a:rPr>
                        <a:t>Tillverkning </a:t>
                      </a:r>
                      <a:r>
                        <a:rPr lang="sv-SE" sz="900" u="none" strike="noStrike" dirty="0">
                          <a:solidFill>
                            <a:schemeClr val="tx1"/>
                          </a:solidFill>
                          <a:effectLst/>
                        </a:rPr>
                        <a:t>&amp; utvinning, energi och miljö</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19 800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-14,3</a:t>
                      </a:r>
                    </a:p>
                  </a:txBody>
                  <a:tcPr marL="9525" marR="9525" marT="9525" marB="0" anchor="b"/>
                </a:tc>
                <a:tc>
                  <a:txBody>
                    <a:bodyPr/>
                    <a:lstStyle/>
                    <a:p>
                      <a:pPr algn="ctr" fontAlgn="b"/>
                      <a:r>
                        <a:rPr lang="sv-SE" sz="1100" b="0" i="0" u="none" strike="noStrike">
                          <a:solidFill>
                            <a:srgbClr val="000000"/>
                          </a:solidFill>
                          <a:effectLst/>
                          <a:latin typeface="Futura std book"/>
                        </a:rPr>
                        <a:t>3,7</a:t>
                      </a:r>
                    </a:p>
                  </a:txBody>
                  <a:tcPr marL="9525" marR="9525" marT="9525" marB="0" anchor="b"/>
                </a:tc>
                <a:tc>
                  <a:txBody>
                    <a:bodyPr/>
                    <a:lstStyle/>
                    <a:p>
                      <a:pPr algn="ctr" fontAlgn="b"/>
                      <a:r>
                        <a:rPr lang="sv-SE" sz="1100" b="0" i="0" u="none" strike="noStrike">
                          <a:solidFill>
                            <a:srgbClr val="000000"/>
                          </a:solidFill>
                          <a:effectLst/>
                          <a:latin typeface="Futura std book"/>
                        </a:rPr>
                        <a:t>-3,9</a:t>
                      </a:r>
                    </a:p>
                  </a:txBody>
                  <a:tcPr marL="9525" marR="9525" marT="9525" marB="0" anchor="b"/>
                </a:tc>
                <a:extLst>
                  <a:ext uri="{0D108BD9-81ED-4DB2-BD59-A6C34878D82A}">
                    <a16:rowId xmlns:a16="http://schemas.microsoft.com/office/drawing/2014/main" val="10004"/>
                  </a:ext>
                </a:extLst>
              </a:tr>
              <a:tr h="193809">
                <a:tc>
                  <a:txBody>
                    <a:bodyPr/>
                    <a:lstStyle/>
                    <a:p>
                      <a:pPr algn="l" fontAlgn="b"/>
                      <a:r>
                        <a:rPr lang="sv-SE" sz="900" u="none" strike="noStrike" dirty="0">
                          <a:solidFill>
                            <a:schemeClr val="tx1"/>
                          </a:solidFill>
                          <a:effectLst/>
                        </a:rPr>
                        <a:t>därav </a:t>
                      </a:r>
                      <a:r>
                        <a:rPr lang="sv-SE" sz="900" u="none" strike="noStrike" dirty="0" smtClean="0">
                          <a:solidFill>
                            <a:schemeClr val="tx1"/>
                          </a:solidFill>
                          <a:effectLst/>
                        </a:rPr>
                        <a:t>Tillverkning av </a:t>
                      </a:r>
                      <a:r>
                        <a:rPr lang="sv-SE" sz="900" u="none" strike="noStrike" dirty="0">
                          <a:solidFill>
                            <a:schemeClr val="tx1"/>
                          </a:solidFill>
                          <a:effectLst/>
                        </a:rPr>
                        <a:t>verkstadsvaror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9 400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-15,3</a:t>
                      </a:r>
                    </a:p>
                  </a:txBody>
                  <a:tcPr marL="9525" marR="9525" marT="9525" marB="0" anchor="b"/>
                </a:tc>
                <a:tc>
                  <a:txBody>
                    <a:bodyPr/>
                    <a:lstStyle/>
                    <a:p>
                      <a:pPr algn="ctr" fontAlgn="b"/>
                      <a:r>
                        <a:rPr lang="sv-SE" sz="1100" b="0" i="0" u="none" strike="noStrike">
                          <a:solidFill>
                            <a:srgbClr val="000000"/>
                          </a:solidFill>
                          <a:effectLst/>
                          <a:latin typeface="Futura std book"/>
                        </a:rPr>
                        <a:t>-7,8</a:t>
                      </a:r>
                    </a:p>
                  </a:txBody>
                  <a:tcPr marL="9525" marR="9525" marT="9525" marB="0" anchor="b"/>
                </a:tc>
                <a:tc>
                  <a:txBody>
                    <a:bodyPr/>
                    <a:lstStyle/>
                    <a:p>
                      <a:pPr algn="ctr" fontAlgn="b"/>
                      <a:r>
                        <a:rPr lang="sv-SE" sz="1100" b="0" i="0" u="none" strike="noStrike">
                          <a:solidFill>
                            <a:srgbClr val="000000"/>
                          </a:solidFill>
                          <a:effectLst/>
                          <a:latin typeface="Futura std book"/>
                        </a:rPr>
                        <a:t>-4,1</a:t>
                      </a:r>
                    </a:p>
                  </a:txBody>
                  <a:tcPr marL="9525" marR="9525" marT="9525" marB="0" anchor="b"/>
                </a:tc>
                <a:extLst>
                  <a:ext uri="{0D108BD9-81ED-4DB2-BD59-A6C34878D82A}">
                    <a16:rowId xmlns:a16="http://schemas.microsoft.com/office/drawing/2014/main" val="10005"/>
                  </a:ext>
                </a:extLst>
              </a:tr>
              <a:tr h="193809">
                <a:tc>
                  <a:txBody>
                    <a:bodyPr/>
                    <a:lstStyle/>
                    <a:p>
                      <a:pPr algn="l" fontAlgn="b"/>
                      <a:r>
                        <a:rPr lang="sv-SE" sz="900" u="none" strike="noStrike" dirty="0">
                          <a:solidFill>
                            <a:schemeClr val="tx1"/>
                          </a:solidFill>
                          <a:effectLst/>
                        </a:rPr>
                        <a:t>Byggverksamhet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10 400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33,3</a:t>
                      </a:r>
                    </a:p>
                  </a:txBody>
                  <a:tcPr marL="9525" marR="9525" marT="9525" marB="0" anchor="b"/>
                </a:tc>
                <a:tc>
                  <a:txBody>
                    <a:bodyPr/>
                    <a:lstStyle/>
                    <a:p>
                      <a:pPr algn="ctr" fontAlgn="b"/>
                      <a:r>
                        <a:rPr lang="sv-SE" sz="1100" b="0" i="0" u="none" strike="noStrike">
                          <a:solidFill>
                            <a:srgbClr val="000000"/>
                          </a:solidFill>
                          <a:effectLst/>
                          <a:latin typeface="Futura std book"/>
                        </a:rPr>
                        <a:t>36,8</a:t>
                      </a:r>
                    </a:p>
                  </a:txBody>
                  <a:tcPr marL="9525" marR="9525" marT="9525" marB="0" anchor="b"/>
                </a:tc>
                <a:tc>
                  <a:txBody>
                    <a:bodyPr/>
                    <a:lstStyle/>
                    <a:p>
                      <a:pPr algn="ctr" fontAlgn="b"/>
                      <a:r>
                        <a:rPr lang="sv-SE" sz="1100" b="0" i="0" u="none" strike="noStrike">
                          <a:solidFill>
                            <a:srgbClr val="000000"/>
                          </a:solidFill>
                          <a:effectLst/>
                          <a:latin typeface="Futura std book"/>
                        </a:rPr>
                        <a:t>13,0</a:t>
                      </a:r>
                    </a:p>
                  </a:txBody>
                  <a:tcPr marL="9525" marR="9525" marT="9525" marB="0" anchor="b"/>
                </a:tc>
                <a:extLst>
                  <a:ext uri="{0D108BD9-81ED-4DB2-BD59-A6C34878D82A}">
                    <a16:rowId xmlns:a16="http://schemas.microsoft.com/office/drawing/2014/main" val="10006"/>
                  </a:ext>
                </a:extLst>
              </a:tr>
              <a:tr h="193809">
                <a:tc>
                  <a:txBody>
                    <a:bodyPr/>
                    <a:lstStyle/>
                    <a:p>
                      <a:pPr algn="l" fontAlgn="b"/>
                      <a:r>
                        <a:rPr lang="sv-SE" sz="900" u="none" strike="noStrike" dirty="0">
                          <a:solidFill>
                            <a:schemeClr val="tx1"/>
                          </a:solidFill>
                          <a:effectLst/>
                        </a:rPr>
                        <a:t>Handel</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16 600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11,4</a:t>
                      </a:r>
                    </a:p>
                  </a:txBody>
                  <a:tcPr marL="9525" marR="9525" marT="9525" marB="0" anchor="b"/>
                </a:tc>
                <a:tc>
                  <a:txBody>
                    <a:bodyPr/>
                    <a:lstStyle/>
                    <a:p>
                      <a:pPr algn="ctr" fontAlgn="b"/>
                      <a:r>
                        <a:rPr lang="sv-SE" sz="1100" b="0" i="0" u="none" strike="noStrike">
                          <a:solidFill>
                            <a:srgbClr val="000000"/>
                          </a:solidFill>
                          <a:effectLst/>
                          <a:latin typeface="Futura std book"/>
                        </a:rPr>
                        <a:t>18,6</a:t>
                      </a:r>
                    </a:p>
                  </a:txBody>
                  <a:tcPr marL="9525" marR="9525" marT="9525" marB="0" anchor="b"/>
                </a:tc>
                <a:tc>
                  <a:txBody>
                    <a:bodyPr/>
                    <a:lstStyle/>
                    <a:p>
                      <a:pPr algn="ctr" fontAlgn="b"/>
                      <a:r>
                        <a:rPr lang="sv-SE" sz="1100" b="0" i="0" u="none" strike="noStrike">
                          <a:solidFill>
                            <a:srgbClr val="000000"/>
                          </a:solidFill>
                          <a:effectLst/>
                          <a:latin typeface="Futura std book"/>
                        </a:rPr>
                        <a:t>18,6</a:t>
                      </a:r>
                    </a:p>
                  </a:txBody>
                  <a:tcPr marL="9525" marR="9525" marT="9525" marB="0" anchor="b"/>
                </a:tc>
                <a:extLst>
                  <a:ext uri="{0D108BD9-81ED-4DB2-BD59-A6C34878D82A}">
                    <a16:rowId xmlns:a16="http://schemas.microsoft.com/office/drawing/2014/main" val="10007"/>
                  </a:ext>
                </a:extLst>
              </a:tr>
              <a:tr h="193809">
                <a:tc>
                  <a:txBody>
                    <a:bodyPr/>
                    <a:lstStyle/>
                    <a:p>
                      <a:pPr algn="l" fontAlgn="b"/>
                      <a:r>
                        <a:rPr lang="sv-SE" sz="900" u="none" strike="noStrike" dirty="0">
                          <a:solidFill>
                            <a:schemeClr val="tx1"/>
                          </a:solidFill>
                          <a:effectLst/>
                        </a:rPr>
                        <a:t>Transport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7 100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-5,3</a:t>
                      </a:r>
                    </a:p>
                  </a:txBody>
                  <a:tcPr marL="9525" marR="9525" marT="9525" marB="0" anchor="b"/>
                </a:tc>
                <a:tc>
                  <a:txBody>
                    <a:bodyPr/>
                    <a:lstStyle/>
                    <a:p>
                      <a:pPr algn="ctr" fontAlgn="b"/>
                      <a:r>
                        <a:rPr lang="sv-SE" sz="1100" b="0" i="0" u="none" strike="noStrike">
                          <a:solidFill>
                            <a:srgbClr val="000000"/>
                          </a:solidFill>
                          <a:effectLst/>
                          <a:latin typeface="Futura std book"/>
                        </a:rPr>
                        <a:t>-9,0</a:t>
                      </a:r>
                    </a:p>
                  </a:txBody>
                  <a:tcPr marL="9525" marR="9525" marT="9525" marB="0" anchor="b"/>
                </a:tc>
                <a:tc>
                  <a:txBody>
                    <a:bodyPr/>
                    <a:lstStyle/>
                    <a:p>
                      <a:pPr algn="ctr" fontAlgn="b"/>
                      <a:r>
                        <a:rPr lang="sv-SE" sz="1100" b="0" i="0" u="none" strike="noStrike">
                          <a:solidFill>
                            <a:srgbClr val="000000"/>
                          </a:solidFill>
                          <a:effectLst/>
                          <a:latin typeface="Futura std book"/>
                        </a:rPr>
                        <a:t>-18,4</a:t>
                      </a:r>
                    </a:p>
                  </a:txBody>
                  <a:tcPr marL="9525" marR="9525" marT="9525" marB="0" anchor="b"/>
                </a:tc>
                <a:extLst>
                  <a:ext uri="{0D108BD9-81ED-4DB2-BD59-A6C34878D82A}">
                    <a16:rowId xmlns:a16="http://schemas.microsoft.com/office/drawing/2014/main" val="10008"/>
                  </a:ext>
                </a:extLst>
              </a:tr>
              <a:tr h="193809">
                <a:tc>
                  <a:txBody>
                    <a:bodyPr/>
                    <a:lstStyle/>
                    <a:p>
                      <a:pPr algn="l" fontAlgn="b"/>
                      <a:r>
                        <a:rPr lang="sv-SE" sz="900" u="none" strike="noStrike" dirty="0">
                          <a:solidFill>
                            <a:schemeClr val="tx1"/>
                          </a:solidFill>
                          <a:effectLst/>
                        </a:rPr>
                        <a:t>Hotell och restaurang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3 400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3,0</a:t>
                      </a:r>
                    </a:p>
                  </a:txBody>
                  <a:tcPr marL="9525" marR="9525" marT="9525" marB="0" anchor="b"/>
                </a:tc>
                <a:tc>
                  <a:txBody>
                    <a:bodyPr/>
                    <a:lstStyle/>
                    <a:p>
                      <a:pPr algn="ctr" fontAlgn="b"/>
                      <a:r>
                        <a:rPr lang="sv-SE" sz="1100" b="0" i="0" u="none" strike="noStrike">
                          <a:solidFill>
                            <a:srgbClr val="000000"/>
                          </a:solidFill>
                          <a:effectLst/>
                          <a:latin typeface="Futura std book"/>
                        </a:rPr>
                        <a:t>-15,0</a:t>
                      </a:r>
                    </a:p>
                  </a:txBody>
                  <a:tcPr marL="9525" marR="9525" marT="9525" marB="0" anchor="b"/>
                </a:tc>
                <a:tc>
                  <a:txBody>
                    <a:bodyPr/>
                    <a:lstStyle/>
                    <a:p>
                      <a:pPr algn="ctr" fontAlgn="b"/>
                      <a:r>
                        <a:rPr lang="sv-SE" sz="1100" b="0" i="0" u="none" strike="noStrike">
                          <a:solidFill>
                            <a:srgbClr val="000000"/>
                          </a:solidFill>
                          <a:effectLst/>
                          <a:latin typeface="Futura std book"/>
                        </a:rPr>
                        <a:t>-24,4</a:t>
                      </a:r>
                    </a:p>
                  </a:txBody>
                  <a:tcPr marL="9525" marR="9525" marT="9525" marB="0" anchor="b"/>
                </a:tc>
                <a:extLst>
                  <a:ext uri="{0D108BD9-81ED-4DB2-BD59-A6C34878D82A}">
                    <a16:rowId xmlns:a16="http://schemas.microsoft.com/office/drawing/2014/main" val="10009"/>
                  </a:ext>
                </a:extLst>
              </a:tr>
              <a:tr h="193809">
                <a:tc>
                  <a:txBody>
                    <a:bodyPr/>
                    <a:lstStyle/>
                    <a:p>
                      <a:pPr algn="l" fontAlgn="b"/>
                      <a:r>
                        <a:rPr lang="sv-SE" sz="900" u="none" strike="noStrike" dirty="0">
                          <a:solidFill>
                            <a:schemeClr val="tx1"/>
                          </a:solidFill>
                          <a:effectLst/>
                        </a:rPr>
                        <a:t>Information &amp; kommunikation</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3 100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-18,4</a:t>
                      </a:r>
                    </a:p>
                  </a:txBody>
                  <a:tcPr marL="9525" marR="9525" marT="9525" marB="0" anchor="b"/>
                </a:tc>
                <a:tc>
                  <a:txBody>
                    <a:bodyPr/>
                    <a:lstStyle/>
                    <a:p>
                      <a:pPr algn="ctr" fontAlgn="b"/>
                      <a:r>
                        <a:rPr lang="sv-SE" sz="1100" b="0" i="0" u="none" strike="noStrike">
                          <a:solidFill>
                            <a:srgbClr val="000000"/>
                          </a:solidFill>
                          <a:effectLst/>
                          <a:latin typeface="Futura std book"/>
                        </a:rPr>
                        <a:t>3,3</a:t>
                      </a:r>
                    </a:p>
                  </a:txBody>
                  <a:tcPr marL="9525" marR="9525" marT="9525" marB="0" anchor="b"/>
                </a:tc>
                <a:tc>
                  <a:txBody>
                    <a:bodyPr/>
                    <a:lstStyle/>
                    <a:p>
                      <a:pPr algn="ctr" fontAlgn="b"/>
                      <a:r>
                        <a:rPr lang="sv-SE" sz="1100" b="0" i="0" u="none" strike="noStrike">
                          <a:solidFill>
                            <a:srgbClr val="000000"/>
                          </a:solidFill>
                          <a:effectLst/>
                          <a:latin typeface="Futura std book"/>
                        </a:rPr>
                        <a:t>-11,4</a:t>
                      </a:r>
                    </a:p>
                  </a:txBody>
                  <a:tcPr marL="9525" marR="9525" marT="9525" marB="0" anchor="b"/>
                </a:tc>
                <a:extLst>
                  <a:ext uri="{0D108BD9-81ED-4DB2-BD59-A6C34878D82A}">
                    <a16:rowId xmlns:a16="http://schemas.microsoft.com/office/drawing/2014/main" val="10010"/>
                  </a:ext>
                </a:extLst>
              </a:tr>
              <a:tr h="193809">
                <a:tc>
                  <a:txBody>
                    <a:bodyPr/>
                    <a:lstStyle/>
                    <a:p>
                      <a:pPr algn="l" fontAlgn="b"/>
                      <a:r>
                        <a:rPr lang="sv-SE" sz="900" u="none" strike="noStrike" dirty="0">
                          <a:solidFill>
                            <a:schemeClr val="tx1"/>
                          </a:solidFill>
                          <a:effectLst/>
                        </a:rPr>
                        <a:t>Personliga &amp; kulturella 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5 800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5,5</a:t>
                      </a:r>
                    </a:p>
                  </a:txBody>
                  <a:tcPr marL="9525" marR="9525" marT="9525" marB="0" anchor="b"/>
                </a:tc>
                <a:tc>
                  <a:txBody>
                    <a:bodyPr/>
                    <a:lstStyle/>
                    <a:p>
                      <a:pPr algn="ctr" fontAlgn="b"/>
                      <a:r>
                        <a:rPr lang="sv-SE" sz="1100" b="0" i="0" u="none" strike="noStrike">
                          <a:solidFill>
                            <a:srgbClr val="000000"/>
                          </a:solidFill>
                          <a:effectLst/>
                          <a:latin typeface="Futura std book"/>
                        </a:rPr>
                        <a:t>5,5</a:t>
                      </a:r>
                    </a:p>
                  </a:txBody>
                  <a:tcPr marL="9525" marR="9525" marT="9525" marB="0" anchor="b"/>
                </a:tc>
                <a:tc>
                  <a:txBody>
                    <a:bodyPr/>
                    <a:lstStyle/>
                    <a:p>
                      <a:pPr algn="ctr" fontAlgn="b"/>
                      <a:r>
                        <a:rPr lang="sv-SE" sz="1100" b="0" i="0" u="none" strike="noStrike">
                          <a:solidFill>
                            <a:srgbClr val="000000"/>
                          </a:solidFill>
                          <a:effectLst/>
                          <a:latin typeface="Futura std book"/>
                        </a:rPr>
                        <a:t>-10,8</a:t>
                      </a:r>
                    </a:p>
                  </a:txBody>
                  <a:tcPr marL="9525" marR="9525" marT="9525" marB="0" anchor="b"/>
                </a:tc>
                <a:extLst>
                  <a:ext uri="{0D108BD9-81ED-4DB2-BD59-A6C34878D82A}">
                    <a16:rowId xmlns:a16="http://schemas.microsoft.com/office/drawing/2014/main" val="10011"/>
                  </a:ext>
                </a:extLst>
              </a:tr>
              <a:tr h="199310">
                <a:tc>
                  <a:txBody>
                    <a:bodyPr/>
                    <a:lstStyle/>
                    <a:p>
                      <a:pPr algn="l" fontAlgn="b"/>
                      <a:r>
                        <a:rPr lang="sv-SE" sz="900" u="none" strike="noStrike" dirty="0">
                          <a:solidFill>
                            <a:schemeClr val="tx1"/>
                          </a:solidFill>
                          <a:effectLst/>
                        </a:rPr>
                        <a:t>Finansiell verksamhet, företagstjänster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15 000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-0,7</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c>
                  <a:txBody>
                    <a:bodyPr/>
                    <a:lstStyle/>
                    <a:p>
                      <a:pPr algn="ctr" fontAlgn="b"/>
                      <a:r>
                        <a:rPr lang="sv-SE" sz="1100" b="0" i="0" u="none" strike="noStrike">
                          <a:solidFill>
                            <a:srgbClr val="000000"/>
                          </a:solidFill>
                          <a:effectLst/>
                          <a:latin typeface="Futura std book"/>
                        </a:rPr>
                        <a:t>-0,7</a:t>
                      </a:r>
                    </a:p>
                  </a:txBody>
                  <a:tcPr marL="9525" marR="9525" marT="9525" marB="0" anchor="b"/>
                </a:tc>
                <a:extLst>
                  <a:ext uri="{0D108BD9-81ED-4DB2-BD59-A6C34878D82A}">
                    <a16:rowId xmlns:a16="http://schemas.microsoft.com/office/drawing/2014/main" val="10012"/>
                  </a:ext>
                </a:extLst>
              </a:tr>
              <a:tr h="193809">
                <a:tc>
                  <a:txBody>
                    <a:bodyPr/>
                    <a:lstStyle/>
                    <a:p>
                      <a:pPr algn="l" fontAlgn="b"/>
                      <a:r>
                        <a:rPr lang="sv-SE" sz="900" u="none" strike="noStrike" dirty="0">
                          <a:solidFill>
                            <a:schemeClr val="tx1"/>
                          </a:solidFill>
                          <a:effectLst/>
                        </a:rPr>
                        <a:t>Offentlig förvalting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11 000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57,1</a:t>
                      </a:r>
                    </a:p>
                  </a:txBody>
                  <a:tcPr marL="9525" marR="9525" marT="9525" marB="0" anchor="b"/>
                </a:tc>
                <a:tc>
                  <a:txBody>
                    <a:bodyPr/>
                    <a:lstStyle/>
                    <a:p>
                      <a:pPr algn="ctr" fontAlgn="b"/>
                      <a:r>
                        <a:rPr lang="sv-SE" sz="1100" b="0" i="0" u="none" strike="noStrike">
                          <a:solidFill>
                            <a:srgbClr val="000000"/>
                          </a:solidFill>
                          <a:effectLst/>
                          <a:latin typeface="Futura std book"/>
                        </a:rPr>
                        <a:t>50,7</a:t>
                      </a:r>
                    </a:p>
                  </a:txBody>
                  <a:tcPr marL="9525" marR="9525" marT="9525" marB="0" anchor="b"/>
                </a:tc>
                <a:tc>
                  <a:txBody>
                    <a:bodyPr/>
                    <a:lstStyle/>
                    <a:p>
                      <a:pPr algn="ctr" fontAlgn="b"/>
                      <a:r>
                        <a:rPr lang="sv-SE" sz="1100" b="0" i="0" u="none" strike="noStrike">
                          <a:solidFill>
                            <a:srgbClr val="000000"/>
                          </a:solidFill>
                          <a:effectLst/>
                          <a:latin typeface="Futura std book"/>
                        </a:rPr>
                        <a:t>12,2</a:t>
                      </a:r>
                    </a:p>
                  </a:txBody>
                  <a:tcPr marL="9525" marR="9525" marT="9525" marB="0" anchor="b"/>
                </a:tc>
                <a:extLst>
                  <a:ext uri="{0D108BD9-81ED-4DB2-BD59-A6C34878D82A}">
                    <a16:rowId xmlns:a16="http://schemas.microsoft.com/office/drawing/2014/main" val="10013"/>
                  </a:ext>
                </a:extLst>
              </a:tr>
              <a:tr h="198310">
                <a:tc>
                  <a:txBody>
                    <a:bodyPr/>
                    <a:lstStyle/>
                    <a:p>
                      <a:pPr algn="l" fontAlgn="b"/>
                      <a:r>
                        <a:rPr lang="sv-SE" sz="900" u="none" strike="noStrike" dirty="0">
                          <a:solidFill>
                            <a:schemeClr val="tx1"/>
                          </a:solidFill>
                          <a:effectLst/>
                        </a:rPr>
                        <a:t>Utbildning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18 900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17,4</a:t>
                      </a:r>
                    </a:p>
                  </a:txBody>
                  <a:tcPr marL="9525" marR="9525" marT="9525" marB="0" anchor="b"/>
                </a:tc>
                <a:tc>
                  <a:txBody>
                    <a:bodyPr/>
                    <a:lstStyle/>
                    <a:p>
                      <a:pPr algn="ctr" fontAlgn="b"/>
                      <a:r>
                        <a:rPr lang="sv-SE" sz="1100" b="0" i="0" u="none" strike="noStrike">
                          <a:solidFill>
                            <a:srgbClr val="000000"/>
                          </a:solidFill>
                          <a:effectLst/>
                          <a:latin typeface="Futura std book"/>
                        </a:rPr>
                        <a:t>33,1</a:t>
                      </a:r>
                    </a:p>
                  </a:txBody>
                  <a:tcPr marL="9525" marR="9525" marT="9525" marB="0" anchor="b"/>
                </a:tc>
                <a:tc>
                  <a:txBody>
                    <a:bodyPr/>
                    <a:lstStyle/>
                    <a:p>
                      <a:pPr algn="ctr" fontAlgn="b"/>
                      <a:r>
                        <a:rPr lang="sv-SE" sz="1100" b="0" i="0" u="none" strike="noStrike">
                          <a:solidFill>
                            <a:srgbClr val="000000"/>
                          </a:solidFill>
                          <a:effectLst/>
                          <a:latin typeface="Futura std book"/>
                        </a:rPr>
                        <a:t>37,0</a:t>
                      </a:r>
                    </a:p>
                  </a:txBody>
                  <a:tcPr marL="9525" marR="9525" marT="9525" marB="0" anchor="b"/>
                </a:tc>
                <a:extLst>
                  <a:ext uri="{0D108BD9-81ED-4DB2-BD59-A6C34878D82A}">
                    <a16:rowId xmlns:a16="http://schemas.microsoft.com/office/drawing/2014/main" val="10014"/>
                  </a:ext>
                </a:extLst>
              </a:tr>
              <a:tr h="193809">
                <a:tc>
                  <a:txBody>
                    <a:bodyPr/>
                    <a:lstStyle/>
                    <a:p>
                      <a:pPr algn="l" fontAlgn="b"/>
                      <a:r>
                        <a:rPr lang="sv-SE" sz="900" u="none" strike="noStrike" dirty="0">
                          <a:solidFill>
                            <a:schemeClr val="tx1"/>
                          </a:solidFill>
                          <a:effectLst/>
                        </a:rPr>
                        <a:t>Vård och omsorg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24 500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12,9</a:t>
                      </a:r>
                    </a:p>
                  </a:txBody>
                  <a:tcPr marL="9525" marR="9525" marT="9525" marB="0" anchor="b"/>
                </a:tc>
                <a:tc>
                  <a:txBody>
                    <a:bodyPr/>
                    <a:lstStyle/>
                    <a:p>
                      <a:pPr algn="ctr" fontAlgn="b"/>
                      <a:r>
                        <a:rPr lang="sv-SE" sz="1100" b="0" i="0" u="none" strike="noStrike">
                          <a:solidFill>
                            <a:srgbClr val="000000"/>
                          </a:solidFill>
                          <a:effectLst/>
                          <a:latin typeface="Futura std book"/>
                        </a:rPr>
                        <a:t>9,4</a:t>
                      </a:r>
                    </a:p>
                  </a:txBody>
                  <a:tcPr marL="9525" marR="9525" marT="9525" marB="0" anchor="b"/>
                </a:tc>
                <a:tc>
                  <a:txBody>
                    <a:bodyPr/>
                    <a:lstStyle/>
                    <a:p>
                      <a:pPr algn="ctr" fontAlgn="b"/>
                      <a:r>
                        <a:rPr lang="sv-SE" sz="1100" b="0" i="0" u="none" strike="noStrike">
                          <a:solidFill>
                            <a:srgbClr val="000000"/>
                          </a:solidFill>
                          <a:effectLst/>
                          <a:latin typeface="Futura std book"/>
                        </a:rPr>
                        <a:t>2,1</a:t>
                      </a:r>
                    </a:p>
                  </a:txBody>
                  <a:tcPr marL="9525" marR="9525" marT="9525" marB="0" anchor="b"/>
                </a:tc>
                <a:extLst>
                  <a:ext uri="{0D108BD9-81ED-4DB2-BD59-A6C34878D82A}">
                    <a16:rowId xmlns:a16="http://schemas.microsoft.com/office/drawing/2014/main" val="10015"/>
                  </a:ext>
                </a:extLst>
              </a:tr>
              <a:tr h="193809">
                <a:tc>
                  <a:txBody>
                    <a:bodyPr/>
                    <a:lstStyle/>
                    <a:p>
                      <a:pPr algn="l" fontAlgn="b"/>
                      <a:r>
                        <a:rPr lang="sv-SE" sz="900" u="none" strike="noStrike" dirty="0">
                          <a:solidFill>
                            <a:schemeClr val="tx1"/>
                          </a:solidFill>
                          <a:effectLst/>
                        </a:rPr>
                        <a:t>Uppgift saknas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a:solidFill>
                            <a:srgbClr val="000000"/>
                          </a:solidFill>
                          <a:effectLst/>
                          <a:latin typeface="Futura std book"/>
                        </a:rPr>
                        <a:t>i.u</a:t>
                      </a:r>
                      <a:r>
                        <a:rPr lang="sv-SE" sz="1100" b="0" i="0" u="none" strike="noStrike" dirty="0">
                          <a:solidFill>
                            <a:srgbClr val="000000"/>
                          </a:solidFill>
                          <a:effectLst/>
                          <a:latin typeface="Futura std book"/>
                        </a:rPr>
                        <a:t>.</a:t>
                      </a:r>
                    </a:p>
                  </a:txBody>
                  <a:tcPr marL="9525" marR="9525" marT="9525" marB="0" anchor="b"/>
                </a:tc>
                <a:tc>
                  <a:txBody>
                    <a:bodyPr/>
                    <a:lstStyle/>
                    <a:p>
                      <a:pPr algn="ctr" fontAlgn="b"/>
                      <a:r>
                        <a:rPr lang="sv-SE" sz="1100" b="0" i="0" u="none" strike="noStrike" dirty="0" err="1">
                          <a:solidFill>
                            <a:srgbClr val="000000"/>
                          </a:solidFill>
                          <a:effectLst/>
                          <a:latin typeface="Futura std book"/>
                        </a:rPr>
                        <a:t>i.u</a:t>
                      </a:r>
                      <a:r>
                        <a:rPr lang="sv-SE" sz="1100" b="0" i="0" u="none" strike="noStrike" dirty="0">
                          <a:solidFill>
                            <a:srgbClr val="000000"/>
                          </a:solidFill>
                          <a:effectLst/>
                          <a:latin typeface="Futura std book"/>
                        </a:rPr>
                        <a:t>.</a:t>
                      </a:r>
                    </a:p>
                  </a:txBody>
                  <a:tcPr marL="9525" marR="9525" marT="9525" marB="0" anchor="b"/>
                </a:tc>
                <a:tc>
                  <a:txBody>
                    <a:bodyPr/>
                    <a:lstStyle/>
                    <a:p>
                      <a:pPr algn="ctr" fontAlgn="b"/>
                      <a:r>
                        <a:rPr lang="sv-SE" sz="1100" b="0" i="0" u="none" strike="noStrike" dirty="0" err="1">
                          <a:solidFill>
                            <a:srgbClr val="000000"/>
                          </a:solidFill>
                          <a:effectLst/>
                          <a:latin typeface="Futura std book"/>
                        </a:rPr>
                        <a:t>i.u</a:t>
                      </a:r>
                      <a:r>
                        <a:rPr lang="sv-SE" sz="1100" b="0" i="0" u="none" strike="noStrike" dirty="0">
                          <a:solidFill>
                            <a:srgbClr val="000000"/>
                          </a:solidFill>
                          <a:effectLst/>
                          <a:latin typeface="Futura std book"/>
                        </a:rPr>
                        <a:t>.</a:t>
                      </a:r>
                    </a:p>
                  </a:txBody>
                  <a:tcPr marL="9525" marR="9525" marT="9525" marB="0" anchor="b"/>
                </a:tc>
                <a:extLst>
                  <a:ext uri="{0D108BD9-81ED-4DB2-BD59-A6C34878D82A}">
                    <a16:rowId xmlns:a16="http://schemas.microsoft.com/office/drawing/2014/main" val="10016"/>
                  </a:ext>
                </a:extLst>
              </a:tr>
              <a:tr h="193809">
                <a:tc>
                  <a:txBody>
                    <a:bodyPr/>
                    <a:lstStyle/>
                    <a:p>
                      <a:pPr algn="l" fontAlgn="b"/>
                      <a:r>
                        <a:rPr lang="sv-SE" sz="900" u="none" strike="noStrike" dirty="0">
                          <a:solidFill>
                            <a:schemeClr val="tx1"/>
                          </a:solidFill>
                          <a:effectLst/>
                        </a:rPr>
                        <a:t>Sysselsatta i Sverige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a:solidFill>
                            <a:srgbClr val="000000"/>
                          </a:solidFill>
                          <a:effectLst/>
                          <a:latin typeface="Futura std book"/>
                        </a:rPr>
                        <a:t>139 500</a:t>
                      </a:r>
                    </a:p>
                  </a:txBody>
                  <a:tcPr marL="9525" marR="9525" marT="9525" marB="0" anchor="b">
                    <a:noFill/>
                  </a:tcPr>
                </a:tc>
                <a:tc>
                  <a:txBody>
                    <a:bodyPr/>
                    <a:lstStyle/>
                    <a:p>
                      <a:pPr algn="ctr" fontAlgn="b"/>
                      <a:r>
                        <a:rPr lang="sv-SE" sz="1100" b="0" i="0" u="none" strike="noStrike" dirty="0">
                          <a:solidFill>
                            <a:srgbClr val="000000"/>
                          </a:solidFill>
                          <a:effectLst/>
                          <a:latin typeface="Futura std book"/>
                        </a:rPr>
                        <a:t>5 500</a:t>
                      </a:r>
                    </a:p>
                  </a:txBody>
                  <a:tcPr marL="9525" marR="9525" marT="9525" marB="0" anchor="b">
                    <a:noFill/>
                  </a:tcPr>
                </a:tc>
                <a:tc>
                  <a:txBody>
                    <a:bodyPr/>
                    <a:lstStyle/>
                    <a:p>
                      <a:pPr algn="ctr" fontAlgn="b"/>
                      <a:r>
                        <a:rPr lang="sv-SE" sz="1100" b="0" i="0" u="none" strike="noStrike" dirty="0">
                          <a:solidFill>
                            <a:srgbClr val="000000"/>
                          </a:solidFill>
                          <a:effectLst/>
                          <a:latin typeface="Futura std book"/>
                        </a:rPr>
                        <a:t>7,9</a:t>
                      </a:r>
                    </a:p>
                  </a:txBody>
                  <a:tcPr marL="9525" marR="9525" marT="9525" marB="0" anchor="b"/>
                </a:tc>
                <a:tc>
                  <a:txBody>
                    <a:bodyPr/>
                    <a:lstStyle/>
                    <a:p>
                      <a:pPr algn="ctr" fontAlgn="b"/>
                      <a:r>
                        <a:rPr lang="sv-SE" sz="1100" b="0" i="0" u="none" strike="noStrike" dirty="0">
                          <a:solidFill>
                            <a:srgbClr val="000000"/>
                          </a:solidFill>
                          <a:effectLst/>
                          <a:latin typeface="Futura std book"/>
                        </a:rPr>
                        <a:t>13,6</a:t>
                      </a:r>
                    </a:p>
                  </a:txBody>
                  <a:tcPr marL="9525" marR="9525" marT="9525" marB="0" anchor="b"/>
                </a:tc>
                <a:tc>
                  <a:txBody>
                    <a:bodyPr/>
                    <a:lstStyle/>
                    <a:p>
                      <a:pPr algn="ctr" fontAlgn="b"/>
                      <a:r>
                        <a:rPr lang="sv-SE" sz="1100" b="0" i="0" u="none" strike="noStrike" dirty="0">
                          <a:solidFill>
                            <a:srgbClr val="000000"/>
                          </a:solidFill>
                          <a:effectLst/>
                          <a:latin typeface="Futura std book"/>
                        </a:rPr>
                        <a:t>4,1</a:t>
                      </a:r>
                    </a:p>
                  </a:txBody>
                  <a:tcPr marL="9525" marR="9525" marT="9525" marB="0" anchor="b"/>
                </a:tc>
                <a:extLst>
                  <a:ext uri="{0D108BD9-81ED-4DB2-BD59-A6C34878D82A}">
                    <a16:rowId xmlns:a16="http://schemas.microsoft.com/office/drawing/2014/main" val="10017"/>
                  </a:ext>
                </a:extLst>
              </a:tr>
              <a:tr h="193809">
                <a:tc>
                  <a:txBody>
                    <a:bodyPr/>
                    <a:lstStyle/>
                    <a:p>
                      <a:pPr algn="l" fontAlgn="b"/>
                      <a:r>
                        <a:rPr lang="sv-SE" sz="900" u="none" strike="noStrike" dirty="0">
                          <a:solidFill>
                            <a:schemeClr val="tx1"/>
                          </a:solidFill>
                          <a:effectLst/>
                        </a:rPr>
                        <a:t>Sysselsatta utomlands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a:solidFill>
                            <a:srgbClr val="000000"/>
                          </a:solidFill>
                          <a:effectLst/>
                          <a:latin typeface="Futura std book"/>
                        </a:rPr>
                        <a:t>i.u.</a:t>
                      </a:r>
                    </a:p>
                  </a:txBody>
                  <a:tcPr marL="9525" marR="9525" marT="9525" marB="0" anchor="b"/>
                </a:tc>
                <a:tc>
                  <a:txBody>
                    <a:bodyPr/>
                    <a:lstStyle/>
                    <a:p>
                      <a:pPr algn="ctr" fontAlgn="b"/>
                      <a:r>
                        <a:rPr lang="sv-SE" sz="1100" b="0" i="0" u="none" strike="noStrike">
                          <a:solidFill>
                            <a:srgbClr val="000000"/>
                          </a:solidFill>
                          <a:effectLst/>
                          <a:latin typeface="Futura std book"/>
                        </a:rPr>
                        <a:t>i.u.</a:t>
                      </a:r>
                    </a:p>
                  </a:txBody>
                  <a:tcPr marL="9525" marR="9525" marT="9525" marB="0" anchor="b"/>
                </a:tc>
                <a:tc>
                  <a:txBody>
                    <a:bodyPr/>
                    <a:lstStyle/>
                    <a:p>
                      <a:pPr algn="ctr" fontAlgn="b"/>
                      <a:r>
                        <a:rPr lang="sv-SE" sz="1100" b="0" i="0" u="none" strike="noStrike" dirty="0" err="1">
                          <a:solidFill>
                            <a:srgbClr val="000000"/>
                          </a:solidFill>
                          <a:effectLst/>
                          <a:latin typeface="Futura std book"/>
                        </a:rPr>
                        <a:t>i.u</a:t>
                      </a:r>
                      <a:r>
                        <a:rPr lang="sv-SE" sz="1100" b="0" i="0" u="none" strike="noStrike" dirty="0">
                          <a:solidFill>
                            <a:srgbClr val="000000"/>
                          </a:solidFill>
                          <a:effectLst/>
                          <a:latin typeface="Futura std book"/>
                        </a:rPr>
                        <a:t>.</a:t>
                      </a:r>
                    </a:p>
                  </a:txBody>
                  <a:tcPr marL="9525" marR="9525" marT="9525" marB="0" anchor="b"/>
                </a:tc>
                <a:extLst>
                  <a:ext uri="{0D108BD9-81ED-4DB2-BD59-A6C34878D82A}">
                    <a16:rowId xmlns:a16="http://schemas.microsoft.com/office/drawing/2014/main" val="10018"/>
                  </a:ext>
                </a:extLst>
              </a:tr>
            </a:tbl>
          </a:graphicData>
        </a:graphic>
      </p:graphicFrame>
      <p:sp>
        <p:nvSpPr>
          <p:cNvPr id="7" name="textruta 6"/>
          <p:cNvSpPr txBox="1"/>
          <p:nvPr/>
        </p:nvSpPr>
        <p:spPr>
          <a:xfrm>
            <a:off x="4008799" y="4621876"/>
            <a:ext cx="914400" cy="449386"/>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204948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97496" y="2319649"/>
            <a:ext cx="5261304" cy="2554445"/>
          </a:xfrm>
          <a:prstGeom prst="rect">
            <a:avLst/>
          </a:prstGeom>
        </p:spPr>
      </p:pic>
      <p:sp>
        <p:nvSpPr>
          <p:cNvPr id="3" name="Rubrik 2"/>
          <p:cNvSpPr>
            <a:spLocks noGrp="1"/>
          </p:cNvSpPr>
          <p:nvPr>
            <p:ph type="title"/>
          </p:nvPr>
        </p:nvSpPr>
        <p:spPr>
          <a:xfrm>
            <a:off x="397496" y="1454655"/>
            <a:ext cx="7122977" cy="727828"/>
          </a:xfrm>
        </p:spPr>
        <p:txBody>
          <a:bodyPr/>
          <a:lstStyle/>
          <a:p>
            <a:pPr>
              <a:lnSpc>
                <a:spcPct val="100000"/>
              </a:lnSpc>
            </a:pPr>
            <a:r>
              <a:rPr lang="sv-SE" sz="2800" dirty="0" smtClean="0"/>
              <a:t>Nyanmälda platser på arbetsförmedlingen</a:t>
            </a:r>
            <a:br>
              <a:rPr lang="sv-SE" sz="2800" dirty="0" smtClean="0"/>
            </a:br>
            <a:r>
              <a:rPr lang="sv-SE" sz="2000" b="0" dirty="0" smtClean="0"/>
              <a:t>Index </a:t>
            </a:r>
            <a:r>
              <a:rPr lang="sv-SE" sz="2000" b="0" dirty="0"/>
              <a:t>100 = </a:t>
            </a:r>
            <a:r>
              <a:rPr lang="sv-SE" sz="2000" b="0" dirty="0" smtClean="0"/>
              <a:t>2005 kv1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3455008082"/>
              </p:ext>
            </p:extLst>
          </p:nvPr>
        </p:nvGraphicFramePr>
        <p:xfrm>
          <a:off x="4075750" y="2319649"/>
          <a:ext cx="4674413" cy="1143000"/>
        </p:xfrm>
        <a:graphic>
          <a:graphicData uri="http://schemas.openxmlformats.org/drawingml/2006/table">
            <a:tbl>
              <a:tblPr>
                <a:tableStyleId>{68D230F3-CF80-4859-8CE7-A43EE81993B5}</a:tableStyleId>
              </a:tblPr>
              <a:tblGrid>
                <a:gridCol w="1479917">
                  <a:extLst>
                    <a:ext uri="{9D8B030D-6E8A-4147-A177-3AD203B41FA5}">
                      <a16:colId xmlns:a16="http://schemas.microsoft.com/office/drawing/2014/main" val="20000"/>
                    </a:ext>
                  </a:extLst>
                </a:gridCol>
                <a:gridCol w="976875">
                  <a:extLst>
                    <a:ext uri="{9D8B030D-6E8A-4147-A177-3AD203B41FA5}">
                      <a16:colId xmlns:a16="http://schemas.microsoft.com/office/drawing/2014/main" val="20001"/>
                    </a:ext>
                  </a:extLst>
                </a:gridCol>
                <a:gridCol w="739207">
                  <a:extLst>
                    <a:ext uri="{9D8B030D-6E8A-4147-A177-3AD203B41FA5}">
                      <a16:colId xmlns:a16="http://schemas.microsoft.com/office/drawing/2014/main" val="20002"/>
                    </a:ext>
                  </a:extLst>
                </a:gridCol>
                <a:gridCol w="739207">
                  <a:extLst>
                    <a:ext uri="{9D8B030D-6E8A-4147-A177-3AD203B41FA5}">
                      <a16:colId xmlns:a16="http://schemas.microsoft.com/office/drawing/2014/main" val="20003"/>
                    </a:ext>
                  </a:extLst>
                </a:gridCol>
                <a:gridCol w="739207">
                  <a:extLst>
                    <a:ext uri="{9D8B030D-6E8A-4147-A177-3AD203B41FA5}">
                      <a16:colId xmlns:a16="http://schemas.microsoft.com/office/drawing/2014/main" val="20004"/>
                    </a:ext>
                  </a:extLst>
                </a:gridCol>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308 239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1 299 710</a:t>
                      </a:r>
                    </a:p>
                  </a:txBody>
                  <a:tcPr marL="9525" marR="9525" marT="9525" marB="0" anchor="b"/>
                </a:tc>
                <a:tc>
                  <a:txBody>
                    <a:bodyPr/>
                    <a:lstStyle/>
                    <a:p>
                      <a:pPr algn="ctr" fontAlgn="b"/>
                      <a:r>
                        <a:rPr lang="sv-SE" sz="1100" b="0" i="0" u="none" strike="noStrike">
                          <a:solidFill>
                            <a:srgbClr val="000000"/>
                          </a:solidFill>
                          <a:effectLst/>
                          <a:latin typeface="Futura Std Book"/>
                        </a:rPr>
                        <a:t>20,6</a:t>
                      </a:r>
                    </a:p>
                  </a:txBody>
                  <a:tcPr marL="9525" marR="9525" marT="9525" marB="0" anchor="b"/>
                </a:tc>
                <a:extLst>
                  <a:ext uri="{0D108BD9-81ED-4DB2-BD59-A6C34878D82A}">
                    <a16:rowId xmlns:a16="http://schemas.microsoft.com/office/drawing/2014/main" val="10002"/>
                  </a:ext>
                </a:extLst>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153 659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636 583</a:t>
                      </a:r>
                    </a:p>
                  </a:txBody>
                  <a:tcPr marL="9525" marR="9525" marT="9525" marB="0" anchor="b"/>
                </a:tc>
                <a:tc>
                  <a:txBody>
                    <a:bodyPr/>
                    <a:lstStyle/>
                    <a:p>
                      <a:pPr algn="ctr" fontAlgn="b"/>
                      <a:r>
                        <a:rPr lang="sv-SE" sz="1100" b="0" i="0" u="none" strike="noStrike">
                          <a:solidFill>
                            <a:srgbClr val="000000"/>
                          </a:solidFill>
                          <a:effectLst/>
                          <a:latin typeface="Futura Std Book"/>
                        </a:rPr>
                        <a:t>21,3</a:t>
                      </a:r>
                    </a:p>
                  </a:txBody>
                  <a:tcPr marL="9525" marR="9525" marT="9525" marB="0" anchor="b"/>
                </a:tc>
                <a:extLst>
                  <a:ext uri="{0D108BD9-81ED-4DB2-BD59-A6C34878D82A}">
                    <a16:rowId xmlns:a16="http://schemas.microsoft.com/office/drawing/2014/main" val="10003"/>
                  </a:ext>
                </a:extLst>
              </a:tr>
              <a:tr h="190500">
                <a:tc>
                  <a:txBody>
                    <a:bodyPr/>
                    <a:lstStyle/>
                    <a:p>
                      <a:pPr algn="l" rtl="0" fontAlgn="b"/>
                      <a:r>
                        <a:rPr lang="sv-SE" sz="1100" b="1" i="0" u="none" strike="noStrike">
                          <a:solidFill>
                            <a:srgbClr val="000000"/>
                          </a:solidFill>
                          <a:effectLst/>
                          <a:latin typeface="Futura Std Book"/>
                        </a:rPr>
                        <a:t>Örebro län</a:t>
                      </a:r>
                    </a:p>
                  </a:txBody>
                  <a:tcPr marL="9525" marR="9525" marT="9525" marB="0" anchor="b"/>
                </a:tc>
                <a:tc>
                  <a:txBody>
                    <a:bodyPr/>
                    <a:lstStyle/>
                    <a:p>
                      <a:pPr algn="ctr" fontAlgn="b"/>
                      <a:r>
                        <a:rPr lang="sv-SE" sz="1100" b="1" i="0" u="none" strike="noStrike">
                          <a:solidFill>
                            <a:srgbClr val="000000"/>
                          </a:solidFill>
                          <a:effectLst/>
                          <a:latin typeface="Futura std book"/>
                        </a:rPr>
                        <a:t>8 689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29,3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33 538</a:t>
                      </a:r>
                    </a:p>
                  </a:txBody>
                  <a:tcPr marL="9525" marR="9525" marT="9525" marB="0" anchor="b"/>
                </a:tc>
                <a:tc>
                  <a:txBody>
                    <a:bodyPr/>
                    <a:lstStyle/>
                    <a:p>
                      <a:pPr algn="ctr" fontAlgn="b"/>
                      <a:r>
                        <a:rPr lang="sv-SE" sz="1100" b="1" i="0" u="none" strike="noStrike">
                          <a:solidFill>
                            <a:srgbClr val="000000"/>
                          </a:solidFill>
                          <a:effectLst/>
                          <a:latin typeface="Futura std book"/>
                        </a:rPr>
                        <a:t>26,3</a:t>
                      </a:r>
                    </a:p>
                  </a:txBody>
                  <a:tcPr marL="9525" marR="9525" marT="9525" marB="0" anchor="b"/>
                </a:tc>
                <a:extLst>
                  <a:ext uri="{0D108BD9-81ED-4DB2-BD59-A6C34878D82A}">
                    <a16:rowId xmlns:a16="http://schemas.microsoft.com/office/drawing/2014/main" val="10004"/>
                  </a:ext>
                </a:extLst>
              </a:tr>
              <a:tr h="190500">
                <a:tc>
                  <a:txBody>
                    <a:bodyPr/>
                    <a:lstStyle/>
                    <a:p>
                      <a:pPr algn="l" rtl="0" fontAlgn="b"/>
                      <a:r>
                        <a:rPr lang="sv-SE" sz="1100" b="1" i="0" u="none" strike="noStrike">
                          <a:solidFill>
                            <a:srgbClr val="000000"/>
                          </a:solidFill>
                          <a:effectLst/>
                          <a:latin typeface="Futura Std Book"/>
                        </a:rPr>
                        <a:t>Örebro kommun</a:t>
                      </a:r>
                    </a:p>
                  </a:txBody>
                  <a:tcPr marL="9525" marR="9525" marT="9525" marB="0" anchor="b"/>
                </a:tc>
                <a:tc>
                  <a:txBody>
                    <a:bodyPr/>
                    <a:lstStyle/>
                    <a:p>
                      <a:pPr algn="ctr" fontAlgn="b"/>
                      <a:r>
                        <a:rPr lang="sv-SE" sz="1100" b="1" i="0" u="none" strike="noStrike">
                          <a:solidFill>
                            <a:srgbClr val="000000"/>
                          </a:solidFill>
                          <a:effectLst/>
                          <a:latin typeface="Futura std book"/>
                        </a:rPr>
                        <a:t>5 077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24,4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20 020</a:t>
                      </a:r>
                    </a:p>
                  </a:txBody>
                  <a:tcPr marL="9525" marR="9525" marT="9525" marB="0" anchor="b"/>
                </a:tc>
                <a:tc>
                  <a:txBody>
                    <a:bodyPr/>
                    <a:lstStyle/>
                    <a:p>
                      <a:pPr algn="ctr" fontAlgn="b"/>
                      <a:r>
                        <a:rPr lang="sv-SE" sz="1100" b="1" i="0" u="none" strike="noStrike" dirty="0">
                          <a:solidFill>
                            <a:srgbClr val="000000"/>
                          </a:solidFill>
                          <a:effectLst/>
                          <a:latin typeface="Futura std book"/>
                        </a:rPr>
                        <a:t>24,6</a:t>
                      </a:r>
                    </a:p>
                  </a:txBody>
                  <a:tcPr marL="9525" marR="9525" marT="9525" marB="0" anchor="b"/>
                </a:tc>
                <a:extLst>
                  <a:ext uri="{0D108BD9-81ED-4DB2-BD59-A6C34878D82A}">
                    <a16:rowId xmlns:a16="http://schemas.microsoft.com/office/drawing/2014/main" val="10005"/>
                  </a:ext>
                </a:extLst>
              </a:tr>
            </a:tbl>
          </a:graphicData>
        </a:graphic>
      </p:graphicFrame>
      <p:sp>
        <p:nvSpPr>
          <p:cNvPr id="7" name="textruta 6"/>
          <p:cNvSpPr txBox="1"/>
          <p:nvPr/>
        </p:nvSpPr>
        <p:spPr>
          <a:xfrm>
            <a:off x="7419392" y="3396515"/>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53639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SBR 16 9</Template>
  <TotalTime>3481</TotalTime>
  <Words>930</Words>
  <Application>Microsoft Office PowerPoint</Application>
  <PresentationFormat>Bildspel på skärmen (16:9)</PresentationFormat>
  <Paragraphs>551</Paragraphs>
  <Slides>15</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Calibri</vt:lpstr>
      <vt:lpstr>Furtur</vt:lpstr>
      <vt:lpstr>Futura Std Book</vt:lpstr>
      <vt:lpstr>Futura Std Book</vt:lpstr>
      <vt:lpstr>SBR 16 9</vt:lpstr>
      <vt:lpstr>Konjunkturen i  Örebro län  kv4 2016 Mars 2017</vt:lpstr>
      <vt:lpstr>Konjunkturläget 2016 kv4  </vt:lpstr>
      <vt:lpstr>Lönesumma i privat sektor Index 100 = 2005 kv1</vt:lpstr>
      <vt:lpstr>Lönesumma, Örebro län Index 100 = 2005 kv1</vt:lpstr>
      <vt:lpstr>Nyregistrerade företag  </vt:lpstr>
      <vt:lpstr>Företagskonkurser  </vt:lpstr>
      <vt:lpstr>Sysselsättning Index 100 = 2008 kv1 </vt:lpstr>
      <vt:lpstr>Sysselsättning i Örebro län</vt:lpstr>
      <vt:lpstr>Nyanmälda platser på arbetsförmedlingen Index 100 = 2005 kv1</vt:lpstr>
      <vt:lpstr>Varslade personer Index 100 = 2006 kv1</vt:lpstr>
      <vt:lpstr>Arbetslöshet i förh. till befolkningen (%), 15-74 år   </vt:lpstr>
      <vt:lpstr>Befolkning Index 100 = 2005 kv1</vt:lpstr>
      <vt:lpstr>Påbörjade lägenheter Index 100 = 2005 kv1</vt:lpstr>
      <vt:lpstr>Kommersiella övernattningar Index 100 = 2008 kv4 (kv4, 2008 - 2016) </vt:lpstr>
      <vt:lpstr>Stockholm Business Alliance, SBA  Inom ramen för partnerskapet Stockholm Business Alliance – 55 kommuner i Stockholmsregionen – tas det fram kvartalsvisa konjunkturrapporter för länen; Stockholms län, Uppsala län, Södermanlands län,  Östergötlands län, Örebro län, Västmanlands län, Gävleborgs län och Dalarnas län.  Samtliga rapporter finns tillgängliga på www.stockholmbusinessalliance.se.  Frågor kan ställas till Stefan Frid på Invest Stockholm.  Ansvarig utgivare: Olle Zetterberg, VD Stockholm Business Region.    Stockholm Business Region  P.O. Box 16282  SE-103 25 Stockholm, Sweden  Phone + 46 8 508 280 00  www.visitstockholm.com  www.investstockholm.com  www.stockholmbusinessregion.se </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Stefan Frid</cp:lastModifiedBy>
  <cp:revision>261</cp:revision>
  <cp:lastPrinted>2015-02-26T14:29:42Z</cp:lastPrinted>
  <dcterms:created xsi:type="dcterms:W3CDTF">2015-02-13T14:20:44Z</dcterms:created>
  <dcterms:modified xsi:type="dcterms:W3CDTF">2017-03-23T16:32:03Z</dcterms:modified>
</cp:coreProperties>
</file>