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82" r:id="rId2"/>
    <p:sldId id="298" r:id="rId3"/>
    <p:sldId id="281" r:id="rId4"/>
    <p:sldId id="299" r:id="rId5"/>
    <p:sldId id="300" r:id="rId6"/>
    <p:sldId id="301" r:id="rId7"/>
    <p:sldId id="302" r:id="rId8"/>
    <p:sldId id="303" r:id="rId9"/>
    <p:sldId id="305" r:id="rId10"/>
    <p:sldId id="304" r:id="rId1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50" userDrawn="1">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90" autoAdjust="0"/>
    <p:restoredTop sz="94776" autoAdjust="0"/>
  </p:normalViewPr>
  <p:slideViewPr>
    <p:cSldViewPr snapToGrid="0" showGuides="1">
      <p:cViewPr varScale="1">
        <p:scale>
          <a:sx n="139" d="100"/>
          <a:sy n="139" d="100"/>
        </p:scale>
        <p:origin x="450" y="120"/>
      </p:cViewPr>
      <p:guideLst>
        <p:guide orient="horz" pos="1381"/>
        <p:guide orient="horz" pos="682"/>
        <p:guide orient="horz" pos="2550"/>
        <p:guide orient="horz" pos="917"/>
        <p:guide orient="horz" pos="2981"/>
        <p:guide pos="5493"/>
        <p:guide pos="246"/>
        <p:guide pos="3750"/>
        <p:guide pos="2881"/>
        <p:guide pos="24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34C1F8-0D69-664F-A929-998F54F0F36B}" type="datetimeFigureOut">
              <a:rPr lang="en-US" smtClean="0"/>
              <a:t>5/15/2018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74C8E-EFBB-48C2-8AAE-FED9B0987BF8}" type="datetimeFigureOut">
              <a:rPr lang="en-GB" smtClean="0"/>
              <a:t>15/05/2018</a:t>
            </a:fld>
            <a:endParaRPr lang="en-GB"/>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Fet 24</a:t>
            </a:r>
            <a:r>
              <a:rPr lang="sv-SE"/>
              <a:t>, 22, </a:t>
            </a:r>
            <a:r>
              <a:rPr lang="sv-SE" dirty="0"/>
              <a:t>20, fet 18, 17,  16, fet</a:t>
            </a:r>
            <a:r>
              <a:rPr lang="sv-SE" baseline="0" dirty="0"/>
              <a:t> </a:t>
            </a:r>
            <a:r>
              <a:rPr lang="sv-SE" dirty="0"/>
              <a:t>14, 14, 12</a:t>
            </a:r>
          </a:p>
        </p:txBody>
      </p:sp>
      <p:sp>
        <p:nvSpPr>
          <p:cNvPr id="4" name="Platshållare för bildnummer 3"/>
          <p:cNvSpPr>
            <a:spLocks noGrp="1"/>
          </p:cNvSpPr>
          <p:nvPr>
            <p:ph type="sldNum" sz="quarter" idx="10"/>
          </p:nvPr>
        </p:nvSpPr>
        <p:spPr/>
        <p:txBody>
          <a:bodyPr/>
          <a:lstStyle/>
          <a:p>
            <a:fld id="{2391A796-0BD8-4130-A596-6328C1F31ED5}" type="slidenum">
              <a:rPr lang="en-GB" smtClean="0"/>
              <a:t>3</a:t>
            </a:fld>
            <a:endParaRPr lang="en-GB"/>
          </a:p>
        </p:txBody>
      </p:sp>
    </p:spTree>
    <p:extLst>
      <p:ext uri="{BB962C8B-B14F-4D97-AF65-F5344CB8AC3E}">
        <p14:creationId xmlns:p14="http://schemas.microsoft.com/office/powerpoint/2010/main" val="704503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1">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507020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p:txBody>
      </p:sp>
      <p:sp>
        <p:nvSpPr>
          <p:cNvPr id="6" name="Rubrik 1"/>
          <p:cNvSpPr>
            <a:spLocks noGrp="1"/>
          </p:cNvSpPr>
          <p:nvPr>
            <p:ph type="title"/>
          </p:nvPr>
        </p:nvSpPr>
        <p:spPr>
          <a:xfrm>
            <a:off x="397496" y="1454655"/>
            <a:ext cx="5675413" cy="727828"/>
          </a:xfrm>
        </p:spPr>
        <p:txBody>
          <a:bodyPr/>
          <a:lstStyle/>
          <a:p>
            <a:r>
              <a:rPr lang="sv-SE" noProof="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a:t>Dra bilden till platshållaren eller klicka på ikonen för att lägga till den</a:t>
            </a:r>
            <a:endParaRPr lang="en-GB"/>
          </a:p>
        </p:txBody>
      </p:sp>
      <p:sp>
        <p:nvSpPr>
          <p:cNvPr id="5" name="Rubrik 1"/>
          <p:cNvSpPr>
            <a:spLocks noGrp="1"/>
          </p:cNvSpPr>
          <p:nvPr>
            <p:ph type="title"/>
          </p:nvPr>
        </p:nvSpPr>
        <p:spPr>
          <a:xfrm>
            <a:off x="397496" y="1454655"/>
            <a:ext cx="3720479" cy="727828"/>
          </a:xfrm>
        </p:spPr>
        <p:txBody>
          <a:bodyPr/>
          <a:lstStyle/>
          <a:p>
            <a:r>
              <a:rPr lang="sv-SE" noProof="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2">
    <p:spTree>
      <p:nvGrpSpPr>
        <p:cNvPr id="1" name=""/>
        <p:cNvGrpSpPr/>
        <p:nvPr/>
      </p:nvGrpSpPr>
      <p:grpSpPr>
        <a:xfrm>
          <a:off x="0" y="0"/>
          <a:ext cx="0" cy="0"/>
          <a:chOff x="0" y="0"/>
          <a:chExt cx="0" cy="0"/>
        </a:xfrm>
      </p:grpSpPr>
      <p:pic>
        <p:nvPicPr>
          <p:cNvPr id="2" name="Picture 1" descr="PPT_SBR_1503_Final_16_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32172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3">
    <p:spTree>
      <p:nvGrpSpPr>
        <p:cNvPr id="1" name=""/>
        <p:cNvGrpSpPr/>
        <p:nvPr/>
      </p:nvGrpSpPr>
      <p:grpSpPr>
        <a:xfrm>
          <a:off x="0" y="0"/>
          <a:ext cx="0" cy="0"/>
          <a:chOff x="0" y="0"/>
          <a:chExt cx="0" cy="0"/>
        </a:xfrm>
      </p:grpSpPr>
      <p:pic>
        <p:nvPicPr>
          <p:cNvPr id="3" name="Picture 2" descr="PPT_SBR_1503_Final_16_9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93548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4">
    <p:spTree>
      <p:nvGrpSpPr>
        <p:cNvPr id="1" name=""/>
        <p:cNvGrpSpPr/>
        <p:nvPr/>
      </p:nvGrpSpPr>
      <p:grpSpPr>
        <a:xfrm>
          <a:off x="0" y="0"/>
          <a:ext cx="0" cy="0"/>
          <a:chOff x="0" y="0"/>
          <a:chExt cx="0" cy="0"/>
        </a:xfrm>
      </p:grpSpPr>
      <p:pic>
        <p:nvPicPr>
          <p:cNvPr id="3" name="Picture 2" descr="PPT_SBR_1503_Final_16_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366464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Chapter slide 5">
    <p:spTree>
      <p:nvGrpSpPr>
        <p:cNvPr id="1" name=""/>
        <p:cNvGrpSpPr/>
        <p:nvPr/>
      </p:nvGrpSpPr>
      <p:grpSpPr>
        <a:xfrm>
          <a:off x="0" y="0"/>
          <a:ext cx="0" cy="0"/>
          <a:chOff x="0" y="0"/>
          <a:chExt cx="0" cy="0"/>
        </a:xfrm>
      </p:grpSpPr>
      <p:pic>
        <p:nvPicPr>
          <p:cNvPr id="2" name="Picture 1" descr="PPT_SBR_1503_Final_16_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90482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slide 6">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slide 7">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slide 8">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slide 9">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p:txBody>
      </p:sp>
      <p:pic>
        <p:nvPicPr>
          <p:cNvPr id="5" name="Bildobjekt 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91" r:id="rId2"/>
    <p:sldLayoutId id="2147483692" r:id="rId3"/>
    <p:sldLayoutId id="2147483693" r:id="rId4"/>
    <p:sldLayoutId id="2147483694" r:id="rId5"/>
    <p:sldLayoutId id="2147483658" r:id="rId6"/>
    <p:sldLayoutId id="2147483660" r:id="rId7"/>
    <p:sldLayoutId id="2147483657" r:id="rId8"/>
    <p:sldLayoutId id="2147483656" r:id="rId9"/>
    <p:sldLayoutId id="2147483653" r:id="rId10"/>
    <p:sldLayoutId id="2147483650" r:id="rId11"/>
    <p:sldLayoutId id="2147483651" r:id="rId12"/>
    <p:sldLayoutId id="2147483652" r:id="rId13"/>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5351"/>
            <a:ext cx="9144000" cy="604612"/>
          </a:xfrm>
        </p:spPr>
        <p:txBody>
          <a:bodyPr/>
          <a:lstStyle/>
          <a:p>
            <a:pPr algn="ctr"/>
            <a:r>
              <a:rPr lang="en-US" sz="4000" dirty="0" err="1"/>
              <a:t>Smartare</a:t>
            </a:r>
            <a:r>
              <a:rPr lang="en-US" sz="4000" dirty="0"/>
              <a:t> </a:t>
            </a:r>
            <a:r>
              <a:rPr lang="en-US" sz="4000" dirty="0" err="1"/>
              <a:t>tillsammans</a:t>
            </a:r>
            <a:endParaRPr lang="en-US" sz="4000" dirty="0"/>
          </a:p>
        </p:txBody>
      </p:sp>
    </p:spTree>
    <p:extLst>
      <p:ext uri="{BB962C8B-B14F-4D97-AF65-F5344CB8AC3E}">
        <p14:creationId xmlns:p14="http://schemas.microsoft.com/office/powerpoint/2010/main" val="144338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Workshop dag 2</a:t>
            </a:r>
            <a:endParaRPr lang="sv-SE" dirty="0"/>
          </a:p>
        </p:txBody>
      </p:sp>
      <p:sp>
        <p:nvSpPr>
          <p:cNvPr id="6" name="Platshållare för text 5"/>
          <p:cNvSpPr>
            <a:spLocks noGrp="1"/>
          </p:cNvSpPr>
          <p:nvPr>
            <p:ph type="body" sz="quarter" idx="13"/>
          </p:nvPr>
        </p:nvSpPr>
        <p:spPr>
          <a:xfrm>
            <a:off x="399599" y="2192400"/>
            <a:ext cx="8138684" cy="2539938"/>
          </a:xfrm>
        </p:spPr>
        <p:txBody>
          <a:bodyPr/>
          <a:lstStyle/>
          <a:p>
            <a:r>
              <a:rPr lang="sv-SE" u="sng" dirty="0"/>
              <a:t>TEMA</a:t>
            </a:r>
            <a:br>
              <a:rPr lang="sv-SE" u="sng" dirty="0"/>
            </a:br>
            <a:r>
              <a:rPr lang="sv-SE" dirty="0" smtClean="0"/>
              <a:t>Bygglov</a:t>
            </a:r>
            <a:endParaRPr lang="sv-SE" dirty="0"/>
          </a:p>
          <a:p>
            <a:r>
              <a:rPr lang="sv-SE" u="sng" dirty="0"/>
              <a:t>BESKRIVNING</a:t>
            </a:r>
            <a:br>
              <a:rPr lang="sv-SE" u="sng" dirty="0"/>
            </a:br>
            <a:r>
              <a:rPr lang="sv-SE" dirty="0" smtClean="0"/>
              <a:t>Gemensamt forum där frågor kan lyftas upp </a:t>
            </a:r>
            <a:r>
              <a:rPr lang="sv-SE" smtClean="0"/>
              <a:t>ex 7-stadsgruppen</a:t>
            </a:r>
            <a:r>
              <a:rPr lang="sv-SE" dirty="0" smtClean="0"/>
              <a:t>. Jobba gemensamt med dessa frågor. Exempelvis domar och rättsfall som kommer – så att alla tolkar ungefär lika.</a:t>
            </a:r>
            <a:endParaRPr lang="sv-SE" dirty="0"/>
          </a:p>
          <a:p>
            <a:r>
              <a:rPr lang="sv-SE" u="sng" dirty="0"/>
              <a:t>SLUTSATS/NÄSTA STEG: </a:t>
            </a:r>
            <a:br>
              <a:rPr lang="sv-SE" u="sng" dirty="0"/>
            </a:br>
            <a:r>
              <a:rPr lang="sv-SE" dirty="0" smtClean="0"/>
              <a:t>Skapa nya projektforum där vi kan chatta, dela dokument, informera varandra, ställa frågor och enas.</a:t>
            </a:r>
          </a:p>
          <a:p>
            <a:r>
              <a:rPr lang="sv-SE" dirty="0" smtClean="0"/>
              <a:t>En samlad skrivelse med input till modernare byggregler från 7-stads</a:t>
            </a:r>
          </a:p>
          <a:p>
            <a:r>
              <a:rPr lang="sv-SE" dirty="0" smtClean="0"/>
              <a:t>Jättebra att Boverket har tagit på sig rollen att ordna introduktionsutbildningar så enar de Sverige </a:t>
            </a:r>
            <a:r>
              <a:rPr lang="sv-SE" dirty="0" smtClean="0">
                <a:sym typeface="Wingdings" panose="05000000000000000000" pitchFamily="2" charset="2"/>
              </a:rPr>
              <a:t></a:t>
            </a:r>
            <a:endParaRPr lang="sv-SE" dirty="0"/>
          </a:p>
          <a:p>
            <a:pPr marL="0" indent="0">
              <a:buNone/>
            </a:pPr>
            <a:endParaRPr lang="sv-SE" dirty="0"/>
          </a:p>
        </p:txBody>
      </p:sp>
    </p:spTree>
    <p:extLst>
      <p:ext uri="{BB962C8B-B14F-4D97-AF65-F5344CB8AC3E}">
        <p14:creationId xmlns:p14="http://schemas.microsoft.com/office/powerpoint/2010/main" val="297162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BB69A0-5CE3-D84E-A5F2-E40CF1228796}"/>
              </a:ext>
            </a:extLst>
          </p:cNvPr>
          <p:cNvSpPr txBox="1">
            <a:spLocks/>
          </p:cNvSpPr>
          <p:nvPr/>
        </p:nvSpPr>
        <p:spPr bwMode="auto">
          <a:xfrm>
            <a:off x="0" y="936694"/>
            <a:ext cx="9144000" cy="11542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3200" dirty="0" smtClean="0"/>
              <a:t>Denis </a:t>
            </a:r>
            <a:r>
              <a:rPr lang="en-US" sz="3200" dirty="0" err="1" smtClean="0"/>
              <a:t>Oreskovic</a:t>
            </a:r>
            <a:endParaRPr lang="en-US" sz="3200" b="0" dirty="0">
              <a:latin typeface="Futura Std Book" panose="020B0502020204020303" pitchFamily="34" charset="0"/>
            </a:endParaRPr>
          </a:p>
          <a:p>
            <a:pPr algn="ctr">
              <a:lnSpc>
                <a:spcPct val="100000"/>
              </a:lnSpc>
            </a:pPr>
            <a:r>
              <a:rPr lang="en-US" sz="2400" b="0" dirty="0" err="1" smtClean="0">
                <a:latin typeface="Futura Std Book" panose="020B0502020204020303" pitchFamily="34" charset="0"/>
              </a:rPr>
              <a:t>Näringslivsutvecklare</a:t>
            </a:r>
            <a:r>
              <a:rPr lang="en-US" sz="2400" b="0" dirty="0" smtClean="0">
                <a:latin typeface="Futura Std Book" panose="020B0502020204020303" pitchFamily="34" charset="0"/>
              </a:rPr>
              <a:t> Eskilstuna</a:t>
            </a:r>
            <a:endParaRPr lang="en-US" sz="2400" b="0" dirty="0">
              <a:latin typeface="Futura Std Book" panose="020B0502020204020303" pitchFamily="34" charset="0"/>
            </a:endParaRPr>
          </a:p>
        </p:txBody>
      </p:sp>
      <p:sp>
        <p:nvSpPr>
          <p:cNvPr id="5" name="Title 1">
            <a:extLst>
              <a:ext uri="{FF2B5EF4-FFF2-40B4-BE49-F238E27FC236}">
                <a16:creationId xmlns:a16="http://schemas.microsoft.com/office/drawing/2014/main" id="{9BF68E46-7DAF-8944-8009-44719AB0F616}"/>
              </a:ext>
            </a:extLst>
          </p:cNvPr>
          <p:cNvSpPr txBox="1">
            <a:spLocks/>
          </p:cNvSpPr>
          <p:nvPr/>
        </p:nvSpPr>
        <p:spPr bwMode="auto">
          <a:xfrm>
            <a:off x="0" y="1759928"/>
            <a:ext cx="9144000" cy="1057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4000" dirty="0"/>
              <a:t> </a:t>
            </a:r>
            <a:r>
              <a:rPr lang="en-US" sz="3200" dirty="0" smtClean="0"/>
              <a:t>Yvonne </a:t>
            </a:r>
            <a:r>
              <a:rPr lang="en-US" sz="3200" dirty="0" err="1" smtClean="0"/>
              <a:t>Fredriksson</a:t>
            </a:r>
            <a:r>
              <a:rPr lang="en-US" sz="4000" dirty="0"/>
              <a:t/>
            </a:r>
            <a:br>
              <a:rPr lang="en-US" sz="4000" dirty="0"/>
            </a:br>
            <a:r>
              <a:rPr lang="en-US" sz="2400" b="0" dirty="0">
                <a:latin typeface="Futura Std Book" panose="020B0502020204020303" pitchFamily="34" charset="0"/>
              </a:rPr>
              <a:t>Chef </a:t>
            </a:r>
            <a:r>
              <a:rPr lang="en-US" sz="2400" b="0" dirty="0" err="1" smtClean="0">
                <a:latin typeface="Futura Std Book" panose="020B0502020204020303" pitchFamily="34" charset="0"/>
              </a:rPr>
              <a:t>bygglovshandläggning</a:t>
            </a:r>
            <a:r>
              <a:rPr lang="en-US" sz="2400" b="0" dirty="0" smtClean="0">
                <a:latin typeface="Futura Std Book" panose="020B0502020204020303" pitchFamily="34" charset="0"/>
              </a:rPr>
              <a:t>, Uppsala</a:t>
            </a:r>
            <a:endParaRPr lang="en-US" sz="2400" b="0" dirty="0">
              <a:latin typeface="Futura Std Book" panose="020B0502020204020303" pitchFamily="34" charset="0"/>
            </a:endParaRPr>
          </a:p>
        </p:txBody>
      </p:sp>
      <p:sp>
        <p:nvSpPr>
          <p:cNvPr id="6" name="Title 1">
            <a:extLst>
              <a:ext uri="{FF2B5EF4-FFF2-40B4-BE49-F238E27FC236}">
                <a16:creationId xmlns:a16="http://schemas.microsoft.com/office/drawing/2014/main" id="{F7874F04-151F-DA4E-A46A-7A3E8408D3CD}"/>
              </a:ext>
            </a:extLst>
          </p:cNvPr>
          <p:cNvSpPr txBox="1">
            <a:spLocks/>
          </p:cNvSpPr>
          <p:nvPr/>
        </p:nvSpPr>
        <p:spPr bwMode="auto">
          <a:xfrm>
            <a:off x="0" y="3737011"/>
            <a:ext cx="9144000" cy="1057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000" b="0" dirty="0">
              <a:latin typeface="Futura Std Book" panose="020B0502020204020303" pitchFamily="34" charset="0"/>
            </a:endParaRPr>
          </a:p>
        </p:txBody>
      </p:sp>
      <p:sp>
        <p:nvSpPr>
          <p:cNvPr id="7" name="Title 1">
            <a:extLst>
              <a:ext uri="{FF2B5EF4-FFF2-40B4-BE49-F238E27FC236}">
                <a16:creationId xmlns:a16="http://schemas.microsoft.com/office/drawing/2014/main" id="{E676563A-53A5-0D42-B31D-904EEA6F4760}"/>
              </a:ext>
            </a:extLst>
          </p:cNvPr>
          <p:cNvSpPr txBox="1">
            <a:spLocks/>
          </p:cNvSpPr>
          <p:nvPr/>
        </p:nvSpPr>
        <p:spPr bwMode="auto">
          <a:xfrm>
            <a:off x="194628" y="2964285"/>
            <a:ext cx="9144000" cy="14550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3200" dirty="0" smtClean="0"/>
              <a:t>Johan Larsson</a:t>
            </a:r>
            <a:endParaRPr lang="en-US" sz="3200" b="0" dirty="0">
              <a:latin typeface="Futura Std Book" panose="020B0502020204020303" pitchFamily="34" charset="0"/>
            </a:endParaRPr>
          </a:p>
          <a:p>
            <a:pPr algn="ctr">
              <a:lnSpc>
                <a:spcPct val="100000"/>
              </a:lnSpc>
            </a:pPr>
            <a:r>
              <a:rPr lang="en-US" sz="2400" b="0" dirty="0" smtClean="0">
                <a:latin typeface="Futura Std Book" panose="020B0502020204020303" pitchFamily="34" charset="0"/>
              </a:rPr>
              <a:t>Jurist, SKL</a:t>
            </a:r>
            <a:endParaRPr lang="en-US" sz="2400" b="0" dirty="0">
              <a:latin typeface="Futura Std Book" panose="020B0502020204020303" pitchFamily="34" charset="0"/>
            </a:endParaRPr>
          </a:p>
        </p:txBody>
      </p:sp>
      <p:sp>
        <p:nvSpPr>
          <p:cNvPr id="8" name="Title 1">
            <a:extLst>
              <a:ext uri="{FF2B5EF4-FFF2-40B4-BE49-F238E27FC236}">
                <a16:creationId xmlns:a16="http://schemas.microsoft.com/office/drawing/2014/main" id="{C13F9077-6126-794D-B7B5-6DC54066E38D}"/>
              </a:ext>
            </a:extLst>
          </p:cNvPr>
          <p:cNvSpPr txBox="1">
            <a:spLocks/>
          </p:cNvSpPr>
          <p:nvPr/>
        </p:nvSpPr>
        <p:spPr bwMode="auto">
          <a:xfrm>
            <a:off x="389256" y="4067451"/>
            <a:ext cx="9144000" cy="14550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3200" dirty="0" err="1" smtClean="0"/>
              <a:t>Viveka</a:t>
            </a:r>
            <a:r>
              <a:rPr lang="en-US" sz="3200" dirty="0" smtClean="0"/>
              <a:t> Zetterberg</a:t>
            </a:r>
            <a:endParaRPr lang="en-US" sz="3200" b="0" dirty="0">
              <a:latin typeface="Futura Std Book" panose="020B0502020204020303" pitchFamily="34" charset="0"/>
            </a:endParaRPr>
          </a:p>
          <a:p>
            <a:pPr algn="ctr">
              <a:lnSpc>
                <a:spcPct val="100000"/>
              </a:lnSpc>
            </a:pPr>
            <a:r>
              <a:rPr lang="en-US" sz="2400" b="0" dirty="0" err="1" smtClean="0">
                <a:latin typeface="Futura Std Book" panose="020B0502020204020303" pitchFamily="34" charset="0"/>
              </a:rPr>
              <a:t>Utbildningsansvarig,PBL</a:t>
            </a:r>
            <a:r>
              <a:rPr lang="en-US" sz="2400" b="0" dirty="0" smtClean="0">
                <a:latin typeface="Futura Std Book" panose="020B0502020204020303" pitchFamily="34" charset="0"/>
              </a:rPr>
              <a:t> </a:t>
            </a:r>
            <a:r>
              <a:rPr lang="en-US" sz="2400" b="0" dirty="0" err="1" smtClean="0">
                <a:latin typeface="Futura Std Book" panose="020B0502020204020303" pitchFamily="34" charset="0"/>
              </a:rPr>
              <a:t>kompetens</a:t>
            </a:r>
            <a:r>
              <a:rPr lang="en-US" sz="2400" b="0" dirty="0" smtClean="0">
                <a:latin typeface="Futura Std Book" panose="020B0502020204020303" pitchFamily="34" charset="0"/>
              </a:rPr>
              <a:t> </a:t>
            </a:r>
            <a:r>
              <a:rPr lang="en-US" sz="2400" b="0" dirty="0" err="1" smtClean="0">
                <a:latin typeface="Futura Std Book" panose="020B0502020204020303" pitchFamily="34" charset="0"/>
              </a:rPr>
              <a:t>Boverket</a:t>
            </a:r>
            <a:endParaRPr lang="en-US" sz="2400" b="0" dirty="0">
              <a:latin typeface="Futura Std Book" panose="020B0502020204020303" pitchFamily="34" charset="0"/>
            </a:endParaRPr>
          </a:p>
        </p:txBody>
      </p:sp>
    </p:spTree>
    <p:extLst>
      <p:ext uri="{BB962C8B-B14F-4D97-AF65-F5344CB8AC3E}">
        <p14:creationId xmlns:p14="http://schemas.microsoft.com/office/powerpoint/2010/main" val="57498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3813" y="369452"/>
            <a:ext cx="5852192" cy="604612"/>
          </a:xfrm>
        </p:spPr>
        <p:txBody>
          <a:bodyPr/>
          <a:lstStyle/>
          <a:p>
            <a:r>
              <a:rPr lang="en-US" b="0" dirty="0" err="1">
                <a:latin typeface="Arial" charset="0"/>
                <a:ea typeface="Arial" charset="0"/>
                <a:cs typeface="Arial" charset="0"/>
              </a:rPr>
              <a:t>Serveringstillstånd</a:t>
            </a:r>
            <a:endParaRPr lang="en-US" b="0" dirty="0">
              <a:latin typeface="Arial" charset="0"/>
              <a:ea typeface="Arial" charset="0"/>
              <a:cs typeface="Arial" charset="0"/>
            </a:endParaRPr>
          </a:p>
        </p:txBody>
      </p:sp>
      <p:sp>
        <p:nvSpPr>
          <p:cNvPr id="3" name="textruta 2"/>
          <p:cNvSpPr txBox="1"/>
          <p:nvPr/>
        </p:nvSpPr>
        <p:spPr>
          <a:xfrm>
            <a:off x="6039380" y="1014953"/>
            <a:ext cx="2578100" cy="449792"/>
          </a:xfrm>
          <a:prstGeom prst="rect">
            <a:avLst/>
          </a:prstGeom>
          <a:noFill/>
        </p:spPr>
        <p:txBody>
          <a:bodyPr wrap="square" lIns="0" tIns="0" rIns="0" bIns="0" rtlCol="0">
            <a:noAutofit/>
          </a:bodyPr>
          <a:lstStyle/>
          <a:p>
            <a:pPr lvl="0" algn="ctr"/>
            <a:r>
              <a:rPr lang="sv-SE" sz="1200" dirty="0">
                <a:solidFill>
                  <a:schemeClr val="bg2"/>
                </a:solidFill>
                <a:ea typeface="Arial" charset="0"/>
              </a:rPr>
              <a:t>Kundnöjdhet – så når vi grön stapel (NKI 70)</a:t>
            </a:r>
          </a:p>
        </p:txBody>
      </p:sp>
      <p:sp>
        <p:nvSpPr>
          <p:cNvPr id="4" name="textruta 3"/>
          <p:cNvSpPr txBox="1"/>
          <p:nvPr/>
        </p:nvSpPr>
        <p:spPr>
          <a:xfrm>
            <a:off x="49849" y="3474784"/>
            <a:ext cx="3963194" cy="530225"/>
          </a:xfrm>
          <a:prstGeom prst="rect">
            <a:avLst/>
          </a:prstGeom>
          <a:noFill/>
        </p:spPr>
        <p:txBody>
          <a:bodyPr wrap="square" lIns="0" tIns="0" rIns="0" bIns="0" rtlCol="0">
            <a:noAutofit/>
          </a:bodyPr>
          <a:lstStyle/>
          <a:p>
            <a:pPr lvl="0" algn="ctr"/>
            <a:r>
              <a:rPr lang="sv-SE" sz="1600" dirty="0">
                <a:solidFill>
                  <a:schemeClr val="bg2"/>
                </a:solidFill>
                <a:ea typeface="Arial" charset="0"/>
              </a:rPr>
              <a:t>Kostnadseffektivitet – så säkrar vi tillväxt och välfärd</a:t>
            </a:r>
          </a:p>
        </p:txBody>
      </p:sp>
      <p:sp>
        <p:nvSpPr>
          <p:cNvPr id="5" name="textruta 4"/>
          <p:cNvSpPr txBox="1"/>
          <p:nvPr/>
        </p:nvSpPr>
        <p:spPr>
          <a:xfrm>
            <a:off x="2550370" y="2294305"/>
            <a:ext cx="4038600" cy="676275"/>
          </a:xfrm>
          <a:prstGeom prst="rect">
            <a:avLst/>
          </a:prstGeom>
          <a:noFill/>
        </p:spPr>
        <p:txBody>
          <a:bodyPr wrap="square" lIns="0" tIns="0" rIns="0" bIns="0" rtlCol="0">
            <a:noAutofit/>
          </a:bodyPr>
          <a:lstStyle/>
          <a:p>
            <a:pPr lvl="0" algn="ctr"/>
            <a:r>
              <a:rPr lang="sv-SE" sz="2400" b="1" dirty="0">
                <a:solidFill>
                  <a:schemeClr val="bg2"/>
                </a:solidFill>
                <a:ea typeface="Arial" charset="0"/>
              </a:rPr>
              <a:t>Enhetlig regeltillämpning – så stänger vi gapet som kunderna upplever</a:t>
            </a:r>
          </a:p>
        </p:txBody>
      </p:sp>
      <p:sp>
        <p:nvSpPr>
          <p:cNvPr id="6" name="textruta 5"/>
          <p:cNvSpPr txBox="1"/>
          <p:nvPr/>
        </p:nvSpPr>
        <p:spPr>
          <a:xfrm>
            <a:off x="192089" y="3406780"/>
            <a:ext cx="3355445" cy="456671"/>
          </a:xfrm>
          <a:prstGeom prst="rect">
            <a:avLst/>
          </a:prstGeom>
          <a:noFill/>
        </p:spPr>
        <p:txBody>
          <a:bodyPr wrap="square" lIns="0" tIns="0" rIns="0" bIns="0" rtlCol="0">
            <a:noAutofit/>
          </a:bodyPr>
          <a:lstStyle/>
          <a:p>
            <a:pPr lvl="0" algn="ctr"/>
            <a:endParaRPr lang="sv-SE" sz="2000" dirty="0">
              <a:solidFill>
                <a:schemeClr val="bg2"/>
              </a:solidFill>
              <a:ea typeface="Arial" charset="0"/>
            </a:endParaRPr>
          </a:p>
        </p:txBody>
      </p:sp>
      <p:sp>
        <p:nvSpPr>
          <p:cNvPr id="7" name="textruta 6"/>
          <p:cNvSpPr txBox="1"/>
          <p:nvPr/>
        </p:nvSpPr>
        <p:spPr>
          <a:xfrm>
            <a:off x="5632026" y="3471582"/>
            <a:ext cx="3104621" cy="554831"/>
          </a:xfrm>
          <a:prstGeom prst="rect">
            <a:avLst/>
          </a:prstGeom>
          <a:noFill/>
        </p:spPr>
        <p:txBody>
          <a:bodyPr wrap="square" lIns="0" tIns="0" rIns="0" bIns="0" rtlCol="0">
            <a:noAutofit/>
          </a:bodyPr>
          <a:lstStyle/>
          <a:p>
            <a:pPr lvl="0" algn="ctr"/>
            <a:r>
              <a:rPr lang="sv-SE" sz="2200" dirty="0">
                <a:solidFill>
                  <a:schemeClr val="bg2"/>
                </a:solidFill>
                <a:ea typeface="Arial" charset="0"/>
              </a:rPr>
              <a:t>Samverkan – från ord till handling genom </a:t>
            </a:r>
            <a:r>
              <a:rPr lang="sv-SE" sz="2200" dirty="0" err="1">
                <a:solidFill>
                  <a:schemeClr val="bg2"/>
                </a:solidFill>
                <a:ea typeface="Arial" charset="0"/>
              </a:rPr>
              <a:t>win</a:t>
            </a:r>
            <a:r>
              <a:rPr lang="sv-SE" sz="2200" dirty="0">
                <a:solidFill>
                  <a:schemeClr val="bg2"/>
                </a:solidFill>
                <a:ea typeface="Arial" charset="0"/>
              </a:rPr>
              <a:t>/</a:t>
            </a:r>
            <a:r>
              <a:rPr lang="sv-SE" sz="2200" dirty="0" err="1">
                <a:solidFill>
                  <a:schemeClr val="bg2"/>
                </a:solidFill>
                <a:ea typeface="Arial" charset="0"/>
              </a:rPr>
              <a:t>win</a:t>
            </a:r>
            <a:endParaRPr lang="sv-SE" sz="2200" dirty="0">
              <a:solidFill>
                <a:schemeClr val="bg2"/>
              </a:solidFill>
              <a:ea typeface="Arial" charset="0"/>
            </a:endParaRPr>
          </a:p>
        </p:txBody>
      </p:sp>
      <p:sp>
        <p:nvSpPr>
          <p:cNvPr id="8" name="textruta 7"/>
          <p:cNvSpPr txBox="1"/>
          <p:nvPr/>
        </p:nvSpPr>
        <p:spPr>
          <a:xfrm>
            <a:off x="309563" y="1925615"/>
            <a:ext cx="3925887" cy="452702"/>
          </a:xfrm>
          <a:prstGeom prst="rect">
            <a:avLst/>
          </a:prstGeom>
          <a:noFill/>
        </p:spPr>
        <p:txBody>
          <a:bodyPr wrap="square" lIns="0" tIns="0" rIns="0" bIns="0" rtlCol="0">
            <a:noAutofit/>
          </a:bodyPr>
          <a:lstStyle/>
          <a:p>
            <a:pPr lvl="0" algn="ctr"/>
            <a:r>
              <a:rPr lang="sv-SE" sz="1600" dirty="0">
                <a:solidFill>
                  <a:schemeClr val="bg2"/>
                </a:solidFill>
                <a:ea typeface="Arial" charset="0"/>
              </a:rPr>
              <a:t>Erfarenhetsutbyte – goda exempel och insikter</a:t>
            </a:r>
          </a:p>
        </p:txBody>
      </p:sp>
      <p:sp>
        <p:nvSpPr>
          <p:cNvPr id="9" name="textruta 8"/>
          <p:cNvSpPr txBox="1"/>
          <p:nvPr/>
        </p:nvSpPr>
        <p:spPr>
          <a:xfrm>
            <a:off x="6295708" y="2629690"/>
            <a:ext cx="3105679" cy="753533"/>
          </a:xfrm>
          <a:prstGeom prst="rect">
            <a:avLst/>
          </a:prstGeom>
          <a:noFill/>
        </p:spPr>
        <p:txBody>
          <a:bodyPr wrap="square" lIns="0" tIns="0" rIns="0" bIns="0" rtlCol="0">
            <a:noAutofit/>
          </a:bodyPr>
          <a:lstStyle/>
          <a:p>
            <a:pPr lvl="0" algn="ctr"/>
            <a:r>
              <a:rPr lang="sv-SE" sz="1600" dirty="0">
                <a:solidFill>
                  <a:schemeClr val="bg2"/>
                </a:solidFill>
                <a:ea typeface="Arial" charset="0"/>
              </a:rPr>
              <a:t>Lågt hängande frukter – så inkasserar vi enkla vinster</a:t>
            </a:r>
          </a:p>
        </p:txBody>
      </p:sp>
      <p:sp>
        <p:nvSpPr>
          <p:cNvPr id="10" name="textruta 9"/>
          <p:cNvSpPr txBox="1"/>
          <p:nvPr/>
        </p:nvSpPr>
        <p:spPr>
          <a:xfrm>
            <a:off x="963719" y="1176914"/>
            <a:ext cx="3725332" cy="564356"/>
          </a:xfrm>
          <a:prstGeom prst="rect">
            <a:avLst/>
          </a:prstGeom>
          <a:noFill/>
        </p:spPr>
        <p:txBody>
          <a:bodyPr wrap="square" lIns="0" tIns="0" rIns="0" bIns="0" rtlCol="0">
            <a:noAutofit/>
          </a:bodyPr>
          <a:lstStyle/>
          <a:p>
            <a:pPr lvl="0" algn="ctr"/>
            <a:r>
              <a:rPr lang="sv-SE" sz="1600" dirty="0">
                <a:solidFill>
                  <a:schemeClr val="bg2"/>
                </a:solidFill>
                <a:ea typeface="Arial" charset="0"/>
              </a:rPr>
              <a:t>Hinder för utveckling – dessa är skaven vi måste lösa</a:t>
            </a:r>
          </a:p>
        </p:txBody>
      </p:sp>
      <p:sp>
        <p:nvSpPr>
          <p:cNvPr id="11" name="textruta 10"/>
          <p:cNvSpPr txBox="1"/>
          <p:nvPr/>
        </p:nvSpPr>
        <p:spPr>
          <a:xfrm>
            <a:off x="2378976" y="4094417"/>
            <a:ext cx="3268133" cy="449792"/>
          </a:xfrm>
          <a:prstGeom prst="rect">
            <a:avLst/>
          </a:prstGeom>
          <a:noFill/>
        </p:spPr>
        <p:txBody>
          <a:bodyPr wrap="square" lIns="0" tIns="0" rIns="0" bIns="0" rtlCol="0">
            <a:noAutofit/>
          </a:bodyPr>
          <a:lstStyle/>
          <a:p>
            <a:pPr lvl="0" algn="ctr"/>
            <a:r>
              <a:rPr lang="sv-SE" sz="1400" dirty="0">
                <a:solidFill>
                  <a:schemeClr val="bg2"/>
                </a:solidFill>
                <a:ea typeface="Arial" charset="0"/>
              </a:rPr>
              <a:t>Lösa specifika problem</a:t>
            </a:r>
          </a:p>
        </p:txBody>
      </p:sp>
      <p:sp>
        <p:nvSpPr>
          <p:cNvPr id="12" name="Rektangel 11">
            <a:extLst>
              <a:ext uri="{FF2B5EF4-FFF2-40B4-BE49-F238E27FC236}">
                <a16:creationId xmlns:a16="http://schemas.microsoft.com/office/drawing/2014/main" id="{482CF950-42C4-8A48-8713-D4A2CCD6C104}"/>
              </a:ext>
            </a:extLst>
          </p:cNvPr>
          <p:cNvSpPr/>
          <p:nvPr/>
        </p:nvSpPr>
        <p:spPr>
          <a:xfrm>
            <a:off x="4235450" y="1505635"/>
            <a:ext cx="4572000" cy="646331"/>
          </a:xfrm>
          <a:prstGeom prst="rect">
            <a:avLst/>
          </a:prstGeom>
        </p:spPr>
        <p:txBody>
          <a:bodyPr>
            <a:spAutoFit/>
          </a:bodyPr>
          <a:lstStyle/>
          <a:p>
            <a:pPr lvl="0" algn="ctr"/>
            <a:r>
              <a:rPr lang="sv-SE" dirty="0">
                <a:solidFill>
                  <a:schemeClr val="bg2"/>
                </a:solidFill>
                <a:ea typeface="Arial" charset="0"/>
              </a:rPr>
              <a:t>Digitalisering – koordinering och handlingsplan </a:t>
            </a:r>
          </a:p>
        </p:txBody>
      </p:sp>
    </p:spTree>
    <p:extLst>
      <p:ext uri="{BB962C8B-B14F-4D97-AF65-F5344CB8AC3E}">
        <p14:creationId xmlns:p14="http://schemas.microsoft.com/office/powerpoint/2010/main" val="86540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2E1D15-CC58-0A44-B2A4-0888E1AD7B3E}"/>
              </a:ext>
            </a:extLst>
          </p:cNvPr>
          <p:cNvSpPr txBox="1">
            <a:spLocks/>
          </p:cNvSpPr>
          <p:nvPr/>
        </p:nvSpPr>
        <p:spPr bwMode="auto">
          <a:xfrm>
            <a:off x="0" y="726151"/>
            <a:ext cx="9144000" cy="1057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4000" dirty="0"/>
              <a:t/>
            </a:r>
            <a:br>
              <a:rPr lang="en-US" sz="4000" dirty="0"/>
            </a:br>
            <a:endParaRPr lang="en-US" sz="4000" b="0" dirty="0">
              <a:latin typeface="Futura Std Book" panose="020B0502020204020303" pitchFamily="34" charset="0"/>
            </a:endParaRPr>
          </a:p>
        </p:txBody>
      </p:sp>
      <p:sp>
        <p:nvSpPr>
          <p:cNvPr id="4" name="Title 1">
            <a:extLst>
              <a:ext uri="{FF2B5EF4-FFF2-40B4-BE49-F238E27FC236}">
                <a16:creationId xmlns:a16="http://schemas.microsoft.com/office/drawing/2014/main" id="{3D113538-2E07-4D46-B984-FB404390EF50}"/>
              </a:ext>
            </a:extLst>
          </p:cNvPr>
          <p:cNvSpPr txBox="1">
            <a:spLocks/>
          </p:cNvSpPr>
          <p:nvPr/>
        </p:nvSpPr>
        <p:spPr bwMode="auto">
          <a:xfrm>
            <a:off x="0" y="1762698"/>
            <a:ext cx="9144000" cy="8355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000" b="0" dirty="0">
              <a:latin typeface="Futura Std Book" panose="020B0502020204020303" pitchFamily="34" charset="0"/>
            </a:endParaRPr>
          </a:p>
        </p:txBody>
      </p:sp>
      <p:sp>
        <p:nvSpPr>
          <p:cNvPr id="5" name="Title 1">
            <a:extLst>
              <a:ext uri="{FF2B5EF4-FFF2-40B4-BE49-F238E27FC236}">
                <a16:creationId xmlns:a16="http://schemas.microsoft.com/office/drawing/2014/main" id="{D0564C8A-C2EC-9947-88C5-4FFF626A6C77}"/>
              </a:ext>
            </a:extLst>
          </p:cNvPr>
          <p:cNvSpPr txBox="1">
            <a:spLocks/>
          </p:cNvSpPr>
          <p:nvPr/>
        </p:nvSpPr>
        <p:spPr bwMode="auto">
          <a:xfrm>
            <a:off x="0" y="3297647"/>
            <a:ext cx="9144000" cy="16069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800" b="0" dirty="0">
              <a:latin typeface="Futura Std Book" panose="020B0502020204020303" pitchFamily="34" charset="0"/>
            </a:endParaRPr>
          </a:p>
        </p:txBody>
      </p:sp>
      <p:sp>
        <p:nvSpPr>
          <p:cNvPr id="9" name="Rubrik 8"/>
          <p:cNvSpPr>
            <a:spLocks noGrp="1"/>
          </p:cNvSpPr>
          <p:nvPr>
            <p:ph type="title"/>
          </p:nvPr>
        </p:nvSpPr>
        <p:spPr>
          <a:xfrm>
            <a:off x="397496" y="848507"/>
            <a:ext cx="8322642" cy="727828"/>
          </a:xfrm>
        </p:spPr>
        <p:txBody>
          <a:bodyPr/>
          <a:lstStyle/>
          <a:p>
            <a:r>
              <a:rPr lang="sv-SE" dirty="0" smtClean="0"/>
              <a:t>Sammanfattning diskussion </a:t>
            </a:r>
            <a:br>
              <a:rPr lang="sv-SE" dirty="0" smtClean="0"/>
            </a:br>
            <a:r>
              <a:rPr lang="sv-SE" dirty="0" err="1" smtClean="0"/>
              <a:t>breakout</a:t>
            </a:r>
            <a:r>
              <a:rPr lang="sv-SE" dirty="0" smtClean="0"/>
              <a:t>  </a:t>
            </a:r>
            <a:r>
              <a:rPr lang="sv-SE" sz="1000" dirty="0" smtClean="0"/>
              <a:t>Boverket PBL kompetens</a:t>
            </a:r>
            <a:endParaRPr lang="sv-SE" sz="1000" dirty="0"/>
          </a:p>
        </p:txBody>
      </p:sp>
      <p:sp>
        <p:nvSpPr>
          <p:cNvPr id="10" name="Platshållare för text 9"/>
          <p:cNvSpPr>
            <a:spLocks noGrp="1"/>
          </p:cNvSpPr>
          <p:nvPr>
            <p:ph type="body" sz="quarter" idx="13"/>
          </p:nvPr>
        </p:nvSpPr>
        <p:spPr>
          <a:xfrm>
            <a:off x="397496" y="1970481"/>
            <a:ext cx="3420000" cy="2539938"/>
          </a:xfrm>
        </p:spPr>
        <p:txBody>
          <a:bodyPr/>
          <a:lstStyle/>
          <a:p>
            <a:r>
              <a:rPr lang="sv-SE" sz="1200" dirty="0" smtClean="0"/>
              <a:t>Boverkets mål är att PBL ska tillämpas enhetligt och effektivt främst via PBL kompetens. Därför bra att Viveka medverkade och redogjorde för de insatser som gjorts för användandet av PBL kompetens. Boverket kommer att lansera fler </a:t>
            </a:r>
            <a:r>
              <a:rPr lang="sv-SE" sz="1200" smtClean="0"/>
              <a:t>E-tjänster och </a:t>
            </a:r>
            <a:r>
              <a:rPr lang="sv-SE" sz="1200" dirty="0" smtClean="0"/>
              <a:t>fler digitala utbildningar. </a:t>
            </a:r>
            <a:br>
              <a:rPr lang="sv-SE" sz="1200" dirty="0" smtClean="0"/>
            </a:br>
            <a:r>
              <a:rPr lang="sv-SE" sz="1200" dirty="0" smtClean="0"/>
              <a:t>De utbildningar som satts upp har gjorts tillsammans med flera intressenter men att man efterlyser, från Boverkets sida, att fler ”går” utbildningarna och ger feedback.  </a:t>
            </a:r>
          </a:p>
          <a:p>
            <a:r>
              <a:rPr lang="sv-SE" sz="1200" dirty="0" smtClean="0"/>
              <a:t>Återkoppling efter Vivekas anförande var att det verkar nu finnas en grund för enhetlig kompetensförsörjning. </a:t>
            </a:r>
            <a:endParaRPr lang="sv-SE" dirty="0"/>
          </a:p>
        </p:txBody>
      </p:sp>
      <p:sp>
        <p:nvSpPr>
          <p:cNvPr id="11" name="Platshållare för text 10"/>
          <p:cNvSpPr>
            <a:spLocks noGrp="1"/>
          </p:cNvSpPr>
          <p:nvPr>
            <p:ph type="body" sz="quarter" idx="14"/>
          </p:nvPr>
        </p:nvSpPr>
        <p:spPr>
          <a:xfrm>
            <a:off x="4571999" y="786268"/>
            <a:ext cx="3420000" cy="3946070"/>
          </a:xfrm>
        </p:spPr>
        <p:txBody>
          <a:bodyPr/>
          <a:lstStyle/>
          <a:p>
            <a:pPr marL="0" indent="0">
              <a:buNone/>
            </a:pPr>
            <a:r>
              <a:rPr lang="sv-SE" sz="1200" dirty="0"/>
              <a:t>Flera uttryckte att det vara bra att det nu finns bra introduktionskurser för handläggare och chefer att gå på och på så sätt skapa en enhetlig kompetensgrund.</a:t>
            </a:r>
          </a:p>
          <a:p>
            <a:r>
              <a:rPr lang="sv-SE" sz="1200" dirty="0"/>
              <a:t>PBLs kunskapsbank finns att använda men används inte. Fast många kommuner uttryckt önskan om mer vägledning inom bygglovshandläggning. Här kan fler börja använda och vända sig till boverket ifall man tycker något saknas.</a:t>
            </a:r>
          </a:p>
          <a:p>
            <a:endParaRPr lang="sv-SE" dirty="0" smtClean="0"/>
          </a:p>
          <a:p>
            <a:endParaRPr lang="sv-SE" dirty="0"/>
          </a:p>
          <a:p>
            <a:endParaRPr lang="sv-SE" dirty="0"/>
          </a:p>
        </p:txBody>
      </p:sp>
    </p:spTree>
    <p:extLst>
      <p:ext uri="{BB962C8B-B14F-4D97-AF65-F5344CB8AC3E}">
        <p14:creationId xmlns:p14="http://schemas.microsoft.com/office/powerpoint/2010/main" val="398177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2E1D15-CC58-0A44-B2A4-0888E1AD7B3E}"/>
              </a:ext>
            </a:extLst>
          </p:cNvPr>
          <p:cNvSpPr txBox="1">
            <a:spLocks/>
          </p:cNvSpPr>
          <p:nvPr/>
        </p:nvSpPr>
        <p:spPr bwMode="auto">
          <a:xfrm>
            <a:off x="0" y="726151"/>
            <a:ext cx="9144000" cy="1057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r>
              <a:rPr lang="en-US" sz="4000" dirty="0"/>
              <a:t/>
            </a:r>
            <a:br>
              <a:rPr lang="en-US" sz="4000" dirty="0"/>
            </a:br>
            <a:endParaRPr lang="en-US" sz="4000" b="0" dirty="0">
              <a:latin typeface="Futura Std Book" panose="020B0502020204020303" pitchFamily="34" charset="0"/>
            </a:endParaRPr>
          </a:p>
        </p:txBody>
      </p:sp>
      <p:sp>
        <p:nvSpPr>
          <p:cNvPr id="4" name="Title 1">
            <a:extLst>
              <a:ext uri="{FF2B5EF4-FFF2-40B4-BE49-F238E27FC236}">
                <a16:creationId xmlns:a16="http://schemas.microsoft.com/office/drawing/2014/main" id="{3D113538-2E07-4D46-B984-FB404390EF50}"/>
              </a:ext>
            </a:extLst>
          </p:cNvPr>
          <p:cNvSpPr txBox="1">
            <a:spLocks/>
          </p:cNvSpPr>
          <p:nvPr/>
        </p:nvSpPr>
        <p:spPr bwMode="auto">
          <a:xfrm>
            <a:off x="0" y="1784118"/>
            <a:ext cx="9144000" cy="8355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000" b="0" dirty="0">
              <a:latin typeface="Futura Std Book" panose="020B0502020204020303" pitchFamily="34" charset="0"/>
            </a:endParaRPr>
          </a:p>
        </p:txBody>
      </p:sp>
      <p:sp>
        <p:nvSpPr>
          <p:cNvPr id="5" name="Title 1">
            <a:extLst>
              <a:ext uri="{FF2B5EF4-FFF2-40B4-BE49-F238E27FC236}">
                <a16:creationId xmlns:a16="http://schemas.microsoft.com/office/drawing/2014/main" id="{D0564C8A-C2EC-9947-88C5-4FFF626A6C77}"/>
              </a:ext>
            </a:extLst>
          </p:cNvPr>
          <p:cNvSpPr txBox="1">
            <a:spLocks/>
          </p:cNvSpPr>
          <p:nvPr/>
        </p:nvSpPr>
        <p:spPr bwMode="auto">
          <a:xfrm>
            <a:off x="0" y="3297647"/>
            <a:ext cx="9144000" cy="16069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2600"/>
              </a:lnSpc>
              <a:spcBef>
                <a:spcPct val="0"/>
              </a:spcBef>
              <a:spcAft>
                <a:spcPct val="0"/>
              </a:spcAft>
              <a:defRPr sz="2200" b="1" kern="1200" cap="none" spc="-50" baseline="0">
                <a:solidFill>
                  <a:schemeClr val="bg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gn="ctr">
              <a:lnSpc>
                <a:spcPct val="100000"/>
              </a:lnSpc>
            </a:pPr>
            <a:endParaRPr lang="en-US" sz="4800" b="0" dirty="0">
              <a:latin typeface="Futura Std Book" panose="020B0502020204020303" pitchFamily="34" charset="0"/>
            </a:endParaRPr>
          </a:p>
        </p:txBody>
      </p:sp>
      <p:sp>
        <p:nvSpPr>
          <p:cNvPr id="9" name="Rubrik 8"/>
          <p:cNvSpPr>
            <a:spLocks noGrp="1"/>
          </p:cNvSpPr>
          <p:nvPr>
            <p:ph type="title"/>
          </p:nvPr>
        </p:nvSpPr>
        <p:spPr>
          <a:xfrm>
            <a:off x="410679" y="850347"/>
            <a:ext cx="8322642" cy="727828"/>
          </a:xfrm>
        </p:spPr>
        <p:txBody>
          <a:bodyPr/>
          <a:lstStyle/>
          <a:p>
            <a:r>
              <a:rPr lang="sv-SE" dirty="0"/>
              <a:t>Sammanfattning diskussion </a:t>
            </a:r>
            <a:br>
              <a:rPr lang="sv-SE" dirty="0"/>
            </a:br>
            <a:r>
              <a:rPr lang="sv-SE" dirty="0" err="1"/>
              <a:t>breakout</a:t>
            </a:r>
            <a:r>
              <a:rPr lang="sv-SE" dirty="0"/>
              <a:t> </a:t>
            </a:r>
            <a:r>
              <a:rPr lang="sv-SE" dirty="0" smtClean="0"/>
              <a:t>SKL</a:t>
            </a:r>
            <a:endParaRPr lang="sv-SE" dirty="0"/>
          </a:p>
        </p:txBody>
      </p:sp>
      <p:sp>
        <p:nvSpPr>
          <p:cNvPr id="10" name="Platshållare för text 9"/>
          <p:cNvSpPr>
            <a:spLocks noGrp="1"/>
          </p:cNvSpPr>
          <p:nvPr>
            <p:ph type="body" sz="quarter" idx="13"/>
          </p:nvPr>
        </p:nvSpPr>
        <p:spPr>
          <a:xfrm>
            <a:off x="383073" y="1702150"/>
            <a:ext cx="3420000" cy="2539938"/>
          </a:xfrm>
        </p:spPr>
        <p:txBody>
          <a:bodyPr/>
          <a:lstStyle/>
          <a:p>
            <a:pPr>
              <a:lnSpc>
                <a:spcPct val="100000"/>
              </a:lnSpc>
            </a:pPr>
            <a:r>
              <a:rPr lang="sv-SE" sz="1100" dirty="0" smtClean="0"/>
              <a:t>Johan målade upp olika scenarion kring att många lagar o regler inom PBL kan komma att sätta begränsningar för digitalisering. Dock kan det ge upphov till bättre digitala beslutstödssystem och informationsstöd.</a:t>
            </a:r>
          </a:p>
          <a:p>
            <a:pPr>
              <a:lnSpc>
                <a:spcPct val="100000"/>
              </a:lnSpc>
            </a:pPr>
            <a:r>
              <a:rPr lang="sv-SE" sz="1100" dirty="0" smtClean="0"/>
              <a:t>Det är det snabbföränderliga rättsläget som ger oss stora problem. Det är svårt att hålla sig uppdaterad. Här finns mycket att diskutera hur vi tillsammans kan lösa det. Personalutbyte?</a:t>
            </a:r>
          </a:p>
          <a:p>
            <a:pPr>
              <a:lnSpc>
                <a:spcPct val="100000"/>
              </a:lnSpc>
            </a:pPr>
            <a:r>
              <a:rPr lang="sv-SE" sz="1100" dirty="0"/>
              <a:t>S</a:t>
            </a:r>
            <a:r>
              <a:rPr lang="sv-SE" sz="1100" dirty="0" smtClean="0"/>
              <a:t>aknas en övergripande gemensam strategi över hur </a:t>
            </a:r>
            <a:r>
              <a:rPr lang="sv-SE" sz="1100" smtClean="0"/>
              <a:t>man enhetligt kan föra </a:t>
            </a:r>
            <a:r>
              <a:rPr lang="sv-SE" sz="1100" dirty="0" smtClean="0"/>
              <a:t>in digitaliseringen hos kommuner. Finns en risk att alla göra olika hur det passar dem själva beroende på system och leverantörsval.  </a:t>
            </a:r>
            <a:endParaRPr lang="sv-SE" sz="1100" dirty="0"/>
          </a:p>
        </p:txBody>
      </p:sp>
      <p:sp>
        <p:nvSpPr>
          <p:cNvPr id="11" name="Platshållare för text 10"/>
          <p:cNvSpPr>
            <a:spLocks noGrp="1"/>
          </p:cNvSpPr>
          <p:nvPr>
            <p:ph type="body" sz="quarter" idx="14"/>
          </p:nvPr>
        </p:nvSpPr>
        <p:spPr>
          <a:xfrm>
            <a:off x="4851560" y="726151"/>
            <a:ext cx="4165745" cy="3603478"/>
          </a:xfrm>
        </p:spPr>
        <p:txBody>
          <a:bodyPr/>
          <a:lstStyle/>
          <a:p>
            <a:pPr marL="0" indent="0">
              <a:lnSpc>
                <a:spcPct val="100000"/>
              </a:lnSpc>
              <a:buNone/>
            </a:pPr>
            <a:r>
              <a:rPr lang="sv-SE" sz="1100" dirty="0" smtClean="0"/>
              <a:t>Frågor och reflektioner som kom upp:</a:t>
            </a:r>
          </a:p>
          <a:p>
            <a:pPr>
              <a:lnSpc>
                <a:spcPct val="100000"/>
              </a:lnSpc>
              <a:buFont typeface="Arial" panose="020B0604020202020204" pitchFamily="34" charset="0"/>
              <a:buChar char="•"/>
            </a:pPr>
            <a:r>
              <a:rPr lang="sv-SE" sz="1100" dirty="0" smtClean="0"/>
              <a:t>Kan digitaliseringen ge upphov till automation gällande vissa bygglovsärende?</a:t>
            </a:r>
          </a:p>
          <a:p>
            <a:pPr>
              <a:lnSpc>
                <a:spcPct val="100000"/>
              </a:lnSpc>
            </a:pPr>
            <a:r>
              <a:rPr lang="sv-SE" sz="1100" dirty="0" smtClean="0"/>
              <a:t>Kan timtaxan ändras ifall ett bygglov kommer in digitalt?</a:t>
            </a:r>
          </a:p>
          <a:p>
            <a:pPr>
              <a:lnSpc>
                <a:spcPct val="100000"/>
              </a:lnSpc>
            </a:pPr>
            <a:r>
              <a:rPr lang="sv-SE" sz="1100" dirty="0" smtClean="0"/>
              <a:t>Som ensam i små kommuner är det svårt att hållas sig </a:t>
            </a:r>
            <a:r>
              <a:rPr lang="sv-SE" sz="1100" dirty="0" err="1" smtClean="0"/>
              <a:t>ajour</a:t>
            </a:r>
            <a:r>
              <a:rPr lang="sv-SE" sz="1100" dirty="0" smtClean="0"/>
              <a:t> kring nya domar och lagar samtidigt som kompetensbehovet är stort. Tid och pengar finns inte tillräckligt. Beslutsträsk.</a:t>
            </a:r>
          </a:p>
          <a:p>
            <a:pPr>
              <a:lnSpc>
                <a:spcPct val="100000"/>
              </a:lnSpc>
            </a:pPr>
            <a:r>
              <a:rPr lang="sv-SE" sz="1100" smtClean="0"/>
              <a:t>Behov </a:t>
            </a:r>
            <a:r>
              <a:rPr lang="sv-SE" sz="1100" smtClean="0"/>
              <a:t>av </a:t>
            </a:r>
            <a:r>
              <a:rPr lang="sv-SE" sz="1100" dirty="0" smtClean="0"/>
              <a:t>samverkan och efterlysning av fler samverkans grupper likt 7-stadsgruppen.</a:t>
            </a:r>
          </a:p>
          <a:p>
            <a:pPr>
              <a:lnSpc>
                <a:spcPct val="100000"/>
              </a:lnSpc>
            </a:pPr>
            <a:r>
              <a:rPr lang="sv-SE" sz="1100" dirty="0" smtClean="0"/>
              <a:t>Våga släppa pappret – arbeta digitalt</a:t>
            </a:r>
          </a:p>
          <a:p>
            <a:pPr>
              <a:lnSpc>
                <a:spcPct val="100000"/>
              </a:lnSpc>
            </a:pPr>
            <a:r>
              <a:rPr lang="sv-SE" sz="1100" dirty="0" smtClean="0"/>
              <a:t>Samarbeta mer </a:t>
            </a:r>
            <a:r>
              <a:rPr lang="sv-SE" sz="1100" smtClean="0"/>
              <a:t>internt </a:t>
            </a:r>
            <a:r>
              <a:rPr lang="sv-SE" sz="1100" smtClean="0"/>
              <a:t>till exempel </a:t>
            </a:r>
            <a:r>
              <a:rPr lang="sv-SE" sz="1100" dirty="0" smtClean="0"/>
              <a:t>Planavdelning och bygglov</a:t>
            </a:r>
          </a:p>
          <a:p>
            <a:endParaRPr lang="sv-SE" sz="1200" dirty="0" smtClean="0"/>
          </a:p>
          <a:p>
            <a:endParaRPr lang="sv-SE" dirty="0" smtClean="0"/>
          </a:p>
          <a:p>
            <a:endParaRPr lang="sv-SE" dirty="0"/>
          </a:p>
        </p:txBody>
      </p:sp>
    </p:spTree>
    <p:extLst>
      <p:ext uri="{BB962C8B-B14F-4D97-AF65-F5344CB8AC3E}">
        <p14:creationId xmlns:p14="http://schemas.microsoft.com/office/powerpoint/2010/main" val="421718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Workshop dag 2</a:t>
            </a:r>
            <a:endParaRPr lang="sv-SE" dirty="0"/>
          </a:p>
        </p:txBody>
      </p:sp>
      <p:sp>
        <p:nvSpPr>
          <p:cNvPr id="6" name="Platshållare för text 5"/>
          <p:cNvSpPr>
            <a:spLocks noGrp="1"/>
          </p:cNvSpPr>
          <p:nvPr>
            <p:ph type="body" sz="quarter" idx="13"/>
          </p:nvPr>
        </p:nvSpPr>
        <p:spPr>
          <a:xfrm>
            <a:off x="399599" y="2192400"/>
            <a:ext cx="8138684" cy="2539938"/>
          </a:xfrm>
        </p:spPr>
        <p:txBody>
          <a:bodyPr/>
          <a:lstStyle/>
          <a:p>
            <a:pPr marL="0" indent="0">
              <a:buNone/>
            </a:pPr>
            <a:r>
              <a:rPr lang="sv-SE" u="sng" dirty="0"/>
              <a:t>TEMA</a:t>
            </a:r>
            <a:br>
              <a:rPr lang="sv-SE" u="sng" dirty="0"/>
            </a:br>
            <a:r>
              <a:rPr lang="sv-SE" dirty="0"/>
              <a:t>B</a:t>
            </a:r>
            <a:r>
              <a:rPr lang="sv-SE" dirty="0" smtClean="0"/>
              <a:t>ygglov </a:t>
            </a:r>
            <a:endParaRPr lang="sv-SE" dirty="0"/>
          </a:p>
          <a:p>
            <a:pPr marL="0" indent="0">
              <a:buNone/>
            </a:pPr>
            <a:r>
              <a:rPr lang="sv-SE" u="sng" dirty="0"/>
              <a:t>BESKRIVNING</a:t>
            </a:r>
            <a:br>
              <a:rPr lang="sv-SE" u="sng" dirty="0"/>
            </a:br>
            <a:r>
              <a:rPr lang="sv-SE" dirty="0" smtClean="0"/>
              <a:t>Svårt med överblick kring lagändringar och MÖD-beslut. Bevakning/vägledning. Rollbeskrivning, Boverket, SKL, LST?</a:t>
            </a:r>
            <a:endParaRPr lang="sv-SE" dirty="0"/>
          </a:p>
          <a:p>
            <a:pPr marL="0" indent="0">
              <a:buNone/>
            </a:pPr>
            <a:r>
              <a:rPr lang="sv-SE" u="sng" dirty="0"/>
              <a:t>SLUTSATS/NÄSTA STEG: </a:t>
            </a:r>
            <a:br>
              <a:rPr lang="sv-SE" u="sng" dirty="0"/>
            </a:br>
            <a:r>
              <a:rPr lang="sv-SE" b="1" dirty="0" smtClean="0"/>
              <a:t>Avtalssamverkan mellan flera kommuner enligt ny lag 1/7, för att hjälpas åt (specialistkompetens). </a:t>
            </a:r>
          </a:p>
          <a:p>
            <a:pPr marL="0" indent="0">
              <a:buNone/>
            </a:pPr>
            <a:r>
              <a:rPr lang="sv-SE" b="1" dirty="0" smtClean="0"/>
              <a:t>Se ”Byggsamverkan”-nätverk (Västra Götaland), Digital plattform finns. Väl utvecklat tänk kring samverkan = gott exempel</a:t>
            </a:r>
            <a:endParaRPr lang="sv-SE" dirty="0"/>
          </a:p>
          <a:p>
            <a:endParaRPr lang="sv-SE" dirty="0"/>
          </a:p>
        </p:txBody>
      </p:sp>
    </p:spTree>
    <p:extLst>
      <p:ext uri="{BB962C8B-B14F-4D97-AF65-F5344CB8AC3E}">
        <p14:creationId xmlns:p14="http://schemas.microsoft.com/office/powerpoint/2010/main" val="1005269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397496" y="870807"/>
            <a:ext cx="8322642" cy="727828"/>
          </a:xfrm>
        </p:spPr>
        <p:txBody>
          <a:bodyPr/>
          <a:lstStyle/>
          <a:p>
            <a:r>
              <a:rPr lang="sv-SE" dirty="0" smtClean="0"/>
              <a:t>Workshop dag 2</a:t>
            </a:r>
            <a:endParaRPr lang="sv-SE" dirty="0"/>
          </a:p>
        </p:txBody>
      </p:sp>
      <p:sp>
        <p:nvSpPr>
          <p:cNvPr id="6" name="Platshållare för text 5"/>
          <p:cNvSpPr>
            <a:spLocks noGrp="1"/>
          </p:cNvSpPr>
          <p:nvPr>
            <p:ph type="body" sz="quarter" idx="13"/>
          </p:nvPr>
        </p:nvSpPr>
        <p:spPr>
          <a:xfrm>
            <a:off x="394090" y="1366135"/>
            <a:ext cx="8138684" cy="2539938"/>
          </a:xfrm>
        </p:spPr>
        <p:txBody>
          <a:bodyPr/>
          <a:lstStyle/>
          <a:p>
            <a:pPr marL="0" indent="0">
              <a:buNone/>
            </a:pPr>
            <a:r>
              <a:rPr lang="sv-SE" u="sng" dirty="0"/>
              <a:t>TEMA</a:t>
            </a:r>
            <a:br>
              <a:rPr lang="sv-SE" u="sng" dirty="0"/>
            </a:br>
            <a:r>
              <a:rPr lang="sv-SE" dirty="0" smtClean="0"/>
              <a:t>Bygglov </a:t>
            </a:r>
            <a:endParaRPr lang="sv-SE" dirty="0"/>
          </a:p>
          <a:p>
            <a:pPr marL="0" indent="0">
              <a:buNone/>
            </a:pPr>
            <a:r>
              <a:rPr lang="sv-SE" u="sng" dirty="0"/>
              <a:t>BESKRIVNING</a:t>
            </a:r>
            <a:br>
              <a:rPr lang="sv-SE" u="sng" dirty="0"/>
            </a:br>
            <a:r>
              <a:rPr lang="sv-SE" dirty="0" smtClean="0"/>
              <a:t>Chefsgruppen i Bygglovsalliansen går igenom senaste rättsfallen 5 ggr/år Skulle behöva inkludera alla medarbetare.</a:t>
            </a:r>
          </a:p>
          <a:p>
            <a:pPr marL="0" indent="0">
              <a:buNone/>
            </a:pPr>
            <a:r>
              <a:rPr lang="sv-SE" dirty="0" smtClean="0"/>
              <a:t>Våga ta eget initiativ till nätverk dvs kontakt de kommuner/personer som du är intresserad av att samverka med.</a:t>
            </a:r>
          </a:p>
          <a:p>
            <a:pPr marL="0" indent="0">
              <a:buNone/>
            </a:pPr>
            <a:r>
              <a:rPr lang="sv-SE" u="sng" dirty="0" smtClean="0"/>
              <a:t>SLUTSATS/NÄSTA </a:t>
            </a:r>
            <a:r>
              <a:rPr lang="sv-SE" u="sng" dirty="0"/>
              <a:t>STEG: </a:t>
            </a:r>
            <a:br>
              <a:rPr lang="sv-SE" u="sng" dirty="0"/>
            </a:br>
            <a:r>
              <a:rPr lang="sv-SE" dirty="0" smtClean="0"/>
              <a:t>Ett nätverk för ”rättsansvarig” som enkelt delar (via mail, </a:t>
            </a:r>
            <a:r>
              <a:rPr lang="sv-SE" err="1" smtClean="0"/>
              <a:t>skype</a:t>
            </a:r>
            <a:r>
              <a:rPr lang="sv-SE" smtClean="0"/>
              <a:t>..) då </a:t>
            </a:r>
            <a:r>
              <a:rPr lang="sv-SE" dirty="0" smtClean="0"/>
              <a:t>praxis ändrar tillvägagångsätt i kommunen</a:t>
            </a:r>
          </a:p>
          <a:p>
            <a:pPr marL="0" indent="0">
              <a:buNone/>
            </a:pPr>
            <a:r>
              <a:rPr lang="sv-SE" dirty="0" smtClean="0"/>
              <a:t>Redan befintliga träffar som PBL-dagen/FSBS </a:t>
            </a:r>
            <a:r>
              <a:rPr lang="sv-SE" dirty="0" err="1" smtClean="0"/>
              <a:t>etc</a:t>
            </a:r>
            <a:r>
              <a:rPr lang="sv-SE" dirty="0" smtClean="0"/>
              <a:t> ökar tiden för omvärldsbevakning (senaste PBL-dagen- bra dragning från MÖD om senaste praxis)</a:t>
            </a:r>
            <a:endParaRPr lang="sv-SE" dirty="0"/>
          </a:p>
          <a:p>
            <a:endParaRPr lang="sv-SE" dirty="0"/>
          </a:p>
        </p:txBody>
      </p:sp>
    </p:spTree>
    <p:extLst>
      <p:ext uri="{BB962C8B-B14F-4D97-AF65-F5344CB8AC3E}">
        <p14:creationId xmlns:p14="http://schemas.microsoft.com/office/powerpoint/2010/main" val="428804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Workshop dag 2</a:t>
            </a:r>
            <a:endParaRPr lang="sv-SE" dirty="0"/>
          </a:p>
        </p:txBody>
      </p:sp>
      <p:sp>
        <p:nvSpPr>
          <p:cNvPr id="6" name="Platshållare för text 5"/>
          <p:cNvSpPr>
            <a:spLocks noGrp="1"/>
          </p:cNvSpPr>
          <p:nvPr>
            <p:ph type="body" sz="quarter" idx="13"/>
          </p:nvPr>
        </p:nvSpPr>
        <p:spPr>
          <a:xfrm>
            <a:off x="399599" y="2192400"/>
            <a:ext cx="8138684" cy="2539938"/>
          </a:xfrm>
        </p:spPr>
        <p:txBody>
          <a:bodyPr/>
          <a:lstStyle/>
          <a:p>
            <a:pPr marL="0" indent="0">
              <a:buNone/>
            </a:pPr>
            <a:r>
              <a:rPr lang="sv-SE" u="sng" dirty="0"/>
              <a:t>TEMA</a:t>
            </a:r>
            <a:br>
              <a:rPr lang="sv-SE" u="sng" dirty="0"/>
            </a:br>
            <a:r>
              <a:rPr lang="sv-SE" dirty="0" smtClean="0"/>
              <a:t>Samverkan internt/externt</a:t>
            </a:r>
            <a:endParaRPr lang="sv-SE" dirty="0"/>
          </a:p>
          <a:p>
            <a:pPr marL="0" indent="0">
              <a:buNone/>
            </a:pPr>
            <a:r>
              <a:rPr lang="sv-SE" u="sng" dirty="0"/>
              <a:t>BESKRIVNING</a:t>
            </a:r>
            <a:br>
              <a:rPr lang="sv-SE" u="sng" dirty="0"/>
            </a:br>
            <a:r>
              <a:rPr lang="sv-SE" dirty="0" smtClean="0"/>
              <a:t>Diskussion kring hur vi samverkar internt på enheter, med andra enheter och externt med tex företag</a:t>
            </a:r>
            <a:endParaRPr lang="sv-SE" u="sng" dirty="0" smtClean="0"/>
          </a:p>
          <a:p>
            <a:pPr marL="0" indent="0">
              <a:buNone/>
            </a:pPr>
            <a:r>
              <a:rPr lang="sv-SE" u="sng" dirty="0" smtClean="0"/>
              <a:t>SLUTSATS/NÄSTA </a:t>
            </a:r>
            <a:r>
              <a:rPr lang="sv-SE" u="sng" dirty="0"/>
              <a:t>STEG: </a:t>
            </a:r>
            <a:br>
              <a:rPr lang="sv-SE" u="sng" dirty="0"/>
            </a:br>
            <a:r>
              <a:rPr lang="sv-SE" dirty="0" smtClean="0"/>
              <a:t>Ligga steget före; tidig info om vad som krävs.</a:t>
            </a:r>
          </a:p>
          <a:p>
            <a:pPr marL="0" indent="0">
              <a:buNone/>
            </a:pPr>
            <a:r>
              <a:rPr lang="sv-SE" dirty="0" smtClean="0"/>
              <a:t>Tydliga exempelritningar; tydligare vad som krävs i en ansökan, vilka handlingar? I lagstiftning eller vägledning från Boverket</a:t>
            </a:r>
            <a:endParaRPr lang="sv-SE" dirty="0"/>
          </a:p>
          <a:p>
            <a:pPr marL="0" indent="0">
              <a:buNone/>
            </a:pPr>
            <a:endParaRPr lang="sv-SE" dirty="0"/>
          </a:p>
        </p:txBody>
      </p:sp>
    </p:spTree>
    <p:extLst>
      <p:ext uri="{BB962C8B-B14F-4D97-AF65-F5344CB8AC3E}">
        <p14:creationId xmlns:p14="http://schemas.microsoft.com/office/powerpoint/2010/main" val="1760796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391988" y="826694"/>
            <a:ext cx="8322642" cy="727828"/>
          </a:xfrm>
        </p:spPr>
        <p:txBody>
          <a:bodyPr/>
          <a:lstStyle/>
          <a:p>
            <a:r>
              <a:rPr lang="sv-SE" dirty="0" smtClean="0"/>
              <a:t>Workshop dag 2</a:t>
            </a:r>
            <a:endParaRPr lang="sv-SE" dirty="0"/>
          </a:p>
        </p:txBody>
      </p:sp>
      <p:sp>
        <p:nvSpPr>
          <p:cNvPr id="6" name="Platshållare för text 5"/>
          <p:cNvSpPr>
            <a:spLocks noGrp="1"/>
          </p:cNvSpPr>
          <p:nvPr>
            <p:ph type="body" sz="quarter" idx="13"/>
          </p:nvPr>
        </p:nvSpPr>
        <p:spPr>
          <a:xfrm>
            <a:off x="410615" y="1228424"/>
            <a:ext cx="8138684" cy="2539938"/>
          </a:xfrm>
        </p:spPr>
        <p:txBody>
          <a:bodyPr/>
          <a:lstStyle/>
          <a:p>
            <a:pPr marL="0" indent="0">
              <a:lnSpc>
                <a:spcPct val="100000"/>
              </a:lnSpc>
              <a:spcAft>
                <a:spcPts val="1200"/>
              </a:spcAft>
              <a:buNone/>
            </a:pPr>
            <a:r>
              <a:rPr lang="sv-SE" u="sng" dirty="0"/>
              <a:t>TEMA</a:t>
            </a:r>
            <a:br>
              <a:rPr lang="sv-SE" u="sng" dirty="0"/>
            </a:br>
            <a:r>
              <a:rPr lang="sv-SE" dirty="0" smtClean="0"/>
              <a:t>1. Bemötande och kundnöjdhet</a:t>
            </a:r>
          </a:p>
          <a:p>
            <a:pPr marL="0" indent="0">
              <a:lnSpc>
                <a:spcPct val="100000"/>
              </a:lnSpc>
              <a:spcAft>
                <a:spcPts val="1200"/>
              </a:spcAft>
              <a:buNone/>
            </a:pPr>
            <a:r>
              <a:rPr lang="sv-SE" dirty="0" smtClean="0"/>
              <a:t>2. Enhetlig bedömning</a:t>
            </a:r>
            <a:endParaRPr lang="sv-SE" dirty="0"/>
          </a:p>
          <a:p>
            <a:pPr marL="0" indent="0">
              <a:lnSpc>
                <a:spcPct val="100000"/>
              </a:lnSpc>
              <a:spcAft>
                <a:spcPts val="1200"/>
              </a:spcAft>
              <a:buNone/>
            </a:pPr>
            <a:r>
              <a:rPr lang="sv-SE" u="sng" dirty="0"/>
              <a:t>BESKRIVNING</a:t>
            </a:r>
            <a:br>
              <a:rPr lang="sv-SE" u="sng" dirty="0"/>
            </a:br>
            <a:r>
              <a:rPr lang="sv-SE" dirty="0" smtClean="0"/>
              <a:t>1. Olika bemötande beroende på handläggare</a:t>
            </a:r>
          </a:p>
          <a:p>
            <a:pPr marL="0" indent="0">
              <a:lnSpc>
                <a:spcPct val="100000"/>
              </a:lnSpc>
              <a:spcAft>
                <a:spcPts val="1200"/>
              </a:spcAft>
              <a:buNone/>
            </a:pPr>
            <a:r>
              <a:rPr lang="sv-SE" dirty="0" smtClean="0"/>
              <a:t>2. Osäkerhet </a:t>
            </a:r>
            <a:r>
              <a:rPr lang="sv-SE" smtClean="0"/>
              <a:t>i bedömningar</a:t>
            </a:r>
            <a:r>
              <a:rPr lang="sv-SE" dirty="0" smtClean="0"/>
              <a:t>, otydlighet. Vem </a:t>
            </a:r>
            <a:r>
              <a:rPr lang="sv-SE" smtClean="0"/>
              <a:t>har svar?</a:t>
            </a:r>
            <a:endParaRPr lang="sv-SE" dirty="0" smtClean="0"/>
          </a:p>
          <a:p>
            <a:pPr marL="0" indent="0">
              <a:lnSpc>
                <a:spcPct val="100000"/>
              </a:lnSpc>
              <a:spcAft>
                <a:spcPts val="1200"/>
              </a:spcAft>
              <a:buNone/>
            </a:pPr>
            <a:r>
              <a:rPr lang="sv-SE" u="sng" dirty="0" smtClean="0"/>
              <a:t>SLUTSATS/NÄSTA </a:t>
            </a:r>
            <a:r>
              <a:rPr lang="sv-SE" u="sng" dirty="0"/>
              <a:t>STEG: </a:t>
            </a:r>
            <a:br>
              <a:rPr lang="sv-SE" u="sng" dirty="0"/>
            </a:br>
            <a:r>
              <a:rPr lang="sv-SE" dirty="0" smtClean="0"/>
              <a:t>1.Positiva erbjudanden </a:t>
            </a:r>
            <a:r>
              <a:rPr lang="sv-SE" smtClean="0"/>
              <a:t>– t ex </a:t>
            </a:r>
            <a:r>
              <a:rPr lang="sv-SE" dirty="0" smtClean="0"/>
              <a:t>personligt möte, telefon, mail (kolla SKL om mallar finns), fysiska möten. Det goda samtalet.</a:t>
            </a:r>
          </a:p>
          <a:p>
            <a:pPr marL="0" indent="0">
              <a:lnSpc>
                <a:spcPct val="100000"/>
              </a:lnSpc>
              <a:spcAft>
                <a:spcPts val="1200"/>
              </a:spcAft>
              <a:buNone/>
            </a:pPr>
            <a:r>
              <a:rPr lang="sv-SE" dirty="0" smtClean="0"/>
              <a:t>1b. Inled personalmöten med ”må-bra”-övning, engagera alla, positiv feedback. </a:t>
            </a:r>
          </a:p>
          <a:p>
            <a:pPr marL="0" indent="0">
              <a:lnSpc>
                <a:spcPct val="100000"/>
              </a:lnSpc>
              <a:spcAft>
                <a:spcPts val="1200"/>
              </a:spcAft>
              <a:buNone/>
            </a:pPr>
            <a:r>
              <a:rPr lang="sv-SE" dirty="0" smtClean="0"/>
              <a:t>2. Behov av </a:t>
            </a:r>
            <a:r>
              <a:rPr lang="sv-SE" dirty="0" err="1" smtClean="0"/>
              <a:t>plattform?Projectplace</a:t>
            </a:r>
            <a:r>
              <a:rPr lang="sv-SE" dirty="0" smtClean="0"/>
              <a:t>/chatforum</a:t>
            </a:r>
            <a:r>
              <a:rPr lang="sv-SE" smtClean="0"/>
              <a:t/>
            </a:r>
            <a:br>
              <a:rPr lang="sv-SE" smtClean="0"/>
            </a:br>
            <a:r>
              <a:rPr lang="sv-SE" smtClean="0"/>
              <a:t>Tillgängligt handläggarstöd </a:t>
            </a:r>
            <a:endParaRPr lang="sv-SE" dirty="0"/>
          </a:p>
        </p:txBody>
      </p:sp>
    </p:spTree>
    <p:extLst>
      <p:ext uri="{BB962C8B-B14F-4D97-AF65-F5344CB8AC3E}">
        <p14:creationId xmlns:p14="http://schemas.microsoft.com/office/powerpoint/2010/main" val="929126819"/>
      </p:ext>
    </p:extLst>
  </p:cSld>
  <p:clrMapOvr>
    <a:masterClrMapping/>
  </p:clrMapOvr>
</p:sld>
</file>

<file path=ppt/theme/theme1.xml><?xml version="1.0" encoding="utf-8"?>
<a:theme xmlns:a="http://schemas.openxmlformats.org/drawingml/2006/main" name="SBR_PPT_Mall_16_9_150325">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CoS_PPT_Mall_16_9_Ny_150326</Template>
  <TotalTime>297</TotalTime>
  <Words>428</Words>
  <Application>Microsoft Office PowerPoint</Application>
  <PresentationFormat>Bildspel på skärmen (16:9)</PresentationFormat>
  <Paragraphs>70</Paragraphs>
  <Slides>10</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Calibri</vt:lpstr>
      <vt:lpstr>Futura Std Book</vt:lpstr>
      <vt:lpstr>Wingdings</vt:lpstr>
      <vt:lpstr>SBR_PPT_Mall_16_9_150325</vt:lpstr>
      <vt:lpstr>Smartare tillsammans</vt:lpstr>
      <vt:lpstr>PowerPoint-presentation</vt:lpstr>
      <vt:lpstr>Serveringstillstånd</vt:lpstr>
      <vt:lpstr>Sammanfattning diskussion  breakout  Boverket PBL kompetens</vt:lpstr>
      <vt:lpstr>Sammanfattning diskussion  breakout SKL</vt:lpstr>
      <vt:lpstr>Workshop dag 2</vt:lpstr>
      <vt:lpstr>Workshop dag 2</vt:lpstr>
      <vt:lpstr>Workshop dag 2</vt:lpstr>
      <vt:lpstr>Workshop dag 2</vt:lpstr>
      <vt:lpstr>Workshop dag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Carolin Happe Sollander</dc:creator>
  <cp:lastModifiedBy>Stefan Frid</cp:lastModifiedBy>
  <cp:revision>35</cp:revision>
  <dcterms:created xsi:type="dcterms:W3CDTF">2018-05-02T11:31:05Z</dcterms:created>
  <dcterms:modified xsi:type="dcterms:W3CDTF">2018-05-15T08:07:32Z</dcterms:modified>
</cp:coreProperties>
</file>