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82" r:id="rId2"/>
    <p:sldId id="298" r:id="rId3"/>
    <p:sldId id="323" r:id="rId4"/>
    <p:sldId id="321" r:id="rId5"/>
    <p:sldId id="320" r:id="rId6"/>
    <p:sldId id="311" r:id="rId7"/>
    <p:sldId id="312" r:id="rId8"/>
    <p:sldId id="313" r:id="rId9"/>
    <p:sldId id="314" r:id="rId10"/>
    <p:sldId id="315" r:id="rId11"/>
    <p:sldId id="316" r:id="rId1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50" userDrawn="1">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90" autoAdjust="0"/>
    <p:restoredTop sz="94776" autoAdjust="0"/>
  </p:normalViewPr>
  <p:slideViewPr>
    <p:cSldViewPr snapToGrid="0" showGuides="1">
      <p:cViewPr varScale="1">
        <p:scale>
          <a:sx n="139" d="100"/>
          <a:sy n="139" d="100"/>
        </p:scale>
        <p:origin x="450" y="102"/>
      </p:cViewPr>
      <p:guideLst>
        <p:guide orient="horz" pos="1381"/>
        <p:guide orient="horz" pos="682"/>
        <p:guide orient="horz" pos="2550"/>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34C1F8-0D69-664F-A929-998F54F0F36B}" type="datetimeFigureOut">
              <a:rPr lang="en-US" smtClean="0"/>
              <a:t>5/14/2018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74C8E-EFBB-48C2-8AAE-FED9B0987BF8}" type="datetimeFigureOut">
              <a:rPr lang="en-GB" smtClean="0"/>
              <a:t>14/05/2018</a:t>
            </a:fld>
            <a:endParaRPr lang="en-GB"/>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3</a:t>
            </a:fld>
            <a:endParaRPr lang="en-GB"/>
          </a:p>
        </p:txBody>
      </p:sp>
    </p:spTree>
    <p:extLst>
      <p:ext uri="{BB962C8B-B14F-4D97-AF65-F5344CB8AC3E}">
        <p14:creationId xmlns:p14="http://schemas.microsoft.com/office/powerpoint/2010/main" val="2433411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50702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6" name="Rubrik 1"/>
          <p:cNvSpPr>
            <a:spLocks noGrp="1"/>
          </p:cNvSpPr>
          <p:nvPr>
            <p:ph type="title"/>
          </p:nvPr>
        </p:nvSpPr>
        <p:spPr>
          <a:xfrm>
            <a:off x="397496" y="1454655"/>
            <a:ext cx="5675413" cy="727828"/>
          </a:xfrm>
        </p:spPr>
        <p:txBody>
          <a:bodyPr/>
          <a:lstStyle/>
          <a:p>
            <a:r>
              <a:rPr lang="sv-SE" noProof="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a:t>Dra bilden till platshållaren eller klicka på ikonen för att lägga till den</a:t>
            </a:r>
            <a:endParaRPr lang="en-GB"/>
          </a:p>
        </p:txBody>
      </p:sp>
      <p:sp>
        <p:nvSpPr>
          <p:cNvPr id="5" name="Rubrik 1"/>
          <p:cNvSpPr>
            <a:spLocks noGrp="1"/>
          </p:cNvSpPr>
          <p:nvPr>
            <p:ph type="title"/>
          </p:nvPr>
        </p:nvSpPr>
        <p:spPr>
          <a:xfrm>
            <a:off x="397496" y="1454655"/>
            <a:ext cx="3720479" cy="727828"/>
          </a:xfrm>
        </p:spPr>
        <p:txBody>
          <a:bodyPr/>
          <a:lstStyle/>
          <a:p>
            <a:r>
              <a:rPr lang="sv-SE" noProof="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2">
    <p:spTree>
      <p:nvGrpSpPr>
        <p:cNvPr id="1" name=""/>
        <p:cNvGrpSpPr/>
        <p:nvPr/>
      </p:nvGrpSpPr>
      <p:grpSpPr>
        <a:xfrm>
          <a:off x="0" y="0"/>
          <a:ext cx="0" cy="0"/>
          <a:chOff x="0" y="0"/>
          <a:chExt cx="0" cy="0"/>
        </a:xfrm>
      </p:grpSpPr>
      <p:pic>
        <p:nvPicPr>
          <p:cNvPr id="2" name="Picture 1" descr="PPT_SBR_1503_Final_16_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32172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3">
    <p:spTree>
      <p:nvGrpSpPr>
        <p:cNvPr id="1" name=""/>
        <p:cNvGrpSpPr/>
        <p:nvPr/>
      </p:nvGrpSpPr>
      <p:grpSpPr>
        <a:xfrm>
          <a:off x="0" y="0"/>
          <a:ext cx="0" cy="0"/>
          <a:chOff x="0" y="0"/>
          <a:chExt cx="0" cy="0"/>
        </a:xfrm>
      </p:grpSpPr>
      <p:pic>
        <p:nvPicPr>
          <p:cNvPr id="3" name="Picture 2" descr="PPT_SBR_1503_Final_16_9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93548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4">
    <p:spTree>
      <p:nvGrpSpPr>
        <p:cNvPr id="1" name=""/>
        <p:cNvGrpSpPr/>
        <p:nvPr/>
      </p:nvGrpSpPr>
      <p:grpSpPr>
        <a:xfrm>
          <a:off x="0" y="0"/>
          <a:ext cx="0" cy="0"/>
          <a:chOff x="0" y="0"/>
          <a:chExt cx="0" cy="0"/>
        </a:xfrm>
      </p:grpSpPr>
      <p:pic>
        <p:nvPicPr>
          <p:cNvPr id="3" name="Picture 2" descr="PPT_SBR_1503_Final_16_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366464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5">
    <p:spTree>
      <p:nvGrpSpPr>
        <p:cNvPr id="1" name=""/>
        <p:cNvGrpSpPr/>
        <p:nvPr/>
      </p:nvGrpSpPr>
      <p:grpSpPr>
        <a:xfrm>
          <a:off x="0" y="0"/>
          <a:ext cx="0" cy="0"/>
          <a:chOff x="0" y="0"/>
          <a:chExt cx="0" cy="0"/>
        </a:xfrm>
      </p:grpSpPr>
      <p:pic>
        <p:nvPicPr>
          <p:cNvPr id="2" name="Picture 1" descr="PPT_SBR_1503_Final_16_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90482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slide 6">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slide 7">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slide 8">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9">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p:txBody>
      </p:sp>
      <p:pic>
        <p:nvPicPr>
          <p:cNvPr id="5" name="Bildobjekt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91" r:id="rId2"/>
    <p:sldLayoutId id="2147483692" r:id="rId3"/>
    <p:sldLayoutId id="2147483693" r:id="rId4"/>
    <p:sldLayoutId id="2147483694" r:id="rId5"/>
    <p:sldLayoutId id="2147483658" r:id="rId6"/>
    <p:sldLayoutId id="2147483660" r:id="rId7"/>
    <p:sldLayoutId id="2147483657" r:id="rId8"/>
    <p:sldLayoutId id="2147483656" r:id="rId9"/>
    <p:sldLayoutId id="2147483653" r:id="rId10"/>
    <p:sldLayoutId id="2147483650" r:id="rId11"/>
    <p:sldLayoutId id="2147483651" r:id="rId12"/>
    <p:sldLayoutId id="2147483652" r:id="rId13"/>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5351"/>
            <a:ext cx="9144000" cy="604612"/>
          </a:xfrm>
        </p:spPr>
        <p:txBody>
          <a:bodyPr/>
          <a:lstStyle/>
          <a:p>
            <a:pPr algn="ctr"/>
            <a:r>
              <a:rPr lang="en-US" sz="4000" dirty="0" err="1"/>
              <a:t>Smartare</a:t>
            </a:r>
            <a:r>
              <a:rPr lang="en-US" sz="4000" dirty="0"/>
              <a:t> </a:t>
            </a:r>
            <a:r>
              <a:rPr lang="en-US" sz="4000" dirty="0" err="1"/>
              <a:t>tillsammans</a:t>
            </a:r>
            <a:endParaRPr lang="en-US" sz="4000" dirty="0"/>
          </a:p>
        </p:txBody>
      </p:sp>
    </p:spTree>
    <p:extLst>
      <p:ext uri="{BB962C8B-B14F-4D97-AF65-F5344CB8AC3E}">
        <p14:creationId xmlns:p14="http://schemas.microsoft.com/office/powerpoint/2010/main" val="144338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87338" y="386575"/>
            <a:ext cx="8322642" cy="727828"/>
          </a:xfrm>
        </p:spPr>
        <p:txBody>
          <a:bodyPr/>
          <a:lstStyle/>
          <a:p>
            <a:r>
              <a:rPr lang="sv-SE" smtClean="0"/>
              <a:t>Goda </a:t>
            </a:r>
            <a:r>
              <a:rPr lang="sv-SE"/>
              <a:t>exempel – Miljö och </a:t>
            </a:r>
            <a:r>
              <a:rPr lang="sv-SE" smtClean="0"/>
              <a:t>hälsa</a:t>
            </a:r>
            <a:endParaRPr lang="sv-SE"/>
          </a:p>
        </p:txBody>
      </p:sp>
      <p:sp>
        <p:nvSpPr>
          <p:cNvPr id="5" name="Platshållare för text 4"/>
          <p:cNvSpPr>
            <a:spLocks noGrp="1"/>
          </p:cNvSpPr>
          <p:nvPr>
            <p:ph type="body" sz="quarter" idx="13"/>
          </p:nvPr>
        </p:nvSpPr>
        <p:spPr>
          <a:xfrm>
            <a:off x="322758" y="1178108"/>
            <a:ext cx="3420000" cy="2539938"/>
          </a:xfrm>
        </p:spPr>
        <p:txBody>
          <a:bodyPr/>
          <a:lstStyle/>
          <a:p>
            <a:pPr lvl="0">
              <a:spcAft>
                <a:spcPts val="0"/>
              </a:spcAft>
            </a:pPr>
            <a:r>
              <a:rPr lang="sv-SE" sz="1100"/>
              <a:t>Lotsfunktion eller motsvarande – positiva effekter</a:t>
            </a:r>
          </a:p>
          <a:p>
            <a:pPr lvl="0">
              <a:spcAft>
                <a:spcPts val="0"/>
              </a:spcAft>
            </a:pPr>
            <a:r>
              <a:rPr lang="sv-SE" sz="1100"/>
              <a:t>Vid avloppsinventeringar – bjud in till möten för att mötas. Dagtid/kvällstid.</a:t>
            </a:r>
          </a:p>
          <a:p>
            <a:pPr lvl="0">
              <a:spcAft>
                <a:spcPts val="0"/>
              </a:spcAft>
            </a:pPr>
            <a:r>
              <a:rPr lang="sv-SE" sz="1100"/>
              <a:t>Frukostmöten med entreprenörer</a:t>
            </a:r>
          </a:p>
          <a:p>
            <a:pPr lvl="0">
              <a:spcAft>
                <a:spcPts val="0"/>
              </a:spcAft>
            </a:pPr>
            <a:r>
              <a:rPr lang="sv-SE" sz="1100"/>
              <a:t>En service hub på biblioteket i stadskärnan som bemannas av kommuntjänstemän, rullande schema. Kan svara på enklare frågor om ex hur laddar man med en app? Byta lösenord?</a:t>
            </a:r>
          </a:p>
          <a:p>
            <a:pPr lvl="0">
              <a:spcAft>
                <a:spcPts val="0"/>
              </a:spcAft>
            </a:pPr>
            <a:r>
              <a:rPr lang="sv-SE" sz="1100"/>
              <a:t>Aktiv VA- rådgivning. Har kontakt med mäklare, FÄ </a:t>
            </a:r>
            <a:r>
              <a:rPr lang="sv-SE" sz="1100" smtClean="0"/>
              <a:t>entreprenörer</a:t>
            </a:r>
            <a:endParaRPr lang="sv-SE" sz="1100"/>
          </a:p>
        </p:txBody>
      </p:sp>
      <p:sp>
        <p:nvSpPr>
          <p:cNvPr id="6" name="Platshållare för text 5"/>
          <p:cNvSpPr>
            <a:spLocks noGrp="1"/>
          </p:cNvSpPr>
          <p:nvPr>
            <p:ph type="body" sz="quarter" idx="14"/>
          </p:nvPr>
        </p:nvSpPr>
        <p:spPr>
          <a:xfrm>
            <a:off x="4510526" y="1178108"/>
            <a:ext cx="3420000" cy="2539938"/>
          </a:xfrm>
        </p:spPr>
        <p:txBody>
          <a:bodyPr/>
          <a:lstStyle/>
          <a:p>
            <a:pPr lvl="0">
              <a:spcAft>
                <a:spcPts val="0"/>
              </a:spcAft>
            </a:pPr>
            <a:r>
              <a:rPr lang="sv-SE" sz="1100"/>
              <a:t>Dialog med fordonslinjen på gymnasiet om vad som gäller</a:t>
            </a:r>
          </a:p>
          <a:p>
            <a:pPr lvl="0">
              <a:spcAft>
                <a:spcPts val="0"/>
              </a:spcAft>
            </a:pPr>
            <a:r>
              <a:rPr lang="sv-SE" sz="1100"/>
              <a:t>Utveckla en rapporteringstjänst med litet SMP för ex köldmedel. Samverka med köldmedel i företagen.</a:t>
            </a:r>
          </a:p>
          <a:p>
            <a:pPr lvl="0">
              <a:spcAft>
                <a:spcPts val="0"/>
              </a:spcAft>
            </a:pPr>
            <a:r>
              <a:rPr lang="sv-SE" sz="1100"/>
              <a:t>Nyttja studenter och praktikanter för att göra enklare arbetsuppgifter eller verksamhetsutveckling och analyser.</a:t>
            </a:r>
          </a:p>
          <a:p>
            <a:pPr>
              <a:spcAft>
                <a:spcPts val="0"/>
              </a:spcAft>
            </a:pPr>
            <a:r>
              <a:rPr lang="sv-SE" sz="1100"/>
              <a:t>Gnugga med andra kompetenser – det kan ge nya synsätt</a:t>
            </a:r>
            <a:endParaRPr lang="sv-SE" altLang="sv-SE" sz="1100"/>
          </a:p>
          <a:p>
            <a:pPr lvl="0" eaLnBrk="0" hangingPunct="0">
              <a:lnSpc>
                <a:spcPct val="100000"/>
              </a:lnSpc>
              <a:spcBef>
                <a:spcPct val="0"/>
              </a:spcBef>
              <a:spcAft>
                <a:spcPct val="0"/>
              </a:spcAft>
              <a:buClrTx/>
              <a:buSzTx/>
              <a:buFont typeface="Wingdings" panose="05000000000000000000" pitchFamily="2" charset="2"/>
              <a:buChar char="§"/>
            </a:pPr>
            <a:endParaRPr lang="sv-SE" altLang="sv-SE" sz="1100" smtClean="0"/>
          </a:p>
          <a:p>
            <a:pPr lvl="0" eaLnBrk="0" hangingPunct="0">
              <a:lnSpc>
                <a:spcPct val="100000"/>
              </a:lnSpc>
              <a:spcBef>
                <a:spcPct val="0"/>
              </a:spcBef>
              <a:spcAft>
                <a:spcPct val="0"/>
              </a:spcAft>
              <a:buClrTx/>
              <a:buSzTx/>
              <a:buFont typeface="Wingdings" panose="05000000000000000000" pitchFamily="2" charset="2"/>
              <a:buChar char="§"/>
            </a:pPr>
            <a:endParaRPr lang="sv-SE" sz="1100"/>
          </a:p>
        </p:txBody>
      </p:sp>
    </p:spTree>
    <p:extLst>
      <p:ext uri="{BB962C8B-B14F-4D97-AF65-F5344CB8AC3E}">
        <p14:creationId xmlns:p14="http://schemas.microsoft.com/office/powerpoint/2010/main" val="317859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87338" y="386575"/>
            <a:ext cx="8322642" cy="727828"/>
          </a:xfrm>
        </p:spPr>
        <p:txBody>
          <a:bodyPr/>
          <a:lstStyle/>
          <a:p>
            <a:r>
              <a:rPr lang="sv-SE"/>
              <a:t>NKI resultatet – Hur tar vi hand om det?</a:t>
            </a:r>
            <a:br>
              <a:rPr lang="sv-SE"/>
            </a:br>
            <a:endParaRPr lang="sv-SE"/>
          </a:p>
        </p:txBody>
      </p:sp>
      <p:sp>
        <p:nvSpPr>
          <p:cNvPr id="5" name="Platshållare för text 4"/>
          <p:cNvSpPr>
            <a:spLocks noGrp="1"/>
          </p:cNvSpPr>
          <p:nvPr>
            <p:ph type="body" sz="quarter" idx="13"/>
          </p:nvPr>
        </p:nvSpPr>
        <p:spPr>
          <a:xfrm>
            <a:off x="322758" y="1178108"/>
            <a:ext cx="3420000" cy="2539938"/>
          </a:xfrm>
        </p:spPr>
        <p:txBody>
          <a:bodyPr/>
          <a:lstStyle/>
          <a:p>
            <a:r>
              <a:rPr lang="sv-SE" sz="1100"/>
              <a:t>Vi tar resultatet med en nypa salt. En del frågetecken kring resultatet. Låg andel svar. Stora diffar mellan åren och svårt att veta vilken skillnad som gjort i verksamheterna. Data skiljer mellan kommunerna, felaktiga adressater?</a:t>
            </a:r>
          </a:p>
          <a:p>
            <a:r>
              <a:rPr lang="sv-SE" sz="1100"/>
              <a:t>Vissa kommuner genomför djupintervjuer eller korta enkäter i direkt anslutning till handläggning el. inspektion med möjlighet till fritext, - detta ger mer för utveckling av verksamheten</a:t>
            </a:r>
            <a:r>
              <a:rPr lang="sv-SE" sz="1100" smtClean="0"/>
              <a:t>.</a:t>
            </a:r>
            <a:endParaRPr lang="sv-SE" sz="1100"/>
          </a:p>
        </p:txBody>
      </p:sp>
      <p:sp>
        <p:nvSpPr>
          <p:cNvPr id="6" name="Platshållare för text 5"/>
          <p:cNvSpPr>
            <a:spLocks noGrp="1"/>
          </p:cNvSpPr>
          <p:nvPr>
            <p:ph type="body" sz="quarter" idx="14"/>
          </p:nvPr>
        </p:nvSpPr>
        <p:spPr>
          <a:xfrm>
            <a:off x="4510526" y="1178108"/>
            <a:ext cx="3420000" cy="2539938"/>
          </a:xfrm>
        </p:spPr>
        <p:txBody>
          <a:bodyPr/>
          <a:lstStyle/>
          <a:p>
            <a:r>
              <a:rPr lang="sv-SE" sz="1100"/>
              <a:t>Ta några stora grepp</a:t>
            </a:r>
            <a:br>
              <a:rPr lang="sv-SE" sz="1100"/>
            </a:br>
            <a:r>
              <a:rPr lang="sv-SE" sz="1100"/>
              <a:t>Ringer istället för att maila – en personlig kontakt.</a:t>
            </a:r>
          </a:p>
          <a:p>
            <a:r>
              <a:rPr lang="sv-SE" sz="1100"/>
              <a:t>Vi lägger mycket tid på enkäten och vill hellre ringa!</a:t>
            </a:r>
          </a:p>
          <a:p>
            <a:r>
              <a:rPr lang="sv-SE" sz="1100"/>
              <a:t>Vem står som avsändare på det mail som går ut till företagen? Är det KSO?</a:t>
            </a:r>
          </a:p>
          <a:p>
            <a:r>
              <a:rPr lang="sv-SE" sz="1100"/>
              <a:t>Frisvarstexten är bra</a:t>
            </a:r>
          </a:p>
          <a:p>
            <a:pPr lvl="0" eaLnBrk="0" hangingPunct="0">
              <a:lnSpc>
                <a:spcPct val="100000"/>
              </a:lnSpc>
              <a:spcBef>
                <a:spcPct val="0"/>
              </a:spcBef>
              <a:spcAft>
                <a:spcPct val="0"/>
              </a:spcAft>
              <a:buClrTx/>
              <a:buSzTx/>
              <a:buFont typeface="Wingdings" panose="05000000000000000000" pitchFamily="2" charset="2"/>
              <a:buChar char="§"/>
            </a:pPr>
            <a:endParaRPr lang="sv-SE" altLang="sv-SE" sz="1100"/>
          </a:p>
          <a:p>
            <a:pPr lvl="0" eaLnBrk="0" hangingPunct="0">
              <a:lnSpc>
                <a:spcPct val="100000"/>
              </a:lnSpc>
              <a:spcBef>
                <a:spcPct val="0"/>
              </a:spcBef>
              <a:spcAft>
                <a:spcPct val="0"/>
              </a:spcAft>
              <a:buClrTx/>
              <a:buSzTx/>
              <a:buFont typeface="Wingdings" panose="05000000000000000000" pitchFamily="2" charset="2"/>
              <a:buChar char="§"/>
            </a:pPr>
            <a:endParaRPr lang="sv-SE" sz="1200"/>
          </a:p>
        </p:txBody>
      </p:sp>
    </p:spTree>
    <p:extLst>
      <p:ext uri="{BB962C8B-B14F-4D97-AF65-F5344CB8AC3E}">
        <p14:creationId xmlns:p14="http://schemas.microsoft.com/office/powerpoint/2010/main" val="38466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BB69A0-5CE3-D84E-A5F2-E40CF1228796}"/>
              </a:ext>
            </a:extLst>
          </p:cNvPr>
          <p:cNvSpPr txBox="1">
            <a:spLocks/>
          </p:cNvSpPr>
          <p:nvPr/>
        </p:nvSpPr>
        <p:spPr bwMode="auto">
          <a:xfrm>
            <a:off x="0" y="929819"/>
            <a:ext cx="9144000" cy="11542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3200" smtClean="0"/>
              <a:t>Annika Janglund</a:t>
            </a:r>
            <a:endParaRPr lang="en-US" sz="3200" b="0" dirty="0">
              <a:latin typeface="Futura Std Book" panose="020B0502020204020303" pitchFamily="34" charset="0"/>
            </a:endParaRPr>
          </a:p>
          <a:p>
            <a:pPr algn="ctr">
              <a:lnSpc>
                <a:spcPct val="100000"/>
              </a:lnSpc>
            </a:pPr>
            <a:r>
              <a:rPr lang="en-US" sz="2400" b="0" smtClean="0">
                <a:latin typeface="Futura Std Book" panose="020B0502020204020303" pitchFamily="34" charset="0"/>
              </a:rPr>
              <a:t>Näringslivsutvecklare, Gävle</a:t>
            </a:r>
            <a:endParaRPr lang="en-US" sz="2400" b="0" dirty="0">
              <a:latin typeface="Futura Std Book" panose="020B0502020204020303" pitchFamily="34" charset="0"/>
            </a:endParaRPr>
          </a:p>
        </p:txBody>
      </p:sp>
      <p:sp>
        <p:nvSpPr>
          <p:cNvPr id="5" name="Title 1">
            <a:extLst>
              <a:ext uri="{FF2B5EF4-FFF2-40B4-BE49-F238E27FC236}">
                <a16:creationId xmlns:a16="http://schemas.microsoft.com/office/drawing/2014/main" id="{9BF68E46-7DAF-8944-8009-44719AB0F616}"/>
              </a:ext>
            </a:extLst>
          </p:cNvPr>
          <p:cNvSpPr txBox="1">
            <a:spLocks/>
          </p:cNvSpPr>
          <p:nvPr/>
        </p:nvSpPr>
        <p:spPr bwMode="auto">
          <a:xfrm>
            <a:off x="0" y="1759928"/>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4000"/>
              <a:t> </a:t>
            </a:r>
            <a:r>
              <a:rPr lang="en-US" sz="3200" smtClean="0"/>
              <a:t>Eva Jackson</a:t>
            </a:r>
            <a:r>
              <a:rPr lang="en-US" sz="4000"/>
              <a:t/>
            </a:r>
            <a:br>
              <a:rPr lang="en-US" sz="4000"/>
            </a:br>
            <a:r>
              <a:rPr lang="en-US" sz="2400" b="0" smtClean="0">
                <a:latin typeface="Futura Std Book" panose="020B0502020204020303" pitchFamily="34" charset="0"/>
              </a:rPr>
              <a:t>Samhällsbyggnadschef, Gävle</a:t>
            </a:r>
            <a:endParaRPr lang="en-US" sz="2400" b="0" dirty="0">
              <a:latin typeface="Futura Std Book" panose="020B0502020204020303" pitchFamily="34" charset="0"/>
            </a:endParaRPr>
          </a:p>
        </p:txBody>
      </p:sp>
      <p:sp>
        <p:nvSpPr>
          <p:cNvPr id="6" name="Title 1">
            <a:extLst>
              <a:ext uri="{FF2B5EF4-FFF2-40B4-BE49-F238E27FC236}">
                <a16:creationId xmlns:a16="http://schemas.microsoft.com/office/drawing/2014/main" id="{F7874F04-151F-DA4E-A46A-7A3E8408D3CD}"/>
              </a:ext>
            </a:extLst>
          </p:cNvPr>
          <p:cNvSpPr txBox="1">
            <a:spLocks/>
          </p:cNvSpPr>
          <p:nvPr/>
        </p:nvSpPr>
        <p:spPr bwMode="auto">
          <a:xfrm>
            <a:off x="0" y="3737011"/>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000" b="0" dirty="0">
              <a:latin typeface="Futura Std Book" panose="020B0502020204020303" pitchFamily="34" charset="0"/>
            </a:endParaRPr>
          </a:p>
        </p:txBody>
      </p:sp>
      <p:sp>
        <p:nvSpPr>
          <p:cNvPr id="7" name="Title 1">
            <a:extLst>
              <a:ext uri="{FF2B5EF4-FFF2-40B4-BE49-F238E27FC236}">
                <a16:creationId xmlns:a16="http://schemas.microsoft.com/office/drawing/2014/main" id="{E676563A-53A5-0D42-B31D-904EEA6F4760}"/>
              </a:ext>
            </a:extLst>
          </p:cNvPr>
          <p:cNvSpPr txBox="1">
            <a:spLocks/>
          </p:cNvSpPr>
          <p:nvPr/>
        </p:nvSpPr>
        <p:spPr bwMode="auto">
          <a:xfrm>
            <a:off x="194628" y="2964285"/>
            <a:ext cx="9144000" cy="14550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3200" smtClean="0"/>
              <a:t>Naturvårdsverket</a:t>
            </a:r>
            <a:endParaRPr lang="en-US" sz="3200" b="0" dirty="0">
              <a:latin typeface="Futura Std Book" panose="020B0502020204020303" pitchFamily="34" charset="0"/>
            </a:endParaRPr>
          </a:p>
          <a:p>
            <a:pPr algn="ctr">
              <a:lnSpc>
                <a:spcPct val="100000"/>
              </a:lnSpc>
            </a:pPr>
            <a:r>
              <a:rPr lang="en-US" sz="2400" b="0" smtClean="0">
                <a:latin typeface="Futura Std Book" panose="020B0502020204020303" pitchFamily="34" charset="0"/>
              </a:rPr>
              <a:t>Åsa Söderberg</a:t>
            </a:r>
          </a:p>
          <a:p>
            <a:pPr algn="ctr">
              <a:lnSpc>
                <a:spcPct val="100000"/>
              </a:lnSpc>
            </a:pPr>
            <a:r>
              <a:rPr lang="en-US" sz="2400" b="0" smtClean="0">
                <a:latin typeface="Futura Std Book" panose="020B0502020204020303" pitchFamily="34" charset="0"/>
              </a:rPr>
              <a:t>Kenneth Zetterberg</a:t>
            </a:r>
          </a:p>
          <a:p>
            <a:pPr algn="ctr">
              <a:lnSpc>
                <a:spcPct val="100000"/>
              </a:lnSpc>
            </a:pPr>
            <a:r>
              <a:rPr lang="en-US" sz="2400" b="0" smtClean="0">
                <a:latin typeface="Futura Std Book" panose="020B0502020204020303" pitchFamily="34" charset="0"/>
              </a:rPr>
              <a:t>Johan Wulff</a:t>
            </a:r>
            <a:endParaRPr lang="en-US" sz="2400" b="0" dirty="0">
              <a:latin typeface="Futura Std Book" panose="020B0502020204020303" pitchFamily="34" charset="0"/>
            </a:endParaRPr>
          </a:p>
        </p:txBody>
      </p:sp>
      <p:sp>
        <p:nvSpPr>
          <p:cNvPr id="8" name="Title 1">
            <a:extLst>
              <a:ext uri="{FF2B5EF4-FFF2-40B4-BE49-F238E27FC236}">
                <a16:creationId xmlns:a16="http://schemas.microsoft.com/office/drawing/2014/main" id="{C13F9077-6126-794D-B7B5-6DC54066E38D}"/>
              </a:ext>
            </a:extLst>
          </p:cNvPr>
          <p:cNvSpPr txBox="1">
            <a:spLocks/>
          </p:cNvSpPr>
          <p:nvPr/>
        </p:nvSpPr>
        <p:spPr bwMode="auto">
          <a:xfrm>
            <a:off x="389256" y="4067451"/>
            <a:ext cx="9144000" cy="14550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2400" b="0" dirty="0">
              <a:latin typeface="Futura Std Book" panose="020B0502020204020303" pitchFamily="34" charset="0"/>
            </a:endParaRPr>
          </a:p>
        </p:txBody>
      </p:sp>
    </p:spTree>
    <p:extLst>
      <p:ext uri="{BB962C8B-B14F-4D97-AF65-F5344CB8AC3E}">
        <p14:creationId xmlns:p14="http://schemas.microsoft.com/office/powerpoint/2010/main" val="57498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smtClean="0">
                <a:latin typeface="Arial" charset="0"/>
                <a:ea typeface="Arial" charset="0"/>
                <a:cs typeface="Arial" charset="0"/>
              </a:rPr>
              <a:t>Miljö- och hälsoskydd</a:t>
            </a:r>
            <a:endParaRPr lang="en-US" b="0" dirty="0">
              <a:latin typeface="Arial" charset="0"/>
              <a:ea typeface="Arial" charset="0"/>
              <a:cs typeface="Arial" charset="0"/>
            </a:endParaRPr>
          </a:p>
        </p:txBody>
      </p:sp>
      <p:sp>
        <p:nvSpPr>
          <p:cNvPr id="3" name="textruta 2"/>
          <p:cNvSpPr txBox="1"/>
          <p:nvPr/>
        </p:nvSpPr>
        <p:spPr>
          <a:xfrm>
            <a:off x="1182899" y="3644400"/>
            <a:ext cx="2578100" cy="449792"/>
          </a:xfrm>
          <a:prstGeom prst="rect">
            <a:avLst/>
          </a:prstGeom>
          <a:noFill/>
        </p:spPr>
        <p:txBody>
          <a:bodyPr wrap="square" lIns="0" tIns="0" rIns="0" bIns="0" rtlCol="0">
            <a:noAutofit/>
          </a:bodyPr>
          <a:lstStyle/>
          <a:p>
            <a:pPr lvl="0" algn="ctr"/>
            <a:r>
              <a:rPr lang="sv-SE" sz="1600" dirty="0">
                <a:solidFill>
                  <a:schemeClr val="bg2"/>
                </a:solidFill>
                <a:ea typeface="Arial" charset="0"/>
              </a:rPr>
              <a:t>Kundnöjdhet – så når vi grön stapel (NKI 70)</a:t>
            </a:r>
          </a:p>
        </p:txBody>
      </p:sp>
      <p:sp>
        <p:nvSpPr>
          <p:cNvPr id="4" name="textruta 3"/>
          <p:cNvSpPr txBox="1"/>
          <p:nvPr/>
        </p:nvSpPr>
        <p:spPr>
          <a:xfrm>
            <a:off x="3512925" y="4230603"/>
            <a:ext cx="4510323" cy="530225"/>
          </a:xfrm>
          <a:prstGeom prst="rect">
            <a:avLst/>
          </a:prstGeom>
          <a:noFill/>
        </p:spPr>
        <p:txBody>
          <a:bodyPr wrap="square" lIns="0" tIns="0" rIns="0" bIns="0" rtlCol="0">
            <a:noAutofit/>
          </a:bodyPr>
          <a:lstStyle/>
          <a:p>
            <a:pPr lvl="0" algn="ctr"/>
            <a:r>
              <a:rPr lang="sv-SE" sz="1400" dirty="0">
                <a:solidFill>
                  <a:schemeClr val="bg2"/>
                </a:solidFill>
                <a:ea typeface="Arial" charset="0"/>
              </a:rPr>
              <a:t>Kostnadseffektivitet – så säkrar vi tillväxt och välfärd</a:t>
            </a:r>
          </a:p>
        </p:txBody>
      </p:sp>
      <p:sp>
        <p:nvSpPr>
          <p:cNvPr id="5" name="textruta 4"/>
          <p:cNvSpPr txBox="1"/>
          <p:nvPr/>
        </p:nvSpPr>
        <p:spPr>
          <a:xfrm>
            <a:off x="2793811" y="2390287"/>
            <a:ext cx="4038600" cy="676275"/>
          </a:xfrm>
          <a:prstGeom prst="rect">
            <a:avLst/>
          </a:prstGeom>
          <a:noFill/>
        </p:spPr>
        <p:txBody>
          <a:bodyPr wrap="square" lIns="0" tIns="0" rIns="0" bIns="0" rtlCol="0">
            <a:noAutofit/>
          </a:bodyPr>
          <a:lstStyle/>
          <a:p>
            <a:pPr lvl="0" algn="ctr"/>
            <a:r>
              <a:rPr lang="sv-SE" sz="2400" b="1" dirty="0">
                <a:solidFill>
                  <a:schemeClr val="bg2"/>
                </a:solidFill>
                <a:ea typeface="Arial" charset="0"/>
              </a:rPr>
              <a:t>Enhetlig regeltillämpning – så stänger vi gapet som kunderna upplever</a:t>
            </a:r>
          </a:p>
        </p:txBody>
      </p:sp>
      <p:sp>
        <p:nvSpPr>
          <p:cNvPr id="6" name="textruta 5"/>
          <p:cNvSpPr txBox="1"/>
          <p:nvPr/>
        </p:nvSpPr>
        <p:spPr>
          <a:xfrm>
            <a:off x="-110653" y="1986492"/>
            <a:ext cx="3355445" cy="456671"/>
          </a:xfrm>
          <a:prstGeom prst="rect">
            <a:avLst/>
          </a:prstGeom>
          <a:noFill/>
        </p:spPr>
        <p:txBody>
          <a:bodyPr wrap="square" lIns="0" tIns="0" rIns="0" bIns="0" rtlCol="0">
            <a:noAutofit/>
          </a:bodyPr>
          <a:lstStyle/>
          <a:p>
            <a:pPr lvl="0" algn="ctr"/>
            <a:r>
              <a:rPr lang="sv-SE" sz="2200" dirty="0">
                <a:solidFill>
                  <a:schemeClr val="bg2"/>
                </a:solidFill>
                <a:ea typeface="Arial" charset="0"/>
              </a:rPr>
              <a:t>Digitalisering – koordinering och handlingsplan </a:t>
            </a:r>
          </a:p>
        </p:txBody>
      </p:sp>
      <p:sp>
        <p:nvSpPr>
          <p:cNvPr id="7" name="textruta 6"/>
          <p:cNvSpPr txBox="1"/>
          <p:nvPr/>
        </p:nvSpPr>
        <p:spPr>
          <a:xfrm>
            <a:off x="5456675" y="3411141"/>
            <a:ext cx="3104621" cy="554831"/>
          </a:xfrm>
          <a:prstGeom prst="rect">
            <a:avLst/>
          </a:prstGeom>
          <a:noFill/>
        </p:spPr>
        <p:txBody>
          <a:bodyPr wrap="square" lIns="0" tIns="0" rIns="0" bIns="0" rtlCol="0">
            <a:noAutofit/>
          </a:bodyPr>
          <a:lstStyle/>
          <a:p>
            <a:pPr lvl="0" algn="ctr"/>
            <a:r>
              <a:rPr lang="sv-SE" sz="2000" dirty="0">
                <a:solidFill>
                  <a:schemeClr val="bg2"/>
                </a:solidFill>
                <a:ea typeface="Arial" charset="0"/>
              </a:rPr>
              <a:t>Samverkan – från ord till handling genom </a:t>
            </a:r>
            <a:r>
              <a:rPr lang="sv-SE" sz="2000" dirty="0" err="1">
                <a:solidFill>
                  <a:schemeClr val="bg2"/>
                </a:solidFill>
                <a:ea typeface="Arial" charset="0"/>
              </a:rPr>
              <a:t>win</a:t>
            </a:r>
            <a:r>
              <a:rPr lang="sv-SE" sz="2000" dirty="0">
                <a:solidFill>
                  <a:schemeClr val="bg2"/>
                </a:solidFill>
                <a:ea typeface="Arial" charset="0"/>
              </a:rPr>
              <a:t>/</a:t>
            </a:r>
            <a:r>
              <a:rPr lang="sv-SE" sz="2000" dirty="0" err="1">
                <a:solidFill>
                  <a:schemeClr val="bg2"/>
                </a:solidFill>
                <a:ea typeface="Arial" charset="0"/>
              </a:rPr>
              <a:t>win</a:t>
            </a:r>
            <a:endParaRPr lang="sv-SE" sz="2000" dirty="0">
              <a:solidFill>
                <a:schemeClr val="bg2"/>
              </a:solidFill>
              <a:ea typeface="Arial" charset="0"/>
            </a:endParaRPr>
          </a:p>
        </p:txBody>
      </p:sp>
      <p:sp>
        <p:nvSpPr>
          <p:cNvPr id="8" name="textruta 7"/>
          <p:cNvSpPr txBox="1"/>
          <p:nvPr/>
        </p:nvSpPr>
        <p:spPr>
          <a:xfrm>
            <a:off x="4796965" y="1819632"/>
            <a:ext cx="3925887" cy="452702"/>
          </a:xfrm>
          <a:prstGeom prst="rect">
            <a:avLst/>
          </a:prstGeom>
          <a:noFill/>
        </p:spPr>
        <p:txBody>
          <a:bodyPr wrap="square" lIns="0" tIns="0" rIns="0" bIns="0" rtlCol="0">
            <a:noAutofit/>
          </a:bodyPr>
          <a:lstStyle/>
          <a:p>
            <a:pPr lvl="0" algn="ctr"/>
            <a:r>
              <a:rPr lang="sv-SE" sz="2000" dirty="0">
                <a:solidFill>
                  <a:schemeClr val="bg2"/>
                </a:solidFill>
                <a:ea typeface="Arial" charset="0"/>
              </a:rPr>
              <a:t>Erfarenhetsutbyte – goda exempel och insikter</a:t>
            </a:r>
          </a:p>
        </p:txBody>
      </p:sp>
      <p:sp>
        <p:nvSpPr>
          <p:cNvPr id="9" name="textruta 8"/>
          <p:cNvSpPr txBox="1"/>
          <p:nvPr/>
        </p:nvSpPr>
        <p:spPr>
          <a:xfrm>
            <a:off x="5847080" y="1054733"/>
            <a:ext cx="3105679" cy="753533"/>
          </a:xfrm>
          <a:prstGeom prst="rect">
            <a:avLst/>
          </a:prstGeom>
          <a:noFill/>
        </p:spPr>
        <p:txBody>
          <a:bodyPr wrap="square" lIns="0" tIns="0" rIns="0" bIns="0" rtlCol="0">
            <a:noAutofit/>
          </a:bodyPr>
          <a:lstStyle/>
          <a:p>
            <a:pPr lvl="0" algn="ctr"/>
            <a:r>
              <a:rPr lang="sv-SE" sz="1400" dirty="0">
                <a:solidFill>
                  <a:schemeClr val="bg2"/>
                </a:solidFill>
                <a:ea typeface="Arial" charset="0"/>
              </a:rPr>
              <a:t>Lågt hängande frukter – så inkasserar vi enkla vinster</a:t>
            </a:r>
          </a:p>
        </p:txBody>
      </p:sp>
      <p:sp>
        <p:nvSpPr>
          <p:cNvPr id="10" name="textruta 9"/>
          <p:cNvSpPr txBox="1"/>
          <p:nvPr/>
        </p:nvSpPr>
        <p:spPr>
          <a:xfrm>
            <a:off x="2793811" y="448017"/>
            <a:ext cx="3725332" cy="564356"/>
          </a:xfrm>
          <a:prstGeom prst="rect">
            <a:avLst/>
          </a:prstGeom>
          <a:noFill/>
        </p:spPr>
        <p:txBody>
          <a:bodyPr wrap="square" lIns="0" tIns="0" rIns="0" bIns="0" rtlCol="0">
            <a:noAutofit/>
          </a:bodyPr>
          <a:lstStyle/>
          <a:p>
            <a:pPr lvl="0" algn="ctr"/>
            <a:r>
              <a:rPr lang="sv-SE" b="1" dirty="0">
                <a:solidFill>
                  <a:schemeClr val="bg2"/>
                </a:solidFill>
                <a:ea typeface="Arial" charset="0"/>
              </a:rPr>
              <a:t>Hinder för utveckling – dessa är skaven vi måste lösa</a:t>
            </a:r>
          </a:p>
        </p:txBody>
      </p:sp>
      <p:sp>
        <p:nvSpPr>
          <p:cNvPr id="11" name="textruta 10"/>
          <p:cNvSpPr txBox="1"/>
          <p:nvPr/>
        </p:nvSpPr>
        <p:spPr>
          <a:xfrm>
            <a:off x="1457642" y="4743269"/>
            <a:ext cx="3268133" cy="449792"/>
          </a:xfrm>
          <a:prstGeom prst="rect">
            <a:avLst/>
          </a:prstGeom>
          <a:noFill/>
        </p:spPr>
        <p:txBody>
          <a:bodyPr wrap="square" lIns="0" tIns="0" rIns="0" bIns="0" rtlCol="0">
            <a:noAutofit/>
          </a:bodyPr>
          <a:lstStyle/>
          <a:p>
            <a:pPr lvl="0" algn="ctr"/>
            <a:r>
              <a:rPr lang="sv-SE" sz="1200" dirty="0">
                <a:solidFill>
                  <a:schemeClr val="bg2"/>
                </a:solidFill>
                <a:ea typeface="Arial" charset="0"/>
              </a:rPr>
              <a:t>Lösa specifika problem</a:t>
            </a:r>
          </a:p>
        </p:txBody>
      </p:sp>
    </p:spTree>
    <p:extLst>
      <p:ext uri="{BB962C8B-B14F-4D97-AF65-F5344CB8AC3E}">
        <p14:creationId xmlns:p14="http://schemas.microsoft.com/office/powerpoint/2010/main" val="246400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2E1D15-CC58-0A44-B2A4-0888E1AD7B3E}"/>
              </a:ext>
            </a:extLst>
          </p:cNvPr>
          <p:cNvSpPr txBox="1">
            <a:spLocks/>
          </p:cNvSpPr>
          <p:nvPr/>
        </p:nvSpPr>
        <p:spPr bwMode="auto">
          <a:xfrm>
            <a:off x="0" y="726151"/>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4000" dirty="0"/>
              <a:t/>
            </a:r>
            <a:br>
              <a:rPr lang="en-US" sz="4000" dirty="0"/>
            </a:br>
            <a:endParaRPr lang="en-US" sz="4000" b="0" dirty="0">
              <a:latin typeface="Futura Std Book" panose="020B0502020204020303" pitchFamily="34" charset="0"/>
            </a:endParaRPr>
          </a:p>
        </p:txBody>
      </p:sp>
      <p:sp>
        <p:nvSpPr>
          <p:cNvPr id="4" name="Title 1">
            <a:extLst>
              <a:ext uri="{FF2B5EF4-FFF2-40B4-BE49-F238E27FC236}">
                <a16:creationId xmlns:a16="http://schemas.microsoft.com/office/drawing/2014/main" id="{3D113538-2E07-4D46-B984-FB404390EF50}"/>
              </a:ext>
            </a:extLst>
          </p:cNvPr>
          <p:cNvSpPr txBox="1">
            <a:spLocks/>
          </p:cNvSpPr>
          <p:nvPr/>
        </p:nvSpPr>
        <p:spPr bwMode="auto">
          <a:xfrm>
            <a:off x="0" y="1784118"/>
            <a:ext cx="9144000" cy="8355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000" b="0" dirty="0">
              <a:latin typeface="Futura Std Book" panose="020B0502020204020303" pitchFamily="34" charset="0"/>
            </a:endParaRPr>
          </a:p>
        </p:txBody>
      </p:sp>
      <p:sp>
        <p:nvSpPr>
          <p:cNvPr id="5" name="Title 1">
            <a:extLst>
              <a:ext uri="{FF2B5EF4-FFF2-40B4-BE49-F238E27FC236}">
                <a16:creationId xmlns:a16="http://schemas.microsoft.com/office/drawing/2014/main" id="{D0564C8A-C2EC-9947-88C5-4FFF626A6C77}"/>
              </a:ext>
            </a:extLst>
          </p:cNvPr>
          <p:cNvSpPr txBox="1">
            <a:spLocks/>
          </p:cNvSpPr>
          <p:nvPr/>
        </p:nvSpPr>
        <p:spPr bwMode="auto">
          <a:xfrm>
            <a:off x="0" y="3297647"/>
            <a:ext cx="9144000" cy="16069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800" b="0" dirty="0">
              <a:latin typeface="Futura Std Book" panose="020B0502020204020303" pitchFamily="34" charset="0"/>
            </a:endParaRPr>
          </a:p>
        </p:txBody>
      </p:sp>
      <p:sp>
        <p:nvSpPr>
          <p:cNvPr id="9" name="Rubrik 8"/>
          <p:cNvSpPr>
            <a:spLocks noGrp="1"/>
          </p:cNvSpPr>
          <p:nvPr>
            <p:ph type="title"/>
          </p:nvPr>
        </p:nvSpPr>
        <p:spPr>
          <a:xfrm>
            <a:off x="397496" y="848507"/>
            <a:ext cx="8322642" cy="727828"/>
          </a:xfrm>
        </p:spPr>
        <p:txBody>
          <a:bodyPr/>
          <a:lstStyle/>
          <a:p>
            <a:r>
              <a:rPr lang="sv-SE" dirty="0" smtClean="0"/>
              <a:t>Sammanfattning diskussion </a:t>
            </a:r>
            <a:br>
              <a:rPr lang="sv-SE" dirty="0" smtClean="0"/>
            </a:br>
            <a:r>
              <a:rPr lang="sv-SE" dirty="0" err="1" smtClean="0"/>
              <a:t>breakout</a:t>
            </a:r>
            <a:r>
              <a:rPr lang="sv-SE" dirty="0" smtClean="0"/>
              <a:t>  </a:t>
            </a:r>
            <a:endParaRPr lang="sv-SE" dirty="0"/>
          </a:p>
        </p:txBody>
      </p:sp>
      <p:sp>
        <p:nvSpPr>
          <p:cNvPr id="10" name="Platshållare för text 9"/>
          <p:cNvSpPr>
            <a:spLocks noGrp="1"/>
          </p:cNvSpPr>
          <p:nvPr>
            <p:ph type="body" sz="quarter" idx="13"/>
          </p:nvPr>
        </p:nvSpPr>
        <p:spPr>
          <a:xfrm>
            <a:off x="397496" y="1970481"/>
            <a:ext cx="3420000" cy="2539938"/>
          </a:xfrm>
        </p:spPr>
        <p:txBody>
          <a:bodyPr/>
          <a:lstStyle/>
          <a:p>
            <a:r>
              <a:rPr lang="sv-SE"/>
              <a:t>Förenkla, Digitalisera, Öppna data och Samverkan är fokusområden som Miljö- och hälsoskyddsgruppen diskuterat kring under de två dagarna.</a:t>
            </a:r>
          </a:p>
          <a:p>
            <a:pPr marL="0" indent="0">
              <a:buNone/>
            </a:pPr>
            <a:endParaRPr lang="sv-SE" sz="1800" dirty="0"/>
          </a:p>
        </p:txBody>
      </p:sp>
      <p:sp>
        <p:nvSpPr>
          <p:cNvPr id="11" name="Platshållare för text 10"/>
          <p:cNvSpPr>
            <a:spLocks noGrp="1"/>
          </p:cNvSpPr>
          <p:nvPr>
            <p:ph type="body" sz="quarter" idx="14"/>
          </p:nvPr>
        </p:nvSpPr>
        <p:spPr>
          <a:xfrm>
            <a:off x="4571998" y="302176"/>
            <a:ext cx="4026435" cy="3946070"/>
          </a:xfrm>
        </p:spPr>
        <p:txBody>
          <a:bodyPr/>
          <a:lstStyle/>
          <a:p>
            <a:pPr marL="0" indent="0">
              <a:lnSpc>
                <a:spcPct val="100000"/>
              </a:lnSpc>
              <a:buNone/>
            </a:pPr>
            <a:r>
              <a:rPr lang="sv-SE" sz="1100" b="1"/>
              <a:t>Tidigt, Tydligt och Transparent</a:t>
            </a:r>
            <a:r>
              <a:rPr lang="sv-SE" sz="1100"/>
              <a:t/>
            </a:r>
            <a:br>
              <a:rPr lang="sv-SE" sz="1100"/>
            </a:br>
            <a:r>
              <a:rPr lang="sv-SE" sz="1100"/>
              <a:t>Det är viktigt att företag och privatpersoner har rätt och lättillgänglig information så tidigt som möjligt – gärna innan ett ärende initierats. Kommunen behöver ha tydlig information i klarspråk. Information och beslut ska vara lättillgängligt så det tidigt är tydligt vilka förväntningar och krav som kommunen ställer i ett </a:t>
            </a:r>
            <a:r>
              <a:rPr lang="sv-SE" sz="1100" smtClean="0"/>
              <a:t>ärende.</a:t>
            </a:r>
          </a:p>
          <a:p>
            <a:pPr marL="0" indent="0">
              <a:spcAft>
                <a:spcPts val="0"/>
              </a:spcAft>
              <a:buNone/>
            </a:pPr>
            <a:r>
              <a:rPr lang="sv-SE" sz="1100" b="1"/>
              <a:t>Vi bygger långsiktiga relationer</a:t>
            </a:r>
          </a:p>
          <a:p>
            <a:pPr marL="0" indent="0">
              <a:lnSpc>
                <a:spcPct val="100000"/>
              </a:lnSpc>
              <a:buNone/>
            </a:pPr>
            <a:r>
              <a:rPr lang="sv-SE" sz="1100" smtClean="0"/>
              <a:t>Vi </a:t>
            </a:r>
            <a:r>
              <a:rPr lang="sv-SE" sz="1100"/>
              <a:t>kommer att träffa många av våra kunder om och om igen i kanske 5, 10, 15 och 20 års tid. Det innebär att ALLA möten är viktiga för att skapa en långsiktig relation. Privatpersoner som vi kanske bara träffar en gång – gör att det mötet blir ännu viktigare! Reflektera också över hur vi ”ser ut” när vi möter våra kunder – hur presenterar vi oss, hur ser dagordningen ut, hur säkrar och kvitterar vi att informationen nått fram? Kan någon typ av enhetlig uniformering/klädsel bidra till upplevelsen av vederhäftighet som den gör när vi möter t.ex. Räddningstjänsten och livsmedelskontrollen</a:t>
            </a:r>
            <a:r>
              <a:rPr lang="sv-SE" sz="1100" smtClean="0"/>
              <a:t>?</a:t>
            </a:r>
          </a:p>
          <a:p>
            <a:pPr marL="0" indent="0">
              <a:lnSpc>
                <a:spcPct val="100000"/>
              </a:lnSpc>
              <a:buNone/>
            </a:pPr>
            <a:r>
              <a:rPr lang="sv-SE" sz="1100" b="1"/>
              <a:t>Vad är det som vi gjort när vi har bra NKI? Vad driver NKI?</a:t>
            </a:r>
            <a:r>
              <a:rPr lang="sv-SE" b="1"/>
              <a:t/>
            </a:r>
            <a:br>
              <a:rPr lang="sv-SE" b="1"/>
            </a:br>
            <a:r>
              <a:rPr lang="sv-SE" sz="1100"/>
              <a:t>Vi önskar få en bättre analys och förståelse över NKI-resultatet. Vi investerar mycket tid och pengar i undersökningen och därför är det viktigt att vi också reflekterar och drar slutsatser om vilka aktiviteter vi ska fortsätta med, sluta med, eller vilka nya aktiviteter som behövs.</a:t>
            </a:r>
          </a:p>
          <a:p>
            <a:pPr marL="0" indent="0">
              <a:lnSpc>
                <a:spcPct val="100000"/>
              </a:lnSpc>
              <a:buNone/>
            </a:pPr>
            <a:endParaRPr lang="sv-SE" sz="1100"/>
          </a:p>
          <a:p>
            <a:endParaRPr lang="sv-SE" sz="1100"/>
          </a:p>
          <a:p>
            <a:endParaRPr lang="sv-SE" dirty="0" smtClean="0"/>
          </a:p>
          <a:p>
            <a:endParaRPr lang="sv-SE" dirty="0"/>
          </a:p>
          <a:p>
            <a:endParaRPr lang="sv-SE" dirty="0"/>
          </a:p>
        </p:txBody>
      </p:sp>
    </p:spTree>
    <p:extLst>
      <p:ext uri="{BB962C8B-B14F-4D97-AF65-F5344CB8AC3E}">
        <p14:creationId xmlns:p14="http://schemas.microsoft.com/office/powerpoint/2010/main" val="1342855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2E1D15-CC58-0A44-B2A4-0888E1AD7B3E}"/>
              </a:ext>
            </a:extLst>
          </p:cNvPr>
          <p:cNvSpPr txBox="1">
            <a:spLocks/>
          </p:cNvSpPr>
          <p:nvPr/>
        </p:nvSpPr>
        <p:spPr bwMode="auto">
          <a:xfrm>
            <a:off x="0" y="726151"/>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4000" dirty="0"/>
              <a:t/>
            </a:r>
            <a:br>
              <a:rPr lang="en-US" sz="4000" dirty="0"/>
            </a:br>
            <a:endParaRPr lang="en-US" sz="4000" b="0" dirty="0">
              <a:latin typeface="Futura Std Book" panose="020B0502020204020303" pitchFamily="34" charset="0"/>
            </a:endParaRPr>
          </a:p>
        </p:txBody>
      </p:sp>
      <p:sp>
        <p:nvSpPr>
          <p:cNvPr id="4" name="Title 1">
            <a:extLst>
              <a:ext uri="{FF2B5EF4-FFF2-40B4-BE49-F238E27FC236}">
                <a16:creationId xmlns:a16="http://schemas.microsoft.com/office/drawing/2014/main" id="{3D113538-2E07-4D46-B984-FB404390EF50}"/>
              </a:ext>
            </a:extLst>
          </p:cNvPr>
          <p:cNvSpPr txBox="1">
            <a:spLocks/>
          </p:cNvSpPr>
          <p:nvPr/>
        </p:nvSpPr>
        <p:spPr bwMode="auto">
          <a:xfrm>
            <a:off x="0" y="1784118"/>
            <a:ext cx="9144000" cy="8355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000" b="0" dirty="0">
              <a:latin typeface="Futura Std Book" panose="020B0502020204020303" pitchFamily="34" charset="0"/>
            </a:endParaRPr>
          </a:p>
        </p:txBody>
      </p:sp>
      <p:sp>
        <p:nvSpPr>
          <p:cNvPr id="5" name="Title 1">
            <a:extLst>
              <a:ext uri="{FF2B5EF4-FFF2-40B4-BE49-F238E27FC236}">
                <a16:creationId xmlns:a16="http://schemas.microsoft.com/office/drawing/2014/main" id="{D0564C8A-C2EC-9947-88C5-4FFF626A6C77}"/>
              </a:ext>
            </a:extLst>
          </p:cNvPr>
          <p:cNvSpPr txBox="1">
            <a:spLocks/>
          </p:cNvSpPr>
          <p:nvPr/>
        </p:nvSpPr>
        <p:spPr bwMode="auto">
          <a:xfrm>
            <a:off x="0" y="3297647"/>
            <a:ext cx="9144000" cy="16069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800" b="0" dirty="0">
              <a:latin typeface="Futura Std Book" panose="020B0502020204020303" pitchFamily="34" charset="0"/>
            </a:endParaRPr>
          </a:p>
        </p:txBody>
      </p:sp>
      <p:sp>
        <p:nvSpPr>
          <p:cNvPr id="9" name="Rubrik 8"/>
          <p:cNvSpPr>
            <a:spLocks noGrp="1"/>
          </p:cNvSpPr>
          <p:nvPr>
            <p:ph type="title"/>
          </p:nvPr>
        </p:nvSpPr>
        <p:spPr>
          <a:xfrm>
            <a:off x="397496" y="848507"/>
            <a:ext cx="8322642" cy="727828"/>
          </a:xfrm>
        </p:spPr>
        <p:txBody>
          <a:bodyPr/>
          <a:lstStyle/>
          <a:p>
            <a:r>
              <a:rPr lang="sv-SE" dirty="0" smtClean="0"/>
              <a:t>Sammanfattning diskussion </a:t>
            </a:r>
            <a:br>
              <a:rPr lang="sv-SE" dirty="0" smtClean="0"/>
            </a:br>
            <a:r>
              <a:rPr lang="sv-SE" dirty="0" err="1" smtClean="0"/>
              <a:t>breakout</a:t>
            </a:r>
            <a:r>
              <a:rPr lang="sv-SE" dirty="0" smtClean="0"/>
              <a:t>  </a:t>
            </a:r>
            <a:endParaRPr lang="sv-SE" dirty="0"/>
          </a:p>
        </p:txBody>
      </p:sp>
      <p:sp>
        <p:nvSpPr>
          <p:cNvPr id="10" name="Platshållare för text 9"/>
          <p:cNvSpPr>
            <a:spLocks noGrp="1"/>
          </p:cNvSpPr>
          <p:nvPr>
            <p:ph type="body" sz="quarter" idx="13"/>
          </p:nvPr>
        </p:nvSpPr>
        <p:spPr>
          <a:xfrm>
            <a:off x="397495" y="1970481"/>
            <a:ext cx="5742048" cy="2539938"/>
          </a:xfrm>
        </p:spPr>
        <p:txBody>
          <a:bodyPr/>
          <a:lstStyle/>
          <a:p>
            <a:pPr marL="0" indent="0">
              <a:buNone/>
            </a:pPr>
            <a:r>
              <a:rPr lang="sv-SE" b="1" smtClean="0"/>
              <a:t>Utifrån </a:t>
            </a:r>
            <a:r>
              <a:rPr lang="sv-SE" b="1"/>
              <a:t>er </a:t>
            </a:r>
            <a:r>
              <a:rPr lang="sv-SE" b="1" smtClean="0"/>
              <a:t>erfarenhet: </a:t>
            </a:r>
            <a:r>
              <a:rPr lang="sv-SE" b="1"/>
              <a:t>Hur ser företagarens reella behov kring miljö- och hälsoskydd ut avseende:</a:t>
            </a:r>
            <a:endParaRPr lang="sv-SE"/>
          </a:p>
          <a:p>
            <a:r>
              <a:rPr lang="sv-SE"/>
              <a:t>Öppen data - förenkling, innovation, samverka med offentlig sektor?</a:t>
            </a:r>
          </a:p>
          <a:p>
            <a:r>
              <a:rPr lang="sv-SE" smtClean="0"/>
              <a:t>Ge </a:t>
            </a:r>
            <a:r>
              <a:rPr lang="sv-SE"/>
              <a:t>konkreta exempel, både på hur det fungerar idag och vad vi skulle vilja utveckla tillsammans.</a:t>
            </a:r>
          </a:p>
          <a:p>
            <a:endParaRPr lang="sv-SE" sz="1200" dirty="0"/>
          </a:p>
          <a:p>
            <a:pPr marL="0" indent="0">
              <a:buNone/>
            </a:pPr>
            <a:endParaRPr lang="sv-SE" dirty="0"/>
          </a:p>
        </p:txBody>
      </p:sp>
    </p:spTree>
    <p:extLst>
      <p:ext uri="{BB962C8B-B14F-4D97-AF65-F5344CB8AC3E}">
        <p14:creationId xmlns:p14="http://schemas.microsoft.com/office/powerpoint/2010/main" val="57971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87338" y="386575"/>
            <a:ext cx="8322642" cy="727828"/>
          </a:xfrm>
        </p:spPr>
        <p:txBody>
          <a:bodyPr/>
          <a:lstStyle/>
          <a:p>
            <a:r>
              <a:rPr lang="sv-SE" smtClean="0"/>
              <a:t>Öppen data</a:t>
            </a:r>
            <a:endParaRPr lang="sv-SE"/>
          </a:p>
        </p:txBody>
      </p:sp>
      <p:sp>
        <p:nvSpPr>
          <p:cNvPr id="5" name="Platshållare för text 4"/>
          <p:cNvSpPr>
            <a:spLocks noGrp="1"/>
          </p:cNvSpPr>
          <p:nvPr>
            <p:ph type="body" sz="quarter" idx="13"/>
          </p:nvPr>
        </p:nvSpPr>
        <p:spPr>
          <a:xfrm>
            <a:off x="338126" y="1178108"/>
            <a:ext cx="3420000" cy="2539938"/>
          </a:xfrm>
        </p:spPr>
        <p:txBody>
          <a:bodyPr/>
          <a:lstStyle/>
          <a:p>
            <a:pPr lvl="0">
              <a:lnSpc>
                <a:spcPct val="100000"/>
              </a:lnSpc>
              <a:spcAft>
                <a:spcPts val="600"/>
              </a:spcAft>
              <a:buFont typeface="Wingdings" panose="05000000000000000000" pitchFamily="2" charset="2"/>
              <a:buChar char="§"/>
            </a:pPr>
            <a:r>
              <a:rPr lang="sv-SE" sz="1100"/>
              <a:t>Det vore bra om Lantmäteriet tillhandahåller en grundkarta där kommunerna/myndigheter fyller på med information i olika </a:t>
            </a:r>
            <a:r>
              <a:rPr lang="sv-SE" sz="1100" smtClean="0"/>
              <a:t>skikt.</a:t>
            </a:r>
          </a:p>
          <a:p>
            <a:pPr lvl="0">
              <a:lnSpc>
                <a:spcPct val="100000"/>
              </a:lnSpc>
              <a:spcAft>
                <a:spcPts val="600"/>
              </a:spcAft>
              <a:buFont typeface="Wingdings" panose="05000000000000000000" pitchFamily="2" charset="2"/>
              <a:buChar char="§"/>
            </a:pPr>
            <a:r>
              <a:rPr lang="sv-SE" sz="1100" smtClean="0"/>
              <a:t>Frågor </a:t>
            </a:r>
            <a:r>
              <a:rPr lang="sv-SE" sz="1100"/>
              <a:t>om radon, markföroreningar &amp; vattenprovtagning </a:t>
            </a:r>
            <a:r>
              <a:rPr lang="sv-SE" sz="1100" smtClean="0"/>
              <a:t>kan </a:t>
            </a:r>
            <a:r>
              <a:rPr lang="sv-SE" sz="1100"/>
              <a:t>visas på karta genom Öppna data.</a:t>
            </a:r>
          </a:p>
          <a:p>
            <a:pPr lvl="0">
              <a:lnSpc>
                <a:spcPct val="100000"/>
              </a:lnSpc>
              <a:spcAft>
                <a:spcPts val="600"/>
              </a:spcAft>
              <a:buFont typeface="Wingdings" panose="05000000000000000000" pitchFamily="2" charset="2"/>
              <a:buChar char="§"/>
            </a:pPr>
            <a:r>
              <a:rPr lang="sv-SE" sz="1100"/>
              <a:t>”Mina sidor” skulle underlätta för företagare. Där skulle det kunna finnas all myndighetsinformation som berör företaget eller fastigheten. Entreprenörer/konsulter ffa som är intresserade </a:t>
            </a:r>
            <a:r>
              <a:rPr lang="sv-SE" sz="1100" smtClean="0"/>
              <a:t>/kittet </a:t>
            </a:r>
            <a:r>
              <a:rPr lang="sv-SE" sz="1100"/>
              <a:t>mellan miljökontoret/privatpersoner</a:t>
            </a:r>
          </a:p>
          <a:p>
            <a:pPr lvl="0">
              <a:lnSpc>
                <a:spcPct val="100000"/>
              </a:lnSpc>
              <a:spcAft>
                <a:spcPts val="600"/>
              </a:spcAft>
              <a:buFont typeface="Wingdings" panose="05000000000000000000" pitchFamily="2" charset="2"/>
              <a:buChar char="§"/>
            </a:pPr>
            <a:r>
              <a:rPr lang="sv-SE" sz="1100"/>
              <a:t>Öppna verksamhetssystem mot verksamhetsutövare där de själva kan se vad myndigheten har för uppgifter om dem i sina handläggarstöd.</a:t>
            </a:r>
          </a:p>
          <a:p>
            <a:pPr lvl="0">
              <a:lnSpc>
                <a:spcPct val="100000"/>
              </a:lnSpc>
              <a:spcAft>
                <a:spcPts val="600"/>
              </a:spcAft>
              <a:buFont typeface="Wingdings" panose="05000000000000000000" pitchFamily="2" charset="2"/>
              <a:buChar char="§"/>
            </a:pPr>
            <a:r>
              <a:rPr lang="sv-SE" sz="1100"/>
              <a:t>NV mfl styr upp hur de vill ha data levererat så att vi börjat göra på samma sätt.</a:t>
            </a:r>
          </a:p>
          <a:p>
            <a:pPr lvl="0">
              <a:lnSpc>
                <a:spcPct val="100000"/>
              </a:lnSpc>
              <a:spcAft>
                <a:spcPts val="600"/>
              </a:spcAft>
              <a:buFont typeface="Wingdings" panose="05000000000000000000" pitchFamily="2" charset="2"/>
              <a:buChar char="§"/>
            </a:pPr>
            <a:r>
              <a:rPr lang="sv-SE" sz="1100"/>
              <a:t>Intressant att dela; Uppgifter om radon, berggrundskarta, Förorenade </a:t>
            </a:r>
            <a:r>
              <a:rPr lang="sv-SE" sz="1100" smtClean="0"/>
              <a:t>områden info </a:t>
            </a:r>
            <a:r>
              <a:rPr lang="sv-SE" sz="1100"/>
              <a:t>om miljöstatus för biltvättar</a:t>
            </a:r>
          </a:p>
        </p:txBody>
      </p:sp>
      <p:sp>
        <p:nvSpPr>
          <p:cNvPr id="6" name="Platshållare för text 5"/>
          <p:cNvSpPr>
            <a:spLocks noGrp="1"/>
          </p:cNvSpPr>
          <p:nvPr>
            <p:ph type="body" sz="quarter" idx="14"/>
          </p:nvPr>
        </p:nvSpPr>
        <p:spPr>
          <a:xfrm>
            <a:off x="4510526" y="1178108"/>
            <a:ext cx="3420000" cy="2539938"/>
          </a:xfrm>
        </p:spPr>
        <p:txBody>
          <a:bodyPr/>
          <a:lstStyle/>
          <a:p>
            <a:pPr lvl="0">
              <a:spcAft>
                <a:spcPts val="600"/>
              </a:spcAft>
              <a:buFont typeface="Wingdings" panose="05000000000000000000" pitchFamily="2" charset="2"/>
              <a:buChar char="§"/>
            </a:pPr>
            <a:r>
              <a:rPr lang="sv-SE" sz="1200"/>
              <a:t>Livsmedelskoll (inspektionsprotokoll sök bara via karta på hemsida)</a:t>
            </a:r>
          </a:p>
          <a:p>
            <a:pPr lvl="0">
              <a:spcAft>
                <a:spcPts val="600"/>
              </a:spcAft>
              <a:buFont typeface="Wingdings" panose="05000000000000000000" pitchFamily="2" charset="2"/>
              <a:buChar char="§"/>
            </a:pPr>
            <a:r>
              <a:rPr lang="sv-SE" sz="1200"/>
              <a:t>Info om små avlopp via karta (ex info för fastighetsägare som vill köpa hus med enskilt avlopp</a:t>
            </a:r>
          </a:p>
          <a:p>
            <a:pPr lvl="0">
              <a:spcAft>
                <a:spcPts val="600"/>
              </a:spcAft>
              <a:buFont typeface="Wingdings" panose="05000000000000000000" pitchFamily="2" charset="2"/>
              <a:buChar char="§"/>
            </a:pPr>
            <a:r>
              <a:rPr lang="sv-SE" sz="1200" smtClean="0"/>
              <a:t>Radonsanerare </a:t>
            </a:r>
            <a:r>
              <a:rPr lang="sv-SE" sz="1200"/>
              <a:t>- konsulter</a:t>
            </a:r>
          </a:p>
          <a:p>
            <a:pPr lvl="0">
              <a:spcAft>
                <a:spcPts val="600"/>
              </a:spcAft>
              <a:buFont typeface="Wingdings" panose="05000000000000000000" pitchFamily="2" charset="2"/>
              <a:buChar char="§"/>
            </a:pPr>
            <a:r>
              <a:rPr lang="sv-SE" sz="1200"/>
              <a:t>App - Vu kommun</a:t>
            </a:r>
          </a:p>
          <a:p>
            <a:pPr lvl="0">
              <a:spcAft>
                <a:spcPts val="600"/>
              </a:spcAft>
              <a:buFont typeface="Wingdings" panose="05000000000000000000" pitchFamily="2" charset="2"/>
              <a:buChar char="§"/>
            </a:pPr>
            <a:r>
              <a:rPr lang="sv-SE" sz="1200"/>
              <a:t>Vu: Öppenhet kring deras egen info-  brunnsborrare- enskilda avlopp</a:t>
            </a:r>
          </a:p>
          <a:p>
            <a:pPr>
              <a:spcAft>
                <a:spcPts val="600"/>
              </a:spcAft>
              <a:buFont typeface="Wingdings" panose="05000000000000000000" pitchFamily="2" charset="2"/>
              <a:buChar char="§"/>
            </a:pPr>
            <a:r>
              <a:rPr lang="sv-SE" sz="1200"/>
              <a:t>Verksamhetssystem viktigt för öppen data, standardsystem/leverans samma sätt</a:t>
            </a:r>
          </a:p>
        </p:txBody>
      </p:sp>
    </p:spTree>
    <p:extLst>
      <p:ext uri="{BB962C8B-B14F-4D97-AF65-F5344CB8AC3E}">
        <p14:creationId xmlns:p14="http://schemas.microsoft.com/office/powerpoint/2010/main" val="42967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87338" y="386575"/>
            <a:ext cx="8322642" cy="727828"/>
          </a:xfrm>
        </p:spPr>
        <p:txBody>
          <a:bodyPr/>
          <a:lstStyle/>
          <a:p>
            <a:r>
              <a:rPr lang="sv-SE" smtClean="0"/>
              <a:t>Förenkla</a:t>
            </a:r>
            <a:endParaRPr lang="sv-SE"/>
          </a:p>
        </p:txBody>
      </p:sp>
      <p:sp>
        <p:nvSpPr>
          <p:cNvPr id="5" name="Platshållare för text 4"/>
          <p:cNvSpPr>
            <a:spLocks noGrp="1"/>
          </p:cNvSpPr>
          <p:nvPr>
            <p:ph type="body" sz="quarter" idx="13"/>
          </p:nvPr>
        </p:nvSpPr>
        <p:spPr>
          <a:xfrm>
            <a:off x="338126" y="1178108"/>
            <a:ext cx="3420000" cy="2539938"/>
          </a:xfrm>
        </p:spPr>
        <p:txBody>
          <a:bodyPr/>
          <a:lstStyle/>
          <a:p>
            <a:pPr lvl="0" eaLnBrk="0" hangingPunct="0">
              <a:lnSpc>
                <a:spcPct val="100000"/>
              </a:lnSpc>
              <a:spcBef>
                <a:spcPct val="0"/>
              </a:spcBef>
              <a:spcAft>
                <a:spcPct val="0"/>
              </a:spcAft>
              <a:buClrTx/>
              <a:buSzTx/>
              <a:buFont typeface="Wingdings" panose="05000000000000000000" pitchFamily="2" charset="2"/>
              <a:buChar char="§"/>
            </a:pPr>
            <a:r>
              <a:rPr lang="sv-SE" altLang="sv-SE" sz="1100"/>
              <a:t>Inventering av enskilda avlopp. Fastighetsägaren fyller själv i sina uppgifter om </a:t>
            </a:r>
            <a:r>
              <a:rPr lang="sv-SE" altLang="sv-SE" sz="1100" smtClean="0"/>
              <a:t>avloppsanläggningen via e-tjänst; </a:t>
            </a:r>
            <a:r>
              <a:rPr lang="sv-SE" altLang="sv-SE" sz="1100"/>
              <a:t>exempel från Norrtälje, SMOF</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Intresset för e-tjänster är stort men kommunerna måste uppfinna sitt eget vilket blir dyrt och tar tid. </a:t>
            </a:r>
            <a:r>
              <a:rPr lang="sv-SE" altLang="sv-SE" sz="1100" smtClean="0"/>
              <a:t>Kan </a:t>
            </a:r>
            <a:r>
              <a:rPr lang="sv-SE" altLang="sv-SE" sz="1100"/>
              <a:t>Verksamt.se </a:t>
            </a:r>
            <a:r>
              <a:rPr lang="sv-SE" altLang="sv-SE" sz="1100" smtClean="0"/>
              <a:t>vara ”En </a:t>
            </a:r>
            <a:r>
              <a:rPr lang="sv-SE" altLang="sv-SE" sz="1100"/>
              <a:t>väg </a:t>
            </a:r>
            <a:r>
              <a:rPr lang="sv-SE" altLang="sv-SE" sz="1100" smtClean="0"/>
              <a:t>in” </a:t>
            </a:r>
            <a:r>
              <a:rPr lang="sv-SE" altLang="sv-SE" sz="1100"/>
              <a:t>för alla?</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Utbildningen ”Förenkla helt enkelt” SKL</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Klarspråksutbildningen Anna Hass - klarspråksambassadörer, klarspråksgrupp</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Bemötande i offentlig sektor – webbutbildning</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Införa kundcenter/företagscenter </a:t>
            </a:r>
            <a:r>
              <a:rPr lang="sv-SE" altLang="sv-SE" sz="1100" smtClean="0"/>
              <a:t>”En </a:t>
            </a:r>
            <a:r>
              <a:rPr lang="sv-SE" altLang="sv-SE" sz="1100"/>
              <a:t>väg In”</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Arbeta med motiverande samtal</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Samverka i nätverk, ex. möta (miljösamverkans Östergötland) och G9- digital plattform</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Microutbildningar för varandra för att höja </a:t>
            </a:r>
            <a:r>
              <a:rPr lang="sv-SE" altLang="sv-SE" sz="1100" smtClean="0"/>
              <a:t>kompetensnivån, </a:t>
            </a:r>
            <a:r>
              <a:rPr lang="sv-SE" altLang="sv-SE" sz="1100"/>
              <a:t>samsyn, lyfta varandra</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Introduktion för nyanställda, Bemötande- service, samhällsprocessen osv.</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Utbildningen ”att vara en god tjänsteperson”</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Viktigt att jobba med medarbetarskap, här sätts grunden – goda exempel önskas </a:t>
            </a:r>
          </a:p>
          <a:p>
            <a:pPr lvl="0">
              <a:lnSpc>
                <a:spcPct val="100000"/>
              </a:lnSpc>
              <a:spcAft>
                <a:spcPts val="600"/>
              </a:spcAft>
              <a:buFont typeface="Wingdings" panose="05000000000000000000" pitchFamily="2" charset="2"/>
              <a:buChar char="§"/>
            </a:pPr>
            <a:endParaRPr lang="sv-SE" sz="1100" smtClean="0"/>
          </a:p>
          <a:p>
            <a:pPr lvl="0">
              <a:lnSpc>
                <a:spcPct val="100000"/>
              </a:lnSpc>
              <a:spcAft>
                <a:spcPts val="600"/>
              </a:spcAft>
              <a:buFont typeface="Wingdings" panose="05000000000000000000" pitchFamily="2" charset="2"/>
              <a:buChar char="§"/>
            </a:pPr>
            <a:endParaRPr lang="sv-SE" sz="1100" smtClean="0"/>
          </a:p>
          <a:p>
            <a:pPr lvl="0">
              <a:lnSpc>
                <a:spcPct val="100000"/>
              </a:lnSpc>
              <a:spcAft>
                <a:spcPts val="600"/>
              </a:spcAft>
              <a:buFont typeface="Wingdings" panose="05000000000000000000" pitchFamily="2" charset="2"/>
              <a:buChar char="§"/>
            </a:pPr>
            <a:endParaRPr lang="sv-SE" sz="1100"/>
          </a:p>
        </p:txBody>
      </p:sp>
      <p:sp>
        <p:nvSpPr>
          <p:cNvPr id="6" name="Platshållare för text 5"/>
          <p:cNvSpPr>
            <a:spLocks noGrp="1"/>
          </p:cNvSpPr>
          <p:nvPr>
            <p:ph type="body" sz="quarter" idx="14"/>
          </p:nvPr>
        </p:nvSpPr>
        <p:spPr>
          <a:xfrm>
            <a:off x="4510526" y="1178108"/>
            <a:ext cx="3420000" cy="2539938"/>
          </a:xfrm>
        </p:spPr>
        <p:txBody>
          <a:bodyPr/>
          <a:lstStyle/>
          <a:p>
            <a:pPr eaLnBrk="0" hangingPunct="0">
              <a:lnSpc>
                <a:spcPct val="100000"/>
              </a:lnSpc>
              <a:spcBef>
                <a:spcPct val="0"/>
              </a:spcBef>
              <a:spcAft>
                <a:spcPct val="0"/>
              </a:spcAft>
              <a:buClrTx/>
              <a:buSzTx/>
              <a:buFont typeface="Wingdings" panose="05000000000000000000" pitchFamily="2" charset="2"/>
              <a:buChar char="§"/>
            </a:pPr>
            <a:r>
              <a:rPr lang="sv-SE" altLang="sv-SE" sz="1100"/>
              <a:t>Att möta företagare tillsammans med andra kompetenser tex energirådgivare</a:t>
            </a:r>
          </a:p>
          <a:p>
            <a:pPr eaLnBrk="0" hangingPunct="0">
              <a:lnSpc>
                <a:spcPct val="100000"/>
              </a:lnSpc>
              <a:spcBef>
                <a:spcPct val="0"/>
              </a:spcBef>
              <a:spcAft>
                <a:spcPct val="0"/>
              </a:spcAft>
              <a:buClrTx/>
              <a:buSzTx/>
              <a:buFont typeface="Wingdings" panose="05000000000000000000" pitchFamily="2" charset="2"/>
              <a:buChar char="§"/>
            </a:pPr>
            <a:r>
              <a:rPr lang="sv-SE" altLang="sv-SE" sz="1100"/>
              <a:t>Att hitta nya ”innovationer”  mha tex GIS kompetens eller beteendevetare.</a:t>
            </a:r>
          </a:p>
          <a:p>
            <a:pPr eaLnBrk="0" hangingPunct="0">
              <a:lnSpc>
                <a:spcPct val="100000"/>
              </a:lnSpc>
              <a:spcBef>
                <a:spcPct val="0"/>
              </a:spcBef>
              <a:spcAft>
                <a:spcPct val="0"/>
              </a:spcAft>
              <a:buClrTx/>
              <a:buSzTx/>
              <a:buFont typeface="Wingdings" panose="05000000000000000000" pitchFamily="2" charset="2"/>
              <a:buChar char="§"/>
            </a:pPr>
            <a:r>
              <a:rPr lang="sv-SE" altLang="sv-SE" sz="1100"/>
              <a:t>Enkel och tydlig info till kunder</a:t>
            </a:r>
          </a:p>
          <a:p>
            <a:pPr eaLnBrk="0" hangingPunct="0">
              <a:lnSpc>
                <a:spcPct val="100000"/>
              </a:lnSpc>
              <a:spcBef>
                <a:spcPct val="0"/>
              </a:spcBef>
              <a:spcAft>
                <a:spcPct val="0"/>
              </a:spcAft>
              <a:buClrTx/>
              <a:buSzTx/>
              <a:buFont typeface="Wingdings" panose="05000000000000000000" pitchFamily="2" charset="2"/>
              <a:buChar char="§"/>
            </a:pPr>
            <a:r>
              <a:rPr lang="sv-SE" altLang="sv-SE" sz="1100"/>
              <a:t>Tydlighet i förväntan på </a:t>
            </a:r>
            <a:r>
              <a:rPr lang="sv-SE" altLang="sv-SE" sz="1100" smtClean="0"/>
              <a:t>kund</a:t>
            </a:r>
            <a:r>
              <a:rPr lang="sv-SE" altLang="sv-SE" sz="1100"/>
              <a:t>. Vilka krav kommer vi att ställa?</a:t>
            </a:r>
          </a:p>
          <a:p>
            <a:pPr eaLnBrk="0" hangingPunct="0">
              <a:lnSpc>
                <a:spcPct val="100000"/>
              </a:lnSpc>
              <a:spcBef>
                <a:spcPct val="0"/>
              </a:spcBef>
              <a:spcAft>
                <a:spcPct val="0"/>
              </a:spcAft>
              <a:buClrTx/>
              <a:buSzTx/>
              <a:buFont typeface="Wingdings" panose="05000000000000000000" pitchFamily="2" charset="2"/>
              <a:buChar char="§"/>
            </a:pPr>
            <a:r>
              <a:rPr lang="sv-SE" altLang="sv-SE" sz="1100"/>
              <a:t>Snabb, effektiv handläggning främst tillstånd</a:t>
            </a:r>
          </a:p>
          <a:p>
            <a:pPr eaLnBrk="0" hangingPunct="0">
              <a:lnSpc>
                <a:spcPct val="100000"/>
              </a:lnSpc>
              <a:spcBef>
                <a:spcPct val="0"/>
              </a:spcBef>
              <a:spcAft>
                <a:spcPct val="0"/>
              </a:spcAft>
              <a:buClrTx/>
              <a:buSzTx/>
              <a:buFont typeface="Wingdings" panose="05000000000000000000" pitchFamily="2" charset="2"/>
              <a:buChar char="§"/>
            </a:pPr>
            <a:r>
              <a:rPr lang="sv-SE" altLang="sv-SE" sz="1100"/>
              <a:t>Snabbt/enkelt tydligt men ffa privatpersoner som har störst behov</a:t>
            </a:r>
          </a:p>
          <a:p>
            <a:pPr eaLnBrk="0" hangingPunct="0">
              <a:lnSpc>
                <a:spcPct val="100000"/>
              </a:lnSpc>
              <a:spcBef>
                <a:spcPct val="0"/>
              </a:spcBef>
              <a:spcAft>
                <a:spcPct val="0"/>
              </a:spcAft>
              <a:buClrTx/>
              <a:buSzTx/>
              <a:buFont typeface="Wingdings" panose="05000000000000000000" pitchFamily="2" charset="2"/>
              <a:buChar char="§"/>
            </a:pPr>
            <a:r>
              <a:rPr lang="sv-SE" altLang="sv-SE" sz="1100"/>
              <a:t>Strandskydd, avlopp, bergvärme, (CFC)( (FA) Vu</a:t>
            </a:r>
          </a:p>
          <a:p>
            <a:pPr eaLnBrk="0" hangingPunct="0">
              <a:lnSpc>
                <a:spcPct val="100000"/>
              </a:lnSpc>
              <a:spcBef>
                <a:spcPct val="0"/>
              </a:spcBef>
              <a:spcAft>
                <a:spcPct val="0"/>
              </a:spcAft>
              <a:buClrTx/>
              <a:buSzTx/>
              <a:buFont typeface="Wingdings" panose="05000000000000000000" pitchFamily="2" charset="2"/>
              <a:buChar char="§"/>
            </a:pPr>
            <a:r>
              <a:rPr lang="sv-SE" altLang="sv-SE" sz="1100" smtClean="0"/>
              <a:t>E-tjänster </a:t>
            </a:r>
            <a:r>
              <a:rPr lang="sv-SE" altLang="sv-SE" sz="1100"/>
              <a:t>direkt in i systemet. Ansökan kopplad till karttjänst som ger upplysningar </a:t>
            </a:r>
            <a:r>
              <a:rPr lang="sv-SE" altLang="sv-SE" sz="1100" smtClean="0"/>
              <a:t>om </a:t>
            </a:r>
            <a:r>
              <a:rPr lang="sv-SE" altLang="sv-SE" sz="1100"/>
              <a:t>olämpliga placeringar (typ Ikeas köksplanering)</a:t>
            </a:r>
          </a:p>
          <a:p>
            <a:pPr eaLnBrk="0" hangingPunct="0">
              <a:lnSpc>
                <a:spcPct val="100000"/>
              </a:lnSpc>
              <a:spcBef>
                <a:spcPct val="0"/>
              </a:spcBef>
              <a:spcAft>
                <a:spcPct val="0"/>
              </a:spcAft>
              <a:buClrTx/>
              <a:buSzTx/>
              <a:buFont typeface="Wingdings" panose="05000000000000000000" pitchFamily="2" charset="2"/>
              <a:buChar char="§"/>
            </a:pPr>
            <a:r>
              <a:rPr lang="sv-SE" altLang="sv-SE" sz="1100"/>
              <a:t>Ffa privatpersoner (avlopp, bergvärme)</a:t>
            </a:r>
          </a:p>
          <a:p>
            <a:pPr eaLnBrk="0" hangingPunct="0">
              <a:lnSpc>
                <a:spcPct val="100000"/>
              </a:lnSpc>
              <a:spcBef>
                <a:spcPct val="0"/>
              </a:spcBef>
              <a:spcAft>
                <a:spcPct val="0"/>
              </a:spcAft>
              <a:buClrTx/>
              <a:buSzTx/>
              <a:buFont typeface="Wingdings" panose="05000000000000000000" pitchFamily="2" charset="2"/>
              <a:buChar char="§"/>
            </a:pPr>
            <a:r>
              <a:rPr lang="sv-SE" altLang="sv-SE" sz="1100"/>
              <a:t>+ (CFS) farligt avfall för Vu -AKUT!</a:t>
            </a:r>
          </a:p>
          <a:p>
            <a:pPr eaLnBrk="0" hangingPunct="0">
              <a:lnSpc>
                <a:spcPct val="100000"/>
              </a:lnSpc>
              <a:spcBef>
                <a:spcPct val="0"/>
              </a:spcBef>
              <a:spcAft>
                <a:spcPct val="0"/>
              </a:spcAft>
              <a:buClrTx/>
              <a:buSzTx/>
              <a:buFont typeface="Wingdings" panose="05000000000000000000" pitchFamily="2" charset="2"/>
              <a:buChar char="§"/>
            </a:pPr>
            <a:r>
              <a:rPr lang="sv-SE" altLang="sv-SE" sz="1100"/>
              <a:t>Beskrivning – e-tjänster, nationell samordning ex köldmedel</a:t>
            </a:r>
          </a:p>
          <a:p>
            <a:pPr eaLnBrk="0" hangingPunct="0">
              <a:lnSpc>
                <a:spcPct val="100000"/>
              </a:lnSpc>
              <a:spcBef>
                <a:spcPct val="0"/>
              </a:spcBef>
              <a:spcAft>
                <a:spcPct val="0"/>
              </a:spcAft>
              <a:buClrTx/>
              <a:buSzTx/>
              <a:buFont typeface="Wingdings" panose="05000000000000000000" pitchFamily="2" charset="2"/>
              <a:buChar char="§"/>
            </a:pPr>
            <a:r>
              <a:rPr lang="sv-SE" altLang="sv-SE" sz="1100"/>
              <a:t>Vinst - kompletta handlingar- minskade handläggningstider </a:t>
            </a:r>
          </a:p>
          <a:p>
            <a:pPr eaLnBrk="0" hangingPunct="0">
              <a:lnSpc>
                <a:spcPct val="100000"/>
              </a:lnSpc>
              <a:spcBef>
                <a:spcPct val="0"/>
              </a:spcBef>
              <a:spcAft>
                <a:spcPct val="0"/>
              </a:spcAft>
              <a:buClrTx/>
              <a:buSzTx/>
              <a:buFont typeface="Wingdings" panose="05000000000000000000" pitchFamily="2" charset="2"/>
              <a:buChar char="§"/>
            </a:pPr>
            <a:r>
              <a:rPr lang="sv-SE" altLang="sv-SE" sz="1100"/>
              <a:t>NVv behöver avsätta resurser för utveckling av e-tjänster</a:t>
            </a:r>
          </a:p>
          <a:p>
            <a:pPr>
              <a:spcAft>
                <a:spcPts val="600"/>
              </a:spcAft>
              <a:buFont typeface="Wingdings" panose="05000000000000000000" pitchFamily="2" charset="2"/>
              <a:buChar char="§"/>
            </a:pPr>
            <a:endParaRPr lang="sv-SE" sz="1200"/>
          </a:p>
        </p:txBody>
      </p:sp>
    </p:spTree>
    <p:extLst>
      <p:ext uri="{BB962C8B-B14F-4D97-AF65-F5344CB8AC3E}">
        <p14:creationId xmlns:p14="http://schemas.microsoft.com/office/powerpoint/2010/main" val="209256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87338" y="386575"/>
            <a:ext cx="8322642" cy="727828"/>
          </a:xfrm>
        </p:spPr>
        <p:txBody>
          <a:bodyPr/>
          <a:lstStyle/>
          <a:p>
            <a:r>
              <a:rPr lang="sv-SE" smtClean="0"/>
              <a:t>Innovation</a:t>
            </a:r>
            <a:endParaRPr lang="sv-SE"/>
          </a:p>
        </p:txBody>
      </p:sp>
      <p:sp>
        <p:nvSpPr>
          <p:cNvPr id="5" name="Platshållare för text 4"/>
          <p:cNvSpPr>
            <a:spLocks noGrp="1"/>
          </p:cNvSpPr>
          <p:nvPr>
            <p:ph type="body" sz="quarter" idx="13"/>
          </p:nvPr>
        </p:nvSpPr>
        <p:spPr>
          <a:xfrm>
            <a:off x="322758" y="1178108"/>
            <a:ext cx="3420000" cy="2539938"/>
          </a:xfrm>
        </p:spPr>
        <p:txBody>
          <a:bodyPr/>
          <a:lstStyle/>
          <a:p>
            <a:pPr lvl="0" eaLnBrk="0" hangingPunct="0">
              <a:lnSpc>
                <a:spcPct val="100000"/>
              </a:lnSpc>
              <a:spcBef>
                <a:spcPct val="0"/>
              </a:spcBef>
              <a:spcAft>
                <a:spcPct val="0"/>
              </a:spcAft>
              <a:buClrTx/>
              <a:buSzTx/>
              <a:buFont typeface="Wingdings" panose="05000000000000000000" pitchFamily="2" charset="2"/>
              <a:buChar char="§"/>
            </a:pPr>
            <a:r>
              <a:rPr lang="sv-SE" altLang="sv-SE" sz="1100"/>
              <a:t>Kan GDPR sätta upp hinder?</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Varje företag skulle kunna ha en egen ”myndighetssida” – Mina sidor. Som omfattar både miljöbalken och livsmedelslagen samt plan- och bygglagen </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Tjänsten skulle kunna flagga/rödmarkera uppgifter som inte ser trovärdiga ut. </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Innovation kan drivas på kommunerna men då behöver vi umgås med andra: ex innovationsvecka. Hur kan vi nyttja ny teknik för snabbare tillsyn? (Drönare).</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Kan drivas av öppen data , forum för vu att träffas/samverkan APP vu- in in våra verksamhetssystem</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Miljökontoret behöver träffa andra typer av yrkeskategorier /entreprenörer – innovation tex VR för tillsyn.</a:t>
            </a:r>
          </a:p>
        </p:txBody>
      </p:sp>
      <p:sp>
        <p:nvSpPr>
          <p:cNvPr id="6" name="Platshållare för text 5"/>
          <p:cNvSpPr>
            <a:spLocks noGrp="1"/>
          </p:cNvSpPr>
          <p:nvPr>
            <p:ph type="body" sz="quarter" idx="14"/>
          </p:nvPr>
        </p:nvSpPr>
        <p:spPr>
          <a:xfrm>
            <a:off x="4510526" y="1178108"/>
            <a:ext cx="3420000" cy="2539938"/>
          </a:xfrm>
        </p:spPr>
        <p:txBody>
          <a:bodyPr/>
          <a:lstStyle/>
          <a:p>
            <a:pPr lvl="0" eaLnBrk="0" hangingPunct="0">
              <a:lnSpc>
                <a:spcPct val="100000"/>
              </a:lnSpc>
              <a:spcBef>
                <a:spcPct val="0"/>
              </a:spcBef>
              <a:spcAft>
                <a:spcPct val="0"/>
              </a:spcAft>
              <a:buClrTx/>
              <a:buSzTx/>
              <a:buFont typeface="Wingdings" panose="05000000000000000000" pitchFamily="2" charset="2"/>
              <a:buChar char="§"/>
            </a:pPr>
            <a:r>
              <a:rPr lang="sv-SE" altLang="sv-SE" sz="1100"/>
              <a:t>Innovation App genom öppen data</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Forum för vu / mer samverkan, nya metoder att inspektera</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Träffa andra typer av människor för att få idéer om nya arbetssätt (VR) lmf, kitt även här             </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Köldmedel rapportera SMP utveckla en tjänst om rapportering.</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Samordna, lika för alla rapporter</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Kartor som ger information om ;</a:t>
            </a:r>
          </a:p>
          <a:p>
            <a:pPr lvl="1" eaLnBrk="0" hangingPunct="0">
              <a:lnSpc>
                <a:spcPct val="100000"/>
              </a:lnSpc>
              <a:spcBef>
                <a:spcPct val="0"/>
              </a:spcBef>
              <a:spcAft>
                <a:spcPct val="0"/>
              </a:spcAft>
              <a:buClrTx/>
              <a:buSzTx/>
              <a:buFont typeface="Wingdings" panose="05000000000000000000" pitchFamily="2" charset="2"/>
              <a:buChar char="§"/>
            </a:pPr>
            <a:r>
              <a:rPr lang="sv-SE" altLang="sv-SE" sz="1100"/>
              <a:t>Byggmark</a:t>
            </a:r>
          </a:p>
          <a:p>
            <a:pPr lvl="1" eaLnBrk="0" hangingPunct="0">
              <a:lnSpc>
                <a:spcPct val="100000"/>
              </a:lnSpc>
              <a:spcBef>
                <a:spcPct val="0"/>
              </a:spcBef>
              <a:spcAft>
                <a:spcPct val="0"/>
              </a:spcAft>
              <a:buClrTx/>
              <a:buSzTx/>
              <a:buFont typeface="Wingdings" panose="05000000000000000000" pitchFamily="2" charset="2"/>
              <a:buChar char="§"/>
            </a:pPr>
            <a:r>
              <a:rPr lang="sv-SE" altLang="sv-SE" sz="1100"/>
              <a:t>All info</a:t>
            </a:r>
          </a:p>
          <a:p>
            <a:pPr lvl="1" eaLnBrk="0" hangingPunct="0">
              <a:lnSpc>
                <a:spcPct val="100000"/>
              </a:lnSpc>
              <a:spcBef>
                <a:spcPct val="0"/>
              </a:spcBef>
              <a:spcAft>
                <a:spcPct val="0"/>
              </a:spcAft>
              <a:buClrTx/>
              <a:buSzTx/>
              <a:buFont typeface="Wingdings" panose="05000000000000000000" pitchFamily="2" charset="2"/>
              <a:buChar char="§"/>
            </a:pPr>
            <a:r>
              <a:rPr lang="sv-SE" altLang="sv-SE" sz="1100"/>
              <a:t>Översvämning</a:t>
            </a:r>
          </a:p>
          <a:p>
            <a:pPr lvl="0">
              <a:spcAft>
                <a:spcPts val="600"/>
              </a:spcAft>
              <a:buFont typeface="Wingdings" panose="05000000000000000000" pitchFamily="2" charset="2"/>
              <a:buChar char="ü"/>
            </a:pPr>
            <a:endParaRPr lang="sv-SE" sz="1200"/>
          </a:p>
        </p:txBody>
      </p:sp>
    </p:spTree>
    <p:extLst>
      <p:ext uri="{BB962C8B-B14F-4D97-AF65-F5344CB8AC3E}">
        <p14:creationId xmlns:p14="http://schemas.microsoft.com/office/powerpoint/2010/main" val="202852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87338" y="386575"/>
            <a:ext cx="8322642" cy="727828"/>
          </a:xfrm>
        </p:spPr>
        <p:txBody>
          <a:bodyPr/>
          <a:lstStyle/>
          <a:p>
            <a:r>
              <a:rPr lang="sv-SE" smtClean="0"/>
              <a:t>Samverkan</a:t>
            </a:r>
            <a:endParaRPr lang="sv-SE"/>
          </a:p>
        </p:txBody>
      </p:sp>
      <p:sp>
        <p:nvSpPr>
          <p:cNvPr id="5" name="Platshållare för text 4"/>
          <p:cNvSpPr>
            <a:spLocks noGrp="1"/>
          </p:cNvSpPr>
          <p:nvPr>
            <p:ph type="body" sz="quarter" idx="13"/>
          </p:nvPr>
        </p:nvSpPr>
        <p:spPr>
          <a:xfrm>
            <a:off x="322758" y="1178108"/>
            <a:ext cx="3420000" cy="2539938"/>
          </a:xfrm>
        </p:spPr>
        <p:txBody>
          <a:bodyPr/>
          <a:lstStyle/>
          <a:p>
            <a:pPr lvl="0" eaLnBrk="0" hangingPunct="0">
              <a:lnSpc>
                <a:spcPct val="100000"/>
              </a:lnSpc>
              <a:spcBef>
                <a:spcPct val="0"/>
              </a:spcBef>
              <a:spcAft>
                <a:spcPct val="0"/>
              </a:spcAft>
              <a:buClrTx/>
              <a:buSzTx/>
              <a:buFont typeface="Wingdings" panose="05000000000000000000" pitchFamily="2" charset="2"/>
              <a:buChar char="§"/>
            </a:pPr>
            <a:r>
              <a:rPr lang="sv-SE" altLang="sv-SE" sz="1100"/>
              <a:t>Samarbete med offentlig sektor</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”Mina uppgifter” få automatisk påminnelse om ex köldmedel, miljörapporter</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Guide exempel – steg för steg</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Innovation behövs för digitaliseringen och överlämna data till kemi, NY, Hav</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EU-princip att uppgifter bara ska samlas in en </a:t>
            </a:r>
            <a:r>
              <a:rPr lang="sv-SE" altLang="sv-SE" sz="1100" smtClean="0"/>
              <a:t>gång. </a:t>
            </a:r>
            <a:endParaRPr lang="sv-SE" altLang="sv-SE" sz="1100"/>
          </a:p>
          <a:p>
            <a:pPr eaLnBrk="0" hangingPunct="0">
              <a:lnSpc>
                <a:spcPct val="100000"/>
              </a:lnSpc>
              <a:spcBef>
                <a:spcPct val="0"/>
              </a:spcBef>
              <a:spcAft>
                <a:spcPct val="0"/>
              </a:spcAft>
              <a:buClrTx/>
              <a:buSzTx/>
              <a:buFont typeface="Wingdings" panose="05000000000000000000" pitchFamily="2" charset="2"/>
              <a:buChar char="§"/>
            </a:pPr>
            <a:r>
              <a:rPr lang="sv-SE" altLang="sv-SE" sz="1100" smtClean="0"/>
              <a:t>Hur </a:t>
            </a:r>
            <a:r>
              <a:rPr lang="sv-SE" altLang="sv-SE" sz="1100"/>
              <a:t>underlätta och förbättra detta i Sverige?</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Miljösamverkan Sthlm län</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Chefsnätverk</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Storstadsnätverk- Sthlm, Göteborg. Malmö</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Mellanstorstadsnätverk- Västerås, Norrköping, Eskilstuna, Örebro, </a:t>
            </a:r>
            <a:r>
              <a:rPr lang="sv-SE" altLang="sv-SE" sz="1100" smtClean="0"/>
              <a:t>Gävle, Uppsala, Linköping</a:t>
            </a:r>
            <a:endParaRPr lang="sv-SE" altLang="sv-SE" sz="1100"/>
          </a:p>
          <a:p>
            <a:pPr lvl="0" eaLnBrk="0" hangingPunct="0">
              <a:lnSpc>
                <a:spcPct val="100000"/>
              </a:lnSpc>
              <a:spcBef>
                <a:spcPct val="0"/>
              </a:spcBef>
              <a:spcAft>
                <a:spcPct val="0"/>
              </a:spcAft>
              <a:buClrTx/>
              <a:buSzTx/>
              <a:buFont typeface="Wingdings" panose="05000000000000000000" pitchFamily="2" charset="2"/>
              <a:buChar char="§"/>
            </a:pPr>
            <a:r>
              <a:rPr lang="sv-SE" altLang="sv-SE" sz="1100"/>
              <a:t>Träffar med avloppsentreprenörer</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Samverkan saknas med Jordbruksverket och med Länsstyrelsen Sthlm inom hälsoskydd</a:t>
            </a:r>
          </a:p>
          <a:p>
            <a:pPr eaLnBrk="0" hangingPunct="0">
              <a:lnSpc>
                <a:spcPct val="100000"/>
              </a:lnSpc>
              <a:spcBef>
                <a:spcPct val="0"/>
              </a:spcBef>
              <a:spcAft>
                <a:spcPct val="0"/>
              </a:spcAft>
              <a:buClrTx/>
              <a:buSzTx/>
              <a:buFont typeface="Wingdings" panose="05000000000000000000" pitchFamily="2" charset="2"/>
              <a:buChar char="§"/>
            </a:pPr>
            <a:r>
              <a:rPr lang="sv-SE" altLang="sv-SE" sz="1100" smtClean="0"/>
              <a:t>Vi </a:t>
            </a:r>
            <a:r>
              <a:rPr lang="sv-SE" altLang="sv-SE" sz="1100"/>
              <a:t>vill se KEMI, Soc, SJV, HaV, Folkhälsa mfl också!</a:t>
            </a:r>
          </a:p>
          <a:p>
            <a:pPr lvl="0" eaLnBrk="0" hangingPunct="0">
              <a:lnSpc>
                <a:spcPct val="100000"/>
              </a:lnSpc>
              <a:spcBef>
                <a:spcPct val="0"/>
              </a:spcBef>
              <a:spcAft>
                <a:spcPct val="0"/>
              </a:spcAft>
              <a:buClrTx/>
              <a:buSzTx/>
              <a:buFont typeface="Wingdings" panose="05000000000000000000" pitchFamily="2" charset="2"/>
              <a:buChar char="§"/>
            </a:pPr>
            <a:endParaRPr lang="sv-SE" altLang="sv-SE" sz="1100"/>
          </a:p>
        </p:txBody>
      </p:sp>
      <p:sp>
        <p:nvSpPr>
          <p:cNvPr id="6" name="Platshållare för text 5"/>
          <p:cNvSpPr>
            <a:spLocks noGrp="1"/>
          </p:cNvSpPr>
          <p:nvPr>
            <p:ph type="body" sz="quarter" idx="14"/>
          </p:nvPr>
        </p:nvSpPr>
        <p:spPr>
          <a:xfrm>
            <a:off x="4510526" y="1178108"/>
            <a:ext cx="3420000" cy="2539938"/>
          </a:xfrm>
        </p:spPr>
        <p:txBody>
          <a:bodyPr/>
          <a:lstStyle/>
          <a:p>
            <a:pPr lvl="0" eaLnBrk="0" hangingPunct="0">
              <a:lnSpc>
                <a:spcPct val="100000"/>
              </a:lnSpc>
              <a:spcBef>
                <a:spcPct val="0"/>
              </a:spcBef>
              <a:spcAft>
                <a:spcPct val="0"/>
              </a:spcAft>
              <a:buClrTx/>
              <a:buSzTx/>
              <a:buFont typeface="Wingdings" panose="05000000000000000000" pitchFamily="2" charset="2"/>
              <a:buChar char="§"/>
            </a:pPr>
            <a:r>
              <a:rPr lang="sv-SE" altLang="sv-SE" sz="1100"/>
              <a:t>Samverka ett ärendesystem e-tjänster inom alla områden</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Samverkan med offentlig sektor</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”Mina sidor” en tjänst de kan ansluta sig till. Företagen lägger in det de har och får info -påminnelse om tex miljörapport, köldmedia mm.</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Ev information om ny lagstiftning som är aktuell för dem Guide, steg för steg för olika företag som vill starta.</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Utbyte av data på ett säkert och enkelt sätt genom ex en gemensam plattform</a:t>
            </a:r>
          </a:p>
          <a:p>
            <a:pPr lvl="0" eaLnBrk="0" hangingPunct="0">
              <a:lnSpc>
                <a:spcPct val="100000"/>
              </a:lnSpc>
              <a:spcBef>
                <a:spcPct val="0"/>
              </a:spcBef>
              <a:spcAft>
                <a:spcPct val="0"/>
              </a:spcAft>
              <a:buClrTx/>
              <a:buSzTx/>
              <a:buFont typeface="Wingdings" panose="05000000000000000000" pitchFamily="2" charset="2"/>
              <a:buChar char="§"/>
            </a:pPr>
            <a:r>
              <a:rPr lang="sv-SE" altLang="sv-SE" sz="1100"/>
              <a:t>Större verksamheter är öppna för samverkan och kan ta initiativ själva. Mindre verksamheter är inte lika intresserade bla beroende på att samverkan kostar tid. Frön till idéer kan fås från verksamheter och sedan realiseras på förvaltningen. Genom att </a:t>
            </a:r>
            <a:r>
              <a:rPr lang="sv-SE" altLang="sv-SE" sz="1100" smtClean="0"/>
              <a:t>specialistkompetenser från andra </a:t>
            </a:r>
            <a:r>
              <a:rPr lang="sv-SE" altLang="sv-SE" sz="1100"/>
              <a:t>förvaltningar kopplas </a:t>
            </a:r>
            <a:r>
              <a:rPr lang="sv-SE" altLang="sv-SE" sz="1100" smtClean="0"/>
              <a:t>in.</a:t>
            </a:r>
            <a:endParaRPr lang="sv-SE" altLang="sv-SE" sz="1100"/>
          </a:p>
          <a:p>
            <a:pPr lvl="0" eaLnBrk="0" hangingPunct="0">
              <a:lnSpc>
                <a:spcPct val="100000"/>
              </a:lnSpc>
              <a:spcBef>
                <a:spcPct val="0"/>
              </a:spcBef>
              <a:spcAft>
                <a:spcPct val="0"/>
              </a:spcAft>
              <a:buClrTx/>
              <a:buSzTx/>
              <a:buFont typeface="Wingdings" panose="05000000000000000000" pitchFamily="2" charset="2"/>
              <a:buChar char="§"/>
            </a:pPr>
            <a:endParaRPr lang="sv-SE" sz="1200"/>
          </a:p>
        </p:txBody>
      </p:sp>
    </p:spTree>
    <p:extLst>
      <p:ext uri="{BB962C8B-B14F-4D97-AF65-F5344CB8AC3E}">
        <p14:creationId xmlns:p14="http://schemas.microsoft.com/office/powerpoint/2010/main" val="3146201535"/>
      </p:ext>
    </p:extLst>
  </p:cSld>
  <p:clrMapOvr>
    <a:masterClrMapping/>
  </p:clrMapOvr>
</p:sld>
</file>

<file path=ppt/theme/theme1.xml><?xml version="1.0" encoding="utf-8"?>
<a:theme xmlns:a="http://schemas.openxmlformats.org/drawingml/2006/main" name="SBR_PPT_Mall_16_9_150325">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CoS_PPT_Mall_16_9_Ny_150326</Template>
  <TotalTime>155</TotalTime>
  <Words>1213</Words>
  <Application>Microsoft Office PowerPoint</Application>
  <PresentationFormat>Bildspel på skärmen (16:9)</PresentationFormat>
  <Paragraphs>127</Paragraphs>
  <Slides>11</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Futura Std Book</vt:lpstr>
      <vt:lpstr>Wingdings</vt:lpstr>
      <vt:lpstr>SBR_PPT_Mall_16_9_150325</vt:lpstr>
      <vt:lpstr>Smartare tillsammans</vt:lpstr>
      <vt:lpstr>PowerPoint-presentation</vt:lpstr>
      <vt:lpstr>Miljö- och hälsoskydd</vt:lpstr>
      <vt:lpstr>Sammanfattning diskussion  breakout  </vt:lpstr>
      <vt:lpstr>Sammanfattning diskussion  breakout  </vt:lpstr>
      <vt:lpstr>Öppen data</vt:lpstr>
      <vt:lpstr>Förenkla</vt:lpstr>
      <vt:lpstr>Innovation</vt:lpstr>
      <vt:lpstr>Samverkan</vt:lpstr>
      <vt:lpstr>Goda exempel – Miljö och hälsa</vt:lpstr>
      <vt:lpstr>NKI resultatet – Hur tar vi hand om det?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Carolin Happe Sollander</dc:creator>
  <cp:lastModifiedBy>Stefan Frid</cp:lastModifiedBy>
  <cp:revision>28</cp:revision>
  <dcterms:created xsi:type="dcterms:W3CDTF">2018-05-02T11:31:05Z</dcterms:created>
  <dcterms:modified xsi:type="dcterms:W3CDTF">2018-05-14T11:36:00Z</dcterms:modified>
</cp:coreProperties>
</file>