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11" r:id="rId2"/>
    <p:sldId id="298" r:id="rId3"/>
    <p:sldId id="281" r:id="rId4"/>
    <p:sldId id="300" r:id="rId5"/>
    <p:sldId id="307" r:id="rId6"/>
    <p:sldId id="299" r:id="rId7"/>
    <p:sldId id="301" r:id="rId8"/>
    <p:sldId id="305" r:id="rId9"/>
    <p:sldId id="302" r:id="rId10"/>
    <p:sldId id="303" r:id="rId11"/>
    <p:sldId id="304" r:id="rId12"/>
    <p:sldId id="308" r:id="rId13"/>
    <p:sldId id="310" r:id="rId14"/>
    <p:sldId id="309" r:id="rId1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50" userDrawn="1">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90" autoAdjust="0"/>
    <p:restoredTop sz="94776" autoAdjust="0"/>
  </p:normalViewPr>
  <p:slideViewPr>
    <p:cSldViewPr snapToGrid="0" showGuides="1">
      <p:cViewPr varScale="1">
        <p:scale>
          <a:sx n="139" d="100"/>
          <a:sy n="139" d="100"/>
        </p:scale>
        <p:origin x="450" y="120"/>
      </p:cViewPr>
      <p:guideLst>
        <p:guide orient="horz" pos="1381"/>
        <p:guide orient="horz" pos="682"/>
        <p:guide orient="horz" pos="2550"/>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34C1F8-0D69-664F-A929-998F54F0F36B}" type="datetimeFigureOut">
              <a:rPr lang="en-US" smtClean="0"/>
              <a:t>5/21/2018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74C8E-EFBB-48C2-8AAE-FED9B0987BF8}" type="datetimeFigureOut">
              <a:rPr lang="en-GB" smtClean="0"/>
              <a:t>21/05/2018</a:t>
            </a:fld>
            <a:endParaRPr lang="en-GB"/>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Fet 24</a:t>
            </a:r>
            <a:r>
              <a:rPr lang="sv-SE"/>
              <a:t>, 22, </a:t>
            </a:r>
            <a:r>
              <a:rPr lang="sv-SE" dirty="0"/>
              <a:t>20, fet 18, 17,  16, fet</a:t>
            </a:r>
            <a:r>
              <a:rPr lang="sv-SE" baseline="0" dirty="0"/>
              <a:t> </a:t>
            </a:r>
            <a:r>
              <a:rPr lang="sv-SE" dirty="0"/>
              <a:t>14, 14, 12</a:t>
            </a:r>
          </a:p>
        </p:txBody>
      </p:sp>
      <p:sp>
        <p:nvSpPr>
          <p:cNvPr id="4" name="Platshållare för bildnummer 3"/>
          <p:cNvSpPr>
            <a:spLocks noGrp="1"/>
          </p:cNvSpPr>
          <p:nvPr>
            <p:ph type="sldNum" sz="quarter" idx="10"/>
          </p:nvPr>
        </p:nvSpPr>
        <p:spPr/>
        <p:txBody>
          <a:bodyPr/>
          <a:lstStyle/>
          <a:p>
            <a:fld id="{2391A796-0BD8-4130-A596-6328C1F31ED5}" type="slidenum">
              <a:rPr lang="en-GB" smtClean="0"/>
              <a:t>3</a:t>
            </a:fld>
            <a:endParaRPr lang="en-GB"/>
          </a:p>
        </p:txBody>
      </p:sp>
    </p:spTree>
    <p:extLst>
      <p:ext uri="{BB962C8B-B14F-4D97-AF65-F5344CB8AC3E}">
        <p14:creationId xmlns:p14="http://schemas.microsoft.com/office/powerpoint/2010/main" val="70450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91A796-0BD8-4130-A596-6328C1F31ED5}" type="slidenum">
              <a:rPr lang="en-GB" smtClean="0"/>
              <a:t>14</a:t>
            </a:fld>
            <a:endParaRPr lang="en-GB"/>
          </a:p>
        </p:txBody>
      </p:sp>
    </p:spTree>
    <p:extLst>
      <p:ext uri="{BB962C8B-B14F-4D97-AF65-F5344CB8AC3E}">
        <p14:creationId xmlns:p14="http://schemas.microsoft.com/office/powerpoint/2010/main" val="4022737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50702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Dra bilden till platshållaren eller klicka på ikonen för att lägga till den</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2">
    <p:spTree>
      <p:nvGrpSpPr>
        <p:cNvPr id="1" name=""/>
        <p:cNvGrpSpPr/>
        <p:nvPr/>
      </p:nvGrpSpPr>
      <p:grpSpPr>
        <a:xfrm>
          <a:off x="0" y="0"/>
          <a:ext cx="0" cy="0"/>
          <a:chOff x="0" y="0"/>
          <a:chExt cx="0" cy="0"/>
        </a:xfrm>
      </p:grpSpPr>
      <p:pic>
        <p:nvPicPr>
          <p:cNvPr id="2" name="Picture 1" descr="PPT_SBR_1503_Final_16_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32172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3">
    <p:spTree>
      <p:nvGrpSpPr>
        <p:cNvPr id="1" name=""/>
        <p:cNvGrpSpPr/>
        <p:nvPr/>
      </p:nvGrpSpPr>
      <p:grpSpPr>
        <a:xfrm>
          <a:off x="0" y="0"/>
          <a:ext cx="0" cy="0"/>
          <a:chOff x="0" y="0"/>
          <a:chExt cx="0" cy="0"/>
        </a:xfrm>
      </p:grpSpPr>
      <p:pic>
        <p:nvPicPr>
          <p:cNvPr id="3" name="Picture 2" descr="PPT_SBR_1503_Final_16_9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9354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4">
    <p:spTree>
      <p:nvGrpSpPr>
        <p:cNvPr id="1" name=""/>
        <p:cNvGrpSpPr/>
        <p:nvPr/>
      </p:nvGrpSpPr>
      <p:grpSpPr>
        <a:xfrm>
          <a:off x="0" y="0"/>
          <a:ext cx="0" cy="0"/>
          <a:chOff x="0" y="0"/>
          <a:chExt cx="0" cy="0"/>
        </a:xfrm>
      </p:grpSpPr>
      <p:pic>
        <p:nvPicPr>
          <p:cNvPr id="3" name="Picture 2" descr="PPT_SBR_1503_Final_16_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366464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5">
    <p:spTree>
      <p:nvGrpSpPr>
        <p:cNvPr id="1" name=""/>
        <p:cNvGrpSpPr/>
        <p:nvPr/>
      </p:nvGrpSpPr>
      <p:grpSpPr>
        <a:xfrm>
          <a:off x="0" y="0"/>
          <a:ext cx="0" cy="0"/>
          <a:chOff x="0" y="0"/>
          <a:chExt cx="0" cy="0"/>
        </a:xfrm>
      </p:grpSpPr>
      <p:pic>
        <p:nvPicPr>
          <p:cNvPr id="2" name="Picture 1" descr="PPT_SBR_1503_Final_16_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9048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lide 6">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slide 7">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9">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58" r:id="rId6"/>
    <p:sldLayoutId id="2147483660" r:id="rId7"/>
    <p:sldLayoutId id="2147483657" r:id="rId8"/>
    <p:sldLayoutId id="2147483656" r:id="rId9"/>
    <p:sldLayoutId id="2147483653" r:id="rId10"/>
    <p:sldLayoutId id="2147483650" r:id="rId11"/>
    <p:sldLayoutId id="2147483651" r:id="rId12"/>
    <p:sldLayoutId id="2147483652" r:id="rId13"/>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5351"/>
            <a:ext cx="9144000" cy="604612"/>
          </a:xfrm>
        </p:spPr>
        <p:txBody>
          <a:bodyPr/>
          <a:lstStyle/>
          <a:p>
            <a:pPr algn="ctr"/>
            <a:r>
              <a:rPr lang="en-US" sz="4000" dirty="0" err="1"/>
              <a:t>Smartare</a:t>
            </a:r>
            <a:r>
              <a:rPr lang="en-US" sz="4000" dirty="0"/>
              <a:t> </a:t>
            </a:r>
            <a:r>
              <a:rPr lang="en-US" sz="4000" dirty="0" err="1"/>
              <a:t>tillsammans</a:t>
            </a:r>
            <a:endParaRPr lang="en-US" sz="4000" dirty="0"/>
          </a:p>
        </p:txBody>
      </p:sp>
    </p:spTree>
    <p:extLst>
      <p:ext uri="{BB962C8B-B14F-4D97-AF65-F5344CB8AC3E}">
        <p14:creationId xmlns:p14="http://schemas.microsoft.com/office/powerpoint/2010/main" val="425272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pPr marL="0" indent="0">
              <a:buNone/>
            </a:pPr>
            <a:r>
              <a:rPr lang="sv-SE" u="sng" dirty="0" smtClean="0"/>
              <a:t>TEMA:</a:t>
            </a:r>
            <a:r>
              <a:rPr lang="sv-SE" dirty="0" smtClean="0"/>
              <a:t> NKI</a:t>
            </a:r>
          </a:p>
          <a:p>
            <a:pPr marL="0" indent="0">
              <a:buNone/>
            </a:pPr>
            <a:r>
              <a:rPr lang="sv-SE" u="sng" dirty="0"/>
              <a:t/>
            </a:r>
            <a:br>
              <a:rPr lang="sv-SE" u="sng" dirty="0"/>
            </a:br>
            <a:r>
              <a:rPr lang="sv-SE" u="sng" dirty="0" smtClean="0"/>
              <a:t>BESKRIVNING</a:t>
            </a:r>
            <a:r>
              <a:rPr lang="sv-SE" u="sng" dirty="0"/>
              <a:t/>
            </a:r>
            <a:br>
              <a:rPr lang="sv-SE" u="sng" dirty="0"/>
            </a:br>
            <a:r>
              <a:rPr lang="sv-SE" dirty="0" smtClean="0"/>
              <a:t>Behov av förankring och kunskap om undersökningen. </a:t>
            </a:r>
          </a:p>
          <a:p>
            <a:pPr marL="0" indent="0">
              <a:buNone/>
            </a:pPr>
            <a:r>
              <a:rPr lang="sv-SE" u="sng" dirty="0" smtClean="0"/>
              <a:t>SLUTSATS/NÄSTA STEG: </a:t>
            </a:r>
            <a:br>
              <a:rPr lang="sv-SE" u="sng" dirty="0" smtClean="0"/>
            </a:br>
            <a:r>
              <a:rPr lang="sv-SE" dirty="0" smtClean="0"/>
              <a:t>Utbildning i SKL:s insiktsdatabas med ”säljargument” för att kunna implementera den i förvaltningarna. KISS= </a:t>
            </a:r>
            <a:r>
              <a:rPr lang="sv-SE" dirty="0" err="1" smtClean="0"/>
              <a:t>Keep</a:t>
            </a:r>
            <a:r>
              <a:rPr lang="sv-SE" dirty="0" smtClean="0"/>
              <a:t> It Stupid Simple.                                                                                     Kommunikationsmaterial inför, under och efter genomförandet. Ta del av goda exempel (mål, syfte </a:t>
            </a:r>
            <a:r>
              <a:rPr lang="sv-SE" dirty="0" err="1" smtClean="0"/>
              <a:t>ect</a:t>
            </a:r>
            <a:r>
              <a:rPr lang="sv-SE" dirty="0" smtClean="0"/>
              <a:t>). Handlingsplan: En grund så att alla jobbar lika.</a:t>
            </a:r>
          </a:p>
        </p:txBody>
      </p:sp>
    </p:spTree>
    <p:extLst>
      <p:ext uri="{BB962C8B-B14F-4D97-AF65-F5344CB8AC3E}">
        <p14:creationId xmlns:p14="http://schemas.microsoft.com/office/powerpoint/2010/main" val="176079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99599" y="874625"/>
            <a:ext cx="8322642" cy="727828"/>
          </a:xfrm>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1387182"/>
            <a:ext cx="8138684" cy="2539938"/>
          </a:xfrm>
        </p:spPr>
        <p:txBody>
          <a:bodyPr/>
          <a:lstStyle/>
          <a:p>
            <a:r>
              <a:rPr lang="sv-SE" u="sng" dirty="0" smtClean="0"/>
              <a:t>TEMA - </a:t>
            </a:r>
            <a:r>
              <a:rPr lang="sv-SE" dirty="0" smtClean="0"/>
              <a:t>NKI</a:t>
            </a:r>
          </a:p>
          <a:p>
            <a:r>
              <a:rPr lang="sv-SE" u="sng" dirty="0" smtClean="0"/>
              <a:t>BESKRIVNING</a:t>
            </a:r>
            <a:br>
              <a:rPr lang="sv-SE" u="sng" dirty="0" smtClean="0"/>
            </a:br>
            <a:r>
              <a:rPr lang="sv-SE" sz="1200" dirty="0" smtClean="0"/>
              <a:t>Uppdrag till NKI-rådet/SBA: 1. Inventera samtliga kommunalt marknadsförings/kommunikationsmaterial 2. Ur detta ta fram </a:t>
            </a:r>
            <a:r>
              <a:rPr lang="sv-SE" sz="1200" i="1" u="sng" dirty="0" smtClean="0"/>
              <a:t>centralt material</a:t>
            </a:r>
            <a:r>
              <a:rPr lang="sv-SE" sz="1200" dirty="0" smtClean="0"/>
              <a:t> för att likriktning och tydlighet i kommunikationen kring NKI. 3. Skicka ut till SBA kommunerna för att använda ex. pressmeddelanden/delar av pressmeddelanden skapa en gemensam kommunikationsplan.           MÅL: Vi behöver konkreta verktyg/handlingar. – Förpacka bra material att använda i kommunikationen (alla kommunicerar om NKI på samma sätt) – Nätverkskommuner/Bollplankskommuner som man kan bolla svåra ärenden med. Hur tänker de?</a:t>
            </a:r>
          </a:p>
          <a:p>
            <a:r>
              <a:rPr lang="sv-SE" u="sng" dirty="0" smtClean="0"/>
              <a:t>SLUTSATS/NÄSTA </a:t>
            </a:r>
            <a:r>
              <a:rPr lang="sv-SE" u="sng" dirty="0"/>
              <a:t>STEG: </a:t>
            </a:r>
            <a:br>
              <a:rPr lang="sv-SE" u="sng" dirty="0"/>
            </a:br>
            <a:r>
              <a:rPr lang="sv-SE" sz="1200" dirty="0" smtClean="0"/>
              <a:t>Verktygslådor: - Hur får vi upp svarsfrekvensen? - Enklare mer lättförståeligt material som förklarar och beskriver. NKI. - Enklare och tydligare pressmeddelanden. - Bra mätverktyg för </a:t>
            </a:r>
            <a:r>
              <a:rPr lang="sv-SE" sz="1200" dirty="0"/>
              <a:t>den enskilda </a:t>
            </a:r>
            <a:r>
              <a:rPr lang="sv-SE" sz="1200" dirty="0" smtClean="0"/>
              <a:t>kommunen. - Förtydliga vilka ärenden som ska skickas in så att alla gör lika te x Bygglov (startbesked eller slutbesked). </a:t>
            </a:r>
          </a:p>
          <a:p>
            <a:pPr marL="0" indent="0">
              <a:buNone/>
            </a:pPr>
            <a:r>
              <a:rPr lang="sv-SE" sz="1200" b="1" i="1" u="sng" dirty="0" smtClean="0"/>
              <a:t>Mätningen är inte en matning av företagsklimatet utan mer en utvärdering av de olika myndighetsområdena</a:t>
            </a:r>
            <a:r>
              <a:rPr lang="sv-SE" sz="1200" u="sng" dirty="0" smtClean="0"/>
              <a:t>. </a:t>
            </a:r>
            <a:endParaRPr lang="sv-SE" sz="1200" u="sng" dirty="0"/>
          </a:p>
        </p:txBody>
      </p:sp>
    </p:spTree>
    <p:extLst>
      <p:ext uri="{BB962C8B-B14F-4D97-AF65-F5344CB8AC3E}">
        <p14:creationId xmlns:p14="http://schemas.microsoft.com/office/powerpoint/2010/main" val="297162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pPr marL="0" indent="0">
              <a:buNone/>
            </a:pPr>
            <a:r>
              <a:rPr lang="sv-SE" u="sng" dirty="0" smtClean="0"/>
              <a:t>TEMA:</a:t>
            </a:r>
            <a:r>
              <a:rPr lang="sv-SE" dirty="0" smtClean="0"/>
              <a:t> NKI</a:t>
            </a:r>
          </a:p>
          <a:p>
            <a:pPr marL="0" indent="0">
              <a:buNone/>
            </a:pPr>
            <a:r>
              <a:rPr lang="sv-SE" u="sng" dirty="0"/>
              <a:t/>
            </a:r>
            <a:br>
              <a:rPr lang="sv-SE" u="sng" dirty="0"/>
            </a:br>
            <a:r>
              <a:rPr lang="sv-SE" u="sng" dirty="0" smtClean="0"/>
              <a:t>BESKRIVNING</a:t>
            </a:r>
            <a:r>
              <a:rPr lang="sv-SE" u="sng" dirty="0"/>
              <a:t/>
            </a:r>
            <a:br>
              <a:rPr lang="sv-SE" u="sng" dirty="0"/>
            </a:br>
            <a:r>
              <a:rPr lang="sv-SE" dirty="0" smtClean="0"/>
              <a:t>NKI-mätningen håller inte tillräckligt hög kvalitet. Inte modern, andra lokala mätningar har större legitimitet real-tids mätningar. </a:t>
            </a:r>
          </a:p>
          <a:p>
            <a:pPr marL="0" indent="0">
              <a:buNone/>
            </a:pPr>
            <a:r>
              <a:rPr lang="sv-SE" u="sng" dirty="0" smtClean="0"/>
              <a:t>SLUTSATS/NÄSTA STEG: </a:t>
            </a:r>
            <a:br>
              <a:rPr lang="sv-SE" u="sng" dirty="0" smtClean="0"/>
            </a:br>
            <a:endParaRPr lang="sv-SE" dirty="0" smtClean="0"/>
          </a:p>
        </p:txBody>
      </p:sp>
    </p:spTree>
    <p:extLst>
      <p:ext uri="{BB962C8B-B14F-4D97-AF65-F5344CB8AC3E}">
        <p14:creationId xmlns:p14="http://schemas.microsoft.com/office/powerpoint/2010/main" val="686248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1284" y="2530419"/>
            <a:ext cx="5675413" cy="727828"/>
          </a:xfrm>
        </p:spPr>
        <p:txBody>
          <a:bodyPr/>
          <a:lstStyle/>
          <a:p>
            <a:r>
              <a:rPr lang="sv-SE" smtClean="0"/>
              <a:t>Bilaga</a:t>
            </a:r>
            <a:endParaRPr lang="sv-SE"/>
          </a:p>
        </p:txBody>
      </p:sp>
    </p:spTree>
    <p:extLst>
      <p:ext uri="{BB962C8B-B14F-4D97-AF65-F5344CB8AC3E}">
        <p14:creationId xmlns:p14="http://schemas.microsoft.com/office/powerpoint/2010/main" val="1660925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451890" y="804748"/>
            <a:ext cx="2412773" cy="1699859"/>
          </a:xfrm>
          <a:prstGeom prst="rect">
            <a:avLst/>
          </a:prstGeom>
          <a:ln w="3175">
            <a:solidFill>
              <a:schemeClr val="bg1">
                <a:lumMod val="65000"/>
              </a:schemeClr>
            </a:solidFill>
          </a:ln>
          <a:effectLst>
            <a:outerShdw blurRad="50800" dist="38100" dir="2700000" algn="tl" rotWithShape="0">
              <a:prstClr val="black">
                <a:alpha val="40000"/>
              </a:prstClr>
            </a:outerShdw>
          </a:effectLst>
        </p:spPr>
      </p:pic>
      <p:pic>
        <p:nvPicPr>
          <p:cNvPr id="6" name="Bildobjekt 5"/>
          <p:cNvPicPr>
            <a:picLocks noChangeAspect="1"/>
          </p:cNvPicPr>
          <p:nvPr/>
        </p:nvPicPr>
        <p:blipFill>
          <a:blip r:embed="rId4"/>
          <a:stretch>
            <a:fillRect/>
          </a:stretch>
        </p:blipFill>
        <p:spPr>
          <a:xfrm>
            <a:off x="5338531" y="1619077"/>
            <a:ext cx="3536528" cy="249342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Bildobjekt 6"/>
          <p:cNvPicPr>
            <a:picLocks noChangeAspect="1"/>
          </p:cNvPicPr>
          <p:nvPr/>
        </p:nvPicPr>
        <p:blipFill>
          <a:blip r:embed="rId5"/>
          <a:stretch>
            <a:fillRect/>
          </a:stretch>
        </p:blipFill>
        <p:spPr>
          <a:xfrm>
            <a:off x="1037924" y="1619077"/>
            <a:ext cx="2412773" cy="1698021"/>
          </a:xfrm>
          <a:prstGeom prst="rect">
            <a:avLst/>
          </a:prstGeom>
          <a:ln w="3175">
            <a:solidFill>
              <a:schemeClr val="bg1">
                <a:lumMod val="65000"/>
              </a:schemeClr>
            </a:solidFill>
          </a:ln>
          <a:effectLst>
            <a:outerShdw blurRad="50800" dist="38100" dir="2700000" algn="tl" rotWithShape="0">
              <a:prstClr val="black">
                <a:alpha val="40000"/>
              </a:prstClr>
            </a:outerShdw>
          </a:effectLst>
        </p:spPr>
      </p:pic>
      <p:pic>
        <p:nvPicPr>
          <p:cNvPr id="8" name="Bildobjekt 7"/>
          <p:cNvPicPr>
            <a:picLocks noChangeAspect="1"/>
          </p:cNvPicPr>
          <p:nvPr/>
        </p:nvPicPr>
        <p:blipFill>
          <a:blip r:embed="rId6"/>
          <a:stretch>
            <a:fillRect/>
          </a:stretch>
        </p:blipFill>
        <p:spPr>
          <a:xfrm>
            <a:off x="1842699" y="2466537"/>
            <a:ext cx="2417244" cy="1701122"/>
          </a:xfrm>
          <a:prstGeom prst="rect">
            <a:avLst/>
          </a:prstGeom>
          <a:ln w="3175">
            <a:solidFill>
              <a:schemeClr val="bg1">
                <a:lumMod val="65000"/>
              </a:schemeClr>
            </a:solidFill>
          </a:ln>
          <a:effectLst>
            <a:outerShdw blurRad="50800" dist="38100" dir="2700000" algn="tl" rotWithShape="0">
              <a:prstClr val="black">
                <a:alpha val="40000"/>
              </a:prstClr>
            </a:outerShdw>
          </a:effectLst>
        </p:spPr>
      </p:pic>
      <p:pic>
        <p:nvPicPr>
          <p:cNvPr id="9" name="Bildobjekt 8"/>
          <p:cNvPicPr>
            <a:picLocks noChangeAspect="1"/>
          </p:cNvPicPr>
          <p:nvPr/>
        </p:nvPicPr>
        <p:blipFill>
          <a:blip r:embed="rId7"/>
          <a:stretch>
            <a:fillRect/>
          </a:stretch>
        </p:blipFill>
        <p:spPr>
          <a:xfrm>
            <a:off x="2655140" y="3282416"/>
            <a:ext cx="2421942" cy="1698021"/>
          </a:xfrm>
          <a:prstGeom prst="rect">
            <a:avLst/>
          </a:prstGeom>
          <a:ln w="3175">
            <a:solidFill>
              <a:schemeClr val="bg1">
                <a:lumMod val="65000"/>
              </a:schemeClr>
            </a:solidFill>
          </a:ln>
          <a:effectLst>
            <a:outerShdw blurRad="50800" dist="38100" dir="2700000" algn="tl" rotWithShape="0">
              <a:prstClr val="black">
                <a:alpha val="40000"/>
              </a:prstClr>
            </a:outerShdw>
          </a:effectLst>
        </p:spPr>
      </p:pic>
      <p:sp>
        <p:nvSpPr>
          <p:cNvPr id="10" name="Rubrik 9"/>
          <p:cNvSpPr>
            <a:spLocks noGrp="1"/>
          </p:cNvSpPr>
          <p:nvPr>
            <p:ph type="title"/>
          </p:nvPr>
        </p:nvSpPr>
        <p:spPr>
          <a:xfrm>
            <a:off x="3051321" y="138431"/>
            <a:ext cx="5675413" cy="727828"/>
          </a:xfrm>
        </p:spPr>
        <p:txBody>
          <a:bodyPr/>
          <a:lstStyle/>
          <a:p>
            <a:pPr>
              <a:lnSpc>
                <a:spcPct val="100000"/>
              </a:lnSpc>
            </a:pPr>
            <a:r>
              <a:rPr lang="sv-SE" smtClean="0"/>
              <a:t>Enköping skickar ut vykort för att öka svarsfrevkensen i NKI-undersökningen</a:t>
            </a:r>
            <a:endParaRPr lang="sv-SE"/>
          </a:p>
        </p:txBody>
      </p:sp>
    </p:spTree>
    <p:extLst>
      <p:ext uri="{BB962C8B-B14F-4D97-AF65-F5344CB8AC3E}">
        <p14:creationId xmlns:p14="http://schemas.microsoft.com/office/powerpoint/2010/main" val="341268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874F04-151F-DA4E-A46A-7A3E8408D3CD}"/>
              </a:ext>
            </a:extLst>
          </p:cNvPr>
          <p:cNvSpPr txBox="1">
            <a:spLocks/>
          </p:cNvSpPr>
          <p:nvPr/>
        </p:nvSpPr>
        <p:spPr bwMode="auto">
          <a:xfrm>
            <a:off x="0" y="373701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7" name="Title 1">
            <a:extLst>
              <a:ext uri="{FF2B5EF4-FFF2-40B4-BE49-F238E27FC236}">
                <a16:creationId xmlns:a16="http://schemas.microsoft.com/office/drawing/2014/main" id="{E676563A-53A5-0D42-B31D-904EEA6F4760}"/>
              </a:ext>
            </a:extLst>
          </p:cNvPr>
          <p:cNvSpPr txBox="1">
            <a:spLocks/>
          </p:cNvSpPr>
          <p:nvPr/>
        </p:nvSpPr>
        <p:spPr bwMode="auto">
          <a:xfrm>
            <a:off x="174156" y="1797401"/>
            <a:ext cx="9144000" cy="1455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dirty="0" smtClean="0"/>
              <a:t>Stefan Frid</a:t>
            </a:r>
            <a:endParaRPr lang="en-US" sz="3200" b="0" dirty="0">
              <a:latin typeface="Futura Std Book" panose="020B0502020204020303" pitchFamily="34" charset="0"/>
            </a:endParaRPr>
          </a:p>
          <a:p>
            <a:pPr algn="ctr">
              <a:lnSpc>
                <a:spcPct val="100000"/>
              </a:lnSpc>
            </a:pPr>
            <a:r>
              <a:rPr lang="en-US" sz="2400" b="0" dirty="0" err="1" smtClean="0">
                <a:latin typeface="Futura Std Book" panose="020B0502020204020303" pitchFamily="34" charset="0"/>
              </a:rPr>
              <a:t>Ansvarig</a:t>
            </a:r>
            <a:r>
              <a:rPr lang="en-US" sz="2400" b="0" dirty="0" smtClean="0">
                <a:latin typeface="Futura Std Book" panose="020B0502020204020303" pitchFamily="34" charset="0"/>
              </a:rPr>
              <a:t> NKI-</a:t>
            </a:r>
            <a:r>
              <a:rPr lang="en-US" sz="2400" b="0" dirty="0" err="1" smtClean="0">
                <a:latin typeface="Futura Std Book" panose="020B0502020204020303" pitchFamily="34" charset="0"/>
              </a:rPr>
              <a:t>undersökning</a:t>
            </a:r>
            <a:r>
              <a:rPr lang="en-US" sz="2400" b="0" dirty="0" smtClean="0">
                <a:latin typeface="Futura Std Book" panose="020B0502020204020303" pitchFamily="34" charset="0"/>
              </a:rPr>
              <a:t>, SBA</a:t>
            </a:r>
            <a:endParaRPr lang="en-US" sz="2400" b="0" dirty="0">
              <a:latin typeface="Futura Std Book" panose="020B0502020204020303" pitchFamily="34" charset="0"/>
            </a:endParaRPr>
          </a:p>
        </p:txBody>
      </p:sp>
      <p:sp>
        <p:nvSpPr>
          <p:cNvPr id="8" name="Title 1">
            <a:extLst>
              <a:ext uri="{FF2B5EF4-FFF2-40B4-BE49-F238E27FC236}">
                <a16:creationId xmlns:a16="http://schemas.microsoft.com/office/drawing/2014/main" id="{C13F9077-6126-794D-B7B5-6DC54066E38D}"/>
              </a:ext>
            </a:extLst>
          </p:cNvPr>
          <p:cNvSpPr txBox="1">
            <a:spLocks/>
          </p:cNvSpPr>
          <p:nvPr/>
        </p:nvSpPr>
        <p:spPr bwMode="auto">
          <a:xfrm>
            <a:off x="389256" y="2886919"/>
            <a:ext cx="9144000" cy="1455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dirty="0" smtClean="0"/>
              <a:t>Helena Aronsson</a:t>
            </a:r>
            <a:endParaRPr lang="en-US" sz="3200" b="0" dirty="0">
              <a:latin typeface="Futura Std Book" panose="020B0502020204020303" pitchFamily="34" charset="0"/>
            </a:endParaRPr>
          </a:p>
          <a:p>
            <a:pPr algn="ctr">
              <a:lnSpc>
                <a:spcPct val="100000"/>
              </a:lnSpc>
            </a:pPr>
            <a:r>
              <a:rPr lang="en-US" sz="2400" b="0" dirty="0" err="1" smtClean="0">
                <a:latin typeface="Futura Std Book" panose="020B0502020204020303" pitchFamily="34" charset="0"/>
              </a:rPr>
              <a:t>Verksamhetsledare</a:t>
            </a:r>
            <a:r>
              <a:rPr lang="en-US" sz="2400" b="0" dirty="0" smtClean="0">
                <a:latin typeface="Futura Std Book" panose="020B0502020204020303" pitchFamily="34" charset="0"/>
              </a:rPr>
              <a:t>, Business Region </a:t>
            </a:r>
            <a:r>
              <a:rPr lang="en-US" sz="2400" b="0" dirty="0" err="1" smtClean="0">
                <a:latin typeface="Futura Std Book" panose="020B0502020204020303" pitchFamily="34" charset="0"/>
              </a:rPr>
              <a:t>Örebbro</a:t>
            </a:r>
            <a:endParaRPr lang="en-US" sz="2400" b="0" dirty="0">
              <a:latin typeface="Futura Std Book" panose="020B0502020204020303" pitchFamily="34" charset="0"/>
            </a:endParaRPr>
          </a:p>
        </p:txBody>
      </p:sp>
    </p:spTree>
    <p:extLst>
      <p:ext uri="{BB962C8B-B14F-4D97-AF65-F5344CB8AC3E}">
        <p14:creationId xmlns:p14="http://schemas.microsoft.com/office/powerpoint/2010/main" val="5749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3813" y="369452"/>
            <a:ext cx="5852192" cy="604612"/>
          </a:xfrm>
        </p:spPr>
        <p:txBody>
          <a:bodyPr/>
          <a:lstStyle/>
          <a:p>
            <a:r>
              <a:rPr lang="en-US" b="0" dirty="0" smtClean="0">
                <a:latin typeface="Arial" charset="0"/>
                <a:ea typeface="Arial" charset="0"/>
                <a:cs typeface="Arial" charset="0"/>
              </a:rPr>
              <a:t>NKI-</a:t>
            </a:r>
            <a:r>
              <a:rPr lang="en-US" b="0" dirty="0" err="1" smtClean="0">
                <a:latin typeface="Arial" charset="0"/>
                <a:ea typeface="Arial" charset="0"/>
                <a:cs typeface="Arial" charset="0"/>
              </a:rPr>
              <a:t>mätningen</a:t>
            </a:r>
            <a:endParaRPr lang="en-US" b="0" dirty="0">
              <a:latin typeface="Arial" charset="0"/>
              <a:ea typeface="Arial" charset="0"/>
              <a:cs typeface="Arial" charset="0"/>
            </a:endParaRPr>
          </a:p>
        </p:txBody>
      </p:sp>
      <p:sp>
        <p:nvSpPr>
          <p:cNvPr id="3" name="textruta 2"/>
          <p:cNvSpPr txBox="1"/>
          <p:nvPr/>
        </p:nvSpPr>
        <p:spPr>
          <a:xfrm>
            <a:off x="5923374" y="974064"/>
            <a:ext cx="2578100" cy="449792"/>
          </a:xfrm>
          <a:prstGeom prst="rect">
            <a:avLst/>
          </a:prstGeom>
          <a:noFill/>
        </p:spPr>
        <p:txBody>
          <a:bodyPr wrap="square" lIns="0" tIns="0" rIns="0" bIns="0" rtlCol="0">
            <a:noAutofit/>
          </a:bodyPr>
          <a:lstStyle/>
          <a:p>
            <a:pPr lvl="0" algn="ctr"/>
            <a:r>
              <a:rPr lang="sv-SE" sz="1200" dirty="0" smtClean="0">
                <a:solidFill>
                  <a:schemeClr val="bg2"/>
                </a:solidFill>
                <a:ea typeface="Arial" charset="0"/>
              </a:rPr>
              <a:t>Kundnöjdhet (mål) </a:t>
            </a:r>
          </a:p>
          <a:p>
            <a:pPr lvl="0" algn="ctr"/>
            <a:r>
              <a:rPr lang="sv-SE" sz="1200" dirty="0" smtClean="0">
                <a:solidFill>
                  <a:schemeClr val="bg2"/>
                </a:solidFill>
                <a:ea typeface="Arial" charset="0"/>
              </a:rPr>
              <a:t>bara gröna staplar </a:t>
            </a:r>
            <a:r>
              <a:rPr lang="sv-SE" sz="1200" dirty="0">
                <a:solidFill>
                  <a:schemeClr val="bg2"/>
                </a:solidFill>
                <a:ea typeface="Arial" charset="0"/>
              </a:rPr>
              <a:t>(NKI 70)</a:t>
            </a:r>
          </a:p>
        </p:txBody>
      </p:sp>
      <p:sp>
        <p:nvSpPr>
          <p:cNvPr id="5" name="textruta 4"/>
          <p:cNvSpPr txBox="1"/>
          <p:nvPr/>
        </p:nvSpPr>
        <p:spPr>
          <a:xfrm>
            <a:off x="2495779" y="2069409"/>
            <a:ext cx="4038600" cy="1660456"/>
          </a:xfrm>
          <a:prstGeom prst="rect">
            <a:avLst/>
          </a:prstGeom>
          <a:noFill/>
        </p:spPr>
        <p:txBody>
          <a:bodyPr wrap="square" lIns="0" tIns="0" rIns="0" bIns="0" rtlCol="0">
            <a:noAutofit/>
          </a:bodyPr>
          <a:lstStyle/>
          <a:p>
            <a:pPr lvl="0" algn="ctr"/>
            <a:r>
              <a:rPr lang="sv-SE" sz="2400" b="1" dirty="0">
                <a:solidFill>
                  <a:schemeClr val="bg2"/>
                </a:solidFill>
                <a:ea typeface="Arial" charset="0"/>
              </a:rPr>
              <a:t>Styrning och </a:t>
            </a:r>
            <a:r>
              <a:rPr lang="sv-SE" sz="2400" b="1" dirty="0" smtClean="0">
                <a:solidFill>
                  <a:schemeClr val="bg2"/>
                </a:solidFill>
                <a:ea typeface="Arial" charset="0"/>
              </a:rPr>
              <a:t>ledning -Skapa en intern process för mätningen så att den är förankrad i organisationen</a:t>
            </a:r>
            <a:endParaRPr lang="sv-SE" sz="2400" b="1" dirty="0">
              <a:solidFill>
                <a:schemeClr val="bg2"/>
              </a:solidFill>
              <a:ea typeface="Arial" charset="0"/>
            </a:endParaRPr>
          </a:p>
        </p:txBody>
      </p:sp>
      <p:sp>
        <p:nvSpPr>
          <p:cNvPr id="6" name="textruta 5"/>
          <p:cNvSpPr txBox="1"/>
          <p:nvPr/>
        </p:nvSpPr>
        <p:spPr>
          <a:xfrm>
            <a:off x="171617" y="3854396"/>
            <a:ext cx="3355445" cy="456671"/>
          </a:xfrm>
          <a:prstGeom prst="rect">
            <a:avLst/>
          </a:prstGeom>
          <a:noFill/>
        </p:spPr>
        <p:txBody>
          <a:bodyPr wrap="square" lIns="0" tIns="0" rIns="0" bIns="0" rtlCol="0">
            <a:noAutofit/>
          </a:bodyPr>
          <a:lstStyle/>
          <a:p>
            <a:pPr lvl="0" algn="ctr"/>
            <a:endParaRPr lang="sv-SE" sz="2000" dirty="0">
              <a:solidFill>
                <a:schemeClr val="bg2"/>
              </a:solidFill>
              <a:ea typeface="Arial" charset="0"/>
            </a:endParaRPr>
          </a:p>
        </p:txBody>
      </p:sp>
      <p:sp>
        <p:nvSpPr>
          <p:cNvPr id="7" name="textruta 6"/>
          <p:cNvSpPr txBox="1"/>
          <p:nvPr/>
        </p:nvSpPr>
        <p:spPr>
          <a:xfrm>
            <a:off x="5862158" y="3953963"/>
            <a:ext cx="3104621" cy="554831"/>
          </a:xfrm>
          <a:prstGeom prst="rect">
            <a:avLst/>
          </a:prstGeom>
          <a:noFill/>
        </p:spPr>
        <p:txBody>
          <a:bodyPr wrap="square" lIns="0" tIns="0" rIns="0" bIns="0" rtlCol="0">
            <a:noAutofit/>
          </a:bodyPr>
          <a:lstStyle/>
          <a:p>
            <a:pPr lvl="0" algn="ctr"/>
            <a:r>
              <a:rPr lang="sv-SE" sz="2200" dirty="0" smtClean="0">
                <a:solidFill>
                  <a:schemeClr val="bg2"/>
                </a:solidFill>
                <a:ea typeface="Arial" charset="0"/>
              </a:rPr>
              <a:t>Öka samverkan mellan kommuner</a:t>
            </a:r>
            <a:endParaRPr lang="sv-SE" sz="2200" dirty="0">
              <a:solidFill>
                <a:schemeClr val="bg2"/>
              </a:solidFill>
              <a:ea typeface="Arial" charset="0"/>
            </a:endParaRPr>
          </a:p>
        </p:txBody>
      </p:sp>
      <p:sp>
        <p:nvSpPr>
          <p:cNvPr id="8" name="textruta 7"/>
          <p:cNvSpPr txBox="1"/>
          <p:nvPr/>
        </p:nvSpPr>
        <p:spPr>
          <a:xfrm>
            <a:off x="391451" y="1358136"/>
            <a:ext cx="2495052" cy="822002"/>
          </a:xfrm>
          <a:prstGeom prst="rect">
            <a:avLst/>
          </a:prstGeom>
          <a:noFill/>
        </p:spPr>
        <p:txBody>
          <a:bodyPr wrap="square" lIns="0" tIns="0" rIns="0" bIns="0" rtlCol="0">
            <a:noAutofit/>
          </a:bodyPr>
          <a:lstStyle/>
          <a:p>
            <a:pPr lvl="0" algn="ctr"/>
            <a:r>
              <a:rPr lang="sv-SE" sz="1600" dirty="0" smtClean="0">
                <a:solidFill>
                  <a:schemeClr val="bg2"/>
                </a:solidFill>
                <a:ea typeface="Arial" charset="0"/>
              </a:rPr>
              <a:t>Vi behöver få fler att svara på enkäten – kontinuerlig mätning</a:t>
            </a:r>
            <a:endParaRPr lang="sv-SE" sz="1600" dirty="0">
              <a:solidFill>
                <a:schemeClr val="bg2"/>
              </a:solidFill>
              <a:ea typeface="Arial" charset="0"/>
            </a:endParaRPr>
          </a:p>
        </p:txBody>
      </p:sp>
      <p:sp>
        <p:nvSpPr>
          <p:cNvPr id="9" name="textruta 8"/>
          <p:cNvSpPr txBox="1"/>
          <p:nvPr/>
        </p:nvSpPr>
        <p:spPr>
          <a:xfrm>
            <a:off x="2747290" y="4365873"/>
            <a:ext cx="3105679" cy="386465"/>
          </a:xfrm>
          <a:prstGeom prst="rect">
            <a:avLst/>
          </a:prstGeom>
          <a:noFill/>
        </p:spPr>
        <p:txBody>
          <a:bodyPr wrap="square" lIns="0" tIns="0" rIns="0" bIns="0" rtlCol="0">
            <a:noAutofit/>
          </a:bodyPr>
          <a:lstStyle/>
          <a:p>
            <a:pPr lvl="0" algn="ctr"/>
            <a:r>
              <a:rPr lang="sv-SE" sz="1600" dirty="0" smtClean="0">
                <a:solidFill>
                  <a:schemeClr val="bg2"/>
                </a:solidFill>
                <a:ea typeface="Arial" charset="0"/>
              </a:rPr>
              <a:t>Öka svarsfrekvensen</a:t>
            </a:r>
            <a:endParaRPr lang="sv-SE" sz="1600" dirty="0">
              <a:solidFill>
                <a:schemeClr val="bg2"/>
              </a:solidFill>
              <a:ea typeface="Arial" charset="0"/>
            </a:endParaRPr>
          </a:p>
        </p:txBody>
      </p:sp>
      <p:sp>
        <p:nvSpPr>
          <p:cNvPr id="10" name="textruta 9"/>
          <p:cNvSpPr txBox="1"/>
          <p:nvPr/>
        </p:nvSpPr>
        <p:spPr>
          <a:xfrm>
            <a:off x="3358901" y="1138478"/>
            <a:ext cx="2188914" cy="564356"/>
          </a:xfrm>
          <a:prstGeom prst="rect">
            <a:avLst/>
          </a:prstGeom>
          <a:noFill/>
        </p:spPr>
        <p:txBody>
          <a:bodyPr wrap="square" lIns="0" tIns="0" rIns="0" bIns="0" rtlCol="0">
            <a:noAutofit/>
          </a:bodyPr>
          <a:lstStyle/>
          <a:p>
            <a:pPr lvl="0" algn="ctr"/>
            <a:r>
              <a:rPr lang="sv-SE" sz="1600" dirty="0" smtClean="0">
                <a:solidFill>
                  <a:schemeClr val="bg2"/>
                </a:solidFill>
                <a:ea typeface="Arial" charset="0"/>
              </a:rPr>
              <a:t>Skapa en löpande process för mätningen</a:t>
            </a:r>
            <a:endParaRPr lang="sv-SE" sz="1600" dirty="0">
              <a:solidFill>
                <a:schemeClr val="bg2"/>
              </a:solidFill>
              <a:ea typeface="Arial" charset="0"/>
            </a:endParaRPr>
          </a:p>
        </p:txBody>
      </p:sp>
      <p:sp>
        <p:nvSpPr>
          <p:cNvPr id="11" name="textruta 10"/>
          <p:cNvSpPr txBox="1"/>
          <p:nvPr/>
        </p:nvSpPr>
        <p:spPr>
          <a:xfrm>
            <a:off x="215272" y="4082731"/>
            <a:ext cx="3268133" cy="449792"/>
          </a:xfrm>
          <a:prstGeom prst="rect">
            <a:avLst/>
          </a:prstGeom>
          <a:noFill/>
        </p:spPr>
        <p:txBody>
          <a:bodyPr wrap="square" lIns="0" tIns="0" rIns="0" bIns="0" rtlCol="0">
            <a:noAutofit/>
          </a:bodyPr>
          <a:lstStyle/>
          <a:p>
            <a:pPr lvl="0" algn="ctr"/>
            <a:r>
              <a:rPr lang="sv-SE" sz="1400" dirty="0" smtClean="0">
                <a:solidFill>
                  <a:schemeClr val="bg2"/>
                </a:solidFill>
                <a:ea typeface="Arial" charset="0"/>
              </a:rPr>
              <a:t>Mäta flera målgrupper / områden</a:t>
            </a:r>
            <a:endParaRPr lang="sv-SE" sz="1400" dirty="0">
              <a:solidFill>
                <a:schemeClr val="bg2"/>
              </a:solidFill>
              <a:ea typeface="Arial" charset="0"/>
            </a:endParaRPr>
          </a:p>
        </p:txBody>
      </p:sp>
      <p:sp>
        <p:nvSpPr>
          <p:cNvPr id="12" name="Rektangel 11">
            <a:extLst>
              <a:ext uri="{FF2B5EF4-FFF2-40B4-BE49-F238E27FC236}">
                <a16:creationId xmlns:a16="http://schemas.microsoft.com/office/drawing/2014/main" id="{482CF950-42C4-8A48-8713-D4A2CCD6C104}"/>
              </a:ext>
            </a:extLst>
          </p:cNvPr>
          <p:cNvSpPr/>
          <p:nvPr/>
        </p:nvSpPr>
        <p:spPr>
          <a:xfrm>
            <a:off x="6453211" y="1647954"/>
            <a:ext cx="2451953" cy="646331"/>
          </a:xfrm>
          <a:prstGeom prst="rect">
            <a:avLst/>
          </a:prstGeom>
        </p:spPr>
        <p:txBody>
          <a:bodyPr wrap="square">
            <a:spAutoFit/>
          </a:bodyPr>
          <a:lstStyle/>
          <a:p>
            <a:pPr lvl="0" algn="ctr"/>
            <a:r>
              <a:rPr lang="sv-SE" dirty="0" smtClean="0">
                <a:solidFill>
                  <a:schemeClr val="bg2"/>
                </a:solidFill>
                <a:ea typeface="Arial" charset="0"/>
              </a:rPr>
              <a:t>Förankring och mandat för mätningen</a:t>
            </a:r>
            <a:endParaRPr lang="sv-SE" dirty="0">
              <a:solidFill>
                <a:schemeClr val="bg2"/>
              </a:solidFill>
              <a:ea typeface="Arial" charset="0"/>
            </a:endParaRPr>
          </a:p>
        </p:txBody>
      </p:sp>
      <p:sp>
        <p:nvSpPr>
          <p:cNvPr id="13" name="textruta 12"/>
          <p:cNvSpPr txBox="1"/>
          <p:nvPr/>
        </p:nvSpPr>
        <p:spPr>
          <a:xfrm>
            <a:off x="171618" y="2674741"/>
            <a:ext cx="1848252" cy="449792"/>
          </a:xfrm>
          <a:prstGeom prst="rect">
            <a:avLst/>
          </a:prstGeom>
          <a:noFill/>
        </p:spPr>
        <p:txBody>
          <a:bodyPr wrap="square" lIns="0" tIns="0" rIns="0" bIns="0" rtlCol="0">
            <a:noAutofit/>
          </a:bodyPr>
          <a:lstStyle/>
          <a:p>
            <a:pPr lvl="0" algn="ctr"/>
            <a:r>
              <a:rPr lang="sv-SE" sz="1400" dirty="0" smtClean="0">
                <a:solidFill>
                  <a:schemeClr val="bg2"/>
                </a:solidFill>
                <a:ea typeface="Arial" charset="0"/>
              </a:rPr>
              <a:t>Värdskap och bemötande</a:t>
            </a:r>
            <a:endParaRPr lang="sv-SE" sz="1400" dirty="0">
              <a:solidFill>
                <a:schemeClr val="bg2"/>
              </a:solidFill>
              <a:ea typeface="Arial" charset="0"/>
            </a:endParaRPr>
          </a:p>
        </p:txBody>
      </p:sp>
      <p:sp>
        <p:nvSpPr>
          <p:cNvPr id="14" name="textruta 13"/>
          <p:cNvSpPr txBox="1"/>
          <p:nvPr/>
        </p:nvSpPr>
        <p:spPr>
          <a:xfrm>
            <a:off x="6759909" y="3124533"/>
            <a:ext cx="2225402" cy="449792"/>
          </a:xfrm>
          <a:prstGeom prst="rect">
            <a:avLst/>
          </a:prstGeom>
          <a:noFill/>
        </p:spPr>
        <p:txBody>
          <a:bodyPr wrap="square" lIns="0" tIns="0" rIns="0" bIns="0" rtlCol="0">
            <a:noAutofit/>
          </a:bodyPr>
          <a:lstStyle/>
          <a:p>
            <a:pPr lvl="0" algn="ctr"/>
            <a:r>
              <a:rPr lang="sv-SE" sz="1400" dirty="0" smtClean="0">
                <a:solidFill>
                  <a:schemeClr val="bg2"/>
                </a:solidFill>
                <a:ea typeface="Arial" charset="0"/>
              </a:rPr>
              <a:t>Omfattningen av enkäten</a:t>
            </a:r>
            <a:endParaRPr lang="sv-SE" sz="1400" dirty="0">
              <a:solidFill>
                <a:schemeClr val="bg2"/>
              </a:solidFill>
              <a:ea typeface="Arial" charset="0"/>
            </a:endParaRPr>
          </a:p>
        </p:txBody>
      </p:sp>
    </p:spTree>
    <p:extLst>
      <p:ext uri="{BB962C8B-B14F-4D97-AF65-F5344CB8AC3E}">
        <p14:creationId xmlns:p14="http://schemas.microsoft.com/office/powerpoint/2010/main" val="86540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74986"/>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673176"/>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410679" y="1015600"/>
            <a:ext cx="8322642" cy="727828"/>
          </a:xfrm>
        </p:spPr>
        <p:txBody>
          <a:bodyPr/>
          <a:lstStyle/>
          <a:p>
            <a:r>
              <a:rPr lang="sv-SE" dirty="0"/>
              <a:t>Sammanfattning diskussion </a:t>
            </a:r>
            <a:br>
              <a:rPr lang="sv-SE" dirty="0"/>
            </a:br>
            <a:r>
              <a:rPr lang="sv-SE" dirty="0" err="1"/>
              <a:t>breakout</a:t>
            </a:r>
            <a:r>
              <a:rPr lang="sv-SE" dirty="0"/>
              <a:t> </a:t>
            </a:r>
            <a:r>
              <a:rPr lang="sv-SE" dirty="0" smtClean="0"/>
              <a:t>– </a:t>
            </a:r>
            <a:r>
              <a:rPr lang="sv-SE" i="1" u="sng" dirty="0" smtClean="0"/>
              <a:t>NKI-mätningen</a:t>
            </a:r>
            <a:endParaRPr lang="sv-SE" i="1" u="sng" dirty="0"/>
          </a:p>
        </p:txBody>
      </p:sp>
      <p:sp>
        <p:nvSpPr>
          <p:cNvPr id="10" name="Platshållare för text 9"/>
          <p:cNvSpPr>
            <a:spLocks noGrp="1"/>
          </p:cNvSpPr>
          <p:nvPr>
            <p:ph type="body" sz="quarter" idx="13"/>
          </p:nvPr>
        </p:nvSpPr>
        <p:spPr>
          <a:xfrm>
            <a:off x="410679" y="1936697"/>
            <a:ext cx="3420000" cy="2539938"/>
          </a:xfrm>
        </p:spPr>
        <p:txBody>
          <a:bodyPr/>
          <a:lstStyle/>
          <a:p>
            <a:r>
              <a:rPr lang="sv-SE" sz="1000" b="1" i="1" dirty="0" smtClean="0"/>
              <a:t>NKI-mätningen är en verifiering på hur företagen upplever kommunens service. </a:t>
            </a:r>
          </a:p>
          <a:p>
            <a:r>
              <a:rPr lang="sv-SE" sz="1000" i="1" u="sng" dirty="0" smtClean="0"/>
              <a:t>Förändringar, information, kostnader:</a:t>
            </a:r>
            <a:r>
              <a:rPr lang="sv-SE" sz="1000" i="1" dirty="0" smtClean="0"/>
              <a:t> </a:t>
            </a:r>
            <a:r>
              <a:rPr lang="sv-SE" sz="1000" dirty="0" smtClean="0"/>
              <a:t>Om det kommer att ske förändringar av mätningen måste kommunerna få information om det innan mätningsåret startar! Det har med mätningens trovärdighet att göra! Nu finns det ingen framförhållning vilket skapar otrygghet och frustration om mätningen.</a:t>
            </a:r>
          </a:p>
          <a:p>
            <a:endParaRPr lang="sv-SE" sz="1000" dirty="0"/>
          </a:p>
        </p:txBody>
      </p:sp>
      <p:sp>
        <p:nvSpPr>
          <p:cNvPr id="11" name="Platshållare för text 10"/>
          <p:cNvSpPr>
            <a:spLocks noGrp="1"/>
          </p:cNvSpPr>
          <p:nvPr>
            <p:ph type="body" sz="quarter" idx="14"/>
          </p:nvPr>
        </p:nvSpPr>
        <p:spPr>
          <a:xfrm>
            <a:off x="4940271" y="85729"/>
            <a:ext cx="3420000" cy="3529276"/>
          </a:xfrm>
        </p:spPr>
        <p:txBody>
          <a:bodyPr/>
          <a:lstStyle/>
          <a:p>
            <a:r>
              <a:rPr lang="sv-SE" sz="1000" i="1" u="sng" dirty="0"/>
              <a:t>Ärendeinsamlingen</a:t>
            </a:r>
            <a:r>
              <a:rPr lang="sv-SE" sz="1000" dirty="0"/>
              <a:t> – det behöver finnas en tydligare information om vilka ärenden som ska vara med i undersökningen. Exempel</a:t>
            </a:r>
            <a:r>
              <a:rPr lang="sv-SE" sz="1000" dirty="0" smtClean="0"/>
              <a:t>: </a:t>
            </a:r>
            <a:r>
              <a:rPr lang="sv-SE" sz="1000" dirty="0"/>
              <a:t>Bygglov att det ska vara startbesked och inte slutbesked. Livsmedelskontroll att det inte ska vara anmälan om verksamhet utan efter kontrollbesök.    </a:t>
            </a:r>
          </a:p>
          <a:p>
            <a:r>
              <a:rPr lang="sv-SE" sz="1000" i="1" u="sng" dirty="0" smtClean="0"/>
              <a:t>Kontinuerlig </a:t>
            </a:r>
            <a:r>
              <a:rPr lang="sv-SE" sz="1000" i="1" u="sng" dirty="0"/>
              <a:t>mätning:</a:t>
            </a:r>
            <a:r>
              <a:rPr lang="sv-SE" sz="1000" dirty="0"/>
              <a:t> Att mer löpande skicka in ärenden gör att enkäterna kommer närmare i tid efter avslutat ärende. Det ökar möjligheten att svara utifrån ett specifikt ärende och inte baserat på den allmänna uppfattningen om kommunens service. </a:t>
            </a:r>
            <a:r>
              <a:rPr lang="sv-SE" sz="1000" dirty="0" smtClean="0"/>
              <a:t>Kan vi göra mätningen </a:t>
            </a:r>
            <a:r>
              <a:rPr lang="sv-SE" sz="1000" dirty="0" err="1" smtClean="0"/>
              <a:t>app</a:t>
            </a:r>
            <a:r>
              <a:rPr lang="sv-SE" sz="1000" dirty="0" smtClean="0"/>
              <a:t>-baserad och att den kommer mer i direkt anslutning till avslutat ärende?</a:t>
            </a:r>
            <a:endParaRPr lang="sv-SE" sz="1000" dirty="0"/>
          </a:p>
          <a:p>
            <a:r>
              <a:rPr lang="sv-SE" sz="1000" i="1" u="sng" dirty="0" smtClean="0"/>
              <a:t>Svarsfrekvensen:</a:t>
            </a:r>
            <a:r>
              <a:rPr lang="sv-SE" sz="1000" i="1" dirty="0" smtClean="0"/>
              <a:t> </a:t>
            </a:r>
            <a:r>
              <a:rPr lang="sv-SE" sz="1000" dirty="0" smtClean="0"/>
              <a:t>Vi behöver öka svarsfrekvensen genom att alla berättar om mätningen och sprider vikten av att svara. Genom att berätta om mätningen och att det kommer en enkät efter avslutad tillsyn/kontroll eller i samband med beslut ökar viljan att svara. Ett sätt att påminna om detta är Enköpings ”</a:t>
            </a:r>
            <a:r>
              <a:rPr lang="sv-SE" sz="1000" smtClean="0"/>
              <a:t>vykort” (se bilaga). </a:t>
            </a:r>
            <a:r>
              <a:rPr lang="sv-SE" sz="1000" dirty="0" smtClean="0"/>
              <a:t>Komplettera gärna med kontaktuppgifter.</a:t>
            </a:r>
            <a:endParaRPr lang="sv-SE" sz="1000" dirty="0"/>
          </a:p>
        </p:txBody>
      </p:sp>
      <p:pic>
        <p:nvPicPr>
          <p:cNvPr id="2" name="Bildobjekt 1"/>
          <p:cNvPicPr>
            <a:picLocks noChangeAspect="1"/>
          </p:cNvPicPr>
          <p:nvPr/>
        </p:nvPicPr>
        <p:blipFill>
          <a:blip r:embed="rId2"/>
          <a:stretch>
            <a:fillRect/>
          </a:stretch>
        </p:blipFill>
        <p:spPr>
          <a:xfrm>
            <a:off x="507466" y="3937751"/>
            <a:ext cx="1526062" cy="1077767"/>
          </a:xfrm>
          <a:prstGeom prst="rect">
            <a:avLst/>
          </a:prstGeom>
        </p:spPr>
      </p:pic>
      <p:pic>
        <p:nvPicPr>
          <p:cNvPr id="6" name="Bildobjekt 5"/>
          <p:cNvPicPr>
            <a:picLocks noChangeAspect="1"/>
          </p:cNvPicPr>
          <p:nvPr/>
        </p:nvPicPr>
        <p:blipFill>
          <a:blip r:embed="rId3"/>
          <a:stretch>
            <a:fillRect/>
          </a:stretch>
        </p:blipFill>
        <p:spPr>
          <a:xfrm>
            <a:off x="2033528" y="3937751"/>
            <a:ext cx="1677891" cy="1096154"/>
          </a:xfrm>
          <a:prstGeom prst="rect">
            <a:avLst/>
          </a:prstGeom>
        </p:spPr>
      </p:pic>
    </p:spTree>
    <p:extLst>
      <p:ext uri="{BB962C8B-B14F-4D97-AF65-F5344CB8AC3E}">
        <p14:creationId xmlns:p14="http://schemas.microsoft.com/office/powerpoint/2010/main" val="421718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84118"/>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297647"/>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397496" y="848507"/>
            <a:ext cx="8322642" cy="727828"/>
          </a:xfrm>
        </p:spPr>
        <p:txBody>
          <a:bodyPr/>
          <a:lstStyle/>
          <a:p>
            <a:r>
              <a:rPr lang="sv-SE" dirty="0" smtClean="0"/>
              <a:t>Sammanfattning diskussion </a:t>
            </a:r>
            <a:br>
              <a:rPr lang="sv-SE" dirty="0" smtClean="0"/>
            </a:br>
            <a:r>
              <a:rPr lang="sv-SE" dirty="0" err="1" smtClean="0"/>
              <a:t>breakout</a:t>
            </a:r>
            <a:r>
              <a:rPr lang="sv-SE" dirty="0" smtClean="0"/>
              <a:t>  - NKI- </a:t>
            </a:r>
            <a:r>
              <a:rPr lang="sv-SE" i="1" u="sng" dirty="0" smtClean="0"/>
              <a:t>Resultatet</a:t>
            </a:r>
            <a:endParaRPr lang="sv-SE" i="1" u="sng" dirty="0"/>
          </a:p>
        </p:txBody>
      </p:sp>
      <p:sp>
        <p:nvSpPr>
          <p:cNvPr id="10" name="Platshållare för text 9"/>
          <p:cNvSpPr>
            <a:spLocks noGrp="1"/>
          </p:cNvSpPr>
          <p:nvPr>
            <p:ph type="body" sz="quarter" idx="13"/>
          </p:nvPr>
        </p:nvSpPr>
        <p:spPr>
          <a:xfrm>
            <a:off x="397496" y="1784118"/>
            <a:ext cx="3420000" cy="2539938"/>
          </a:xfrm>
        </p:spPr>
        <p:txBody>
          <a:bodyPr/>
          <a:lstStyle/>
          <a:p>
            <a:r>
              <a:rPr lang="sv-SE" sz="1100" i="1" u="sng" dirty="0" smtClean="0"/>
              <a:t>NKI -rapporterna:</a:t>
            </a:r>
            <a:r>
              <a:rPr lang="sv-SE" sz="1100" i="1" dirty="0" smtClean="0"/>
              <a:t> </a:t>
            </a:r>
            <a:r>
              <a:rPr lang="sv-SE" sz="1100" dirty="0" smtClean="0"/>
              <a:t>En </a:t>
            </a:r>
            <a:r>
              <a:rPr lang="sv-SE" sz="1100" i="1" u="sng" dirty="0" smtClean="0"/>
              <a:t>grundförutsättning för mätningen </a:t>
            </a:r>
            <a:r>
              <a:rPr lang="sv-SE" sz="1100" dirty="0" smtClean="0"/>
              <a:t>är att kommunerna måst få del av sina kommunrapporter och kan göra sin analyser om styrkor och utvecklingsområden innan rankingen blir officiell! I annat fall blir fokus bara på rankingen och total NKI.</a:t>
            </a:r>
          </a:p>
          <a:p>
            <a:r>
              <a:rPr lang="sv-SE" sz="1100" i="1" u="sng" dirty="0" smtClean="0"/>
              <a:t>Fritextsvaren:</a:t>
            </a:r>
            <a:r>
              <a:rPr lang="sv-SE" sz="1100" dirty="0" smtClean="0"/>
              <a:t> Viktigt att vi får del av dessa i direkt anslutning till rapporterna så att de blir en aktiv del i utvecklingsarbetet. </a:t>
            </a:r>
          </a:p>
          <a:p>
            <a:r>
              <a:rPr lang="sv-SE" sz="1100" i="1" u="sng" dirty="0" smtClean="0"/>
              <a:t>Samverkansrapporter:</a:t>
            </a:r>
            <a:r>
              <a:rPr lang="sv-SE" sz="1100" dirty="0" smtClean="0"/>
              <a:t> Om kommunerna samverkar inom myndighetsutövningen så </a:t>
            </a:r>
            <a:r>
              <a:rPr lang="sv-SE" sz="1100" smtClean="0"/>
              <a:t>se till att resultatet </a:t>
            </a:r>
            <a:r>
              <a:rPr lang="sv-SE" sz="1100" dirty="0" smtClean="0"/>
              <a:t>från samverkansorganisationerna finns med i analysen.</a:t>
            </a:r>
          </a:p>
          <a:p>
            <a:endParaRPr lang="sv-SE" sz="1100" dirty="0" smtClean="0"/>
          </a:p>
        </p:txBody>
      </p:sp>
      <p:sp>
        <p:nvSpPr>
          <p:cNvPr id="11" name="Platshållare för text 10"/>
          <p:cNvSpPr>
            <a:spLocks noGrp="1"/>
          </p:cNvSpPr>
          <p:nvPr>
            <p:ph type="body" sz="quarter" idx="14"/>
          </p:nvPr>
        </p:nvSpPr>
        <p:spPr>
          <a:xfrm>
            <a:off x="4572000" y="356363"/>
            <a:ext cx="3420000" cy="4548201"/>
          </a:xfrm>
        </p:spPr>
        <p:txBody>
          <a:bodyPr/>
          <a:lstStyle/>
          <a:p>
            <a:r>
              <a:rPr lang="sv-SE" sz="1100" dirty="0" smtClean="0"/>
              <a:t> </a:t>
            </a:r>
            <a:r>
              <a:rPr lang="sv-SE" sz="1100" i="1" u="sng" dirty="0"/>
              <a:t>Återkoppling av resultatet</a:t>
            </a:r>
            <a:r>
              <a:rPr lang="sv-SE" sz="1100" dirty="0"/>
              <a:t>: Vi önskar goda exempel </a:t>
            </a:r>
            <a:r>
              <a:rPr lang="sv-SE" sz="1100" dirty="0" smtClean="0"/>
              <a:t>på hur vi </a:t>
            </a:r>
            <a:r>
              <a:rPr lang="sv-SE" sz="1100" smtClean="0"/>
              <a:t>återkopplar resultat </a:t>
            </a:r>
            <a:r>
              <a:rPr lang="sv-SE" sz="1100" dirty="0"/>
              <a:t>på bästa sätt internt för att </a:t>
            </a:r>
            <a:r>
              <a:rPr lang="sv-SE" sz="1100" dirty="0" smtClean="0"/>
              <a:t>resultaten ska vara </a:t>
            </a:r>
            <a:r>
              <a:rPr lang="sv-SE" sz="1100" smtClean="0"/>
              <a:t>förankrade och motivera </a:t>
            </a:r>
            <a:r>
              <a:rPr lang="sv-SE" sz="1100" dirty="0" smtClean="0"/>
              <a:t>fortsatt serviceutveckling.  </a:t>
            </a:r>
          </a:p>
          <a:p>
            <a:r>
              <a:rPr lang="sv-SE" sz="1100" i="1" u="sng" dirty="0" smtClean="0"/>
              <a:t>Utformning av rapporterna: </a:t>
            </a:r>
            <a:r>
              <a:rPr lang="sv-SE" sz="1100" dirty="0" smtClean="0"/>
              <a:t>Utformningen av rapporterna måsta vara på ett sådant sätt att det lätt kan användas för att presentera resultatet. </a:t>
            </a:r>
          </a:p>
          <a:p>
            <a:r>
              <a:rPr lang="sv-SE" sz="1100" i="1" u="sng" dirty="0" smtClean="0"/>
              <a:t>Otydlighet 7 och 12 svar per myndighetsområde:</a:t>
            </a:r>
            <a:r>
              <a:rPr lang="sv-SE" sz="1100" i="1" dirty="0" smtClean="0"/>
              <a:t> </a:t>
            </a:r>
            <a:r>
              <a:rPr lang="sv-SE" sz="1100" dirty="0" smtClean="0"/>
              <a:t>Det råder en otydlighet i kommunikationen när svaren presenteras på olika sätt för kommunerna (7 svar) och från SKL (12 svar).</a:t>
            </a:r>
          </a:p>
          <a:p>
            <a:r>
              <a:rPr lang="sv-SE" sz="1100" i="1" u="sng" dirty="0" smtClean="0"/>
              <a:t>Analys och verifiering:</a:t>
            </a:r>
            <a:r>
              <a:rPr lang="sv-SE" sz="1100" i="1" dirty="0" smtClean="0"/>
              <a:t> </a:t>
            </a:r>
            <a:r>
              <a:rPr lang="sv-SE" sz="1100" dirty="0" smtClean="0"/>
              <a:t>Kan vi över tid se att de utvecklingsinsatser som vi gjort bidrar till en positiv upplevelse av kommunens service? Att se trender och återkoppla det till insatser stärker/lyfter behovet utvecklingsarbete. Se inte bara på resultatet ett till två år utan blicka längre tillbaka för att ibland se trender.</a:t>
            </a:r>
          </a:p>
          <a:p>
            <a:pPr marL="0" indent="0">
              <a:buNone/>
            </a:pPr>
            <a:endParaRPr lang="sv-SE" sz="1100" dirty="0"/>
          </a:p>
        </p:txBody>
      </p:sp>
    </p:spTree>
    <p:extLst>
      <p:ext uri="{BB962C8B-B14F-4D97-AF65-F5344CB8AC3E}">
        <p14:creationId xmlns:p14="http://schemas.microsoft.com/office/powerpoint/2010/main" val="403428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84118"/>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297647"/>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397496" y="848507"/>
            <a:ext cx="8322642" cy="727828"/>
          </a:xfrm>
        </p:spPr>
        <p:txBody>
          <a:bodyPr/>
          <a:lstStyle/>
          <a:p>
            <a:r>
              <a:rPr lang="sv-SE" dirty="0" smtClean="0"/>
              <a:t>Sammanfattning diskussion </a:t>
            </a:r>
            <a:br>
              <a:rPr lang="sv-SE" dirty="0" smtClean="0"/>
            </a:br>
            <a:r>
              <a:rPr lang="sv-SE" dirty="0" err="1" smtClean="0"/>
              <a:t>breakout</a:t>
            </a:r>
            <a:r>
              <a:rPr lang="sv-SE" dirty="0" smtClean="0"/>
              <a:t>  - NKI- </a:t>
            </a:r>
            <a:r>
              <a:rPr lang="sv-SE" i="1" u="sng" dirty="0" smtClean="0"/>
              <a:t>Kommunikation</a:t>
            </a:r>
            <a:endParaRPr lang="sv-SE" i="1" u="sng" dirty="0"/>
          </a:p>
        </p:txBody>
      </p:sp>
      <p:sp>
        <p:nvSpPr>
          <p:cNvPr id="10" name="Platshållare för text 9"/>
          <p:cNvSpPr>
            <a:spLocks noGrp="1"/>
          </p:cNvSpPr>
          <p:nvPr>
            <p:ph type="body" sz="quarter" idx="13"/>
          </p:nvPr>
        </p:nvSpPr>
        <p:spPr>
          <a:xfrm>
            <a:off x="397495" y="1970481"/>
            <a:ext cx="3908373" cy="2539938"/>
          </a:xfrm>
        </p:spPr>
        <p:txBody>
          <a:bodyPr/>
          <a:lstStyle/>
          <a:p>
            <a:r>
              <a:rPr lang="sv-SE" sz="1200" i="1" u="sng" dirty="0" smtClean="0"/>
              <a:t>Förankring internt:</a:t>
            </a:r>
            <a:r>
              <a:rPr lang="sv-SE" sz="1200" dirty="0" smtClean="0"/>
              <a:t> Mål och syfte för mätningen måste bli tydligare </a:t>
            </a:r>
            <a:r>
              <a:rPr lang="sv-SE" sz="1200" i="1" dirty="0" smtClean="0"/>
              <a:t>internt</a:t>
            </a:r>
            <a:r>
              <a:rPr lang="sv-SE" sz="1200" dirty="0" smtClean="0"/>
              <a:t> och finnas med i hela organisationen från högsta ledningen till handläggare som möter företagen. Att få gröna staplar inom alla områden är det övergripande målet.</a:t>
            </a:r>
          </a:p>
          <a:p>
            <a:r>
              <a:rPr lang="sv-SE" sz="1200" i="1" u="sng" dirty="0" smtClean="0"/>
              <a:t>Förankringen externt</a:t>
            </a:r>
            <a:r>
              <a:rPr lang="sv-SE" sz="1200" dirty="0" smtClean="0"/>
              <a:t>: Vi måste </a:t>
            </a:r>
            <a:r>
              <a:rPr lang="sv-SE" sz="1200" smtClean="0"/>
              <a:t>tydligare informera </a:t>
            </a:r>
            <a:r>
              <a:rPr lang="sv-SE" sz="1200" dirty="0" smtClean="0"/>
              <a:t>om syftet med mätningen och vikten av att de </a:t>
            </a:r>
            <a:r>
              <a:rPr lang="sv-SE" sz="1200" smtClean="0"/>
              <a:t>som får </a:t>
            </a:r>
            <a:r>
              <a:rPr lang="sv-SE" sz="1200" dirty="0" smtClean="0"/>
              <a:t>enkäten bidrar till vårt gemensamma arbete för en bättre service och företagsklimat i kommunen.</a:t>
            </a:r>
          </a:p>
          <a:p>
            <a:r>
              <a:rPr lang="sv-SE" sz="1200" i="1" u="sng" dirty="0" smtClean="0"/>
              <a:t>Avsändare:</a:t>
            </a:r>
            <a:r>
              <a:rPr lang="sv-SE" sz="1200" dirty="0" smtClean="0"/>
              <a:t> Säkerställ att det är rätt avsändare för enkäten så att det </a:t>
            </a:r>
            <a:r>
              <a:rPr lang="sv-SE" sz="1200" smtClean="0"/>
              <a:t>inte står </a:t>
            </a:r>
            <a:r>
              <a:rPr lang="sv-SE" sz="1200" dirty="0" smtClean="0"/>
              <a:t>ett inaktuellt namn.</a:t>
            </a:r>
          </a:p>
        </p:txBody>
      </p:sp>
      <p:sp>
        <p:nvSpPr>
          <p:cNvPr id="11" name="Platshållare för text 10"/>
          <p:cNvSpPr>
            <a:spLocks noGrp="1"/>
          </p:cNvSpPr>
          <p:nvPr>
            <p:ph type="body" sz="quarter" idx="14"/>
          </p:nvPr>
        </p:nvSpPr>
        <p:spPr>
          <a:xfrm>
            <a:off x="4899545" y="779444"/>
            <a:ext cx="3420000" cy="3946070"/>
          </a:xfrm>
        </p:spPr>
        <p:txBody>
          <a:bodyPr/>
          <a:lstStyle/>
          <a:p>
            <a:r>
              <a:rPr lang="sv-SE" sz="1200" dirty="0" smtClean="0"/>
              <a:t> </a:t>
            </a:r>
            <a:r>
              <a:rPr lang="sv-SE" sz="1200" i="1" u="sng" dirty="0"/>
              <a:t>Återkoppling av resultatet</a:t>
            </a:r>
            <a:r>
              <a:rPr lang="sv-SE" sz="1200" dirty="0"/>
              <a:t>: </a:t>
            </a:r>
            <a:r>
              <a:rPr lang="sv-SE" sz="1200" dirty="0" smtClean="0"/>
              <a:t>Viktigt att vi återkopplar resultatet internt både till högsta ledningen, förvaltningarna men även till politiken. I den externa återkopplingen är det viktigt att tacka för att de har svarat på enkäten. </a:t>
            </a:r>
          </a:p>
          <a:p>
            <a:r>
              <a:rPr lang="sv-SE" sz="1200" i="1" u="sng" dirty="0" smtClean="0"/>
              <a:t>Kommunikationsplan:</a:t>
            </a:r>
            <a:r>
              <a:rPr lang="sv-SE" sz="1200" dirty="0" smtClean="0"/>
              <a:t> Önskemål om </a:t>
            </a:r>
            <a:r>
              <a:rPr lang="sv-SE" sz="1200" dirty="0"/>
              <a:t>goda exempel </a:t>
            </a:r>
            <a:r>
              <a:rPr lang="sv-SE" sz="1200" dirty="0" smtClean="0"/>
              <a:t>på hur vi återkopplar och löpande arbetar med mätningen både internt och externt. </a:t>
            </a:r>
          </a:p>
          <a:p>
            <a:r>
              <a:rPr lang="sv-SE" sz="1200" i="1" u="sng" dirty="0" smtClean="0"/>
              <a:t>Samverkan:</a:t>
            </a:r>
            <a:r>
              <a:rPr lang="sv-SE" sz="1200" i="1" dirty="0" smtClean="0"/>
              <a:t> </a:t>
            </a:r>
            <a:r>
              <a:rPr lang="sv-SE" sz="1200" dirty="0" smtClean="0"/>
              <a:t>Behov av ökad </a:t>
            </a:r>
            <a:r>
              <a:rPr lang="sv-SE" sz="1200" smtClean="0"/>
              <a:t>samverkan </a:t>
            </a:r>
            <a:r>
              <a:rPr lang="sv-SE" sz="1200"/>
              <a:t>med andra </a:t>
            </a:r>
            <a:r>
              <a:rPr lang="sv-SE" sz="1200" smtClean="0"/>
              <a:t>kommuner för </a:t>
            </a:r>
            <a:r>
              <a:rPr lang="sv-SE" sz="1200" dirty="0" smtClean="0"/>
              <a:t>att </a:t>
            </a:r>
            <a:r>
              <a:rPr lang="sv-SE" sz="1200" smtClean="0"/>
              <a:t>kunna utbyta erfarenheter gällande komplicerade ärenden.</a:t>
            </a:r>
            <a:endParaRPr lang="sv-SE" sz="1200" dirty="0" smtClean="0"/>
          </a:p>
          <a:p>
            <a:r>
              <a:rPr lang="sv-SE" sz="1200" i="1" u="sng" dirty="0" smtClean="0"/>
              <a:t>NKI 2.0:</a:t>
            </a:r>
            <a:r>
              <a:rPr lang="sv-SE" sz="1200" i="1" dirty="0" smtClean="0"/>
              <a:t> </a:t>
            </a:r>
            <a:r>
              <a:rPr lang="sv-SE" sz="1200" dirty="0" smtClean="0"/>
              <a:t>Vi vill vara en del i den fortsatta utvecklingen av mätningen och önskar regelbundna träffar med SKL för informationsutbyte, dialog och utveckling.</a:t>
            </a:r>
          </a:p>
          <a:p>
            <a:endParaRPr lang="sv-SE" sz="1200" dirty="0" smtClean="0"/>
          </a:p>
        </p:txBody>
      </p:sp>
    </p:spTree>
    <p:extLst>
      <p:ext uri="{BB962C8B-B14F-4D97-AF65-F5344CB8AC3E}">
        <p14:creationId xmlns:p14="http://schemas.microsoft.com/office/powerpoint/2010/main" val="398177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pPr marL="0" indent="0">
              <a:buNone/>
            </a:pPr>
            <a:r>
              <a:rPr lang="sv-SE" u="sng" dirty="0"/>
              <a:t>TEMA</a:t>
            </a:r>
            <a:br>
              <a:rPr lang="sv-SE" u="sng" dirty="0"/>
            </a:br>
            <a:r>
              <a:rPr lang="sv-SE" dirty="0" smtClean="0"/>
              <a:t>NKI-mätningen </a:t>
            </a:r>
            <a:endParaRPr lang="sv-SE" dirty="0"/>
          </a:p>
          <a:p>
            <a:pPr marL="0" indent="0">
              <a:buNone/>
            </a:pPr>
            <a:r>
              <a:rPr lang="sv-SE" u="sng" dirty="0"/>
              <a:t>BESKRIVNING</a:t>
            </a:r>
            <a:br>
              <a:rPr lang="sv-SE" u="sng" dirty="0"/>
            </a:br>
            <a:r>
              <a:rPr lang="sv-SE" dirty="0" smtClean="0"/>
              <a:t>Gemensamma träffar även för </a:t>
            </a:r>
            <a:r>
              <a:rPr lang="sv-SE" smtClean="0"/>
              <a:t>handläggare t ex </a:t>
            </a:r>
            <a:r>
              <a:rPr lang="sv-SE" dirty="0" smtClean="0"/>
              <a:t>bygglovshandläggare (görs detta redan? SBA arrangerade detta tidigare.)</a:t>
            </a:r>
          </a:p>
          <a:p>
            <a:pPr marL="0" indent="0">
              <a:buNone/>
            </a:pPr>
            <a:r>
              <a:rPr lang="sv-SE" u="sng" dirty="0" smtClean="0"/>
              <a:t>SLUTSATS/NÄSTA STEG: </a:t>
            </a:r>
            <a:br>
              <a:rPr lang="sv-SE" u="sng" dirty="0" smtClean="0"/>
            </a:br>
            <a:r>
              <a:rPr lang="sv-SE" dirty="0" smtClean="0"/>
              <a:t>Toppen om NKI-rådet kan fortsätta diskutera detta och se om fler har detta önskemål.</a:t>
            </a:r>
          </a:p>
          <a:p>
            <a:endParaRPr lang="sv-SE" dirty="0"/>
          </a:p>
        </p:txBody>
      </p:sp>
    </p:spTree>
    <p:extLst>
      <p:ext uri="{BB962C8B-B14F-4D97-AF65-F5344CB8AC3E}">
        <p14:creationId xmlns:p14="http://schemas.microsoft.com/office/powerpoint/2010/main" val="100526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pPr marL="0" indent="0">
              <a:buNone/>
            </a:pPr>
            <a:r>
              <a:rPr lang="sv-SE" u="sng" dirty="0"/>
              <a:t>TEMA</a:t>
            </a:r>
            <a:br>
              <a:rPr lang="sv-SE" u="sng" dirty="0"/>
            </a:br>
            <a:r>
              <a:rPr lang="sv-SE" dirty="0" smtClean="0"/>
              <a:t>NKI / Näringsliv</a:t>
            </a:r>
          </a:p>
          <a:p>
            <a:pPr marL="0" indent="0">
              <a:buNone/>
            </a:pPr>
            <a:r>
              <a:rPr lang="sv-SE" u="sng" dirty="0" smtClean="0"/>
              <a:t>BESKRIVNING</a:t>
            </a:r>
            <a:r>
              <a:rPr lang="sv-SE" u="sng" dirty="0"/>
              <a:t/>
            </a:r>
            <a:br>
              <a:rPr lang="sv-SE" u="sng" dirty="0"/>
            </a:br>
            <a:r>
              <a:rPr lang="sv-SE" dirty="0" smtClean="0"/>
              <a:t>Hur jobbar näringslivskontoren och myndigheterna med NKI och hur får vi förståelse för resultaten?</a:t>
            </a:r>
          </a:p>
          <a:p>
            <a:pPr marL="0" indent="0">
              <a:buNone/>
            </a:pPr>
            <a:r>
              <a:rPr lang="sv-SE" u="sng" dirty="0" smtClean="0"/>
              <a:t>SLUTSATS/NÄSTA STEG: </a:t>
            </a:r>
            <a:br>
              <a:rPr lang="sv-SE" u="sng" dirty="0" smtClean="0"/>
            </a:br>
            <a:r>
              <a:rPr lang="sv-SE" dirty="0" smtClean="0"/>
              <a:t>Ta del av rapporten individuell för din kommun. Bestäm vad vi ska jobba med för förändring.               Ger fritextsvaren rätt inspel – är </a:t>
            </a:r>
            <a:r>
              <a:rPr lang="sv-SE" smtClean="0"/>
              <a:t>frågan rätt ställd</a:t>
            </a:r>
            <a:r>
              <a:rPr lang="sv-SE"/>
              <a:t>? </a:t>
            </a:r>
            <a:r>
              <a:rPr lang="sv-SE" dirty="0" smtClean="0"/>
              <a:t>Har SBA checkat frågorna </a:t>
            </a:r>
            <a:r>
              <a:rPr lang="sv-SE" smtClean="0"/>
              <a:t>med t ex </a:t>
            </a:r>
            <a:r>
              <a:rPr lang="sv-SE" dirty="0" smtClean="0"/>
              <a:t>miljökontor och inte bara med näringslivskontor?                                                                                                        Utvecklingen med svarsfrekvensen, kan vi skapa möjlighet att svara på </a:t>
            </a:r>
            <a:r>
              <a:rPr lang="sv-SE" smtClean="0"/>
              <a:t>plats?</a:t>
            </a:r>
            <a:endParaRPr lang="sv-SE" dirty="0" smtClean="0"/>
          </a:p>
          <a:p>
            <a:endParaRPr lang="sv-SE" dirty="0"/>
          </a:p>
        </p:txBody>
      </p:sp>
    </p:spTree>
    <p:extLst>
      <p:ext uri="{BB962C8B-B14F-4D97-AF65-F5344CB8AC3E}">
        <p14:creationId xmlns:p14="http://schemas.microsoft.com/office/powerpoint/2010/main" val="278668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99599" y="997455"/>
            <a:ext cx="8322642" cy="727828"/>
          </a:xfrm>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1905796"/>
            <a:ext cx="8138684" cy="2727619"/>
          </a:xfrm>
        </p:spPr>
        <p:txBody>
          <a:bodyPr/>
          <a:lstStyle/>
          <a:p>
            <a:pPr marL="0" indent="0">
              <a:buNone/>
            </a:pPr>
            <a:r>
              <a:rPr lang="sv-SE" u="sng" dirty="0" smtClean="0"/>
              <a:t>TEMA </a:t>
            </a:r>
            <a:r>
              <a:rPr lang="sv-SE" dirty="0" smtClean="0"/>
              <a:t>: NKI </a:t>
            </a:r>
            <a:endParaRPr lang="sv-SE" dirty="0"/>
          </a:p>
          <a:p>
            <a:pPr marL="0" indent="0">
              <a:buNone/>
            </a:pPr>
            <a:r>
              <a:rPr lang="sv-SE" u="sng" dirty="0" smtClean="0"/>
              <a:t>BESKRIVNING</a:t>
            </a:r>
          </a:p>
          <a:p>
            <a:pPr marL="0" indent="0">
              <a:buNone/>
            </a:pPr>
            <a:r>
              <a:rPr lang="sv-SE" u="sng" dirty="0" smtClean="0"/>
              <a:t>SLUTSATS/NÄSTA </a:t>
            </a:r>
            <a:r>
              <a:rPr lang="sv-SE" u="sng" dirty="0"/>
              <a:t>STEG: </a:t>
            </a:r>
            <a:br>
              <a:rPr lang="sv-SE" u="sng" dirty="0"/>
            </a:br>
            <a:r>
              <a:rPr lang="sv-SE" sz="1200" dirty="0" smtClean="0"/>
              <a:t>Synliggöra resultaten löpande under året (online). Modern och flexibel – undersökning närmare kundmötet</a:t>
            </a:r>
            <a:r>
              <a:rPr lang="sv-SE" sz="1200" dirty="0"/>
              <a:t>. Legitimiteten minskar i jämförelse med andra undersökningar</a:t>
            </a:r>
            <a:r>
              <a:rPr lang="sv-SE" sz="1200" dirty="0" smtClean="0"/>
              <a:t>. Utveckla undersökningen tillsammans med verksamheterna. Rollfördelningen SKL v.s. SBA? Nästa steg?</a:t>
            </a:r>
          </a:p>
          <a:p>
            <a:pPr marL="0" indent="0">
              <a:buNone/>
            </a:pPr>
            <a:r>
              <a:rPr lang="sv-SE" sz="1200" dirty="0" smtClean="0"/>
              <a:t>NKI 2.0: Ex planprocessen, näringslivsfunktioner addera flera områden och modernisera undersökningen?</a:t>
            </a:r>
          </a:p>
          <a:p>
            <a:pPr marL="0" indent="0">
              <a:buNone/>
            </a:pPr>
            <a:r>
              <a:rPr lang="sv-SE" sz="1200" dirty="0" smtClean="0"/>
              <a:t>Verktygslåda med kommunikationsmallar: Ex Enköpings infoblad som delas ut </a:t>
            </a:r>
            <a:r>
              <a:rPr lang="sv-SE" sz="1200" smtClean="0"/>
              <a:t>vid besök.</a:t>
            </a:r>
            <a:endParaRPr lang="sv-SE" dirty="0"/>
          </a:p>
          <a:p>
            <a:pPr marL="0" indent="0">
              <a:buNone/>
            </a:pPr>
            <a:endParaRPr lang="sv-SE" dirty="0"/>
          </a:p>
        </p:txBody>
      </p:sp>
    </p:spTree>
    <p:extLst>
      <p:ext uri="{BB962C8B-B14F-4D97-AF65-F5344CB8AC3E}">
        <p14:creationId xmlns:p14="http://schemas.microsoft.com/office/powerpoint/2010/main" val="4288045688"/>
      </p:ext>
    </p:extLst>
  </p:cSld>
  <p:clrMapOvr>
    <a:masterClrMapping/>
  </p:clrMapOvr>
</p:sld>
</file>

<file path=ppt/theme/theme1.xml><?xml version="1.0" encoding="utf-8"?>
<a:theme xmlns:a="http://schemas.openxmlformats.org/drawingml/2006/main" name="SBR_PPT_Mall_16_9_150325">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CoS_PPT_Mall_16_9_Ny_150326</Template>
  <TotalTime>395</TotalTime>
  <Words>799</Words>
  <Application>Microsoft Office PowerPoint</Application>
  <PresentationFormat>Bildspel på skärmen (16:9)</PresentationFormat>
  <Paragraphs>74</Paragraphs>
  <Slides>14</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Futura Std Book</vt:lpstr>
      <vt:lpstr>SBR_PPT_Mall_16_9_150325</vt:lpstr>
      <vt:lpstr>Smartare tillsammans</vt:lpstr>
      <vt:lpstr>PowerPoint-presentation</vt:lpstr>
      <vt:lpstr>NKI-mätningen</vt:lpstr>
      <vt:lpstr>Sammanfattning diskussion  breakout – NKI-mätningen</vt:lpstr>
      <vt:lpstr>Sammanfattning diskussion  breakout  - NKI- Resultatet</vt:lpstr>
      <vt:lpstr>Sammanfattning diskussion  breakout  - NKI- Kommunikation</vt:lpstr>
      <vt:lpstr>Workshop dag 2</vt:lpstr>
      <vt:lpstr>Workshop dag 2</vt:lpstr>
      <vt:lpstr>Workshop dag 2</vt:lpstr>
      <vt:lpstr>Workshop dag 2</vt:lpstr>
      <vt:lpstr>Workshop dag 2</vt:lpstr>
      <vt:lpstr>Workshop dag 2</vt:lpstr>
      <vt:lpstr>Bilaga</vt:lpstr>
      <vt:lpstr>Enköping skickar ut vykort för att öka svarsfrevkensen i NKI-undersökningen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Carolin Happe Sollander</dc:creator>
  <cp:lastModifiedBy>Stefan Frid</cp:lastModifiedBy>
  <cp:revision>47</cp:revision>
  <dcterms:created xsi:type="dcterms:W3CDTF">2018-05-02T11:31:05Z</dcterms:created>
  <dcterms:modified xsi:type="dcterms:W3CDTF">2018-05-21T13:13:27Z</dcterms:modified>
</cp:coreProperties>
</file>