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 id="2147483697" r:id="rId3"/>
    <p:sldMasterId id="2147483698" r:id="rId4"/>
    <p:sldMasterId id="2147483699" r:id="rId5"/>
    <p:sldMasterId id="2147483700" r:id="rId6"/>
  </p:sldMasterIdLst>
  <p:notesMasterIdLst>
    <p:notesMasterId r:id="rId25"/>
  </p:notesMasterIdLst>
  <p:sldIdLst>
    <p:sldId id="256" r:id="rId7"/>
    <p:sldId id="269" r:id="rId8"/>
    <p:sldId id="270" r:id="rId9"/>
    <p:sldId id="272" r:id="rId10"/>
    <p:sldId id="259" r:id="rId11"/>
    <p:sldId id="260" r:id="rId12"/>
    <p:sldId id="261" r:id="rId13"/>
    <p:sldId id="262" r:id="rId14"/>
    <p:sldId id="273" r:id="rId15"/>
    <p:sldId id="279" r:id="rId16"/>
    <p:sldId id="258" r:id="rId17"/>
    <p:sldId id="274" r:id="rId18"/>
    <p:sldId id="276" r:id="rId19"/>
    <p:sldId id="268" r:id="rId20"/>
    <p:sldId id="277" r:id="rId21"/>
    <p:sldId id="278" r:id="rId22"/>
    <p:sldId id="266" r:id="rId23"/>
    <p:sldId id="265" r:id="rId24"/>
  </p:sldIdLst>
  <p:sldSz cx="9144000" cy="5143500" type="screen16x9"/>
  <p:notesSz cx="6805613" cy="9944100"/>
  <p:embeddedFontLst>
    <p:embeddedFont>
      <p:font typeface="Roboto Condensed" panose="020B0604020202020204" charset="0"/>
      <p:regular r:id="rId26"/>
      <p:bold r:id="rId27"/>
      <p:italic r:id="rId28"/>
      <p:boldItalic r:id="rId29"/>
    </p:embeddedFont>
    <p:embeddedFont>
      <p:font typeface="Helvetica Neue" panose="020B0604020202020204" charset="0"/>
      <p:regular r:id="rId30"/>
      <p:bold r:id="rId31"/>
      <p:italic r:id="rId32"/>
      <p:boldItalic r:id="rId33"/>
    </p:embeddedFont>
    <p:embeddedFont>
      <p:font typeface="Roboto"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BF6CA-EB99-42EB-82B7-9954EBA67C2D}" v="5" dt="2019-04-05T08:38:21.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0086" autoAdjust="0"/>
  </p:normalViewPr>
  <p:slideViewPr>
    <p:cSldViewPr snapToGrid="0">
      <p:cViewPr varScale="1">
        <p:scale>
          <a:sx n="58" d="100"/>
          <a:sy n="58" d="100"/>
        </p:scale>
        <p:origin x="1746" y="60"/>
      </p:cViewPr>
      <p:guideLst/>
    </p:cSldViewPr>
  </p:slideViewPr>
  <p:notesTextViewPr>
    <p:cViewPr>
      <p:scale>
        <a:sx n="1" d="1"/>
        <a:sy n="1" d="1"/>
      </p:scale>
      <p:origin x="0" y="0"/>
    </p:cViewPr>
  </p:notesTextViewPr>
  <p:sorterViewPr>
    <p:cViewPr>
      <p:scale>
        <a:sx n="100" d="100"/>
        <a:sy n="100" d="100"/>
      </p:scale>
      <p:origin x="0" y="-21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9.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Solitander" userId="fc2364d8-dff4-4931-a0a0-d3cc81ba4163" providerId="ADAL" clId="{64CDC204-254F-44F7-9485-F634F6B72825}"/>
    <pc:docChg chg="addSld modSld">
      <pc:chgData name="Adrian Solitander" userId="fc2364d8-dff4-4931-a0a0-d3cc81ba4163" providerId="ADAL" clId="{64CDC204-254F-44F7-9485-F634F6B72825}" dt="2019-04-05T08:38:21.828" v="4" actId="1076"/>
      <pc:docMkLst>
        <pc:docMk/>
      </pc:docMkLst>
      <pc:sldChg chg="addSp modSp add">
        <pc:chgData name="Adrian Solitander" userId="fc2364d8-dff4-4931-a0a0-d3cc81ba4163" providerId="ADAL" clId="{64CDC204-254F-44F7-9485-F634F6B72825}" dt="2019-04-05T08:38:21.828" v="4" actId="1076"/>
        <pc:sldMkLst>
          <pc:docMk/>
          <pc:sldMk cId="2956158788" sldId="280"/>
        </pc:sldMkLst>
        <pc:picChg chg="add mod">
          <ac:chgData name="Adrian Solitander" userId="fc2364d8-dff4-4931-a0a0-d3cc81ba4163" providerId="ADAL" clId="{64CDC204-254F-44F7-9485-F634F6B72825}" dt="2019-04-05T08:38:21.828" v="4" actId="1076"/>
          <ac:picMkLst>
            <pc:docMk/>
            <pc:sldMk cId="2956158788" sldId="280"/>
            <ac:picMk id="2" creationId="{21112491-89D1-45D7-B13C-13B58F2CA8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8: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864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308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7:notes"/>
          <p:cNvSpPr txBox="1">
            <a:spLocks noGrp="1"/>
          </p:cNvSpPr>
          <p:nvPr>
            <p:ph type="body" idx="1"/>
          </p:nvPr>
        </p:nvSpPr>
        <p:spPr>
          <a:xfrm>
            <a:off x="907415" y="4723448"/>
            <a:ext cx="4990783"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76" name="Google Shape;276;p27: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dirty="0">
                <a:solidFill>
                  <a:schemeClr val="dk1"/>
                </a:solidFill>
                <a:effectLst/>
                <a:latin typeface="Arial"/>
                <a:ea typeface="Arial"/>
                <a:cs typeface="Arial"/>
                <a:sym typeface="Arial"/>
              </a:rPr>
              <a:t>Unwritten social codes e.g. avoid causing discomfort to others or unpleasant social and work environments (</a:t>
            </a:r>
            <a:r>
              <a:rPr lang="en-US" sz="1100" b="0" i="0" u="none" strike="noStrike" cap="none" dirty="0" err="1">
                <a:solidFill>
                  <a:schemeClr val="dk1"/>
                </a:solidFill>
                <a:effectLst/>
                <a:latin typeface="Arial"/>
                <a:ea typeface="Arial"/>
                <a:cs typeface="Arial"/>
                <a:sym typeface="Arial"/>
              </a:rPr>
              <a:t>Dålig</a:t>
            </a:r>
            <a:r>
              <a:rPr lang="en-US" sz="1100" b="0" i="0" u="none" strike="noStrike" cap="none" dirty="0">
                <a:solidFill>
                  <a:schemeClr val="dk1"/>
                </a:solidFill>
                <a:effectLst/>
                <a:latin typeface="Arial"/>
                <a:ea typeface="Arial"/>
                <a:cs typeface="Arial"/>
                <a:sym typeface="Arial"/>
              </a:rPr>
              <a:t> </a:t>
            </a:r>
            <a:r>
              <a:rPr lang="en-US" sz="1100" b="0" i="0" u="none" strike="noStrike" cap="none" dirty="0" err="1">
                <a:solidFill>
                  <a:schemeClr val="dk1"/>
                </a:solidFill>
                <a:effectLst/>
                <a:latin typeface="Arial"/>
                <a:ea typeface="Arial"/>
                <a:cs typeface="Arial"/>
                <a:sym typeface="Arial"/>
              </a:rPr>
              <a:t>stämning</a:t>
            </a:r>
            <a:r>
              <a:rPr lang="en-US" sz="1100" b="0" i="0" u="none" strike="noStrike" cap="none" dirty="0">
                <a:solidFill>
                  <a:schemeClr val="dk1"/>
                </a:solidFill>
                <a:effectLst/>
                <a:latin typeface="Arial"/>
                <a:ea typeface="Arial"/>
                <a:cs typeface="Arial"/>
                <a:sym typeface="Arial"/>
              </a:rPr>
              <a:t> as it is known in Swedish), are evident. However, this results from public officials’ self-reticence to express their opinion for the sake of cordiality.</a:t>
            </a:r>
            <a:endParaRPr lang="sv-SE" sz="1100" b="0" i="0" u="none" strike="noStrike" cap="none" dirty="0">
              <a:solidFill>
                <a:schemeClr val="dk1"/>
              </a:solidFill>
              <a:effectLs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sv-SE"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chemeClr val="dk1"/>
                </a:solidFill>
                <a:latin typeface="Arial"/>
                <a:ea typeface="Arial"/>
                <a:cs typeface="Arial"/>
                <a:sym typeface="Arial"/>
              </a:rPr>
              <a:t>Creating safe spaces for experimentation and ideas exchange is urgent in order to move from a bureaucratic mind-set to an environment driven by risk-controlled entrepreneurship.</a:t>
            </a: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104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303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2: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22: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818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015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3: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chemeClr val="dk1"/>
                </a:solidFill>
                <a:effectLst/>
                <a:latin typeface="Arial"/>
                <a:ea typeface="Arial"/>
                <a:cs typeface="Arial"/>
                <a:sym typeface="Arial"/>
              </a:rPr>
              <a:t>The verticality of the Swedish public sector hinders coordinated policy implementation.</a:t>
            </a:r>
          </a:p>
          <a:p>
            <a:pPr marL="158750" indent="0">
              <a:buNone/>
            </a:pPr>
            <a:endParaRPr lang="en-US" sz="1100" b="0" i="0" u="none" strike="noStrike" cap="none" dirty="0">
              <a:solidFill>
                <a:schemeClr val="dk1"/>
              </a:solidFill>
              <a:effectLst/>
              <a:latin typeface="Arial"/>
              <a:ea typeface="Arial"/>
              <a:cs typeface="Arial"/>
              <a:sym typeface="Arial"/>
            </a:endParaRPr>
          </a:p>
          <a:p>
            <a:pPr marL="158750" indent="0">
              <a:buNone/>
            </a:pPr>
            <a:r>
              <a:rPr lang="en-US" sz="1100" b="0" i="0" u="none" strike="noStrike" cap="none" dirty="0">
                <a:solidFill>
                  <a:schemeClr val="dk1"/>
                </a:solidFill>
                <a:effectLst/>
                <a:latin typeface="Arial"/>
                <a:ea typeface="Arial"/>
                <a:cs typeface="Arial"/>
                <a:sym typeface="Arial"/>
              </a:rPr>
              <a:t> Some actors expressed the need to create dynamic spaces (either physical or digital) for risk-controlled experimentation, digital- and data-driven innovation, </a:t>
            </a:r>
            <a:r>
              <a:rPr lang="en-US" sz="1100" b="0" i="0" u="none" strike="noStrike" cap="none" dirty="0" err="1">
                <a:solidFill>
                  <a:schemeClr val="dk1"/>
                </a:solidFill>
                <a:effectLst/>
                <a:latin typeface="Arial"/>
                <a:ea typeface="Arial"/>
                <a:cs typeface="Arial"/>
                <a:sym typeface="Arial"/>
              </a:rPr>
              <a:t>multistakeholder</a:t>
            </a:r>
            <a:r>
              <a:rPr lang="en-US" sz="1100" b="0" i="0" u="none" strike="noStrike" cap="none" dirty="0">
                <a:solidFill>
                  <a:schemeClr val="dk1"/>
                </a:solidFill>
                <a:effectLst/>
                <a:latin typeface="Arial"/>
                <a:ea typeface="Arial"/>
                <a:cs typeface="Arial"/>
                <a:sym typeface="Arial"/>
              </a:rPr>
              <a:t> engagement, and problem-solving collaboration. Others expressed the urgent need to “start building a beta version” of a smarter and agile government, and provide a platform where officials can build, experiment and test ideas in risk-controlled environments. The role of the new agency should be </a:t>
            </a:r>
            <a:r>
              <a:rPr lang="en-US" sz="1100" b="0" i="0" u="none" strike="noStrike" cap="none" dirty="0" err="1">
                <a:solidFill>
                  <a:schemeClr val="dk1"/>
                </a:solidFill>
                <a:effectLst/>
                <a:latin typeface="Arial"/>
                <a:ea typeface="Arial"/>
                <a:cs typeface="Arial"/>
                <a:sym typeface="Arial"/>
              </a:rPr>
              <a:t>capitalised</a:t>
            </a:r>
            <a:r>
              <a:rPr lang="en-US" sz="1100" b="0" i="0" u="none" strike="noStrike" cap="none" dirty="0">
                <a:solidFill>
                  <a:schemeClr val="dk1"/>
                </a:solidFill>
                <a:effectLst/>
                <a:latin typeface="Arial"/>
                <a:ea typeface="Arial"/>
                <a:cs typeface="Arial"/>
                <a:sym typeface="Arial"/>
              </a:rPr>
              <a:t> on in this respect.</a:t>
            </a:r>
          </a:p>
          <a:p>
            <a:pPr marL="158750" indent="0">
              <a:buNone/>
            </a:pPr>
            <a:endParaRPr lang="sv-SE" sz="1100" b="0" i="0" u="none" strike="noStrike" cap="none" dirty="0">
              <a:solidFill>
                <a:schemeClr val="dk1"/>
              </a:solidFill>
              <a:effectLst/>
              <a:latin typeface="Arial"/>
              <a:ea typeface="Arial"/>
              <a:cs typeface="Arial"/>
              <a:sym typeface="Arial"/>
            </a:endParaRPr>
          </a:p>
          <a:p>
            <a:pPr marL="158750" indent="0">
              <a:buNone/>
            </a:pPr>
            <a:r>
              <a:rPr lang="en-US" sz="1100" b="0" i="0" u="none" strike="noStrike" cap="none" dirty="0">
                <a:solidFill>
                  <a:schemeClr val="dk1"/>
                </a:solidFill>
                <a:effectLst/>
                <a:latin typeface="Arial"/>
                <a:ea typeface="Arial"/>
                <a:cs typeface="Arial"/>
                <a:sym typeface="Arial"/>
              </a:rPr>
              <a:t>Many cultural factors related to equality (no hierarchic management models), teamwork mentality, public officials’ high education levels, networking co-operation and digital skills are </a:t>
            </a:r>
            <a:r>
              <a:rPr lang="en-US" sz="1100" b="0" i="0" u="none" strike="noStrike" cap="none" dirty="0" err="1">
                <a:solidFill>
                  <a:schemeClr val="dk1"/>
                </a:solidFill>
                <a:effectLst/>
                <a:latin typeface="Arial"/>
                <a:ea typeface="Arial"/>
                <a:cs typeface="Arial"/>
                <a:sym typeface="Arial"/>
              </a:rPr>
              <a:t>recognised</a:t>
            </a:r>
            <a:r>
              <a:rPr lang="en-US" sz="1100" b="0" i="0" u="none" strike="noStrike" cap="none" dirty="0">
                <a:solidFill>
                  <a:schemeClr val="dk1"/>
                </a:solidFill>
                <a:effectLst/>
                <a:latin typeface="Arial"/>
                <a:ea typeface="Arial"/>
                <a:cs typeface="Arial"/>
                <a:sym typeface="Arial"/>
              </a:rPr>
              <a:t> as important preconditions to scale-up existing cases of experimentations e.g. curiosity-driven public officials who are willing to experiment with new ways of doing things. These are indeed cultural traits that contribute to the readiness (capability) of the Swedish public sector to move towards a digital government. The agency should assist to put this capability and willingness into action and help scale-up existing initiatives. This implies overcoming some cultural challenges related to a state of complacency, an increased focus on facts/efficiency than on experimentation and innovation, and emphasis on big IT projects, rather than on a more incremental mind-set that can be used to experiment with small initiatives than can later be scaled-up. </a:t>
            </a:r>
          </a:p>
          <a:p>
            <a:pPr marL="158750" indent="0">
              <a:buNone/>
            </a:pPr>
            <a:endParaRPr lang="en-US" sz="1100" b="0" i="0" u="none" strike="noStrike" cap="none" dirty="0">
              <a:solidFill>
                <a:schemeClr val="dk1"/>
              </a:solidFill>
              <a:effectLst/>
              <a:latin typeface="Arial"/>
              <a:ea typeface="Arial"/>
              <a:cs typeface="Arial"/>
              <a:sym typeface="Arial"/>
            </a:endParaRPr>
          </a:p>
          <a:p>
            <a:pPr marL="158750" indent="0">
              <a:buNone/>
            </a:pPr>
            <a:r>
              <a:rPr lang="en-US" sz="1100" b="0" i="0" u="none" strike="noStrike" cap="none" dirty="0" err="1">
                <a:solidFill>
                  <a:schemeClr val="dk1"/>
                </a:solidFill>
                <a:effectLst/>
                <a:latin typeface="Arial"/>
                <a:ea typeface="Arial"/>
                <a:cs typeface="Arial"/>
                <a:sym typeface="Arial"/>
              </a:rPr>
              <a:t>Organisational</a:t>
            </a:r>
            <a:r>
              <a:rPr lang="en-US" sz="1100" b="0" i="0" u="none" strike="noStrike" cap="none" dirty="0">
                <a:solidFill>
                  <a:schemeClr val="dk1"/>
                </a:solidFill>
                <a:effectLst/>
                <a:latin typeface="Arial"/>
                <a:ea typeface="Arial"/>
                <a:cs typeface="Arial"/>
                <a:sym typeface="Arial"/>
              </a:rPr>
              <a:t> culture within the Swedish public sector emerged both as an enabler and barrier for digital and </a:t>
            </a:r>
            <a:r>
              <a:rPr lang="en-US" sz="1100" b="0" i="0" u="none" strike="noStrike" cap="none" dirty="0" err="1">
                <a:solidFill>
                  <a:schemeClr val="dk1"/>
                </a:solidFill>
                <a:effectLst/>
                <a:latin typeface="Arial"/>
                <a:ea typeface="Arial"/>
                <a:cs typeface="Arial"/>
                <a:sym typeface="Arial"/>
              </a:rPr>
              <a:t>datadriven</a:t>
            </a:r>
            <a:r>
              <a:rPr lang="en-US" sz="1100" b="0" i="0" u="none" strike="noStrike" cap="none" dirty="0">
                <a:solidFill>
                  <a:schemeClr val="dk1"/>
                </a:solidFill>
                <a:effectLst/>
                <a:latin typeface="Arial"/>
                <a:ea typeface="Arial"/>
                <a:cs typeface="Arial"/>
                <a:sym typeface="Arial"/>
              </a:rPr>
              <a:t> innovation. Some aspects of the Swedish public sector seem to create a skill- and cultural-base that can be used to leverage digital innovation, but this culture may also obstruct creativity and reward compliance with the status-quo.</a:t>
            </a:r>
          </a:p>
        </p:txBody>
      </p:sp>
    </p:spTree>
    <p:extLst>
      <p:ext uri="{BB962C8B-B14F-4D97-AF65-F5344CB8AC3E}">
        <p14:creationId xmlns:p14="http://schemas.microsoft.com/office/powerpoint/2010/main" val="3052893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1: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2: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Communication strategies are in many instances limited to one-way information provision. Communication is not identified as a means towards policy buy-in and engagement and public officials are mainly informed about policy goals and expectations in line with a “do-deliver-and-comply public administrator mind-set”. This hinders the possibility of engaging actors and identifying key partners and allies across the broad public sector from early stages of policy definition.</a:t>
            </a:r>
          </a:p>
          <a:p>
            <a:pPr marL="0" marR="0" lvl="0" indent="0" algn="l" rtl="0">
              <a:lnSpc>
                <a:spcPct val="115000"/>
              </a:lnSpc>
              <a:spcBef>
                <a:spcPts val="0"/>
              </a:spcBef>
              <a:spcAft>
                <a:spcPts val="0"/>
              </a:spcAft>
              <a:buClr>
                <a:schemeClr val="dk1"/>
              </a:buClr>
              <a:buSzPts val="11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A more inclusive policy-making process would also help crowdsourcing and embedding public officials’ inputs in policy goals, when defining priorities and co-creating the content of the agenda in itself. As a whole, this process would contribute to increasing policy ownership among public officials.</a:t>
            </a:r>
          </a:p>
          <a:p>
            <a:pPr marL="0" marR="0" lvl="0" indent="0" algn="l" rtl="0">
              <a:lnSpc>
                <a:spcPct val="115000"/>
              </a:lnSpc>
              <a:spcBef>
                <a:spcPts val="0"/>
              </a:spcBef>
              <a:spcAft>
                <a:spcPts val="0"/>
              </a:spcAft>
              <a:buClr>
                <a:schemeClr val="dk1"/>
              </a:buClr>
              <a:buSzPts val="1100"/>
              <a:buFont typeface="Arial"/>
              <a:buNone/>
            </a:pPr>
            <a:endParaRPr lang="sv-SE" sz="11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b="0" i="0" u="none" strike="noStrike" cap="none" dirty="0">
                <a:solidFill>
                  <a:schemeClr val="dk1"/>
                </a:solidFill>
                <a:effectLst/>
                <a:latin typeface="Arial"/>
                <a:ea typeface="Arial"/>
                <a:cs typeface="Arial"/>
                <a:sym typeface="Arial"/>
              </a:rPr>
              <a:t>Final users and citizens have had no involvement in these coordination fora thereby limiting the adoption of </a:t>
            </a:r>
            <a:r>
              <a:rPr lang="en-US" sz="1100" b="0" i="0" u="none" strike="noStrike" cap="none" dirty="0" err="1">
                <a:solidFill>
                  <a:schemeClr val="dk1"/>
                </a:solidFill>
                <a:effectLst/>
                <a:latin typeface="Arial"/>
                <a:ea typeface="Arial"/>
                <a:cs typeface="Arial"/>
                <a:sym typeface="Arial"/>
              </a:rPr>
              <a:t>userdriven</a:t>
            </a:r>
            <a:r>
              <a:rPr lang="en-US" sz="1100" b="0" i="0" u="none" strike="noStrike" cap="none" dirty="0">
                <a:solidFill>
                  <a:schemeClr val="dk1"/>
                </a:solidFill>
                <a:effectLst/>
                <a:latin typeface="Arial"/>
                <a:ea typeface="Arial"/>
                <a:cs typeface="Arial"/>
                <a:sym typeface="Arial"/>
              </a:rPr>
              <a:t> approaches for policy making. Most commonly, practices around users’ needs are still grounded on an e-government user-</a:t>
            </a:r>
            <a:r>
              <a:rPr lang="en-US" sz="1100" b="0" i="0" u="none" strike="noStrike" cap="none" dirty="0" err="1">
                <a:solidFill>
                  <a:schemeClr val="dk1"/>
                </a:solidFill>
                <a:effectLst/>
                <a:latin typeface="Arial"/>
                <a:ea typeface="Arial"/>
                <a:cs typeface="Arial"/>
                <a:sym typeface="Arial"/>
              </a:rPr>
              <a:t>centred</a:t>
            </a:r>
            <a:r>
              <a:rPr lang="en-US" sz="1100" b="0" i="0" u="none" strike="noStrike" cap="none" dirty="0">
                <a:solidFill>
                  <a:schemeClr val="dk1"/>
                </a:solidFill>
                <a:effectLst/>
                <a:latin typeface="Arial"/>
                <a:ea typeface="Arial"/>
                <a:cs typeface="Arial"/>
                <a:sym typeface="Arial"/>
              </a:rPr>
              <a:t> approach where those needs are assumed but not explored, and are not placed at the core of problem solving and policy design processes.</a:t>
            </a:r>
            <a:endParaRPr lang="sv-SE" sz="1100" b="0" i="0" u="none" strike="noStrike" cap="none" dirty="0">
              <a:solidFill>
                <a:schemeClr val="dk1"/>
              </a:solidFill>
              <a:effectLs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txBox="1">
            <a:spLocks noGrp="1"/>
          </p:cNvSpPr>
          <p:nvPr>
            <p:ph type="body" idx="1"/>
          </p:nvPr>
        </p:nvSpPr>
        <p:spPr>
          <a:xfrm>
            <a:off x="907415" y="4723448"/>
            <a:ext cx="4990783" cy="44748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37" name="Google Shape;237;p17: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31028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4" name="Google Shape;4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47" name="Google Shape;47;p1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8" name="Google Shape;4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56" name="Google Shape;56;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61" name="Google Shape;6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4" name="Google Shape;64;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5" name="Google Shape;65;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8" name="Google Shape;68;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69" name="Google Shape;69;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70" name="Google Shape;7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6" name="Google Shape;76;p2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77" name="Google Shape;7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80" name="Google Shape;8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84" name="Google Shape;84;p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85" name="Google Shape;85;p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7"/>
        <p:cNvGrpSpPr/>
        <p:nvPr/>
      </p:nvGrpSpPr>
      <p:grpSpPr>
        <a:xfrm>
          <a:off x="0" y="0"/>
          <a:ext cx="0" cy="0"/>
          <a:chOff x="0" y="0"/>
          <a:chExt cx="0" cy="0"/>
        </a:xfrm>
      </p:grpSpPr>
      <p:sp>
        <p:nvSpPr>
          <p:cNvPr id="88" name="Google Shape;88;p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9" name="Google Shape;8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0"/>
        <p:cNvGrpSpPr/>
        <p:nvPr/>
      </p:nvGrpSpPr>
      <p:grpSpPr>
        <a:xfrm>
          <a:off x="0" y="0"/>
          <a:ext cx="0" cy="0"/>
          <a:chOff x="0" y="0"/>
          <a:chExt cx="0" cy="0"/>
        </a:xfrm>
      </p:grpSpPr>
      <p:sp>
        <p:nvSpPr>
          <p:cNvPr id="91" name="Google Shape;91;p25"/>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92" name="Google Shape;92;p2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3" name="Google Shape;9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00" name="Google Shape;100;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01" name="Google Shape;101;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104" name="Google Shape;104;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7" name="Google Shape;10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8" name="Google Shape;10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1" name="Google Shape;111;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12" name="Google Shape;112;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13" name="Google Shape;113;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6" name="Google Shape;116;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7"/>
        <p:cNvGrpSpPr/>
        <p:nvPr/>
      </p:nvGrpSpPr>
      <p:grpSpPr>
        <a:xfrm>
          <a:off x="0" y="0"/>
          <a:ext cx="0" cy="0"/>
          <a:chOff x="0" y="0"/>
          <a:chExt cx="0" cy="0"/>
        </a:xfrm>
      </p:grpSpPr>
      <p:sp>
        <p:nvSpPr>
          <p:cNvPr id="118" name="Google Shape;118;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19" name="Google Shape;119;p3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20" name="Google Shape;12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23" name="Google Shape;12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5" name="Google Shape;15;p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6" name="Google Shape;1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5" name="Google Shape;125;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127" name="Google Shape;127;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28" name="Google Shape;128;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9" name="Google Shape;12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0"/>
        <p:cNvGrpSpPr/>
        <p:nvPr/>
      </p:nvGrpSpPr>
      <p:grpSpPr>
        <a:xfrm>
          <a:off x="0" y="0"/>
          <a:ext cx="0" cy="0"/>
          <a:chOff x="0" y="0"/>
          <a:chExt cx="0" cy="0"/>
        </a:xfrm>
      </p:grpSpPr>
      <p:sp>
        <p:nvSpPr>
          <p:cNvPr id="131" name="Google Shape;131;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2" name="Google Shape;13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135" name="Google Shape;135;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6" name="Google Shape;13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
        <p:cNvGrpSpPr/>
        <p:nvPr/>
      </p:nvGrpSpPr>
      <p:grpSpPr>
        <a:xfrm>
          <a:off x="0" y="0"/>
          <a:ext cx="0" cy="0"/>
          <a:chOff x="0" y="0"/>
          <a:chExt cx="0" cy="0"/>
        </a:xfrm>
      </p:grpSpPr>
      <p:sp>
        <p:nvSpPr>
          <p:cNvPr id="144" name="Google Shape;144;p3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45" name="Google Shape;145;p3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46" name="Google Shape;14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7"/>
        <p:cNvGrpSpPr/>
        <p:nvPr/>
      </p:nvGrpSpPr>
      <p:grpSpPr>
        <a:xfrm>
          <a:off x="0" y="0"/>
          <a:ext cx="0" cy="0"/>
          <a:chOff x="0" y="0"/>
          <a:chExt cx="0" cy="0"/>
        </a:xfrm>
      </p:grpSpPr>
      <p:sp>
        <p:nvSpPr>
          <p:cNvPr id="148" name="Google Shape;14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9" name="Google Shape;149;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0" name="Google Shape;150;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1"/>
        <p:cNvGrpSpPr/>
        <p:nvPr/>
      </p:nvGrpSpPr>
      <p:grpSpPr>
        <a:xfrm>
          <a:off x="0" y="0"/>
          <a:ext cx="0" cy="0"/>
          <a:chOff x="0" y="0"/>
          <a:chExt cx="0" cy="0"/>
        </a:xfrm>
      </p:grpSpPr>
      <p:sp>
        <p:nvSpPr>
          <p:cNvPr id="152" name="Google Shape;152;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3" name="Google Shape;153;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54" name="Google Shape;154;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55" name="Google Shape;15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8" name="Google Shape;158;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9"/>
        <p:cNvGrpSpPr/>
        <p:nvPr/>
      </p:nvGrpSpPr>
      <p:grpSpPr>
        <a:xfrm>
          <a:off x="0" y="0"/>
          <a:ext cx="0" cy="0"/>
          <a:chOff x="0" y="0"/>
          <a:chExt cx="0" cy="0"/>
        </a:xfrm>
      </p:grpSpPr>
      <p:sp>
        <p:nvSpPr>
          <p:cNvPr id="160" name="Google Shape;160;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61" name="Google Shape;161;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62" name="Google Shape;162;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3"/>
        <p:cNvGrpSpPr/>
        <p:nvPr/>
      </p:nvGrpSpPr>
      <p:grpSpPr>
        <a:xfrm>
          <a:off x="0" y="0"/>
          <a:ext cx="0" cy="0"/>
          <a:chOff x="0" y="0"/>
          <a:chExt cx="0" cy="0"/>
        </a:xfrm>
      </p:grpSpPr>
      <p:sp>
        <p:nvSpPr>
          <p:cNvPr id="164" name="Google Shape;164;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65" name="Google Shape;165;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9" name="Google Shape;19;p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0" name="Google Shape;2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6"/>
        <p:cNvGrpSpPr/>
        <p:nvPr/>
      </p:nvGrpSpPr>
      <p:grpSpPr>
        <a:xfrm>
          <a:off x="0" y="0"/>
          <a:ext cx="0" cy="0"/>
          <a:chOff x="0" y="0"/>
          <a:chExt cx="0" cy="0"/>
        </a:xfrm>
      </p:grpSpPr>
      <p:sp>
        <p:nvSpPr>
          <p:cNvPr id="167" name="Google Shape;167;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169" name="Google Shape;169;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70" name="Google Shape;170;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1" name="Google Shape;17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2"/>
        <p:cNvGrpSpPr/>
        <p:nvPr/>
      </p:nvGrpSpPr>
      <p:grpSpPr>
        <a:xfrm>
          <a:off x="0" y="0"/>
          <a:ext cx="0" cy="0"/>
          <a:chOff x="0" y="0"/>
          <a:chExt cx="0" cy="0"/>
        </a:xfrm>
      </p:grpSpPr>
      <p:sp>
        <p:nvSpPr>
          <p:cNvPr id="173" name="Google Shape;173;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4" name="Google Shape;17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5"/>
        <p:cNvGrpSpPr/>
        <p:nvPr/>
      </p:nvGrpSpPr>
      <p:grpSpPr>
        <a:xfrm>
          <a:off x="0" y="0"/>
          <a:ext cx="0" cy="0"/>
          <a:chOff x="0" y="0"/>
          <a:chExt cx="0" cy="0"/>
        </a:xfrm>
      </p:grpSpPr>
      <p:sp>
        <p:nvSpPr>
          <p:cNvPr id="176" name="Google Shape;176;p47"/>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177" name="Google Shape;177;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8" name="Google Shape;17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2"/>
        <p:cNvGrpSpPr/>
        <p:nvPr/>
      </p:nvGrpSpPr>
      <p:grpSpPr>
        <a:xfrm>
          <a:off x="0" y="0"/>
          <a:ext cx="0" cy="0"/>
          <a:chOff x="0" y="0"/>
          <a:chExt cx="0" cy="0"/>
        </a:xfrm>
      </p:grpSpPr>
      <p:sp>
        <p:nvSpPr>
          <p:cNvPr id="193" name="Google Shape;193;p52"/>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Helvetica Neue"/>
              <a:buNone/>
              <a:defRPr sz="36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4"/>
        <p:cNvGrpSpPr/>
        <p:nvPr/>
      </p:nvGrpSpPr>
      <p:grpSpPr>
        <a:xfrm>
          <a:off x="0" y="0"/>
          <a:ext cx="0" cy="0"/>
          <a:chOff x="0" y="0"/>
          <a:chExt cx="0" cy="0"/>
        </a:xfrm>
      </p:grpSpPr>
      <p:sp>
        <p:nvSpPr>
          <p:cNvPr id="195" name="Google Shape;195;p53"/>
          <p:cNvSpPr txBox="1">
            <a:spLocks noGrp="1"/>
          </p:cNvSpPr>
          <p:nvPr>
            <p:ph type="body" idx="1"/>
          </p:nvPr>
        </p:nvSpPr>
        <p:spPr>
          <a:xfrm>
            <a:off x="457200" y="4406309"/>
            <a:ext cx="8229600" cy="51952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60"/>
              </a:spcBef>
              <a:spcAft>
                <a:spcPts val="0"/>
              </a:spcAft>
              <a:buClr>
                <a:schemeClr val="dk1"/>
              </a:buClr>
              <a:buSzPts val="1800"/>
              <a:buFont typeface="Helvetica Neue"/>
              <a:buNone/>
              <a:defRPr sz="1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3" name="Google Shape;23;p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4" name="Google Shape;24;p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5" name="Google Shape;2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8" name="Google Shape;2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31" name="Google Shape;31;p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2" name="Google Shape;3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35" name="Google Shape;35;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39" name="Google Shape;39;p1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40" name="Google Shape;40;p1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1" name="Google Shape;41;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5.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
        <p:cNvGrpSpPr/>
        <p:nvPr/>
      </p:nvGrpSpPr>
      <p:grpSpPr>
        <a:xfrm>
          <a:off x="0" y="0"/>
          <a:ext cx="0" cy="0"/>
          <a:chOff x="0" y="0"/>
          <a:chExt cx="0" cy="0"/>
        </a:xfrm>
      </p:grpSpPr>
      <p:sp>
        <p:nvSpPr>
          <p:cNvPr id="8" name="Google Shape;8;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 name="Google Shape;9;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 name="Google Shape;1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1" name="Google Shape;51;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2" name="Google Shape;5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6" name="Google Shape;96;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7" name="Google Shape;9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1" name="Google Shape;141;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2" name="Google Shape;142;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p4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600"/>
              <a:buFont typeface="Helvetica Neue"/>
              <a:buNone/>
              <a:defRPr sz="36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endParaRPr/>
          </a:p>
        </p:txBody>
      </p:sp>
      <p:sp>
        <p:nvSpPr>
          <p:cNvPr id="181" name="Google Shape;181;p48"/>
          <p:cNvSpPr txBox="1">
            <a:spLocks noGrp="1"/>
          </p:cNvSpPr>
          <p:nvPr>
            <p:ph type="body" idx="1"/>
          </p:nvPr>
        </p:nvSpPr>
        <p:spPr>
          <a:xfrm>
            <a:off x="457200" y="1200150"/>
            <a:ext cx="8229600" cy="3725681"/>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600"/>
              </a:spcBef>
              <a:spcAft>
                <a:spcPts val="0"/>
              </a:spcAft>
              <a:buClr>
                <a:schemeClr val="dk1"/>
              </a:buClr>
              <a:buSzPts val="3000"/>
              <a:buFont typeface="Helvetica Neue"/>
              <a:buChar char="●"/>
              <a:defRPr sz="30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2" name="Google Shape;182;p48"/>
          <p:cNvSpPr txBox="1">
            <a:spLocks noGrp="1"/>
          </p:cNvSpPr>
          <p:nvPr>
            <p:ph type="sldNum" idx="12"/>
          </p:nvPr>
        </p:nvSpPr>
        <p:spPr>
          <a:xfrm>
            <a:off x="8556791" y="4749851"/>
            <a:ext cx="548700" cy="39352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3" r:id="rId2"/>
    <p:sldLayoutId id="214748369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Roboto"/>
              <a:buNone/>
            </a:pPr>
            <a:r>
              <a:rPr lang="en-GB" sz="2400" b="1" i="1" u="none" strike="noStrike" cap="none" dirty="0">
                <a:solidFill>
                  <a:srgbClr val="FF9300"/>
                </a:solidFill>
                <a:latin typeface="Roboto Condensed"/>
                <a:ea typeface="Roboto Condensed"/>
                <a:cs typeface="Roboto Condensed"/>
                <a:sym typeface="Roboto Condensed"/>
              </a:rPr>
              <a:t>ONE TEAM GOV SVERIGE</a:t>
            </a:r>
            <a:endParaRPr sz="2400" b="0" i="0" u="none" strike="noStrike" cap="none" dirty="0">
              <a:solidFill>
                <a:srgbClr val="000000"/>
              </a:solidFill>
              <a:latin typeface="Arial"/>
              <a:ea typeface="Arial"/>
              <a:cs typeface="Arial"/>
              <a:sym typeface="Arial"/>
            </a:endParaRPr>
          </a:p>
        </p:txBody>
      </p:sp>
      <p:sp>
        <p:nvSpPr>
          <p:cNvPr id="201" name="Google Shape;201;p54"/>
          <p:cNvSpPr txBox="1"/>
          <p:nvPr/>
        </p:nvSpPr>
        <p:spPr>
          <a:xfrm>
            <a:off x="291801" y="3921210"/>
            <a:ext cx="8695680" cy="73728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600"/>
              <a:buFont typeface="Arial"/>
              <a:buNone/>
            </a:pPr>
            <a:r>
              <a:rPr lang="sv-SE" sz="2800" i="0" u="none" strike="noStrike" cap="none" dirty="0">
                <a:solidFill>
                  <a:schemeClr val="tx1"/>
                </a:solidFill>
                <a:latin typeface="Arial"/>
                <a:ea typeface="Arial"/>
                <a:cs typeface="Arial"/>
                <a:sym typeface="Arial"/>
              </a:rPr>
              <a:t>Adrian Solitander,</a:t>
            </a:r>
          </a:p>
          <a:p>
            <a:pPr marL="0" marR="0" lvl="0" indent="0" rtl="0">
              <a:lnSpc>
                <a:spcPct val="100000"/>
              </a:lnSpc>
              <a:spcBef>
                <a:spcPts val="0"/>
              </a:spcBef>
              <a:spcAft>
                <a:spcPts val="0"/>
              </a:spcAft>
              <a:buClr>
                <a:srgbClr val="000000"/>
              </a:buClr>
              <a:buSzPts val="3600"/>
              <a:buFont typeface="Arial"/>
              <a:buNone/>
            </a:pPr>
            <a:r>
              <a:rPr lang="sv-SE" sz="2800" dirty="0" err="1">
                <a:solidFill>
                  <a:schemeClr val="tx1"/>
                </a:solidFill>
              </a:rPr>
              <a:t>Med-initiativtagare</a:t>
            </a:r>
            <a:r>
              <a:rPr lang="sv-SE" sz="2800" dirty="0">
                <a:solidFill>
                  <a:schemeClr val="tx1"/>
                </a:solidFill>
              </a:rPr>
              <a:t>, </a:t>
            </a:r>
            <a:r>
              <a:rPr lang="sv-SE" sz="2800" dirty="0" err="1">
                <a:solidFill>
                  <a:schemeClr val="tx1"/>
                </a:solidFill>
              </a:rPr>
              <a:t>One</a:t>
            </a:r>
            <a:r>
              <a:rPr lang="sv-SE" sz="2800" dirty="0">
                <a:solidFill>
                  <a:schemeClr val="tx1"/>
                </a:solidFill>
              </a:rPr>
              <a:t> Team </a:t>
            </a:r>
            <a:r>
              <a:rPr lang="sv-SE" sz="2800" dirty="0" err="1">
                <a:solidFill>
                  <a:schemeClr val="tx1"/>
                </a:solidFill>
              </a:rPr>
              <a:t>Gov</a:t>
            </a:r>
            <a:r>
              <a:rPr lang="sv-SE" sz="2800" dirty="0">
                <a:solidFill>
                  <a:schemeClr val="tx1"/>
                </a:solidFill>
              </a:rPr>
              <a:t> Sverige</a:t>
            </a:r>
            <a:endParaRPr sz="2800" i="0" u="none" strike="noStrike" cap="none" dirty="0">
              <a:solidFill>
                <a:schemeClr val="tx1"/>
              </a:solidFill>
              <a:latin typeface="Arial"/>
              <a:ea typeface="Arial"/>
              <a:cs typeface="Arial"/>
              <a:sym typeface="Aria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12408C2-B4AC-438F-9B38-3FBBE22BBE9D}"/>
              </a:ext>
            </a:extLst>
          </p:cNvPr>
          <p:cNvPicPr>
            <a:picLocks noChangeAspect="1"/>
          </p:cNvPicPr>
          <p:nvPr/>
        </p:nvPicPr>
        <p:blipFill>
          <a:blip r:embed="rId3"/>
          <a:stretch>
            <a:fillRect/>
          </a:stretch>
        </p:blipFill>
        <p:spPr>
          <a:xfrm>
            <a:off x="0" y="0"/>
            <a:ext cx="5158175" cy="5143500"/>
          </a:xfrm>
          <a:prstGeom prst="rect">
            <a:avLst/>
          </a:prstGeom>
        </p:spPr>
      </p:pic>
      <p:pic>
        <p:nvPicPr>
          <p:cNvPr id="3" name="Bildobjekt 2">
            <a:extLst>
              <a:ext uri="{FF2B5EF4-FFF2-40B4-BE49-F238E27FC236}">
                <a16:creationId xmlns:a16="http://schemas.microsoft.com/office/drawing/2014/main" id="{6959244F-C691-4A0F-B699-8B3B21FA88DA}"/>
              </a:ext>
            </a:extLst>
          </p:cNvPr>
          <p:cNvPicPr>
            <a:picLocks noChangeAspect="1"/>
          </p:cNvPicPr>
          <p:nvPr/>
        </p:nvPicPr>
        <p:blipFill>
          <a:blip r:embed="rId4"/>
          <a:stretch>
            <a:fillRect/>
          </a:stretch>
        </p:blipFill>
        <p:spPr>
          <a:xfrm>
            <a:off x="5389868" y="2057695"/>
            <a:ext cx="3519166" cy="928132"/>
          </a:xfrm>
          <a:prstGeom prst="rect">
            <a:avLst/>
          </a:prstGeom>
        </p:spPr>
      </p:pic>
      <p:pic>
        <p:nvPicPr>
          <p:cNvPr id="4" name="Bildobjekt 3">
            <a:extLst>
              <a:ext uri="{FF2B5EF4-FFF2-40B4-BE49-F238E27FC236}">
                <a16:creationId xmlns:a16="http://schemas.microsoft.com/office/drawing/2014/main" id="{F351E2A1-BCCF-4B00-A5C2-31D5028B008B}"/>
              </a:ext>
            </a:extLst>
          </p:cNvPr>
          <p:cNvPicPr>
            <a:picLocks noChangeAspect="1"/>
          </p:cNvPicPr>
          <p:nvPr/>
        </p:nvPicPr>
        <p:blipFill>
          <a:blip r:embed="rId5"/>
          <a:stretch>
            <a:fillRect/>
          </a:stretch>
        </p:blipFill>
        <p:spPr>
          <a:xfrm>
            <a:off x="5158175" y="3002405"/>
            <a:ext cx="3996821" cy="2124517"/>
          </a:xfrm>
          <a:prstGeom prst="rect">
            <a:avLst/>
          </a:prstGeom>
        </p:spPr>
      </p:pic>
      <p:pic>
        <p:nvPicPr>
          <p:cNvPr id="5" name="Bildobjekt 4">
            <a:extLst>
              <a:ext uri="{FF2B5EF4-FFF2-40B4-BE49-F238E27FC236}">
                <a16:creationId xmlns:a16="http://schemas.microsoft.com/office/drawing/2014/main" id="{D1B86061-0F25-459A-BFAF-692F911BAE87}"/>
              </a:ext>
            </a:extLst>
          </p:cNvPr>
          <p:cNvPicPr>
            <a:picLocks noChangeAspect="1"/>
          </p:cNvPicPr>
          <p:nvPr/>
        </p:nvPicPr>
        <p:blipFill>
          <a:blip r:embed="rId6"/>
          <a:stretch>
            <a:fillRect/>
          </a:stretch>
        </p:blipFill>
        <p:spPr>
          <a:xfrm>
            <a:off x="5158175" y="0"/>
            <a:ext cx="3982553" cy="1641954"/>
          </a:xfrm>
          <a:prstGeom prst="rect">
            <a:avLst/>
          </a:prstGeom>
        </p:spPr>
      </p:pic>
    </p:spTree>
    <p:extLst>
      <p:ext uri="{BB962C8B-B14F-4D97-AF65-F5344CB8AC3E}">
        <p14:creationId xmlns:p14="http://schemas.microsoft.com/office/powerpoint/2010/main" val="359962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2880"/>
        </a:solidFill>
        <a:effectLst/>
      </p:bgPr>
    </p:bg>
    <p:spTree>
      <p:nvGrpSpPr>
        <p:cNvPr id="1" name="Shape 214"/>
        <p:cNvGrpSpPr/>
        <p:nvPr/>
      </p:nvGrpSpPr>
      <p:grpSpPr>
        <a:xfrm>
          <a:off x="0" y="0"/>
          <a:ext cx="0" cy="0"/>
          <a:chOff x="0" y="0"/>
          <a:chExt cx="0" cy="0"/>
        </a:xfrm>
      </p:grpSpPr>
      <p:sp>
        <p:nvSpPr>
          <p:cNvPr id="215" name="Google Shape;215;p56"/>
          <p:cNvSpPr txBox="1"/>
          <p:nvPr/>
        </p:nvSpPr>
        <p:spPr>
          <a:xfrm>
            <a:off x="87296" y="1859856"/>
            <a:ext cx="8914200" cy="38226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FFFFFF"/>
              </a:buClr>
              <a:buSzPts val="6000"/>
              <a:buFont typeface="Roboto Condensed"/>
              <a:buNone/>
            </a:pPr>
            <a:r>
              <a:rPr lang="sv-SE" sz="6000" b="1" dirty="0">
                <a:solidFill>
                  <a:srgbClr val="FFFFFF"/>
                </a:solidFill>
                <a:latin typeface="Roboto Condensed"/>
                <a:ea typeface="Roboto Condensed"/>
                <a:cs typeface="Roboto Condensed"/>
                <a:sym typeface="Roboto Condensed"/>
              </a:rPr>
              <a:t>Och..?</a:t>
            </a:r>
            <a:r>
              <a:rPr lang="sv-SE" sz="6000" b="1" i="0" u="none" strike="noStrike" cap="none" dirty="0">
                <a:solidFill>
                  <a:srgbClr val="FFFFFF"/>
                </a:solidFill>
                <a:latin typeface="Roboto Condensed"/>
                <a:ea typeface="Roboto Condensed"/>
                <a:cs typeface="Roboto Condensed"/>
                <a:sym typeface="Roboto Condensed"/>
              </a:rPr>
              <a:t> </a:t>
            </a:r>
            <a:endParaRPr sz="6000" b="1" i="0" u="none" strike="noStrike" cap="none" dirty="0">
              <a:solidFill>
                <a:srgbClr val="FFFFFF"/>
              </a:solidFill>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FFFFFF"/>
              </a:solidFill>
              <a:latin typeface="Roboto"/>
              <a:ea typeface="Roboto"/>
              <a:cs typeface="Roboto"/>
              <a:sym typeface="Roboto"/>
            </a:endParaRPr>
          </a:p>
          <a:p>
            <a:pPr marL="1828800" marR="0" lvl="0" indent="457200" algn="l" rtl="0">
              <a:lnSpc>
                <a:spcPct val="100000"/>
              </a:lnSpc>
              <a:spcBef>
                <a:spcPts val="0"/>
              </a:spcBef>
              <a:spcAft>
                <a:spcPts val="0"/>
              </a:spcAft>
              <a:buClr>
                <a:srgbClr val="000000"/>
              </a:buClr>
              <a:buSzPts val="1100"/>
              <a:buFont typeface="Arial"/>
              <a:buNone/>
            </a:pPr>
            <a:endParaRPr sz="2400" b="1" i="0" u="none" strike="noStrike" cap="none" dirty="0">
              <a:solidFill>
                <a:srgbClr val="FFFFFF"/>
              </a:solidFill>
              <a:latin typeface="Roboto"/>
              <a:ea typeface="Roboto"/>
              <a:cs typeface="Roboto"/>
              <a:sym typeface="Roboto"/>
            </a:endParaRPr>
          </a:p>
          <a:p>
            <a:pPr marL="2286000" marR="0" lvl="0" indent="45720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Roboto"/>
              <a:ea typeface="Roboto"/>
              <a:cs typeface="Roboto"/>
              <a:sym typeface="Roboto"/>
            </a:endParaRPr>
          </a:p>
        </p:txBody>
      </p:sp>
      <p:pic>
        <p:nvPicPr>
          <p:cNvPr id="216" name="Google Shape;216;p56"/>
          <p:cNvPicPr preferRelativeResize="0"/>
          <p:nvPr/>
        </p:nvPicPr>
        <p:blipFill>
          <a:blip r:embed="rId3">
            <a:alphaModFix/>
          </a:blip>
          <a:stretch>
            <a:fillRect/>
          </a:stretch>
        </p:blipFill>
        <p:spPr>
          <a:xfrm>
            <a:off x="8373648" y="4356603"/>
            <a:ext cx="625625" cy="625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Roboto"/>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 name="Google Shape;201;p54"/>
          <p:cNvSpPr txBox="1"/>
          <p:nvPr/>
        </p:nvSpPr>
        <p:spPr>
          <a:xfrm>
            <a:off x="1626973" y="1639329"/>
            <a:ext cx="6878595" cy="295326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sv-SE" sz="4000" b="0" i="0" u="none" strike="noStrike" kern="0" cap="none" spc="0" normalizeH="0" baseline="0" noProof="0" dirty="0">
                <a:ln>
                  <a:noFill/>
                </a:ln>
                <a:solidFill>
                  <a:srgbClr val="000000"/>
                </a:solidFill>
                <a:effectLst/>
                <a:uLnTx/>
                <a:uFillTx/>
                <a:latin typeface="Arial"/>
                <a:cs typeface="Arial"/>
                <a:sym typeface="Arial"/>
              </a:rPr>
              <a:t>Nätverkssamhällets framväxt påverkar tjänstemannarollen</a:t>
            </a: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lang="sv-SE" sz="4000" dirty="0"/>
              <a:t>Vi bidrar till kulturförändring</a:t>
            </a:r>
            <a:endParaRPr kumimoji="0" lang="sv-SE"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extLst>
      <p:ext uri="{BB962C8B-B14F-4D97-AF65-F5344CB8AC3E}">
        <p14:creationId xmlns:p14="http://schemas.microsoft.com/office/powerpoint/2010/main" val="476617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Roboto"/>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 name="Google Shape;201;p54"/>
          <p:cNvSpPr txBox="1"/>
          <p:nvPr/>
        </p:nvSpPr>
        <p:spPr>
          <a:xfrm>
            <a:off x="1626973" y="1639329"/>
            <a:ext cx="6878595" cy="295326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sv-SE" sz="4000" b="0" i="0" u="none" strike="noStrike" kern="0" cap="none" spc="0" normalizeH="0" baseline="0" noProof="0" dirty="0">
                <a:ln>
                  <a:noFill/>
                </a:ln>
                <a:solidFill>
                  <a:srgbClr val="000000"/>
                </a:solidFill>
                <a:effectLst/>
                <a:uLnTx/>
                <a:uFillTx/>
                <a:latin typeface="Arial"/>
                <a:cs typeface="Arial"/>
                <a:sym typeface="Arial"/>
              </a:rPr>
              <a:t>Även ledarskapet påverkas</a:t>
            </a: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extLst>
      <p:ext uri="{BB962C8B-B14F-4D97-AF65-F5344CB8AC3E}">
        <p14:creationId xmlns:p14="http://schemas.microsoft.com/office/powerpoint/2010/main" val="200328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66"/>
          <p:cNvPicPr preferRelativeResize="0"/>
          <p:nvPr/>
        </p:nvPicPr>
        <p:blipFill rotWithShape="1">
          <a:blip r:embed="rId3">
            <a:alphaModFix/>
          </a:blip>
          <a:srcRect t="18716" b="18008"/>
          <a:stretch/>
        </p:blipFill>
        <p:spPr>
          <a:xfrm>
            <a:off x="0" y="0"/>
            <a:ext cx="9143999" cy="5143499"/>
          </a:xfrm>
          <a:prstGeom prst="rect">
            <a:avLst/>
          </a:prstGeom>
          <a:noFill/>
          <a:ln>
            <a:noFill/>
          </a:ln>
        </p:spPr>
      </p:pic>
      <p:sp>
        <p:nvSpPr>
          <p:cNvPr id="279" name="Google Shape;279;p66"/>
          <p:cNvSpPr txBox="1"/>
          <p:nvPr/>
        </p:nvSpPr>
        <p:spPr>
          <a:xfrm>
            <a:off x="1924350" y="1033450"/>
            <a:ext cx="5262300" cy="197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Roboto"/>
              <a:buNone/>
            </a:pPr>
            <a:r>
              <a:rPr lang="en-GB" sz="3000" b="1" i="0" u="none" strike="noStrike" cap="none" dirty="0">
                <a:solidFill>
                  <a:srgbClr val="FFFFFF"/>
                </a:solidFill>
                <a:latin typeface="Roboto"/>
                <a:ea typeface="Roboto"/>
                <a:cs typeface="Roboto"/>
                <a:sym typeface="Roboto"/>
              </a:rPr>
              <a:t>Du </a:t>
            </a:r>
            <a:r>
              <a:rPr lang="en-GB" sz="3000" b="1" i="0" u="none" strike="noStrike" cap="none" dirty="0" err="1">
                <a:solidFill>
                  <a:srgbClr val="FFFFFF"/>
                </a:solidFill>
                <a:latin typeface="Roboto"/>
                <a:ea typeface="Roboto"/>
                <a:cs typeface="Roboto"/>
                <a:sym typeface="Roboto"/>
              </a:rPr>
              <a:t>kan</a:t>
            </a:r>
            <a:r>
              <a:rPr lang="en-GB" sz="3000" b="1" i="0" u="none" strike="noStrike" cap="none" dirty="0">
                <a:solidFill>
                  <a:srgbClr val="FFFFFF"/>
                </a:solidFill>
                <a:latin typeface="Roboto"/>
                <a:ea typeface="Roboto"/>
                <a:cs typeface="Roboto"/>
                <a:sym typeface="Roboto"/>
              </a:rPr>
              <a:t> </a:t>
            </a:r>
            <a:r>
              <a:rPr lang="en-GB" sz="3000" b="1" i="0" u="none" strike="noStrike" cap="none" dirty="0" err="1">
                <a:solidFill>
                  <a:srgbClr val="FFFFFF"/>
                </a:solidFill>
                <a:latin typeface="Roboto"/>
                <a:ea typeface="Roboto"/>
                <a:cs typeface="Roboto"/>
                <a:sym typeface="Roboto"/>
              </a:rPr>
              <a:t>göra</a:t>
            </a:r>
            <a:r>
              <a:rPr lang="en-GB" sz="3000" b="1" i="0" u="none" strike="noStrike" cap="none" dirty="0">
                <a:solidFill>
                  <a:srgbClr val="FFFFFF"/>
                </a:solidFill>
                <a:latin typeface="Roboto"/>
                <a:ea typeface="Roboto"/>
                <a:cs typeface="Roboto"/>
                <a:sym typeface="Roboto"/>
              </a:rPr>
              <a:t> </a:t>
            </a:r>
            <a:r>
              <a:rPr lang="en-GB" sz="3000" b="1" i="0" u="none" strike="noStrike" cap="none" dirty="0" err="1">
                <a:solidFill>
                  <a:srgbClr val="FFFFFF"/>
                </a:solidFill>
                <a:latin typeface="Roboto"/>
                <a:ea typeface="Roboto"/>
                <a:cs typeface="Roboto"/>
                <a:sym typeface="Roboto"/>
              </a:rPr>
              <a:t>vad</a:t>
            </a:r>
            <a:r>
              <a:rPr lang="en-GB" sz="3000" b="1" i="0" u="none" strike="noStrike" cap="none" dirty="0">
                <a:solidFill>
                  <a:srgbClr val="FFFFFF"/>
                </a:solidFill>
                <a:latin typeface="Roboto"/>
                <a:ea typeface="Roboto"/>
                <a:cs typeface="Roboto"/>
                <a:sym typeface="Roboto"/>
              </a:rPr>
              <a:t> du </a:t>
            </a:r>
            <a:r>
              <a:rPr lang="en-GB" sz="3000" b="1" i="0" u="none" strike="noStrike" cap="none" dirty="0" err="1">
                <a:solidFill>
                  <a:srgbClr val="FFFFFF"/>
                </a:solidFill>
                <a:latin typeface="Roboto"/>
                <a:ea typeface="Roboto"/>
                <a:cs typeface="Roboto"/>
                <a:sym typeface="Roboto"/>
              </a:rPr>
              <a:t>vill</a:t>
            </a:r>
            <a:r>
              <a:rPr lang="en-GB" sz="3000" b="1" i="0" u="none" strike="noStrike" cap="none" dirty="0">
                <a:solidFill>
                  <a:srgbClr val="FFFFFF"/>
                </a:solidFill>
                <a:latin typeface="Roboto"/>
                <a:ea typeface="Roboto"/>
                <a:cs typeface="Roboto"/>
                <a:sym typeface="Roboto"/>
              </a:rPr>
              <a:t> med One Team </a:t>
            </a:r>
            <a:r>
              <a:rPr lang="en-GB" sz="3000" b="1" i="0" u="none" strike="noStrike" cap="none" dirty="0" err="1">
                <a:solidFill>
                  <a:srgbClr val="FFFFFF"/>
                </a:solidFill>
                <a:latin typeface="Roboto"/>
                <a:ea typeface="Roboto"/>
                <a:cs typeface="Roboto"/>
                <a:sym typeface="Roboto"/>
              </a:rPr>
              <a:t>Gov</a:t>
            </a:r>
            <a:r>
              <a:rPr lang="en-GB" sz="3000" b="1" i="0" u="none" strike="noStrike" cap="none" dirty="0">
                <a:solidFill>
                  <a:srgbClr val="FFFFFF"/>
                </a:solidFill>
                <a:latin typeface="Roboto"/>
                <a:ea typeface="Roboto"/>
                <a:cs typeface="Roboto"/>
                <a:sym typeface="Roboto"/>
              </a:rPr>
              <a:t> Sverige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endParaRPr sz="3000" b="1" i="0" u="none" strike="noStrike" cap="none" dirty="0">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4800"/>
              <a:buFont typeface="Roboto"/>
              <a:buNone/>
            </a:pPr>
            <a:r>
              <a:rPr lang="en-GB" sz="3000" b="0" i="0" u="none" strike="noStrike" cap="none" dirty="0">
                <a:solidFill>
                  <a:srgbClr val="FFFFFF"/>
                </a:solidFill>
                <a:latin typeface="Roboto"/>
                <a:ea typeface="Roboto"/>
                <a:cs typeface="Roboto"/>
                <a:sym typeface="Roboto"/>
              </a:rPr>
              <a:t>One Team </a:t>
            </a:r>
            <a:r>
              <a:rPr lang="en-GB" sz="3000" b="0" i="0" u="none" strike="noStrike" cap="none" dirty="0" err="1">
                <a:solidFill>
                  <a:srgbClr val="FFFFFF"/>
                </a:solidFill>
                <a:latin typeface="Roboto"/>
                <a:ea typeface="Roboto"/>
                <a:cs typeface="Roboto"/>
                <a:sym typeface="Roboto"/>
              </a:rPr>
              <a:t>Gov</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är</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en</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öppen</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rörelse</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och</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det</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är</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fritt</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fram</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att</a:t>
            </a:r>
            <a:r>
              <a:rPr lang="en-GB" sz="3000" b="0" i="0" u="none" strike="noStrike" cap="none"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upprepa</a:t>
            </a:r>
            <a:r>
              <a:rPr lang="en-GB" sz="3000" dirty="0">
                <a:solidFill>
                  <a:srgbClr val="FFFFFF"/>
                </a:solidFill>
                <a:latin typeface="Roboto"/>
                <a:ea typeface="Roboto"/>
                <a:cs typeface="Roboto"/>
                <a:sym typeface="Roboto"/>
              </a:rPr>
              <a:t> </a:t>
            </a:r>
            <a:r>
              <a:rPr lang="en-GB" sz="3000" dirty="0" err="1">
                <a:solidFill>
                  <a:srgbClr val="FFFFFF"/>
                </a:solidFill>
                <a:latin typeface="Roboto"/>
                <a:ea typeface="Roboto"/>
                <a:cs typeface="Roboto"/>
                <a:sym typeface="Roboto"/>
              </a:rPr>
              <a:t>och</a:t>
            </a:r>
            <a:r>
              <a:rPr lang="en-GB" sz="3000" dirty="0">
                <a:solidFill>
                  <a:srgbClr val="FFFFFF"/>
                </a:solidFill>
                <a:latin typeface="Roboto"/>
                <a:ea typeface="Roboto"/>
                <a:cs typeface="Roboto"/>
                <a:sym typeface="Roboto"/>
              </a:rPr>
              <a:t> </a:t>
            </a:r>
            <a:r>
              <a:rPr lang="en-GB" sz="3000" b="0" i="0" u="none" strike="noStrike" cap="none" dirty="0" err="1">
                <a:solidFill>
                  <a:srgbClr val="FFFFFF"/>
                </a:solidFill>
                <a:latin typeface="Roboto"/>
                <a:ea typeface="Roboto"/>
                <a:cs typeface="Roboto"/>
                <a:sym typeface="Roboto"/>
              </a:rPr>
              <a:t>anpassa</a:t>
            </a:r>
            <a:r>
              <a:rPr lang="en-GB" sz="3000" dirty="0">
                <a:solidFill>
                  <a:srgbClr val="FFFFFF"/>
                </a:solidFill>
                <a:latin typeface="Roboto"/>
                <a:ea typeface="Roboto"/>
                <a:cs typeface="Roboto"/>
                <a:sym typeface="Roboto"/>
              </a:rPr>
              <a:t>.</a:t>
            </a:r>
          </a:p>
          <a:p>
            <a:pPr marL="0" marR="0" lvl="0" indent="0" algn="ctr" rtl="0">
              <a:lnSpc>
                <a:spcPct val="100000"/>
              </a:lnSpc>
              <a:spcBef>
                <a:spcPts val="0"/>
              </a:spcBef>
              <a:spcAft>
                <a:spcPts val="0"/>
              </a:spcAft>
              <a:buClr>
                <a:srgbClr val="000000"/>
              </a:buClr>
              <a:buSzPts val="4800"/>
              <a:buFont typeface="Roboto"/>
              <a:buNone/>
            </a:pPr>
            <a:endParaRPr lang="en-GB" sz="3000" b="0" i="0" u="none" strike="noStrike" cap="none" dirty="0">
              <a:solidFill>
                <a:srgbClr val="FFFFFF"/>
              </a:solidFill>
              <a:latin typeface="Roboto"/>
              <a:ea typeface="Roboto"/>
              <a:sym typeface="Roboto"/>
            </a:endParaRPr>
          </a:p>
          <a:p>
            <a:pPr marL="0" marR="0" lvl="0" indent="0" algn="ctr" rtl="0">
              <a:lnSpc>
                <a:spcPct val="100000"/>
              </a:lnSpc>
              <a:spcBef>
                <a:spcPts val="0"/>
              </a:spcBef>
              <a:spcAft>
                <a:spcPts val="0"/>
              </a:spcAft>
              <a:buClr>
                <a:srgbClr val="000000"/>
              </a:buClr>
              <a:buSzPts val="4800"/>
              <a:buFont typeface="Roboto"/>
              <a:buNone/>
            </a:pPr>
            <a:r>
              <a:rPr lang="en-GB" sz="3000" dirty="0" err="1">
                <a:solidFill>
                  <a:srgbClr val="FFFFFF"/>
                </a:solidFill>
                <a:latin typeface="Roboto"/>
                <a:ea typeface="Roboto"/>
                <a:cs typeface="Arial"/>
                <a:sym typeface="Roboto"/>
              </a:rPr>
              <a:t>Välkommen</a:t>
            </a:r>
            <a:r>
              <a:rPr lang="en-GB" sz="3000" dirty="0">
                <a:solidFill>
                  <a:srgbClr val="FFFFFF"/>
                </a:solidFill>
                <a:latin typeface="Roboto"/>
                <a:ea typeface="Roboto"/>
                <a:cs typeface="Arial"/>
                <a:sym typeface="Roboto"/>
              </a:rPr>
              <a:t> med!</a:t>
            </a:r>
            <a:endParaRPr sz="1400" b="0" i="0" u="none" strike="noStrike" cap="none" dirty="0">
              <a:solidFill>
                <a:srgbClr val="000000"/>
              </a:solidFill>
              <a:latin typeface="Arial"/>
              <a:ea typeface="Arial"/>
              <a:cs typeface="Arial"/>
              <a:sym typeface="Arial"/>
            </a:endParaRPr>
          </a:p>
        </p:txBody>
      </p:sp>
      <p:pic>
        <p:nvPicPr>
          <p:cNvPr id="280" name="Google Shape;280;p66"/>
          <p:cNvPicPr preferRelativeResize="0"/>
          <p:nvPr/>
        </p:nvPicPr>
        <p:blipFill>
          <a:blip r:embed="rId4">
            <a:alphaModFix/>
          </a:blip>
          <a:stretch>
            <a:fillRect/>
          </a:stretch>
        </p:blipFill>
        <p:spPr>
          <a:xfrm>
            <a:off x="8373648" y="4356603"/>
            <a:ext cx="625625" cy="625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Roboto"/>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 name="Google Shape;201;p54"/>
          <p:cNvSpPr txBox="1"/>
          <p:nvPr/>
        </p:nvSpPr>
        <p:spPr>
          <a:xfrm>
            <a:off x="1626973" y="1639329"/>
            <a:ext cx="6878595" cy="295326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sv-SE" sz="4000" b="0" i="0" u="none" strike="noStrike" kern="0" cap="none" spc="0" normalizeH="0" baseline="0" noProof="0" dirty="0">
                <a:ln>
                  <a:noFill/>
                </a:ln>
                <a:solidFill>
                  <a:srgbClr val="000000"/>
                </a:solidFill>
                <a:effectLst/>
                <a:uLnTx/>
                <a:uFillTx/>
                <a:latin typeface="Arial"/>
                <a:cs typeface="Arial"/>
                <a:sym typeface="Arial"/>
              </a:rPr>
              <a:t>Vi skapar ett utrymme att säga det oväntade och obekväma</a:t>
            </a: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extLst>
      <p:ext uri="{BB962C8B-B14F-4D97-AF65-F5344CB8AC3E}">
        <p14:creationId xmlns:p14="http://schemas.microsoft.com/office/powerpoint/2010/main" val="3924334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Roboto"/>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 name="Google Shape;201;p54"/>
          <p:cNvSpPr txBox="1"/>
          <p:nvPr/>
        </p:nvSpPr>
        <p:spPr>
          <a:xfrm>
            <a:off x="1626973" y="1639329"/>
            <a:ext cx="6878595" cy="295326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sv-SE" sz="4000" b="0" i="0" u="none" strike="noStrike" kern="0" cap="none" spc="0" normalizeH="0" baseline="0" noProof="0" dirty="0">
                <a:ln>
                  <a:noFill/>
                </a:ln>
                <a:solidFill>
                  <a:srgbClr val="000000"/>
                </a:solidFill>
                <a:effectLst/>
                <a:uLnTx/>
                <a:uFillTx/>
                <a:latin typeface="Arial"/>
                <a:cs typeface="Arial"/>
                <a:sym typeface="Arial"/>
              </a:rPr>
              <a:t>Vi skapar stolthet för att jobba i det offentliga</a:t>
            </a: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lang="sv-SE" sz="10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extLst>
      <p:ext uri="{BB962C8B-B14F-4D97-AF65-F5344CB8AC3E}">
        <p14:creationId xmlns:p14="http://schemas.microsoft.com/office/powerpoint/2010/main" val="3684872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2880"/>
        </a:solidFill>
        <a:effectLst/>
      </p:bgPr>
    </p:bg>
    <p:spTree>
      <p:nvGrpSpPr>
        <p:cNvPr id="1" name="Shape 264"/>
        <p:cNvGrpSpPr/>
        <p:nvPr/>
      </p:nvGrpSpPr>
      <p:grpSpPr>
        <a:xfrm>
          <a:off x="0" y="0"/>
          <a:ext cx="0" cy="0"/>
          <a:chOff x="0" y="0"/>
          <a:chExt cx="0" cy="0"/>
        </a:xfrm>
      </p:grpSpPr>
      <p:sp>
        <p:nvSpPr>
          <p:cNvPr id="265" name="Google Shape;265;p64"/>
          <p:cNvSpPr txBox="1"/>
          <p:nvPr/>
        </p:nvSpPr>
        <p:spPr>
          <a:xfrm>
            <a:off x="5618575" y="202650"/>
            <a:ext cx="3307500" cy="47382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chemeClr val="lt1"/>
              </a:buClr>
              <a:buSzPts val="5400"/>
              <a:buFont typeface="Roboto Condensed"/>
              <a:buNone/>
            </a:pPr>
            <a:r>
              <a:rPr lang="en-GB" sz="4800" b="1" i="0" u="none" strike="noStrike" cap="none">
                <a:solidFill>
                  <a:schemeClr val="lt1"/>
                </a:solidFill>
                <a:latin typeface="Roboto Condensed"/>
                <a:ea typeface="Roboto Condensed"/>
                <a:cs typeface="Roboto Condensed"/>
                <a:sym typeface="Roboto Condensed"/>
              </a:rPr>
              <a:t>Gör saker i praktiken</a:t>
            </a:r>
            <a:endParaRPr sz="4800" b="1" i="0" u="none" strike="noStrike" cap="none">
              <a:solidFill>
                <a:srgbClr val="FFFFFF"/>
              </a:solidFill>
              <a:latin typeface="Roboto"/>
              <a:ea typeface="Roboto"/>
              <a:cs typeface="Roboto"/>
              <a:sym typeface="Roboto"/>
            </a:endParaRPr>
          </a:p>
        </p:txBody>
      </p:sp>
      <p:pic>
        <p:nvPicPr>
          <p:cNvPr id="266" name="Google Shape;266;p64" descr="En tecknad bild på en bomb som sprängs" title="Put a bomb under your ambition"/>
          <p:cNvPicPr preferRelativeResize="0"/>
          <p:nvPr/>
        </p:nvPicPr>
        <p:blipFill rotWithShape="1">
          <a:blip r:embed="rId3">
            <a:alphaModFix/>
          </a:blip>
          <a:srcRect b="-3"/>
          <a:stretch/>
        </p:blipFill>
        <p:spPr>
          <a:xfrm>
            <a:off x="20" y="10"/>
            <a:ext cx="5650972" cy="5143491"/>
          </a:xfrm>
          <a:prstGeom prst="rect">
            <a:avLst/>
          </a:prstGeom>
          <a:noFill/>
          <a:ln>
            <a:noFill/>
          </a:ln>
        </p:spPr>
      </p:pic>
      <p:pic>
        <p:nvPicPr>
          <p:cNvPr id="267" name="Google Shape;267;p64"/>
          <p:cNvPicPr preferRelativeResize="0"/>
          <p:nvPr/>
        </p:nvPicPr>
        <p:blipFill>
          <a:blip r:embed="rId4">
            <a:alphaModFix/>
          </a:blip>
          <a:stretch>
            <a:fillRect/>
          </a:stretch>
        </p:blipFill>
        <p:spPr>
          <a:xfrm>
            <a:off x="8373648" y="4356603"/>
            <a:ext cx="625625" cy="625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E52880"/>
        </a:solidFill>
        <a:effectLst/>
      </p:bgPr>
    </p:bg>
    <p:spTree>
      <p:nvGrpSpPr>
        <p:cNvPr id="1" name="Shape 258"/>
        <p:cNvGrpSpPr/>
        <p:nvPr/>
      </p:nvGrpSpPr>
      <p:grpSpPr>
        <a:xfrm>
          <a:off x="0" y="0"/>
          <a:ext cx="0" cy="0"/>
          <a:chOff x="0" y="0"/>
          <a:chExt cx="0" cy="0"/>
        </a:xfrm>
      </p:grpSpPr>
      <p:sp>
        <p:nvSpPr>
          <p:cNvPr id="259" name="Google Shape;259;p63"/>
          <p:cNvSpPr txBox="1"/>
          <p:nvPr/>
        </p:nvSpPr>
        <p:spPr>
          <a:xfrm>
            <a:off x="4168240" y="405300"/>
            <a:ext cx="4745960" cy="47382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FFFFFF"/>
              </a:buClr>
              <a:buSzPts val="5000"/>
              <a:buFont typeface="Roboto"/>
              <a:buNone/>
            </a:pPr>
            <a:r>
              <a:rPr lang="en-GB" sz="5000" b="1" i="0" u="none" strike="noStrike" cap="none">
                <a:solidFill>
                  <a:srgbClr val="FFFFFF"/>
                </a:solidFill>
                <a:latin typeface="Roboto"/>
                <a:ea typeface="Roboto"/>
                <a:cs typeface="Roboto"/>
                <a:sym typeface="Roboto"/>
              </a:rPr>
              <a:t>Om du inte orkar vänta på revolutionen, starta den själv</a:t>
            </a:r>
            <a:endParaRPr sz="5000" b="1" i="0" u="none" strike="noStrike" cap="none">
              <a:solidFill>
                <a:srgbClr val="FFFFFF"/>
              </a:solidFill>
              <a:latin typeface="Roboto"/>
              <a:ea typeface="Roboto"/>
              <a:cs typeface="Roboto"/>
              <a:sym typeface="Roboto"/>
            </a:endParaRPr>
          </a:p>
        </p:txBody>
      </p:sp>
      <p:pic>
        <p:nvPicPr>
          <p:cNvPr id="260" name="Google Shape;260;p63" title="Keep calm and start a revolution"/>
          <p:cNvPicPr preferRelativeResize="0"/>
          <p:nvPr/>
        </p:nvPicPr>
        <p:blipFill rotWithShape="1">
          <a:blip r:embed="rId3">
            <a:alphaModFix/>
          </a:blip>
          <a:srcRect r="21459" b="21287"/>
          <a:stretch/>
        </p:blipFill>
        <p:spPr>
          <a:xfrm>
            <a:off x="0" y="0"/>
            <a:ext cx="4403512" cy="514350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Roboto"/>
              <a:buNone/>
            </a:pPr>
            <a:r>
              <a:rPr lang="en-GB" sz="2400" b="1" i="1" u="none" strike="noStrike" cap="none" dirty="0">
                <a:solidFill>
                  <a:srgbClr val="FF9300"/>
                </a:solidFill>
                <a:latin typeface="Roboto Condensed"/>
                <a:ea typeface="Roboto Condensed"/>
                <a:cs typeface="Roboto Condensed"/>
                <a:sym typeface="Roboto Condensed"/>
              </a:rPr>
              <a:t>ONE TEAM GOV SVERIGE</a:t>
            </a:r>
            <a:endParaRPr sz="2400" b="0" i="0" u="none" strike="noStrike" cap="none" dirty="0">
              <a:solidFill>
                <a:srgbClr val="000000"/>
              </a:solidFill>
              <a:latin typeface="Arial"/>
              <a:ea typeface="Arial"/>
              <a:cs typeface="Arial"/>
              <a:sym typeface="Arial"/>
            </a:endParaRPr>
          </a:p>
        </p:txBody>
      </p:sp>
      <p:sp>
        <p:nvSpPr>
          <p:cNvPr id="201" name="Google Shape;201;p54"/>
          <p:cNvSpPr txBox="1"/>
          <p:nvPr/>
        </p:nvSpPr>
        <p:spPr>
          <a:xfrm>
            <a:off x="1626973" y="1639329"/>
            <a:ext cx="6878595" cy="2953266"/>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600"/>
              <a:buFont typeface="Arial"/>
              <a:buNone/>
            </a:pPr>
            <a:r>
              <a:rPr lang="sv-SE" sz="4000" i="0" u="none" strike="noStrike" cap="none" dirty="0">
                <a:solidFill>
                  <a:schemeClr val="tx1"/>
                </a:solidFill>
                <a:sym typeface="Arial"/>
              </a:rPr>
              <a:t>En </a:t>
            </a:r>
            <a:r>
              <a:rPr lang="sv-SE" sz="4000" i="0" u="none" strike="noStrike" cap="none" dirty="0">
                <a:solidFill>
                  <a:srgbClr val="F60BC2"/>
                </a:solidFill>
                <a:sym typeface="Arial"/>
              </a:rPr>
              <a:t>gräsrotsrörelse</a:t>
            </a:r>
            <a:r>
              <a:rPr lang="sv-SE" sz="4000" i="0" u="none" strike="noStrike" cap="none" dirty="0">
                <a:solidFill>
                  <a:schemeClr val="tx1"/>
                </a:solidFill>
                <a:sym typeface="Arial"/>
              </a:rPr>
              <a:t> för att </a:t>
            </a:r>
            <a:r>
              <a:rPr lang="sv-SE" sz="4000" i="0" u="none" strike="noStrike" cap="none" dirty="0">
                <a:solidFill>
                  <a:srgbClr val="F60BC2"/>
                </a:solidFill>
                <a:sym typeface="Arial"/>
              </a:rPr>
              <a:t>förnya</a:t>
            </a:r>
            <a:r>
              <a:rPr lang="sv-SE" sz="4000" dirty="0">
                <a:solidFill>
                  <a:schemeClr val="tx1"/>
                </a:solidFill>
              </a:rPr>
              <a:t> offentlig verksamhet genom </a:t>
            </a:r>
            <a:r>
              <a:rPr lang="sv-SE" sz="4000" dirty="0">
                <a:solidFill>
                  <a:srgbClr val="F60BC2"/>
                </a:solidFill>
              </a:rPr>
              <a:t>praktiska åtgärder.</a:t>
            </a:r>
            <a:endParaRPr lang="sv-SE" sz="4000"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extLst>
      <p:ext uri="{BB962C8B-B14F-4D97-AF65-F5344CB8AC3E}">
        <p14:creationId xmlns:p14="http://schemas.microsoft.com/office/powerpoint/2010/main" val="2181129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Roboto"/>
              <a:buNone/>
            </a:pPr>
            <a:endParaRPr sz="2400" b="0" i="0" u="none" strike="noStrike" cap="none" dirty="0">
              <a:solidFill>
                <a:srgbClr val="000000"/>
              </a:solidFill>
              <a:latin typeface="Arial"/>
              <a:ea typeface="Arial"/>
              <a:cs typeface="Arial"/>
              <a:sym typeface="Arial"/>
            </a:endParaRPr>
          </a:p>
        </p:txBody>
      </p:sp>
      <p:sp>
        <p:nvSpPr>
          <p:cNvPr id="201" name="Google Shape;201;p54"/>
          <p:cNvSpPr txBox="1"/>
          <p:nvPr/>
        </p:nvSpPr>
        <p:spPr>
          <a:xfrm>
            <a:off x="1626973" y="1639329"/>
            <a:ext cx="6878595" cy="2953266"/>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600"/>
              <a:buFont typeface="Arial"/>
              <a:buNone/>
            </a:pPr>
            <a:endParaRPr lang="sv-SE" sz="4000" i="0" u="none" strike="noStrike" cap="none" dirty="0">
              <a:solidFill>
                <a:schemeClr val="tx1"/>
              </a:solidFill>
              <a:sym typeface="Arial"/>
            </a:endParaRPr>
          </a:p>
          <a:p>
            <a:pPr marL="0" marR="0" lvl="0" indent="0" rtl="0">
              <a:lnSpc>
                <a:spcPct val="100000"/>
              </a:lnSpc>
              <a:spcBef>
                <a:spcPts val="0"/>
              </a:spcBef>
              <a:spcAft>
                <a:spcPts val="0"/>
              </a:spcAft>
              <a:buClr>
                <a:srgbClr val="000000"/>
              </a:buClr>
              <a:buSzPts val="3600"/>
              <a:buFont typeface="Arial"/>
              <a:buNone/>
            </a:pPr>
            <a:r>
              <a:rPr lang="sv-SE" sz="4000" i="0" u="none" strike="noStrike" cap="none" dirty="0">
                <a:solidFill>
                  <a:schemeClr val="tx1"/>
                </a:solidFill>
                <a:sym typeface="Arial"/>
              </a:rPr>
              <a:t>Kort om mig</a:t>
            </a:r>
            <a:endParaRPr lang="sv-SE" sz="4000"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extLst>
      <p:ext uri="{BB962C8B-B14F-4D97-AF65-F5344CB8AC3E}">
        <p14:creationId xmlns:p14="http://schemas.microsoft.com/office/powerpoint/2010/main" val="3267236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4"/>
          <p:cNvSpPr txBox="1"/>
          <p:nvPr/>
        </p:nvSpPr>
        <p:spPr>
          <a:xfrm>
            <a:off x="484588" y="100745"/>
            <a:ext cx="5467250" cy="153858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Roboto"/>
              <a:buNone/>
            </a:pPr>
            <a:endParaRPr sz="2400" b="0" i="0" u="none" strike="noStrike" cap="none" dirty="0">
              <a:solidFill>
                <a:srgbClr val="000000"/>
              </a:solidFill>
              <a:latin typeface="Arial"/>
              <a:ea typeface="Arial"/>
              <a:cs typeface="Arial"/>
              <a:sym typeface="Arial"/>
            </a:endParaRPr>
          </a:p>
        </p:txBody>
      </p:sp>
      <p:sp>
        <p:nvSpPr>
          <p:cNvPr id="201" name="Google Shape;201;p54"/>
          <p:cNvSpPr txBox="1"/>
          <p:nvPr/>
        </p:nvSpPr>
        <p:spPr>
          <a:xfrm>
            <a:off x="1626973" y="1639329"/>
            <a:ext cx="6878595" cy="2953266"/>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600"/>
              <a:buFont typeface="Arial"/>
              <a:buNone/>
            </a:pPr>
            <a:r>
              <a:rPr lang="sv-SE" sz="4000" dirty="0">
                <a:solidFill>
                  <a:schemeClr val="tx1"/>
                </a:solidFill>
              </a:rPr>
              <a:t>Brist på samtal över gränser</a:t>
            </a:r>
          </a:p>
          <a:p>
            <a:pPr marL="0" marR="0" lvl="0" indent="0" rtl="0">
              <a:lnSpc>
                <a:spcPct val="100000"/>
              </a:lnSpc>
              <a:spcBef>
                <a:spcPts val="0"/>
              </a:spcBef>
              <a:spcAft>
                <a:spcPts val="0"/>
              </a:spcAft>
              <a:buClr>
                <a:srgbClr val="000000"/>
              </a:buClr>
              <a:buSzPts val="3600"/>
              <a:buFont typeface="Arial"/>
              <a:buNone/>
            </a:pPr>
            <a:r>
              <a:rPr lang="sv-SE" sz="4000" dirty="0">
                <a:solidFill>
                  <a:schemeClr val="tx1"/>
                </a:solidFill>
              </a:rPr>
              <a:t>Brist på samsyn</a:t>
            </a:r>
          </a:p>
          <a:p>
            <a:pPr marL="0" marR="0" lvl="0" indent="0" rtl="0">
              <a:lnSpc>
                <a:spcPct val="100000"/>
              </a:lnSpc>
              <a:spcBef>
                <a:spcPts val="0"/>
              </a:spcBef>
              <a:spcAft>
                <a:spcPts val="0"/>
              </a:spcAft>
              <a:buClr>
                <a:srgbClr val="000000"/>
              </a:buClr>
              <a:buSzPts val="3600"/>
              <a:buFont typeface="Arial"/>
              <a:buNone/>
            </a:pPr>
            <a:r>
              <a:rPr lang="sv-SE" sz="4000" dirty="0">
                <a:solidFill>
                  <a:schemeClr val="tx1"/>
                </a:solidFill>
              </a:rPr>
              <a:t>Brist på förståelse för varandra</a:t>
            </a: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a:p>
            <a:pPr marL="0" marR="0" lvl="0" indent="0" rtl="0">
              <a:lnSpc>
                <a:spcPct val="100000"/>
              </a:lnSpc>
              <a:spcBef>
                <a:spcPts val="0"/>
              </a:spcBef>
              <a:spcAft>
                <a:spcPts val="0"/>
              </a:spcAft>
              <a:buClr>
                <a:srgbClr val="000000"/>
              </a:buClr>
              <a:buSzPts val="3600"/>
              <a:buFont typeface="Arial"/>
              <a:buNone/>
            </a:pPr>
            <a:endParaRPr lang="sv-SE" sz="1000" b="1" dirty="0">
              <a:solidFill>
                <a:schemeClr val="tx1"/>
              </a:solidFill>
            </a:endParaRPr>
          </a:p>
        </p:txBody>
      </p:sp>
      <p:pic>
        <p:nvPicPr>
          <p:cNvPr id="202" name="Google Shape;202;p54"/>
          <p:cNvPicPr preferRelativeResize="0"/>
          <p:nvPr/>
        </p:nvPicPr>
        <p:blipFill>
          <a:blip r:embed="rId3">
            <a:alphaModFix/>
          </a:blip>
          <a:stretch>
            <a:fillRect/>
          </a:stretch>
        </p:blipFill>
        <p:spPr>
          <a:xfrm>
            <a:off x="291801" y="243775"/>
            <a:ext cx="1252525" cy="1252525"/>
          </a:xfrm>
          <a:prstGeom prst="rect">
            <a:avLst/>
          </a:prstGeom>
          <a:noFill/>
          <a:ln>
            <a:noFill/>
          </a:ln>
        </p:spPr>
      </p:pic>
    </p:spTree>
    <p:extLst>
      <p:ext uri="{BB962C8B-B14F-4D97-AF65-F5344CB8AC3E}">
        <p14:creationId xmlns:p14="http://schemas.microsoft.com/office/powerpoint/2010/main" val="69628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57" descr="Twitternamnet: #oneteamgov" title="Better government by design"/>
          <p:cNvPicPr preferRelativeResize="0"/>
          <p:nvPr/>
        </p:nvPicPr>
        <p:blipFill rotWithShape="1">
          <a:blip r:embed="rId3">
            <a:alphaModFix/>
          </a:blip>
          <a:srcRect t="12762" r="13058" b="13971"/>
          <a:stretch/>
        </p:blipFill>
        <p:spPr>
          <a:xfrm>
            <a:off x="0" y="6168"/>
            <a:ext cx="9144000" cy="5137331"/>
          </a:xfrm>
          <a:prstGeom prst="rect">
            <a:avLst/>
          </a:prstGeom>
          <a:noFill/>
          <a:ln>
            <a:noFill/>
          </a:ln>
        </p:spPr>
      </p:pic>
      <p:sp>
        <p:nvSpPr>
          <p:cNvPr id="222" name="Google Shape;222;p57"/>
          <p:cNvSpPr txBox="1"/>
          <p:nvPr/>
        </p:nvSpPr>
        <p:spPr>
          <a:xfrm>
            <a:off x="178900" y="1074833"/>
            <a:ext cx="8364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6000"/>
              <a:buFont typeface="Roboto"/>
              <a:buNone/>
            </a:pPr>
            <a:r>
              <a:rPr lang="en-GB" sz="6000" b="1" i="0" u="none" strike="noStrike" cap="none" dirty="0">
                <a:solidFill>
                  <a:srgbClr val="FFFFFF"/>
                </a:solidFill>
                <a:latin typeface="Roboto"/>
                <a:ea typeface="Roboto"/>
                <a:cs typeface="Roboto"/>
                <a:sym typeface="Roboto"/>
              </a:rPr>
              <a:t>29 June 2017</a:t>
            </a:r>
            <a:endParaRPr sz="6000" b="1" i="0" u="none" strike="noStrike" cap="none" dirty="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FFFF"/>
              </a:buClr>
              <a:buSzPts val="6000"/>
              <a:buFont typeface="Roboto"/>
              <a:buNone/>
            </a:pPr>
            <a:r>
              <a:rPr lang="en-GB" sz="6000" b="1" i="0" u="none" strike="noStrike" cap="none" dirty="0">
                <a:solidFill>
                  <a:srgbClr val="FFFFFF"/>
                </a:solidFill>
                <a:latin typeface="Roboto"/>
                <a:ea typeface="Roboto"/>
                <a:cs typeface="Roboto"/>
                <a:sym typeface="Roboto"/>
              </a:rPr>
              <a:t>200 people</a:t>
            </a:r>
            <a:endParaRPr sz="6000" b="1" i="0" u="none" strike="noStrike" cap="none" dirty="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FFFF"/>
              </a:buClr>
              <a:buSzPts val="6000"/>
              <a:buFont typeface="Roboto"/>
              <a:buNone/>
            </a:pPr>
            <a:r>
              <a:rPr lang="en-GB" sz="6000" b="1" i="0" u="none" strike="noStrike" cap="none" dirty="0">
                <a:solidFill>
                  <a:srgbClr val="FFFFFF"/>
                </a:solidFill>
                <a:latin typeface="Roboto"/>
                <a:ea typeface="Roboto"/>
                <a:cs typeface="Roboto"/>
                <a:sym typeface="Roboto"/>
              </a:rPr>
              <a:t>7 weeks</a:t>
            </a:r>
            <a:endParaRPr sz="6000" b="1" i="0" u="none" strike="noStrike" cap="none" dirty="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dirty="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FFFF"/>
              </a:buClr>
              <a:buSzPts val="4000"/>
              <a:buFont typeface="Roboto"/>
              <a:buNone/>
            </a:pPr>
            <a:r>
              <a:rPr lang="en-GB" sz="4000" b="1" i="0" u="none" strike="noStrike" cap="none" dirty="0">
                <a:solidFill>
                  <a:srgbClr val="FFFFFF"/>
                </a:solidFill>
                <a:latin typeface="Roboto"/>
                <a:ea typeface="Roboto"/>
                <a:cs typeface="Roboto"/>
                <a:sym typeface="Roboto"/>
              </a:rPr>
              <a:t>@</a:t>
            </a:r>
            <a:r>
              <a:rPr lang="en-GB" sz="4000" b="1" i="0" u="none" strike="noStrike" cap="none" dirty="0" err="1">
                <a:solidFill>
                  <a:srgbClr val="FFFFFF"/>
                </a:solidFill>
                <a:latin typeface="Roboto"/>
                <a:ea typeface="Roboto"/>
                <a:cs typeface="Roboto"/>
                <a:sym typeface="Roboto"/>
              </a:rPr>
              <a:t>kitterati</a:t>
            </a:r>
            <a:endParaRPr sz="4000" b="1" i="0" u="none" strike="noStrike" cap="none" dirty="0">
              <a:solidFill>
                <a:srgbClr val="FFFFFF"/>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2880"/>
        </a:solidFill>
        <a:effectLst/>
      </p:bgPr>
    </p:bg>
    <p:spTree>
      <p:nvGrpSpPr>
        <p:cNvPr id="1" name="Shape 226"/>
        <p:cNvGrpSpPr/>
        <p:nvPr/>
      </p:nvGrpSpPr>
      <p:grpSpPr>
        <a:xfrm>
          <a:off x="0" y="0"/>
          <a:ext cx="0" cy="0"/>
          <a:chOff x="0" y="0"/>
          <a:chExt cx="0" cy="0"/>
        </a:xfrm>
      </p:grpSpPr>
      <p:sp>
        <p:nvSpPr>
          <p:cNvPr id="227" name="Google Shape;227;p58"/>
          <p:cNvSpPr txBox="1"/>
          <p:nvPr/>
        </p:nvSpPr>
        <p:spPr>
          <a:xfrm>
            <a:off x="259050" y="1507950"/>
            <a:ext cx="8625900" cy="212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6000"/>
              <a:buFont typeface="Roboto"/>
              <a:buNone/>
            </a:pPr>
            <a:r>
              <a:rPr lang="en-GB" sz="6000" b="1" i="0" u="none" strike="noStrike" cap="none">
                <a:solidFill>
                  <a:srgbClr val="FFFFFF"/>
                </a:solidFill>
                <a:latin typeface="Roboto"/>
                <a:ea typeface="Roboto"/>
                <a:cs typeface="Roboto"/>
                <a:sym typeface="Roboto"/>
              </a:rPr>
              <a:t>‘How do we make this event a movement?’</a:t>
            </a:r>
            <a:endParaRPr sz="60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Roboto"/>
              <a:ea typeface="Roboto"/>
              <a:cs typeface="Roboto"/>
              <a:sym typeface="Roboto"/>
            </a:endParaRPr>
          </a:p>
          <a:p>
            <a:pPr marL="1828800" marR="0" lvl="0" indent="457200" algn="l" rtl="0">
              <a:lnSpc>
                <a:spcPct val="100000"/>
              </a:lnSpc>
              <a:spcBef>
                <a:spcPts val="0"/>
              </a:spcBef>
              <a:spcAft>
                <a:spcPts val="0"/>
              </a:spcAft>
              <a:buClr>
                <a:srgbClr val="000000"/>
              </a:buClr>
              <a:buSzPts val="1100"/>
              <a:buFont typeface="Arial"/>
              <a:buNone/>
            </a:pPr>
            <a:endParaRPr sz="2400" b="1" i="0" u="none" strike="noStrike" cap="none">
              <a:solidFill>
                <a:srgbClr val="FFFFFF"/>
              </a:solidFill>
              <a:latin typeface="Roboto"/>
              <a:ea typeface="Roboto"/>
              <a:cs typeface="Roboto"/>
              <a:sym typeface="Roboto"/>
            </a:endParaRPr>
          </a:p>
          <a:p>
            <a:pPr marL="2286000" marR="0" lvl="0" indent="45720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Roboto"/>
              <a:ea typeface="Roboto"/>
              <a:cs typeface="Roboto"/>
              <a:sym typeface="Roboto"/>
            </a:endParaRPr>
          </a:p>
        </p:txBody>
      </p:sp>
      <p:pic>
        <p:nvPicPr>
          <p:cNvPr id="228" name="Google Shape;228;p58"/>
          <p:cNvPicPr preferRelativeResize="0"/>
          <p:nvPr/>
        </p:nvPicPr>
        <p:blipFill>
          <a:blip r:embed="rId3">
            <a:alphaModFix/>
          </a:blip>
          <a:stretch>
            <a:fillRect/>
          </a:stretch>
        </p:blipFill>
        <p:spPr>
          <a:xfrm>
            <a:off x="8373648" y="4356603"/>
            <a:ext cx="625625" cy="625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2880"/>
        </a:solidFill>
        <a:effectLst/>
      </p:bgPr>
    </p:bg>
    <p:spTree>
      <p:nvGrpSpPr>
        <p:cNvPr id="1" name="Shape 232"/>
        <p:cNvGrpSpPr/>
        <p:nvPr/>
      </p:nvGrpSpPr>
      <p:grpSpPr>
        <a:xfrm>
          <a:off x="0" y="0"/>
          <a:ext cx="0" cy="0"/>
          <a:chOff x="0" y="0"/>
          <a:chExt cx="0" cy="0"/>
        </a:xfrm>
      </p:grpSpPr>
      <p:sp>
        <p:nvSpPr>
          <p:cNvPr id="233" name="Google Shape;233;p59"/>
          <p:cNvSpPr txBox="1"/>
          <p:nvPr/>
        </p:nvSpPr>
        <p:spPr>
          <a:xfrm>
            <a:off x="258449" y="96900"/>
            <a:ext cx="8838900" cy="4949700"/>
          </a:xfrm>
          <a:prstGeom prst="rect">
            <a:avLst/>
          </a:prstGeom>
          <a:noFill/>
          <a:ln>
            <a:noFill/>
          </a:ln>
        </p:spPr>
        <p:txBody>
          <a:bodyPr spcFirstLastPara="1" wrap="square" lIns="91425" tIns="91425" rIns="91425" bIns="91425" anchor="ctr" anchorCtr="0">
            <a:noAutofit/>
          </a:bodyPr>
          <a:lstStyle/>
          <a:p>
            <a:pPr marL="457200" marR="0" lvl="0" indent="-457200" rtl="0">
              <a:lnSpc>
                <a:spcPct val="115000"/>
              </a:lnSpc>
              <a:spcBef>
                <a:spcPts val="0"/>
              </a:spcBef>
              <a:spcAft>
                <a:spcPts val="0"/>
              </a:spcAft>
              <a:buClr>
                <a:srgbClr val="FFFFFF"/>
              </a:buClr>
              <a:buSzPts val="3600"/>
              <a:buFont typeface="Roboto"/>
              <a:buAutoNum type="arabicPeriod"/>
            </a:pPr>
            <a:r>
              <a:rPr lang="en-GB" sz="3600" b="1" i="0" u="none" strike="noStrike" cap="none">
                <a:solidFill>
                  <a:srgbClr val="FFFFFF"/>
                </a:solidFill>
                <a:latin typeface="Roboto"/>
                <a:ea typeface="Roboto"/>
                <a:cs typeface="Roboto"/>
                <a:sym typeface="Roboto"/>
              </a:rPr>
              <a:t>Arbeta öppet och positivt</a:t>
            </a:r>
            <a:endParaRPr/>
          </a:p>
          <a:p>
            <a:pPr marL="457200" marR="0" lvl="0" indent="-457200" rtl="0">
              <a:lnSpc>
                <a:spcPct val="115000"/>
              </a:lnSpc>
              <a:spcBef>
                <a:spcPts val="0"/>
              </a:spcBef>
              <a:spcAft>
                <a:spcPts val="0"/>
              </a:spcAft>
              <a:buClr>
                <a:srgbClr val="FFFFFF"/>
              </a:buClr>
              <a:buSzPts val="3600"/>
              <a:buFont typeface="Roboto"/>
              <a:buAutoNum type="arabicPeriod"/>
            </a:pPr>
            <a:r>
              <a:rPr lang="en-GB" sz="3600" b="1" i="0" u="none" strike="noStrike" cap="none">
                <a:solidFill>
                  <a:srgbClr val="FFFFFF"/>
                </a:solidFill>
                <a:latin typeface="Roboto"/>
                <a:ea typeface="Roboto"/>
                <a:cs typeface="Roboto"/>
                <a:sym typeface="Roboto"/>
              </a:rPr>
              <a:t>Göra saker i praktiken</a:t>
            </a:r>
            <a:endParaRPr/>
          </a:p>
          <a:p>
            <a:pPr marL="457200" marR="0" lvl="0" indent="-457200" rtl="0">
              <a:lnSpc>
                <a:spcPct val="115000"/>
              </a:lnSpc>
              <a:spcBef>
                <a:spcPts val="0"/>
              </a:spcBef>
              <a:spcAft>
                <a:spcPts val="0"/>
              </a:spcAft>
              <a:buClr>
                <a:srgbClr val="FFFFFF"/>
              </a:buClr>
              <a:buSzPts val="3600"/>
              <a:buFont typeface="Roboto"/>
              <a:buAutoNum type="arabicPeriod"/>
            </a:pPr>
            <a:r>
              <a:rPr lang="en-GB" sz="3600" b="1" i="0" u="none" strike="noStrike" cap="none">
                <a:solidFill>
                  <a:srgbClr val="FFFFFF"/>
                </a:solidFill>
                <a:latin typeface="Roboto"/>
                <a:ea typeface="Roboto"/>
                <a:cs typeface="Roboto"/>
                <a:sym typeface="Roboto"/>
              </a:rPr>
              <a:t>Experimentera och iterera</a:t>
            </a:r>
            <a:endParaRPr/>
          </a:p>
          <a:p>
            <a:pPr marL="457200" marR="0" lvl="0" indent="-457200" rtl="0">
              <a:lnSpc>
                <a:spcPct val="115000"/>
              </a:lnSpc>
              <a:spcBef>
                <a:spcPts val="0"/>
              </a:spcBef>
              <a:spcAft>
                <a:spcPts val="0"/>
              </a:spcAft>
              <a:buClr>
                <a:srgbClr val="FFFFFF"/>
              </a:buClr>
              <a:buSzPts val="3600"/>
              <a:buFont typeface="Roboto"/>
              <a:buAutoNum type="arabicPeriod"/>
            </a:pPr>
            <a:r>
              <a:rPr lang="en-GB" sz="3600" b="1" i="0" u="none" strike="noStrike" cap="none">
                <a:solidFill>
                  <a:srgbClr val="FFFFFF"/>
                </a:solidFill>
                <a:latin typeface="Roboto"/>
                <a:ea typeface="Roboto"/>
                <a:cs typeface="Roboto"/>
                <a:sym typeface="Roboto"/>
              </a:rPr>
              <a:t>Bejaka mångfald och vara inkluderande</a:t>
            </a:r>
            <a:endParaRPr/>
          </a:p>
          <a:p>
            <a:pPr marL="457200" marR="0" lvl="0" indent="-457200" rtl="0">
              <a:lnSpc>
                <a:spcPct val="115000"/>
              </a:lnSpc>
              <a:spcBef>
                <a:spcPts val="0"/>
              </a:spcBef>
              <a:spcAft>
                <a:spcPts val="0"/>
              </a:spcAft>
              <a:buClr>
                <a:srgbClr val="FFFFFF"/>
              </a:buClr>
              <a:buSzPts val="3600"/>
              <a:buFont typeface="Roboto"/>
              <a:buAutoNum type="arabicPeriod"/>
            </a:pPr>
            <a:r>
              <a:rPr lang="en-GB" sz="3600" b="1" i="0" u="none" strike="noStrike" cap="none">
                <a:solidFill>
                  <a:srgbClr val="FFFFFF"/>
                </a:solidFill>
                <a:latin typeface="Roboto"/>
                <a:ea typeface="Roboto"/>
                <a:cs typeface="Roboto"/>
                <a:sym typeface="Roboto"/>
              </a:rPr>
              <a:t>I hjärtat bry oss om människor</a:t>
            </a:r>
            <a:endParaRPr/>
          </a:p>
          <a:p>
            <a:pPr marL="457200" marR="0" lvl="0" indent="-457200" rtl="0">
              <a:lnSpc>
                <a:spcPct val="115000"/>
              </a:lnSpc>
              <a:spcBef>
                <a:spcPts val="0"/>
              </a:spcBef>
              <a:spcAft>
                <a:spcPts val="0"/>
              </a:spcAft>
              <a:buClr>
                <a:srgbClr val="FFFFFF"/>
              </a:buClr>
              <a:buSzPts val="3600"/>
              <a:buFont typeface="Roboto"/>
              <a:buAutoNum type="arabicPeriod"/>
            </a:pPr>
            <a:r>
              <a:rPr lang="en-GB" sz="3600" b="1" i="0" u="none" strike="noStrike" cap="none">
                <a:solidFill>
                  <a:srgbClr val="FFFFFF"/>
                </a:solidFill>
                <a:latin typeface="Roboto"/>
                <a:ea typeface="Roboto"/>
                <a:cs typeface="Roboto"/>
                <a:sym typeface="Roboto"/>
              </a:rPr>
              <a:t>Arbeta gränsöverskridande</a:t>
            </a:r>
            <a:endParaRPr/>
          </a:p>
          <a:p>
            <a:pPr marL="457200" marR="0" lvl="0" indent="-457200" rtl="0">
              <a:lnSpc>
                <a:spcPct val="115000"/>
              </a:lnSpc>
              <a:spcBef>
                <a:spcPts val="0"/>
              </a:spcBef>
              <a:spcAft>
                <a:spcPts val="0"/>
              </a:spcAft>
              <a:buClr>
                <a:srgbClr val="FFFFFF"/>
              </a:buClr>
              <a:buSzPts val="3600"/>
              <a:buFont typeface="Roboto"/>
              <a:buAutoNum type="arabicPeriod"/>
            </a:pPr>
            <a:r>
              <a:rPr lang="en-GB" sz="3600" b="1" i="0" u="none" strike="noStrike" cap="none">
                <a:solidFill>
                  <a:srgbClr val="FFFFFF"/>
                </a:solidFill>
                <a:latin typeface="Roboto"/>
                <a:ea typeface="Roboto"/>
                <a:cs typeface="Roboto"/>
                <a:sym typeface="Roboto"/>
              </a:rPr>
              <a:t>Välkomna teknikens möjligheter</a:t>
            </a:r>
            <a:endParaRPr sz="3600" b="0" i="0" u="none" strike="noStrike" cap="none">
              <a:solidFill>
                <a:srgbClr val="FFFFFF"/>
              </a:solidFill>
              <a:latin typeface="Roboto"/>
              <a:ea typeface="Roboto"/>
              <a:cs typeface="Roboto"/>
              <a:sym typeface="Roboto"/>
            </a:endParaRPr>
          </a:p>
        </p:txBody>
      </p:sp>
      <p:pic>
        <p:nvPicPr>
          <p:cNvPr id="234" name="Google Shape;234;p59"/>
          <p:cNvPicPr preferRelativeResize="0"/>
          <p:nvPr/>
        </p:nvPicPr>
        <p:blipFill>
          <a:blip r:embed="rId3">
            <a:alphaModFix/>
          </a:blip>
          <a:stretch>
            <a:fillRect/>
          </a:stretch>
        </p:blipFill>
        <p:spPr>
          <a:xfrm>
            <a:off x="8373648" y="4356603"/>
            <a:ext cx="625625" cy="625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60"/>
          <p:cNvPicPr preferRelativeResize="0"/>
          <p:nvPr/>
        </p:nvPicPr>
        <p:blipFill rotWithShape="1">
          <a:blip r:embed="rId3">
            <a:alphaModFix/>
          </a:blip>
          <a:srcRect t="16415" b="17779"/>
          <a:stretch/>
        </p:blipFill>
        <p:spPr>
          <a:xfrm>
            <a:off x="15550" y="-111087"/>
            <a:ext cx="9144001" cy="5347486"/>
          </a:xfrm>
          <a:prstGeom prst="rect">
            <a:avLst/>
          </a:prstGeom>
          <a:noFill/>
          <a:ln>
            <a:noFill/>
          </a:ln>
        </p:spPr>
      </p:pic>
      <p:sp>
        <p:nvSpPr>
          <p:cNvPr id="240" name="Google Shape;240;p60"/>
          <p:cNvSpPr txBox="1"/>
          <p:nvPr/>
        </p:nvSpPr>
        <p:spPr>
          <a:xfrm>
            <a:off x="0" y="4282296"/>
            <a:ext cx="7915901" cy="61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Roboto"/>
              <a:buNone/>
            </a:pPr>
            <a:r>
              <a:rPr lang="en-GB" sz="2400" b="0" i="0" u="none" strike="noStrike" cap="none">
                <a:solidFill>
                  <a:schemeClr val="lt1"/>
                </a:solidFill>
                <a:latin typeface="Roboto"/>
                <a:ea typeface="Roboto"/>
                <a:cs typeface="Roboto"/>
                <a:sym typeface="Roboto"/>
              </a:rPr>
              <a:t>Gjorde en shout out och dessa svarade ☺</a:t>
            </a:r>
            <a:endParaRPr sz="2400" b="0" i="0" u="none" strike="noStrike" cap="none">
              <a:solidFill>
                <a:schemeClr val="lt1"/>
              </a:solidFill>
              <a:latin typeface="Roboto"/>
              <a:ea typeface="Roboto"/>
              <a:cs typeface="Roboto"/>
              <a:sym typeface="Roboto"/>
            </a:endParaRPr>
          </a:p>
        </p:txBody>
      </p:sp>
      <p:pic>
        <p:nvPicPr>
          <p:cNvPr id="241" name="Google Shape;241;p60"/>
          <p:cNvPicPr preferRelativeResize="0"/>
          <p:nvPr/>
        </p:nvPicPr>
        <p:blipFill rotWithShape="1">
          <a:blip r:embed="rId4">
            <a:alphaModFix/>
          </a:blip>
          <a:srcRect l="46479" t="77190"/>
          <a:stretch/>
        </p:blipFill>
        <p:spPr>
          <a:xfrm>
            <a:off x="597920" y="1474573"/>
            <a:ext cx="7948160" cy="1887658"/>
          </a:xfrm>
          <a:prstGeom prst="rect">
            <a:avLst/>
          </a:prstGeom>
          <a:noFill/>
          <a:ln>
            <a:noFill/>
          </a:ln>
        </p:spPr>
      </p:pic>
      <p:pic>
        <p:nvPicPr>
          <p:cNvPr id="242" name="Google Shape;242;p60"/>
          <p:cNvPicPr preferRelativeResize="0"/>
          <p:nvPr/>
        </p:nvPicPr>
        <p:blipFill>
          <a:blip r:embed="rId5">
            <a:alphaModFix/>
          </a:blip>
          <a:stretch>
            <a:fillRect/>
          </a:stretch>
        </p:blipFill>
        <p:spPr>
          <a:xfrm>
            <a:off x="8373648" y="4356603"/>
            <a:ext cx="625625" cy="625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person, inomhus, vägg, grupp&#10;&#10;Beskrivning genererad med mycket hög exakthet">
            <a:extLst>
              <a:ext uri="{FF2B5EF4-FFF2-40B4-BE49-F238E27FC236}">
                <a16:creationId xmlns:a16="http://schemas.microsoft.com/office/drawing/2014/main" id="{05FC731B-469E-49BF-9D67-9B6725E67A8B}"/>
              </a:ext>
            </a:extLst>
          </p:cNvPr>
          <p:cNvPicPr>
            <a:picLocks noChangeAspect="1"/>
          </p:cNvPicPr>
          <p:nvPr/>
        </p:nvPicPr>
        <p:blipFill>
          <a:blip r:embed="rId2">
            <a:lum bright="70000" contrast="-70000"/>
          </a:blip>
          <a:stretch>
            <a:fillRect/>
          </a:stretch>
        </p:blipFill>
        <p:spPr>
          <a:xfrm>
            <a:off x="1143000" y="0"/>
            <a:ext cx="6858000" cy="5143500"/>
          </a:xfrm>
          <a:prstGeom prst="rect">
            <a:avLst/>
          </a:prstGeom>
          <a:solidFill>
            <a:schemeClr val="accent1">
              <a:alpha val="11000"/>
            </a:schemeClr>
          </a:solidFill>
        </p:spPr>
      </p:pic>
      <p:pic>
        <p:nvPicPr>
          <p:cNvPr id="6" name="Bildobjekt 5">
            <a:extLst>
              <a:ext uri="{FF2B5EF4-FFF2-40B4-BE49-F238E27FC236}">
                <a16:creationId xmlns:a16="http://schemas.microsoft.com/office/drawing/2014/main" id="{AF3AB0DE-6E75-4F87-80B7-BB38CB444814}"/>
              </a:ext>
            </a:extLst>
          </p:cNvPr>
          <p:cNvPicPr>
            <a:picLocks noChangeAspect="1"/>
          </p:cNvPicPr>
          <p:nvPr/>
        </p:nvPicPr>
        <p:blipFill>
          <a:blip r:embed="rId3">
            <a:clrChange>
              <a:clrFrom>
                <a:srgbClr val="F8F9FA"/>
              </a:clrFrom>
              <a:clrTo>
                <a:srgbClr val="F8F9FA">
                  <a:alpha val="0"/>
                </a:srgbClr>
              </a:clrTo>
            </a:clrChange>
          </a:blip>
          <a:stretch>
            <a:fillRect/>
          </a:stretch>
        </p:blipFill>
        <p:spPr>
          <a:xfrm>
            <a:off x="0" y="22788"/>
            <a:ext cx="9144000" cy="4908453"/>
          </a:xfrm>
          <a:prstGeom prst="rect">
            <a:avLst/>
          </a:prstGeom>
        </p:spPr>
      </p:pic>
    </p:spTree>
    <p:extLst>
      <p:ext uri="{BB962C8B-B14F-4D97-AF65-F5344CB8AC3E}">
        <p14:creationId xmlns:p14="http://schemas.microsoft.com/office/powerpoint/2010/main" val="1568233707"/>
      </p:ext>
    </p:extLst>
  </p:cSld>
  <p:clrMapOvr>
    <a:masterClrMapping/>
  </p:clrMapOvr>
</p:sld>
</file>

<file path=ppt/theme/theme1.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3899</TotalTime>
  <Words>734</Words>
  <Application>Microsoft Office PowerPoint</Application>
  <PresentationFormat>Bildspel på skärmen (16:9)</PresentationFormat>
  <Paragraphs>86</Paragraphs>
  <Slides>18</Slides>
  <Notes>17</Notes>
  <HiddenSlides>2</HiddenSlides>
  <MMClips>0</MMClips>
  <ScaleCrop>false</ScaleCrop>
  <HeadingPairs>
    <vt:vector size="6" baseType="variant">
      <vt:variant>
        <vt:lpstr>Använt teckensnitt</vt:lpstr>
      </vt:variant>
      <vt:variant>
        <vt:i4>4</vt:i4>
      </vt:variant>
      <vt:variant>
        <vt:lpstr>Tema</vt:lpstr>
      </vt:variant>
      <vt:variant>
        <vt:i4>6</vt:i4>
      </vt:variant>
      <vt:variant>
        <vt:lpstr>Bildrubriker</vt:lpstr>
      </vt:variant>
      <vt:variant>
        <vt:i4>18</vt:i4>
      </vt:variant>
    </vt:vector>
  </HeadingPairs>
  <TitlesOfParts>
    <vt:vector size="28" baseType="lpstr">
      <vt:lpstr>Roboto Condensed</vt:lpstr>
      <vt:lpstr>Helvetica Neue</vt:lpstr>
      <vt:lpstr>Roboto</vt:lpstr>
      <vt:lpstr>Arial</vt:lpstr>
      <vt:lpstr>Custom</vt:lpstr>
      <vt:lpstr>1_Simple Light</vt:lpstr>
      <vt:lpstr>2_Simple Light</vt:lpstr>
      <vt:lpstr>4_Simple Light</vt:lpstr>
      <vt:lpstr>3_Simple Light</vt:lpstr>
      <vt:lpstr>Simple Light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Stefan Frid</cp:lastModifiedBy>
  <cp:revision>18</cp:revision>
  <cp:lastPrinted>2018-08-21T14:12:12Z</cp:lastPrinted>
  <dcterms:modified xsi:type="dcterms:W3CDTF">2019-04-15T09:40:09Z</dcterms:modified>
</cp:coreProperties>
</file>