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2" clrIdx="0">
    <p:extLst>
      <p:ext uri="{19B8F6BF-5375-455C-9EA6-DF929625EA0E}">
        <p15:presenceInfo xmlns:p15="http://schemas.microsoft.com/office/powerpoint/2012/main" userId="S::rasmus.ragnarsson@indikator.org::130af0ea-7f48-4e1e-b25e-5e975adb7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4"/>
    <a:srgbClr val="00867F"/>
    <a:srgbClr val="FFFFFF"/>
    <a:srgbClr val="595959"/>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90" d="100"/>
          <a:sy n="90" d="100"/>
        </p:scale>
        <p:origin x="-676" y="4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0Q4\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0Q4\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Grafdata'!$B$60</c:f>
              <c:strCache>
                <c:ptCount val="1"/>
                <c:pt idx="0">
                  <c:v>Total</c:v>
                </c:pt>
              </c:strCache>
            </c:strRef>
          </c:tx>
          <c:spPr>
            <a:ln w="28575" cap="rnd">
              <a:solidFill>
                <a:schemeClr val="accent1"/>
              </a:solidFill>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Grafdata'!$C$60:$AQ$60</c:f>
              <c:numCache>
                <c:formatCode>General</c:formatCode>
                <c:ptCount val="41"/>
                <c:pt idx="0">
                  <c:v>100</c:v>
                </c:pt>
                <c:pt idx="1">
                  <c:v>98.255383967437581</c:v>
                </c:pt>
                <c:pt idx="2">
                  <c:v>106.69614300789679</c:v>
                </c:pt>
                <c:pt idx="3">
                  <c:v>104.84786022823779</c:v>
                </c:pt>
                <c:pt idx="4">
                  <c:v>101.94375978547342</c:v>
                </c:pt>
                <c:pt idx="5">
                  <c:v>99.604606087051607</c:v>
                </c:pt>
                <c:pt idx="6">
                  <c:v>108.8217557026135</c:v>
                </c:pt>
                <c:pt idx="7">
                  <c:v>106.14811913776056</c:v>
                </c:pt>
                <c:pt idx="8">
                  <c:v>105.55673317167206</c:v>
                </c:pt>
                <c:pt idx="9">
                  <c:v>102.71647128847417</c:v>
                </c:pt>
                <c:pt idx="10">
                  <c:v>111.01086085250176</c:v>
                </c:pt>
                <c:pt idx="11">
                  <c:v>110.02328448986702</c:v>
                </c:pt>
                <c:pt idx="12">
                  <c:v>107.76967794571301</c:v>
                </c:pt>
                <c:pt idx="13">
                  <c:v>105.04211898208467</c:v>
                </c:pt>
                <c:pt idx="14">
                  <c:v>112.50285945079794</c:v>
                </c:pt>
                <c:pt idx="15">
                  <c:v>112.34179577096438</c:v>
                </c:pt>
                <c:pt idx="16">
                  <c:v>108.84565876256822</c:v>
                </c:pt>
                <c:pt idx="17">
                  <c:v>107.19432360801152</c:v>
                </c:pt>
                <c:pt idx="18">
                  <c:v>116.7005556652435</c:v>
                </c:pt>
                <c:pt idx="19">
                  <c:v>115.19231440846198</c:v>
                </c:pt>
                <c:pt idx="20">
                  <c:v>112.99125818233941</c:v>
                </c:pt>
                <c:pt idx="21">
                  <c:v>111.3611904307448</c:v>
                </c:pt>
                <c:pt idx="22">
                  <c:v>119.44688391315604</c:v>
                </c:pt>
                <c:pt idx="23">
                  <c:v>119.01445966514832</c:v>
                </c:pt>
                <c:pt idx="24">
                  <c:v>117.97774190320877</c:v>
                </c:pt>
                <c:pt idx="25">
                  <c:v>115.5730834325645</c:v>
                </c:pt>
                <c:pt idx="26">
                  <c:v>125.84997080682305</c:v>
                </c:pt>
                <c:pt idx="27">
                  <c:v>124.02641187178527</c:v>
                </c:pt>
                <c:pt idx="28">
                  <c:v>122.26623352870075</c:v>
                </c:pt>
                <c:pt idx="29">
                  <c:v>120.22596990448768</c:v>
                </c:pt>
                <c:pt idx="30">
                  <c:v>130.5323373625838</c:v>
                </c:pt>
                <c:pt idx="31">
                  <c:v>128.04037052249157</c:v>
                </c:pt>
                <c:pt idx="32">
                  <c:v>126.17357771890049</c:v>
                </c:pt>
                <c:pt idx="33">
                  <c:v>123.48573499304145</c:v>
                </c:pt>
                <c:pt idx="34">
                  <c:v>134.66665505308441</c:v>
                </c:pt>
                <c:pt idx="35">
                  <c:v>131.65407050477006</c:v>
                </c:pt>
                <c:pt idx="36">
                  <c:v>128.19631114898135</c:v>
                </c:pt>
                <c:pt idx="37">
                  <c:v>126.74610443912472</c:v>
                </c:pt>
                <c:pt idx="38">
                  <c:v>131.81893981345067</c:v>
                </c:pt>
                <c:pt idx="39">
                  <c:v>129.8693171292081</c:v>
                </c:pt>
                <c:pt idx="40">
                  <c:v>128.72497487027832</c:v>
                </c:pt>
              </c:numCache>
            </c:numRef>
          </c:val>
          <c:smooth val="0"/>
          <c:extLst>
            <c:ext xmlns:c16="http://schemas.microsoft.com/office/drawing/2014/chart" uri="{C3380CC4-5D6E-409C-BE32-E72D297353CC}">
              <c16:uniqueId val="{00000000-EBD8-4682-B720-8663644088E3}"/>
            </c:ext>
          </c:extLst>
        </c:ser>
        <c:ser>
          <c:idx val="1"/>
          <c:order val="1"/>
          <c:tx>
            <c:strRef>
              <c:f>'s4 Grafdata'!$B$61</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Grafdata'!$C$61:$AQ$61</c:f>
              <c:numCache>
                <c:formatCode>General</c:formatCode>
                <c:ptCount val="41"/>
                <c:pt idx="0">
                  <c:v>100</c:v>
                </c:pt>
                <c:pt idx="1">
                  <c:v>98.321166569805001</c:v>
                </c:pt>
                <c:pt idx="2">
                  <c:v>106.70424689344354</c:v>
                </c:pt>
                <c:pt idx="3">
                  <c:v>104.94084309512883</c:v>
                </c:pt>
                <c:pt idx="4">
                  <c:v>102.08331268156913</c:v>
                </c:pt>
                <c:pt idx="5">
                  <c:v>99.713512450556692</c:v>
                </c:pt>
                <c:pt idx="6">
                  <c:v>108.82136214668689</c:v>
                </c:pt>
                <c:pt idx="7">
                  <c:v>106.15618139928422</c:v>
                </c:pt>
                <c:pt idx="8">
                  <c:v>105.50751047702475</c:v>
                </c:pt>
                <c:pt idx="9">
                  <c:v>102.64593904919231</c:v>
                </c:pt>
                <c:pt idx="10">
                  <c:v>110.70577816786366</c:v>
                </c:pt>
                <c:pt idx="11">
                  <c:v>109.56088357873105</c:v>
                </c:pt>
                <c:pt idx="12">
                  <c:v>107.20285681697021</c:v>
                </c:pt>
                <c:pt idx="13">
                  <c:v>104.30839759492001</c:v>
                </c:pt>
                <c:pt idx="14">
                  <c:v>111.3650755944383</c:v>
                </c:pt>
                <c:pt idx="15">
                  <c:v>111.0676675666398</c:v>
                </c:pt>
                <c:pt idx="16">
                  <c:v>107.49165299284694</c:v>
                </c:pt>
                <c:pt idx="17">
                  <c:v>105.70871000165499</c:v>
                </c:pt>
                <c:pt idx="18">
                  <c:v>114.8133528049341</c:v>
                </c:pt>
                <c:pt idx="19">
                  <c:v>113.13306577889192</c:v>
                </c:pt>
                <c:pt idx="20">
                  <c:v>110.86346297209978</c:v>
                </c:pt>
                <c:pt idx="21">
                  <c:v>109.08796557772479</c:v>
                </c:pt>
                <c:pt idx="22">
                  <c:v>116.70884283135369</c:v>
                </c:pt>
                <c:pt idx="23">
                  <c:v>115.98223077388859</c:v>
                </c:pt>
                <c:pt idx="24">
                  <c:v>114.62893275906913</c:v>
                </c:pt>
                <c:pt idx="25">
                  <c:v>112.20736565674238</c:v>
                </c:pt>
                <c:pt idx="26">
                  <c:v>121.98665706572143</c:v>
                </c:pt>
                <c:pt idx="27">
                  <c:v>120.14032164372151</c:v>
                </c:pt>
                <c:pt idx="28">
                  <c:v>118.35858694970885</c:v>
                </c:pt>
                <c:pt idx="29">
                  <c:v>116.32081656297811</c:v>
                </c:pt>
                <c:pt idx="30">
                  <c:v>126.08682246880714</c:v>
                </c:pt>
                <c:pt idx="31">
                  <c:v>123.63351109927608</c:v>
                </c:pt>
                <c:pt idx="32">
                  <c:v>121.7531631037761</c:v>
                </c:pt>
                <c:pt idx="33">
                  <c:v>119.06516494332088</c:v>
                </c:pt>
                <c:pt idx="34">
                  <c:v>129.64329840826349</c:v>
                </c:pt>
                <c:pt idx="35">
                  <c:v>126.68883651058121</c:v>
                </c:pt>
                <c:pt idx="36">
                  <c:v>123.34560133613982</c:v>
                </c:pt>
                <c:pt idx="37">
                  <c:v>121.94560008856683</c:v>
                </c:pt>
                <c:pt idx="38">
                  <c:v>126.65971001225839</c:v>
                </c:pt>
                <c:pt idx="39">
                  <c:v>124.83454474297112</c:v>
                </c:pt>
                <c:pt idx="40">
                  <c:v>123.80256607408266</c:v>
                </c:pt>
              </c:numCache>
            </c:numRef>
          </c:val>
          <c:smooth val="0"/>
          <c:extLst>
            <c:ext xmlns:c16="http://schemas.microsoft.com/office/drawing/2014/chart" uri="{C3380CC4-5D6E-409C-BE32-E72D297353CC}">
              <c16:uniqueId val="{00000001-EBD8-4682-B720-8663644088E3}"/>
            </c:ext>
          </c:extLst>
        </c:ser>
        <c:ser>
          <c:idx val="2"/>
          <c:order val="2"/>
          <c:tx>
            <c:strRef>
              <c:f>'s4 Grafdata'!$B$62</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's4 Grafdata'!$C$62:$AQ$62</c:f>
              <c:numCache>
                <c:formatCode>General</c:formatCode>
                <c:ptCount val="41"/>
                <c:pt idx="0">
                  <c:v>100</c:v>
                </c:pt>
                <c:pt idx="1">
                  <c:v>99.781088687428834</c:v>
                </c:pt>
                <c:pt idx="2">
                  <c:v>106.04753423581228</c:v>
                </c:pt>
                <c:pt idx="3">
                  <c:v>102.11541413144826</c:v>
                </c:pt>
                <c:pt idx="4">
                  <c:v>102.57110599953786</c:v>
                </c:pt>
                <c:pt idx="5">
                  <c:v>104.14294545312828</c:v>
                </c:pt>
                <c:pt idx="6">
                  <c:v>111.46347412609117</c:v>
                </c:pt>
                <c:pt idx="7">
                  <c:v>106.71924660429731</c:v>
                </c:pt>
                <c:pt idx="8">
                  <c:v>109.31766190700479</c:v>
                </c:pt>
                <c:pt idx="9">
                  <c:v>107.56857041258942</c:v>
                </c:pt>
                <c:pt idx="10">
                  <c:v>113.43922343365021</c:v>
                </c:pt>
                <c:pt idx="11">
                  <c:v>110.78557052559357</c:v>
                </c:pt>
                <c:pt idx="12">
                  <c:v>113.95532639692208</c:v>
                </c:pt>
                <c:pt idx="13">
                  <c:v>114.02082292827113</c:v>
                </c:pt>
                <c:pt idx="14">
                  <c:v>123.03824428231076</c:v>
                </c:pt>
                <c:pt idx="15">
                  <c:v>115.70320383340267</c:v>
                </c:pt>
                <c:pt idx="16">
                  <c:v>113.89609732915136</c:v>
                </c:pt>
                <c:pt idx="17">
                  <c:v>116.26051018182343</c:v>
                </c:pt>
                <c:pt idx="18">
                  <c:v>124.40450432774122</c:v>
                </c:pt>
                <c:pt idx="19">
                  <c:v>116.89026163403278</c:v>
                </c:pt>
                <c:pt idx="20">
                  <c:v>119.57327322208732</c:v>
                </c:pt>
                <c:pt idx="21">
                  <c:v>118.51947687828655</c:v>
                </c:pt>
                <c:pt idx="22">
                  <c:v>122.53845032032004</c:v>
                </c:pt>
                <c:pt idx="23">
                  <c:v>123.45036736083583</c:v>
                </c:pt>
                <c:pt idx="24">
                  <c:v>121.50778457432837</c:v>
                </c:pt>
                <c:pt idx="25">
                  <c:v>115.13297268072685</c:v>
                </c:pt>
                <c:pt idx="26">
                  <c:v>123.02822258245482</c:v>
                </c:pt>
                <c:pt idx="27">
                  <c:v>117.30046762711142</c:v>
                </c:pt>
                <c:pt idx="28">
                  <c:v>121.52297375041077</c:v>
                </c:pt>
                <c:pt idx="29">
                  <c:v>121.80911590632832</c:v>
                </c:pt>
                <c:pt idx="30">
                  <c:v>128.46974963902153</c:v>
                </c:pt>
                <c:pt idx="31">
                  <c:v>122.42456479782086</c:v>
                </c:pt>
                <c:pt idx="32">
                  <c:v>123.9932679611734</c:v>
                </c:pt>
                <c:pt idx="33">
                  <c:v>118.24256322906164</c:v>
                </c:pt>
                <c:pt idx="34">
                  <c:v>131.15709963472401</c:v>
                </c:pt>
                <c:pt idx="35">
                  <c:v>125.05702557751576</c:v>
                </c:pt>
                <c:pt idx="36">
                  <c:v>126.45608973066938</c:v>
                </c:pt>
                <c:pt idx="37">
                  <c:v>128.91438927400864</c:v>
                </c:pt>
                <c:pt idx="38">
                  <c:v>128.00235580994314</c:v>
                </c:pt>
                <c:pt idx="39">
                  <c:v>134.81671968651125</c:v>
                </c:pt>
                <c:pt idx="40">
                  <c:v>131.64368032081626</c:v>
                </c:pt>
              </c:numCache>
            </c:numRef>
          </c:val>
          <c:smooth val="0"/>
          <c:extLst>
            <c:ext xmlns:c16="http://schemas.microsoft.com/office/drawing/2014/chart" uri="{C3380CC4-5D6E-409C-BE32-E72D297353CC}">
              <c16:uniqueId val="{00000002-EBD8-4682-B720-8663644088E3}"/>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Grafdata!$B$23:$AP$23</c:f>
              <c:numCache>
                <c:formatCode>General</c:formatCode>
                <c:ptCount val="41"/>
                <c:pt idx="0">
                  <c:v>100</c:v>
                </c:pt>
                <c:pt idx="1">
                  <c:v>100.16270337922403</c:v>
                </c:pt>
                <c:pt idx="2">
                  <c:v>103.16645807259074</c:v>
                </c:pt>
                <c:pt idx="3">
                  <c:v>62.065081351689614</c:v>
                </c:pt>
                <c:pt idx="4">
                  <c:v>68.848560700876092</c:v>
                </c:pt>
                <c:pt idx="5">
                  <c:v>69.899874843554443</c:v>
                </c:pt>
                <c:pt idx="6">
                  <c:v>77.784730913642051</c:v>
                </c:pt>
                <c:pt idx="7">
                  <c:v>55.106382978723403</c:v>
                </c:pt>
                <c:pt idx="8">
                  <c:v>64.03003754693367</c:v>
                </c:pt>
                <c:pt idx="9">
                  <c:v>92.015018773466835</c:v>
                </c:pt>
                <c:pt idx="10">
                  <c:v>97.909887359199004</c:v>
                </c:pt>
                <c:pt idx="11">
                  <c:v>81.514392991239049</c:v>
                </c:pt>
                <c:pt idx="12">
                  <c:v>110.30037546933667</c:v>
                </c:pt>
                <c:pt idx="13">
                  <c:v>109.24906132665832</c:v>
                </c:pt>
                <c:pt idx="14">
                  <c:v>115.48185231539425</c:v>
                </c:pt>
                <c:pt idx="15">
                  <c:v>97.133917396745929</c:v>
                </c:pt>
                <c:pt idx="16">
                  <c:v>138.78598247809762</c:v>
                </c:pt>
                <c:pt idx="17">
                  <c:v>141.58948685857322</c:v>
                </c:pt>
                <c:pt idx="18">
                  <c:v>165.45682102628285</c:v>
                </c:pt>
                <c:pt idx="19">
                  <c:v>147.34668335419275</c:v>
                </c:pt>
                <c:pt idx="20">
                  <c:v>147.50938673341676</c:v>
                </c:pt>
                <c:pt idx="21">
                  <c:v>186.25782227784731</c:v>
                </c:pt>
                <c:pt idx="22">
                  <c:v>207.47183979974969</c:v>
                </c:pt>
                <c:pt idx="23">
                  <c:v>183.5043804755945</c:v>
                </c:pt>
                <c:pt idx="24">
                  <c:v>188.26032540675845</c:v>
                </c:pt>
                <c:pt idx="25">
                  <c:v>212.41551939924906</c:v>
                </c:pt>
                <c:pt idx="26">
                  <c:v>221.67709637046309</c:v>
                </c:pt>
                <c:pt idx="27">
                  <c:v>159.11138923654568</c:v>
                </c:pt>
                <c:pt idx="28">
                  <c:v>205.01877346683355</c:v>
                </c:pt>
                <c:pt idx="29">
                  <c:v>172.5782227784731</c:v>
                </c:pt>
                <c:pt idx="30">
                  <c:v>179.84981226533168</c:v>
                </c:pt>
                <c:pt idx="31">
                  <c:v>138.13516896120152</c:v>
                </c:pt>
                <c:pt idx="32">
                  <c:v>171.98998748435545</c:v>
                </c:pt>
                <c:pt idx="33">
                  <c:v>145.48185231539424</c:v>
                </c:pt>
                <c:pt idx="34">
                  <c:v>158.24780976220276</c:v>
                </c:pt>
                <c:pt idx="35">
                  <c:v>111.33917396745933</c:v>
                </c:pt>
                <c:pt idx="36">
                  <c:v>176.47058823529412</c:v>
                </c:pt>
                <c:pt idx="37">
                  <c:v>148.3729662077597</c:v>
                </c:pt>
                <c:pt idx="38">
                  <c:v>156.4956195244055</c:v>
                </c:pt>
                <c:pt idx="39">
                  <c:v>128.57321652065082</c:v>
                </c:pt>
                <c:pt idx="40">
                  <c:v>160.85106382978722</c:v>
                </c:pt>
              </c:numCache>
            </c:numRef>
          </c:val>
          <c:smooth val="0"/>
          <c:extLst>
            <c:ext xmlns:c16="http://schemas.microsoft.com/office/drawing/2014/chart" uri="{C3380CC4-5D6E-409C-BE32-E72D297353CC}">
              <c16:uniqueId val="{00000000-3758-4CA1-9CBF-62E0D718330D}"/>
            </c:ext>
          </c:extLst>
        </c:ser>
        <c:ser>
          <c:idx val="1"/>
          <c:order val="1"/>
          <c:tx>
            <c:strRef>
              <c:f>Grafdata!$A$38</c:f>
              <c:strCache>
                <c:ptCount val="1"/>
                <c:pt idx="0">
                  <c:v>Gävleborgs län</c:v>
                </c:pt>
              </c:strCache>
            </c:strRef>
          </c:tx>
          <c:spPr>
            <a:ln w="28575" cap="rnd">
              <a:solidFill>
                <a:schemeClr val="accent2"/>
              </a:solidFill>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Grafdata!$B$38:$AP$38</c:f>
              <c:numCache>
                <c:formatCode>General</c:formatCode>
                <c:ptCount val="41"/>
                <c:pt idx="0">
                  <c:v>100</c:v>
                </c:pt>
                <c:pt idx="1">
                  <c:v>155.10204081632654</c:v>
                </c:pt>
                <c:pt idx="2">
                  <c:v>138.77551020408163</c:v>
                </c:pt>
                <c:pt idx="3">
                  <c:v>75.510204081632651</c:v>
                </c:pt>
                <c:pt idx="4">
                  <c:v>71.428571428571431</c:v>
                </c:pt>
                <c:pt idx="5">
                  <c:v>151.0204081632653</c:v>
                </c:pt>
                <c:pt idx="6">
                  <c:v>136.73469387755102</c:v>
                </c:pt>
                <c:pt idx="7">
                  <c:v>132.65306122448979</c:v>
                </c:pt>
                <c:pt idx="8">
                  <c:v>97.959183673469383</c:v>
                </c:pt>
                <c:pt idx="9">
                  <c:v>77.551020408163268</c:v>
                </c:pt>
                <c:pt idx="10">
                  <c:v>24.489795918367346</c:v>
                </c:pt>
                <c:pt idx="11">
                  <c:v>114.28571428571429</c:v>
                </c:pt>
                <c:pt idx="12">
                  <c:v>116.32653061224489</c:v>
                </c:pt>
                <c:pt idx="13">
                  <c:v>271.42857142857144</c:v>
                </c:pt>
                <c:pt idx="14">
                  <c:v>253.0612244897959</c:v>
                </c:pt>
                <c:pt idx="15">
                  <c:v>163.26530612244898</c:v>
                </c:pt>
                <c:pt idx="16">
                  <c:v>763.26530612244903</c:v>
                </c:pt>
                <c:pt idx="17">
                  <c:v>148.9795918367347</c:v>
                </c:pt>
                <c:pt idx="18">
                  <c:v>232.65306122448979</c:v>
                </c:pt>
                <c:pt idx="19">
                  <c:v>140.81632653061226</c:v>
                </c:pt>
                <c:pt idx="20">
                  <c:v>38.775510204081634</c:v>
                </c:pt>
                <c:pt idx="21">
                  <c:v>606.12244897959181</c:v>
                </c:pt>
                <c:pt idx="22">
                  <c:v>208.16326530612244</c:v>
                </c:pt>
                <c:pt idx="23">
                  <c:v>824.48979591836735</c:v>
                </c:pt>
                <c:pt idx="24">
                  <c:v>275.51020408163265</c:v>
                </c:pt>
                <c:pt idx="25">
                  <c:v>261.22448979591837</c:v>
                </c:pt>
                <c:pt idx="26">
                  <c:v>585.71428571428567</c:v>
                </c:pt>
                <c:pt idx="27">
                  <c:v>253.0612244897959</c:v>
                </c:pt>
                <c:pt idx="28">
                  <c:v>432.65306122448982</c:v>
                </c:pt>
                <c:pt idx="29">
                  <c:v>691.83673469387759</c:v>
                </c:pt>
                <c:pt idx="30">
                  <c:v>869.38775510204084</c:v>
                </c:pt>
                <c:pt idx="31">
                  <c:v>242.85714285714286</c:v>
                </c:pt>
                <c:pt idx="32">
                  <c:v>414.28571428571428</c:v>
                </c:pt>
                <c:pt idx="33">
                  <c:v>124.48979591836735</c:v>
                </c:pt>
                <c:pt idx="34">
                  <c:v>377.55102040816325</c:v>
                </c:pt>
                <c:pt idx="35">
                  <c:v>251.0204081632653</c:v>
                </c:pt>
                <c:pt idx="36">
                  <c:v>387.75510204081633</c:v>
                </c:pt>
                <c:pt idx="37">
                  <c:v>157.14285714285714</c:v>
                </c:pt>
                <c:pt idx="38">
                  <c:v>414.28571428571428</c:v>
                </c:pt>
                <c:pt idx="39">
                  <c:v>612.24489795918362</c:v>
                </c:pt>
                <c:pt idx="40">
                  <c:v>206.12244897959184</c:v>
                </c:pt>
              </c:numCache>
            </c:numRef>
          </c:val>
          <c:smooth val="0"/>
          <c:extLst>
            <c:ext xmlns:c16="http://schemas.microsoft.com/office/drawing/2014/chart" uri="{C3380CC4-5D6E-409C-BE32-E72D297353CC}">
              <c16:uniqueId val="{00000001-3758-4CA1-9CBF-62E0D718330D}"/>
            </c:ext>
          </c:extLst>
        </c:ser>
        <c:ser>
          <c:idx val="2"/>
          <c:order val="2"/>
          <c:tx>
            <c:strRef>
              <c:f>Grafdata!$A$39</c:f>
              <c:strCache>
                <c:ptCount val="1"/>
                <c:pt idx="0">
                  <c:v>Gävle kommun</c:v>
                </c:pt>
              </c:strCache>
            </c:strRef>
          </c:tx>
          <c:spPr>
            <a:ln w="28575" cap="rnd">
              <a:solidFill>
                <a:schemeClr val="accent3"/>
              </a:solidFill>
              <a:prstDash val="sysDot"/>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Grafdata!$B$39:$AP$39</c:f>
              <c:numCache>
                <c:formatCode>General</c:formatCode>
                <c:ptCount val="41"/>
                <c:pt idx="0">
                  <c:v>100</c:v>
                </c:pt>
                <c:pt idx="1">
                  <c:v>258.33333333333331</c:v>
                </c:pt>
                <c:pt idx="2">
                  <c:v>200</c:v>
                </c:pt>
                <c:pt idx="3">
                  <c:v>66.666666666666671</c:v>
                </c:pt>
                <c:pt idx="4">
                  <c:v>33.333333333333336</c:v>
                </c:pt>
                <c:pt idx="5">
                  <c:v>287.5</c:v>
                </c:pt>
                <c:pt idx="6">
                  <c:v>120.83333333333333</c:v>
                </c:pt>
                <c:pt idx="7">
                  <c:v>237.5</c:v>
                </c:pt>
                <c:pt idx="8">
                  <c:v>175</c:v>
                </c:pt>
                <c:pt idx="9">
                  <c:v>150</c:v>
                </c:pt>
                <c:pt idx="10">
                  <c:v>29.166666666666668</c:v>
                </c:pt>
                <c:pt idx="11">
                  <c:v>162.5</c:v>
                </c:pt>
                <c:pt idx="12">
                  <c:v>33.333333333333336</c:v>
                </c:pt>
                <c:pt idx="13">
                  <c:v>325</c:v>
                </c:pt>
                <c:pt idx="14">
                  <c:v>362.5</c:v>
                </c:pt>
                <c:pt idx="15">
                  <c:v>66.666666666666671</c:v>
                </c:pt>
                <c:pt idx="16">
                  <c:v>1525</c:v>
                </c:pt>
                <c:pt idx="17">
                  <c:v>245.83333333333334</c:v>
                </c:pt>
                <c:pt idx="18">
                  <c:v>383.33333333333331</c:v>
                </c:pt>
                <c:pt idx="19">
                  <c:v>212.5</c:v>
                </c:pt>
                <c:pt idx="20">
                  <c:v>25</c:v>
                </c:pt>
                <c:pt idx="21">
                  <c:v>1187.5</c:v>
                </c:pt>
                <c:pt idx="22">
                  <c:v>300</c:v>
                </c:pt>
                <c:pt idx="23">
                  <c:v>1591.6666666666667</c:v>
                </c:pt>
                <c:pt idx="24">
                  <c:v>75</c:v>
                </c:pt>
                <c:pt idx="25">
                  <c:v>283.33333333333331</c:v>
                </c:pt>
                <c:pt idx="26">
                  <c:v>1091.6666666666667</c:v>
                </c:pt>
                <c:pt idx="27">
                  <c:v>37.5</c:v>
                </c:pt>
                <c:pt idx="28">
                  <c:v>679.16666666666663</c:v>
                </c:pt>
                <c:pt idx="29">
                  <c:v>1370.8333333333333</c:v>
                </c:pt>
                <c:pt idx="30">
                  <c:v>1508.3333333333333</c:v>
                </c:pt>
                <c:pt idx="31">
                  <c:v>120.83333333333333</c:v>
                </c:pt>
                <c:pt idx="32">
                  <c:v>362.5</c:v>
                </c:pt>
                <c:pt idx="33">
                  <c:v>45.833333333333336</c:v>
                </c:pt>
                <c:pt idx="34">
                  <c:v>375</c:v>
                </c:pt>
                <c:pt idx="35">
                  <c:v>291.66666666666669</c:v>
                </c:pt>
                <c:pt idx="36">
                  <c:v>595.83333333333337</c:v>
                </c:pt>
                <c:pt idx="37">
                  <c:v>145.83333333333334</c:v>
                </c:pt>
                <c:pt idx="38">
                  <c:v>633.33333333333337</c:v>
                </c:pt>
                <c:pt idx="39">
                  <c:v>1166.6666666666667</c:v>
                </c:pt>
                <c:pt idx="40">
                  <c:v>329.16666666666669</c:v>
                </c:pt>
              </c:numCache>
            </c:numRef>
          </c:val>
          <c:smooth val="0"/>
          <c:extLst>
            <c:ext xmlns:c16="http://schemas.microsoft.com/office/drawing/2014/chart" uri="{C3380CC4-5D6E-409C-BE32-E72D297353CC}">
              <c16:uniqueId val="{00000002-3758-4CA1-9CBF-62E0D718330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Grafdata!$B$21:$L$21</c:f>
              <c:numCache>
                <c:formatCode>General</c:formatCode>
                <c:ptCount val="11"/>
                <c:pt idx="0">
                  <c:v>100</c:v>
                </c:pt>
                <c:pt idx="1">
                  <c:v>100.45570858337342</c:v>
                </c:pt>
                <c:pt idx="2">
                  <c:v>103.31411294183779</c:v>
                </c:pt>
                <c:pt idx="3">
                  <c:v>107.97464023329645</c:v>
                </c:pt>
                <c:pt idx="4">
                  <c:v>114.96452125539973</c:v>
                </c:pt>
                <c:pt idx="5">
                  <c:v>123.41802235589148</c:v>
                </c:pt>
                <c:pt idx="6">
                  <c:v>129.35501608022159</c:v>
                </c:pt>
                <c:pt idx="7">
                  <c:v>132.18475089196954</c:v>
                </c:pt>
                <c:pt idx="8">
                  <c:v>137.85382517469287</c:v>
                </c:pt>
                <c:pt idx="9">
                  <c:v>141.84374504872596</c:v>
                </c:pt>
                <c:pt idx="10">
                  <c:v>77.452275314884787</c:v>
                </c:pt>
              </c:numCache>
            </c:numRef>
          </c:val>
          <c:smooth val="0"/>
          <c:extLst>
            <c:ext xmlns:c16="http://schemas.microsoft.com/office/drawing/2014/chart" uri="{C3380CC4-5D6E-409C-BE32-E72D297353CC}">
              <c16:uniqueId val="{00000000-19E1-4768-A482-9FA3294CECA1}"/>
            </c:ext>
          </c:extLst>
        </c:ser>
        <c:ser>
          <c:idx val="1"/>
          <c:order val="1"/>
          <c:tx>
            <c:strRef>
              <c:f>Grafdata!$A$35</c:f>
              <c:strCache>
                <c:ptCount val="1"/>
                <c:pt idx="0">
                  <c:v>Gävleborgs län</c:v>
                </c:pt>
              </c:strCache>
            </c:strRef>
          </c:tx>
          <c:spPr>
            <a:ln w="28575" cap="rnd">
              <a:solidFill>
                <a:schemeClr val="accent2"/>
              </a:solidFill>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Grafdata!$B$35:$L$35</c:f>
              <c:numCache>
                <c:formatCode>General</c:formatCode>
                <c:ptCount val="11"/>
                <c:pt idx="0">
                  <c:v>100</c:v>
                </c:pt>
                <c:pt idx="1">
                  <c:v>95.276102678666106</c:v>
                </c:pt>
                <c:pt idx="2">
                  <c:v>101.23859145569844</c:v>
                </c:pt>
                <c:pt idx="3">
                  <c:v>101.34251436893341</c:v>
                </c:pt>
                <c:pt idx="4">
                  <c:v>104.34284663947233</c:v>
                </c:pt>
                <c:pt idx="5">
                  <c:v>110.31876762977993</c:v>
                </c:pt>
                <c:pt idx="6">
                  <c:v>111.32476970823819</c:v>
                </c:pt>
                <c:pt idx="7">
                  <c:v>120.08257276371323</c:v>
                </c:pt>
                <c:pt idx="8">
                  <c:v>124.43673074068052</c:v>
                </c:pt>
                <c:pt idx="9">
                  <c:v>137.55929615202439</c:v>
                </c:pt>
                <c:pt idx="10">
                  <c:v>90.161964213755994</c:v>
                </c:pt>
              </c:numCache>
            </c:numRef>
          </c:val>
          <c:smooth val="0"/>
          <c:extLst>
            <c:ext xmlns:c16="http://schemas.microsoft.com/office/drawing/2014/chart" uri="{C3380CC4-5D6E-409C-BE32-E72D297353CC}">
              <c16:uniqueId val="{00000001-19E1-4768-A482-9FA3294CECA1}"/>
            </c:ext>
          </c:extLst>
        </c:ser>
        <c:ser>
          <c:idx val="2"/>
          <c:order val="2"/>
          <c:tx>
            <c:strRef>
              <c:f>Grafdata!$A$36</c:f>
              <c:strCache>
                <c:ptCount val="1"/>
                <c:pt idx="0">
                  <c:v>Gävle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Grafdata!$B$36:$L$36</c:f>
              <c:numCache>
                <c:formatCode>General</c:formatCode>
                <c:ptCount val="11"/>
                <c:pt idx="0">
                  <c:v>100</c:v>
                </c:pt>
                <c:pt idx="1">
                  <c:v>103.596381678874</c:v>
                </c:pt>
                <c:pt idx="2">
                  <c:v>107.20120160664258</c:v>
                </c:pt>
                <c:pt idx="3">
                  <c:v>111.48614439531508</c:v>
                </c:pt>
                <c:pt idx="4">
                  <c:v>114.56104229250346</c:v>
                </c:pt>
                <c:pt idx="5">
                  <c:v>124.81182704965066</c:v>
                </c:pt>
                <c:pt idx="6">
                  <c:v>130.18024099638842</c:v>
                </c:pt>
                <c:pt idx="7">
                  <c:v>134.74195834880345</c:v>
                </c:pt>
                <c:pt idx="8">
                  <c:v>142.38869949708035</c:v>
                </c:pt>
                <c:pt idx="9">
                  <c:v>155.69413035406893</c:v>
                </c:pt>
                <c:pt idx="10">
                  <c:v>103.12046444121916</c:v>
                </c:pt>
              </c:numCache>
            </c:numRef>
          </c:val>
          <c:smooth val="0"/>
          <c:extLst>
            <c:ext xmlns:c16="http://schemas.microsoft.com/office/drawing/2014/chart" uri="{C3380CC4-5D6E-409C-BE32-E72D297353CC}">
              <c16:uniqueId val="{00000002-19E1-4768-A482-9FA3294CECA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Grafdata!$B$57</c:f>
              <c:strCache>
                <c:ptCount val="1"/>
                <c:pt idx="0">
                  <c:v>Privat sektor</c:v>
                </c:pt>
              </c:strCache>
            </c:strRef>
          </c:tx>
          <c:spPr>
            <a:ln w="28575" cap="rnd">
              <a:solidFill>
                <a:schemeClr val="accent1"/>
              </a:solidFill>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Grafdata!$C$57:$AQ$57</c:f>
              <c:numCache>
                <c:formatCode>General</c:formatCode>
                <c:ptCount val="41"/>
                <c:pt idx="0">
                  <c:v>106</c:v>
                </c:pt>
                <c:pt idx="1">
                  <c:v>98.590833959055345</c:v>
                </c:pt>
                <c:pt idx="2">
                  <c:v>109.10586940256358</c:v>
                </c:pt>
                <c:pt idx="3">
                  <c:v>104.62917160729889</c:v>
                </c:pt>
                <c:pt idx="4">
                  <c:v>102.96331981816704</c:v>
                </c:pt>
                <c:pt idx="5">
                  <c:v>99.409502427731155</c:v>
                </c:pt>
                <c:pt idx="6">
                  <c:v>111.82838376849097</c:v>
                </c:pt>
                <c:pt idx="7">
                  <c:v>106.0480654986477</c:v>
                </c:pt>
                <c:pt idx="8">
                  <c:v>105.54139107423508</c:v>
                </c:pt>
                <c:pt idx="9">
                  <c:v>102.32405697389785</c:v>
                </c:pt>
                <c:pt idx="10">
                  <c:v>113.10123287657045</c:v>
                </c:pt>
                <c:pt idx="11">
                  <c:v>109.22668093364506</c:v>
                </c:pt>
                <c:pt idx="12">
                  <c:v>107.83099714111785</c:v>
                </c:pt>
                <c:pt idx="13">
                  <c:v>103.94515946636352</c:v>
                </c:pt>
                <c:pt idx="14">
                  <c:v>112.90413973029409</c:v>
                </c:pt>
                <c:pt idx="15">
                  <c:v>110.90831419004326</c:v>
                </c:pt>
                <c:pt idx="16">
                  <c:v>108.5016878357618</c:v>
                </c:pt>
                <c:pt idx="17">
                  <c:v>105.39966752363569</c:v>
                </c:pt>
                <c:pt idx="18">
                  <c:v>117.12321179170566</c:v>
                </c:pt>
                <c:pt idx="19">
                  <c:v>113.09062487955566</c:v>
                </c:pt>
                <c:pt idx="20">
                  <c:v>111.92428941547874</c:v>
                </c:pt>
                <c:pt idx="21">
                  <c:v>108.77055926962163</c:v>
                </c:pt>
                <c:pt idx="22">
                  <c:v>118.57428572432578</c:v>
                </c:pt>
                <c:pt idx="23">
                  <c:v>115.69049394287359</c:v>
                </c:pt>
                <c:pt idx="24">
                  <c:v>115.32879842422376</c:v>
                </c:pt>
                <c:pt idx="25">
                  <c:v>111.65571362431169</c:v>
                </c:pt>
                <c:pt idx="26">
                  <c:v>124.19737946712634</c:v>
                </c:pt>
                <c:pt idx="27">
                  <c:v>119.83770799452208</c:v>
                </c:pt>
                <c:pt idx="28">
                  <c:v>119.42444147613776</c:v>
                </c:pt>
                <c:pt idx="29">
                  <c:v>116.30515152189892</c:v>
                </c:pt>
                <c:pt idx="30">
                  <c:v>128.7413295695811</c:v>
                </c:pt>
                <c:pt idx="31">
                  <c:v>123.64606610576664</c:v>
                </c:pt>
                <c:pt idx="32">
                  <c:v>122.62195032632316</c:v>
                </c:pt>
                <c:pt idx="33">
                  <c:v>118.74303935225797</c:v>
                </c:pt>
                <c:pt idx="34">
                  <c:v>133.39057354994461</c:v>
                </c:pt>
                <c:pt idx="35">
                  <c:v>127.56768174251935</c:v>
                </c:pt>
                <c:pt idx="36">
                  <c:v>125.1299888814364</c:v>
                </c:pt>
                <c:pt idx="37">
                  <c:v>122.4101777253082</c:v>
                </c:pt>
                <c:pt idx="38">
                  <c:v>129.11843267795254</c:v>
                </c:pt>
                <c:pt idx="39">
                  <c:v>124.27392673668896</c:v>
                </c:pt>
                <c:pt idx="40">
                  <c:v>122.77572973776803</c:v>
                </c:pt>
              </c:numCache>
            </c:numRef>
          </c:val>
          <c:smooth val="0"/>
          <c:extLst>
            <c:ext xmlns:c16="http://schemas.microsoft.com/office/drawing/2014/chart" uri="{C3380CC4-5D6E-409C-BE32-E72D297353CC}">
              <c16:uniqueId val="{00000000-A501-420A-8A8E-BA5D81E357F9}"/>
            </c:ext>
          </c:extLst>
        </c:ser>
        <c:ser>
          <c:idx val="1"/>
          <c:order val="1"/>
          <c:tx>
            <c:strRef>
              <c:f>Grafdata!$B$58</c:f>
              <c:strCache>
                <c:ptCount val="1"/>
                <c:pt idx="0">
                  <c:v>Industri</c:v>
                </c:pt>
              </c:strCache>
            </c:strRef>
          </c:tx>
          <c:spPr>
            <a:ln w="28575" cap="rnd">
              <a:solidFill>
                <a:schemeClr val="accent2"/>
              </a:solidFill>
              <a:prstDash val="sysDot"/>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Grafdata!$C$58:$AQ$58</c:f>
              <c:numCache>
                <c:formatCode>General</c:formatCode>
                <c:ptCount val="41"/>
                <c:pt idx="0">
                  <c:v>107</c:v>
                </c:pt>
                <c:pt idx="1">
                  <c:v>104.1383411577709</c:v>
                </c:pt>
                <c:pt idx="2">
                  <c:v>116.65107109473787</c:v>
                </c:pt>
                <c:pt idx="3">
                  <c:v>100.95356242953522</c:v>
                </c:pt>
                <c:pt idx="4">
                  <c:v>98.938396294505196</c:v>
                </c:pt>
                <c:pt idx="5">
                  <c:v>99.949535965269362</c:v>
                </c:pt>
                <c:pt idx="6">
                  <c:v>118.232791264075</c:v>
                </c:pt>
                <c:pt idx="7">
                  <c:v>100.67055819386566</c:v>
                </c:pt>
                <c:pt idx="8">
                  <c:v>98.718934568632136</c:v>
                </c:pt>
                <c:pt idx="9">
                  <c:v>100.44560750256008</c:v>
                </c:pt>
                <c:pt idx="10">
                  <c:v>115.57169744673489</c:v>
                </c:pt>
                <c:pt idx="11">
                  <c:v>101.08459667448157</c:v>
                </c:pt>
                <c:pt idx="12">
                  <c:v>98.835848174862647</c:v>
                </c:pt>
                <c:pt idx="13">
                  <c:v>99.689476002330693</c:v>
                </c:pt>
                <c:pt idx="14">
                  <c:v>108.25930763721712</c:v>
                </c:pt>
                <c:pt idx="15">
                  <c:v>99.235811296536681</c:v>
                </c:pt>
                <c:pt idx="16">
                  <c:v>96.246238912335158</c:v>
                </c:pt>
                <c:pt idx="17">
                  <c:v>96.93142834953035</c:v>
                </c:pt>
                <c:pt idx="18">
                  <c:v>110.71488690122382</c:v>
                </c:pt>
                <c:pt idx="19">
                  <c:v>97.57564760865975</c:v>
                </c:pt>
                <c:pt idx="20">
                  <c:v>95.849055804789529</c:v>
                </c:pt>
                <c:pt idx="21">
                  <c:v>96.261859705492839</c:v>
                </c:pt>
                <c:pt idx="22">
                  <c:v>106.00024486973763</c:v>
                </c:pt>
                <c:pt idx="23">
                  <c:v>95.169788132958587</c:v>
                </c:pt>
                <c:pt idx="24">
                  <c:v>95.227855024378684</c:v>
                </c:pt>
                <c:pt idx="25">
                  <c:v>97.03875840505691</c:v>
                </c:pt>
                <c:pt idx="26">
                  <c:v>115.39194549041153</c:v>
                </c:pt>
                <c:pt idx="27">
                  <c:v>99.982389493315509</c:v>
                </c:pt>
                <c:pt idx="28">
                  <c:v>99.189035376833189</c:v>
                </c:pt>
                <c:pt idx="29">
                  <c:v>99.509614490819914</c:v>
                </c:pt>
                <c:pt idx="30">
                  <c:v>117.17671337646455</c:v>
                </c:pt>
                <c:pt idx="31">
                  <c:v>100.72310482487869</c:v>
                </c:pt>
                <c:pt idx="32">
                  <c:v>100.16233085939743</c:v>
                </c:pt>
                <c:pt idx="33">
                  <c:v>101.90272342816803</c:v>
                </c:pt>
                <c:pt idx="34">
                  <c:v>124.40002921556699</c:v>
                </c:pt>
                <c:pt idx="35">
                  <c:v>103.98347098386128</c:v>
                </c:pt>
                <c:pt idx="36">
                  <c:v>102.07085151077482</c:v>
                </c:pt>
                <c:pt idx="37">
                  <c:v>104.9774595964318</c:v>
                </c:pt>
                <c:pt idx="38">
                  <c:v>116.82430463129155</c:v>
                </c:pt>
                <c:pt idx="39">
                  <c:v>98.660601373833344</c:v>
                </c:pt>
                <c:pt idx="40">
                  <c:v>97.532343609006489</c:v>
                </c:pt>
              </c:numCache>
            </c:numRef>
          </c:val>
          <c:smooth val="0"/>
          <c:extLst>
            <c:ext xmlns:c16="http://schemas.microsoft.com/office/drawing/2014/chart" uri="{C3380CC4-5D6E-409C-BE32-E72D297353CC}">
              <c16:uniqueId val="{00000001-A501-420A-8A8E-BA5D81E357F9}"/>
            </c:ext>
          </c:extLst>
        </c:ser>
        <c:ser>
          <c:idx val="2"/>
          <c:order val="2"/>
          <c:tx>
            <c:strRef>
              <c:f>Grafdata!$B$59</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Grafdata!$C$59:$AQ$59</c:f>
              <c:numCache>
                <c:formatCode>General</c:formatCode>
                <c:ptCount val="41"/>
                <c:pt idx="0">
                  <c:v>108</c:v>
                </c:pt>
                <c:pt idx="1">
                  <c:v>97.351783165674718</c:v>
                </c:pt>
                <c:pt idx="2">
                  <c:v>104.7925167380407</c:v>
                </c:pt>
                <c:pt idx="3">
                  <c:v>107.47328311077418</c:v>
                </c:pt>
                <c:pt idx="4">
                  <c:v>104.2433250079403</c:v>
                </c:pt>
                <c:pt idx="5">
                  <c:v>100.26591956820803</c:v>
                </c:pt>
                <c:pt idx="6">
                  <c:v>107.9094870600601</c:v>
                </c:pt>
                <c:pt idx="7">
                  <c:v>109.6753556479083</c:v>
                </c:pt>
                <c:pt idx="8">
                  <c:v>109.9064290000683</c:v>
                </c:pt>
                <c:pt idx="9">
                  <c:v>105.77243102327793</c:v>
                </c:pt>
                <c:pt idx="10">
                  <c:v>112.85273231919257</c:v>
                </c:pt>
                <c:pt idx="11">
                  <c:v>115.17586682707956</c:v>
                </c:pt>
                <c:pt idx="12">
                  <c:v>113.72776534285313</c:v>
                </c:pt>
                <c:pt idx="13">
                  <c:v>108.95357006061479</c:v>
                </c:pt>
                <c:pt idx="14">
                  <c:v>117.02838919306923</c:v>
                </c:pt>
                <c:pt idx="15">
                  <c:v>119.43312130990982</c:v>
                </c:pt>
                <c:pt idx="16">
                  <c:v>116.12275648748984</c:v>
                </c:pt>
                <c:pt idx="17">
                  <c:v>113.31705564093409</c:v>
                </c:pt>
                <c:pt idx="18">
                  <c:v>121.91703741857005</c:v>
                </c:pt>
                <c:pt idx="19">
                  <c:v>123.92341779586289</c:v>
                </c:pt>
                <c:pt idx="20">
                  <c:v>121.71727274880031</c:v>
                </c:pt>
                <c:pt idx="21">
                  <c:v>118.61459772768069</c:v>
                </c:pt>
                <c:pt idx="22">
                  <c:v>127.66859444409124</c:v>
                </c:pt>
                <c:pt idx="23">
                  <c:v>129.9160522333116</c:v>
                </c:pt>
                <c:pt idx="24">
                  <c:v>128.13426981079701</c:v>
                </c:pt>
                <c:pt idx="25">
                  <c:v>123.14448305375511</c:v>
                </c:pt>
                <c:pt idx="26">
                  <c:v>130.38574330575378</c:v>
                </c:pt>
                <c:pt idx="27">
                  <c:v>132.78700984091324</c:v>
                </c:pt>
                <c:pt idx="28">
                  <c:v>131.29492108381891</c:v>
                </c:pt>
                <c:pt idx="29">
                  <c:v>127.68257016881414</c:v>
                </c:pt>
                <c:pt idx="30">
                  <c:v>135.74769654249931</c:v>
                </c:pt>
                <c:pt idx="31">
                  <c:v>137.69853318469026</c:v>
                </c:pt>
                <c:pt idx="32">
                  <c:v>135.07401442813995</c:v>
                </c:pt>
                <c:pt idx="33">
                  <c:v>129.7246451082186</c:v>
                </c:pt>
                <c:pt idx="34">
                  <c:v>138.95252117471458</c:v>
                </c:pt>
                <c:pt idx="35">
                  <c:v>142.54467942668862</c:v>
                </c:pt>
                <c:pt idx="36">
                  <c:v>138.29061278109174</c:v>
                </c:pt>
                <c:pt idx="37">
                  <c:v>134.0121286782109</c:v>
                </c:pt>
                <c:pt idx="38">
                  <c:v>136.0881539403872</c:v>
                </c:pt>
                <c:pt idx="39">
                  <c:v>139.09319714208965</c:v>
                </c:pt>
                <c:pt idx="40">
                  <c:v>135.40287626708141</c:v>
                </c:pt>
              </c:numCache>
            </c:numRef>
          </c:val>
          <c:smooth val="0"/>
          <c:extLst>
            <c:ext xmlns:c16="http://schemas.microsoft.com/office/drawing/2014/chart" uri="{C3380CC4-5D6E-409C-BE32-E72D297353CC}">
              <c16:uniqueId val="{00000002-A501-420A-8A8E-BA5D81E357F9}"/>
            </c:ext>
          </c:extLst>
        </c:ser>
        <c:ser>
          <c:idx val="3"/>
          <c:order val="3"/>
          <c:tx>
            <c:strRef>
              <c:f>Grafdata!$B$60</c:f>
              <c:strCache>
                <c:ptCount val="1"/>
                <c:pt idx="0">
                  <c:v>Övrigt</c:v>
                </c:pt>
              </c:strCache>
            </c:strRef>
          </c:tx>
          <c:spPr>
            <a:ln w="28575" cap="rnd">
              <a:solidFill>
                <a:schemeClr val="accent4"/>
              </a:solidFill>
              <a:prstDash val="dash"/>
              <a:round/>
            </a:ln>
            <a:effectLst/>
          </c:spPr>
          <c:marker>
            <c:symbol val="none"/>
          </c:marker>
          <c:cat>
            <c:strRef>
              <c:f>Grafdata!$C$32:$AQ$32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Grafdata!$C$60:$AQ$60</c:f>
              <c:numCache>
                <c:formatCode>General</c:formatCode>
                <c:ptCount val="41"/>
                <c:pt idx="0">
                  <c:v>109</c:v>
                </c:pt>
                <c:pt idx="1">
                  <c:v>87.881923310724375</c:v>
                </c:pt>
                <c:pt idx="2">
                  <c:v>103.82569025174053</c:v>
                </c:pt>
                <c:pt idx="3">
                  <c:v>104.57679293291346</c:v>
                </c:pt>
                <c:pt idx="4">
                  <c:v>109.38686885395182</c:v>
                </c:pt>
                <c:pt idx="5">
                  <c:v>94.915169646516858</c:v>
                </c:pt>
                <c:pt idx="6">
                  <c:v>108.2569898642224</c:v>
                </c:pt>
                <c:pt idx="7">
                  <c:v>107.85704367575663</c:v>
                </c:pt>
                <c:pt idx="8">
                  <c:v>108.67345947229755</c:v>
                </c:pt>
                <c:pt idx="9">
                  <c:v>95.249446385029785</c:v>
                </c:pt>
                <c:pt idx="10">
                  <c:v>107.260747125309</c:v>
                </c:pt>
                <c:pt idx="11">
                  <c:v>110.35070713185596</c:v>
                </c:pt>
                <c:pt idx="12">
                  <c:v>111.4601260354608</c:v>
                </c:pt>
                <c:pt idx="13">
                  <c:v>97.823854939764203</c:v>
                </c:pt>
                <c:pt idx="14">
                  <c:v>110.96485522646884</c:v>
                </c:pt>
                <c:pt idx="15">
                  <c:v>112.5336881657977</c:v>
                </c:pt>
                <c:pt idx="16">
                  <c:v>114.90528083799066</c:v>
                </c:pt>
                <c:pt idx="17">
                  <c:v>100.45704105182155</c:v>
                </c:pt>
                <c:pt idx="18">
                  <c:v>117.61414703652621</c:v>
                </c:pt>
                <c:pt idx="19">
                  <c:v>117.01153539305005</c:v>
                </c:pt>
                <c:pt idx="20">
                  <c:v>121.04245169062644</c:v>
                </c:pt>
                <c:pt idx="21">
                  <c:v>108.00914581732604</c:v>
                </c:pt>
                <c:pt idx="22">
                  <c:v>120.63935309871422</c:v>
                </c:pt>
                <c:pt idx="23">
                  <c:v>121.23790216394632</c:v>
                </c:pt>
                <c:pt idx="24">
                  <c:v>124.75180948177699</c:v>
                </c:pt>
                <c:pt idx="25">
                  <c:v>110.81689467975008</c:v>
                </c:pt>
                <c:pt idx="26">
                  <c:v>126.28037451360522</c:v>
                </c:pt>
                <c:pt idx="27">
                  <c:v>128.08459043060537</c:v>
                </c:pt>
                <c:pt idx="28">
                  <c:v>132.51643749442499</c:v>
                </c:pt>
                <c:pt idx="29">
                  <c:v>121.78439231694716</c:v>
                </c:pt>
                <c:pt idx="30">
                  <c:v>135.43793386599106</c:v>
                </c:pt>
                <c:pt idx="31">
                  <c:v>136.33794326704972</c:v>
                </c:pt>
                <c:pt idx="32">
                  <c:v>139.70797026714817</c:v>
                </c:pt>
                <c:pt idx="33">
                  <c:v>125.74245804961977</c:v>
                </c:pt>
                <c:pt idx="34">
                  <c:v>138.19009670188848</c:v>
                </c:pt>
                <c:pt idx="35">
                  <c:v>138.79147447399137</c:v>
                </c:pt>
                <c:pt idx="36">
                  <c:v>141.34306715451362</c:v>
                </c:pt>
                <c:pt idx="37">
                  <c:v>128.82896458385503</c:v>
                </c:pt>
                <c:pt idx="38">
                  <c:v>137.92841516616102</c:v>
                </c:pt>
                <c:pt idx="39">
                  <c:v>141.57315027933879</c:v>
                </c:pt>
                <c:pt idx="40">
                  <c:v>146.81364654618119</c:v>
                </c:pt>
              </c:numCache>
            </c:numRef>
          </c:val>
          <c:smooth val="0"/>
          <c:extLst>
            <c:ext xmlns:c16="http://schemas.microsoft.com/office/drawing/2014/chart" uri="{C3380CC4-5D6E-409C-BE32-E72D297353CC}">
              <c16:uniqueId val="{00000003-A501-420A-8A8E-BA5D81E357F9}"/>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Grafdata!$A$35</c:f>
              <c:strCache>
                <c:ptCount val="1"/>
                <c:pt idx="0">
                  <c:v>Gävleborgs län</c:v>
                </c:pt>
              </c:strCache>
            </c:strRef>
          </c:tx>
          <c:spPr>
            <a:ln w="28575" cap="rnd">
              <a:solidFill>
                <a:schemeClr val="accent2"/>
              </a:solidFill>
              <a:prstDash val="solid"/>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Grafdata!$B$35:$AP$35</c:f>
              <c:numCache>
                <c:formatCode>General</c:formatCode>
                <c:ptCount val="41"/>
                <c:pt idx="0">
                  <c:v>351.5</c:v>
                </c:pt>
                <c:pt idx="1">
                  <c:v>370.5</c:v>
                </c:pt>
                <c:pt idx="2">
                  <c:v>360.25</c:v>
                </c:pt>
                <c:pt idx="3">
                  <c:v>363.25</c:v>
                </c:pt>
                <c:pt idx="4">
                  <c:v>348.5</c:v>
                </c:pt>
                <c:pt idx="5">
                  <c:v>337.5</c:v>
                </c:pt>
                <c:pt idx="6">
                  <c:v>324.75</c:v>
                </c:pt>
                <c:pt idx="7">
                  <c:v>321.25</c:v>
                </c:pt>
                <c:pt idx="8">
                  <c:v>317.5</c:v>
                </c:pt>
                <c:pt idx="9">
                  <c:v>305.5</c:v>
                </c:pt>
                <c:pt idx="10">
                  <c:v>309</c:v>
                </c:pt>
                <c:pt idx="11">
                  <c:v>306.25</c:v>
                </c:pt>
                <c:pt idx="12">
                  <c:v>303.75</c:v>
                </c:pt>
                <c:pt idx="13">
                  <c:v>304.5</c:v>
                </c:pt>
                <c:pt idx="14">
                  <c:v>297.5</c:v>
                </c:pt>
                <c:pt idx="15">
                  <c:v>291</c:v>
                </c:pt>
                <c:pt idx="16">
                  <c:v>294.5</c:v>
                </c:pt>
                <c:pt idx="17">
                  <c:v>292.25</c:v>
                </c:pt>
                <c:pt idx="18">
                  <c:v>292.75</c:v>
                </c:pt>
                <c:pt idx="19">
                  <c:v>303.5</c:v>
                </c:pt>
                <c:pt idx="20">
                  <c:v>310.5</c:v>
                </c:pt>
                <c:pt idx="21">
                  <c:v>310.75</c:v>
                </c:pt>
                <c:pt idx="22">
                  <c:v>321.25</c:v>
                </c:pt>
                <c:pt idx="23">
                  <c:v>327.75</c:v>
                </c:pt>
                <c:pt idx="24">
                  <c:v>323.5</c:v>
                </c:pt>
                <c:pt idx="25">
                  <c:v>327</c:v>
                </c:pt>
                <c:pt idx="26">
                  <c:v>314.5</c:v>
                </c:pt>
                <c:pt idx="27">
                  <c:v>306</c:v>
                </c:pt>
                <c:pt idx="28">
                  <c:v>311.75</c:v>
                </c:pt>
                <c:pt idx="29">
                  <c:v>308</c:v>
                </c:pt>
                <c:pt idx="30">
                  <c:v>312.25</c:v>
                </c:pt>
                <c:pt idx="31">
                  <c:v>317</c:v>
                </c:pt>
                <c:pt idx="32">
                  <c:v>310.75</c:v>
                </c:pt>
                <c:pt idx="33">
                  <c:v>304</c:v>
                </c:pt>
                <c:pt idx="34">
                  <c:v>305.75</c:v>
                </c:pt>
                <c:pt idx="35">
                  <c:v>304.5</c:v>
                </c:pt>
                <c:pt idx="36">
                  <c:v>308.25</c:v>
                </c:pt>
                <c:pt idx="37">
                  <c:v>331.25</c:v>
                </c:pt>
                <c:pt idx="38">
                  <c:v>324.5</c:v>
                </c:pt>
                <c:pt idx="39">
                  <c:v>331.5</c:v>
                </c:pt>
                <c:pt idx="40">
                  <c:v>339.75</c:v>
                </c:pt>
              </c:numCache>
            </c:numRef>
          </c:val>
          <c:smooth val="0"/>
          <c:extLst>
            <c:ext xmlns:c16="http://schemas.microsoft.com/office/drawing/2014/chart" uri="{C3380CC4-5D6E-409C-BE32-E72D297353CC}">
              <c16:uniqueId val="{00000000-E25D-416C-8F45-25A1DB6C49C8}"/>
            </c:ext>
          </c:extLst>
        </c:ser>
        <c:ser>
          <c:idx val="1"/>
          <c:order val="1"/>
          <c:tx>
            <c:strRef>
              <c:f>Grafdata!$A$36</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Grafdata!$B$36:$AP$36</c:f>
              <c:numCache>
                <c:formatCode>General</c:formatCode>
                <c:ptCount val="41"/>
                <c:pt idx="0">
                  <c:v>131</c:v>
                </c:pt>
                <c:pt idx="1">
                  <c:v>141.25</c:v>
                </c:pt>
                <c:pt idx="2">
                  <c:v>139</c:v>
                </c:pt>
                <c:pt idx="3">
                  <c:v>141</c:v>
                </c:pt>
                <c:pt idx="4">
                  <c:v>144.25</c:v>
                </c:pt>
                <c:pt idx="5">
                  <c:v>143.5</c:v>
                </c:pt>
                <c:pt idx="6">
                  <c:v>139</c:v>
                </c:pt>
                <c:pt idx="7">
                  <c:v>136</c:v>
                </c:pt>
                <c:pt idx="8">
                  <c:v>131.75</c:v>
                </c:pt>
                <c:pt idx="9">
                  <c:v>125.75</c:v>
                </c:pt>
                <c:pt idx="10">
                  <c:v>127</c:v>
                </c:pt>
                <c:pt idx="11">
                  <c:v>124.5</c:v>
                </c:pt>
                <c:pt idx="12">
                  <c:v>122.75</c:v>
                </c:pt>
                <c:pt idx="13">
                  <c:v>122.5</c:v>
                </c:pt>
                <c:pt idx="14">
                  <c:v>118.75</c:v>
                </c:pt>
                <c:pt idx="15">
                  <c:v>115.5</c:v>
                </c:pt>
                <c:pt idx="16">
                  <c:v>118.5</c:v>
                </c:pt>
                <c:pt idx="17">
                  <c:v>120.75</c:v>
                </c:pt>
                <c:pt idx="18">
                  <c:v>119.25</c:v>
                </c:pt>
                <c:pt idx="19">
                  <c:v>124.75</c:v>
                </c:pt>
                <c:pt idx="20">
                  <c:v>131.25</c:v>
                </c:pt>
                <c:pt idx="21">
                  <c:v>127</c:v>
                </c:pt>
                <c:pt idx="22">
                  <c:v>133.25</c:v>
                </c:pt>
                <c:pt idx="23">
                  <c:v>130.25</c:v>
                </c:pt>
                <c:pt idx="24">
                  <c:v>123.5</c:v>
                </c:pt>
                <c:pt idx="25">
                  <c:v>130.5</c:v>
                </c:pt>
                <c:pt idx="26">
                  <c:v>123.5</c:v>
                </c:pt>
                <c:pt idx="27">
                  <c:v>127.25</c:v>
                </c:pt>
                <c:pt idx="28">
                  <c:v>135.75</c:v>
                </c:pt>
                <c:pt idx="29">
                  <c:v>131.25</c:v>
                </c:pt>
                <c:pt idx="30">
                  <c:v>134.25</c:v>
                </c:pt>
                <c:pt idx="31">
                  <c:v>135.5</c:v>
                </c:pt>
                <c:pt idx="32">
                  <c:v>132.5</c:v>
                </c:pt>
                <c:pt idx="33">
                  <c:v>128.25</c:v>
                </c:pt>
                <c:pt idx="34">
                  <c:v>134</c:v>
                </c:pt>
                <c:pt idx="35">
                  <c:v>134.75</c:v>
                </c:pt>
                <c:pt idx="36">
                  <c:v>132.75</c:v>
                </c:pt>
                <c:pt idx="37">
                  <c:v>140</c:v>
                </c:pt>
                <c:pt idx="38">
                  <c:v>133.5</c:v>
                </c:pt>
                <c:pt idx="39">
                  <c:v>136.25</c:v>
                </c:pt>
                <c:pt idx="40">
                  <c:v>140</c:v>
                </c:pt>
              </c:numCache>
            </c:numRef>
          </c:val>
          <c:smooth val="0"/>
          <c:extLst>
            <c:ext xmlns:c16="http://schemas.microsoft.com/office/drawing/2014/chart" uri="{C3380CC4-5D6E-409C-BE32-E72D297353CC}">
              <c16:uniqueId val="{00000001-E25D-416C-8F45-25A1DB6C49C8}"/>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Grafdata!$A$35</c:f>
              <c:strCache>
                <c:ptCount val="1"/>
                <c:pt idx="0">
                  <c:v>Gävleborgs län</c:v>
                </c:pt>
              </c:strCache>
            </c:strRef>
          </c:tx>
          <c:spPr>
            <a:ln w="28575" cap="rnd">
              <a:solidFill>
                <a:schemeClr val="accent2"/>
              </a:solidFill>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Grafdata!$B$35:$AP$35</c:f>
              <c:numCache>
                <c:formatCode>General</c:formatCode>
                <c:ptCount val="41"/>
                <c:pt idx="0">
                  <c:v>41.5</c:v>
                </c:pt>
                <c:pt idx="1">
                  <c:v>45.25</c:v>
                </c:pt>
                <c:pt idx="2">
                  <c:v>43.5</c:v>
                </c:pt>
                <c:pt idx="3">
                  <c:v>41.75</c:v>
                </c:pt>
                <c:pt idx="4">
                  <c:v>48.75</c:v>
                </c:pt>
                <c:pt idx="5">
                  <c:v>49</c:v>
                </c:pt>
                <c:pt idx="6">
                  <c:v>54</c:v>
                </c:pt>
                <c:pt idx="7">
                  <c:v>54.5</c:v>
                </c:pt>
                <c:pt idx="8">
                  <c:v>53.75</c:v>
                </c:pt>
                <c:pt idx="9">
                  <c:v>55.5</c:v>
                </c:pt>
                <c:pt idx="10">
                  <c:v>52.25</c:v>
                </c:pt>
                <c:pt idx="11">
                  <c:v>49.75</c:v>
                </c:pt>
                <c:pt idx="12">
                  <c:v>50.5</c:v>
                </c:pt>
                <c:pt idx="13">
                  <c:v>45.75</c:v>
                </c:pt>
                <c:pt idx="14">
                  <c:v>49.5</c:v>
                </c:pt>
                <c:pt idx="15">
                  <c:v>48.75</c:v>
                </c:pt>
                <c:pt idx="16">
                  <c:v>47.25</c:v>
                </c:pt>
                <c:pt idx="17">
                  <c:v>48.25</c:v>
                </c:pt>
                <c:pt idx="18">
                  <c:v>44</c:v>
                </c:pt>
                <c:pt idx="19">
                  <c:v>46.75</c:v>
                </c:pt>
                <c:pt idx="20">
                  <c:v>44.75</c:v>
                </c:pt>
                <c:pt idx="21">
                  <c:v>40.5</c:v>
                </c:pt>
                <c:pt idx="22">
                  <c:v>38</c:v>
                </c:pt>
                <c:pt idx="23">
                  <c:v>35</c:v>
                </c:pt>
                <c:pt idx="24">
                  <c:v>34.25</c:v>
                </c:pt>
                <c:pt idx="25">
                  <c:v>36.5</c:v>
                </c:pt>
                <c:pt idx="26">
                  <c:v>43.25</c:v>
                </c:pt>
                <c:pt idx="27">
                  <c:v>44</c:v>
                </c:pt>
                <c:pt idx="28">
                  <c:v>44.75</c:v>
                </c:pt>
                <c:pt idx="29">
                  <c:v>43.25</c:v>
                </c:pt>
                <c:pt idx="30">
                  <c:v>41.75</c:v>
                </c:pt>
                <c:pt idx="31">
                  <c:v>44.25</c:v>
                </c:pt>
                <c:pt idx="32">
                  <c:v>47</c:v>
                </c:pt>
                <c:pt idx="33">
                  <c:v>48.25</c:v>
                </c:pt>
                <c:pt idx="34">
                  <c:v>48.75</c:v>
                </c:pt>
                <c:pt idx="35">
                  <c:v>48.75</c:v>
                </c:pt>
                <c:pt idx="36">
                  <c:v>45.75</c:v>
                </c:pt>
                <c:pt idx="37">
                  <c:v>50.25</c:v>
                </c:pt>
                <c:pt idx="38">
                  <c:v>49.75</c:v>
                </c:pt>
                <c:pt idx="39">
                  <c:v>45</c:v>
                </c:pt>
                <c:pt idx="40">
                  <c:v>44.75</c:v>
                </c:pt>
              </c:numCache>
            </c:numRef>
          </c:val>
          <c:smooth val="0"/>
          <c:extLst>
            <c:ext xmlns:c16="http://schemas.microsoft.com/office/drawing/2014/chart" uri="{C3380CC4-5D6E-409C-BE32-E72D297353CC}">
              <c16:uniqueId val="{00000000-C694-425C-9815-BA9059A011EB}"/>
            </c:ext>
          </c:extLst>
        </c:ser>
        <c:ser>
          <c:idx val="1"/>
          <c:order val="1"/>
          <c:tx>
            <c:strRef>
              <c:f>Grafdata!$A$36</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Grafdata!$B$36:$AP$36</c:f>
              <c:numCache>
                <c:formatCode>General</c:formatCode>
                <c:ptCount val="41"/>
                <c:pt idx="0">
                  <c:v>15</c:v>
                </c:pt>
                <c:pt idx="1">
                  <c:v>17.25</c:v>
                </c:pt>
                <c:pt idx="2">
                  <c:v>15.75</c:v>
                </c:pt>
                <c:pt idx="3">
                  <c:v>14.5</c:v>
                </c:pt>
                <c:pt idx="4">
                  <c:v>18</c:v>
                </c:pt>
                <c:pt idx="5">
                  <c:v>16.75</c:v>
                </c:pt>
                <c:pt idx="6">
                  <c:v>19.5</c:v>
                </c:pt>
                <c:pt idx="7">
                  <c:v>21.75</c:v>
                </c:pt>
                <c:pt idx="8">
                  <c:v>21.75</c:v>
                </c:pt>
                <c:pt idx="9">
                  <c:v>21</c:v>
                </c:pt>
                <c:pt idx="10">
                  <c:v>21.5</c:v>
                </c:pt>
                <c:pt idx="11">
                  <c:v>19.75</c:v>
                </c:pt>
                <c:pt idx="12">
                  <c:v>20</c:v>
                </c:pt>
                <c:pt idx="13">
                  <c:v>21.75</c:v>
                </c:pt>
                <c:pt idx="14">
                  <c:v>22</c:v>
                </c:pt>
                <c:pt idx="15">
                  <c:v>23</c:v>
                </c:pt>
                <c:pt idx="16">
                  <c:v>20.75</c:v>
                </c:pt>
                <c:pt idx="17">
                  <c:v>17.75</c:v>
                </c:pt>
                <c:pt idx="18">
                  <c:v>16.5</c:v>
                </c:pt>
                <c:pt idx="19">
                  <c:v>14.75</c:v>
                </c:pt>
                <c:pt idx="20">
                  <c:v>15</c:v>
                </c:pt>
                <c:pt idx="21">
                  <c:v>15.75</c:v>
                </c:pt>
                <c:pt idx="22">
                  <c:v>14.75</c:v>
                </c:pt>
                <c:pt idx="23">
                  <c:v>15.5</c:v>
                </c:pt>
                <c:pt idx="24">
                  <c:v>15</c:v>
                </c:pt>
                <c:pt idx="25">
                  <c:v>15.25</c:v>
                </c:pt>
                <c:pt idx="26">
                  <c:v>16.75</c:v>
                </c:pt>
                <c:pt idx="27">
                  <c:v>18.25</c:v>
                </c:pt>
                <c:pt idx="28">
                  <c:v>18.25</c:v>
                </c:pt>
                <c:pt idx="29">
                  <c:v>19</c:v>
                </c:pt>
                <c:pt idx="30">
                  <c:v>18</c:v>
                </c:pt>
                <c:pt idx="31">
                  <c:v>18</c:v>
                </c:pt>
                <c:pt idx="32">
                  <c:v>19.75</c:v>
                </c:pt>
                <c:pt idx="33">
                  <c:v>20</c:v>
                </c:pt>
                <c:pt idx="34">
                  <c:v>20.75</c:v>
                </c:pt>
                <c:pt idx="35">
                  <c:v>18.75</c:v>
                </c:pt>
                <c:pt idx="36">
                  <c:v>20</c:v>
                </c:pt>
                <c:pt idx="37">
                  <c:v>19.5</c:v>
                </c:pt>
                <c:pt idx="38">
                  <c:v>20.25</c:v>
                </c:pt>
                <c:pt idx="39">
                  <c:v>25.5</c:v>
                </c:pt>
                <c:pt idx="40">
                  <c:v>24</c:v>
                </c:pt>
              </c:numCache>
            </c:numRef>
          </c:val>
          <c:smooth val="0"/>
          <c:extLst>
            <c:ext xmlns:c16="http://schemas.microsoft.com/office/drawing/2014/chart" uri="{C3380CC4-5D6E-409C-BE32-E72D297353CC}">
              <c16:uniqueId val="{00000001-C694-425C-9815-BA9059A011EB}"/>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Grafdata!$B$14:$AP$14</c:f>
              <c:numCache>
                <c:formatCode>General</c:formatCode>
                <c:ptCount val="41"/>
                <c:pt idx="0">
                  <c:v>100</c:v>
                </c:pt>
                <c:pt idx="1">
                  <c:v>99.925055657195756</c:v>
                </c:pt>
                <c:pt idx="2">
                  <c:v>102.39601472435912</c:v>
                </c:pt>
                <c:pt idx="3">
                  <c:v>103.76925959397801</c:v>
                </c:pt>
                <c:pt idx="4">
                  <c:v>101.77221328278264</c:v>
                </c:pt>
                <c:pt idx="5">
                  <c:v>100.74503493728922</c:v>
                </c:pt>
                <c:pt idx="6">
                  <c:v>103.1145987171292</c:v>
                </c:pt>
                <c:pt idx="7">
                  <c:v>104.3798355632949</c:v>
                </c:pt>
                <c:pt idx="8">
                  <c:v>102.37838076134635</c:v>
                </c:pt>
                <c:pt idx="9">
                  <c:v>101.58264818039544</c:v>
                </c:pt>
                <c:pt idx="10">
                  <c:v>103.9588246963652</c:v>
                </c:pt>
                <c:pt idx="11">
                  <c:v>105.50179645998193</c:v>
                </c:pt>
                <c:pt idx="12">
                  <c:v>103.76925959397801</c:v>
                </c:pt>
                <c:pt idx="13">
                  <c:v>102.70460907708247</c:v>
                </c:pt>
                <c:pt idx="14">
                  <c:v>105.33206956598409</c:v>
                </c:pt>
                <c:pt idx="15">
                  <c:v>107.53631494257941</c:v>
                </c:pt>
                <c:pt idx="16">
                  <c:v>105.20201908876496</c:v>
                </c:pt>
                <c:pt idx="17">
                  <c:v>104.4790266052417</c:v>
                </c:pt>
                <c:pt idx="18">
                  <c:v>106.61053188440937</c:v>
                </c:pt>
                <c:pt idx="19">
                  <c:v>108.54365507968348</c:v>
                </c:pt>
                <c:pt idx="20">
                  <c:v>106.84638613970507</c:v>
                </c:pt>
                <c:pt idx="21">
                  <c:v>106.05506204730311</c:v>
                </c:pt>
                <c:pt idx="22">
                  <c:v>108.76848810809619</c:v>
                </c:pt>
                <c:pt idx="23">
                  <c:v>109.63034805034496</c:v>
                </c:pt>
                <c:pt idx="24">
                  <c:v>108.46871073687923</c:v>
                </c:pt>
                <c:pt idx="25">
                  <c:v>108.54585932506006</c:v>
                </c:pt>
                <c:pt idx="26">
                  <c:v>110.95950801243194</c:v>
                </c:pt>
                <c:pt idx="27">
                  <c:v>112.50027553067207</c:v>
                </c:pt>
                <c:pt idx="28">
                  <c:v>110.76773866466814</c:v>
                </c:pt>
                <c:pt idx="29">
                  <c:v>110.58919478916393</c:v>
                </c:pt>
                <c:pt idx="30">
                  <c:v>112.85956752705711</c:v>
                </c:pt>
                <c:pt idx="31">
                  <c:v>113.77432935834418</c:v>
                </c:pt>
                <c:pt idx="32">
                  <c:v>112.21592787709127</c:v>
                </c:pt>
                <c:pt idx="33">
                  <c:v>111.36949765247867</c:v>
                </c:pt>
                <c:pt idx="34">
                  <c:v>113.41944585271233</c:v>
                </c:pt>
                <c:pt idx="35">
                  <c:v>114.59210439306104</c:v>
                </c:pt>
                <c:pt idx="36">
                  <c:v>113.07558357396346</c:v>
                </c:pt>
                <c:pt idx="37">
                  <c:v>111.43562501377653</c:v>
                </c:pt>
                <c:pt idx="38">
                  <c:v>111.2614896290255</c:v>
                </c:pt>
                <c:pt idx="39">
                  <c:v>112.32173165516785</c:v>
                </c:pt>
                <c:pt idx="40">
                  <c:v>111.51056935658077</c:v>
                </c:pt>
              </c:numCache>
            </c:numRef>
          </c:val>
          <c:smooth val="0"/>
          <c:extLst>
            <c:ext xmlns:c16="http://schemas.microsoft.com/office/drawing/2014/chart" uri="{C3380CC4-5D6E-409C-BE32-E72D297353CC}">
              <c16:uniqueId val="{00000000-09E4-443E-B5A4-43435E0BE160}"/>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Grafdata!$B$15:$AP$15</c:f>
              <c:numCache>
                <c:formatCode>General</c:formatCode>
                <c:ptCount val="41"/>
                <c:pt idx="0">
                  <c:v>100</c:v>
                </c:pt>
                <c:pt idx="1">
                  <c:v>100.13130379808393</c:v>
                </c:pt>
                <c:pt idx="2">
                  <c:v>102.05709283664835</c:v>
                </c:pt>
                <c:pt idx="3">
                  <c:v>103.15615425764723</c:v>
                </c:pt>
                <c:pt idx="4">
                  <c:v>101.98414628215727</c:v>
                </c:pt>
                <c:pt idx="5">
                  <c:v>101.14769245732627</c:v>
                </c:pt>
                <c:pt idx="6">
                  <c:v>102.92758838690852</c:v>
                </c:pt>
                <c:pt idx="7">
                  <c:v>104.03151291154015</c:v>
                </c:pt>
                <c:pt idx="8">
                  <c:v>103.03457666682877</c:v>
                </c:pt>
                <c:pt idx="9">
                  <c:v>102.1640811165686</c:v>
                </c:pt>
                <c:pt idx="10">
                  <c:v>104.32816223313719</c:v>
                </c:pt>
                <c:pt idx="11">
                  <c:v>105.4564022759325</c:v>
                </c:pt>
                <c:pt idx="12">
                  <c:v>104.74152604191995</c:v>
                </c:pt>
                <c:pt idx="13">
                  <c:v>103.55006565189905</c:v>
                </c:pt>
                <c:pt idx="14">
                  <c:v>105.81627194475514</c:v>
                </c:pt>
                <c:pt idx="15">
                  <c:v>107.77123960511598</c:v>
                </c:pt>
                <c:pt idx="16">
                  <c:v>106.28312989349803</c:v>
                </c:pt>
                <c:pt idx="17">
                  <c:v>105.62661090307834</c:v>
                </c:pt>
                <c:pt idx="18">
                  <c:v>107.44054855808977</c:v>
                </c:pt>
                <c:pt idx="19">
                  <c:v>108.59310411904877</c:v>
                </c:pt>
                <c:pt idx="20">
                  <c:v>107.97062685357194</c:v>
                </c:pt>
                <c:pt idx="21">
                  <c:v>107.21684579049749</c:v>
                </c:pt>
                <c:pt idx="22">
                  <c:v>110.03744589797209</c:v>
                </c:pt>
                <c:pt idx="23">
                  <c:v>110.44108349948938</c:v>
                </c:pt>
                <c:pt idx="24">
                  <c:v>109.59976657102563</c:v>
                </c:pt>
                <c:pt idx="25">
                  <c:v>109.32743276759227</c:v>
                </c:pt>
                <c:pt idx="26">
                  <c:v>111.90487769294364</c:v>
                </c:pt>
                <c:pt idx="27">
                  <c:v>113.26168360647766</c:v>
                </c:pt>
                <c:pt idx="28">
                  <c:v>112.2793366726645</c:v>
                </c:pt>
                <c:pt idx="29">
                  <c:v>112.2550211545008</c:v>
                </c:pt>
                <c:pt idx="30">
                  <c:v>114.18081019306521</c:v>
                </c:pt>
                <c:pt idx="31">
                  <c:v>115.51816369206828</c:v>
                </c:pt>
                <c:pt idx="32">
                  <c:v>114.15649467490152</c:v>
                </c:pt>
                <c:pt idx="33">
                  <c:v>113.94738121869376</c:v>
                </c:pt>
                <c:pt idx="34">
                  <c:v>115.36740747945339</c:v>
                </c:pt>
                <c:pt idx="35">
                  <c:v>116.69503477119098</c:v>
                </c:pt>
                <c:pt idx="36">
                  <c:v>115.38685989398434</c:v>
                </c:pt>
                <c:pt idx="37">
                  <c:v>114.40937606380392</c:v>
                </c:pt>
                <c:pt idx="38">
                  <c:v>113.7868987988134</c:v>
                </c:pt>
                <c:pt idx="39">
                  <c:v>114.02519087681759</c:v>
                </c:pt>
                <c:pt idx="40">
                  <c:v>113.24709429557944</c:v>
                </c:pt>
              </c:numCache>
            </c:numRef>
          </c:val>
          <c:smooth val="0"/>
          <c:extLst>
            <c:ext xmlns:c16="http://schemas.microsoft.com/office/drawing/2014/chart" uri="{C3380CC4-5D6E-409C-BE32-E72D297353CC}">
              <c16:uniqueId val="{00000001-09E4-443E-B5A4-43435E0BE160}"/>
            </c:ext>
          </c:extLst>
        </c:ser>
        <c:ser>
          <c:idx val="2"/>
          <c:order val="2"/>
          <c:tx>
            <c:strRef>
              <c:f>Grafdata!$A$22</c:f>
              <c:strCache>
                <c:ptCount val="1"/>
                <c:pt idx="0">
                  <c:v>Gävleborgs län</c:v>
                </c:pt>
              </c:strCache>
            </c:strRef>
          </c:tx>
          <c:spPr>
            <a:ln w="28575" cap="rnd">
              <a:solidFill>
                <a:schemeClr val="accent2"/>
              </a:solidFill>
              <a:round/>
            </a:ln>
            <a:effectLst/>
          </c:spPr>
          <c:marker>
            <c:symbol val="none"/>
          </c:marker>
          <c:cat>
            <c:strRef>
              <c:f>Grafdata!$B$13:$AP$13</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Grafdata!$B$22:$AP$22</c:f>
              <c:numCache>
                <c:formatCode>General</c:formatCode>
                <c:ptCount val="41"/>
                <c:pt idx="0">
                  <c:v>100</c:v>
                </c:pt>
                <c:pt idx="1">
                  <c:v>98.470948012232412</c:v>
                </c:pt>
                <c:pt idx="2">
                  <c:v>100.61162079510703</c:v>
                </c:pt>
                <c:pt idx="3">
                  <c:v>102.67584097859327</c:v>
                </c:pt>
                <c:pt idx="4">
                  <c:v>99.388379204892971</c:v>
                </c:pt>
                <c:pt idx="5">
                  <c:v>95.642201834862391</c:v>
                </c:pt>
                <c:pt idx="6">
                  <c:v>97.629969418960243</c:v>
                </c:pt>
                <c:pt idx="7">
                  <c:v>99.464831804281346</c:v>
                </c:pt>
                <c:pt idx="8">
                  <c:v>96.559633027522935</c:v>
                </c:pt>
                <c:pt idx="9">
                  <c:v>95.489296636085626</c:v>
                </c:pt>
                <c:pt idx="10">
                  <c:v>97.859327217125383</c:v>
                </c:pt>
                <c:pt idx="11">
                  <c:v>99.311926605504581</c:v>
                </c:pt>
                <c:pt idx="12">
                  <c:v>94.571865443425082</c:v>
                </c:pt>
                <c:pt idx="13">
                  <c:v>92.125382262996936</c:v>
                </c:pt>
                <c:pt idx="14">
                  <c:v>91.437308868501532</c:v>
                </c:pt>
                <c:pt idx="15">
                  <c:v>97.094801223241589</c:v>
                </c:pt>
                <c:pt idx="16">
                  <c:v>95.565749235474001</c:v>
                </c:pt>
                <c:pt idx="17">
                  <c:v>92.201834862385326</c:v>
                </c:pt>
                <c:pt idx="18">
                  <c:v>93.807339449541288</c:v>
                </c:pt>
                <c:pt idx="19">
                  <c:v>98.547400611620802</c:v>
                </c:pt>
                <c:pt idx="20">
                  <c:v>94.495412844036693</c:v>
                </c:pt>
                <c:pt idx="21">
                  <c:v>93.960244648318039</c:v>
                </c:pt>
                <c:pt idx="22">
                  <c:v>97.477064220183493</c:v>
                </c:pt>
                <c:pt idx="23">
                  <c:v>96.40672782874617</c:v>
                </c:pt>
                <c:pt idx="24">
                  <c:v>97.094801223241589</c:v>
                </c:pt>
                <c:pt idx="25">
                  <c:v>100.38226299694189</c:v>
                </c:pt>
                <c:pt idx="26">
                  <c:v>102.29357798165138</c:v>
                </c:pt>
                <c:pt idx="27">
                  <c:v>105.73394495412845</c:v>
                </c:pt>
                <c:pt idx="28">
                  <c:v>100.61162079510703</c:v>
                </c:pt>
                <c:pt idx="29">
                  <c:v>98.700305810397552</c:v>
                </c:pt>
                <c:pt idx="30">
                  <c:v>101.60550458715596</c:v>
                </c:pt>
                <c:pt idx="31">
                  <c:v>104.58715596330275</c:v>
                </c:pt>
                <c:pt idx="32">
                  <c:v>101.75840978593273</c:v>
                </c:pt>
                <c:pt idx="33">
                  <c:v>104.434250764526</c:v>
                </c:pt>
                <c:pt idx="34">
                  <c:v>102.67584097859327</c:v>
                </c:pt>
                <c:pt idx="35">
                  <c:v>105.27522935779817</c:v>
                </c:pt>
                <c:pt idx="36">
                  <c:v>101.37614678899082</c:v>
                </c:pt>
                <c:pt idx="37">
                  <c:v>98.318042813455662</c:v>
                </c:pt>
                <c:pt idx="38">
                  <c:v>102.98165137614679</c:v>
                </c:pt>
                <c:pt idx="39">
                  <c:v>96.330275229357795</c:v>
                </c:pt>
                <c:pt idx="40">
                  <c:v>97.782874617737008</c:v>
                </c:pt>
              </c:numCache>
            </c:numRef>
          </c:val>
          <c:smooth val="0"/>
          <c:extLst>
            <c:ext xmlns:c16="http://schemas.microsoft.com/office/drawing/2014/chart" uri="{C3380CC4-5D6E-409C-BE32-E72D297353CC}">
              <c16:uniqueId val="{00000002-09E4-443E-B5A4-43435E0BE160}"/>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Grafdata!$B$21:$AP$21</c:f>
              <c:numCache>
                <c:formatCode>General</c:formatCode>
                <c:ptCount val="41"/>
                <c:pt idx="0">
                  <c:v>100</c:v>
                </c:pt>
                <c:pt idx="1">
                  <c:v>152.70801859596114</c:v>
                </c:pt>
                <c:pt idx="2">
                  <c:v>134.99368700691144</c:v>
                </c:pt>
                <c:pt idx="3">
                  <c:v>105.79992555776936</c:v>
                </c:pt>
                <c:pt idx="4">
                  <c:v>110.45110532115984</c:v>
                </c:pt>
                <c:pt idx="5">
                  <c:v>155.78788343222473</c:v>
                </c:pt>
                <c:pt idx="6">
                  <c:v>126.62039571154365</c:v>
                </c:pt>
                <c:pt idx="7">
                  <c:v>97.626606529021529</c:v>
                </c:pt>
                <c:pt idx="8">
                  <c:v>104.82341864996825</c:v>
                </c:pt>
                <c:pt idx="9">
                  <c:v>150.44628847094199</c:v>
                </c:pt>
                <c:pt idx="10">
                  <c:v>129.17478597858693</c:v>
                </c:pt>
                <c:pt idx="11">
                  <c:v>99.786161043358945</c:v>
                </c:pt>
                <c:pt idx="12">
                  <c:v>109.18120844554404</c:v>
                </c:pt>
                <c:pt idx="13">
                  <c:v>155.39596698268124</c:v>
                </c:pt>
                <c:pt idx="14">
                  <c:v>150.97979112385875</c:v>
                </c:pt>
                <c:pt idx="15">
                  <c:v>125.09724928659529</c:v>
                </c:pt>
                <c:pt idx="16">
                  <c:v>149.13187222210058</c:v>
                </c:pt>
                <c:pt idx="17">
                  <c:v>219.28272721301425</c:v>
                </c:pt>
                <c:pt idx="18">
                  <c:v>196.27423933906977</c:v>
                </c:pt>
                <c:pt idx="19">
                  <c:v>162.71101088170255</c:v>
                </c:pt>
                <c:pt idx="20">
                  <c:v>208.46451951919076</c:v>
                </c:pt>
                <c:pt idx="21">
                  <c:v>266.76957210313896</c:v>
                </c:pt>
                <c:pt idx="22">
                  <c:v>257.85110094220511</c:v>
                </c:pt>
                <c:pt idx="23">
                  <c:v>198.98043337055444</c:v>
                </c:pt>
                <c:pt idx="24">
                  <c:v>224.96077186375612</c:v>
                </c:pt>
                <c:pt idx="25">
                  <c:v>279.96409257110327</c:v>
                </c:pt>
                <c:pt idx="26">
                  <c:v>240.00467088505974</c:v>
                </c:pt>
                <c:pt idx="27">
                  <c:v>189.77222137075881</c:v>
                </c:pt>
                <c:pt idx="28">
                  <c:v>223.53104314000248</c:v>
                </c:pt>
                <c:pt idx="29">
                  <c:v>294.96493187076243</c:v>
                </c:pt>
                <c:pt idx="30">
                  <c:v>259.37059823820056</c:v>
                </c:pt>
                <c:pt idx="31">
                  <c:v>189.13800275874149</c:v>
                </c:pt>
                <c:pt idx="32">
                  <c:v>219.64982958567791</c:v>
                </c:pt>
                <c:pt idx="33">
                  <c:v>272.77092957910946</c:v>
                </c:pt>
                <c:pt idx="34">
                  <c:v>216.56193666571789</c:v>
                </c:pt>
                <c:pt idx="35">
                  <c:v>159.42314569512257</c:v>
                </c:pt>
                <c:pt idx="36">
                  <c:v>183.15635057911678</c:v>
                </c:pt>
                <c:pt idx="37">
                  <c:v>258.65317948605667</c:v>
                </c:pt>
                <c:pt idx="38">
                  <c:v>137.21089775870499</c:v>
                </c:pt>
                <c:pt idx="39">
                  <c:v>115.54674899101585</c:v>
                </c:pt>
                <c:pt idx="40">
                  <c:v>147.98020712455937</c:v>
                </c:pt>
              </c:numCache>
            </c:numRef>
          </c:val>
          <c:smooth val="0"/>
          <c:extLst>
            <c:ext xmlns:c16="http://schemas.microsoft.com/office/drawing/2014/chart" uri="{C3380CC4-5D6E-409C-BE32-E72D297353CC}">
              <c16:uniqueId val="{00000000-DC07-4341-B4B4-E168EF1AB1B3}"/>
            </c:ext>
          </c:extLst>
        </c:ser>
        <c:ser>
          <c:idx val="1"/>
          <c:order val="1"/>
          <c:tx>
            <c:strRef>
              <c:f>Grafdata!$A$36</c:f>
              <c:strCache>
                <c:ptCount val="1"/>
                <c:pt idx="0">
                  <c:v>Gävleborgs län</c:v>
                </c:pt>
              </c:strCache>
            </c:strRef>
          </c:tx>
          <c:spPr>
            <a:ln w="28575" cap="rnd">
              <a:solidFill>
                <a:schemeClr val="accent2"/>
              </a:solidFill>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Grafdata!$B$36:$AP$36</c:f>
              <c:numCache>
                <c:formatCode>General</c:formatCode>
                <c:ptCount val="41"/>
                <c:pt idx="0">
                  <c:v>100</c:v>
                </c:pt>
                <c:pt idx="1">
                  <c:v>190.31948881789137</c:v>
                </c:pt>
                <c:pt idx="2">
                  <c:v>133.76996805111821</c:v>
                </c:pt>
                <c:pt idx="3">
                  <c:v>92.651757188498408</c:v>
                </c:pt>
                <c:pt idx="4">
                  <c:v>100.79872204472844</c:v>
                </c:pt>
                <c:pt idx="5">
                  <c:v>177.18849840255592</c:v>
                </c:pt>
                <c:pt idx="6">
                  <c:v>121.3738019169329</c:v>
                </c:pt>
                <c:pt idx="7">
                  <c:v>84.504792332268366</c:v>
                </c:pt>
                <c:pt idx="8">
                  <c:v>107.06070287539936</c:v>
                </c:pt>
                <c:pt idx="9">
                  <c:v>202.0447284345048</c:v>
                </c:pt>
                <c:pt idx="10">
                  <c:v>140.3514376996805</c:v>
                </c:pt>
                <c:pt idx="11">
                  <c:v>88.178913738019176</c:v>
                </c:pt>
                <c:pt idx="12">
                  <c:v>129.68051118210863</c:v>
                </c:pt>
                <c:pt idx="13">
                  <c:v>174.44089456869008</c:v>
                </c:pt>
                <c:pt idx="14">
                  <c:v>157.47603833865816</c:v>
                </c:pt>
                <c:pt idx="15">
                  <c:v>110.7667731629393</c:v>
                </c:pt>
                <c:pt idx="16">
                  <c:v>144.66453674121405</c:v>
                </c:pt>
                <c:pt idx="17">
                  <c:v>211.69329073482427</c:v>
                </c:pt>
                <c:pt idx="18">
                  <c:v>168.59424920127796</c:v>
                </c:pt>
                <c:pt idx="19">
                  <c:v>128.78594249201279</c:v>
                </c:pt>
                <c:pt idx="20">
                  <c:v>198.37060702875399</c:v>
                </c:pt>
                <c:pt idx="21">
                  <c:v>237.44408945686902</c:v>
                </c:pt>
                <c:pt idx="22">
                  <c:v>204.24920127795528</c:v>
                </c:pt>
                <c:pt idx="23">
                  <c:v>147.79552715654953</c:v>
                </c:pt>
                <c:pt idx="24">
                  <c:v>222.23642172523961</c:v>
                </c:pt>
                <c:pt idx="25">
                  <c:v>251.5335463258786</c:v>
                </c:pt>
                <c:pt idx="26">
                  <c:v>190.92651757188497</c:v>
                </c:pt>
                <c:pt idx="27">
                  <c:v>114.4408945686901</c:v>
                </c:pt>
                <c:pt idx="28">
                  <c:v>192.87539936102237</c:v>
                </c:pt>
                <c:pt idx="29">
                  <c:v>223.16293929712461</c:v>
                </c:pt>
                <c:pt idx="30">
                  <c:v>197.57188498402556</c:v>
                </c:pt>
                <c:pt idx="31">
                  <c:v>134.05750798722045</c:v>
                </c:pt>
                <c:pt idx="32">
                  <c:v>183.13099041533548</c:v>
                </c:pt>
                <c:pt idx="33">
                  <c:v>239.10543130990416</c:v>
                </c:pt>
                <c:pt idx="34">
                  <c:v>191.24600638977637</c:v>
                </c:pt>
                <c:pt idx="35">
                  <c:v>126.16613418530352</c:v>
                </c:pt>
                <c:pt idx="36">
                  <c:v>185.52715654952075</c:v>
                </c:pt>
                <c:pt idx="37">
                  <c:v>245.62300319488818</c:v>
                </c:pt>
                <c:pt idx="38">
                  <c:v>134.98402555910542</c:v>
                </c:pt>
                <c:pt idx="39">
                  <c:v>106.13418530351437</c:v>
                </c:pt>
                <c:pt idx="40">
                  <c:v>117.85942492012779</c:v>
                </c:pt>
              </c:numCache>
            </c:numRef>
          </c:val>
          <c:smooth val="0"/>
          <c:extLst>
            <c:ext xmlns:c16="http://schemas.microsoft.com/office/drawing/2014/chart" uri="{C3380CC4-5D6E-409C-BE32-E72D297353CC}">
              <c16:uniqueId val="{00000001-DC07-4341-B4B4-E168EF1AB1B3}"/>
            </c:ext>
          </c:extLst>
        </c:ser>
        <c:ser>
          <c:idx val="2"/>
          <c:order val="2"/>
          <c:tx>
            <c:strRef>
              <c:f>Grafdata!$A$37</c:f>
              <c:strCache>
                <c:ptCount val="1"/>
                <c:pt idx="0">
                  <c:v>Gävle kommun</c:v>
                </c:pt>
              </c:strCache>
            </c:strRef>
          </c:tx>
          <c:spPr>
            <a:ln w="28575" cap="rnd">
              <a:solidFill>
                <a:schemeClr val="accent3"/>
              </a:solidFill>
              <a:prstDash val="sysDot"/>
              <a:round/>
            </a:ln>
            <a:effectLst/>
          </c:spPr>
          <c:marker>
            <c:symbol val="none"/>
          </c:marker>
          <c:cat>
            <c:strRef>
              <c:f>Grafdata!$B$20:$AP$20</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Grafdata!$B$37:$AP$37</c:f>
              <c:numCache>
                <c:formatCode>General</c:formatCode>
                <c:ptCount val="41"/>
                <c:pt idx="0">
                  <c:v>100</c:v>
                </c:pt>
                <c:pt idx="1">
                  <c:v>125.90847913862719</c:v>
                </c:pt>
                <c:pt idx="2">
                  <c:v>126.37954239569314</c:v>
                </c:pt>
                <c:pt idx="3">
                  <c:v>100.9421265141319</c:v>
                </c:pt>
                <c:pt idx="4">
                  <c:v>98.115746971736201</c:v>
                </c:pt>
                <c:pt idx="5">
                  <c:v>108.68102288021534</c:v>
                </c:pt>
                <c:pt idx="6">
                  <c:v>108.5464333781965</c:v>
                </c:pt>
                <c:pt idx="7">
                  <c:v>84.858681022880219</c:v>
                </c:pt>
                <c:pt idx="8">
                  <c:v>112.24764468371467</c:v>
                </c:pt>
                <c:pt idx="9">
                  <c:v>108.00807537012113</c:v>
                </c:pt>
                <c:pt idx="10">
                  <c:v>107.6043068640646</c:v>
                </c:pt>
                <c:pt idx="11">
                  <c:v>94.751009421265138</c:v>
                </c:pt>
                <c:pt idx="12">
                  <c:v>128.73485868102287</c:v>
                </c:pt>
                <c:pt idx="13">
                  <c:v>118.50605652759084</c:v>
                </c:pt>
                <c:pt idx="14">
                  <c:v>129.60969044414534</c:v>
                </c:pt>
                <c:pt idx="15">
                  <c:v>109.82503364737551</c:v>
                </c:pt>
                <c:pt idx="16">
                  <c:v>168.77523553162854</c:v>
                </c:pt>
                <c:pt idx="17">
                  <c:v>166.82368775235531</c:v>
                </c:pt>
                <c:pt idx="18">
                  <c:v>136.4064602960969</c:v>
                </c:pt>
                <c:pt idx="19">
                  <c:v>120.92866756393002</c:v>
                </c:pt>
                <c:pt idx="20">
                  <c:v>178.66756393001347</c:v>
                </c:pt>
                <c:pt idx="21">
                  <c:v>243.3378196500673</c:v>
                </c:pt>
                <c:pt idx="22">
                  <c:v>194.54912516823688</c:v>
                </c:pt>
                <c:pt idx="23">
                  <c:v>168.16958277254375</c:v>
                </c:pt>
                <c:pt idx="24">
                  <c:v>249.25975773889635</c:v>
                </c:pt>
                <c:pt idx="25">
                  <c:v>261.50740242261105</c:v>
                </c:pt>
                <c:pt idx="26">
                  <c:v>205.58546433378197</c:v>
                </c:pt>
                <c:pt idx="27">
                  <c:v>126.71601615074024</c:v>
                </c:pt>
                <c:pt idx="28">
                  <c:v>232.90713324360701</c:v>
                </c:pt>
                <c:pt idx="29">
                  <c:v>225.37012113055181</c:v>
                </c:pt>
                <c:pt idx="30">
                  <c:v>209.15208613728129</c:v>
                </c:pt>
                <c:pt idx="31">
                  <c:v>149.52893674293406</c:v>
                </c:pt>
                <c:pt idx="32">
                  <c:v>222.40915208613728</c:v>
                </c:pt>
                <c:pt idx="33">
                  <c:v>269.2462987886945</c:v>
                </c:pt>
                <c:pt idx="34">
                  <c:v>247.64468371467026</c:v>
                </c:pt>
                <c:pt idx="35">
                  <c:v>148.04845222072677</c:v>
                </c:pt>
                <c:pt idx="36">
                  <c:v>217.02557200538357</c:v>
                </c:pt>
                <c:pt idx="37">
                  <c:v>270.65948855989234</c:v>
                </c:pt>
                <c:pt idx="38">
                  <c:v>135.26244952893674</c:v>
                </c:pt>
                <c:pt idx="39">
                  <c:v>124.76446837146703</c:v>
                </c:pt>
                <c:pt idx="40">
                  <c:v>101.95154777927321</c:v>
                </c:pt>
              </c:numCache>
            </c:numRef>
          </c:val>
          <c:smooth val="0"/>
          <c:extLst>
            <c:ext xmlns:c16="http://schemas.microsoft.com/office/drawing/2014/chart" uri="{C3380CC4-5D6E-409C-BE32-E72D297353CC}">
              <c16:uniqueId val="{00000002-DC07-4341-B4B4-E168EF1AB1B3}"/>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Grafdata!$B$19:$AP$19</c:f>
              <c:numCache>
                <c:formatCode>General</c:formatCode>
                <c:ptCount val="41"/>
                <c:pt idx="0">
                  <c:v>100</c:v>
                </c:pt>
                <c:pt idx="1">
                  <c:v>76.332173594579743</c:v>
                </c:pt>
                <c:pt idx="2">
                  <c:v>101.08038820728804</c:v>
                </c:pt>
                <c:pt idx="3">
                  <c:v>92.547152536165541</c:v>
                </c:pt>
                <c:pt idx="4">
                  <c:v>155.3470060428493</c:v>
                </c:pt>
                <c:pt idx="5">
                  <c:v>151.22688152353049</c:v>
                </c:pt>
                <c:pt idx="6">
                  <c:v>127.1012635048526</c:v>
                </c:pt>
                <c:pt idx="7">
                  <c:v>139.60813037905146</c:v>
                </c:pt>
                <c:pt idx="8">
                  <c:v>236.43105658304339</c:v>
                </c:pt>
                <c:pt idx="9">
                  <c:v>157.50778245742538</c:v>
                </c:pt>
                <c:pt idx="10">
                  <c:v>142.41897088445339</c:v>
                </c:pt>
                <c:pt idx="11">
                  <c:v>105.07233107489471</c:v>
                </c:pt>
                <c:pt idx="12">
                  <c:v>132.94268449002016</c:v>
                </c:pt>
                <c:pt idx="13">
                  <c:v>119.84068851858633</c:v>
                </c:pt>
                <c:pt idx="14">
                  <c:v>115.24446072147958</c:v>
                </c:pt>
                <c:pt idx="15">
                  <c:v>93.279619117377763</c:v>
                </c:pt>
                <c:pt idx="16">
                  <c:v>102.63687969236403</c:v>
                </c:pt>
                <c:pt idx="17">
                  <c:v>153.45174876396266</c:v>
                </c:pt>
                <c:pt idx="18">
                  <c:v>82.155282915216986</c:v>
                </c:pt>
                <c:pt idx="19">
                  <c:v>70.655557590184941</c:v>
                </c:pt>
                <c:pt idx="20">
                  <c:v>88.738326313861933</c:v>
                </c:pt>
                <c:pt idx="21">
                  <c:v>96.42922541659037</c:v>
                </c:pt>
                <c:pt idx="22">
                  <c:v>82.191906244277604</c:v>
                </c:pt>
                <c:pt idx="23">
                  <c:v>69.80406518952573</c:v>
                </c:pt>
                <c:pt idx="24">
                  <c:v>104.87090276506135</c:v>
                </c:pt>
                <c:pt idx="25">
                  <c:v>85.588720014649326</c:v>
                </c:pt>
                <c:pt idx="26">
                  <c:v>70.509064273942499</c:v>
                </c:pt>
                <c:pt idx="27">
                  <c:v>77.092107672587431</c:v>
                </c:pt>
                <c:pt idx="28">
                  <c:v>83.418787767808098</c:v>
                </c:pt>
                <c:pt idx="29">
                  <c:v>76.149056949276684</c:v>
                </c:pt>
                <c:pt idx="30">
                  <c:v>87.621314777513277</c:v>
                </c:pt>
                <c:pt idx="31">
                  <c:v>64.466214978941579</c:v>
                </c:pt>
                <c:pt idx="32">
                  <c:v>99.258377586522613</c:v>
                </c:pt>
                <c:pt idx="33">
                  <c:v>145.84325215162059</c:v>
                </c:pt>
                <c:pt idx="34">
                  <c:v>110.45596044680461</c:v>
                </c:pt>
                <c:pt idx="35">
                  <c:v>76.396264420435813</c:v>
                </c:pt>
                <c:pt idx="36">
                  <c:v>125.01373374839773</c:v>
                </c:pt>
                <c:pt idx="37">
                  <c:v>447.71104193371178</c:v>
                </c:pt>
                <c:pt idx="38">
                  <c:v>427.37593847280721</c:v>
                </c:pt>
                <c:pt idx="39">
                  <c:v>123.99743636696576</c:v>
                </c:pt>
                <c:pt idx="40">
                  <c:v>131.3953488372093</c:v>
                </c:pt>
              </c:numCache>
            </c:numRef>
          </c:val>
          <c:smooth val="0"/>
          <c:extLst>
            <c:ext xmlns:c16="http://schemas.microsoft.com/office/drawing/2014/chart" uri="{C3380CC4-5D6E-409C-BE32-E72D297353CC}">
              <c16:uniqueId val="{00000000-457D-4CBF-B151-30AC1DF984E5}"/>
            </c:ext>
          </c:extLst>
        </c:ser>
        <c:ser>
          <c:idx val="1"/>
          <c:order val="1"/>
          <c:tx>
            <c:strRef>
              <c:f>Grafdata!$A$32</c:f>
              <c:strCache>
                <c:ptCount val="1"/>
                <c:pt idx="0">
                  <c:v>Gävleborgs län</c:v>
                </c:pt>
              </c:strCache>
            </c:strRef>
          </c:tx>
          <c:spPr>
            <a:ln w="28575" cap="rnd">
              <a:solidFill>
                <a:schemeClr val="accent2"/>
              </a:solidFill>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Grafdata!$B$32:$AP$32</c:f>
              <c:numCache>
                <c:formatCode>General</c:formatCode>
                <c:ptCount val="41"/>
                <c:pt idx="0">
                  <c:v>106</c:v>
                </c:pt>
                <c:pt idx="1">
                  <c:v>127.60416666666667</c:v>
                </c:pt>
                <c:pt idx="2">
                  <c:v>143.75</c:v>
                </c:pt>
                <c:pt idx="3">
                  <c:v>200</c:v>
                </c:pt>
                <c:pt idx="4">
                  <c:v>506.25</c:v>
                </c:pt>
                <c:pt idx="5">
                  <c:v>207.29166666666666</c:v>
                </c:pt>
                <c:pt idx="6">
                  <c:v>92.1875</c:v>
                </c:pt>
                <c:pt idx="7">
                  <c:v>177.08333333333334</c:v>
                </c:pt>
                <c:pt idx="8">
                  <c:v>447.91666666666669</c:v>
                </c:pt>
                <c:pt idx="9">
                  <c:v>272.91666666666669</c:v>
                </c:pt>
                <c:pt idx="10">
                  <c:v>347.39583333333331</c:v>
                </c:pt>
                <c:pt idx="11">
                  <c:v>99.479166666666671</c:v>
                </c:pt>
                <c:pt idx="12">
                  <c:v>232.29166666666666</c:v>
                </c:pt>
                <c:pt idx="13">
                  <c:v>206.77083333333334</c:v>
                </c:pt>
                <c:pt idx="14">
                  <c:v>229.16666666666666</c:v>
                </c:pt>
                <c:pt idx="15">
                  <c:v>181.77083333333334</c:v>
                </c:pt>
                <c:pt idx="16">
                  <c:v>111.97916666666667</c:v>
                </c:pt>
                <c:pt idx="17">
                  <c:v>221.875</c:v>
                </c:pt>
                <c:pt idx="18">
                  <c:v>58.333333333333336</c:v>
                </c:pt>
                <c:pt idx="19">
                  <c:v>110.41666666666667</c:v>
                </c:pt>
                <c:pt idx="20">
                  <c:v>241.66666666666666</c:v>
                </c:pt>
                <c:pt idx="21">
                  <c:v>121.875</c:v>
                </c:pt>
                <c:pt idx="22">
                  <c:v>84.375</c:v>
                </c:pt>
                <c:pt idx="23">
                  <c:v>133.33333333333334</c:v>
                </c:pt>
                <c:pt idx="24">
                  <c:v>95.833333333333329</c:v>
                </c:pt>
                <c:pt idx="25">
                  <c:v>87.5</c:v>
                </c:pt>
                <c:pt idx="26">
                  <c:v>139.58333333333334</c:v>
                </c:pt>
                <c:pt idx="27">
                  <c:v>215.625</c:v>
                </c:pt>
                <c:pt idx="28">
                  <c:v>100.52083333333333</c:v>
                </c:pt>
                <c:pt idx="29">
                  <c:v>146.875</c:v>
                </c:pt>
                <c:pt idx="30">
                  <c:v>156.25</c:v>
                </c:pt>
                <c:pt idx="31">
                  <c:v>86.458333333333329</c:v>
                </c:pt>
                <c:pt idx="32">
                  <c:v>289.58333333333331</c:v>
                </c:pt>
                <c:pt idx="33">
                  <c:v>123.95833333333333</c:v>
                </c:pt>
                <c:pt idx="34">
                  <c:v>109.375</c:v>
                </c:pt>
                <c:pt idx="35">
                  <c:v>103.64583333333333</c:v>
                </c:pt>
                <c:pt idx="36">
                  <c:v>133.85416666666666</c:v>
                </c:pt>
                <c:pt idx="37">
                  <c:v>308.33333333333331</c:v>
                </c:pt>
                <c:pt idx="38">
                  <c:v>544.27083333333337</c:v>
                </c:pt>
                <c:pt idx="39">
                  <c:v>151.04166666666666</c:v>
                </c:pt>
                <c:pt idx="40">
                  <c:v>76.041666666666671</c:v>
                </c:pt>
              </c:numCache>
            </c:numRef>
          </c:val>
          <c:smooth val="0"/>
          <c:extLst>
            <c:ext xmlns:c16="http://schemas.microsoft.com/office/drawing/2014/chart" uri="{C3380CC4-5D6E-409C-BE32-E72D297353CC}">
              <c16:uniqueId val="{00000001-457D-4CBF-B151-30AC1DF984E5}"/>
            </c:ext>
          </c:extLst>
        </c:ser>
        <c:ser>
          <c:idx val="2"/>
          <c:order val="2"/>
          <c:tx>
            <c:strRef>
              <c:f>Grafdata!$A$33</c:f>
              <c:strCache>
                <c:ptCount val="1"/>
                <c:pt idx="0">
                  <c:v>Gävle kommun</c:v>
                </c:pt>
              </c:strCache>
            </c:strRef>
          </c:tx>
          <c:spPr>
            <a:ln w="28575" cap="rnd">
              <a:solidFill>
                <a:schemeClr val="accent3"/>
              </a:solidFill>
              <a:prstDash val="sysDot"/>
              <a:round/>
            </a:ln>
            <a:effectLst/>
          </c:spPr>
          <c:marker>
            <c:symbol val="none"/>
          </c:marker>
          <c:cat>
            <c:strRef>
              <c:f>Grafdata!$B$18:$AP$18</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Grafdata!$B$33:$AP$33</c:f>
              <c:numCache>
                <c:formatCode>General</c:formatCode>
                <c:ptCount val="41"/>
                <c:pt idx="0">
                  <c:v>107</c:v>
                </c:pt>
                <c:pt idx="1">
                  <c:v>298.14814814814815</c:v>
                </c:pt>
                <c:pt idx="2">
                  <c:v>303.7037037037037</c:v>
                </c:pt>
                <c:pt idx="3">
                  <c:v>105.55555555555556</c:v>
                </c:pt>
                <c:pt idx="4">
                  <c:v>316.66666666666669</c:v>
                </c:pt>
                <c:pt idx="5">
                  <c:v>357.40740740740739</c:v>
                </c:pt>
                <c:pt idx="6">
                  <c:v>129.62962962962962</c:v>
                </c:pt>
                <c:pt idx="7">
                  <c:v>355.55555555555554</c:v>
                </c:pt>
                <c:pt idx="8">
                  <c:v>448.14814814814815</c:v>
                </c:pt>
                <c:pt idx="9">
                  <c:v>212.96296296296296</c:v>
                </c:pt>
                <c:pt idx="10">
                  <c:v>179.62962962962962</c:v>
                </c:pt>
                <c:pt idx="11">
                  <c:v>109.25925925925925</c:v>
                </c:pt>
                <c:pt idx="12">
                  <c:v>151.85185185185185</c:v>
                </c:pt>
                <c:pt idx="13">
                  <c:v>129.62962962962962</c:v>
                </c:pt>
                <c:pt idx="14">
                  <c:v>177.77777777777777</c:v>
                </c:pt>
                <c:pt idx="15">
                  <c:v>520.37037037037032</c:v>
                </c:pt>
                <c:pt idx="16">
                  <c:v>155.55555555555554</c:v>
                </c:pt>
                <c:pt idx="17">
                  <c:v>288.88888888888891</c:v>
                </c:pt>
                <c:pt idx="18">
                  <c:v>96.296296296296291</c:v>
                </c:pt>
                <c:pt idx="19">
                  <c:v>144.44444444444446</c:v>
                </c:pt>
                <c:pt idx="20">
                  <c:v>237.03703703703704</c:v>
                </c:pt>
                <c:pt idx="21">
                  <c:v>133.33333333333334</c:v>
                </c:pt>
                <c:pt idx="22">
                  <c:v>55.555555555555557</c:v>
                </c:pt>
                <c:pt idx="23">
                  <c:v>38.888888888888886</c:v>
                </c:pt>
                <c:pt idx="24">
                  <c:v>103.70370370370371</c:v>
                </c:pt>
                <c:pt idx="25">
                  <c:v>40.74074074074074</c:v>
                </c:pt>
                <c:pt idx="26">
                  <c:v>81.481481481481481</c:v>
                </c:pt>
                <c:pt idx="27">
                  <c:v>98.148148148148152</c:v>
                </c:pt>
                <c:pt idx="28">
                  <c:v>62.962962962962962</c:v>
                </c:pt>
                <c:pt idx="29">
                  <c:v>229.62962962962962</c:v>
                </c:pt>
                <c:pt idx="30">
                  <c:v>118.51851851851852</c:v>
                </c:pt>
                <c:pt idx="31">
                  <c:v>100</c:v>
                </c:pt>
                <c:pt idx="32">
                  <c:v>842.59259259259261</c:v>
                </c:pt>
                <c:pt idx="33">
                  <c:v>135.18518518518519</c:v>
                </c:pt>
                <c:pt idx="34">
                  <c:v>192.59259259259258</c:v>
                </c:pt>
                <c:pt idx="35">
                  <c:v>53.703703703703702</c:v>
                </c:pt>
                <c:pt idx="36">
                  <c:v>211.11111111111111</c:v>
                </c:pt>
                <c:pt idx="37">
                  <c:v>583.33333333333337</c:v>
                </c:pt>
                <c:pt idx="38">
                  <c:v>601.85185185185185</c:v>
                </c:pt>
                <c:pt idx="39">
                  <c:v>87.037037037037038</c:v>
                </c:pt>
                <c:pt idx="40">
                  <c:v>94.444444444444443</c:v>
                </c:pt>
              </c:numCache>
            </c:numRef>
          </c:val>
          <c:smooth val="0"/>
          <c:extLst>
            <c:ext xmlns:c16="http://schemas.microsoft.com/office/drawing/2014/chart" uri="{C3380CC4-5D6E-409C-BE32-E72D297353CC}">
              <c16:uniqueId val="{00000002-457D-4CBF-B151-30AC1DF984E5}"/>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Grafdata!$B$4:$AP$4</c:f>
              <c:numCache>
                <c:formatCode>General</c:formatCode>
                <c:ptCount val="41"/>
                <c:pt idx="0">
                  <c:v>5.6962523000000003</c:v>
                </c:pt>
                <c:pt idx="1">
                  <c:v>5.6342609000000001</c:v>
                </c:pt>
                <c:pt idx="2">
                  <c:v>5.1058506000000001</c:v>
                </c:pt>
                <c:pt idx="3">
                  <c:v>5.1979901999999996</c:v>
                </c:pt>
                <c:pt idx="4">
                  <c:v>5.3716065000000004</c:v>
                </c:pt>
                <c:pt idx="5">
                  <c:v>5.6471321000000003</c:v>
                </c:pt>
                <c:pt idx="6">
                  <c:v>5.2812840999999997</c:v>
                </c:pt>
                <c:pt idx="7">
                  <c:v>5.4272818000000003</c:v>
                </c:pt>
                <c:pt idx="8">
                  <c:v>5.6900012000000002</c:v>
                </c:pt>
                <c:pt idx="9">
                  <c:v>5.8598794999999999</c:v>
                </c:pt>
                <c:pt idx="10">
                  <c:v>5.4593397000000001</c:v>
                </c:pt>
                <c:pt idx="11">
                  <c:v>5.5785103999999999</c:v>
                </c:pt>
                <c:pt idx="12">
                  <c:v>5.6457477999999996</c:v>
                </c:pt>
                <c:pt idx="13">
                  <c:v>5.5976245000000002</c:v>
                </c:pt>
                <c:pt idx="14">
                  <c:v>5.0938878000000001</c:v>
                </c:pt>
                <c:pt idx="15">
                  <c:v>5.1062773000000004</c:v>
                </c:pt>
                <c:pt idx="16">
                  <c:v>5.2243864999999996</c:v>
                </c:pt>
                <c:pt idx="17">
                  <c:v>5.2929404</c:v>
                </c:pt>
                <c:pt idx="18">
                  <c:v>4.9356795</c:v>
                </c:pt>
                <c:pt idx="19">
                  <c:v>5.0270139</c:v>
                </c:pt>
                <c:pt idx="20">
                  <c:v>5.1607665000000003</c:v>
                </c:pt>
                <c:pt idx="21">
                  <c:v>5.1933197</c:v>
                </c:pt>
                <c:pt idx="22">
                  <c:v>4.8013187999999998</c:v>
                </c:pt>
                <c:pt idx="23">
                  <c:v>4.8220586000000001</c:v>
                </c:pt>
                <c:pt idx="24">
                  <c:v>4.9710428000000002</c:v>
                </c:pt>
                <c:pt idx="25">
                  <c:v>5.0919134000000001</c:v>
                </c:pt>
                <c:pt idx="26">
                  <c:v>4.8117241000000002</c:v>
                </c:pt>
                <c:pt idx="27">
                  <c:v>4.8194819000000004</c:v>
                </c:pt>
                <c:pt idx="28">
                  <c:v>4.8820189999999997</c:v>
                </c:pt>
                <c:pt idx="29">
                  <c:v>4.9013086000000001</c:v>
                </c:pt>
                <c:pt idx="30">
                  <c:v>4.5815858</c:v>
                </c:pt>
                <c:pt idx="31">
                  <c:v>4.5682245000000004</c:v>
                </c:pt>
                <c:pt idx="32">
                  <c:v>4.5652578999999998</c:v>
                </c:pt>
                <c:pt idx="33">
                  <c:v>4.6360673999999999</c:v>
                </c:pt>
                <c:pt idx="34">
                  <c:v>4.4652865000000004</c:v>
                </c:pt>
                <c:pt idx="35">
                  <c:v>4.6453017000000001</c:v>
                </c:pt>
                <c:pt idx="36">
                  <c:v>4.8557554528969531</c:v>
                </c:pt>
                <c:pt idx="37">
                  <c:v>5.0690150105641782</c:v>
                </c:pt>
                <c:pt idx="38">
                  <c:v>5.8655588453141814</c:v>
                </c:pt>
                <c:pt idx="39">
                  <c:v>6.2768198893320166</c:v>
                </c:pt>
                <c:pt idx="40">
                  <c:v>6.0307963571851229</c:v>
                </c:pt>
              </c:numCache>
            </c:numRef>
          </c:val>
          <c:smooth val="0"/>
          <c:extLst>
            <c:ext xmlns:c16="http://schemas.microsoft.com/office/drawing/2014/chart" uri="{C3380CC4-5D6E-409C-BE32-E72D297353CC}">
              <c16:uniqueId val="{00000000-4B8B-4BEC-8CDC-DDE20B6749F0}"/>
            </c:ext>
          </c:extLst>
        </c:ser>
        <c:ser>
          <c:idx val="1"/>
          <c:order val="1"/>
          <c:tx>
            <c:strRef>
              <c:f>Grafdata!$A$19</c:f>
              <c:strCache>
                <c:ptCount val="1"/>
                <c:pt idx="0">
                  <c:v>Gävleborgs län</c:v>
                </c:pt>
              </c:strCache>
            </c:strRef>
          </c:tx>
          <c:spPr>
            <a:ln w="28575" cap="rnd">
              <a:solidFill>
                <a:schemeClr val="accent2"/>
              </a:solidFill>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Grafdata!$B$19:$AP$19</c:f>
              <c:numCache>
                <c:formatCode>General</c:formatCode>
                <c:ptCount val="41"/>
                <c:pt idx="0">
                  <c:v>8.0792499000000007</c:v>
                </c:pt>
                <c:pt idx="1">
                  <c:v>8.0990839000000001</c:v>
                </c:pt>
                <c:pt idx="2">
                  <c:v>7.0498609999999999</c:v>
                </c:pt>
                <c:pt idx="3">
                  <c:v>7.1052033000000003</c:v>
                </c:pt>
                <c:pt idx="4">
                  <c:v>7.6336567999999998</c:v>
                </c:pt>
                <c:pt idx="5">
                  <c:v>8.2439929999999997</c:v>
                </c:pt>
                <c:pt idx="6">
                  <c:v>7.5099292000000002</c:v>
                </c:pt>
                <c:pt idx="7">
                  <c:v>7.5564451999999998</c:v>
                </c:pt>
                <c:pt idx="8">
                  <c:v>8.0618154999999998</c:v>
                </c:pt>
                <c:pt idx="9">
                  <c:v>8.3307486999999991</c:v>
                </c:pt>
                <c:pt idx="10">
                  <c:v>7.4986845999999998</c:v>
                </c:pt>
                <c:pt idx="11">
                  <c:v>7.4636196000000004</c:v>
                </c:pt>
                <c:pt idx="12">
                  <c:v>7.7709353999999999</c:v>
                </c:pt>
                <c:pt idx="13">
                  <c:v>7.8944524999999999</c:v>
                </c:pt>
                <c:pt idx="14">
                  <c:v>7.0427341999999999</c:v>
                </c:pt>
                <c:pt idx="15">
                  <c:v>6.9364319999999999</c:v>
                </c:pt>
                <c:pt idx="16">
                  <c:v>7.4848033999999997</c:v>
                </c:pt>
                <c:pt idx="17">
                  <c:v>7.8555925999999996</c:v>
                </c:pt>
                <c:pt idx="18">
                  <c:v>7.2157843000000002</c:v>
                </c:pt>
                <c:pt idx="19">
                  <c:v>7.1644426000000001</c:v>
                </c:pt>
                <c:pt idx="20">
                  <c:v>7.5972989000000002</c:v>
                </c:pt>
                <c:pt idx="21">
                  <c:v>7.8067921</c:v>
                </c:pt>
                <c:pt idx="22">
                  <c:v>7.1228869000000001</c:v>
                </c:pt>
                <c:pt idx="23">
                  <c:v>7.0553945000000002</c:v>
                </c:pt>
                <c:pt idx="24">
                  <c:v>7.3336075999999997</c:v>
                </c:pt>
                <c:pt idx="25">
                  <c:v>7.4147594000000003</c:v>
                </c:pt>
                <c:pt idx="26">
                  <c:v>6.8013681000000004</c:v>
                </c:pt>
                <c:pt idx="27">
                  <c:v>6.5998957000000003</c:v>
                </c:pt>
                <c:pt idx="28">
                  <c:v>6.7600595999999999</c:v>
                </c:pt>
                <c:pt idx="29">
                  <c:v>6.7298498000000002</c:v>
                </c:pt>
                <c:pt idx="30">
                  <c:v>6.1397124999999999</c:v>
                </c:pt>
                <c:pt idx="31">
                  <c:v>5.9244516999999997</c:v>
                </c:pt>
                <c:pt idx="32">
                  <c:v>5.9807613999999996</c:v>
                </c:pt>
                <c:pt idx="33">
                  <c:v>6.2971548999999998</c:v>
                </c:pt>
                <c:pt idx="34">
                  <c:v>6.0884353999999998</c:v>
                </c:pt>
                <c:pt idx="35">
                  <c:v>6.2679324000000003</c:v>
                </c:pt>
                <c:pt idx="36">
                  <c:v>6.5694896197245303</c:v>
                </c:pt>
                <c:pt idx="37">
                  <c:v>6.8472310189057515</c:v>
                </c:pt>
                <c:pt idx="38">
                  <c:v>7.3334525921878999</c:v>
                </c:pt>
                <c:pt idx="39">
                  <c:v>7.3675105260524845</c:v>
                </c:pt>
                <c:pt idx="40">
                  <c:v>7.2101042191313773</c:v>
                </c:pt>
              </c:numCache>
            </c:numRef>
          </c:val>
          <c:smooth val="0"/>
          <c:extLst>
            <c:ext xmlns:c16="http://schemas.microsoft.com/office/drawing/2014/chart" uri="{C3380CC4-5D6E-409C-BE32-E72D297353CC}">
              <c16:uniqueId val="{00000001-4B8B-4BEC-8CDC-DDE20B6749F0}"/>
            </c:ext>
          </c:extLst>
        </c:ser>
        <c:ser>
          <c:idx val="2"/>
          <c:order val="2"/>
          <c:tx>
            <c:strRef>
              <c:f>Grafdata!$A$20</c:f>
              <c:strCache>
                <c:ptCount val="1"/>
                <c:pt idx="0">
                  <c:v>Gävle kommun</c:v>
                </c:pt>
              </c:strCache>
            </c:strRef>
          </c:tx>
          <c:spPr>
            <a:ln w="28575" cap="rnd">
              <a:solidFill>
                <a:schemeClr val="accent3"/>
              </a:solidFill>
              <a:prstDash val="sysDash"/>
              <a:round/>
            </a:ln>
            <a:effectLst/>
          </c:spPr>
          <c:marker>
            <c:symbol val="none"/>
          </c:marker>
          <c:cat>
            <c:numRef>
              <c:f>Grafdata!$B$2:$AP$2</c:f>
              <c:numCache>
                <c:formatCode>General</c:formatCode>
                <c:ptCount val="41"/>
                <c:pt idx="1">
                  <c:v>2011</c:v>
                </c:pt>
                <c:pt idx="5">
                  <c:v>2012</c:v>
                </c:pt>
                <c:pt idx="9">
                  <c:v>2013</c:v>
                </c:pt>
                <c:pt idx="13">
                  <c:v>2014</c:v>
                </c:pt>
                <c:pt idx="17">
                  <c:v>2015</c:v>
                </c:pt>
                <c:pt idx="21">
                  <c:v>2016</c:v>
                </c:pt>
                <c:pt idx="25">
                  <c:v>2017</c:v>
                </c:pt>
                <c:pt idx="29">
                  <c:v>2018</c:v>
                </c:pt>
                <c:pt idx="33">
                  <c:v>2019</c:v>
                </c:pt>
                <c:pt idx="37">
                  <c:v>2020</c:v>
                </c:pt>
              </c:numCache>
            </c:numRef>
          </c:cat>
          <c:val>
            <c:numRef>
              <c:f>Grafdata!$B$20:$AP$20</c:f>
              <c:numCache>
                <c:formatCode>General</c:formatCode>
                <c:ptCount val="41"/>
                <c:pt idx="0">
                  <c:v>9.0719498999999999</c:v>
                </c:pt>
                <c:pt idx="1">
                  <c:v>8.9462276000000003</c:v>
                </c:pt>
                <c:pt idx="2">
                  <c:v>8.1530681999999999</c:v>
                </c:pt>
                <c:pt idx="3">
                  <c:v>8.2942791000000007</c:v>
                </c:pt>
                <c:pt idx="4">
                  <c:v>8.7142222999999994</c:v>
                </c:pt>
                <c:pt idx="5">
                  <c:v>9.4089624999999995</c:v>
                </c:pt>
                <c:pt idx="6">
                  <c:v>8.9535242999999998</c:v>
                </c:pt>
                <c:pt idx="7">
                  <c:v>8.9318358999999994</c:v>
                </c:pt>
                <c:pt idx="8">
                  <c:v>9.1650670000000005</c:v>
                </c:pt>
                <c:pt idx="9">
                  <c:v>9.0913260999999999</c:v>
                </c:pt>
                <c:pt idx="10">
                  <c:v>8.3845424000000008</c:v>
                </c:pt>
                <c:pt idx="11">
                  <c:v>8.5424559999999996</c:v>
                </c:pt>
                <c:pt idx="12">
                  <c:v>8.6579849000000006</c:v>
                </c:pt>
                <c:pt idx="13">
                  <c:v>8.6588364000000002</c:v>
                </c:pt>
                <c:pt idx="14">
                  <c:v>7.9947206</c:v>
                </c:pt>
                <c:pt idx="15">
                  <c:v>7.8306459999999998</c:v>
                </c:pt>
                <c:pt idx="16">
                  <c:v>7.9348187000000001</c:v>
                </c:pt>
                <c:pt idx="17">
                  <c:v>8.1206454000000008</c:v>
                </c:pt>
                <c:pt idx="18">
                  <c:v>7.6211339999999996</c:v>
                </c:pt>
                <c:pt idx="19">
                  <c:v>7.6740399000000004</c:v>
                </c:pt>
                <c:pt idx="20">
                  <c:v>7.9003842999999998</c:v>
                </c:pt>
                <c:pt idx="21">
                  <c:v>8.0285104</c:v>
                </c:pt>
                <c:pt idx="22">
                  <c:v>7.4407021999999996</c:v>
                </c:pt>
                <c:pt idx="23">
                  <c:v>7.2729735</c:v>
                </c:pt>
                <c:pt idx="24">
                  <c:v>7.4340235000000003</c:v>
                </c:pt>
                <c:pt idx="25">
                  <c:v>7.501563</c:v>
                </c:pt>
                <c:pt idx="26">
                  <c:v>7.1116391999999999</c:v>
                </c:pt>
                <c:pt idx="27">
                  <c:v>7.0151554000000003</c:v>
                </c:pt>
                <c:pt idx="28">
                  <c:v>7.1042154999999996</c:v>
                </c:pt>
                <c:pt idx="29">
                  <c:v>6.7608056000000003</c:v>
                </c:pt>
                <c:pt idx="30">
                  <c:v>6.2848436000000003</c:v>
                </c:pt>
                <c:pt idx="31">
                  <c:v>6.2296680999999996</c:v>
                </c:pt>
                <c:pt idx="32">
                  <c:v>6.1026942000000002</c:v>
                </c:pt>
                <c:pt idx="33">
                  <c:v>6.3865388999999997</c:v>
                </c:pt>
                <c:pt idx="34">
                  <c:v>6.3698980000000001</c:v>
                </c:pt>
                <c:pt idx="35">
                  <c:v>6.5987647000000003</c:v>
                </c:pt>
                <c:pt idx="36">
                  <c:v>6.7047837877553196</c:v>
                </c:pt>
                <c:pt idx="37">
                  <c:v>6.7611845410370286</c:v>
                </c:pt>
                <c:pt idx="38">
                  <c:v>7.4734442752713441</c:v>
                </c:pt>
                <c:pt idx="39">
                  <c:v>7.880358550302577</c:v>
                </c:pt>
                <c:pt idx="40">
                  <c:v>7.7144878589259251</c:v>
                </c:pt>
              </c:numCache>
            </c:numRef>
          </c:val>
          <c:smooth val="0"/>
          <c:extLst>
            <c:ext xmlns:c16="http://schemas.microsoft.com/office/drawing/2014/chart" uri="{C3380CC4-5D6E-409C-BE32-E72D297353CC}">
              <c16:uniqueId val="{00000002-4B8B-4BEC-8CDC-DDE20B6749F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Grafdata!$B$23:$AP$23</c:f>
              <c:numCache>
                <c:formatCode>General</c:formatCode>
                <c:ptCount val="41"/>
                <c:pt idx="0">
                  <c:v>100</c:v>
                </c:pt>
                <c:pt idx="1">
                  <c:v>100.13258889265335</c:v>
                </c:pt>
                <c:pt idx="2">
                  <c:v>100.33181209422266</c:v>
                </c:pt>
                <c:pt idx="3">
                  <c:v>100.59055373174434</c:v>
                </c:pt>
                <c:pt idx="4">
                  <c:v>100.71461419754725</c:v>
                </c:pt>
                <c:pt idx="5">
                  <c:v>100.84480281066361</c:v>
                </c:pt>
                <c:pt idx="6">
                  <c:v>101.0497080898979</c:v>
                </c:pt>
                <c:pt idx="7">
                  <c:v>101.32222478299242</c:v>
                </c:pt>
                <c:pt idx="8">
                  <c:v>101.49032931622833</c:v>
                </c:pt>
                <c:pt idx="9">
                  <c:v>101.67696698128738</c:v>
                </c:pt>
                <c:pt idx="10">
                  <c:v>101.9209245961742</c:v>
                </c:pt>
                <c:pt idx="11">
                  <c:v>102.22901003338087</c:v>
                </c:pt>
                <c:pt idx="12">
                  <c:v>102.43526414226648</c:v>
                </c:pt>
                <c:pt idx="13">
                  <c:v>102.66899401735635</c:v>
                </c:pt>
                <c:pt idx="14">
                  <c:v>102.95918356509483</c:v>
                </c:pt>
                <c:pt idx="15">
                  <c:v>103.32351626083179</c:v>
                </c:pt>
                <c:pt idx="16">
                  <c:v>103.52379091228677</c:v>
                </c:pt>
                <c:pt idx="17">
                  <c:v>103.7362262720154</c:v>
                </c:pt>
                <c:pt idx="18">
                  <c:v>104.01039979523279</c:v>
                </c:pt>
                <c:pt idx="19">
                  <c:v>104.38725430324452</c:v>
                </c:pt>
                <c:pt idx="20">
                  <c:v>104.62475452893452</c:v>
                </c:pt>
                <c:pt idx="21">
                  <c:v>104.88348554575029</c:v>
                </c:pt>
                <c:pt idx="22">
                  <c:v>105.21222825596325</c:v>
                </c:pt>
                <c:pt idx="23">
                  <c:v>105.72296738275006</c:v>
                </c:pt>
                <c:pt idx="24">
                  <c:v>106.15558059681995</c:v>
                </c:pt>
                <c:pt idx="25">
                  <c:v>106.46081968484117</c:v>
                </c:pt>
                <c:pt idx="26">
                  <c:v>106.77060443499438</c:v>
                </c:pt>
                <c:pt idx="27">
                  <c:v>107.20258040670932</c:v>
                </c:pt>
                <c:pt idx="28">
                  <c:v>107.48411407912639</c:v>
                </c:pt>
                <c:pt idx="29">
                  <c:v>107.72248520270148</c:v>
                </c:pt>
                <c:pt idx="30">
                  <c:v>108.02876511990246</c:v>
                </c:pt>
                <c:pt idx="31">
                  <c:v>108.40645866368153</c:v>
                </c:pt>
                <c:pt idx="32">
                  <c:v>108.65178634963152</c:v>
                </c:pt>
                <c:pt idx="33">
                  <c:v>108.91642247893648</c:v>
                </c:pt>
                <c:pt idx="34">
                  <c:v>109.19348483416299</c:v>
                </c:pt>
                <c:pt idx="35">
                  <c:v>109.53608756559613</c:v>
                </c:pt>
                <c:pt idx="36">
                  <c:v>109.68628558865794</c:v>
                </c:pt>
                <c:pt idx="37">
                  <c:v>109.85424143201102</c:v>
                </c:pt>
                <c:pt idx="38">
                  <c:v>109.94968971607666</c:v>
                </c:pt>
                <c:pt idx="39">
                  <c:v>110.17097212383318</c:v>
                </c:pt>
                <c:pt idx="40">
                  <c:v>110.23543980874233</c:v>
                </c:pt>
              </c:numCache>
            </c:numRef>
          </c:val>
          <c:smooth val="0"/>
          <c:extLst>
            <c:ext xmlns:c16="http://schemas.microsoft.com/office/drawing/2014/chart" uri="{C3380CC4-5D6E-409C-BE32-E72D297353CC}">
              <c16:uniqueId val="{00000000-6884-49CF-BC2E-7F8FBCB0B1D1}"/>
            </c:ext>
          </c:extLst>
        </c:ser>
        <c:ser>
          <c:idx val="1"/>
          <c:order val="1"/>
          <c:tx>
            <c:strRef>
              <c:f>Grafdata!$A$38</c:f>
              <c:strCache>
                <c:ptCount val="1"/>
                <c:pt idx="0">
                  <c:v>Gävleborgs län</c:v>
                </c:pt>
              </c:strCache>
            </c:strRef>
          </c:tx>
          <c:spPr>
            <a:ln w="28575" cap="rnd">
              <a:solidFill>
                <a:schemeClr val="accent2"/>
              </a:solidFill>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Grafdata!$B$38:$AP$38</c:f>
              <c:numCache>
                <c:formatCode>General</c:formatCode>
                <c:ptCount val="41"/>
                <c:pt idx="0">
                  <c:v>100</c:v>
                </c:pt>
                <c:pt idx="1">
                  <c:v>99.933094160024297</c:v>
                </c:pt>
                <c:pt idx="2">
                  <c:v>99.992405283029782</c:v>
                </c:pt>
                <c:pt idx="3">
                  <c:v>99.911394968680838</c:v>
                </c:pt>
                <c:pt idx="4">
                  <c:v>99.863295094536142</c:v>
                </c:pt>
                <c:pt idx="5">
                  <c:v>99.890780736904532</c:v>
                </c:pt>
                <c:pt idx="6">
                  <c:v>100.00036165318906</c:v>
                </c:pt>
                <c:pt idx="7">
                  <c:v>99.992405283029782</c:v>
                </c:pt>
                <c:pt idx="8">
                  <c:v>100.04665326138846</c:v>
                </c:pt>
                <c:pt idx="9">
                  <c:v>100.06871410592099</c:v>
                </c:pt>
                <c:pt idx="10">
                  <c:v>100.27557973006206</c:v>
                </c:pt>
                <c:pt idx="11">
                  <c:v>100.42204927163047</c:v>
                </c:pt>
                <c:pt idx="12">
                  <c:v>100.52873696240253</c:v>
                </c:pt>
                <c:pt idx="13">
                  <c:v>100.70341545271746</c:v>
                </c:pt>
                <c:pt idx="14">
                  <c:v>101.02167025908834</c:v>
                </c:pt>
                <c:pt idx="15">
                  <c:v>101.14716391569141</c:v>
                </c:pt>
                <c:pt idx="16">
                  <c:v>101.25963805748839</c:v>
                </c:pt>
                <c:pt idx="17">
                  <c:v>101.40538429267869</c:v>
                </c:pt>
                <c:pt idx="18">
                  <c:v>101.6437137442678</c:v>
                </c:pt>
                <c:pt idx="19">
                  <c:v>101.82020050052802</c:v>
                </c:pt>
                <c:pt idx="20">
                  <c:v>101.91929347432986</c:v>
                </c:pt>
                <c:pt idx="21">
                  <c:v>102.08384567535117</c:v>
                </c:pt>
                <c:pt idx="22">
                  <c:v>102.34604423741808</c:v>
                </c:pt>
                <c:pt idx="23">
                  <c:v>102.61439090369899</c:v>
                </c:pt>
                <c:pt idx="24">
                  <c:v>102.92143446120907</c:v>
                </c:pt>
                <c:pt idx="25">
                  <c:v>102.99955155004557</c:v>
                </c:pt>
                <c:pt idx="26">
                  <c:v>103.16699697657934</c:v>
                </c:pt>
                <c:pt idx="27">
                  <c:v>103.23462612293315</c:v>
                </c:pt>
                <c:pt idx="28">
                  <c:v>103.30153196290885</c:v>
                </c:pt>
                <c:pt idx="29">
                  <c:v>103.35722655402375</c:v>
                </c:pt>
                <c:pt idx="30">
                  <c:v>103.52575694012469</c:v>
                </c:pt>
                <c:pt idx="31">
                  <c:v>103.56445383135389</c:v>
                </c:pt>
                <c:pt idx="32">
                  <c:v>103.63063636495147</c:v>
                </c:pt>
                <c:pt idx="33">
                  <c:v>103.7127316388676</c:v>
                </c:pt>
                <c:pt idx="34">
                  <c:v>103.8747522675655</c:v>
                </c:pt>
                <c:pt idx="35">
                  <c:v>103.91923560981961</c:v>
                </c:pt>
                <c:pt idx="36">
                  <c:v>103.93261677781474</c:v>
                </c:pt>
                <c:pt idx="37">
                  <c:v>103.93659496289439</c:v>
                </c:pt>
                <c:pt idx="38">
                  <c:v>104.07329986835823</c:v>
                </c:pt>
                <c:pt idx="39">
                  <c:v>104.03315636437281</c:v>
                </c:pt>
                <c:pt idx="40">
                  <c:v>103.97601516050169</c:v>
                </c:pt>
              </c:numCache>
            </c:numRef>
          </c:val>
          <c:smooth val="0"/>
          <c:extLst>
            <c:ext xmlns:c16="http://schemas.microsoft.com/office/drawing/2014/chart" uri="{C3380CC4-5D6E-409C-BE32-E72D297353CC}">
              <c16:uniqueId val="{00000001-6884-49CF-BC2E-7F8FBCB0B1D1}"/>
            </c:ext>
          </c:extLst>
        </c:ser>
        <c:ser>
          <c:idx val="2"/>
          <c:order val="2"/>
          <c:tx>
            <c:strRef>
              <c:f>Grafdata!$A$39</c:f>
              <c:strCache>
                <c:ptCount val="1"/>
                <c:pt idx="0">
                  <c:v>Gävle kommun</c:v>
                </c:pt>
              </c:strCache>
            </c:strRef>
          </c:tx>
          <c:spPr>
            <a:ln w="28575" cap="rnd">
              <a:solidFill>
                <a:schemeClr val="accent3"/>
              </a:solidFill>
              <a:prstDash val="sysDot"/>
              <a:round/>
            </a:ln>
            <a:effectLst/>
          </c:spPr>
          <c:marker>
            <c:symbol val="none"/>
          </c:marker>
          <c:cat>
            <c:strRef>
              <c:f>Grafdata!$B$22:$AP$22</c:f>
              <c:strCache>
                <c:ptCount val="38"/>
                <c:pt idx="1">
                  <c:v>2011</c:v>
                </c:pt>
                <c:pt idx="5">
                  <c:v>2012</c:v>
                </c:pt>
                <c:pt idx="9">
                  <c:v>2013</c:v>
                </c:pt>
                <c:pt idx="13">
                  <c:v>2014</c:v>
                </c:pt>
                <c:pt idx="17">
                  <c:v>2015</c:v>
                </c:pt>
                <c:pt idx="21">
                  <c:v>2016</c:v>
                </c:pt>
                <c:pt idx="25">
                  <c:v>2017</c:v>
                </c:pt>
                <c:pt idx="29">
                  <c:v>2018</c:v>
                </c:pt>
                <c:pt idx="33">
                  <c:v>2019</c:v>
                </c:pt>
                <c:pt idx="37">
                  <c:v>2020</c:v>
                </c:pt>
              </c:strCache>
            </c:strRef>
          </c:cat>
          <c:val>
            <c:numRef>
              <c:f>Grafdata!$B$39:$AP$39</c:f>
              <c:numCache>
                <c:formatCode>General</c:formatCode>
                <c:ptCount val="41"/>
                <c:pt idx="0">
                  <c:v>100</c:v>
                </c:pt>
                <c:pt idx="1">
                  <c:v>100.14202303929304</c:v>
                </c:pt>
                <c:pt idx="2">
                  <c:v>100.16095944453211</c:v>
                </c:pt>
                <c:pt idx="3">
                  <c:v>100.33349113671032</c:v>
                </c:pt>
                <c:pt idx="4">
                  <c:v>100.3924043974541</c:v>
                </c:pt>
                <c:pt idx="5">
                  <c:v>100.59965283257061</c:v>
                </c:pt>
                <c:pt idx="6">
                  <c:v>100.69538688127926</c:v>
                </c:pt>
                <c:pt idx="7">
                  <c:v>101.02993004050286</c:v>
                </c:pt>
                <c:pt idx="8">
                  <c:v>101.17300510230919</c:v>
                </c:pt>
                <c:pt idx="9">
                  <c:v>101.33080847930145</c:v>
                </c:pt>
                <c:pt idx="10">
                  <c:v>101.61485455788754</c:v>
                </c:pt>
                <c:pt idx="11">
                  <c:v>102.01357109042134</c:v>
                </c:pt>
                <c:pt idx="12">
                  <c:v>102.29446110146758</c:v>
                </c:pt>
                <c:pt idx="13">
                  <c:v>102.6332123507443</c:v>
                </c:pt>
                <c:pt idx="14">
                  <c:v>102.95618326232182</c:v>
                </c:pt>
                <c:pt idx="15">
                  <c:v>103.29809057913839</c:v>
                </c:pt>
                <c:pt idx="16">
                  <c:v>103.42854137078534</c:v>
                </c:pt>
                <c:pt idx="17">
                  <c:v>103.64946609857451</c:v>
                </c:pt>
                <c:pt idx="18">
                  <c:v>103.6673504813003</c:v>
                </c:pt>
                <c:pt idx="19">
                  <c:v>104.11866813949818</c:v>
                </c:pt>
                <c:pt idx="20">
                  <c:v>104.02083004576298</c:v>
                </c:pt>
                <c:pt idx="21">
                  <c:v>104.26595129135764</c:v>
                </c:pt>
                <c:pt idx="22">
                  <c:v>104.51107253695228</c:v>
                </c:pt>
                <c:pt idx="23">
                  <c:v>104.75619378254694</c:v>
                </c:pt>
                <c:pt idx="24">
                  <c:v>104.97922255536268</c:v>
                </c:pt>
                <c:pt idx="25">
                  <c:v>105.26537267897533</c:v>
                </c:pt>
                <c:pt idx="26">
                  <c:v>105.35689863763085</c:v>
                </c:pt>
                <c:pt idx="27">
                  <c:v>105.72826258481932</c:v>
                </c:pt>
                <c:pt idx="28">
                  <c:v>105.83662090368733</c:v>
                </c:pt>
                <c:pt idx="29">
                  <c:v>106.07016990163589</c:v>
                </c:pt>
                <c:pt idx="30">
                  <c:v>106.22902530114145</c:v>
                </c:pt>
                <c:pt idx="31">
                  <c:v>106.52253958234706</c:v>
                </c:pt>
                <c:pt idx="32">
                  <c:v>106.73294408500342</c:v>
                </c:pt>
                <c:pt idx="33">
                  <c:v>107.02014623112935</c:v>
                </c:pt>
                <c:pt idx="34">
                  <c:v>107.26631949923728</c:v>
                </c:pt>
                <c:pt idx="35">
                  <c:v>107.63663142391248</c:v>
                </c:pt>
                <c:pt idx="36">
                  <c:v>107.74604176529378</c:v>
                </c:pt>
                <c:pt idx="37">
                  <c:v>108.05533638419863</c:v>
                </c:pt>
                <c:pt idx="38">
                  <c:v>108.04271211403925</c:v>
                </c:pt>
                <c:pt idx="39">
                  <c:v>108.16895481563306</c:v>
                </c:pt>
                <c:pt idx="40">
                  <c:v>108.25732470674872</c:v>
                </c:pt>
              </c:numCache>
            </c:numRef>
          </c:val>
          <c:smooth val="0"/>
          <c:extLst>
            <c:ext xmlns:c16="http://schemas.microsoft.com/office/drawing/2014/chart" uri="{C3380CC4-5D6E-409C-BE32-E72D297353CC}">
              <c16:uniqueId val="{00000002-6884-49CF-BC2E-7F8FBCB0B1D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2021-03-29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29/03/2021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3/29/2021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3/29/2021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3/29/2021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3/29/2021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3/29/2021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3/29/2021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3/29/2021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3/29/2021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3/29/2021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3/29/2021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3/29/2021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ockholmbusinessalliance.se/hittamaterial/konjunkturrapporter/" TargetMode="Externa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en-GB" sz="3200" dirty="0" err="1">
                <a:solidFill>
                  <a:schemeClr val="bg1"/>
                </a:solidFill>
              </a:rPr>
              <a:t>Gävleborgskonjunkturen</a:t>
            </a:r>
            <a:r>
              <a:rPr lang="sv-SE" sz="3200" dirty="0">
                <a:solidFill>
                  <a:schemeClr val="bg1"/>
                </a:solidFill>
                <a:latin typeface="+mj-lt"/>
              </a:rPr>
              <a:t> </a:t>
            </a:r>
          </a:p>
          <a:p>
            <a:r>
              <a:rPr lang="en-GB" sz="2000" dirty="0" err="1">
                <a:solidFill>
                  <a:schemeClr val="bg1"/>
                </a:solidFill>
              </a:rPr>
              <a:t>Gävleborgs</a:t>
            </a:r>
            <a:r>
              <a:rPr lang="en-GB" sz="2000" dirty="0">
                <a:solidFill>
                  <a:schemeClr val="bg1"/>
                </a:solidFill>
              </a:rPr>
              <a:t> </a:t>
            </a:r>
            <a:r>
              <a:rPr lang="en-GB" sz="2000" dirty="0" err="1">
                <a:solidFill>
                  <a:schemeClr val="bg1"/>
                </a:solidFill>
              </a:rPr>
              <a:t>län</a:t>
            </a:r>
            <a:r>
              <a:rPr lang="sv-SE" sz="2000" dirty="0">
                <a:solidFill>
                  <a:schemeClr val="bg1"/>
                </a:solidFill>
                <a:latin typeface="+mj-lt"/>
              </a:rPr>
              <a:t>, 2020 kv4</a:t>
            </a:r>
          </a:p>
          <a:p>
            <a:endParaRPr lang="sv-SE" sz="2000" dirty="0">
              <a:solidFill>
                <a:schemeClr val="bg1"/>
              </a:solidFill>
              <a:latin typeface="+mj-lt"/>
            </a:endParaRPr>
          </a:p>
          <a:p>
            <a:r>
              <a:rPr lang="sv-SE" sz="2000" dirty="0">
                <a:solidFill>
                  <a:schemeClr val="bg1"/>
                </a:solidFill>
              </a:rPr>
              <a:t>2021-03-31</a:t>
            </a:r>
          </a:p>
          <a:p>
            <a:r>
              <a:rPr lang="sv-SE" sz="2000" dirty="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6" name="Bildobjekt 5">
            <a:extLst>
              <a:ext uri="{FF2B5EF4-FFF2-40B4-BE49-F238E27FC236}">
                <a16:creationId xmlns:a16="http://schemas.microsoft.com/office/drawing/2014/main" id="{E74B21AF-C4D9-4349-8B9E-89972F88D258}"/>
              </a:ext>
            </a:extLst>
          </p:cNvPr>
          <p:cNvPicPr>
            <a:picLocks noChangeAspect="1"/>
          </p:cNvPicPr>
          <p:nvPr/>
        </p:nvPicPr>
        <p:blipFill rotWithShape="1">
          <a:blip r:embed="rId4"/>
          <a:srcRect l="-1435" t="44220" r="1435" b="9306"/>
          <a:stretch/>
        </p:blipFill>
        <p:spPr>
          <a:xfrm>
            <a:off x="6372225" y="382"/>
            <a:ext cx="6171961" cy="6866006"/>
          </a:xfrm>
          <a:prstGeom prst="rect">
            <a:avLst/>
          </a:prstGeom>
        </p:spPr>
      </p:pic>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799623594"/>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Gävleborgs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4,1</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28 800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16 600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7,8</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27 100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20 400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12,7</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-19,5</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127 200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-3,5</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800" b="1" i="0" u="none" strike="noStrike">
                          <a:solidFill>
                            <a:srgbClr val="000000"/>
                          </a:solidFill>
                          <a:effectLst/>
                          <a:latin typeface="Futura Std Book" panose="020B0502020204020303" pitchFamily="34" charset="0"/>
                        </a:rPr>
                        <a:t>127 900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pitchFamily="34" charset="0"/>
                        </a:rPr>
                        <a:t>-4 700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pitchFamily="34" charset="0"/>
                        </a:rPr>
                        <a:t>-3,5</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6944" y="5849321"/>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901324"/>
            <a:ext cx="4725915" cy="1527674"/>
          </a:xfrm>
        </p:spPr>
        <p:txBody>
          <a:bodyPr/>
          <a:lstStyle/>
          <a:p>
            <a:pPr lvl="4"/>
            <a:r>
              <a:rPr lang="sv-SE" sz="1400" dirty="0"/>
              <a:t>Antalet lediga jobb minskade med 36 procent i länet för kvartalet. </a:t>
            </a:r>
          </a:p>
          <a:p>
            <a:pPr lvl="4"/>
            <a:r>
              <a:rPr lang="sv-SE" sz="1400" dirty="0"/>
              <a:t>De lediga jobben ökade som mest inom Byggverksamhet men minskade kraftigt inom Personliga &amp; kulturella tjänster. </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714287"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a:t>
            </a:r>
            <a:r>
              <a:rPr lang="sv-SE" sz="1200"/>
              <a:t>2010 kv4</a:t>
            </a:r>
            <a:endParaRPr lang="sv-SE" sz="1400" dirty="0"/>
          </a:p>
        </p:txBody>
      </p:sp>
      <p:graphicFrame>
        <p:nvGraphicFramePr>
          <p:cNvPr id="26" name="Tabell 25">
            <a:extLst>
              <a:ext uri="{FF2B5EF4-FFF2-40B4-BE49-F238E27FC236}">
                <a16:creationId xmlns:a16="http://schemas.microsoft.com/office/drawing/2014/main" id="{BA7CC711-8170-4C5D-9F5D-9DB635C4A11B}"/>
              </a:ext>
            </a:extLst>
          </p:cNvPr>
          <p:cNvGraphicFramePr>
            <a:graphicFrameLocks noGrp="1"/>
          </p:cNvGraphicFramePr>
          <p:nvPr>
            <p:extLst>
              <p:ext uri="{D42A27DB-BD31-4B8C-83A1-F6EECF244321}">
                <p14:modId xmlns:p14="http://schemas.microsoft.com/office/powerpoint/2010/main" val="1289542875"/>
              </p:ext>
            </p:extLst>
          </p:nvPr>
        </p:nvGraphicFramePr>
        <p:xfrm>
          <a:off x="6744446" y="3732764"/>
          <a:ext cx="4725915" cy="2239665"/>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3">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32728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364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218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202 761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903 491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a:t>
                      </a:r>
                    </a:p>
                  </a:txBody>
                  <a:tcPr marL="9525" marR="9525" marT="9525" marB="0" anchor="ctr"/>
                </a:tc>
                <a:extLst>
                  <a:ext uri="{0D108BD9-81ED-4DB2-BD59-A6C34878D82A}">
                    <a16:rowId xmlns:a16="http://schemas.microsoft.com/office/drawing/2014/main" val="1544414373"/>
                  </a:ext>
                </a:extLst>
              </a:tr>
              <a:tr h="39218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101 366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426 890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-22</a:t>
                      </a:r>
                    </a:p>
                  </a:txBody>
                  <a:tcPr marL="9525" marR="9525" marT="9525" marB="0" anchor="ctr"/>
                </a:tc>
                <a:extLst>
                  <a:ext uri="{0D108BD9-81ED-4DB2-BD59-A6C34878D82A}">
                    <a16:rowId xmlns:a16="http://schemas.microsoft.com/office/drawing/2014/main" val="4178915708"/>
                  </a:ext>
                </a:extLst>
              </a:tr>
              <a:tr h="392185">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3 689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-41</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18 924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-19</a:t>
                      </a:r>
                    </a:p>
                  </a:txBody>
                  <a:tcPr marL="9525" marR="9525" marT="9525" marB="0" anchor="ctr"/>
                </a:tc>
                <a:extLst>
                  <a:ext uri="{0D108BD9-81ED-4DB2-BD59-A6C34878D82A}">
                    <a16:rowId xmlns:a16="http://schemas.microsoft.com/office/drawing/2014/main" val="1554613420"/>
                  </a:ext>
                </a:extLst>
              </a:tr>
              <a:tr h="392185">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1 515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9 401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-28</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5AADE85B-9D0E-4065-8B52-9882993F00D3}"/>
              </a:ext>
            </a:extLst>
          </p:cNvPr>
          <p:cNvGraphicFramePr>
            <a:graphicFrameLocks/>
          </p:cNvGraphicFramePr>
          <p:nvPr>
            <p:extLst>
              <p:ext uri="{D42A27DB-BD31-4B8C-83A1-F6EECF244321}">
                <p14:modId xmlns:p14="http://schemas.microsoft.com/office/powerpoint/2010/main" val="1358960442"/>
              </p:ext>
            </p:extLst>
          </p:nvPr>
        </p:nvGraphicFramePr>
        <p:xfrm>
          <a:off x="721638" y="1958351"/>
          <a:ext cx="5905585" cy="3890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7" y="2025498"/>
            <a:ext cx="4684939" cy="1413496"/>
          </a:xfrm>
        </p:spPr>
        <p:txBody>
          <a:bodyPr/>
          <a:lstStyle/>
          <a:p>
            <a:pPr lvl="4"/>
            <a:r>
              <a:rPr lang="sv-SE" sz="1400" dirty="0"/>
              <a:t>Antal varslade personer minskade i länet med 43 procent och 55 procent i Gävle.</a:t>
            </a:r>
          </a:p>
          <a:p>
            <a:pPr lvl="4"/>
            <a:r>
              <a:rPr lang="sv-SE" sz="1400" dirty="0"/>
              <a:t>Minskningen i länet skiljer sig från Sverige och Stockholmsregionen som helhet.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34770"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a:t>
            </a:r>
            <a:r>
              <a:rPr lang="sv-SE" sz="1200"/>
              <a:t>2010 kv4</a:t>
            </a:r>
            <a:endParaRPr lang="sv-SE" sz="1400" dirty="0"/>
          </a:p>
        </p:txBody>
      </p:sp>
      <p:graphicFrame>
        <p:nvGraphicFramePr>
          <p:cNvPr id="26" name="Tabell 25">
            <a:extLst>
              <a:ext uri="{FF2B5EF4-FFF2-40B4-BE49-F238E27FC236}">
                <a16:creationId xmlns:a16="http://schemas.microsoft.com/office/drawing/2014/main" id="{01D9CC6C-B031-4EBD-99E6-46D3FAA1CD4C}"/>
              </a:ext>
            </a:extLst>
          </p:cNvPr>
          <p:cNvGraphicFramePr>
            <a:graphicFrameLocks noGrp="1"/>
          </p:cNvGraphicFramePr>
          <p:nvPr>
            <p:extLst>
              <p:ext uri="{D42A27DB-BD31-4B8C-83A1-F6EECF244321}">
                <p14:modId xmlns:p14="http://schemas.microsoft.com/office/powerpoint/2010/main" val="3529212921"/>
              </p:ext>
            </p:extLst>
          </p:nvPr>
        </p:nvGraphicFramePr>
        <p:xfrm>
          <a:off x="6779353" y="3725983"/>
          <a:ext cx="4711606" cy="2246450"/>
        </p:xfrm>
        <a:graphic>
          <a:graphicData uri="http://schemas.openxmlformats.org/drawingml/2006/table">
            <a:tbl>
              <a:tblPr bandRow="1">
                <a:tableStyleId>{2D5ABB26-0587-4C30-8999-92F81FD0307C}</a:tableStyleId>
              </a:tblPr>
              <a:tblGrid>
                <a:gridCol w="1539044">
                  <a:extLst>
                    <a:ext uri="{9D8B030D-6E8A-4147-A177-3AD203B41FA5}">
                      <a16:colId xmlns:a16="http://schemas.microsoft.com/office/drawing/2014/main" val="1678076792"/>
                    </a:ext>
                  </a:extLst>
                </a:gridCol>
                <a:gridCol w="683528">
                  <a:extLst>
                    <a:ext uri="{9D8B030D-6E8A-4147-A177-3AD203B41FA5}">
                      <a16:colId xmlns:a16="http://schemas.microsoft.com/office/drawing/2014/main" val="2601369493"/>
                    </a:ext>
                  </a:extLst>
                </a:gridCol>
                <a:gridCol w="775457">
                  <a:extLst>
                    <a:ext uri="{9D8B030D-6E8A-4147-A177-3AD203B41FA5}">
                      <a16:colId xmlns:a16="http://schemas.microsoft.com/office/drawing/2014/main" val="2395970223"/>
                    </a:ext>
                  </a:extLst>
                </a:gridCol>
                <a:gridCol w="613904">
                  <a:extLst>
                    <a:ext uri="{9D8B030D-6E8A-4147-A177-3AD203B41FA5}">
                      <a16:colId xmlns:a16="http://schemas.microsoft.com/office/drawing/2014/main" val="3235649811"/>
                    </a:ext>
                  </a:extLst>
                </a:gridCol>
                <a:gridCol w="560053">
                  <a:extLst>
                    <a:ext uri="{9D8B030D-6E8A-4147-A177-3AD203B41FA5}">
                      <a16:colId xmlns:a16="http://schemas.microsoft.com/office/drawing/2014/main" val="1050073455"/>
                    </a:ext>
                  </a:extLst>
                </a:gridCol>
                <a:gridCol w="539620">
                  <a:extLst>
                    <a:ext uri="{9D8B030D-6E8A-4147-A177-3AD203B41FA5}">
                      <a16:colId xmlns:a16="http://schemas.microsoft.com/office/drawing/2014/main" val="3827523272"/>
                    </a:ext>
                  </a:extLst>
                </a:gridCol>
              </a:tblGrid>
              <a:tr h="32827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4686">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337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14 351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123 471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147</a:t>
                      </a:r>
                    </a:p>
                  </a:txBody>
                  <a:tcPr marL="9525" marR="9525" marT="9525" marB="0" anchor="ctr"/>
                </a:tc>
                <a:extLst>
                  <a:ext uri="{0D108BD9-81ED-4DB2-BD59-A6C34878D82A}">
                    <a16:rowId xmlns:a16="http://schemas.microsoft.com/office/drawing/2014/main" val="1544414373"/>
                  </a:ext>
                </a:extLst>
              </a:tr>
              <a:tr h="39337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9 493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75 976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163</a:t>
                      </a:r>
                    </a:p>
                  </a:txBody>
                  <a:tcPr marL="9525" marR="9525" marT="9525" marB="0" anchor="ctr"/>
                </a:tc>
                <a:extLst>
                  <a:ext uri="{0D108BD9-81ED-4DB2-BD59-A6C34878D82A}">
                    <a16:rowId xmlns:a16="http://schemas.microsoft.com/office/drawing/2014/main" val="4178915708"/>
                  </a:ext>
                </a:extLst>
              </a:tr>
              <a:tr h="393373">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146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-69</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2 073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129</a:t>
                      </a:r>
                    </a:p>
                  </a:txBody>
                  <a:tcPr marL="9525" marR="9525" marT="9525" marB="0" anchor="ctr"/>
                </a:tc>
                <a:extLst>
                  <a:ext uri="{0D108BD9-81ED-4DB2-BD59-A6C34878D82A}">
                    <a16:rowId xmlns:a16="http://schemas.microsoft.com/office/drawing/2014/main" val="1554613420"/>
                  </a:ext>
                </a:extLst>
              </a:tr>
              <a:tr h="393373">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738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131</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D16C9894-4D5A-46B2-B35D-FE4B4E3FCFCB}"/>
              </a:ext>
            </a:extLst>
          </p:cNvPr>
          <p:cNvGraphicFramePr>
            <a:graphicFrameLocks/>
          </p:cNvGraphicFramePr>
          <p:nvPr>
            <p:extLst>
              <p:ext uri="{D42A27DB-BD31-4B8C-83A1-F6EECF244321}">
                <p14:modId xmlns:p14="http://schemas.microsoft.com/office/powerpoint/2010/main" val="149440839"/>
              </p:ext>
            </p:extLst>
          </p:nvPr>
        </p:nvGraphicFramePr>
        <p:xfrm>
          <a:off x="721640" y="1959429"/>
          <a:ext cx="5837010" cy="3797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1" y="2000539"/>
            <a:ext cx="4667523" cy="1428461"/>
          </a:xfrm>
        </p:spPr>
        <p:txBody>
          <a:bodyPr/>
          <a:lstStyle/>
          <a:p>
            <a:pPr lvl="4"/>
            <a:r>
              <a:rPr lang="sv-SE" sz="1400" dirty="0"/>
              <a:t>Arbetslösheten i Gävleborgs län ökade med </a:t>
            </a:r>
            <a:br>
              <a:rPr lang="sv-SE" sz="1400" dirty="0"/>
            </a:br>
            <a:r>
              <a:rPr lang="sv-SE" sz="1400" dirty="0"/>
              <a:t>7,2 procent. </a:t>
            </a:r>
          </a:p>
          <a:p>
            <a:pPr lvl="4"/>
            <a:r>
              <a:rPr lang="sv-SE" sz="1400" dirty="0"/>
              <a:t>Nordanstigs kommun hade länets lägsta arbetslöshet under perioden: 5 procent. </a:t>
            </a:r>
          </a:p>
          <a:p>
            <a:pPr lvl="4"/>
            <a:endParaRPr lang="sv-SE" sz="1400" dirty="0"/>
          </a:p>
          <a:p>
            <a:pPr lvl="4"/>
            <a:endParaRPr lang="sv-SE" sz="1400" dirty="0"/>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60669" y="1225405"/>
            <a:ext cx="5208907"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688EE00F-CEF5-4A5D-A269-DB8825C7197D}"/>
              </a:ext>
            </a:extLst>
          </p:cNvPr>
          <p:cNvGraphicFramePr>
            <a:graphicFrameLocks noGrp="1"/>
          </p:cNvGraphicFramePr>
          <p:nvPr>
            <p:extLst>
              <p:ext uri="{D42A27DB-BD31-4B8C-83A1-F6EECF244321}">
                <p14:modId xmlns:p14="http://schemas.microsoft.com/office/powerpoint/2010/main" val="3926479443"/>
              </p:ext>
            </p:extLst>
          </p:nvPr>
        </p:nvGraphicFramePr>
        <p:xfrm>
          <a:off x="6810101" y="3726566"/>
          <a:ext cx="4667523" cy="2163820"/>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3296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3296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7615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454 768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89 233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5,2</a:t>
                      </a:r>
                    </a:p>
                  </a:txBody>
                  <a:tcPr marL="9525" marR="9525" marT="9525" marB="0" anchor="ctr"/>
                </a:tc>
                <a:extLst>
                  <a:ext uri="{0D108BD9-81ED-4DB2-BD59-A6C34878D82A}">
                    <a16:rowId xmlns:a16="http://schemas.microsoft.com/office/drawing/2014/main" val="1544414373"/>
                  </a:ext>
                </a:extLst>
              </a:tr>
              <a:tr h="37615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210 868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48 678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4,7</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5,0</a:t>
                      </a:r>
                    </a:p>
                  </a:txBody>
                  <a:tcPr marL="9525" marR="9525" marT="9525" marB="0" anchor="ctr"/>
                </a:tc>
                <a:extLst>
                  <a:ext uri="{0D108BD9-81ED-4DB2-BD59-A6C34878D82A}">
                    <a16:rowId xmlns:a16="http://schemas.microsoft.com/office/drawing/2014/main" val="4178915708"/>
                  </a:ext>
                </a:extLst>
              </a:tr>
              <a:tr h="376155">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14 888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1 255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7,2</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6,6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7,6</a:t>
                      </a:r>
                    </a:p>
                  </a:txBody>
                  <a:tcPr marL="9525" marR="9525" marT="9525" marB="0" anchor="ctr"/>
                </a:tc>
                <a:extLst>
                  <a:ext uri="{0D108BD9-81ED-4DB2-BD59-A6C34878D82A}">
                    <a16:rowId xmlns:a16="http://schemas.microsoft.com/office/drawing/2014/main" val="1554613420"/>
                  </a:ext>
                </a:extLst>
              </a:tr>
              <a:tr h="376155">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5 779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760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7,7</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6,7</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pitchFamily="34" charset="0"/>
                        </a:rPr>
                        <a:t>7,9</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E86022AC-F9C2-48AF-BE10-287518613DF6}"/>
              </a:ext>
            </a:extLst>
          </p:cNvPr>
          <p:cNvGraphicFramePr>
            <a:graphicFrameLocks/>
          </p:cNvGraphicFramePr>
          <p:nvPr>
            <p:extLst>
              <p:ext uri="{D42A27DB-BD31-4B8C-83A1-F6EECF244321}">
                <p14:modId xmlns:p14="http://schemas.microsoft.com/office/powerpoint/2010/main" val="3355786295"/>
              </p:ext>
            </p:extLst>
          </p:nvPr>
        </p:nvGraphicFramePr>
        <p:xfrm>
          <a:off x="721631" y="1748625"/>
          <a:ext cx="5983970" cy="4008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3016216876"/>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03502">
                  <a:extLst>
                    <a:ext uri="{9D8B030D-6E8A-4147-A177-3AD203B41FA5}">
                      <a16:colId xmlns:a16="http://schemas.microsoft.com/office/drawing/2014/main" val="452260278"/>
                    </a:ext>
                  </a:extLst>
                </a:gridCol>
                <a:gridCol w="196485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Gävleborgs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5 759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1 679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10,2</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813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-30,7</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9 129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1 379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-2,6</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1 806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14 888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1 255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9,2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-5,7</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2594732855"/>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13026">
                  <a:extLst>
                    <a:ext uri="{9D8B030D-6E8A-4147-A177-3AD203B41FA5}">
                      <a16:colId xmlns:a16="http://schemas.microsoft.com/office/drawing/2014/main" val="3172541576"/>
                    </a:ext>
                  </a:extLst>
                </a:gridCol>
                <a:gridCol w="1972112">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Gävle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2 230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120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656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23,2</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295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-19,4</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3 549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-3,7</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664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-27,0</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5 779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760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15,1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-0,4</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18176" y="5948730"/>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1" y="2150727"/>
            <a:ext cx="4725925" cy="1286836"/>
          </a:xfrm>
        </p:spPr>
        <p:txBody>
          <a:bodyPr/>
          <a:lstStyle/>
          <a:p>
            <a:pPr lvl="4"/>
            <a:r>
              <a:rPr lang="sv-SE" sz="1400" dirty="0"/>
              <a:t>Antalet invånare ökade med 0,1 procent i länet och 0,5 procent i Gävle under fjärde kvartalet.  </a:t>
            </a:r>
          </a:p>
          <a:p>
            <a:pPr lvl="4"/>
            <a:r>
              <a:rPr lang="sv-SE" sz="1400" dirty="0"/>
              <a:t>Länet har en lägre befolkningstillväxt än riket som helhet.</a:t>
            </a:r>
          </a:p>
          <a:p>
            <a:pPr lvl="4"/>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a:t>
            </a:r>
            <a:r>
              <a:rPr lang="sv-SE" sz="1200"/>
              <a:t>2010 kv4</a:t>
            </a:r>
            <a:endParaRPr lang="sv-SE" sz="1400" dirty="0"/>
          </a:p>
        </p:txBody>
      </p:sp>
      <p:graphicFrame>
        <p:nvGraphicFramePr>
          <p:cNvPr id="17" name="Tabell 16">
            <a:extLst>
              <a:ext uri="{FF2B5EF4-FFF2-40B4-BE49-F238E27FC236}">
                <a16:creationId xmlns:a16="http://schemas.microsoft.com/office/drawing/2014/main" id="{7958FEDD-D2A0-4D17-9EE9-6A96F89645B7}"/>
              </a:ext>
            </a:extLst>
          </p:cNvPr>
          <p:cNvGraphicFramePr>
            <a:graphicFrameLocks noGrp="1"/>
          </p:cNvGraphicFramePr>
          <p:nvPr>
            <p:extLst>
              <p:ext uri="{D42A27DB-BD31-4B8C-83A1-F6EECF244321}">
                <p14:modId xmlns:p14="http://schemas.microsoft.com/office/powerpoint/2010/main" val="2894550382"/>
              </p:ext>
            </p:extLst>
          </p:nvPr>
        </p:nvGraphicFramePr>
        <p:xfrm>
          <a:off x="6744441" y="3723128"/>
          <a:ext cx="4725925" cy="2156970"/>
        </p:xfrm>
        <a:graphic>
          <a:graphicData uri="http://schemas.openxmlformats.org/drawingml/2006/table">
            <a:tbl>
              <a:tblPr bandRow="1">
                <a:tableStyleId>{2D5ABB26-0587-4C30-8999-92F81FD0307C}</a:tableStyleId>
              </a:tblPr>
              <a:tblGrid>
                <a:gridCol w="1793709">
                  <a:extLst>
                    <a:ext uri="{9D8B030D-6E8A-4147-A177-3AD203B41FA5}">
                      <a16:colId xmlns:a16="http://schemas.microsoft.com/office/drawing/2014/main" val="1678076792"/>
                    </a:ext>
                  </a:extLst>
                </a:gridCol>
                <a:gridCol w="906524">
                  <a:extLst>
                    <a:ext uri="{9D8B030D-6E8A-4147-A177-3AD203B41FA5}">
                      <a16:colId xmlns:a16="http://schemas.microsoft.com/office/drawing/2014/main" val="2601369493"/>
                    </a:ext>
                  </a:extLst>
                </a:gridCol>
                <a:gridCol w="899625">
                  <a:extLst>
                    <a:ext uri="{9D8B030D-6E8A-4147-A177-3AD203B41FA5}">
                      <a16:colId xmlns:a16="http://schemas.microsoft.com/office/drawing/2014/main" val="4186067780"/>
                    </a:ext>
                  </a:extLst>
                </a:gridCol>
                <a:gridCol w="531179">
                  <a:extLst>
                    <a:ext uri="{9D8B030D-6E8A-4147-A177-3AD203B41FA5}">
                      <a16:colId xmlns:a16="http://schemas.microsoft.com/office/drawing/2014/main" val="3235649811"/>
                    </a:ext>
                  </a:extLst>
                </a:gridCol>
                <a:gridCol w="594888">
                  <a:extLst>
                    <a:ext uri="{9D8B030D-6E8A-4147-A177-3AD203B41FA5}">
                      <a16:colId xmlns:a16="http://schemas.microsoft.com/office/drawing/2014/main" val="1050073455"/>
                    </a:ext>
                  </a:extLst>
                </a:gridCol>
              </a:tblGrid>
              <a:tr h="359495">
                <a:tc>
                  <a:txBody>
                    <a:bodyPr/>
                    <a:lstStyle/>
                    <a:p>
                      <a:pPr marL="72000" algn="l" fontAlgn="b"/>
                      <a:endParaRPr lang="sv-SE" sz="800" b="0" i="0" u="none" strike="noStrike" dirty="0">
                        <a:solidFill>
                          <a:schemeClr val="tx1"/>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 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59495">
                <a:tc>
                  <a:txBody>
                    <a:bodyPr/>
                    <a:lstStyle/>
                    <a:p>
                      <a:pPr marL="72000" algn="l" fontAlgn="b"/>
                      <a:endParaRPr lang="sv-SE" sz="800" b="0" i="0" u="none" strike="noStrike" dirty="0">
                        <a:solidFill>
                          <a:schemeClr val="tx1"/>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59495">
                <a:tc>
                  <a:txBody>
                    <a:bodyPr/>
                    <a:lstStyle/>
                    <a:p>
                      <a:pPr marL="72000" algn="l" fontAlgn="b"/>
                      <a:r>
                        <a:rPr lang="sv-SE" sz="800" u="none" strike="noStrike" dirty="0">
                          <a:solidFill>
                            <a:schemeClr val="tx1"/>
                          </a:solidFill>
                          <a:effectLst/>
                        </a:rPr>
                        <a:t>Sverige</a:t>
                      </a:r>
                      <a:endParaRPr lang="sv-SE" sz="800" b="0" i="0" u="none" strike="noStrike" dirty="0">
                        <a:solidFill>
                          <a:schemeClr val="tx1"/>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10 379,3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5,4 </a:t>
                      </a:r>
                    </a:p>
                  </a:txBody>
                  <a:tcPr marL="9525" marR="9525" marT="9525" marB="0" anchor="ctr"/>
                </a:tc>
                <a:extLst>
                  <a:ext uri="{0D108BD9-81ED-4DB2-BD59-A6C34878D82A}">
                    <a16:rowId xmlns:a16="http://schemas.microsoft.com/office/drawing/2014/main" val="1544414373"/>
                  </a:ext>
                </a:extLst>
              </a:tr>
              <a:tr h="359495">
                <a:tc>
                  <a:txBody>
                    <a:bodyPr/>
                    <a:lstStyle/>
                    <a:p>
                      <a:pPr marL="72000" algn="l" fontAlgn="b"/>
                      <a:r>
                        <a:rPr lang="sv-SE" sz="800" u="none" strike="noStrike" dirty="0">
                          <a:solidFill>
                            <a:schemeClr val="tx1"/>
                          </a:solidFill>
                          <a:effectLst/>
                        </a:rPr>
                        <a:t>Stockholmsregionen</a:t>
                      </a:r>
                      <a:endParaRPr lang="sv-SE" sz="800" b="0" i="0" u="none" strike="noStrike" dirty="0">
                        <a:solidFill>
                          <a:schemeClr val="tx1"/>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4 704,9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25,1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6,1 </a:t>
                      </a:r>
                    </a:p>
                  </a:txBody>
                  <a:tcPr marL="9525" marR="9525" marT="9525" marB="0" anchor="ctr"/>
                </a:tc>
                <a:extLst>
                  <a:ext uri="{0D108BD9-81ED-4DB2-BD59-A6C34878D82A}">
                    <a16:rowId xmlns:a16="http://schemas.microsoft.com/office/drawing/2014/main" val="4178915708"/>
                  </a:ext>
                </a:extLst>
              </a:tr>
              <a:tr h="359495">
                <a:tc>
                  <a:txBody>
                    <a:bodyPr/>
                    <a:lstStyle/>
                    <a:p>
                      <a:pPr marL="72000" algn="l" fontAlgn="b"/>
                      <a:r>
                        <a:rPr lang="sv-SE" sz="800" b="1" u="none" strike="noStrike" dirty="0">
                          <a:solidFill>
                            <a:schemeClr val="tx1"/>
                          </a:solidFill>
                          <a:effectLst/>
                        </a:rPr>
                        <a:t>Gävleborgs län</a:t>
                      </a:r>
                      <a:endParaRPr lang="sv-SE" sz="800" b="1" i="0" u="none" strike="noStrike" dirty="0">
                        <a:solidFill>
                          <a:schemeClr val="tx1"/>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287,5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 </a:t>
                      </a:r>
                    </a:p>
                  </a:txBody>
                  <a:tcPr marL="9525" marR="9525" marT="9525" marB="0" anchor="ctr"/>
                </a:tc>
                <a:extLst>
                  <a:ext uri="{0D108BD9-81ED-4DB2-BD59-A6C34878D82A}">
                    <a16:rowId xmlns:a16="http://schemas.microsoft.com/office/drawing/2014/main" val="1554613420"/>
                  </a:ext>
                </a:extLst>
              </a:tr>
              <a:tr h="359495">
                <a:tc>
                  <a:txBody>
                    <a:bodyPr/>
                    <a:lstStyle/>
                    <a:p>
                      <a:pPr marL="72000" algn="l" fontAlgn="b"/>
                      <a:r>
                        <a:rPr lang="sv-SE" sz="800" b="1" u="none" strike="noStrike" dirty="0">
                          <a:solidFill>
                            <a:schemeClr val="tx1"/>
                          </a:solidFill>
                          <a:effectLst/>
                        </a:rPr>
                        <a:t>Gävle kommun</a:t>
                      </a:r>
                      <a:endParaRPr lang="sv-SE" sz="800" b="1" i="0" u="none" strike="noStrike" dirty="0">
                        <a:solidFill>
                          <a:schemeClr val="tx1"/>
                        </a:solidFill>
                        <a:effectLst/>
                        <a:latin typeface="+mn-lt"/>
                      </a:endParaRP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102,9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0,5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4,1 </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BED41F88-DB59-4C39-84CD-447BDE9B28C4}"/>
              </a:ext>
            </a:extLst>
          </p:cNvPr>
          <p:cNvGraphicFramePr>
            <a:graphicFrameLocks/>
          </p:cNvGraphicFramePr>
          <p:nvPr>
            <p:extLst>
              <p:ext uri="{D42A27DB-BD31-4B8C-83A1-F6EECF244321}">
                <p14:modId xmlns:p14="http://schemas.microsoft.com/office/powerpoint/2010/main" val="1832175506"/>
              </p:ext>
            </p:extLst>
          </p:nvPr>
        </p:nvGraphicFramePr>
        <p:xfrm>
          <a:off x="718176" y="1950883"/>
          <a:ext cx="5848087" cy="4066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3" y="1949297"/>
            <a:ext cx="4725917" cy="1515049"/>
          </a:xfrm>
        </p:spPr>
        <p:txBody>
          <a:bodyPr/>
          <a:lstStyle/>
          <a:p>
            <a:pPr lvl="4"/>
            <a:r>
              <a:rPr lang="sv-SE" sz="1400" dirty="0"/>
              <a:t>Bostadsbyggandet minskade under kvartalet och befinner sig på en lägre nivå än landet som helhet.</a:t>
            </a:r>
            <a:br>
              <a:rPr lang="sv-SE" sz="1400" dirty="0"/>
            </a:br>
            <a:r>
              <a:rPr lang="sv-SE" sz="1400" dirty="0"/>
              <a:t>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a:t>
            </a:r>
            <a:r>
              <a:rPr lang="sv-SE" sz="1200"/>
              <a:t>2010 kv4</a:t>
            </a:r>
            <a:endParaRPr lang="sv-SE" sz="1400" dirty="0"/>
          </a:p>
        </p:txBody>
      </p:sp>
      <p:graphicFrame>
        <p:nvGraphicFramePr>
          <p:cNvPr id="26" name="Tabell 25">
            <a:extLst>
              <a:ext uri="{FF2B5EF4-FFF2-40B4-BE49-F238E27FC236}">
                <a16:creationId xmlns:a16="http://schemas.microsoft.com/office/drawing/2014/main" id="{A9CEE3BA-079A-459D-9BE6-0087756A64B0}"/>
              </a:ext>
            </a:extLst>
          </p:cNvPr>
          <p:cNvGraphicFramePr>
            <a:graphicFrameLocks noGrp="1"/>
          </p:cNvGraphicFramePr>
          <p:nvPr>
            <p:extLst>
              <p:ext uri="{D42A27DB-BD31-4B8C-83A1-F6EECF244321}">
                <p14:modId xmlns:p14="http://schemas.microsoft.com/office/powerpoint/2010/main" val="3892175492"/>
              </p:ext>
            </p:extLst>
          </p:nvPr>
        </p:nvGraphicFramePr>
        <p:xfrm>
          <a:off x="6747662" y="3705998"/>
          <a:ext cx="4722698" cy="2174101"/>
        </p:xfrm>
        <a:graphic>
          <a:graphicData uri="http://schemas.openxmlformats.org/drawingml/2006/table">
            <a:tbl>
              <a:tblPr bandRow="1">
                <a:tableStyleId>{2D5ABB26-0587-4C30-8999-92F81FD0307C}</a:tableStyleId>
              </a:tblPr>
              <a:tblGrid>
                <a:gridCol w="1542667">
                  <a:extLst>
                    <a:ext uri="{9D8B030D-6E8A-4147-A177-3AD203B41FA5}">
                      <a16:colId xmlns:a16="http://schemas.microsoft.com/office/drawing/2014/main" val="1678076792"/>
                    </a:ext>
                  </a:extLst>
                </a:gridCol>
                <a:gridCol w="685137">
                  <a:extLst>
                    <a:ext uri="{9D8B030D-6E8A-4147-A177-3AD203B41FA5}">
                      <a16:colId xmlns:a16="http://schemas.microsoft.com/office/drawing/2014/main" val="2601369493"/>
                    </a:ext>
                  </a:extLst>
                </a:gridCol>
                <a:gridCol w="777283">
                  <a:extLst>
                    <a:ext uri="{9D8B030D-6E8A-4147-A177-3AD203B41FA5}">
                      <a16:colId xmlns:a16="http://schemas.microsoft.com/office/drawing/2014/main" val="2395970223"/>
                    </a:ext>
                  </a:extLst>
                </a:gridCol>
                <a:gridCol w="615349">
                  <a:extLst>
                    <a:ext uri="{9D8B030D-6E8A-4147-A177-3AD203B41FA5}">
                      <a16:colId xmlns:a16="http://schemas.microsoft.com/office/drawing/2014/main" val="3235649811"/>
                    </a:ext>
                  </a:extLst>
                </a:gridCol>
                <a:gridCol w="561371">
                  <a:extLst>
                    <a:ext uri="{9D8B030D-6E8A-4147-A177-3AD203B41FA5}">
                      <a16:colId xmlns:a16="http://schemas.microsoft.com/office/drawing/2014/main" val="1050073455"/>
                    </a:ext>
                  </a:extLst>
                </a:gridCol>
                <a:gridCol w="540891">
                  <a:extLst>
                    <a:ext uri="{9D8B030D-6E8A-4147-A177-3AD203B41FA5}">
                      <a16:colId xmlns:a16="http://schemas.microsoft.com/office/drawing/2014/main" val="3827523272"/>
                    </a:ext>
                  </a:extLst>
                </a:gridCol>
              </a:tblGrid>
              <a:tr h="31770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3358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8070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12 852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47 484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a:t>
                      </a:r>
                    </a:p>
                  </a:txBody>
                  <a:tcPr marL="9525" marR="9525" marT="9525" marB="0" anchor="ctr"/>
                </a:tc>
                <a:extLst>
                  <a:ext uri="{0D108BD9-81ED-4DB2-BD59-A6C34878D82A}">
                    <a16:rowId xmlns:a16="http://schemas.microsoft.com/office/drawing/2014/main" val="1544414373"/>
                  </a:ext>
                </a:extLst>
              </a:tr>
              <a:tr h="38070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5 503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21 642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a:t>
                      </a:r>
                    </a:p>
                  </a:txBody>
                  <a:tcPr marL="9525" marR="9525" marT="9525" marB="0" anchor="ctr"/>
                </a:tc>
                <a:extLst>
                  <a:ext uri="{0D108BD9-81ED-4DB2-BD59-A6C34878D82A}">
                    <a16:rowId xmlns:a16="http://schemas.microsoft.com/office/drawing/2014/main" val="4178915708"/>
                  </a:ext>
                </a:extLst>
              </a:tr>
              <a:tr h="380704">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681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22</a:t>
                      </a:r>
                    </a:p>
                  </a:txBody>
                  <a:tcPr marL="9525" marR="9525" marT="9525" marB="0" anchor="ctr"/>
                </a:tc>
                <a:extLst>
                  <a:ext uri="{0D108BD9-81ED-4DB2-BD59-A6C34878D82A}">
                    <a16:rowId xmlns:a16="http://schemas.microsoft.com/office/drawing/2014/main" val="1554613420"/>
                  </a:ext>
                </a:extLst>
              </a:tr>
              <a:tr h="380704">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1 217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546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74</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BED41F88-DB59-4C39-84CD-447BDE9B28C4}"/>
              </a:ext>
            </a:extLst>
          </p:cNvPr>
          <p:cNvGraphicFramePr>
            <a:graphicFrameLocks/>
          </p:cNvGraphicFramePr>
          <p:nvPr>
            <p:extLst>
              <p:ext uri="{D42A27DB-BD31-4B8C-83A1-F6EECF244321}">
                <p14:modId xmlns:p14="http://schemas.microsoft.com/office/powerpoint/2010/main" val="3883806015"/>
              </p:ext>
            </p:extLst>
          </p:nvPr>
        </p:nvGraphicFramePr>
        <p:xfrm>
          <a:off x="721638" y="1949297"/>
          <a:ext cx="5844626" cy="380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1" y="2164740"/>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37180" y="2237763"/>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30" y="462799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49" y="1456854"/>
            <a:ext cx="5691959"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a:t>
            </a:r>
            <a:r>
              <a:rPr lang="sv-SE" sz="1200"/>
              <a:t>2010 kv4</a:t>
            </a:r>
            <a:endParaRPr lang="sv-SE" sz="1400" dirty="0"/>
          </a:p>
        </p:txBody>
      </p:sp>
      <p:graphicFrame>
        <p:nvGraphicFramePr>
          <p:cNvPr id="29" name="Tabell 28">
            <a:extLst>
              <a:ext uri="{FF2B5EF4-FFF2-40B4-BE49-F238E27FC236}">
                <a16:creationId xmlns:a16="http://schemas.microsoft.com/office/drawing/2014/main" id="{5318F90F-1A22-4E0F-B55A-FEA9494C72F9}"/>
              </a:ext>
            </a:extLst>
          </p:cNvPr>
          <p:cNvGraphicFramePr>
            <a:graphicFrameLocks noGrp="1"/>
          </p:cNvGraphicFramePr>
          <p:nvPr>
            <p:extLst>
              <p:ext uri="{D42A27DB-BD31-4B8C-83A1-F6EECF244321}">
                <p14:modId xmlns:p14="http://schemas.microsoft.com/office/powerpoint/2010/main" val="576494926"/>
              </p:ext>
            </p:extLst>
          </p:nvPr>
        </p:nvGraphicFramePr>
        <p:xfrm>
          <a:off x="6737180" y="2478250"/>
          <a:ext cx="4733184" cy="2174104"/>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572927">
                  <a:extLst>
                    <a:ext uri="{9D8B030D-6E8A-4147-A177-3AD203B41FA5}">
                      <a16:colId xmlns:a16="http://schemas.microsoft.com/office/drawing/2014/main" val="3235649811"/>
                    </a:ext>
                  </a:extLst>
                </a:gridCol>
                <a:gridCol w="606406">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706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5 363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27 085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-42 </a:t>
                      </a:r>
                    </a:p>
                  </a:txBody>
                  <a:tcPr marL="9525" marR="9525" marT="9525" marB="0" anchor="ctr"/>
                </a:tc>
                <a:extLst>
                  <a:ext uri="{0D108BD9-81ED-4DB2-BD59-A6C34878D82A}">
                    <a16:rowId xmlns:a16="http://schemas.microsoft.com/office/drawing/2014/main" val="1544414373"/>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2 525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11 969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-47 </a:t>
                      </a:r>
                    </a:p>
                  </a:txBody>
                  <a:tcPr marL="9525" marR="9525" marT="9525" marB="0" anchor="ctr"/>
                </a:tc>
                <a:extLst>
                  <a:ext uri="{0D108BD9-81ED-4DB2-BD59-A6C34878D82A}">
                    <a16:rowId xmlns:a16="http://schemas.microsoft.com/office/drawing/2014/main" val="4178915708"/>
                  </a:ext>
                </a:extLst>
              </a:tr>
              <a:tr h="281958">
                <a:tc>
                  <a:txBody>
                    <a:bodyPr/>
                    <a:lstStyle/>
                    <a:p>
                      <a:pPr marL="72000" algn="l" fontAlgn="b"/>
                      <a:r>
                        <a:rPr lang="sv-SE" sz="800" b="1" u="none" strike="noStrike" dirty="0">
                          <a:effectLst/>
                        </a:rPr>
                        <a:t>Gävleborgs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128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611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-26 </a:t>
                      </a:r>
                    </a:p>
                  </a:txBody>
                  <a:tcPr marL="9525" marR="9525" marT="9525" marB="0" anchor="ctr"/>
                </a:tc>
                <a:extLst>
                  <a:ext uri="{0D108BD9-81ED-4DB2-BD59-A6C34878D82A}">
                    <a16:rowId xmlns:a16="http://schemas.microsoft.com/office/drawing/2014/main" val="1554613420"/>
                  </a:ext>
                </a:extLst>
              </a:tr>
              <a:tr h="281958">
                <a:tc>
                  <a:txBody>
                    <a:bodyPr/>
                    <a:lstStyle/>
                    <a:p>
                      <a:pPr marL="72000" algn="l" fontAlgn="b"/>
                      <a:r>
                        <a:rPr lang="sv-SE" sz="800" b="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pitchFamily="34" charset="0"/>
                        </a:rPr>
                        <a:t>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-70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-25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40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-60 </a:t>
                      </a:r>
                    </a:p>
                  </a:txBody>
                  <a:tcPr marL="9525" marR="9525" marT="9525" marB="0" anchor="ctr"/>
                </a:tc>
                <a:extLst>
                  <a:ext uri="{0D108BD9-81ED-4DB2-BD59-A6C34878D82A}">
                    <a16:rowId xmlns:a16="http://schemas.microsoft.com/office/drawing/2014/main" val="1376509740"/>
                  </a:ext>
                </a:extLst>
              </a:tr>
              <a:tr h="281958">
                <a:tc>
                  <a:txBody>
                    <a:bodyPr/>
                    <a:lstStyle/>
                    <a:p>
                      <a:pPr marL="72000" algn="l" fontAlgn="b"/>
                      <a:r>
                        <a:rPr lang="sv-SE" sz="800" b="1" u="none" strike="noStrike" dirty="0">
                          <a:effectLst/>
                        </a:rPr>
                        <a:t>Gävle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pitchFamily="34" charset="0"/>
                        </a:rPr>
                        <a:t>61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272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-25 </a:t>
                      </a:r>
                    </a:p>
                  </a:txBody>
                  <a:tcPr marL="9525" marR="9525" marT="9525" marB="0" anchor="ctr"/>
                </a:tc>
                <a:extLst>
                  <a:ext uri="{0D108BD9-81ED-4DB2-BD59-A6C34878D82A}">
                    <a16:rowId xmlns:a16="http://schemas.microsoft.com/office/drawing/2014/main" val="92397758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pitchFamily="34" charset="0"/>
                        </a:rPr>
                        <a:t>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-42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-10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16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pitchFamily="34" charset="0"/>
                        </a:rPr>
                        <a:t>-54 </a:t>
                      </a:r>
                    </a:p>
                  </a:txBody>
                  <a:tcPr marL="9525" marR="9525" marT="9525" marB="0" anchor="ctr"/>
                </a:tc>
                <a:extLst>
                  <a:ext uri="{0D108BD9-81ED-4DB2-BD59-A6C34878D82A}">
                    <a16:rowId xmlns:a16="http://schemas.microsoft.com/office/drawing/2014/main" val="6640234"/>
                  </a:ext>
                </a:extLst>
              </a:tr>
            </a:tbl>
          </a:graphicData>
        </a:graphic>
      </p:graphicFrame>
      <p:sp>
        <p:nvSpPr>
          <p:cNvPr id="11" name="textruta 10">
            <a:extLst>
              <a:ext uri="{FF2B5EF4-FFF2-40B4-BE49-F238E27FC236}">
                <a16:creationId xmlns:a16="http://schemas.microsoft.com/office/drawing/2014/main" id="{F57CE71F-C2DA-40B8-B009-D6BF2ECA4B1B}"/>
              </a:ext>
            </a:extLst>
          </p:cNvPr>
          <p:cNvSpPr txBox="1"/>
          <p:nvPr/>
        </p:nvSpPr>
        <p:spPr>
          <a:xfrm>
            <a:off x="10337004" y="4790851"/>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13" name="Diagram 12">
            <a:extLst>
              <a:ext uri="{FF2B5EF4-FFF2-40B4-BE49-F238E27FC236}">
                <a16:creationId xmlns:a16="http://schemas.microsoft.com/office/drawing/2014/main" id="{419DD39B-069C-4728-A6C9-74E2711163A3}"/>
              </a:ext>
            </a:extLst>
          </p:cNvPr>
          <p:cNvGraphicFramePr>
            <a:graphicFrameLocks/>
          </p:cNvGraphicFramePr>
          <p:nvPr>
            <p:extLst>
              <p:ext uri="{D42A27DB-BD31-4B8C-83A1-F6EECF244321}">
                <p14:modId xmlns:p14="http://schemas.microsoft.com/office/powerpoint/2010/main" val="1765003309"/>
              </p:ext>
            </p:extLst>
          </p:nvPr>
        </p:nvGraphicFramePr>
        <p:xfrm>
          <a:off x="717550" y="2164739"/>
          <a:ext cx="5883548" cy="3592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descr="En bild som visar oskärpa&#10;&#10;Automatiskt genererad beskrivning">
            <a:extLst>
              <a:ext uri="{FF2B5EF4-FFF2-40B4-BE49-F238E27FC236}">
                <a16:creationId xmlns:a16="http://schemas.microsoft.com/office/drawing/2014/main" id="{0D7AF5A6-1AEB-4E83-84CE-467DB02AFE2E}"/>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291007174"/>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978553">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370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-46</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Gävle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-27</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-67</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200</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100</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100</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-25</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75</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Gävleborgs </a:t>
            </a:r>
            <a:r>
              <a:rPr lang="sv-SE" sz="2400" b="0" dirty="0"/>
              <a:t>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oskärpa&#10;&#10;Automatiskt genererad beskrivning">
            <a:extLst>
              <a:ext uri="{FF2B5EF4-FFF2-40B4-BE49-F238E27FC236}">
                <a16:creationId xmlns:a16="http://schemas.microsoft.com/office/drawing/2014/main" id="{0D934A15-744B-4D46-9517-153D330B86D3}"/>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2435232809"/>
              </p:ext>
            </p:extLst>
          </p:nvPr>
        </p:nvGraphicFramePr>
        <p:xfrm>
          <a:off x="6167438" y="106615"/>
          <a:ext cx="5689601" cy="6418008"/>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9">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2020 kv4</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2020 kv4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3 689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86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65</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Gävle</a:t>
                      </a:r>
                    </a:p>
                  </a:txBody>
                  <a:tcPr marL="144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pitchFamily="34" charset="0"/>
                        </a:rPr>
                        <a:t>1 515</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-53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-55</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605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0</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797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180</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EB44EF06-FB49-4A33-A960-103DA1D56F40}"/>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97F73C8C-2529-478E-BCD1-5F1AD43D8FF2}"/>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Gävleborgs län och Gävle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rPr>
              <a:t>http://stockholmbusinessalliance.se/hitta-material/konjunkturrapporter/</a:t>
            </a:r>
            <a:r>
              <a:rPr lang="sv-SE" sz="1100" dirty="0"/>
              <a:t> </a:t>
            </a:r>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Om </a:t>
            </a:r>
            <a:r>
              <a:rPr lang="en-US" dirty="0" err="1"/>
              <a:t>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oskärpa&#10;&#10;Automatiskt genererad beskrivning">
            <a:extLst>
              <a:ext uri="{FF2B5EF4-FFF2-40B4-BE49-F238E27FC236}">
                <a16:creationId xmlns:a16="http://schemas.microsoft.com/office/drawing/2014/main" id="{54D24FFE-A7F6-47BE-9507-E79ED9C1180B}"/>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Gävleborgs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357949238"/>
              </p:ext>
            </p:extLst>
          </p:nvPr>
        </p:nvGraphicFramePr>
        <p:xfrm>
          <a:off x="6167440" y="106615"/>
          <a:ext cx="5687122" cy="6418008"/>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52540">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dirty="0">
                          <a:solidFill>
                            <a:schemeClr val="bg1"/>
                          </a:solidFill>
                        </a:rPr>
                        <a:t>% av </a:t>
                      </a:r>
                      <a:r>
                        <a:rPr lang="sv-SE" sz="1000" dirty="0" err="1">
                          <a:solidFill>
                            <a:schemeClr val="bg1"/>
                          </a:solidFill>
                        </a:rPr>
                        <a:t>bef</a:t>
                      </a:r>
                      <a:r>
                        <a:rPr lang="sv-SE" sz="1000" dirty="0">
                          <a:solidFill>
                            <a:schemeClr val="bg1"/>
                          </a:solidFill>
                        </a:rPr>
                        <a:t>.           Förändring (</a:t>
                      </a:r>
                      <a:r>
                        <a:rPr lang="sv-SE" sz="1000" dirty="0" err="1">
                          <a:solidFill>
                            <a:schemeClr val="bg1"/>
                          </a:solidFill>
                        </a:rPr>
                        <a:t>p.e</a:t>
                      </a:r>
                      <a:r>
                        <a:rPr lang="sv-SE" sz="1000" dirty="0">
                          <a:solidFill>
                            <a:schemeClr val="bg1"/>
                          </a:solidFill>
                        </a:rPr>
                        <a: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marL="72000" algn="l" fontAlgn="b"/>
                      <a:r>
                        <a:rPr lang="sv-SE" sz="800" b="1" i="0" u="none" strike="noStrike" dirty="0">
                          <a:solidFill>
                            <a:srgbClr val="000000"/>
                          </a:solidFill>
                          <a:effectLst/>
                          <a:latin typeface="Futura Std Book" panose="020B0502020204020303"/>
                        </a:rPr>
                        <a:t>Gävleborgs län</a:t>
                      </a:r>
                    </a:p>
                  </a:txBody>
                  <a:tcPr marL="9175" marR="9175" marT="917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14 888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marL="72000" algn="l" fontAlgn="b"/>
                      <a:r>
                        <a:rPr lang="sv-SE" sz="800" b="0" i="0" u="none" strike="noStrike" dirty="0">
                          <a:solidFill>
                            <a:srgbClr val="000000"/>
                          </a:solidFill>
                          <a:effectLst/>
                          <a:latin typeface="Futura Std Book" panose="020B0502020204020303"/>
                        </a:rPr>
                        <a:t>Ockelbo</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-1,5</a:t>
                      </a:r>
                    </a:p>
                  </a:txBody>
                  <a:tcPr marL="9525" marR="9525" marT="9525" marB="0" anchor="ctr"/>
                </a:tc>
                <a:extLst>
                  <a:ext uri="{0D108BD9-81ED-4DB2-BD59-A6C34878D82A}">
                    <a16:rowId xmlns:a16="http://schemas.microsoft.com/office/drawing/2014/main" val="293360832"/>
                  </a:ext>
                </a:extLst>
              </a:tr>
              <a:tr h="458586">
                <a:tc>
                  <a:txBody>
                    <a:bodyPr/>
                    <a:lstStyle/>
                    <a:p>
                      <a:pPr marL="72000" algn="l" fontAlgn="b"/>
                      <a:r>
                        <a:rPr lang="sv-SE" sz="800" b="0" i="0" u="none" strike="noStrike" dirty="0">
                          <a:solidFill>
                            <a:srgbClr val="000000"/>
                          </a:solidFill>
                          <a:effectLst/>
                          <a:latin typeface="Futura Std Book" panose="020B0502020204020303"/>
                        </a:rPr>
                        <a:t>Hofors</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0,1</a:t>
                      </a:r>
                    </a:p>
                  </a:txBody>
                  <a:tcPr marL="9525" marR="9525" marT="9525" marB="0" anchor="ctr"/>
                </a:tc>
                <a:extLst>
                  <a:ext uri="{0D108BD9-81ED-4DB2-BD59-A6C34878D82A}">
                    <a16:rowId xmlns:a16="http://schemas.microsoft.com/office/drawing/2014/main" val="1559525621"/>
                  </a:ext>
                </a:extLst>
              </a:tr>
              <a:tr h="458586">
                <a:tc>
                  <a:txBody>
                    <a:bodyPr/>
                    <a:lstStyle/>
                    <a:p>
                      <a:pPr marL="72000" algn="l" fontAlgn="b"/>
                      <a:r>
                        <a:rPr lang="sv-SE" sz="800" b="0" i="0" u="none" strike="noStrike" dirty="0">
                          <a:solidFill>
                            <a:srgbClr val="000000"/>
                          </a:solidFill>
                          <a:effectLst/>
                          <a:latin typeface="Futura Std Book" panose="020B0502020204020303"/>
                        </a:rPr>
                        <a:t>Ovanåker</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0,7</a:t>
                      </a:r>
                    </a:p>
                  </a:txBody>
                  <a:tcPr marL="9525" marR="9525" marT="9525" marB="0" anchor="ctr"/>
                </a:tc>
                <a:extLst>
                  <a:ext uri="{0D108BD9-81ED-4DB2-BD59-A6C34878D82A}">
                    <a16:rowId xmlns:a16="http://schemas.microsoft.com/office/drawing/2014/main" val="1947986397"/>
                  </a:ext>
                </a:extLst>
              </a:tr>
              <a:tr h="458586">
                <a:tc>
                  <a:txBody>
                    <a:bodyPr/>
                    <a:lstStyle/>
                    <a:p>
                      <a:pPr marL="72000" algn="l" fontAlgn="b"/>
                      <a:r>
                        <a:rPr lang="sv-SE" sz="800" b="0" i="0" u="none" strike="noStrike" dirty="0">
                          <a:solidFill>
                            <a:srgbClr val="000000"/>
                          </a:solidFill>
                          <a:effectLst/>
                          <a:latin typeface="Futura Std Book" panose="020B0502020204020303"/>
                        </a:rPr>
                        <a:t>Nordanstig</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0,8</a:t>
                      </a:r>
                    </a:p>
                  </a:txBody>
                  <a:tcPr marL="9525" marR="9525" marT="9525" marB="0" anchor="ctr"/>
                </a:tc>
                <a:extLst>
                  <a:ext uri="{0D108BD9-81ED-4DB2-BD59-A6C34878D82A}">
                    <a16:rowId xmlns:a16="http://schemas.microsoft.com/office/drawing/2014/main" val="2325918200"/>
                  </a:ext>
                </a:extLst>
              </a:tr>
              <a:tr h="458586">
                <a:tc>
                  <a:txBody>
                    <a:bodyPr/>
                    <a:lstStyle/>
                    <a:p>
                      <a:pPr marL="72000" algn="l" fontAlgn="b"/>
                      <a:r>
                        <a:rPr lang="sv-SE" sz="800" b="0" i="0" u="none" strike="noStrike" dirty="0">
                          <a:solidFill>
                            <a:srgbClr val="000000"/>
                          </a:solidFill>
                          <a:effectLst/>
                          <a:latin typeface="Futura Std Book" panose="020B0502020204020303"/>
                        </a:rPr>
                        <a:t>Ljusdal</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875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0,9</a:t>
                      </a:r>
                    </a:p>
                  </a:txBody>
                  <a:tcPr marL="9525" marR="9525" marT="9525" marB="0" anchor="ctr"/>
                </a:tc>
                <a:extLst>
                  <a:ext uri="{0D108BD9-81ED-4DB2-BD59-A6C34878D82A}">
                    <a16:rowId xmlns:a16="http://schemas.microsoft.com/office/drawing/2014/main" val="3944598109"/>
                  </a:ext>
                </a:extLst>
              </a:tr>
              <a:tr h="458586">
                <a:tc>
                  <a:txBody>
                    <a:bodyPr/>
                    <a:lstStyle/>
                    <a:p>
                      <a:pPr marL="72000" algn="l" fontAlgn="b"/>
                      <a:r>
                        <a:rPr lang="sv-SE" sz="800" b="0" i="0" u="none" strike="noStrike" dirty="0">
                          <a:solidFill>
                            <a:srgbClr val="000000"/>
                          </a:solidFill>
                          <a:effectLst/>
                          <a:latin typeface="Futura Std Book" panose="020B0502020204020303"/>
                        </a:rPr>
                        <a:t>Gävle</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5 779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extLst>
                  <a:ext uri="{0D108BD9-81ED-4DB2-BD59-A6C34878D82A}">
                    <a16:rowId xmlns:a16="http://schemas.microsoft.com/office/drawing/2014/main" val="3208508909"/>
                  </a:ext>
                </a:extLst>
              </a:tr>
              <a:tr h="458586">
                <a:tc>
                  <a:txBody>
                    <a:bodyPr/>
                    <a:lstStyle/>
                    <a:p>
                      <a:pPr marL="72000" algn="l" fontAlgn="b"/>
                      <a:r>
                        <a:rPr lang="sv-SE" sz="800" b="0" i="0" u="none" strike="noStrike" dirty="0">
                          <a:solidFill>
                            <a:srgbClr val="000000"/>
                          </a:solidFill>
                          <a:effectLst/>
                          <a:latin typeface="Futura Std Book" panose="020B0502020204020303"/>
                        </a:rPr>
                        <a:t>Sandviken</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2 228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extLst>
                  <a:ext uri="{0D108BD9-81ED-4DB2-BD59-A6C34878D82A}">
                    <a16:rowId xmlns:a16="http://schemas.microsoft.com/office/drawing/2014/main" val="1121273573"/>
                  </a:ext>
                </a:extLst>
              </a:tr>
              <a:tr h="458586">
                <a:tc>
                  <a:txBody>
                    <a:bodyPr/>
                    <a:lstStyle/>
                    <a:p>
                      <a:pPr marL="72000" algn="l" fontAlgn="b"/>
                      <a:r>
                        <a:rPr lang="sv-SE" sz="800" b="0" i="0" u="none" strike="noStrike" dirty="0">
                          <a:solidFill>
                            <a:srgbClr val="000000"/>
                          </a:solidFill>
                          <a:effectLst/>
                          <a:latin typeface="Futura Std Book" panose="020B0502020204020303"/>
                        </a:rPr>
                        <a:t>Söderhamn</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1 375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0,2</a:t>
                      </a:r>
                    </a:p>
                  </a:txBody>
                  <a:tcPr marL="9525" marR="9525" marT="9525" marB="0" anchor="ctr"/>
                </a:tc>
                <a:extLst>
                  <a:ext uri="{0D108BD9-81ED-4DB2-BD59-A6C34878D82A}">
                    <a16:rowId xmlns:a16="http://schemas.microsoft.com/office/drawing/2014/main" val="1084239425"/>
                  </a:ext>
                </a:extLst>
              </a:tr>
              <a:tr h="458586">
                <a:tc>
                  <a:txBody>
                    <a:bodyPr/>
                    <a:lstStyle/>
                    <a:p>
                      <a:pPr marL="72000" algn="l" fontAlgn="b"/>
                      <a:r>
                        <a:rPr lang="sv-SE" sz="800" b="0" i="0" u="none" strike="noStrike" dirty="0">
                          <a:solidFill>
                            <a:srgbClr val="000000"/>
                          </a:solidFill>
                          <a:effectLst/>
                          <a:latin typeface="Futura Std Book" panose="020B0502020204020303"/>
                        </a:rPr>
                        <a:t>Bollnäs</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1 404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extLst>
                  <a:ext uri="{0D108BD9-81ED-4DB2-BD59-A6C34878D82A}">
                    <a16:rowId xmlns:a16="http://schemas.microsoft.com/office/drawing/2014/main" val="2047465816"/>
                  </a:ext>
                </a:extLst>
              </a:tr>
              <a:tr h="458586">
                <a:tc>
                  <a:txBody>
                    <a:bodyPr/>
                    <a:lstStyle/>
                    <a:p>
                      <a:pPr marL="72000" algn="l" fontAlgn="b"/>
                      <a:r>
                        <a:rPr lang="sv-SE" sz="800" b="0" i="0" u="none" strike="noStrike" dirty="0">
                          <a:solidFill>
                            <a:srgbClr val="000000"/>
                          </a:solidFill>
                          <a:effectLst/>
                          <a:latin typeface="Futura Std Book" panose="020B0502020204020303"/>
                        </a:rPr>
                        <a:t>Hudiksvall</a:t>
                      </a:r>
                    </a:p>
                  </a:txBody>
                  <a:tcPr marL="9175" marR="9175" marT="917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1 644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29,7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6,1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1,4</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oskärpa&#10;&#10;Automatiskt genererad beskrivning">
            <a:extLst>
              <a:ext uri="{FF2B5EF4-FFF2-40B4-BE49-F238E27FC236}">
                <a16:creationId xmlns:a16="http://schemas.microsoft.com/office/drawing/2014/main" id="{5AD4564A-4005-45CD-849A-33787E39FB78}"/>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3966230961"/>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1769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marL="72000" algn="l" fontAlgn="b"/>
                      <a:r>
                        <a:rPr lang="sv-SE" sz="800" b="1" i="0" u="none" strike="noStrike" dirty="0">
                          <a:solidFill>
                            <a:srgbClr val="000000"/>
                          </a:solidFill>
                          <a:effectLst/>
                          <a:latin typeface="Futura Std Book" panose="020B0502020204020303"/>
                        </a:rPr>
                        <a:t>Gävleborgs län</a:t>
                      </a:r>
                    </a:p>
                  </a:txBody>
                  <a:tcPr marL="9175" marR="9175" marT="917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287 502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Bollnäs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26 809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Gävle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102 904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-45</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Hofors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9 570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Hudiksvall                                        </a:t>
                      </a:r>
                    </a:p>
                  </a:txBody>
                  <a:tcPr marL="144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pitchFamily="34" charset="0"/>
                        </a:rPr>
                        <a:t>37 531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Ljusdal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18 867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-29</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Nordanstig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9 483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-75</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Ockelbo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5 884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Ovanåker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11 672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Sandviken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39 290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-60</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Söderhamn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25 492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pitchFamily="34" charset="0"/>
                        </a:rPr>
                        <a:t>-33</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oskärpa&#10;&#10;Automatiskt genererad beskrivning">
            <a:extLst>
              <a:ext uri="{FF2B5EF4-FFF2-40B4-BE49-F238E27FC236}">
                <a16:creationId xmlns:a16="http://schemas.microsoft.com/office/drawing/2014/main" id="{7416516F-2F8B-4E91-9F78-B7A1C8D2FF4A}"/>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Gävleborgs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1401378413"/>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17693">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endParaRPr lang="sv-SE" sz="10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1769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79069">
                <a:tc>
                  <a:txBody>
                    <a:bodyPr/>
                    <a:lstStyle/>
                    <a:p>
                      <a:pPr algn="l" rtl="0" fontAlgn="ctr"/>
                      <a:r>
                        <a:rPr lang="sv-SE" sz="800" b="1" i="0" u="none" strike="noStrike">
                          <a:solidFill>
                            <a:srgbClr val="000000"/>
                          </a:solidFill>
                          <a:effectLst/>
                          <a:latin typeface="Futura Std Book" panose="020B0502020204020303" pitchFamily="34" charset="0"/>
                        </a:rPr>
                        <a:t>Gävleborg</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pitchFamily="34" charset="0"/>
                        </a:rPr>
                        <a:t>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Bollnäs</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extLst>
                  <a:ext uri="{0D108BD9-81ED-4DB2-BD59-A6C34878D82A}">
                    <a16:rowId xmlns:a16="http://schemas.microsoft.com/office/drawing/2014/main" val="293360832"/>
                  </a:ext>
                </a:extLst>
              </a:tr>
              <a:tr h="458586">
                <a:tc>
                  <a:txBody>
                    <a:bodyPr/>
                    <a:lstStyle/>
                    <a:p>
                      <a:pPr algn="l" rtl="0" fontAlgn="ctr"/>
                      <a:r>
                        <a:rPr lang="sv-SE" sz="800" b="0" i="0" u="none" strike="noStrike" dirty="0">
                          <a:solidFill>
                            <a:srgbClr val="000000"/>
                          </a:solidFill>
                          <a:effectLst/>
                          <a:latin typeface="Futura Std Book" panose="020B0502020204020303" pitchFamily="34" charset="0"/>
                        </a:rPr>
                        <a:t>Gävle</a:t>
                      </a:r>
                    </a:p>
                  </a:txBody>
                  <a:tcPr marL="180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pitchFamily="34" charset="0"/>
                        </a:rPr>
                        <a:t>61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1559525621"/>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Hofors</a:t>
                      </a:r>
                    </a:p>
                  </a:txBody>
                  <a:tcPr marL="180000" marR="9525" marT="9525" marB="0" anchor="ctr">
                    <a:lnL w="12700" cmpd="sng">
                      <a:noFill/>
                    </a:lnL>
                  </a:tcP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Hudiksvall</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2325918200"/>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Ljusdal</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39445981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Nordanstig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3208508909"/>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Ockelbo</a:t>
                      </a:r>
                    </a:p>
                  </a:txBody>
                  <a:tcPr marL="180000" marR="9525" marT="9525" marB="0" anchor="ctr">
                    <a:lnL w="12700" cmpd="sng">
                      <a:noFill/>
                    </a:lnL>
                  </a:tcPr>
                </a:tc>
                <a:tc>
                  <a:txBody>
                    <a:bodyPr/>
                    <a:lstStyle/>
                    <a:p>
                      <a:pPr algn="ctr" rtl="0"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Ovanåker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1084239425"/>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Sandviken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2047465816"/>
                  </a:ext>
                </a:extLst>
              </a:tr>
              <a:tr h="458586">
                <a:tc>
                  <a:txBody>
                    <a:bodyPr/>
                    <a:lstStyle/>
                    <a:p>
                      <a:pPr algn="l" rtl="0" fontAlgn="ctr"/>
                      <a:r>
                        <a:rPr lang="sv-SE" sz="800" b="0" i="0" u="none" strike="noStrike">
                          <a:solidFill>
                            <a:srgbClr val="000000"/>
                          </a:solidFill>
                          <a:effectLst/>
                          <a:latin typeface="Futura Std Book" panose="020B0502020204020303" pitchFamily="34" charset="0"/>
                        </a:rPr>
                        <a:t>Söderhamn</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-56</a:t>
                      </a:r>
                    </a:p>
                  </a:txBody>
                  <a:tcPr marL="9525" marR="9525" marT="9525" marB="0" anchor="ctr"/>
                </a:tc>
                <a:extLst>
                  <a:ext uri="{0D108BD9-81ED-4DB2-BD59-A6C34878D82A}">
                    <a16:rowId xmlns:a16="http://schemas.microsoft.com/office/drawing/2014/main" val="4226078857"/>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269611" y="1628775"/>
            <a:ext cx="5502539"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a:solidFill>
                  <a:schemeClr val="bg1"/>
                </a:solidFill>
              </a:rPr>
              <a:t> Scandinavia.</a:t>
            </a:r>
          </a:p>
          <a:p>
            <a:r>
              <a:rPr lang="sv-SE" sz="1200">
                <a:solidFill>
                  <a:schemeClr val="bg1"/>
                </a:solidFill>
              </a:rPr>
              <a:t>Bolaget </a:t>
            </a:r>
            <a:r>
              <a:rPr lang="sv-SE" sz="1200" dirty="0">
                <a:solidFill>
                  <a:schemeClr val="bg1"/>
                </a:solidFill>
              </a:rPr>
              <a:t>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p>
          <a:p>
            <a:r>
              <a:rPr lang="sv-SE" sz="1200" u="sng" dirty="0">
                <a:solidFill>
                  <a:schemeClr val="bg1"/>
                </a:solidFill>
                <a:hlinkClick r:id="rId2">
                  <a:extLst>
                    <a:ext uri="{A12FA001-AC4F-418D-AE19-62706E023703}">
                      <ahyp:hlinkClr xmlns="" xmlns:ahyp="http://schemas.microsoft.com/office/drawing/2018/hyperlinkcolor" val="tx"/>
                    </a:ext>
                  </a:extLst>
                </a:hlinkClick>
              </a:rPr>
              <a:t>http://stockholmbusinessalliance.se/hittamaterial/konjunkturrapporter/</a:t>
            </a:r>
            <a:endParaRPr lang="sv-SE" sz="1200"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269611" y="394827"/>
            <a:ext cx="5296792" cy="1113955"/>
          </a:xfrm>
        </p:spPr>
        <p:txBody>
          <a:bodyPr/>
          <a:lstStyle/>
          <a:p>
            <a:r>
              <a:rPr lang="sv-SE" dirty="0">
                <a:solidFill>
                  <a:schemeClr val="bg1"/>
                </a:solidFill>
              </a:rPr>
              <a:t>Stockholm Business Region</a:t>
            </a:r>
          </a:p>
        </p:txBody>
      </p:sp>
      <p:pic>
        <p:nvPicPr>
          <p:cNvPr id="8" name="Platshållare för bild 7">
            <a:extLst>
              <a:ext uri="{FF2B5EF4-FFF2-40B4-BE49-F238E27FC236}">
                <a16:creationId xmlns:a16="http://schemas.microsoft.com/office/drawing/2014/main" id="{2D7BDF1A-827C-4464-8869-15834567189A}"/>
              </a:ext>
            </a:extLst>
          </p:cNvPr>
          <p:cNvPicPr>
            <a:picLocks noGrp="1" noChangeAspect="1"/>
          </p:cNvPicPr>
          <p:nvPr>
            <p:ph type="pic" sz="quarter" idx="13"/>
          </p:nvPr>
        </p:nvPicPr>
        <p:blipFill>
          <a:blip r:embed="rId3"/>
          <a:srcRect l="20812" r="20812"/>
          <a:stretch>
            <a:fillRect/>
          </a:stretch>
        </p:blipFill>
        <p:spPr>
          <a:xfrm>
            <a:off x="6167438" y="0"/>
            <a:ext cx="6024562" cy="6858000"/>
          </a:xfrm>
        </p:spPr>
      </p:pic>
      <p:pic>
        <p:nvPicPr>
          <p:cNvPr id="10" name="Bildobjekt 9">
            <a:extLst>
              <a:ext uri="{FF2B5EF4-FFF2-40B4-BE49-F238E27FC236}">
                <a16:creationId xmlns:a16="http://schemas.microsoft.com/office/drawing/2014/main" id="{4798FAAA-BB2D-4ED6-8EA4-827DC32C8955}"/>
              </a:ext>
            </a:extLst>
          </p:cNvPr>
          <p:cNvPicPr>
            <a:picLocks noChangeAspect="1"/>
          </p:cNvPicPr>
          <p:nvPr/>
        </p:nvPicPr>
        <p:blipFill rotWithShape="1">
          <a:blip r:embed="rId4"/>
          <a:srcRect l="-1435" t="44220" r="1435" b="9306"/>
          <a:stretch/>
        </p:blipFill>
        <p:spPr>
          <a:xfrm>
            <a:off x="5757625" y="0"/>
            <a:ext cx="6164764"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2A759816-AF8A-40F3-9661-B3E574FCD320}"/>
              </a:ext>
              <a:ext uri="{C183D7F6-B498-43B3-948B-1728B52AA6E4}">
                <adec:decorative xmlns="" xmlns:adec="http://schemas.microsoft.com/office/drawing/2017/decorative" val="1"/>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3" y="1233948"/>
            <a:ext cx="4858261" cy="5024239"/>
          </a:xfrm>
        </p:spPr>
        <p:txBody>
          <a:bodyPr/>
          <a:lstStyle/>
          <a:p>
            <a:pPr>
              <a:lnSpc>
                <a:spcPct val="115000"/>
              </a:lnSpc>
              <a:spcAft>
                <a:spcPts val="1000"/>
              </a:spcAft>
            </a:pPr>
            <a:r>
              <a:rPr lang="sv-SE" sz="1100" b="1" dirty="0">
                <a:effectLst/>
                <a:ea typeface="Times New Roman" panose="02020603050405020304" pitchFamily="18" charset="0"/>
                <a:cs typeface="Times New Roman" panose="02020603050405020304" pitchFamily="18" charset="0"/>
              </a:rPr>
              <a:t>2020 har varit starkt präglat av Covid-19 pandemin och dess effekter på ekonomin. </a:t>
            </a:r>
            <a:r>
              <a:rPr lang="sv-SE" sz="1100" b="1" dirty="0">
                <a:ea typeface="Times New Roman" panose="02020603050405020304" pitchFamily="18" charset="0"/>
                <a:cs typeface="Times New Roman" panose="02020603050405020304" pitchFamily="18" charset="0"/>
              </a:rPr>
              <a:t>Året avslutas med en fortsatt negativ utveckling på arbetsmarknaden med stigande arbetslöshet och minskad sysselsättning tillsammans med. Bland ljusglimtarna syns däremot ett ökat nyföretagande tillsammans med färre konkurser.</a:t>
            </a:r>
            <a:r>
              <a:rPr lang="sv-SE" sz="1100" b="1" u="sng" dirty="0">
                <a:ea typeface="Times New Roman" panose="02020603050405020304" pitchFamily="18" charset="0"/>
                <a:cs typeface="Times New Roman" panose="02020603050405020304" pitchFamily="18" charset="0"/>
              </a:rPr>
              <a:t/>
            </a:r>
            <a:br>
              <a:rPr lang="sv-SE" sz="1100" b="1" u="sng" dirty="0">
                <a:ea typeface="Times New Roman" panose="02020603050405020304" pitchFamily="18" charset="0"/>
                <a:cs typeface="Times New Roman" panose="02020603050405020304" pitchFamily="18" charset="0"/>
              </a:rPr>
            </a:br>
            <a:r>
              <a:rPr lang="sv-SE" sz="1100" b="1" u="sng" dirty="0">
                <a:ea typeface="Times New Roman" panose="02020603050405020304" pitchFamily="18" charset="0"/>
                <a:cs typeface="Times New Roman" panose="02020603050405020304" pitchFamily="18" charset="0"/>
              </a:rPr>
              <a:t/>
            </a:r>
            <a:br>
              <a:rPr lang="sv-SE" sz="1100" b="1" u="sng" dirty="0">
                <a:ea typeface="Times New Roman" panose="02020603050405020304" pitchFamily="18" charset="0"/>
                <a:cs typeface="Times New Roman" panose="02020603050405020304" pitchFamily="18" charset="0"/>
              </a:rPr>
            </a:br>
            <a:r>
              <a:rPr lang="sv-SE" sz="1100" dirty="0">
                <a:effectLst/>
                <a:ea typeface="Times New Roman" panose="02020603050405020304" pitchFamily="18" charset="0"/>
                <a:cs typeface="Times New Roman" panose="02020603050405020304" pitchFamily="18" charset="0"/>
              </a:rPr>
              <a:t>I likhet med förra kvartalet minskar lönesumman i privat sektor men förblir oförändrad totalt för Gävleborgs </a:t>
            </a:r>
            <a:r>
              <a:rPr lang="sv-SE" sz="1100" dirty="0" smtClean="0">
                <a:effectLst/>
                <a:ea typeface="Times New Roman" panose="02020603050405020304" pitchFamily="18" charset="0"/>
                <a:cs typeface="Times New Roman" panose="02020603050405020304" pitchFamily="18" charset="0"/>
              </a:rPr>
              <a:t>län. Företagandet stärktes med fler nyregistrerade företag och färre konkurser.  </a:t>
            </a:r>
          </a:p>
          <a:p>
            <a:pPr>
              <a:lnSpc>
                <a:spcPct val="115000"/>
              </a:lnSpc>
              <a:spcAft>
                <a:spcPts val="1000"/>
              </a:spcAft>
            </a:pPr>
            <a:r>
              <a:rPr lang="sv-SE" sz="1100" dirty="0" smtClean="0">
                <a:effectLst/>
                <a:ea typeface="Times New Roman" panose="02020603050405020304" pitchFamily="18" charset="0"/>
                <a:cs typeface="Times New Roman" panose="02020603050405020304" pitchFamily="18" charset="0"/>
              </a:rPr>
              <a:t>Precis </a:t>
            </a:r>
            <a:r>
              <a:rPr lang="sv-SE" sz="1100" dirty="0">
                <a:effectLst/>
                <a:ea typeface="Times New Roman" panose="02020603050405020304" pitchFamily="18" charset="0"/>
                <a:cs typeface="Times New Roman" panose="02020603050405020304" pitchFamily="18" charset="0"/>
              </a:rPr>
              <a:t>som övriga delar av Stockholmsregionen och landet som helhet syns de flesta av effekterna av Covid-19 pandemin på arbetsmarknaden. Antalet sysselsatta minskar med 3,5 procent eller 4 700 personer och arbetslösheten stiger med 0,6 procentenheter. Positivt är dock att antalet varslade personer minskar med 43 procent i länet och med 55 procent i Gävle. De kommersiella övernattningarna minskar, inte heller i samma omfattning som flera andra län i Stockholmsregionen. </a:t>
            </a:r>
            <a:br>
              <a:rPr lang="sv-SE" sz="1100" dirty="0">
                <a:effectLst/>
                <a:ea typeface="Times New Roman" panose="02020603050405020304" pitchFamily="18" charset="0"/>
                <a:cs typeface="Times New Roman" panose="02020603050405020304" pitchFamily="18" charset="0"/>
              </a:rPr>
            </a:br>
            <a:r>
              <a:rPr lang="sv-SE" sz="1100" dirty="0">
                <a:effectLst/>
                <a:ea typeface="Times New Roman" panose="02020603050405020304" pitchFamily="18" charset="0"/>
                <a:cs typeface="Times New Roman" panose="02020603050405020304" pitchFamily="18" charset="0"/>
              </a:rPr>
              <a:t/>
            </a:r>
            <a:br>
              <a:rPr lang="sv-SE" sz="1100" dirty="0">
                <a:effectLst/>
                <a:ea typeface="Times New Roman" panose="02020603050405020304" pitchFamily="18" charset="0"/>
                <a:cs typeface="Times New Roman" panose="02020603050405020304" pitchFamily="18" charset="0"/>
              </a:rPr>
            </a:br>
            <a:r>
              <a:rPr lang="sv-SE" sz="1100" dirty="0">
                <a:effectLst/>
                <a:ea typeface="Times New Roman" panose="02020603050405020304" pitchFamily="18" charset="0"/>
                <a:cs typeface="Times New Roman" panose="02020603050405020304" pitchFamily="18" charset="0"/>
              </a:rPr>
              <a:t>Befolkningstillväxten för länet är fortsatt stabil utan några större förändringar. Tillväxten sker långsammare än för övriga Stockholmsregionen och landet som helhet. Till skillnad från förra kvartalet minskar bostadsbyggandet i länet under perioden. </a:t>
            </a:r>
            <a:br>
              <a:rPr lang="sv-SE" sz="1100" dirty="0">
                <a:effectLst/>
                <a:ea typeface="Times New Roman" panose="02020603050405020304" pitchFamily="18" charset="0"/>
                <a:cs typeface="Times New Roman" panose="02020603050405020304" pitchFamily="18" charset="0"/>
              </a:rPr>
            </a:br>
            <a:r>
              <a:rPr lang="sv-SE" sz="1100" dirty="0">
                <a:effectLst/>
                <a:ea typeface="Times New Roman" panose="02020603050405020304" pitchFamily="18" charset="0"/>
                <a:cs typeface="Times New Roman" panose="02020603050405020304" pitchFamily="18" charset="0"/>
              </a:rPr>
              <a:t/>
            </a:r>
            <a:br>
              <a:rPr lang="sv-SE" sz="1100" dirty="0">
                <a:effectLst/>
                <a:ea typeface="Times New Roman" panose="02020603050405020304" pitchFamily="18" charset="0"/>
                <a:cs typeface="Times New Roman" panose="02020603050405020304" pitchFamily="18" charset="0"/>
              </a:rPr>
            </a:br>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3" y="119993"/>
            <a:ext cx="5233522" cy="1113955"/>
          </a:xfrm>
        </p:spPr>
        <p:txBody>
          <a:bodyPr/>
          <a:lstStyle/>
          <a:p>
            <a:r>
              <a:rPr lang="sv-SE" sz="2800" dirty="0"/>
              <a:t>Fortsatt ekonomisk avmattning i Gävleborg</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528677"/>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Gävleborg, </a:t>
            </a:r>
            <a:r>
              <a:rPr lang="sv-SE" sz="2000" b="1">
                <a:latin typeface="+mj-lt"/>
                <a:ea typeface="+mj-ea"/>
                <a:cs typeface="+mj-cs"/>
              </a:rPr>
              <a:t>2020 kv4</a:t>
            </a:r>
            <a:endParaRPr lang="sv-SE" sz="2000" b="1" dirty="0">
              <a:latin typeface="+mj-lt"/>
              <a:ea typeface="+mj-ea"/>
              <a:cs typeface="+mj-cs"/>
            </a:endParaRPr>
          </a:p>
        </p:txBody>
      </p:sp>
      <p:sp>
        <p:nvSpPr>
          <p:cNvPr id="20" name="textruta 19">
            <a:extLst>
              <a:ext uri="{FF2B5EF4-FFF2-40B4-BE49-F238E27FC236}">
                <a16:creationId xmlns:a16="http://schemas.microsoft.com/office/drawing/2014/main" id="{7639E258-AF04-43C4-8A3B-454C3E512DD0}"/>
              </a:ext>
            </a:extLst>
          </p:cNvPr>
          <p:cNvSpPr txBox="1"/>
          <p:nvPr/>
        </p:nvSpPr>
        <p:spPr>
          <a:xfrm>
            <a:off x="462524" y="5385190"/>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4" name="Tabell 53">
            <a:extLst>
              <a:ext uri="{FF2B5EF4-FFF2-40B4-BE49-F238E27FC236}">
                <a16:creationId xmlns:a16="http://schemas.microsoft.com/office/drawing/2014/main" id="{0120F7F9-842D-4673-B582-85A5F7E1CDDC}"/>
              </a:ext>
            </a:extLst>
          </p:cNvPr>
          <p:cNvGraphicFramePr>
            <a:graphicFrameLocks noGrp="1"/>
          </p:cNvGraphicFramePr>
          <p:nvPr>
            <p:extLst>
              <p:ext uri="{D42A27DB-BD31-4B8C-83A1-F6EECF244321}">
                <p14:modId xmlns:p14="http://schemas.microsoft.com/office/powerpoint/2010/main" val="3110871461"/>
              </p:ext>
            </p:extLst>
          </p:nvPr>
        </p:nvGraphicFramePr>
        <p:xfrm>
          <a:off x="564159" y="1628775"/>
          <a:ext cx="4869990"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Gävleborgs län</a:t>
                      </a:r>
                      <a:endParaRPr lang="sv-SE" sz="800" b="1" dirty="0">
                        <a:latin typeface="+mj-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Gävle kommun</a:t>
                      </a:r>
                      <a:endParaRPr lang="sv-SE" sz="800" b="1" dirty="0">
                        <a:latin typeface="+mj-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a:t>
                      </a:r>
                      <a:r>
                        <a:rPr lang="sv-SE" sz="800" b="0" i="0" u="none" strike="noStrike">
                          <a:solidFill>
                            <a:srgbClr val="000000"/>
                          </a:solidFill>
                          <a:effectLst/>
                          <a:latin typeface="Futura Std Book" panose="020B0502020204020303" pitchFamily="34" charset="0"/>
                        </a:rPr>
                        <a:t>2020 kv4</a:t>
                      </a:r>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a:t>
                      </a:r>
                      <a:r>
                        <a:rPr lang="sv-SE" sz="800" b="0" i="0" u="none" strike="noStrike">
                          <a:solidFill>
                            <a:srgbClr val="000000"/>
                          </a:solidFill>
                          <a:effectLst/>
                          <a:latin typeface="Futura Std Book" panose="020B0502020204020303" pitchFamily="34" charset="0"/>
                        </a:rPr>
                        <a:t>2020 kv4</a:t>
                      </a:r>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127 900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3 689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1 515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0,6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287,5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pitchFamily="34" charset="0"/>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57402E03-6B1B-450F-96E0-22F9918CBF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3584466" y="2431440"/>
            <a:ext cx="180000" cy="180000"/>
          </a:xfrm>
          <a:prstGeom prst="rect">
            <a:avLst/>
          </a:prstGeom>
        </p:spPr>
      </p:pic>
      <p:pic>
        <p:nvPicPr>
          <p:cNvPr id="11" name="Bild 10" descr="Spela upp">
            <a:extLst>
              <a:ext uri="{FF2B5EF4-FFF2-40B4-BE49-F238E27FC236}">
                <a16:creationId xmlns:a16="http://schemas.microsoft.com/office/drawing/2014/main" id="{A92EB931-9976-4D68-83C6-A75EAB0444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flipV="1">
            <a:off x="3584466" y="2737458"/>
            <a:ext cx="180000" cy="180000"/>
          </a:xfrm>
          <a:prstGeom prst="rect">
            <a:avLst/>
          </a:prstGeom>
        </p:spPr>
      </p:pic>
      <p:pic>
        <p:nvPicPr>
          <p:cNvPr id="23" name="Bild 22" descr="Spela upp">
            <a:extLst>
              <a:ext uri="{FF2B5EF4-FFF2-40B4-BE49-F238E27FC236}">
                <a16:creationId xmlns:a16="http://schemas.microsoft.com/office/drawing/2014/main" id="{1F665BC3-BF67-4450-B5B1-D9C7AD2240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3584466" y="3043476"/>
            <a:ext cx="180000" cy="180000"/>
          </a:xfrm>
          <a:prstGeom prst="rect">
            <a:avLst/>
          </a:prstGeom>
        </p:spPr>
      </p:pic>
      <p:pic>
        <p:nvPicPr>
          <p:cNvPr id="24" name="Bild 23" descr="Spela upp">
            <a:extLst>
              <a:ext uri="{FF2B5EF4-FFF2-40B4-BE49-F238E27FC236}">
                <a16:creationId xmlns:a16="http://schemas.microsoft.com/office/drawing/2014/main" id="{15B4AB2E-4822-4EC7-8713-287DB2966F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V="1">
            <a:off x="3584466" y="3349494"/>
            <a:ext cx="180000" cy="180000"/>
          </a:xfrm>
          <a:prstGeom prst="rect">
            <a:avLst/>
          </a:prstGeom>
        </p:spPr>
      </p:pic>
      <p:pic>
        <p:nvPicPr>
          <p:cNvPr id="25" name="Bild 24" descr="Spela upp">
            <a:extLst>
              <a:ext uri="{FF2B5EF4-FFF2-40B4-BE49-F238E27FC236}">
                <a16:creationId xmlns:a16="http://schemas.microsoft.com/office/drawing/2014/main" id="{1644E130-EDC2-4529-BDCC-4A76531CE8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V="1">
            <a:off x="3584466" y="3655512"/>
            <a:ext cx="180000" cy="180000"/>
          </a:xfrm>
          <a:prstGeom prst="rect">
            <a:avLst/>
          </a:prstGeom>
        </p:spPr>
      </p:pic>
      <p:pic>
        <p:nvPicPr>
          <p:cNvPr id="26" name="Bild 25" descr="Spela upp">
            <a:extLst>
              <a:ext uri="{FF2B5EF4-FFF2-40B4-BE49-F238E27FC236}">
                <a16:creationId xmlns:a16="http://schemas.microsoft.com/office/drawing/2014/main" id="{3A9A3568-9710-40EF-8030-1D18818F51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6200000" flipH="1">
            <a:off x="3584466" y="3961530"/>
            <a:ext cx="180000" cy="180000"/>
          </a:xfrm>
          <a:prstGeom prst="rect">
            <a:avLst/>
          </a:prstGeom>
        </p:spPr>
      </p:pic>
      <p:pic>
        <p:nvPicPr>
          <p:cNvPr id="27" name="Bild 26" descr="Spela upp">
            <a:extLst>
              <a:ext uri="{FF2B5EF4-FFF2-40B4-BE49-F238E27FC236}">
                <a16:creationId xmlns:a16="http://schemas.microsoft.com/office/drawing/2014/main" id="{3C0E4865-9512-4D95-9CB7-382A03052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6200000">
            <a:off x="3584466" y="4267548"/>
            <a:ext cx="180000" cy="180000"/>
          </a:xfrm>
          <a:prstGeom prst="rect">
            <a:avLst/>
          </a:prstGeom>
        </p:spPr>
      </p:pic>
      <p:pic>
        <p:nvPicPr>
          <p:cNvPr id="28" name="Bild 27" descr="Spela upp">
            <a:extLst>
              <a:ext uri="{FF2B5EF4-FFF2-40B4-BE49-F238E27FC236}">
                <a16:creationId xmlns:a16="http://schemas.microsoft.com/office/drawing/2014/main" id="{3214DF0B-B31E-420F-A281-9CFD4A2D25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584466" y="4573566"/>
            <a:ext cx="180000" cy="180000"/>
          </a:xfrm>
          <a:prstGeom prst="rect">
            <a:avLst/>
          </a:prstGeom>
        </p:spPr>
      </p:pic>
      <p:pic>
        <p:nvPicPr>
          <p:cNvPr id="29" name="Bild 28" descr="Spela upp">
            <a:extLst>
              <a:ext uri="{FF2B5EF4-FFF2-40B4-BE49-F238E27FC236}">
                <a16:creationId xmlns:a16="http://schemas.microsoft.com/office/drawing/2014/main" id="{744EACEE-E96F-4437-8EF5-5211CB701B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5400000">
            <a:off x="3584466" y="4879584"/>
            <a:ext cx="180000" cy="180000"/>
          </a:xfrm>
          <a:prstGeom prst="rect">
            <a:avLst/>
          </a:prstGeom>
        </p:spPr>
      </p:pic>
      <p:pic>
        <p:nvPicPr>
          <p:cNvPr id="30" name="Bild 29" descr="Spela upp">
            <a:extLst>
              <a:ext uri="{FF2B5EF4-FFF2-40B4-BE49-F238E27FC236}">
                <a16:creationId xmlns:a16="http://schemas.microsoft.com/office/drawing/2014/main" id="{9B005B2D-ED67-48D7-99E6-2DA87EC036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5400000">
            <a:off x="3584466" y="5185598"/>
            <a:ext cx="180000" cy="180000"/>
          </a:xfrm>
          <a:prstGeom prst="rect">
            <a:avLst/>
          </a:prstGeom>
        </p:spPr>
      </p:pic>
      <p:pic>
        <p:nvPicPr>
          <p:cNvPr id="32" name="Bild 31" descr="Spela upp">
            <a:extLst>
              <a:ext uri="{FF2B5EF4-FFF2-40B4-BE49-F238E27FC236}">
                <a16:creationId xmlns:a16="http://schemas.microsoft.com/office/drawing/2014/main" id="{D3FD24C7-E8B4-49CE-8D9E-3E2115C4FA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6200000">
            <a:off x="5230938" y="2737457"/>
            <a:ext cx="180000" cy="180000"/>
          </a:xfrm>
          <a:prstGeom prst="rect">
            <a:avLst/>
          </a:prstGeom>
        </p:spPr>
      </p:pic>
      <p:pic>
        <p:nvPicPr>
          <p:cNvPr id="33" name="Bild 32" descr="Spela upp">
            <a:extLst>
              <a:ext uri="{FF2B5EF4-FFF2-40B4-BE49-F238E27FC236}">
                <a16:creationId xmlns:a16="http://schemas.microsoft.com/office/drawing/2014/main" id="{5E64CA3A-7A09-4575-B978-8B022C72E8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V="1">
            <a:off x="5230938" y="3043475"/>
            <a:ext cx="180000" cy="180000"/>
          </a:xfrm>
          <a:prstGeom prst="rect">
            <a:avLst/>
          </a:prstGeom>
        </p:spPr>
      </p:pic>
      <p:pic>
        <p:nvPicPr>
          <p:cNvPr id="35" name="Bild 34" descr="Spela upp">
            <a:extLst>
              <a:ext uri="{FF2B5EF4-FFF2-40B4-BE49-F238E27FC236}">
                <a16:creationId xmlns:a16="http://schemas.microsoft.com/office/drawing/2014/main" id="{1C8174F4-F564-4EEA-92F5-06CFE8E25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V="1">
            <a:off x="5230938" y="3655511"/>
            <a:ext cx="180000" cy="180000"/>
          </a:xfrm>
          <a:prstGeom prst="rect">
            <a:avLst/>
          </a:prstGeom>
        </p:spPr>
      </p:pic>
      <p:pic>
        <p:nvPicPr>
          <p:cNvPr id="36" name="Bild 35" descr="Spela upp">
            <a:extLst>
              <a:ext uri="{FF2B5EF4-FFF2-40B4-BE49-F238E27FC236}">
                <a16:creationId xmlns:a16="http://schemas.microsoft.com/office/drawing/2014/main" id="{6B2849B3-B572-4336-A0AB-48700BE8FD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5400000" flipV="1">
            <a:off x="5230938" y="3961529"/>
            <a:ext cx="180000" cy="180000"/>
          </a:xfrm>
          <a:prstGeom prst="rect">
            <a:avLst/>
          </a:prstGeom>
        </p:spPr>
      </p:pic>
      <p:pic>
        <p:nvPicPr>
          <p:cNvPr id="37" name="Bild 36" descr="Spela upp">
            <a:extLst>
              <a:ext uri="{FF2B5EF4-FFF2-40B4-BE49-F238E27FC236}">
                <a16:creationId xmlns:a16="http://schemas.microsoft.com/office/drawing/2014/main" id="{96EA566D-43E2-49CA-929C-78BA42C588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6200000">
            <a:off x="5230938" y="4267547"/>
            <a:ext cx="180000" cy="180000"/>
          </a:xfrm>
          <a:prstGeom prst="rect">
            <a:avLst/>
          </a:prstGeom>
        </p:spPr>
      </p:pic>
      <p:pic>
        <p:nvPicPr>
          <p:cNvPr id="38" name="Bild 37" descr="Spela upp">
            <a:extLst>
              <a:ext uri="{FF2B5EF4-FFF2-40B4-BE49-F238E27FC236}">
                <a16:creationId xmlns:a16="http://schemas.microsoft.com/office/drawing/2014/main" id="{A96259F6-26F0-45B8-B047-24D3A0B84B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16200000">
            <a:off x="5230938" y="4573565"/>
            <a:ext cx="180000" cy="180000"/>
          </a:xfrm>
          <a:prstGeom prst="rect">
            <a:avLst/>
          </a:prstGeom>
        </p:spPr>
      </p:pic>
      <p:pic>
        <p:nvPicPr>
          <p:cNvPr id="39" name="Bild 38" descr="Spela upp">
            <a:extLst>
              <a:ext uri="{FF2B5EF4-FFF2-40B4-BE49-F238E27FC236}">
                <a16:creationId xmlns:a16="http://schemas.microsoft.com/office/drawing/2014/main" id="{285CBCE1-C1C4-4E86-8CE2-1E3612D22C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5400000">
            <a:off x="5230938" y="4879583"/>
            <a:ext cx="180000" cy="180000"/>
          </a:xfrm>
          <a:prstGeom prst="rect">
            <a:avLst/>
          </a:prstGeom>
        </p:spPr>
      </p:pic>
      <p:pic>
        <p:nvPicPr>
          <p:cNvPr id="40" name="Bild 39" descr="Spela upp">
            <a:extLst>
              <a:ext uri="{FF2B5EF4-FFF2-40B4-BE49-F238E27FC236}">
                <a16:creationId xmlns:a16="http://schemas.microsoft.com/office/drawing/2014/main" id="{9B8396D6-5136-4246-ABAE-6151A8B978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5400000">
            <a:off x="5230938" y="5185597"/>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Gävleborgs län</a:t>
            </a:r>
            <a:r>
              <a:rPr lang="sv-SE" sz="1400" dirty="0"/>
              <a:t/>
            </a:r>
            <a:br>
              <a:rPr lang="sv-SE" sz="1400" dirty="0"/>
            </a:br>
            <a:r>
              <a:rPr lang="sv-SE" sz="1200" dirty="0"/>
              <a:t>Index 100 = </a:t>
            </a:r>
            <a:r>
              <a:rPr lang="sv-SE" sz="1200"/>
              <a:t>2010 kv4</a:t>
            </a:r>
            <a:endParaRPr lang="sv-SE" sz="1400" dirty="0"/>
          </a:p>
        </p:txBody>
      </p:sp>
      <p:graphicFrame>
        <p:nvGraphicFramePr>
          <p:cNvPr id="48" name="Tabell 47">
            <a:extLst>
              <a:ext uri="{FF2B5EF4-FFF2-40B4-BE49-F238E27FC236}">
                <a16:creationId xmlns:a16="http://schemas.microsoft.com/office/drawing/2014/main" id="{B74D9E7C-93E3-4F03-8806-E2EA8CBE72A7}"/>
              </a:ext>
            </a:extLst>
          </p:cNvPr>
          <p:cNvGraphicFramePr>
            <a:graphicFrameLocks noGrp="1"/>
          </p:cNvGraphicFramePr>
          <p:nvPr>
            <p:extLst>
              <p:ext uri="{D42A27DB-BD31-4B8C-83A1-F6EECF244321}">
                <p14:modId xmlns:p14="http://schemas.microsoft.com/office/powerpoint/2010/main" val="2166473760"/>
              </p:ext>
            </p:extLst>
          </p:nvPr>
        </p:nvGraphicFramePr>
        <p:xfrm>
          <a:off x="6399517" y="1268550"/>
          <a:ext cx="4792357" cy="4611554"/>
        </p:xfrm>
        <a:graphic>
          <a:graphicData uri="http://schemas.openxmlformats.org/drawingml/2006/table">
            <a:tbl>
              <a:tblPr/>
              <a:tblGrid>
                <a:gridCol w="1558961">
                  <a:extLst>
                    <a:ext uri="{9D8B030D-6E8A-4147-A177-3AD203B41FA5}">
                      <a16:colId xmlns:a16="http://schemas.microsoft.com/office/drawing/2014/main" val="4062813528"/>
                    </a:ext>
                  </a:extLst>
                </a:gridCol>
                <a:gridCol w="768961">
                  <a:extLst>
                    <a:ext uri="{9D8B030D-6E8A-4147-A177-3AD203B41FA5}">
                      <a16:colId xmlns:a16="http://schemas.microsoft.com/office/drawing/2014/main" val="1487168971"/>
                    </a:ext>
                  </a:extLst>
                </a:gridCol>
                <a:gridCol w="847737">
                  <a:extLst>
                    <a:ext uri="{9D8B030D-6E8A-4147-A177-3AD203B41FA5}">
                      <a16:colId xmlns:a16="http://schemas.microsoft.com/office/drawing/2014/main" val="3378853702"/>
                    </a:ext>
                  </a:extLst>
                </a:gridCol>
                <a:gridCol w="802271">
                  <a:extLst>
                    <a:ext uri="{9D8B030D-6E8A-4147-A177-3AD203B41FA5}">
                      <a16:colId xmlns:a16="http://schemas.microsoft.com/office/drawing/2014/main" val="343550618"/>
                    </a:ext>
                  </a:extLst>
                </a:gridCol>
                <a:gridCol w="814427">
                  <a:extLst>
                    <a:ext uri="{9D8B030D-6E8A-4147-A177-3AD203B41FA5}">
                      <a16:colId xmlns:a16="http://schemas.microsoft.com/office/drawing/2014/main" val="262399734"/>
                    </a:ext>
                  </a:extLst>
                </a:gridCol>
              </a:tblGrid>
              <a:tr h="209354">
                <a:tc>
                  <a:txBody>
                    <a:bodyPr/>
                    <a:lstStyle/>
                    <a:p>
                      <a:pPr algn="l" fontAlgn="b"/>
                      <a:r>
                        <a:rPr lang="sv-SE" sz="800" b="1" i="0" u="none" strike="noStrike" dirty="0">
                          <a:solidFill>
                            <a:srgbClr val="000000"/>
                          </a:solidFill>
                          <a:effectLst/>
                          <a:latin typeface="Futura Std Book" panose="020B0502020204020303"/>
                        </a:rPr>
                        <a:t>Lönesumma, total</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highlight>
                          <a:srgbClr val="FFFF00"/>
                        </a:highligh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0869354"/>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278483680"/>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59257647"/>
                  </a:ext>
                </a:extLst>
              </a:tr>
              <a:tr h="211132">
                <a:tc>
                  <a:txBody>
                    <a:bodyPr/>
                    <a:lstStyle/>
                    <a:p>
                      <a:pPr algn="l" fontAlgn="b"/>
                      <a:r>
                        <a:rPr lang="sv-SE" sz="800" b="0" i="0" u="none" strike="noStrike" dirty="0">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479,32</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9539269"/>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236,26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21,41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64961900"/>
                  </a:ext>
                </a:extLst>
              </a:tr>
              <a:tr h="211132">
                <a:tc>
                  <a:txBody>
                    <a:bodyPr/>
                    <a:lstStyle/>
                    <a:p>
                      <a:pPr algn="l" fontAlgn="b"/>
                      <a:r>
                        <a:rPr lang="sv-SE" sz="800" b="1" i="0" u="none" strike="noStrike" dirty="0">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11,09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13,92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5056360"/>
                  </a:ext>
                </a:extLst>
              </a:tr>
              <a:tr h="211132">
                <a:tc>
                  <a:txBody>
                    <a:bodyPr/>
                    <a:lstStyle/>
                    <a:p>
                      <a:pPr algn="l" fontAlgn="b"/>
                      <a:endParaRPr lang="sv-SE" sz="800" b="1"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0260966"/>
                  </a:ext>
                </a:extLst>
              </a:tr>
              <a:tr h="402133">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4747278"/>
                  </a:ext>
                </a:extLst>
              </a:tr>
              <a:tr h="211132">
                <a:tc>
                  <a:txBody>
                    <a:bodyPr/>
                    <a:lstStyle/>
                    <a:p>
                      <a:pPr algn="l" fontAlgn="b"/>
                      <a:endParaRPr lang="sv-SE" sz="800" b="0" i="0" u="none" strike="noStrike">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863175949"/>
                  </a:ext>
                </a:extLst>
              </a:tr>
              <a:tr h="21982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91460448"/>
                  </a:ext>
                </a:extLst>
              </a:tr>
              <a:tr h="211132">
                <a:tc>
                  <a:txBody>
                    <a:bodyPr/>
                    <a:lstStyle/>
                    <a:p>
                      <a:pPr algn="l" fontAlgn="b"/>
                      <a:r>
                        <a:rPr lang="sv-SE" sz="800" b="0" i="0" u="none" strike="noStrike">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94,75</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15,29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07465847"/>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15,75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1657401"/>
                  </a:ext>
                </a:extLst>
              </a:tr>
              <a:tr h="211132">
                <a:tc>
                  <a:txBody>
                    <a:bodyPr/>
                    <a:lstStyle/>
                    <a:p>
                      <a:pPr algn="l" fontAlgn="b"/>
                      <a:r>
                        <a:rPr lang="sv-SE" sz="800" b="1" i="0" u="none" strike="noStrike">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86,71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10,09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13359832"/>
                  </a:ext>
                </a:extLst>
              </a:tr>
              <a:tr h="211132">
                <a:tc>
                  <a:txBody>
                    <a:bodyPr/>
                    <a:lstStyle/>
                    <a:p>
                      <a:pPr algn="l" fontAlgn="b"/>
                      <a:endParaRPr lang="sv-SE" sz="800" b="1"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60378484"/>
                  </a:ext>
                </a:extLst>
              </a:tr>
              <a:tr h="402133">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85487942"/>
                  </a:ext>
                </a:extLst>
              </a:tr>
              <a:tr h="211132">
                <a:tc>
                  <a:txBody>
                    <a:bodyPr/>
                    <a:lstStyle/>
                    <a:p>
                      <a:pPr algn="l" fontAlgn="b"/>
                      <a:endParaRPr lang="sv-SE" sz="800" b="0" i="0" u="none" strike="noStrike">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182964636"/>
                  </a:ext>
                </a:extLst>
              </a:tr>
              <a:tr h="211132">
                <a:tc>
                  <a:txBody>
                    <a:bodyPr/>
                    <a:lstStyle/>
                    <a:p>
                      <a:pPr algn="l" fontAlgn="b"/>
                      <a:endParaRPr lang="sv-SE" sz="800" b="0" i="0" u="none" strike="noStrike" dirty="0">
                        <a:solidFill>
                          <a:srgbClr val="000000"/>
                        </a:solidFill>
                        <a:effectLst/>
                        <a:latin typeface="Futura Std Book" panose="020B0502020204020303"/>
                      </a:endParaRPr>
                    </a:p>
                  </a:txBody>
                  <a:tcPr marL="6517" marR="6517" marT="6517"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1443088"/>
                  </a:ext>
                </a:extLst>
              </a:tr>
              <a:tr h="211132">
                <a:tc>
                  <a:txBody>
                    <a:bodyPr/>
                    <a:lstStyle/>
                    <a:p>
                      <a:pPr algn="l" fontAlgn="b"/>
                      <a:r>
                        <a:rPr lang="sv-SE" sz="800" b="0" i="0" u="none" strike="noStrike" dirty="0">
                          <a:solidFill>
                            <a:srgbClr val="000000"/>
                          </a:solidFill>
                          <a:effectLst/>
                          <a:latin typeface="Futura Std Book" panose="020B0502020204020303"/>
                        </a:rPr>
                        <a:t>Sverige</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dirty="0">
                          <a:solidFill>
                            <a:srgbClr val="000000"/>
                          </a:solidFill>
                          <a:effectLst/>
                          <a:latin typeface="Futura Std Book" panose="020B0502020204020303"/>
                        </a:rPr>
                        <a:t>46,18</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14,20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1677803"/>
                  </a:ext>
                </a:extLst>
              </a:tr>
              <a:tr h="211132">
                <a:tc>
                  <a:txBody>
                    <a:bodyPr/>
                    <a:lstStyle/>
                    <a:p>
                      <a:pPr algn="l" fontAlgn="b"/>
                      <a:r>
                        <a:rPr lang="sv-SE" sz="800" b="0" i="0" u="none" strike="noStrike" dirty="0">
                          <a:solidFill>
                            <a:srgbClr val="000000"/>
                          </a:solidFill>
                          <a:effectLst/>
                          <a:latin typeface="Futura Std Book" panose="020B0502020204020303"/>
                        </a:rPr>
                        <a:t>Stockholmsregionen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0,13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0,25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14,39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0735928"/>
                  </a:ext>
                </a:extLst>
              </a:tr>
              <a:tr h="211132">
                <a:tc>
                  <a:txBody>
                    <a:bodyPr/>
                    <a:lstStyle/>
                    <a:p>
                      <a:pPr algn="l" fontAlgn="b"/>
                      <a:r>
                        <a:rPr lang="sv-SE" sz="800" b="1" i="0" u="none" strike="noStrike" dirty="0">
                          <a:solidFill>
                            <a:srgbClr val="000000"/>
                          </a:solidFill>
                          <a:effectLst/>
                          <a:latin typeface="Futura Std Book" panose="020B0502020204020303"/>
                        </a:rPr>
                        <a:t>Gävleborgs län</a:t>
                      </a:r>
                    </a:p>
                  </a:txBody>
                  <a:tcPr marL="6517" marR="6517" marT="6517"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38,58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11,67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9751444"/>
                  </a:ext>
                </a:extLst>
              </a:tr>
            </a:tbl>
          </a:graphicData>
        </a:graphic>
      </p:graphicFrame>
      <p:graphicFrame>
        <p:nvGraphicFramePr>
          <p:cNvPr id="9" name="Diagram 8">
            <a:extLst>
              <a:ext uri="{FF2B5EF4-FFF2-40B4-BE49-F238E27FC236}">
                <a16:creationId xmlns:a16="http://schemas.microsoft.com/office/drawing/2014/main" id="{AC6852DF-6B8D-48A7-B0DE-DDAD6BDCF3B8}"/>
              </a:ext>
            </a:extLst>
          </p:cNvPr>
          <p:cNvGraphicFramePr>
            <a:graphicFrameLocks/>
          </p:cNvGraphicFramePr>
          <p:nvPr>
            <p:extLst>
              <p:ext uri="{D42A27DB-BD31-4B8C-83A1-F6EECF244321}">
                <p14:modId xmlns:p14="http://schemas.microsoft.com/office/powerpoint/2010/main" val="2211748406"/>
              </p:ext>
            </p:extLst>
          </p:nvPr>
        </p:nvGraphicFramePr>
        <p:xfrm>
          <a:off x="714376" y="1947117"/>
          <a:ext cx="5306047" cy="3809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442782" cy="492443"/>
          </a:xfrm>
          <a:prstGeom prst="rect">
            <a:avLst/>
          </a:prstGeom>
          <a:noFill/>
        </p:spPr>
        <p:txBody>
          <a:bodyPr wrap="square" rtlCol="0">
            <a:spAutoFit/>
          </a:bodyPr>
          <a:lstStyle/>
          <a:p>
            <a:r>
              <a:rPr lang="sv-SE" sz="1400" b="1" dirty="0"/>
              <a:t>Lönesumma i privat sektor efter näringsgren, Gävleborgs län</a:t>
            </a:r>
            <a:r>
              <a:rPr lang="sv-SE" sz="1400" dirty="0"/>
              <a:t/>
            </a:r>
            <a:br>
              <a:rPr lang="sv-SE" sz="1400" dirty="0"/>
            </a:br>
            <a:r>
              <a:rPr lang="sv-SE" sz="1200" dirty="0"/>
              <a:t>Index 100 = </a:t>
            </a:r>
            <a:r>
              <a:rPr lang="sv-SE" sz="1200"/>
              <a:t>2010 kv4</a:t>
            </a:r>
            <a:endParaRPr lang="sv-SE" sz="1400" dirty="0"/>
          </a:p>
        </p:txBody>
      </p:sp>
      <p:graphicFrame>
        <p:nvGraphicFramePr>
          <p:cNvPr id="36" name="Tabell 35">
            <a:extLst>
              <a:ext uri="{FF2B5EF4-FFF2-40B4-BE49-F238E27FC236}">
                <a16:creationId xmlns:a16="http://schemas.microsoft.com/office/drawing/2014/main" id="{DE6208B4-F0F2-4683-93C7-FF086155D6B7}"/>
              </a:ext>
            </a:extLst>
          </p:cNvPr>
          <p:cNvGraphicFramePr>
            <a:graphicFrameLocks noGrp="1"/>
          </p:cNvGraphicFramePr>
          <p:nvPr>
            <p:extLst>
              <p:ext uri="{D42A27DB-BD31-4B8C-83A1-F6EECF244321}">
                <p14:modId xmlns:p14="http://schemas.microsoft.com/office/powerpoint/2010/main" val="524222408"/>
              </p:ext>
            </p:extLst>
          </p:nvPr>
        </p:nvGraphicFramePr>
        <p:xfrm>
          <a:off x="6471479" y="1215257"/>
          <a:ext cx="4691822" cy="4743524"/>
        </p:xfrm>
        <a:graphic>
          <a:graphicData uri="http://schemas.openxmlformats.org/drawingml/2006/table">
            <a:tbl>
              <a:tblPr/>
              <a:tblGrid>
                <a:gridCol w="1561661">
                  <a:extLst>
                    <a:ext uri="{9D8B030D-6E8A-4147-A177-3AD203B41FA5}">
                      <a16:colId xmlns:a16="http://schemas.microsoft.com/office/drawing/2014/main" val="656619399"/>
                    </a:ext>
                  </a:extLst>
                </a:gridCol>
                <a:gridCol w="721141">
                  <a:extLst>
                    <a:ext uri="{9D8B030D-6E8A-4147-A177-3AD203B41FA5}">
                      <a16:colId xmlns:a16="http://schemas.microsoft.com/office/drawing/2014/main" val="4174465636"/>
                    </a:ext>
                  </a:extLst>
                </a:gridCol>
                <a:gridCol w="851092">
                  <a:extLst>
                    <a:ext uri="{9D8B030D-6E8A-4147-A177-3AD203B41FA5}">
                      <a16:colId xmlns:a16="http://schemas.microsoft.com/office/drawing/2014/main" val="1934979130"/>
                    </a:ext>
                  </a:extLst>
                </a:gridCol>
                <a:gridCol w="778964">
                  <a:extLst>
                    <a:ext uri="{9D8B030D-6E8A-4147-A177-3AD203B41FA5}">
                      <a16:colId xmlns:a16="http://schemas.microsoft.com/office/drawing/2014/main" val="3280834034"/>
                    </a:ext>
                  </a:extLst>
                </a:gridCol>
                <a:gridCol w="778964">
                  <a:extLst>
                    <a:ext uri="{9D8B030D-6E8A-4147-A177-3AD203B41FA5}">
                      <a16:colId xmlns:a16="http://schemas.microsoft.com/office/drawing/2014/main" val="2642525547"/>
                    </a:ext>
                  </a:extLst>
                </a:gridCol>
              </a:tblGrid>
              <a:tr h="335859">
                <a:tc>
                  <a:txBody>
                    <a:bodyPr/>
                    <a:lstStyle/>
                    <a:p>
                      <a:pPr algn="l" fontAlgn="b"/>
                      <a:endParaRPr lang="sv-SE" sz="800" b="0" i="0" u="none" strike="noStrike" dirty="0">
                        <a:solidFill>
                          <a:srgbClr val="000000"/>
                        </a:solidFill>
                        <a:effectLst/>
                        <a:latin typeface="Futura Std Book" panose="020B0502020204020303"/>
                      </a:endParaRP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2020 kv4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045620983"/>
                  </a:ext>
                </a:extLst>
              </a:tr>
              <a:tr h="335859">
                <a:tc>
                  <a:txBody>
                    <a:bodyPr/>
                    <a:lstStyle/>
                    <a:p>
                      <a:pPr algn="l" fontAlgn="b"/>
                      <a:endParaRPr lang="sv-SE" sz="800" b="0" i="0" u="none" strike="noStrike" dirty="0">
                        <a:solidFill>
                          <a:srgbClr val="000000"/>
                        </a:solidFill>
                        <a:effectLst/>
                        <a:latin typeface="Futura Std Book" panose="020B0502020204020303"/>
                      </a:endParaRP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7877959"/>
                  </a:ext>
                </a:extLst>
              </a:tr>
              <a:tr h="172136">
                <a:tc>
                  <a:txBody>
                    <a:bodyPr/>
                    <a:lstStyle/>
                    <a:p>
                      <a:pPr algn="l" rtl="0" fontAlgn="b"/>
                      <a:r>
                        <a:rPr lang="sv-SE" sz="800" b="1" i="0" u="none" strike="noStrike">
                          <a:solidFill>
                            <a:srgbClr val="000000"/>
                          </a:solidFill>
                          <a:effectLst/>
                          <a:latin typeface="Futura Std Book" panose="020B0502020204020303"/>
                        </a:rPr>
                        <a:t>Sverige</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22624938"/>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344,97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3998836"/>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66,77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8,84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2158914"/>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238,33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21,18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4768507"/>
                  </a:ext>
                </a:extLst>
              </a:tr>
              <a:tr h="172136">
                <a:tc>
                  <a:txBody>
                    <a:bodyPr/>
                    <a:lstStyle/>
                    <a:p>
                      <a:pPr algn="l" rtl="0" fontAlgn="b"/>
                      <a:r>
                        <a:rPr lang="sv-SE" sz="800" b="0" i="1" u="none" strike="noStrike">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5151281"/>
                  </a:ext>
                </a:extLst>
              </a:tr>
              <a:tr h="184877">
                <a:tc>
                  <a:txBody>
                    <a:bodyPr/>
                    <a:lstStyle/>
                    <a:p>
                      <a:pPr algn="l" rtl="0" fontAlgn="b"/>
                      <a:r>
                        <a:rPr lang="sv-SE" sz="800" b="0" i="0" u="none" strike="noStrike">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134,35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23,72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0159318"/>
                  </a:ext>
                </a:extLst>
              </a:tr>
              <a:tr h="172136">
                <a:tc>
                  <a:txBody>
                    <a:bodyPr/>
                    <a:lstStyle/>
                    <a:p>
                      <a:pPr algn="l" rtl="0" fontAlgn="b"/>
                      <a:r>
                        <a:rPr lang="sv-SE" sz="800" b="1" i="0" u="none" strike="noStrike">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479,32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5,29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20,33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5237952"/>
                  </a:ext>
                </a:extLst>
              </a:tr>
              <a:tr h="335859">
                <a:tc>
                  <a:txBody>
                    <a:bodyPr/>
                    <a:lstStyle/>
                    <a:p>
                      <a:pPr algn="l" rtl="0" fontAlgn="b"/>
                      <a:r>
                        <a:rPr lang="sv-SE" sz="800" b="1" i="0" u="none" strike="noStrike">
                          <a:solidFill>
                            <a:srgbClr val="000000"/>
                          </a:solidFill>
                          <a:effectLst/>
                          <a:latin typeface="Futura Std Book" panose="020B0502020204020303"/>
                        </a:rPr>
                        <a:t>Stockholmsregionen</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44698972"/>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177,07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19,55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0241231"/>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930528"/>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133,08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-0,45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22,26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13445450"/>
                  </a:ext>
                </a:extLst>
              </a:tr>
              <a:tr h="172136">
                <a:tc>
                  <a:txBody>
                    <a:bodyPr/>
                    <a:lstStyle/>
                    <a:p>
                      <a:pPr algn="l" rtl="0" fontAlgn="b"/>
                      <a:r>
                        <a:rPr lang="sv-SE" sz="800" b="0" i="1" u="none" strike="noStrike">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04151676"/>
                  </a:ext>
                </a:extLst>
              </a:tr>
              <a:tr h="17213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27,33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983989"/>
                  </a:ext>
                </a:extLst>
              </a:tr>
              <a:tr h="172136">
                <a:tc>
                  <a:txBody>
                    <a:bodyPr/>
                    <a:lstStyle/>
                    <a:p>
                      <a:pPr algn="l" rtl="0" fontAlgn="b"/>
                      <a:r>
                        <a:rPr lang="sv-SE" sz="800" b="1" i="0" u="none" strike="noStrike">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236,26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21,41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9798188"/>
                  </a:ext>
                </a:extLst>
              </a:tr>
              <a:tr h="335859">
                <a:tc>
                  <a:txBody>
                    <a:bodyPr/>
                    <a:lstStyle/>
                    <a:p>
                      <a:pPr algn="l" rtl="0" fontAlgn="b"/>
                      <a:r>
                        <a:rPr lang="sv-SE" sz="800" b="1" i="0" u="none" strike="noStrike" dirty="0">
                          <a:solidFill>
                            <a:srgbClr val="000000"/>
                          </a:solidFill>
                          <a:effectLst/>
                          <a:latin typeface="Futura Std Book" panose="020B0502020204020303"/>
                        </a:rPr>
                        <a:t>Gävleborgs län</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6926945"/>
                  </a:ext>
                </a:extLst>
              </a:tr>
              <a:tr h="172136">
                <a:tc>
                  <a:txBody>
                    <a:bodyPr/>
                    <a:lstStyle/>
                    <a:p>
                      <a:pPr algn="l" rtl="0" fontAlgn="b"/>
                      <a:r>
                        <a:rPr lang="sv-SE" sz="800" b="0" i="0" u="none" strike="noStrike">
                          <a:solidFill>
                            <a:srgbClr val="000000"/>
                          </a:solidFill>
                          <a:effectLst/>
                          <a:latin typeface="Futura Std Book" panose="020B0502020204020303"/>
                        </a:rPr>
                        <a:t>Privat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dirty="0">
                          <a:solidFill>
                            <a:srgbClr val="000000"/>
                          </a:solidFill>
                          <a:effectLst/>
                          <a:latin typeface="Futura Std Book" panose="020B0502020204020303"/>
                        </a:rPr>
                        <a:t>7,19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-1,88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9,70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3742244"/>
                  </a:ext>
                </a:extLst>
              </a:tr>
              <a:tr h="172136">
                <a:tc>
                  <a:txBody>
                    <a:bodyPr/>
                    <a:lstStyle/>
                    <a:p>
                      <a:pPr algn="l" rtl="0" fontAlgn="b"/>
                      <a:r>
                        <a:rPr lang="sv-SE" sz="800" b="0" i="1" u="none" strike="noStrike">
                          <a:solidFill>
                            <a:srgbClr val="000000"/>
                          </a:solidFill>
                          <a:effectLst/>
                          <a:latin typeface="Futura Std Book" panose="020B0502020204020303"/>
                        </a:rPr>
                        <a:t>Industri</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-4,45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2511417"/>
                  </a:ext>
                </a:extLst>
              </a:tr>
              <a:tr h="172136">
                <a:tc>
                  <a:txBody>
                    <a:bodyPr/>
                    <a:lstStyle/>
                    <a:p>
                      <a:pPr algn="l" rtl="0" fontAlgn="b"/>
                      <a:r>
                        <a:rPr lang="sv-SE" sz="800" b="0" i="1" u="none" strike="noStrike">
                          <a:solidFill>
                            <a:srgbClr val="000000"/>
                          </a:solidFill>
                          <a:effectLst/>
                          <a:latin typeface="Futura Std Book" panose="020B0502020204020303"/>
                        </a:rPr>
                        <a:t>Tjänster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11,24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3942728"/>
                  </a:ext>
                </a:extLst>
              </a:tr>
              <a:tr h="172136">
                <a:tc>
                  <a:txBody>
                    <a:bodyPr/>
                    <a:lstStyle/>
                    <a:p>
                      <a:pPr algn="l" rtl="0" fontAlgn="b"/>
                      <a:r>
                        <a:rPr lang="sv-SE" sz="800" b="0" i="1" u="none" strike="noStrike" dirty="0">
                          <a:solidFill>
                            <a:srgbClr val="000000"/>
                          </a:solidFill>
                          <a:effectLst/>
                          <a:latin typeface="Futura Std Book" panose="020B0502020204020303"/>
                        </a:rPr>
                        <a:t>Övrigt*</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21,29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8119804"/>
                  </a:ext>
                </a:extLst>
              </a:tr>
              <a:tr h="177190">
                <a:tc>
                  <a:txBody>
                    <a:bodyPr/>
                    <a:lstStyle/>
                    <a:p>
                      <a:pPr algn="l" rtl="0" fontAlgn="b"/>
                      <a:r>
                        <a:rPr lang="sv-SE" sz="800" b="0" i="0" u="none" strike="noStrike" dirty="0">
                          <a:solidFill>
                            <a:srgbClr val="000000"/>
                          </a:solidFill>
                          <a:effectLst/>
                          <a:latin typeface="Futura Std Book" panose="020B0502020204020303"/>
                        </a:rPr>
                        <a:t>Offentlig sektor**</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22,63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0629122"/>
                  </a:ext>
                </a:extLst>
              </a:tr>
              <a:tr h="172136">
                <a:tc>
                  <a:txBody>
                    <a:bodyPr/>
                    <a:lstStyle/>
                    <a:p>
                      <a:pPr algn="l" rtl="0" fontAlgn="b"/>
                      <a:r>
                        <a:rPr lang="sv-SE" sz="800" b="1" i="0" u="none" strike="noStrike" dirty="0">
                          <a:solidFill>
                            <a:srgbClr val="000000"/>
                          </a:solidFill>
                          <a:effectLst/>
                          <a:latin typeface="Futura Std Book" panose="020B0502020204020303"/>
                        </a:rPr>
                        <a:t>Totalt </a:t>
                      </a:r>
                    </a:p>
                  </a:txBody>
                  <a:tcPr marL="5454" marR="5454" marT="5454"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11,09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13,92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871573"/>
                  </a:ext>
                </a:extLst>
              </a:tr>
            </a:tbl>
          </a:graphicData>
        </a:graphic>
      </p:graphicFrame>
      <p:sp>
        <p:nvSpPr>
          <p:cNvPr id="8" name="Rektangel 7">
            <a:extLst>
              <a:ext uri="{FF2B5EF4-FFF2-40B4-BE49-F238E27FC236}">
                <a16:creationId xmlns:a16="http://schemas.microsoft.com/office/drawing/2014/main" id="{7AE5B7B6-6595-4501-8693-87232A44E5CB}"/>
              </a:ext>
            </a:extLst>
          </p:cNvPr>
          <p:cNvSpPr/>
          <p:nvPr/>
        </p:nvSpPr>
        <p:spPr>
          <a:xfrm>
            <a:off x="6167438" y="6119336"/>
            <a:ext cx="3564132" cy="738664"/>
          </a:xfrm>
          <a:prstGeom prst="rect">
            <a:avLst/>
          </a:prstGeom>
        </p:spPr>
        <p:txBody>
          <a:bodyPr wrap="square">
            <a:spAutoFit/>
          </a:bodyPr>
          <a:lstStyle/>
          <a:p>
            <a:r>
              <a:rPr lang="sv-SE" sz="700" dirty="0"/>
              <a:t>*I övrigt ingår jordbruk, skogsbruk och fiske, byggverksamhet samt okänd näringsgren</a:t>
            </a:r>
            <a:br>
              <a:rPr lang="sv-SE" sz="700" dirty="0"/>
            </a:br>
            <a:endParaRPr lang="sv-SE" sz="700" dirty="0"/>
          </a:p>
          <a:p>
            <a:r>
              <a:rPr lang="sv-SE" sz="700" dirty="0"/>
              <a:t>**</a:t>
            </a:r>
            <a:r>
              <a:rPr lang="sv-SE" sz="700" dirty="0" err="1"/>
              <a:t>fr.o.m</a:t>
            </a:r>
            <a:r>
              <a:rPr lang="sv-SE" sz="700" dirty="0"/>
              <a:t> Q3 2019 redovisar Försvarsmakten samtliga anställda i Stockholm vilket påverkar lönesummorna för statlig och därmed också offentlig sektor. Detta innebär att statistiken ej är jämförbar med tidigare kvartal.</a:t>
            </a:r>
          </a:p>
        </p:txBody>
      </p:sp>
      <p:graphicFrame>
        <p:nvGraphicFramePr>
          <p:cNvPr id="12" name="Diagram 11">
            <a:extLst>
              <a:ext uri="{FF2B5EF4-FFF2-40B4-BE49-F238E27FC236}">
                <a16:creationId xmlns:a16="http://schemas.microsoft.com/office/drawing/2014/main" id="{A5D3E455-09DA-448F-9A33-07A5A6EA34EF}"/>
              </a:ext>
            </a:extLst>
          </p:cNvPr>
          <p:cNvGraphicFramePr>
            <a:graphicFrameLocks/>
          </p:cNvGraphicFramePr>
          <p:nvPr>
            <p:extLst>
              <p:ext uri="{D42A27DB-BD31-4B8C-83A1-F6EECF244321}">
                <p14:modId xmlns:p14="http://schemas.microsoft.com/office/powerpoint/2010/main" val="2039177207"/>
              </p:ext>
            </p:extLst>
          </p:nvPr>
        </p:nvGraphicFramePr>
        <p:xfrm>
          <a:off x="717548" y="1943192"/>
          <a:ext cx="5307011" cy="3806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801991" y="5849322"/>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04373"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961009"/>
            <a:ext cx="4704373" cy="1467991"/>
          </a:xfrm>
        </p:spPr>
        <p:txBody>
          <a:bodyPr/>
          <a:lstStyle/>
          <a:p>
            <a:pPr lvl="4"/>
            <a:r>
              <a:rPr lang="sv-SE" sz="1400" dirty="0"/>
              <a:t>Antalet nyregistrerade företag ökade med </a:t>
            </a:r>
            <a:br>
              <a:rPr lang="sv-SE" sz="1400" dirty="0"/>
            </a:br>
            <a:r>
              <a:rPr lang="sv-SE" sz="1400" dirty="0"/>
              <a:t>10 procent för länet. </a:t>
            </a:r>
          </a:p>
          <a:p>
            <a:pPr lvl="4"/>
            <a:r>
              <a:rPr lang="sv-SE" sz="1400" dirty="0"/>
              <a:t>308 av de 370 nystartade företagen är aktiebolag.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highlight>
                <a:srgbClr val="FF0000"/>
              </a:highlight>
            </a:endParaRPr>
          </a:p>
        </p:txBody>
      </p:sp>
      <p:graphicFrame>
        <p:nvGraphicFramePr>
          <p:cNvPr id="26" name="Tabell 25">
            <a:extLst>
              <a:ext uri="{FF2B5EF4-FFF2-40B4-BE49-F238E27FC236}">
                <a16:creationId xmlns:a16="http://schemas.microsoft.com/office/drawing/2014/main" id="{C39620C7-9908-45B2-AB86-6652F013F4F1}"/>
              </a:ext>
            </a:extLst>
          </p:cNvPr>
          <p:cNvGraphicFramePr>
            <a:graphicFrameLocks noGrp="1"/>
          </p:cNvGraphicFramePr>
          <p:nvPr>
            <p:extLst>
              <p:ext uri="{D42A27DB-BD31-4B8C-83A1-F6EECF244321}">
                <p14:modId xmlns:p14="http://schemas.microsoft.com/office/powerpoint/2010/main" val="3374159045"/>
              </p:ext>
            </p:extLst>
          </p:nvPr>
        </p:nvGraphicFramePr>
        <p:xfrm>
          <a:off x="6755216" y="3705999"/>
          <a:ext cx="4704372" cy="2274987"/>
        </p:xfrm>
        <a:graphic>
          <a:graphicData uri="http://schemas.openxmlformats.org/drawingml/2006/table">
            <a:tbl>
              <a:tblPr bandRow="1">
                <a:tableStyleId>{2D5ABB26-0587-4C30-8999-92F81FD0307C}</a:tableStyleId>
              </a:tblPr>
              <a:tblGrid>
                <a:gridCol w="1536681">
                  <a:extLst>
                    <a:ext uri="{9D8B030D-6E8A-4147-A177-3AD203B41FA5}">
                      <a16:colId xmlns:a16="http://schemas.microsoft.com/office/drawing/2014/main" val="1678076792"/>
                    </a:ext>
                  </a:extLst>
                </a:gridCol>
                <a:gridCol w="682478">
                  <a:extLst>
                    <a:ext uri="{9D8B030D-6E8A-4147-A177-3AD203B41FA5}">
                      <a16:colId xmlns:a16="http://schemas.microsoft.com/office/drawing/2014/main" val="2601369493"/>
                    </a:ext>
                  </a:extLst>
                </a:gridCol>
                <a:gridCol w="774267">
                  <a:extLst>
                    <a:ext uri="{9D8B030D-6E8A-4147-A177-3AD203B41FA5}">
                      <a16:colId xmlns:a16="http://schemas.microsoft.com/office/drawing/2014/main" val="2395970223"/>
                    </a:ext>
                  </a:extLst>
                </a:gridCol>
                <a:gridCol w="612961">
                  <a:extLst>
                    <a:ext uri="{9D8B030D-6E8A-4147-A177-3AD203B41FA5}">
                      <a16:colId xmlns:a16="http://schemas.microsoft.com/office/drawing/2014/main" val="3235649811"/>
                    </a:ext>
                  </a:extLst>
                </a:gridCol>
                <a:gridCol w="559193">
                  <a:extLst>
                    <a:ext uri="{9D8B030D-6E8A-4147-A177-3AD203B41FA5}">
                      <a16:colId xmlns:a16="http://schemas.microsoft.com/office/drawing/2014/main" val="1050073455"/>
                    </a:ext>
                  </a:extLst>
                </a:gridCol>
                <a:gridCol w="538792">
                  <a:extLst>
                    <a:ext uri="{9D8B030D-6E8A-4147-A177-3AD203B41FA5}">
                      <a16:colId xmlns:a16="http://schemas.microsoft.com/office/drawing/2014/main" val="3827523272"/>
                    </a:ext>
                  </a:extLst>
                </a:gridCol>
              </a:tblGrid>
              <a:tr h="33244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Antal</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906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837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20 692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73 464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a:t>
                      </a:r>
                    </a:p>
                  </a:txBody>
                  <a:tcPr marL="9525" marR="9525" marT="9525" marB="0" anchor="ctr"/>
                </a:tc>
                <a:extLst>
                  <a:ext uri="{0D108BD9-81ED-4DB2-BD59-A6C34878D82A}">
                    <a16:rowId xmlns:a16="http://schemas.microsoft.com/office/drawing/2014/main" val="1544414373"/>
                  </a:ext>
                </a:extLst>
              </a:tr>
              <a:tr h="39837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10 619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38 260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a:t>
                      </a:r>
                    </a:p>
                  </a:txBody>
                  <a:tcPr marL="9525" marR="9525" marT="9525" marB="0" anchor="ctr"/>
                </a:tc>
                <a:extLst>
                  <a:ext uri="{0D108BD9-81ED-4DB2-BD59-A6C34878D82A}">
                    <a16:rowId xmlns:a16="http://schemas.microsoft.com/office/drawing/2014/main" val="4178915708"/>
                  </a:ext>
                </a:extLst>
              </a:tr>
              <a:tr h="398370">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1 359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a:t>
                      </a:r>
                    </a:p>
                  </a:txBody>
                  <a:tcPr marL="9525" marR="9525" marT="9525" marB="0" anchor="ctr"/>
                </a:tc>
                <a:extLst>
                  <a:ext uri="{0D108BD9-81ED-4DB2-BD59-A6C34878D82A}">
                    <a16:rowId xmlns:a16="http://schemas.microsoft.com/office/drawing/2014/main" val="1554613420"/>
                  </a:ext>
                </a:extLst>
              </a:tr>
              <a:tr h="398370">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159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560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5</a:t>
                      </a:r>
                    </a:p>
                  </a:txBody>
                  <a:tcPr marL="9525" marR="9525" marT="9525" marB="0" anchor="ctr"/>
                </a:tc>
                <a:extLst>
                  <a:ext uri="{0D108BD9-81ED-4DB2-BD59-A6C34878D82A}">
                    <a16:rowId xmlns:a16="http://schemas.microsoft.com/office/drawing/2014/main" val="923977588"/>
                  </a:ext>
                </a:extLst>
              </a:tr>
            </a:tbl>
          </a:graphicData>
        </a:graphic>
      </p:graphicFrame>
      <p:sp>
        <p:nvSpPr>
          <p:cNvPr id="29" name="textruta 28">
            <a:extLst>
              <a:ext uri="{FF2B5EF4-FFF2-40B4-BE49-F238E27FC236}">
                <a16:creationId xmlns:a16="http://schemas.microsoft.com/office/drawing/2014/main" id="{37AF899F-A67D-4C59-BBDA-DB86F1E5C9BE}"/>
              </a:ext>
            </a:extLst>
          </p:cNvPr>
          <p:cNvSpPr txBox="1"/>
          <p:nvPr/>
        </p:nvSpPr>
        <p:spPr>
          <a:xfrm>
            <a:off x="6755213" y="3429000"/>
            <a:ext cx="1257075" cy="276999"/>
          </a:xfrm>
          <a:prstGeom prst="rect">
            <a:avLst/>
          </a:prstGeom>
          <a:noFill/>
        </p:spPr>
        <p:txBody>
          <a:bodyPr wrap="none" rtlCol="0">
            <a:spAutoFit/>
          </a:bodyPr>
          <a:lstStyle/>
          <a:p>
            <a:r>
              <a:rPr lang="sv-SE" sz="1200" b="1">
                <a:latin typeface="+mj-lt"/>
                <a:cs typeface="Arial" panose="020B0604020202020204" pitchFamily="34" charset="0"/>
              </a:rPr>
              <a:t>Nyföretagande</a:t>
            </a:r>
            <a:endParaRPr lang="sv-SE" sz="1200" b="1" dirty="0">
              <a:latin typeface="+mj-lt"/>
              <a:cs typeface="Arial" panose="020B0604020202020204" pitchFamily="34" charset="0"/>
            </a:endParaRPr>
          </a:p>
        </p:txBody>
      </p:sp>
      <p:graphicFrame>
        <p:nvGraphicFramePr>
          <p:cNvPr id="13" name="Diagram 12">
            <a:extLst>
              <a:ext uri="{FF2B5EF4-FFF2-40B4-BE49-F238E27FC236}">
                <a16:creationId xmlns:a16="http://schemas.microsoft.com/office/drawing/2014/main" id="{F3971010-5A4C-4747-B30A-56674C6BAB5A}"/>
              </a:ext>
            </a:extLst>
          </p:cNvPr>
          <p:cNvGraphicFramePr>
            <a:graphicFrameLocks/>
          </p:cNvGraphicFramePr>
          <p:nvPr>
            <p:extLst>
              <p:ext uri="{D42A27DB-BD31-4B8C-83A1-F6EECF244321}">
                <p14:modId xmlns:p14="http://schemas.microsoft.com/office/powerpoint/2010/main" val="3407411052"/>
              </p:ext>
            </p:extLst>
          </p:nvPr>
        </p:nvGraphicFramePr>
        <p:xfrm>
          <a:off x="732410" y="1945634"/>
          <a:ext cx="5833854" cy="39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0745"/>
            <a:ext cx="4722412" cy="1558255"/>
          </a:xfrm>
        </p:spPr>
        <p:txBody>
          <a:bodyPr/>
          <a:lstStyle/>
          <a:p>
            <a:pPr lvl="4"/>
            <a:r>
              <a:rPr lang="sv-SE" sz="1400" dirty="0"/>
              <a:t>Företagskonkurserna minskade med 2 procent i länet och 27 procent i Gävle.</a:t>
            </a:r>
          </a:p>
          <a:p>
            <a:pPr lvl="4"/>
            <a:r>
              <a:rPr lang="sv-SE" sz="1400" dirty="0"/>
              <a:t>De flesta konkurserna skedde inom </a:t>
            </a:r>
            <a:r>
              <a:rPr lang="sv-SE" sz="1400" b="0" i="0" u="none" strike="noStrike" dirty="0">
                <a:effectLst/>
              </a:rPr>
              <a:t>Parti - &amp; provisionshandel utom med motorfordon.</a:t>
            </a:r>
            <a:endParaRPr lang="sv-SE" sz="1400" dirty="0"/>
          </a:p>
          <a:p>
            <a:pPr marL="0" lvl="4" indent="0">
              <a:buNone/>
            </a:pPr>
            <a:r>
              <a:rPr lang="sv-SE" sz="1400" dirty="0"/>
              <a:t/>
            </a:r>
            <a:br>
              <a:rPr lang="sv-SE" sz="1400" dirty="0"/>
            </a:b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814CEC8F-43AA-4D05-80B7-55CB2684E8F4}"/>
              </a:ext>
            </a:extLst>
          </p:cNvPr>
          <p:cNvGraphicFramePr>
            <a:graphicFrameLocks noGrp="1"/>
          </p:cNvGraphicFramePr>
          <p:nvPr>
            <p:extLst>
              <p:ext uri="{D42A27DB-BD31-4B8C-83A1-F6EECF244321}">
                <p14:modId xmlns:p14="http://schemas.microsoft.com/office/powerpoint/2010/main" val="2325231542"/>
              </p:ext>
            </p:extLst>
          </p:nvPr>
        </p:nvGraphicFramePr>
        <p:xfrm>
          <a:off x="6755212" y="3705999"/>
          <a:ext cx="4722412" cy="2266433"/>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6">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ctr"/>
                      <a:r>
                        <a:rPr lang="sv-SE" sz="800" b="0" i="0" u="none" strike="noStrike">
                          <a:solidFill>
                            <a:srgbClr val="000000"/>
                          </a:solidFill>
                          <a:effectLst/>
                          <a:latin typeface="Futura Std Book" panose="020B0502020204020303" pitchFamily="34" charset="0"/>
                        </a:rPr>
                        <a:t>Antal</a:t>
                      </a:r>
                    </a:p>
                  </a:txBody>
                  <a:tcPr marL="9525" marR="9525" marT="9525" marB="0" anchor="ctr"/>
                </a:tc>
                <a:tc gridSpan="2">
                  <a:txBody>
                    <a:bodyPr/>
                    <a:lstStyle/>
                    <a:p>
                      <a:pPr algn="ctr" fontAlgn="ctr"/>
                      <a:r>
                        <a:rPr lang="sv-SE" sz="800" b="0" i="0" u="none" strike="noStrike">
                          <a:solidFill>
                            <a:srgbClr val="000000"/>
                          </a:solidFill>
                          <a:effectLst/>
                          <a:latin typeface="Futura Std Book" panose="020B0502020204020303" pitchFamily="34" charset="0"/>
                        </a:rPr>
                        <a:t>Förändring (%) </a:t>
                      </a:r>
                    </a:p>
                  </a:txBody>
                  <a:tcPr marL="9525" marR="9525" marT="9525" marB="0" anchor="ct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ctr"/>
                      <a:r>
                        <a:rPr lang="sv-SE" sz="800" b="0" i="0" u="none" strike="noStrike">
                          <a:solidFill>
                            <a:srgbClr val="000000"/>
                          </a:solidFill>
                          <a:effectLst/>
                          <a:latin typeface="Futura Std Book" panose="020B0502020204020303" pitchFamily="34" charset="0"/>
                        </a:rPr>
                        <a:t>R12*</a:t>
                      </a:r>
                    </a:p>
                  </a:txBody>
                  <a:tcPr marL="9525" marR="9525" marT="9525" marB="0" anchor="ctr"/>
                </a:tc>
                <a:tc hMerge="1">
                  <a:txBody>
                    <a:bodyPr/>
                    <a:lstStyle/>
                    <a:p>
                      <a:endParaRPr lang="sv-SE"/>
                    </a:p>
                  </a:txBody>
                  <a:tcPr/>
                </a:tc>
                <a:extLst>
                  <a:ext uri="{0D108BD9-81ED-4DB2-BD59-A6C34878D82A}">
                    <a16:rowId xmlns:a16="http://schemas.microsoft.com/office/drawing/2014/main" val="240735732"/>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2020 kv4</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1 930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7 695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pitchFamily="34" charset="0"/>
                        </a:rPr>
                        <a:t>951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3 958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179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Gävle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22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-27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72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-10</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11">
            <a:extLst>
              <a:ext uri="{FF2B5EF4-FFF2-40B4-BE49-F238E27FC236}">
                <a16:creationId xmlns:a16="http://schemas.microsoft.com/office/drawing/2014/main" id="{67D78452-A10A-4CFC-96C0-E9F33941F235}"/>
              </a:ext>
            </a:extLst>
          </p:cNvPr>
          <p:cNvGraphicFramePr>
            <a:graphicFrameLocks/>
          </p:cNvGraphicFramePr>
          <p:nvPr>
            <p:extLst>
              <p:ext uri="{D42A27DB-BD31-4B8C-83A1-F6EECF244321}">
                <p14:modId xmlns:p14="http://schemas.microsoft.com/office/powerpoint/2010/main" val="105890605"/>
              </p:ext>
            </p:extLst>
          </p:nvPr>
        </p:nvGraphicFramePr>
        <p:xfrm>
          <a:off x="732406" y="1949296"/>
          <a:ext cx="5912234" cy="380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872918"/>
            <a:ext cx="4722411" cy="1565990"/>
          </a:xfrm>
        </p:spPr>
        <p:txBody>
          <a:bodyPr/>
          <a:lstStyle/>
          <a:p>
            <a:pPr lvl="4"/>
            <a:r>
              <a:rPr lang="sv-SE" sz="1400" dirty="0"/>
              <a:t>Antalet sysselsatta invånare minskade med </a:t>
            </a:r>
            <a:br>
              <a:rPr lang="sv-SE" sz="1400" dirty="0"/>
            </a:br>
            <a:r>
              <a:rPr lang="sv-SE" sz="1400" dirty="0"/>
              <a:t>3,5 procent, eller 4700 personer, under fjärde kvartalet. </a:t>
            </a:r>
          </a:p>
          <a:p>
            <a:pPr lvl="4"/>
            <a:r>
              <a:rPr lang="sv-SE" sz="1400" dirty="0"/>
              <a:t>Minskningen sker framförallt inom branscherna Personliga &amp; kulturella tjänster och Handel.</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853392"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a:t>
            </a:r>
            <a:r>
              <a:rPr lang="sv-SE" sz="1200"/>
              <a:t>2010 kv4</a:t>
            </a:r>
            <a:endParaRPr lang="sv-SE" sz="1400" dirty="0"/>
          </a:p>
        </p:txBody>
      </p:sp>
      <p:graphicFrame>
        <p:nvGraphicFramePr>
          <p:cNvPr id="17" name="Tabell 16">
            <a:extLst>
              <a:ext uri="{FF2B5EF4-FFF2-40B4-BE49-F238E27FC236}">
                <a16:creationId xmlns:a16="http://schemas.microsoft.com/office/drawing/2014/main" id="{B0310047-DACE-4A04-AF0A-B41B77D20F7B}"/>
              </a:ext>
            </a:extLst>
          </p:cNvPr>
          <p:cNvGraphicFramePr>
            <a:graphicFrameLocks noGrp="1"/>
          </p:cNvGraphicFramePr>
          <p:nvPr>
            <p:extLst>
              <p:ext uri="{D42A27DB-BD31-4B8C-83A1-F6EECF244321}">
                <p14:modId xmlns:p14="http://schemas.microsoft.com/office/powerpoint/2010/main" val="2553364487"/>
              </p:ext>
            </p:extLst>
          </p:nvPr>
        </p:nvGraphicFramePr>
        <p:xfrm>
          <a:off x="6755214" y="3741540"/>
          <a:ext cx="4722411" cy="22308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131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131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a:solidFill>
                            <a:srgbClr val="000000"/>
                          </a:solidFill>
                          <a:effectLst/>
                          <a:latin typeface="Futura Std Book" panose="020B0502020204020303" pitchFamily="34" charset="0"/>
                        </a:rPr>
                        <a:t>2020 kv 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6941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5 058 900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-71 000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4,4 </a:t>
                      </a:r>
                    </a:p>
                  </a:txBody>
                  <a:tcPr marL="9525" marR="9525" marT="9525" marB="0" anchor="ctr"/>
                </a:tc>
                <a:extLst>
                  <a:ext uri="{0D108BD9-81ED-4DB2-BD59-A6C34878D82A}">
                    <a16:rowId xmlns:a16="http://schemas.microsoft.com/office/drawing/2014/main" val="1544414373"/>
                  </a:ext>
                </a:extLst>
              </a:tr>
              <a:tr h="46941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pitchFamily="34" charset="0"/>
                        </a:rPr>
                        <a:t>2 328 700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pitchFamily="34" charset="0"/>
                        </a:rPr>
                        <a:t>-44 000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 </a:t>
                      </a:r>
                    </a:p>
                  </a:txBody>
                  <a:tcPr marL="9525" marR="9525" marT="9525" marB="0" anchor="ctr"/>
                </a:tc>
                <a:extLst>
                  <a:ext uri="{0D108BD9-81ED-4DB2-BD59-A6C34878D82A}">
                    <a16:rowId xmlns:a16="http://schemas.microsoft.com/office/drawing/2014/main" val="4178915708"/>
                  </a:ext>
                </a:extLst>
              </a:tr>
              <a:tr h="469418">
                <a:tc>
                  <a:txBody>
                    <a:bodyPr/>
                    <a:lstStyle/>
                    <a:p>
                      <a:pPr marL="72000" algn="l" fontAlgn="b"/>
                      <a:r>
                        <a:rPr lang="sv-SE" sz="800" b="1" u="none" strike="noStrike" dirty="0">
                          <a:effectLst/>
                        </a:rPr>
                        <a:t>Gävleborgs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pitchFamily="34" charset="0"/>
                        </a:rPr>
                        <a:t>127 900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pitchFamily="34" charset="0"/>
                        </a:rPr>
                        <a:t>-4 700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-3,5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3,5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11">
            <a:extLst>
              <a:ext uri="{FF2B5EF4-FFF2-40B4-BE49-F238E27FC236}">
                <a16:creationId xmlns:a16="http://schemas.microsoft.com/office/drawing/2014/main" id="{C35A42FD-ED15-42DE-AD69-29AA8D1F7BF8}"/>
              </a:ext>
            </a:extLst>
          </p:cNvPr>
          <p:cNvGraphicFramePr>
            <a:graphicFrameLocks/>
          </p:cNvGraphicFramePr>
          <p:nvPr>
            <p:extLst>
              <p:ext uri="{D42A27DB-BD31-4B8C-83A1-F6EECF244321}">
                <p14:modId xmlns:p14="http://schemas.microsoft.com/office/powerpoint/2010/main" val="4171234284"/>
              </p:ext>
            </p:extLst>
          </p:nvPr>
        </p:nvGraphicFramePr>
        <p:xfrm>
          <a:off x="732406" y="1943259"/>
          <a:ext cx="5868691" cy="381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561981225"/>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Gävleborgs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2020 kv4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19 800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11,2</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7 500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27,1</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12 100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23,5</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12 900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-4 100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-24,1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-3,7</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6 000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6 000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pitchFamily="34" charset="0"/>
                        </a:rPr>
                        <a:t>i.u</a:t>
                      </a:r>
                      <a:r>
                        <a:rPr lang="sv-SE" sz="800" b="0" i="0" u="none" strike="noStrike" dirty="0">
                          <a:solidFill>
                            <a:srgbClr val="000000"/>
                          </a:solidFill>
                          <a:effectLst/>
                          <a:latin typeface="Futura Std Book" panose="020B0502020204020303" pitchFamily="34" charset="0"/>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5 800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-900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-13,4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-13,4</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13 600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-6,8</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11 300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14,1</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15 100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18,0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4,1</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22 300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21,9</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127 200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-4 600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-3,5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pitchFamily="34" charset="0"/>
                        </a:rPr>
                        <a:t>3,2</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pitchFamily="34" charset="0"/>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pitchFamily="34" charset="0"/>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pitchFamily="34" charset="0"/>
                        </a:rPr>
                        <a:t>127 900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-4 700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pitchFamily="34" charset="0"/>
                        </a:rPr>
                        <a:t>-3,5</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pitchFamily="34" charset="0"/>
                        </a:rPr>
                        <a:t>3,5</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2798</TotalTime>
  <Words>3004</Words>
  <Application>Microsoft Office PowerPoint</Application>
  <PresentationFormat>Bredbild</PresentationFormat>
  <Paragraphs>1163</Paragraphs>
  <Slides>23</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Futura Std Book</vt:lpstr>
      <vt:lpstr>Futura Std Book</vt:lpstr>
      <vt:lpstr>Garamond</vt:lpstr>
      <vt:lpstr>Times New Roman</vt:lpstr>
      <vt:lpstr>Wingdings</vt:lpstr>
      <vt:lpstr>Stockholm Business Region</vt:lpstr>
      <vt:lpstr>PowerPoint-presentation</vt:lpstr>
      <vt:lpstr>Om rapporten</vt:lpstr>
      <vt:lpstr>Fortsatt ekonomisk avmattning i Gävleborg</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499</cp:revision>
  <cp:lastPrinted>2020-06-25T06:11:31Z</cp:lastPrinted>
  <dcterms:created xsi:type="dcterms:W3CDTF">2019-04-29T08:02:07Z</dcterms:created>
  <dcterms:modified xsi:type="dcterms:W3CDTF">2021-03-29T15:03:25Z</dcterms:modified>
</cp:coreProperties>
</file>