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364"/>
    <a:srgbClr val="C400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80" d="100"/>
          <a:sy n="80" d="100"/>
        </p:scale>
        <p:origin x="60" y="40"/>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0Q4\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6.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0Q4\Sida%2017.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0Q4\Sida%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6.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0Q4\Sida%20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Grafdata'!$B$42</c:f>
              <c:strCache>
                <c:ptCount val="1"/>
                <c:pt idx="0">
                  <c:v>Total</c:v>
                </c:pt>
              </c:strCache>
            </c:strRef>
          </c:tx>
          <c:spPr>
            <a:ln w="28575" cap="rnd">
              <a:solidFill>
                <a:schemeClr val="accent1"/>
              </a:solidFill>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Grafdata'!$C$42:$AQ$42</c:f>
              <c:numCache>
                <c:formatCode>General</c:formatCode>
                <c:ptCount val="41"/>
                <c:pt idx="0">
                  <c:v>100</c:v>
                </c:pt>
                <c:pt idx="1">
                  <c:v>99.173473529750481</c:v>
                </c:pt>
                <c:pt idx="2">
                  <c:v>106.65205235850679</c:v>
                </c:pt>
                <c:pt idx="3">
                  <c:v>107.06718771489018</c:v>
                </c:pt>
                <c:pt idx="4">
                  <c:v>106.55012022299614</c:v>
                </c:pt>
                <c:pt idx="5">
                  <c:v>104.95092066152552</c:v>
                </c:pt>
                <c:pt idx="6">
                  <c:v>112.2428074439329</c:v>
                </c:pt>
                <c:pt idx="7">
                  <c:v>111.95670155556145</c:v>
                </c:pt>
                <c:pt idx="8">
                  <c:v>112.73036679518134</c:v>
                </c:pt>
                <c:pt idx="9">
                  <c:v>110.45625180344419</c:v>
                </c:pt>
                <c:pt idx="10">
                  <c:v>115.91216738511979</c:v>
                </c:pt>
                <c:pt idx="11">
                  <c:v>116.3105864658291</c:v>
                </c:pt>
                <c:pt idx="12">
                  <c:v>115.89822424499073</c:v>
                </c:pt>
                <c:pt idx="13">
                  <c:v>114.23810339071028</c:v>
                </c:pt>
                <c:pt idx="14">
                  <c:v>121.50059525043038</c:v>
                </c:pt>
                <c:pt idx="15">
                  <c:v>121.23229398980111</c:v>
                </c:pt>
                <c:pt idx="16">
                  <c:v>120.44772488308556</c:v>
                </c:pt>
                <c:pt idx="17">
                  <c:v>119.6961559889717</c:v>
                </c:pt>
                <c:pt idx="18">
                  <c:v>127.54639078702795</c:v>
                </c:pt>
                <c:pt idx="19">
                  <c:v>126.72908575314077</c:v>
                </c:pt>
                <c:pt idx="20">
                  <c:v>127.60478661011314</c:v>
                </c:pt>
                <c:pt idx="21">
                  <c:v>126.34989132939096</c:v>
                </c:pt>
                <c:pt idx="22">
                  <c:v>134.13375924615659</c:v>
                </c:pt>
                <c:pt idx="23">
                  <c:v>133.95530267766674</c:v>
                </c:pt>
                <c:pt idx="24">
                  <c:v>135.01013233726238</c:v>
                </c:pt>
                <c:pt idx="25">
                  <c:v>132.75416254898113</c:v>
                </c:pt>
                <c:pt idx="26">
                  <c:v>141.23606814188821</c:v>
                </c:pt>
                <c:pt idx="27">
                  <c:v>140.33288332215571</c:v>
                </c:pt>
                <c:pt idx="28">
                  <c:v>141.17134634023714</c:v>
                </c:pt>
                <c:pt idx="29">
                  <c:v>139.2115961853527</c:v>
                </c:pt>
                <c:pt idx="30">
                  <c:v>150.41874999419764</c:v>
                </c:pt>
                <c:pt idx="31">
                  <c:v>148.46110699985323</c:v>
                </c:pt>
                <c:pt idx="32">
                  <c:v>148.71275934551241</c:v>
                </c:pt>
                <c:pt idx="33">
                  <c:v>147.45487555011366</c:v>
                </c:pt>
                <c:pt idx="34">
                  <c:v>156.43460540194357</c:v>
                </c:pt>
                <c:pt idx="35">
                  <c:v>151.6939641250087</c:v>
                </c:pt>
                <c:pt idx="36">
                  <c:v>151.57397658726947</c:v>
                </c:pt>
                <c:pt idx="37">
                  <c:v>150.82947618871219</c:v>
                </c:pt>
                <c:pt idx="38">
                  <c:v>153.75168397162321</c:v>
                </c:pt>
                <c:pt idx="39">
                  <c:v>152.94137947552099</c:v>
                </c:pt>
                <c:pt idx="40">
                  <c:v>154.84654403812081</c:v>
                </c:pt>
              </c:numCache>
            </c:numRef>
          </c:val>
          <c:smooth val="0"/>
          <c:extLst>
            <c:ext xmlns:c16="http://schemas.microsoft.com/office/drawing/2014/chart" uri="{C3380CC4-5D6E-409C-BE32-E72D297353CC}">
              <c16:uniqueId val="{00000000-8407-4B3F-B38A-CEC139B8A9A5}"/>
            </c:ext>
          </c:extLst>
        </c:ser>
        <c:ser>
          <c:idx val="1"/>
          <c:order val="1"/>
          <c:tx>
            <c:strRef>
              <c:f>'s4 Grafdata'!$B$43</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Grafdata'!$C$43:$AQ$43</c:f>
              <c:numCache>
                <c:formatCode>General</c:formatCode>
                <c:ptCount val="41"/>
                <c:pt idx="0">
                  <c:v>100</c:v>
                </c:pt>
                <c:pt idx="1">
                  <c:v>98.981629249195919</c:v>
                </c:pt>
                <c:pt idx="2">
                  <c:v>106.4416295254734</c:v>
                </c:pt>
                <c:pt idx="3">
                  <c:v>106.3232962701718</c:v>
                </c:pt>
                <c:pt idx="4">
                  <c:v>105.68546047526914</c:v>
                </c:pt>
                <c:pt idx="5">
                  <c:v>103.86276155236581</c:v>
                </c:pt>
                <c:pt idx="6">
                  <c:v>111.08526277139939</c:v>
                </c:pt>
                <c:pt idx="7">
                  <c:v>110.23014053310516</c:v>
                </c:pt>
                <c:pt idx="8">
                  <c:v>110.72119195121043</c:v>
                </c:pt>
                <c:pt idx="9">
                  <c:v>108.23567424576744</c:v>
                </c:pt>
                <c:pt idx="10">
                  <c:v>113.45811155466551</c:v>
                </c:pt>
                <c:pt idx="11">
                  <c:v>113.30459842083687</c:v>
                </c:pt>
                <c:pt idx="12">
                  <c:v>112.6780556842662</c:v>
                </c:pt>
                <c:pt idx="13">
                  <c:v>110.74990444257375</c:v>
                </c:pt>
                <c:pt idx="14">
                  <c:v>117.61445309212363</c:v>
                </c:pt>
                <c:pt idx="15">
                  <c:v>116.78290166566489</c:v>
                </c:pt>
                <c:pt idx="16">
                  <c:v>115.93967687805004</c:v>
                </c:pt>
                <c:pt idx="17">
                  <c:v>114.88338224243768</c:v>
                </c:pt>
                <c:pt idx="18">
                  <c:v>122.14642227327643</c:v>
                </c:pt>
                <c:pt idx="19">
                  <c:v>120.55903266454554</c:v>
                </c:pt>
                <c:pt idx="20">
                  <c:v>121.01780795388017</c:v>
                </c:pt>
                <c:pt idx="21">
                  <c:v>119.38878598655987</c:v>
                </c:pt>
                <c:pt idx="22">
                  <c:v>126.33650949243874</c:v>
                </c:pt>
                <c:pt idx="23">
                  <c:v>125.19526460270923</c:v>
                </c:pt>
                <c:pt idx="24">
                  <c:v>125.48661153352451</c:v>
                </c:pt>
                <c:pt idx="25">
                  <c:v>122.84045418807973</c:v>
                </c:pt>
                <c:pt idx="26">
                  <c:v>130.15576619484875</c:v>
                </c:pt>
                <c:pt idx="27">
                  <c:v>128.26522455735991</c:v>
                </c:pt>
                <c:pt idx="28">
                  <c:v>128.51122215960476</c:v>
                </c:pt>
                <c:pt idx="29">
                  <c:v>126.18686591030286</c:v>
                </c:pt>
                <c:pt idx="30">
                  <c:v>135.97521419300003</c:v>
                </c:pt>
                <c:pt idx="31">
                  <c:v>133.11180749553461</c:v>
                </c:pt>
                <c:pt idx="32">
                  <c:v>132.72062747968505</c:v>
                </c:pt>
                <c:pt idx="33">
                  <c:v>130.93975484082654</c:v>
                </c:pt>
                <c:pt idx="34">
                  <c:v>138.42955597431722</c:v>
                </c:pt>
                <c:pt idx="35">
                  <c:v>133.16659930069332</c:v>
                </c:pt>
                <c:pt idx="36">
                  <c:v>132.67981643594365</c:v>
                </c:pt>
                <c:pt idx="37">
                  <c:v>131.57856684574733</c:v>
                </c:pt>
                <c:pt idx="38">
                  <c:v>134.04216034406195</c:v>
                </c:pt>
                <c:pt idx="39">
                  <c:v>132.52462779003821</c:v>
                </c:pt>
                <c:pt idx="40">
                  <c:v>133.91084029262063</c:v>
                </c:pt>
              </c:numCache>
            </c:numRef>
          </c:val>
          <c:smooth val="0"/>
          <c:extLst>
            <c:ext xmlns:c16="http://schemas.microsoft.com/office/drawing/2014/chart" uri="{C3380CC4-5D6E-409C-BE32-E72D297353CC}">
              <c16:uniqueId val="{00000001-8407-4B3F-B38A-CEC139B8A9A5}"/>
            </c:ext>
          </c:extLst>
        </c:ser>
        <c:ser>
          <c:idx val="2"/>
          <c:order val="2"/>
          <c:tx>
            <c:strRef>
              <c:f>'s4 Grafdata'!$B$44</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Grafdata'!$C$44:$AQ$44</c:f>
              <c:numCache>
                <c:formatCode>General</c:formatCode>
                <c:ptCount val="41"/>
                <c:pt idx="0">
                  <c:v>100</c:v>
                </c:pt>
                <c:pt idx="1">
                  <c:v>96.683762897204431</c:v>
                </c:pt>
                <c:pt idx="2">
                  <c:v>101.66539882917859</c:v>
                </c:pt>
                <c:pt idx="3">
                  <c:v>99.786618950277656</c:v>
                </c:pt>
                <c:pt idx="4">
                  <c:v>99.475241032459479</c:v>
                </c:pt>
                <c:pt idx="5">
                  <c:v>99.752302796589802</c:v>
                </c:pt>
                <c:pt idx="6">
                  <c:v>104.84995357448715</c:v>
                </c:pt>
                <c:pt idx="7">
                  <c:v>104.16507714610424</c:v>
                </c:pt>
                <c:pt idx="8">
                  <c:v>106.27932268378078</c:v>
                </c:pt>
                <c:pt idx="9">
                  <c:v>107.74769538960376</c:v>
                </c:pt>
                <c:pt idx="10">
                  <c:v>110.29915111151129</c:v>
                </c:pt>
                <c:pt idx="11">
                  <c:v>110.03629148826407</c:v>
                </c:pt>
                <c:pt idx="12">
                  <c:v>110.2858831642823</c:v>
                </c:pt>
                <c:pt idx="13">
                  <c:v>108.70615322651602</c:v>
                </c:pt>
                <c:pt idx="14">
                  <c:v>111.33003980531007</c:v>
                </c:pt>
                <c:pt idx="15">
                  <c:v>108.58312547905854</c:v>
                </c:pt>
                <c:pt idx="16">
                  <c:v>112.25727959103575</c:v>
                </c:pt>
                <c:pt idx="17">
                  <c:v>111.17564374602097</c:v>
                </c:pt>
                <c:pt idx="18">
                  <c:v>114.99622077039389</c:v>
                </c:pt>
                <c:pt idx="19">
                  <c:v>114.13315232654477</c:v>
                </c:pt>
                <c:pt idx="20">
                  <c:v>115.36774221790162</c:v>
                </c:pt>
                <c:pt idx="21">
                  <c:v>114.74202269389568</c:v>
                </c:pt>
                <c:pt idx="22">
                  <c:v>118.00008701751962</c:v>
                </c:pt>
                <c:pt idx="23">
                  <c:v>117.33678768382084</c:v>
                </c:pt>
                <c:pt idx="24">
                  <c:v>118.9635471864262</c:v>
                </c:pt>
                <c:pt idx="25">
                  <c:v>118.38274418665294</c:v>
                </c:pt>
                <c:pt idx="26">
                  <c:v>123.78077761387411</c:v>
                </c:pt>
                <c:pt idx="27">
                  <c:v>120.97406590826424</c:v>
                </c:pt>
                <c:pt idx="28">
                  <c:v>123.72405474525885</c:v>
                </c:pt>
                <c:pt idx="29">
                  <c:v>121.74483291062214</c:v>
                </c:pt>
                <c:pt idx="30">
                  <c:v>128.85135569355899</c:v>
                </c:pt>
                <c:pt idx="31">
                  <c:v>131.45497585057581</c:v>
                </c:pt>
                <c:pt idx="32">
                  <c:v>133.56305643861825</c:v>
                </c:pt>
                <c:pt idx="33">
                  <c:v>129.57914979646301</c:v>
                </c:pt>
                <c:pt idx="34">
                  <c:v>133.8640301209706</c:v>
                </c:pt>
                <c:pt idx="35">
                  <c:v>124.14092096733025</c:v>
                </c:pt>
                <c:pt idx="36">
                  <c:v>127.76080403815841</c:v>
                </c:pt>
                <c:pt idx="37">
                  <c:v>135.46413858138192</c:v>
                </c:pt>
                <c:pt idx="38">
                  <c:v>137.18216441888265</c:v>
                </c:pt>
                <c:pt idx="39">
                  <c:v>133.25181085714462</c:v>
                </c:pt>
                <c:pt idx="40">
                  <c:v>136.88602348302172</c:v>
                </c:pt>
              </c:numCache>
            </c:numRef>
          </c:val>
          <c:smooth val="0"/>
          <c:extLst>
            <c:ext xmlns:c16="http://schemas.microsoft.com/office/drawing/2014/chart" uri="{C3380CC4-5D6E-409C-BE32-E72D297353CC}">
              <c16:uniqueId val="{00000002-8407-4B3F-B38A-CEC139B8A9A5}"/>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Grafdata!$B$23:$AP$23</c:f>
              <c:numCache>
                <c:formatCode>General</c:formatCode>
                <c:ptCount val="41"/>
                <c:pt idx="0">
                  <c:v>100</c:v>
                </c:pt>
                <c:pt idx="1">
                  <c:v>100.16270337922403</c:v>
                </c:pt>
                <c:pt idx="2">
                  <c:v>103.16645807259074</c:v>
                </c:pt>
                <c:pt idx="3">
                  <c:v>62.065081351689614</c:v>
                </c:pt>
                <c:pt idx="4">
                  <c:v>68.848560700876092</c:v>
                </c:pt>
                <c:pt idx="5">
                  <c:v>69.899874843554443</c:v>
                </c:pt>
                <c:pt idx="6">
                  <c:v>77.784730913642051</c:v>
                </c:pt>
                <c:pt idx="7">
                  <c:v>55.106382978723403</c:v>
                </c:pt>
                <c:pt idx="8">
                  <c:v>64.03003754693367</c:v>
                </c:pt>
                <c:pt idx="9">
                  <c:v>92.015018773466835</c:v>
                </c:pt>
                <c:pt idx="10">
                  <c:v>97.909887359199004</c:v>
                </c:pt>
                <c:pt idx="11">
                  <c:v>81.514392991239049</c:v>
                </c:pt>
                <c:pt idx="12">
                  <c:v>110.30037546933667</c:v>
                </c:pt>
                <c:pt idx="13">
                  <c:v>109.24906132665832</c:v>
                </c:pt>
                <c:pt idx="14">
                  <c:v>115.48185231539425</c:v>
                </c:pt>
                <c:pt idx="15">
                  <c:v>97.133917396745929</c:v>
                </c:pt>
                <c:pt idx="16">
                  <c:v>138.78598247809762</c:v>
                </c:pt>
                <c:pt idx="17">
                  <c:v>141.58948685857322</c:v>
                </c:pt>
                <c:pt idx="18">
                  <c:v>165.45682102628285</c:v>
                </c:pt>
                <c:pt idx="19">
                  <c:v>147.34668335419275</c:v>
                </c:pt>
                <c:pt idx="20">
                  <c:v>147.50938673341676</c:v>
                </c:pt>
                <c:pt idx="21">
                  <c:v>186.25782227784731</c:v>
                </c:pt>
                <c:pt idx="22">
                  <c:v>207.47183979974969</c:v>
                </c:pt>
                <c:pt idx="23">
                  <c:v>183.5043804755945</c:v>
                </c:pt>
                <c:pt idx="24">
                  <c:v>188.26032540675845</c:v>
                </c:pt>
                <c:pt idx="25">
                  <c:v>212.41551939924906</c:v>
                </c:pt>
                <c:pt idx="26">
                  <c:v>221.67709637046309</c:v>
                </c:pt>
                <c:pt idx="27">
                  <c:v>159.11138923654568</c:v>
                </c:pt>
                <c:pt idx="28">
                  <c:v>205.01877346683355</c:v>
                </c:pt>
                <c:pt idx="29">
                  <c:v>172.5782227784731</c:v>
                </c:pt>
                <c:pt idx="30">
                  <c:v>179.84981226533168</c:v>
                </c:pt>
                <c:pt idx="31">
                  <c:v>138.13516896120152</c:v>
                </c:pt>
                <c:pt idx="32">
                  <c:v>171.98998748435545</c:v>
                </c:pt>
                <c:pt idx="33">
                  <c:v>145.48185231539424</c:v>
                </c:pt>
                <c:pt idx="34">
                  <c:v>158.24780976220276</c:v>
                </c:pt>
                <c:pt idx="35">
                  <c:v>111.33917396745933</c:v>
                </c:pt>
                <c:pt idx="36">
                  <c:v>176.47058823529412</c:v>
                </c:pt>
                <c:pt idx="37">
                  <c:v>148.3729662077597</c:v>
                </c:pt>
                <c:pt idx="38">
                  <c:v>156.4956195244055</c:v>
                </c:pt>
                <c:pt idx="39">
                  <c:v>128.57321652065082</c:v>
                </c:pt>
                <c:pt idx="40">
                  <c:v>160.85106382978722</c:v>
                </c:pt>
              </c:numCache>
            </c:numRef>
          </c:val>
          <c:smooth val="0"/>
          <c:extLst>
            <c:ext xmlns:c16="http://schemas.microsoft.com/office/drawing/2014/chart" uri="{C3380CC4-5D6E-409C-BE32-E72D297353CC}">
              <c16:uniqueId val="{00000000-1F58-4E84-BE87-F14E658612D1}"/>
            </c:ext>
          </c:extLst>
        </c:ser>
        <c:ser>
          <c:idx val="1"/>
          <c:order val="1"/>
          <c:tx>
            <c:strRef>
              <c:f>Grafdata!$A$24</c:f>
              <c:strCache>
                <c:ptCount val="1"/>
                <c:pt idx="0">
                  <c:v>Uppsala län</c:v>
                </c:pt>
              </c:strCache>
            </c:strRef>
          </c:tx>
          <c:spPr>
            <a:ln w="28575" cap="rnd">
              <a:solidFill>
                <a:schemeClr val="accent2"/>
              </a:solidFill>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Grafdata!$B$24:$AP$24</c:f>
              <c:numCache>
                <c:formatCode>General</c:formatCode>
                <c:ptCount val="41"/>
                <c:pt idx="0">
                  <c:v>100</c:v>
                </c:pt>
                <c:pt idx="1">
                  <c:v>98.151571164510173</c:v>
                </c:pt>
                <c:pt idx="2">
                  <c:v>89.094269870609978</c:v>
                </c:pt>
                <c:pt idx="3">
                  <c:v>36.22920517560074</c:v>
                </c:pt>
                <c:pt idx="4">
                  <c:v>45.10166358595194</c:v>
                </c:pt>
                <c:pt idx="5">
                  <c:v>30.868761552680223</c:v>
                </c:pt>
                <c:pt idx="6">
                  <c:v>64.140480591497223</c:v>
                </c:pt>
                <c:pt idx="7">
                  <c:v>79.667282809611834</c:v>
                </c:pt>
                <c:pt idx="8">
                  <c:v>60.073937153419593</c:v>
                </c:pt>
                <c:pt idx="9">
                  <c:v>128.09611829944546</c:v>
                </c:pt>
                <c:pt idx="10">
                  <c:v>75.600739371534189</c:v>
                </c:pt>
                <c:pt idx="11">
                  <c:v>80.961182994454717</c:v>
                </c:pt>
                <c:pt idx="12">
                  <c:v>60.258780036968574</c:v>
                </c:pt>
                <c:pt idx="13">
                  <c:v>179.11275415896489</c:v>
                </c:pt>
                <c:pt idx="14">
                  <c:v>102.77264325323475</c:v>
                </c:pt>
                <c:pt idx="15">
                  <c:v>71.534195933456559</c:v>
                </c:pt>
                <c:pt idx="16">
                  <c:v>143.43807763401108</c:v>
                </c:pt>
                <c:pt idx="17">
                  <c:v>221.2569316081331</c:v>
                </c:pt>
                <c:pt idx="18">
                  <c:v>158.78003696857672</c:v>
                </c:pt>
                <c:pt idx="19">
                  <c:v>90.018484288354898</c:v>
                </c:pt>
                <c:pt idx="20">
                  <c:v>136.04436229205174</c:v>
                </c:pt>
                <c:pt idx="21">
                  <c:v>262.10720887245839</c:v>
                </c:pt>
                <c:pt idx="22">
                  <c:v>236.41404805914974</c:v>
                </c:pt>
                <c:pt idx="23">
                  <c:v>174.4916820702403</c:v>
                </c:pt>
                <c:pt idx="24">
                  <c:v>117.37523105360444</c:v>
                </c:pt>
                <c:pt idx="25">
                  <c:v>209.61182994454714</c:v>
                </c:pt>
                <c:pt idx="26">
                  <c:v>301.66358595194083</c:v>
                </c:pt>
                <c:pt idx="27">
                  <c:v>105.91497227356747</c:v>
                </c:pt>
                <c:pt idx="28">
                  <c:v>222.18114602587801</c:v>
                </c:pt>
                <c:pt idx="29">
                  <c:v>192.05175600739372</c:v>
                </c:pt>
                <c:pt idx="30">
                  <c:v>146.58040665434382</c:v>
                </c:pt>
                <c:pt idx="31">
                  <c:v>59.33456561922366</c:v>
                </c:pt>
                <c:pt idx="32">
                  <c:v>179.85212569316081</c:v>
                </c:pt>
                <c:pt idx="33">
                  <c:v>164.5101663585952</c:v>
                </c:pt>
                <c:pt idx="34">
                  <c:v>82.439926062846581</c:v>
                </c:pt>
                <c:pt idx="35">
                  <c:v>76.709796672828091</c:v>
                </c:pt>
                <c:pt idx="36">
                  <c:v>150.64695009242143</c:v>
                </c:pt>
                <c:pt idx="37">
                  <c:v>133.08687615526802</c:v>
                </c:pt>
                <c:pt idx="38">
                  <c:v>135.4898336414048</c:v>
                </c:pt>
                <c:pt idx="39">
                  <c:v>75.970425138632166</c:v>
                </c:pt>
                <c:pt idx="40">
                  <c:v>136.22920517560073</c:v>
                </c:pt>
              </c:numCache>
            </c:numRef>
          </c:val>
          <c:smooth val="0"/>
          <c:extLst>
            <c:ext xmlns:c16="http://schemas.microsoft.com/office/drawing/2014/chart" uri="{C3380CC4-5D6E-409C-BE32-E72D297353CC}">
              <c16:uniqueId val="{00000001-1F58-4E84-BE87-F14E658612D1}"/>
            </c:ext>
          </c:extLst>
        </c:ser>
        <c:ser>
          <c:idx val="2"/>
          <c:order val="2"/>
          <c:tx>
            <c:strRef>
              <c:f>Grafdata!$A$25</c:f>
              <c:strCache>
                <c:ptCount val="1"/>
                <c:pt idx="0">
                  <c:v>Uppsala kommun</c:v>
                </c:pt>
              </c:strCache>
            </c:strRef>
          </c:tx>
          <c:spPr>
            <a:ln w="28575" cap="rnd">
              <a:solidFill>
                <a:schemeClr val="accent3"/>
              </a:solidFill>
              <a:prstDash val="sysDot"/>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Grafdata!$B$25:$AP$25</c:f>
              <c:numCache>
                <c:formatCode>General</c:formatCode>
                <c:ptCount val="41"/>
                <c:pt idx="0">
                  <c:v>100</c:v>
                </c:pt>
                <c:pt idx="1">
                  <c:v>84.368737474949896</c:v>
                </c:pt>
                <c:pt idx="2">
                  <c:v>73.146292585170343</c:v>
                </c:pt>
                <c:pt idx="3">
                  <c:v>35.270541082164328</c:v>
                </c:pt>
                <c:pt idx="4">
                  <c:v>43.687374749499</c:v>
                </c:pt>
                <c:pt idx="5">
                  <c:v>27.254509018036071</c:v>
                </c:pt>
                <c:pt idx="6">
                  <c:v>43.086172344689381</c:v>
                </c:pt>
                <c:pt idx="7">
                  <c:v>70.541082164328657</c:v>
                </c:pt>
                <c:pt idx="8">
                  <c:v>29.458917835671343</c:v>
                </c:pt>
                <c:pt idx="9">
                  <c:v>124.44889779559118</c:v>
                </c:pt>
                <c:pt idx="10">
                  <c:v>69.138276553106209</c:v>
                </c:pt>
                <c:pt idx="11">
                  <c:v>63.326653306613224</c:v>
                </c:pt>
                <c:pt idx="12">
                  <c:v>9.8196392785571138</c:v>
                </c:pt>
                <c:pt idx="13">
                  <c:v>93.386773547094194</c:v>
                </c:pt>
                <c:pt idx="14">
                  <c:v>89.979959919839686</c:v>
                </c:pt>
                <c:pt idx="15">
                  <c:v>57.715430861723448</c:v>
                </c:pt>
                <c:pt idx="16">
                  <c:v>129.05811623246493</c:v>
                </c:pt>
                <c:pt idx="17">
                  <c:v>223.44689378757516</c:v>
                </c:pt>
                <c:pt idx="18">
                  <c:v>152.30460921843687</c:v>
                </c:pt>
                <c:pt idx="19">
                  <c:v>6.2124248496993992</c:v>
                </c:pt>
                <c:pt idx="20">
                  <c:v>115.83166332665331</c:v>
                </c:pt>
                <c:pt idx="21">
                  <c:v>261.12224448897797</c:v>
                </c:pt>
                <c:pt idx="22">
                  <c:v>185.77154308617236</c:v>
                </c:pt>
                <c:pt idx="23">
                  <c:v>135.67134268537075</c:v>
                </c:pt>
                <c:pt idx="24">
                  <c:v>62.525050100200403</c:v>
                </c:pt>
                <c:pt idx="25">
                  <c:v>183.96793587174349</c:v>
                </c:pt>
                <c:pt idx="26">
                  <c:v>260.92184368737475</c:v>
                </c:pt>
                <c:pt idx="27">
                  <c:v>45.09018036072144</c:v>
                </c:pt>
                <c:pt idx="28">
                  <c:v>191.18236472945893</c:v>
                </c:pt>
                <c:pt idx="29">
                  <c:v>122.84569138276554</c:v>
                </c:pt>
                <c:pt idx="30">
                  <c:v>46.893787575150299</c:v>
                </c:pt>
                <c:pt idx="31">
                  <c:v>12.024048096192384</c:v>
                </c:pt>
                <c:pt idx="32">
                  <c:v>169.33867735470943</c:v>
                </c:pt>
                <c:pt idx="33">
                  <c:v>164.32865731462925</c:v>
                </c:pt>
                <c:pt idx="34">
                  <c:v>64.92985971943888</c:v>
                </c:pt>
                <c:pt idx="35">
                  <c:v>38.276553106212425</c:v>
                </c:pt>
                <c:pt idx="36">
                  <c:v>134.46893787575149</c:v>
                </c:pt>
                <c:pt idx="37">
                  <c:v>95.791583166332671</c:v>
                </c:pt>
                <c:pt idx="38">
                  <c:v>98.396793587174344</c:v>
                </c:pt>
                <c:pt idx="39">
                  <c:v>34.869739478957918</c:v>
                </c:pt>
                <c:pt idx="40">
                  <c:v>85.571142284569135</c:v>
                </c:pt>
              </c:numCache>
            </c:numRef>
          </c:val>
          <c:smooth val="0"/>
          <c:extLst>
            <c:ext xmlns:c16="http://schemas.microsoft.com/office/drawing/2014/chart" uri="{C3380CC4-5D6E-409C-BE32-E72D297353CC}">
              <c16:uniqueId val="{00000002-1F58-4E84-BE87-F14E658612D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Grafdata!$B$21:$L$21</c:f>
              <c:numCache>
                <c:formatCode>General</c:formatCode>
                <c:ptCount val="11"/>
                <c:pt idx="0">
                  <c:v>100</c:v>
                </c:pt>
                <c:pt idx="1">
                  <c:v>100.45570858337342</c:v>
                </c:pt>
                <c:pt idx="2">
                  <c:v>103.31411294183779</c:v>
                </c:pt>
                <c:pt idx="3">
                  <c:v>107.97464023329645</c:v>
                </c:pt>
                <c:pt idx="4">
                  <c:v>114.96452125539973</c:v>
                </c:pt>
                <c:pt idx="5">
                  <c:v>123.41802235589148</c:v>
                </c:pt>
                <c:pt idx="6">
                  <c:v>129.35501608022159</c:v>
                </c:pt>
                <c:pt idx="7">
                  <c:v>132.18475089196954</c:v>
                </c:pt>
                <c:pt idx="8">
                  <c:v>137.85382517469287</c:v>
                </c:pt>
                <c:pt idx="9">
                  <c:v>141.84374504872596</c:v>
                </c:pt>
                <c:pt idx="10">
                  <c:v>77.452275314884787</c:v>
                </c:pt>
              </c:numCache>
            </c:numRef>
          </c:val>
          <c:smooth val="0"/>
          <c:extLst>
            <c:ext xmlns:c16="http://schemas.microsoft.com/office/drawing/2014/chart" uri="{C3380CC4-5D6E-409C-BE32-E72D297353CC}">
              <c16:uniqueId val="{00000000-2882-48F0-8688-F034F139B1ED}"/>
            </c:ext>
          </c:extLst>
        </c:ser>
        <c:ser>
          <c:idx val="1"/>
          <c:order val="1"/>
          <c:tx>
            <c:strRef>
              <c:f>Grafdata!$A$22</c:f>
              <c:strCache>
                <c:ptCount val="1"/>
                <c:pt idx="0">
                  <c:v>Uppsala län</c:v>
                </c:pt>
              </c:strCache>
            </c:strRef>
          </c:tx>
          <c:spPr>
            <a:ln w="28575" cap="rnd">
              <a:solidFill>
                <a:schemeClr val="accent2"/>
              </a:solidFill>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Grafdata!$B$22:$L$22</c:f>
              <c:numCache>
                <c:formatCode>General</c:formatCode>
                <c:ptCount val="11"/>
                <c:pt idx="0">
                  <c:v>100</c:v>
                </c:pt>
                <c:pt idx="1">
                  <c:v>94.098946618266041</c:v>
                </c:pt>
                <c:pt idx="2">
                  <c:v>95.290960514887644</c:v>
                </c:pt>
                <c:pt idx="3">
                  <c:v>99.296260828897843</c:v>
                </c:pt>
                <c:pt idx="4">
                  <c:v>108.59964813041445</c:v>
                </c:pt>
                <c:pt idx="5">
                  <c:v>112.74636438545309</c:v>
                </c:pt>
                <c:pt idx="6">
                  <c:v>108.16983275059573</c:v>
                </c:pt>
                <c:pt idx="7">
                  <c:v>104.96848762888894</c:v>
                </c:pt>
                <c:pt idx="8">
                  <c:v>107.16099147050308</c:v>
                </c:pt>
                <c:pt idx="9">
                  <c:v>109.58677593924682</c:v>
                </c:pt>
                <c:pt idx="10">
                  <c:v>57.191056276863463</c:v>
                </c:pt>
              </c:numCache>
            </c:numRef>
          </c:val>
          <c:smooth val="0"/>
          <c:extLst>
            <c:ext xmlns:c16="http://schemas.microsoft.com/office/drawing/2014/chart" uri="{C3380CC4-5D6E-409C-BE32-E72D297353CC}">
              <c16:uniqueId val="{00000001-2882-48F0-8688-F034F139B1ED}"/>
            </c:ext>
          </c:extLst>
        </c:ser>
        <c:ser>
          <c:idx val="2"/>
          <c:order val="2"/>
          <c:tx>
            <c:strRef>
              <c:f>Grafdata!$A$23</c:f>
              <c:strCache>
                <c:ptCount val="1"/>
                <c:pt idx="0">
                  <c:v>Uppsala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Grafdata!$B$23:$L$23</c:f>
              <c:numCache>
                <c:formatCode>General</c:formatCode>
                <c:ptCount val="11"/>
                <c:pt idx="0">
                  <c:v>100</c:v>
                </c:pt>
                <c:pt idx="1">
                  <c:v>104.79541966233137</c:v>
                </c:pt>
                <c:pt idx="2">
                  <c:v>112.73022861297359</c:v>
                </c:pt>
                <c:pt idx="3">
                  <c:v>121.49608207448098</c:v>
                </c:pt>
                <c:pt idx="4">
                  <c:v>139.68212295015752</c:v>
                </c:pt>
                <c:pt idx="5">
                  <c:v>139.23075369577509</c:v>
                </c:pt>
                <c:pt idx="6">
                  <c:v>133.10041198804427</c:v>
                </c:pt>
                <c:pt idx="7">
                  <c:v>142.28936101462153</c:v>
                </c:pt>
                <c:pt idx="8">
                  <c:v>145.84376767105582</c:v>
                </c:pt>
                <c:pt idx="9">
                  <c:v>146.95149042733661</c:v>
                </c:pt>
                <c:pt idx="10">
                  <c:v>79.344050407948941</c:v>
                </c:pt>
              </c:numCache>
            </c:numRef>
          </c:val>
          <c:smooth val="0"/>
          <c:extLst>
            <c:ext xmlns:c16="http://schemas.microsoft.com/office/drawing/2014/chart" uri="{C3380CC4-5D6E-409C-BE32-E72D297353CC}">
              <c16:uniqueId val="{00000002-2882-48F0-8688-F034F139B1E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Grafdata!$B$33</c:f>
              <c:strCache>
                <c:ptCount val="1"/>
                <c:pt idx="0">
                  <c:v>Privat sektor</c:v>
                </c:pt>
              </c:strCache>
            </c:strRef>
          </c:tx>
          <c:spPr>
            <a:ln w="28575" cap="rnd">
              <a:solidFill>
                <a:schemeClr val="accent1"/>
              </a:solidFill>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Grafdata!$C$33:$AQ$33</c:f>
              <c:numCache>
                <c:formatCode>General</c:formatCode>
                <c:ptCount val="41"/>
                <c:pt idx="0">
                  <c:v>100</c:v>
                </c:pt>
                <c:pt idx="1">
                  <c:v>99.058763039395956</c:v>
                </c:pt>
                <c:pt idx="2">
                  <c:v>108.99702566933608</c:v>
                </c:pt>
                <c:pt idx="3">
                  <c:v>107.60301592473945</c:v>
                </c:pt>
                <c:pt idx="4">
                  <c:v>108.62239695269494</c:v>
                </c:pt>
                <c:pt idx="5">
                  <c:v>105.31012645606131</c:v>
                </c:pt>
                <c:pt idx="6">
                  <c:v>115.69280820540217</c:v>
                </c:pt>
                <c:pt idx="7">
                  <c:v>113.27278426767471</c:v>
                </c:pt>
                <c:pt idx="8">
                  <c:v>114.30922104494749</c:v>
                </c:pt>
                <c:pt idx="9">
                  <c:v>111.41323055936242</c:v>
                </c:pt>
                <c:pt idx="10">
                  <c:v>118.58694051026438</c:v>
                </c:pt>
                <c:pt idx="11">
                  <c:v>117.20794747698093</c:v>
                </c:pt>
                <c:pt idx="12">
                  <c:v>117.82070559585721</c:v>
                </c:pt>
                <c:pt idx="13">
                  <c:v>115.05891612239729</c:v>
                </c:pt>
                <c:pt idx="14">
                  <c:v>124.06744910407069</c:v>
                </c:pt>
                <c:pt idx="15">
                  <c:v>122.00717318183278</c:v>
                </c:pt>
                <c:pt idx="16">
                  <c:v>122.5596242653492</c:v>
                </c:pt>
                <c:pt idx="17">
                  <c:v>120.88739126103462</c:v>
                </c:pt>
                <c:pt idx="18">
                  <c:v>131.0884739120871</c:v>
                </c:pt>
                <c:pt idx="19">
                  <c:v>128.14719446649289</c:v>
                </c:pt>
                <c:pt idx="20">
                  <c:v>131.31690754895192</c:v>
                </c:pt>
                <c:pt idx="21">
                  <c:v>128.18327420093846</c:v>
                </c:pt>
                <c:pt idx="22">
                  <c:v>138.37511909639983</c:v>
                </c:pt>
                <c:pt idx="23">
                  <c:v>136.14310777544708</c:v>
                </c:pt>
                <c:pt idx="24">
                  <c:v>139.62578679788521</c:v>
                </c:pt>
                <c:pt idx="25">
                  <c:v>135.30787834722486</c:v>
                </c:pt>
                <c:pt idx="26">
                  <c:v>146.05397853321526</c:v>
                </c:pt>
                <c:pt idx="27">
                  <c:v>142.12363352562008</c:v>
                </c:pt>
                <c:pt idx="28">
                  <c:v>145.63398862256221</c:v>
                </c:pt>
                <c:pt idx="29">
                  <c:v>141.7877208104498</c:v>
                </c:pt>
                <c:pt idx="30">
                  <c:v>156.37362878832505</c:v>
                </c:pt>
                <c:pt idx="31">
                  <c:v>150.96252576554397</c:v>
                </c:pt>
                <c:pt idx="32">
                  <c:v>153.03710795032688</c:v>
                </c:pt>
                <c:pt idx="33">
                  <c:v>150.78685203236287</c:v>
                </c:pt>
                <c:pt idx="34">
                  <c:v>162.46418616224847</c:v>
                </c:pt>
                <c:pt idx="35">
                  <c:v>156.56855912180322</c:v>
                </c:pt>
                <c:pt idx="36">
                  <c:v>158.3378214637747</c:v>
                </c:pt>
                <c:pt idx="37">
                  <c:v>156.00826525723849</c:v>
                </c:pt>
                <c:pt idx="38">
                  <c:v>159.72976380095764</c:v>
                </c:pt>
                <c:pt idx="39">
                  <c:v>156.06608790874191</c:v>
                </c:pt>
                <c:pt idx="40">
                  <c:v>159.64980855699562</c:v>
                </c:pt>
              </c:numCache>
            </c:numRef>
          </c:val>
          <c:smooth val="0"/>
          <c:extLst>
            <c:ext xmlns:c16="http://schemas.microsoft.com/office/drawing/2014/chart" uri="{C3380CC4-5D6E-409C-BE32-E72D297353CC}">
              <c16:uniqueId val="{00000000-7BB0-4B19-9A00-B3F4FF54BB3B}"/>
            </c:ext>
          </c:extLst>
        </c:ser>
        <c:ser>
          <c:idx val="1"/>
          <c:order val="1"/>
          <c:tx>
            <c:strRef>
              <c:f>Grafdata!$B$34</c:f>
              <c:strCache>
                <c:ptCount val="1"/>
                <c:pt idx="0">
                  <c:v>Industri</c:v>
                </c:pt>
              </c:strCache>
            </c:strRef>
          </c:tx>
          <c:spPr>
            <a:ln w="28575" cap="rnd">
              <a:solidFill>
                <a:schemeClr val="accent2"/>
              </a:solidFill>
              <a:prstDash val="sysDot"/>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Grafdata!$C$34:$AQ$34</c:f>
              <c:numCache>
                <c:formatCode>General</c:formatCode>
                <c:ptCount val="41"/>
                <c:pt idx="0">
                  <c:v>100</c:v>
                </c:pt>
                <c:pt idx="1">
                  <c:v>103.68545578354097</c:v>
                </c:pt>
                <c:pt idx="2">
                  <c:v>115.75324927031845</c:v>
                </c:pt>
                <c:pt idx="3">
                  <c:v>106.44232710237951</c:v>
                </c:pt>
                <c:pt idx="4">
                  <c:v>103.43559501824313</c:v>
                </c:pt>
                <c:pt idx="5">
                  <c:v>107.28854127291069</c:v>
                </c:pt>
                <c:pt idx="6">
                  <c:v>124.20397208717436</c:v>
                </c:pt>
                <c:pt idx="7">
                  <c:v>110.197569808813</c:v>
                </c:pt>
                <c:pt idx="8">
                  <c:v>107.84476131696344</c:v>
                </c:pt>
                <c:pt idx="9">
                  <c:v>111.86370373622188</c:v>
                </c:pt>
                <c:pt idx="10">
                  <c:v>119.59484799824619</c:v>
                </c:pt>
                <c:pt idx="11">
                  <c:v>110.06802895236385</c:v>
                </c:pt>
                <c:pt idx="12">
                  <c:v>109.2917993337837</c:v>
                </c:pt>
                <c:pt idx="13">
                  <c:v>115.80047255447624</c:v>
                </c:pt>
                <c:pt idx="14">
                  <c:v>122.74774463109603</c:v>
                </c:pt>
                <c:pt idx="15">
                  <c:v>113.55563363714491</c:v>
                </c:pt>
                <c:pt idx="16">
                  <c:v>111.25710793596122</c:v>
                </c:pt>
                <c:pt idx="17">
                  <c:v>120.26240698168962</c:v>
                </c:pt>
                <c:pt idx="18">
                  <c:v>128.286314906695</c:v>
                </c:pt>
                <c:pt idx="19">
                  <c:v>115.46780513566124</c:v>
                </c:pt>
                <c:pt idx="20">
                  <c:v>116.39782829935453</c:v>
                </c:pt>
                <c:pt idx="21">
                  <c:v>116.94765394369135</c:v>
                </c:pt>
                <c:pt idx="22">
                  <c:v>121.93605167122327</c:v>
                </c:pt>
                <c:pt idx="23">
                  <c:v>113.01361535450253</c:v>
                </c:pt>
                <c:pt idx="24">
                  <c:v>114.66444504048073</c:v>
                </c:pt>
                <c:pt idx="25">
                  <c:v>120.0940373186227</c:v>
                </c:pt>
                <c:pt idx="26">
                  <c:v>131.34507677903352</c:v>
                </c:pt>
                <c:pt idx="27">
                  <c:v>115.99239641928997</c:v>
                </c:pt>
                <c:pt idx="28">
                  <c:v>118.1124874137918</c:v>
                </c:pt>
                <c:pt idx="29">
                  <c:v>125.95507091156402</c:v>
                </c:pt>
                <c:pt idx="30">
                  <c:v>146.45067448898598</c:v>
                </c:pt>
                <c:pt idx="31">
                  <c:v>127.24444266482971</c:v>
                </c:pt>
                <c:pt idx="32">
                  <c:v>125.01559664898701</c:v>
                </c:pt>
                <c:pt idx="33">
                  <c:v>134.10855221524326</c:v>
                </c:pt>
                <c:pt idx="34">
                  <c:v>153.00185901481913</c:v>
                </c:pt>
                <c:pt idx="35">
                  <c:v>128.6513229093031</c:v>
                </c:pt>
                <c:pt idx="36">
                  <c:v>130.67289418031535</c:v>
                </c:pt>
                <c:pt idx="37">
                  <c:v>137.42736624182797</c:v>
                </c:pt>
                <c:pt idx="38">
                  <c:v>147.12729781420927</c:v>
                </c:pt>
                <c:pt idx="39">
                  <c:v>126.93183482942885</c:v>
                </c:pt>
                <c:pt idx="40">
                  <c:v>128.36723768889843</c:v>
                </c:pt>
              </c:numCache>
            </c:numRef>
          </c:val>
          <c:smooth val="0"/>
          <c:extLst>
            <c:ext xmlns:c16="http://schemas.microsoft.com/office/drawing/2014/chart" uri="{C3380CC4-5D6E-409C-BE32-E72D297353CC}">
              <c16:uniqueId val="{00000001-7BB0-4B19-9A00-B3F4FF54BB3B}"/>
            </c:ext>
          </c:extLst>
        </c:ser>
        <c:ser>
          <c:idx val="2"/>
          <c:order val="2"/>
          <c:tx>
            <c:strRef>
              <c:f>Grafdata!$B$35</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Grafdata!$C$35:$AQ$35</c:f>
              <c:numCache>
                <c:formatCode>General</c:formatCode>
                <c:ptCount val="41"/>
                <c:pt idx="0">
                  <c:v>100</c:v>
                </c:pt>
                <c:pt idx="1">
                  <c:v>98.691784418915901</c:v>
                </c:pt>
                <c:pt idx="2">
                  <c:v>106.17974547650454</c:v>
                </c:pt>
                <c:pt idx="3">
                  <c:v>107.64961737235514</c:v>
                </c:pt>
                <c:pt idx="4">
                  <c:v>109.20968148356633</c:v>
                </c:pt>
                <c:pt idx="5">
                  <c:v>104.86048688771038</c:v>
                </c:pt>
                <c:pt idx="6">
                  <c:v>111.85189569052291</c:v>
                </c:pt>
                <c:pt idx="7">
                  <c:v>113.8446717481381</c:v>
                </c:pt>
                <c:pt idx="8">
                  <c:v>115.50186520925074</c:v>
                </c:pt>
                <c:pt idx="9">
                  <c:v>111.84553565442324</c:v>
                </c:pt>
                <c:pt idx="10">
                  <c:v>116.17183521135502</c:v>
                </c:pt>
                <c:pt idx="11">
                  <c:v>117.82331047487347</c:v>
                </c:pt>
                <c:pt idx="12">
                  <c:v>118.47746582435987</c:v>
                </c:pt>
                <c:pt idx="13">
                  <c:v>114.95186220969461</c:v>
                </c:pt>
                <c:pt idx="14">
                  <c:v>122.72727375194086</c:v>
                </c:pt>
                <c:pt idx="15">
                  <c:v>123.70293895682954</c:v>
                </c:pt>
                <c:pt idx="16">
                  <c:v>124.06374469416967</c:v>
                </c:pt>
                <c:pt idx="17">
                  <c:v>120.55035355323233</c:v>
                </c:pt>
                <c:pt idx="18">
                  <c:v>129.55615384021178</c:v>
                </c:pt>
                <c:pt idx="19">
                  <c:v>129.98235223019034</c:v>
                </c:pt>
                <c:pt idx="20">
                  <c:v>133.18910771261463</c:v>
                </c:pt>
                <c:pt idx="21">
                  <c:v>131.1119172430171</c:v>
                </c:pt>
                <c:pt idx="22">
                  <c:v>141.21239398582838</c:v>
                </c:pt>
                <c:pt idx="23">
                  <c:v>141.3729133516849</c:v>
                </c:pt>
                <c:pt idx="24">
                  <c:v>144.99825236456218</c:v>
                </c:pt>
                <c:pt idx="25">
                  <c:v>139.2503533071345</c:v>
                </c:pt>
                <c:pt idx="26">
                  <c:v>147.8731569095024</c:v>
                </c:pt>
                <c:pt idx="27">
                  <c:v>147.98698991798432</c:v>
                </c:pt>
                <c:pt idx="28">
                  <c:v>151.07729714469741</c:v>
                </c:pt>
                <c:pt idx="29">
                  <c:v>145.24692879198807</c:v>
                </c:pt>
                <c:pt idx="30">
                  <c:v>156.71955188920279</c:v>
                </c:pt>
                <c:pt idx="31">
                  <c:v>155.66833494913007</c:v>
                </c:pt>
                <c:pt idx="32">
                  <c:v>158.51237030297159</c:v>
                </c:pt>
                <c:pt idx="33">
                  <c:v>154.76485392644355</c:v>
                </c:pt>
                <c:pt idx="34">
                  <c:v>162.12933706977256</c:v>
                </c:pt>
                <c:pt idx="35">
                  <c:v>162.11616499372951</c:v>
                </c:pt>
                <c:pt idx="36">
                  <c:v>163.18227452852881</c:v>
                </c:pt>
                <c:pt idx="37">
                  <c:v>159.95247382948486</c:v>
                </c:pt>
                <c:pt idx="38">
                  <c:v>158.90465538178034</c:v>
                </c:pt>
                <c:pt idx="39">
                  <c:v>161.15102423425199</c:v>
                </c:pt>
                <c:pt idx="40">
                  <c:v>165.69156877299758</c:v>
                </c:pt>
              </c:numCache>
            </c:numRef>
          </c:val>
          <c:smooth val="0"/>
          <c:extLst>
            <c:ext xmlns:c16="http://schemas.microsoft.com/office/drawing/2014/chart" uri="{C3380CC4-5D6E-409C-BE32-E72D297353CC}">
              <c16:uniqueId val="{00000002-7BB0-4B19-9A00-B3F4FF54BB3B}"/>
            </c:ext>
          </c:extLst>
        </c:ser>
        <c:ser>
          <c:idx val="3"/>
          <c:order val="3"/>
          <c:tx>
            <c:strRef>
              <c:f>Grafdata!$B$36</c:f>
              <c:strCache>
                <c:ptCount val="1"/>
                <c:pt idx="0">
                  <c:v>Övrigt</c:v>
                </c:pt>
              </c:strCache>
            </c:strRef>
          </c:tx>
          <c:spPr>
            <a:ln w="28575" cap="rnd">
              <a:solidFill>
                <a:schemeClr val="accent4"/>
              </a:solidFill>
              <a:prstDash val="dash"/>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Grafdata!$C$36:$AQ$36</c:f>
              <c:numCache>
                <c:formatCode>General</c:formatCode>
                <c:ptCount val="41"/>
                <c:pt idx="0">
                  <c:v>100</c:v>
                </c:pt>
                <c:pt idx="1">
                  <c:v>93.122529295777767</c:v>
                </c:pt>
                <c:pt idx="2">
                  <c:v>111.43476642884208</c:v>
                </c:pt>
                <c:pt idx="3">
                  <c:v>109.31354283804635</c:v>
                </c:pt>
                <c:pt idx="4">
                  <c:v>114.42105949871123</c:v>
                </c:pt>
                <c:pt idx="5">
                  <c:v>104.19673847257958</c:v>
                </c:pt>
                <c:pt idx="6">
                  <c:v>120.18448426985587</c:v>
                </c:pt>
                <c:pt idx="7">
                  <c:v>115.62179569448998</c:v>
                </c:pt>
                <c:pt idx="8">
                  <c:v>119.29351142162484</c:v>
                </c:pt>
                <c:pt idx="9">
                  <c:v>108.55676939561013</c:v>
                </c:pt>
                <c:pt idx="10">
                  <c:v>128.66175743547183</c:v>
                </c:pt>
                <c:pt idx="11">
                  <c:v>126.1300101260474</c:v>
                </c:pt>
                <c:pt idx="12">
                  <c:v>128.85970088130233</c:v>
                </c:pt>
                <c:pt idx="13">
                  <c:v>114.34228813650725</c:v>
                </c:pt>
                <c:pt idx="14">
                  <c:v>132.79449284325815</c:v>
                </c:pt>
                <c:pt idx="15">
                  <c:v>127.85895422567734</c:v>
                </c:pt>
                <c:pt idx="16">
                  <c:v>134.103147414879</c:v>
                </c:pt>
                <c:pt idx="17">
                  <c:v>123.57136213721886</c:v>
                </c:pt>
                <c:pt idx="18">
                  <c:v>143.22538906413109</c:v>
                </c:pt>
                <c:pt idx="19">
                  <c:v>140.3774057810482</c:v>
                </c:pt>
                <c:pt idx="20">
                  <c:v>147.10522158788291</c:v>
                </c:pt>
                <c:pt idx="21">
                  <c:v>132.68029036112654</c:v>
                </c:pt>
                <c:pt idx="22">
                  <c:v>152.00239135547483</c:v>
                </c:pt>
                <c:pt idx="23">
                  <c:v>149.29057097421079</c:v>
                </c:pt>
                <c:pt idx="24">
                  <c:v>155.13642940356442</c:v>
                </c:pt>
                <c:pt idx="25">
                  <c:v>141.50971137638496</c:v>
                </c:pt>
                <c:pt idx="26">
                  <c:v>161.74958986540486</c:v>
                </c:pt>
                <c:pt idx="27">
                  <c:v>157.19728552322391</c:v>
                </c:pt>
                <c:pt idx="28">
                  <c:v>165.07310585452865</c:v>
                </c:pt>
                <c:pt idx="29">
                  <c:v>151.37508866042791</c:v>
                </c:pt>
                <c:pt idx="30">
                  <c:v>171.25274678029538</c:v>
                </c:pt>
                <c:pt idx="31">
                  <c:v>167.64336286831119</c:v>
                </c:pt>
                <c:pt idx="32">
                  <c:v>173.15527172258646</c:v>
                </c:pt>
                <c:pt idx="33">
                  <c:v>159.26016972733206</c:v>
                </c:pt>
                <c:pt idx="34">
                  <c:v>179.88856523403729</c:v>
                </c:pt>
                <c:pt idx="35">
                  <c:v>176.16048767907702</c:v>
                </c:pt>
                <c:pt idx="36">
                  <c:v>180.93168352425508</c:v>
                </c:pt>
                <c:pt idx="37">
                  <c:v>167.82186432228224</c:v>
                </c:pt>
                <c:pt idx="38">
                  <c:v>184.78225615468503</c:v>
                </c:pt>
                <c:pt idx="39">
                  <c:v>179.94179231197666</c:v>
                </c:pt>
                <c:pt idx="40">
                  <c:v>182.45342925150018</c:v>
                </c:pt>
              </c:numCache>
            </c:numRef>
          </c:val>
          <c:smooth val="0"/>
          <c:extLst>
            <c:ext xmlns:c16="http://schemas.microsoft.com/office/drawing/2014/chart" uri="{C3380CC4-5D6E-409C-BE32-E72D297353CC}">
              <c16:uniqueId val="{00000003-7BB0-4B19-9A00-B3F4FF54BB3B}"/>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Uppsala län</c:v>
                </c:pt>
              </c:strCache>
            </c:strRef>
          </c:tx>
          <c:spPr>
            <a:ln w="28575" cap="rnd">
              <a:solidFill>
                <a:schemeClr val="accent2"/>
              </a:solidFill>
              <a:prstDash val="solid"/>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Grafdata!$B$21:$AP$21</c:f>
              <c:numCache>
                <c:formatCode>General</c:formatCode>
                <c:ptCount val="41"/>
                <c:pt idx="0">
                  <c:v>547.25</c:v>
                </c:pt>
                <c:pt idx="1">
                  <c:v>583.5</c:v>
                </c:pt>
                <c:pt idx="2">
                  <c:v>586</c:v>
                </c:pt>
                <c:pt idx="3">
                  <c:v>588.25</c:v>
                </c:pt>
                <c:pt idx="4">
                  <c:v>562.5</c:v>
                </c:pt>
                <c:pt idx="5">
                  <c:v>542.5</c:v>
                </c:pt>
                <c:pt idx="6">
                  <c:v>517.75</c:v>
                </c:pt>
                <c:pt idx="7">
                  <c:v>503</c:v>
                </c:pt>
                <c:pt idx="8">
                  <c:v>502.75</c:v>
                </c:pt>
                <c:pt idx="9">
                  <c:v>485.25</c:v>
                </c:pt>
                <c:pt idx="10">
                  <c:v>480.25</c:v>
                </c:pt>
                <c:pt idx="11">
                  <c:v>475.5</c:v>
                </c:pt>
                <c:pt idx="12">
                  <c:v>480</c:v>
                </c:pt>
                <c:pt idx="13">
                  <c:v>469.75</c:v>
                </c:pt>
                <c:pt idx="14">
                  <c:v>485</c:v>
                </c:pt>
                <c:pt idx="15">
                  <c:v>497</c:v>
                </c:pt>
                <c:pt idx="16">
                  <c:v>511.75</c:v>
                </c:pt>
                <c:pt idx="17">
                  <c:v>512.5</c:v>
                </c:pt>
                <c:pt idx="18">
                  <c:v>502.75</c:v>
                </c:pt>
                <c:pt idx="19">
                  <c:v>498.75</c:v>
                </c:pt>
                <c:pt idx="20">
                  <c:v>496</c:v>
                </c:pt>
                <c:pt idx="21">
                  <c:v>531</c:v>
                </c:pt>
                <c:pt idx="22">
                  <c:v>557.5</c:v>
                </c:pt>
                <c:pt idx="23">
                  <c:v>552.25</c:v>
                </c:pt>
                <c:pt idx="24">
                  <c:v>559.5</c:v>
                </c:pt>
                <c:pt idx="25">
                  <c:v>551.5</c:v>
                </c:pt>
                <c:pt idx="26">
                  <c:v>529.75</c:v>
                </c:pt>
                <c:pt idx="27">
                  <c:v>555.75</c:v>
                </c:pt>
                <c:pt idx="28">
                  <c:v>556.5</c:v>
                </c:pt>
                <c:pt idx="29">
                  <c:v>534</c:v>
                </c:pt>
                <c:pt idx="30">
                  <c:v>535.5</c:v>
                </c:pt>
                <c:pt idx="31">
                  <c:v>517.75</c:v>
                </c:pt>
                <c:pt idx="32">
                  <c:v>498</c:v>
                </c:pt>
                <c:pt idx="33">
                  <c:v>515.5</c:v>
                </c:pt>
                <c:pt idx="34">
                  <c:v>518.75</c:v>
                </c:pt>
                <c:pt idx="35">
                  <c:v>527.75</c:v>
                </c:pt>
                <c:pt idx="36">
                  <c:v>530.25</c:v>
                </c:pt>
                <c:pt idx="37">
                  <c:v>546.5</c:v>
                </c:pt>
                <c:pt idx="38">
                  <c:v>558.75</c:v>
                </c:pt>
                <c:pt idx="39">
                  <c:v>569</c:v>
                </c:pt>
                <c:pt idx="40">
                  <c:v>597.25</c:v>
                </c:pt>
              </c:numCache>
            </c:numRef>
          </c:val>
          <c:smooth val="0"/>
          <c:extLst>
            <c:ext xmlns:c16="http://schemas.microsoft.com/office/drawing/2014/chart" uri="{C3380CC4-5D6E-409C-BE32-E72D297353CC}">
              <c16:uniqueId val="{00000000-F905-4115-8B05-5531588BA067}"/>
            </c:ext>
          </c:extLst>
        </c:ser>
        <c:ser>
          <c:idx val="1"/>
          <c:order val="1"/>
          <c:tx>
            <c:strRef>
              <c:f>Grafdata!$A$22</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Grafdata!$B$22:$AP$22</c:f>
              <c:numCache>
                <c:formatCode>General</c:formatCode>
                <c:ptCount val="41"/>
                <c:pt idx="0">
                  <c:v>345.25</c:v>
                </c:pt>
                <c:pt idx="1">
                  <c:v>364.5</c:v>
                </c:pt>
                <c:pt idx="2">
                  <c:v>367.75</c:v>
                </c:pt>
                <c:pt idx="3">
                  <c:v>372</c:v>
                </c:pt>
                <c:pt idx="4">
                  <c:v>359</c:v>
                </c:pt>
                <c:pt idx="5">
                  <c:v>351.5</c:v>
                </c:pt>
                <c:pt idx="6">
                  <c:v>336.25</c:v>
                </c:pt>
                <c:pt idx="7">
                  <c:v>326</c:v>
                </c:pt>
                <c:pt idx="8">
                  <c:v>322.75</c:v>
                </c:pt>
                <c:pt idx="9">
                  <c:v>307</c:v>
                </c:pt>
                <c:pt idx="10">
                  <c:v>305.75</c:v>
                </c:pt>
                <c:pt idx="11">
                  <c:v>305</c:v>
                </c:pt>
                <c:pt idx="12">
                  <c:v>313.5</c:v>
                </c:pt>
                <c:pt idx="13">
                  <c:v>316.5</c:v>
                </c:pt>
                <c:pt idx="14">
                  <c:v>325.25</c:v>
                </c:pt>
                <c:pt idx="15">
                  <c:v>327.25</c:v>
                </c:pt>
                <c:pt idx="16">
                  <c:v>335.5</c:v>
                </c:pt>
                <c:pt idx="17">
                  <c:v>328</c:v>
                </c:pt>
                <c:pt idx="18">
                  <c:v>320</c:v>
                </c:pt>
                <c:pt idx="19">
                  <c:v>325.5</c:v>
                </c:pt>
                <c:pt idx="20">
                  <c:v>324.25</c:v>
                </c:pt>
                <c:pt idx="21">
                  <c:v>357.25</c:v>
                </c:pt>
                <c:pt idx="22">
                  <c:v>372.25</c:v>
                </c:pt>
                <c:pt idx="23">
                  <c:v>366.5</c:v>
                </c:pt>
                <c:pt idx="24">
                  <c:v>370.5</c:v>
                </c:pt>
                <c:pt idx="25">
                  <c:v>356.75</c:v>
                </c:pt>
                <c:pt idx="26">
                  <c:v>348.25</c:v>
                </c:pt>
                <c:pt idx="27">
                  <c:v>351.5</c:v>
                </c:pt>
                <c:pt idx="28">
                  <c:v>356.5</c:v>
                </c:pt>
                <c:pt idx="29">
                  <c:v>337.5</c:v>
                </c:pt>
                <c:pt idx="30">
                  <c:v>325.25</c:v>
                </c:pt>
                <c:pt idx="31">
                  <c:v>323.5</c:v>
                </c:pt>
                <c:pt idx="32">
                  <c:v>304.75</c:v>
                </c:pt>
                <c:pt idx="33">
                  <c:v>305.75</c:v>
                </c:pt>
                <c:pt idx="34">
                  <c:v>309.75</c:v>
                </c:pt>
                <c:pt idx="35">
                  <c:v>310.75</c:v>
                </c:pt>
                <c:pt idx="36">
                  <c:v>309.5</c:v>
                </c:pt>
                <c:pt idx="37">
                  <c:v>335.5</c:v>
                </c:pt>
                <c:pt idx="38">
                  <c:v>350.25</c:v>
                </c:pt>
                <c:pt idx="39">
                  <c:v>362.5</c:v>
                </c:pt>
                <c:pt idx="40">
                  <c:v>385.5</c:v>
                </c:pt>
              </c:numCache>
            </c:numRef>
          </c:val>
          <c:smooth val="0"/>
          <c:extLst>
            <c:ext xmlns:c16="http://schemas.microsoft.com/office/drawing/2014/chart" uri="{C3380CC4-5D6E-409C-BE32-E72D297353CC}">
              <c16:uniqueId val="{00000001-F905-4115-8B05-5531588BA06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Uppsala län</c:v>
                </c:pt>
              </c:strCache>
            </c:strRef>
          </c:tx>
          <c:spPr>
            <a:ln w="28575" cap="rnd">
              <a:solidFill>
                <a:schemeClr val="accent2"/>
              </a:solidFill>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Grafdata!$B$21:$AP$21</c:f>
              <c:numCache>
                <c:formatCode>General</c:formatCode>
                <c:ptCount val="41"/>
                <c:pt idx="0">
                  <c:v>44.5</c:v>
                </c:pt>
                <c:pt idx="1">
                  <c:v>43.25</c:v>
                </c:pt>
                <c:pt idx="2">
                  <c:v>41</c:v>
                </c:pt>
                <c:pt idx="3">
                  <c:v>42.75</c:v>
                </c:pt>
                <c:pt idx="4">
                  <c:v>41.25</c:v>
                </c:pt>
                <c:pt idx="5">
                  <c:v>45</c:v>
                </c:pt>
                <c:pt idx="6">
                  <c:v>48.75</c:v>
                </c:pt>
                <c:pt idx="7">
                  <c:v>53.75</c:v>
                </c:pt>
                <c:pt idx="8">
                  <c:v>57.25</c:v>
                </c:pt>
                <c:pt idx="9">
                  <c:v>56.75</c:v>
                </c:pt>
                <c:pt idx="10">
                  <c:v>56.75</c:v>
                </c:pt>
                <c:pt idx="11">
                  <c:v>50.5</c:v>
                </c:pt>
                <c:pt idx="12">
                  <c:v>54.25</c:v>
                </c:pt>
                <c:pt idx="13">
                  <c:v>51.5</c:v>
                </c:pt>
                <c:pt idx="14">
                  <c:v>50.5</c:v>
                </c:pt>
                <c:pt idx="15">
                  <c:v>50.25</c:v>
                </c:pt>
                <c:pt idx="16">
                  <c:v>45.25</c:v>
                </c:pt>
                <c:pt idx="17">
                  <c:v>52.25</c:v>
                </c:pt>
                <c:pt idx="18">
                  <c:v>52.25</c:v>
                </c:pt>
                <c:pt idx="19">
                  <c:v>53.5</c:v>
                </c:pt>
                <c:pt idx="20">
                  <c:v>54.5</c:v>
                </c:pt>
                <c:pt idx="21">
                  <c:v>47.75</c:v>
                </c:pt>
                <c:pt idx="22">
                  <c:v>49.5</c:v>
                </c:pt>
                <c:pt idx="23">
                  <c:v>46.75</c:v>
                </c:pt>
                <c:pt idx="24">
                  <c:v>42</c:v>
                </c:pt>
                <c:pt idx="25">
                  <c:v>45</c:v>
                </c:pt>
                <c:pt idx="26">
                  <c:v>40.5</c:v>
                </c:pt>
                <c:pt idx="27">
                  <c:v>40.75</c:v>
                </c:pt>
                <c:pt idx="28">
                  <c:v>46</c:v>
                </c:pt>
                <c:pt idx="29">
                  <c:v>46.25</c:v>
                </c:pt>
                <c:pt idx="30">
                  <c:v>54.5</c:v>
                </c:pt>
                <c:pt idx="31">
                  <c:v>57.25</c:v>
                </c:pt>
                <c:pt idx="32">
                  <c:v>56.5</c:v>
                </c:pt>
                <c:pt idx="33">
                  <c:v>59.5</c:v>
                </c:pt>
                <c:pt idx="34">
                  <c:v>57</c:v>
                </c:pt>
                <c:pt idx="35">
                  <c:v>60</c:v>
                </c:pt>
                <c:pt idx="36">
                  <c:v>63.75</c:v>
                </c:pt>
                <c:pt idx="37">
                  <c:v>62.75</c:v>
                </c:pt>
                <c:pt idx="38">
                  <c:v>66.5</c:v>
                </c:pt>
                <c:pt idx="39">
                  <c:v>62.25</c:v>
                </c:pt>
                <c:pt idx="40">
                  <c:v>59.75</c:v>
                </c:pt>
              </c:numCache>
            </c:numRef>
          </c:val>
          <c:smooth val="0"/>
          <c:extLst>
            <c:ext xmlns:c16="http://schemas.microsoft.com/office/drawing/2014/chart" uri="{C3380CC4-5D6E-409C-BE32-E72D297353CC}">
              <c16:uniqueId val="{00000000-2FE8-4BF8-8824-73C68BB74B5E}"/>
            </c:ext>
          </c:extLst>
        </c:ser>
        <c:ser>
          <c:idx val="1"/>
          <c:order val="1"/>
          <c:tx>
            <c:strRef>
              <c:f>Grafdata!$A$22</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Grafdata!$B$22:$AP$22</c:f>
              <c:numCache>
                <c:formatCode>General</c:formatCode>
                <c:ptCount val="41"/>
                <c:pt idx="0">
                  <c:v>23</c:v>
                </c:pt>
                <c:pt idx="1">
                  <c:v>24.5</c:v>
                </c:pt>
                <c:pt idx="2">
                  <c:v>24</c:v>
                </c:pt>
                <c:pt idx="3">
                  <c:v>24.75</c:v>
                </c:pt>
                <c:pt idx="4">
                  <c:v>24</c:v>
                </c:pt>
                <c:pt idx="5">
                  <c:v>26.25</c:v>
                </c:pt>
                <c:pt idx="6">
                  <c:v>27.25</c:v>
                </c:pt>
                <c:pt idx="7">
                  <c:v>30</c:v>
                </c:pt>
                <c:pt idx="8">
                  <c:v>32.75</c:v>
                </c:pt>
                <c:pt idx="9">
                  <c:v>32.75</c:v>
                </c:pt>
                <c:pt idx="10">
                  <c:v>33.75</c:v>
                </c:pt>
                <c:pt idx="11">
                  <c:v>30.5</c:v>
                </c:pt>
                <c:pt idx="12">
                  <c:v>32.25</c:v>
                </c:pt>
                <c:pt idx="13">
                  <c:v>30.25</c:v>
                </c:pt>
                <c:pt idx="14">
                  <c:v>28.75</c:v>
                </c:pt>
                <c:pt idx="15">
                  <c:v>29</c:v>
                </c:pt>
                <c:pt idx="16">
                  <c:v>26.5</c:v>
                </c:pt>
                <c:pt idx="17">
                  <c:v>28.75</c:v>
                </c:pt>
                <c:pt idx="18">
                  <c:v>28.75</c:v>
                </c:pt>
                <c:pt idx="19">
                  <c:v>30</c:v>
                </c:pt>
                <c:pt idx="20">
                  <c:v>30.75</c:v>
                </c:pt>
                <c:pt idx="21">
                  <c:v>29.75</c:v>
                </c:pt>
                <c:pt idx="22">
                  <c:v>31.5</c:v>
                </c:pt>
                <c:pt idx="23">
                  <c:v>30.25</c:v>
                </c:pt>
                <c:pt idx="24">
                  <c:v>25.75</c:v>
                </c:pt>
                <c:pt idx="25">
                  <c:v>27</c:v>
                </c:pt>
                <c:pt idx="26">
                  <c:v>25</c:v>
                </c:pt>
                <c:pt idx="27">
                  <c:v>25</c:v>
                </c:pt>
                <c:pt idx="28">
                  <c:v>28.75</c:v>
                </c:pt>
                <c:pt idx="29">
                  <c:v>30</c:v>
                </c:pt>
                <c:pt idx="30">
                  <c:v>32.75</c:v>
                </c:pt>
                <c:pt idx="31">
                  <c:v>33.75</c:v>
                </c:pt>
                <c:pt idx="32">
                  <c:v>33.75</c:v>
                </c:pt>
                <c:pt idx="33">
                  <c:v>35.75</c:v>
                </c:pt>
                <c:pt idx="34">
                  <c:v>38</c:v>
                </c:pt>
                <c:pt idx="35">
                  <c:v>40.5</c:v>
                </c:pt>
                <c:pt idx="36">
                  <c:v>43.5</c:v>
                </c:pt>
                <c:pt idx="37">
                  <c:v>41.5</c:v>
                </c:pt>
                <c:pt idx="38">
                  <c:v>42.75</c:v>
                </c:pt>
                <c:pt idx="39">
                  <c:v>40</c:v>
                </c:pt>
                <c:pt idx="40">
                  <c:v>37.75</c:v>
                </c:pt>
              </c:numCache>
            </c:numRef>
          </c:val>
          <c:smooth val="0"/>
          <c:extLst>
            <c:ext xmlns:c16="http://schemas.microsoft.com/office/drawing/2014/chart" uri="{C3380CC4-5D6E-409C-BE32-E72D297353CC}">
              <c16:uniqueId val="{00000001-2FE8-4BF8-8824-73C68BB74B5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Grafdata!$B$14:$AP$14</c:f>
              <c:numCache>
                <c:formatCode>General</c:formatCode>
                <c:ptCount val="41"/>
                <c:pt idx="0">
                  <c:v>100</c:v>
                </c:pt>
                <c:pt idx="1">
                  <c:v>99.925055657195756</c:v>
                </c:pt>
                <c:pt idx="2">
                  <c:v>102.39601472435912</c:v>
                </c:pt>
                <c:pt idx="3">
                  <c:v>103.76925959397801</c:v>
                </c:pt>
                <c:pt idx="4">
                  <c:v>101.77221328278264</c:v>
                </c:pt>
                <c:pt idx="5">
                  <c:v>100.74503493728922</c:v>
                </c:pt>
                <c:pt idx="6">
                  <c:v>103.1145987171292</c:v>
                </c:pt>
                <c:pt idx="7">
                  <c:v>104.3798355632949</c:v>
                </c:pt>
                <c:pt idx="8">
                  <c:v>102.37838076134635</c:v>
                </c:pt>
                <c:pt idx="9">
                  <c:v>101.58264818039544</c:v>
                </c:pt>
                <c:pt idx="10">
                  <c:v>103.9588246963652</c:v>
                </c:pt>
                <c:pt idx="11">
                  <c:v>105.50179645998193</c:v>
                </c:pt>
                <c:pt idx="12">
                  <c:v>103.76925959397801</c:v>
                </c:pt>
                <c:pt idx="13">
                  <c:v>102.70460907708247</c:v>
                </c:pt>
                <c:pt idx="14">
                  <c:v>105.33206956598409</c:v>
                </c:pt>
                <c:pt idx="15">
                  <c:v>107.53631494257941</c:v>
                </c:pt>
                <c:pt idx="16">
                  <c:v>105.20201908876496</c:v>
                </c:pt>
                <c:pt idx="17">
                  <c:v>104.4790266052417</c:v>
                </c:pt>
                <c:pt idx="18">
                  <c:v>106.61053188440937</c:v>
                </c:pt>
                <c:pt idx="19">
                  <c:v>108.54365507968348</c:v>
                </c:pt>
                <c:pt idx="20">
                  <c:v>106.84638613970507</c:v>
                </c:pt>
                <c:pt idx="21">
                  <c:v>106.05506204730311</c:v>
                </c:pt>
                <c:pt idx="22">
                  <c:v>108.76848810809619</c:v>
                </c:pt>
                <c:pt idx="23">
                  <c:v>109.63034805034496</c:v>
                </c:pt>
                <c:pt idx="24">
                  <c:v>108.46871073687923</c:v>
                </c:pt>
                <c:pt idx="25">
                  <c:v>108.54585932506006</c:v>
                </c:pt>
                <c:pt idx="26">
                  <c:v>110.95950801243194</c:v>
                </c:pt>
                <c:pt idx="27">
                  <c:v>112.50027553067207</c:v>
                </c:pt>
                <c:pt idx="28">
                  <c:v>110.76773866466814</c:v>
                </c:pt>
                <c:pt idx="29">
                  <c:v>110.58919478916393</c:v>
                </c:pt>
                <c:pt idx="30">
                  <c:v>112.85956752705711</c:v>
                </c:pt>
                <c:pt idx="31">
                  <c:v>113.77432935834418</c:v>
                </c:pt>
                <c:pt idx="32">
                  <c:v>112.21592787709127</c:v>
                </c:pt>
                <c:pt idx="33">
                  <c:v>111.36949765247867</c:v>
                </c:pt>
                <c:pt idx="34">
                  <c:v>113.41944585271233</c:v>
                </c:pt>
                <c:pt idx="35">
                  <c:v>114.59210439306104</c:v>
                </c:pt>
                <c:pt idx="36">
                  <c:v>113.07558357396346</c:v>
                </c:pt>
                <c:pt idx="37">
                  <c:v>111.43562501377653</c:v>
                </c:pt>
                <c:pt idx="38">
                  <c:v>111.2614896290255</c:v>
                </c:pt>
                <c:pt idx="39">
                  <c:v>112.32173165516785</c:v>
                </c:pt>
                <c:pt idx="40">
                  <c:v>111.51056935658077</c:v>
                </c:pt>
              </c:numCache>
            </c:numRef>
          </c:val>
          <c:smooth val="0"/>
          <c:extLst>
            <c:ext xmlns:c16="http://schemas.microsoft.com/office/drawing/2014/chart" uri="{C3380CC4-5D6E-409C-BE32-E72D297353CC}">
              <c16:uniqueId val="{00000000-9F7F-45C5-8991-A846432A84B8}"/>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Grafdata!$B$15:$AP$15</c:f>
              <c:numCache>
                <c:formatCode>General</c:formatCode>
                <c:ptCount val="41"/>
                <c:pt idx="0">
                  <c:v>100</c:v>
                </c:pt>
                <c:pt idx="1">
                  <c:v>100.13130379808393</c:v>
                </c:pt>
                <c:pt idx="2">
                  <c:v>102.05709283664835</c:v>
                </c:pt>
                <c:pt idx="3">
                  <c:v>103.15615425764723</c:v>
                </c:pt>
                <c:pt idx="4">
                  <c:v>101.98414628215727</c:v>
                </c:pt>
                <c:pt idx="5">
                  <c:v>101.14769245732627</c:v>
                </c:pt>
                <c:pt idx="6">
                  <c:v>102.92758838690852</c:v>
                </c:pt>
                <c:pt idx="7">
                  <c:v>104.03151291154015</c:v>
                </c:pt>
                <c:pt idx="8">
                  <c:v>103.03457666682877</c:v>
                </c:pt>
                <c:pt idx="9">
                  <c:v>102.1640811165686</c:v>
                </c:pt>
                <c:pt idx="10">
                  <c:v>104.32816223313719</c:v>
                </c:pt>
                <c:pt idx="11">
                  <c:v>105.4564022759325</c:v>
                </c:pt>
                <c:pt idx="12">
                  <c:v>104.74152604191995</c:v>
                </c:pt>
                <c:pt idx="13">
                  <c:v>103.55006565189905</c:v>
                </c:pt>
                <c:pt idx="14">
                  <c:v>105.81627194475514</c:v>
                </c:pt>
                <c:pt idx="15">
                  <c:v>107.77123960511598</c:v>
                </c:pt>
                <c:pt idx="16">
                  <c:v>106.28312989349803</c:v>
                </c:pt>
                <c:pt idx="17">
                  <c:v>105.62661090307834</c:v>
                </c:pt>
                <c:pt idx="18">
                  <c:v>107.44054855808977</c:v>
                </c:pt>
                <c:pt idx="19">
                  <c:v>108.59310411904877</c:v>
                </c:pt>
                <c:pt idx="20">
                  <c:v>107.97062685357194</c:v>
                </c:pt>
                <c:pt idx="21">
                  <c:v>107.21684579049749</c:v>
                </c:pt>
                <c:pt idx="22">
                  <c:v>110.03744589797209</c:v>
                </c:pt>
                <c:pt idx="23">
                  <c:v>110.44108349948938</c:v>
                </c:pt>
                <c:pt idx="24">
                  <c:v>109.59976657102563</c:v>
                </c:pt>
                <c:pt idx="25">
                  <c:v>109.32743276759227</c:v>
                </c:pt>
                <c:pt idx="26">
                  <c:v>111.90487769294364</c:v>
                </c:pt>
                <c:pt idx="27">
                  <c:v>113.26168360647766</c:v>
                </c:pt>
                <c:pt idx="28">
                  <c:v>112.2793366726645</c:v>
                </c:pt>
                <c:pt idx="29">
                  <c:v>112.2550211545008</c:v>
                </c:pt>
                <c:pt idx="30">
                  <c:v>114.18081019306521</c:v>
                </c:pt>
                <c:pt idx="31">
                  <c:v>115.51816369206828</c:v>
                </c:pt>
                <c:pt idx="32">
                  <c:v>114.15649467490152</c:v>
                </c:pt>
                <c:pt idx="33">
                  <c:v>113.94738121869376</c:v>
                </c:pt>
                <c:pt idx="34">
                  <c:v>115.36740747945339</c:v>
                </c:pt>
                <c:pt idx="35">
                  <c:v>116.69503477119098</c:v>
                </c:pt>
                <c:pt idx="36">
                  <c:v>115.38685989398434</c:v>
                </c:pt>
                <c:pt idx="37">
                  <c:v>114.40937606380392</c:v>
                </c:pt>
                <c:pt idx="38">
                  <c:v>113.7868987988134</c:v>
                </c:pt>
                <c:pt idx="39">
                  <c:v>114.02519087681759</c:v>
                </c:pt>
                <c:pt idx="40">
                  <c:v>113.24709429557944</c:v>
                </c:pt>
              </c:numCache>
            </c:numRef>
          </c:val>
          <c:smooth val="0"/>
          <c:extLst>
            <c:ext xmlns:c16="http://schemas.microsoft.com/office/drawing/2014/chart" uri="{C3380CC4-5D6E-409C-BE32-E72D297353CC}">
              <c16:uniqueId val="{00000001-9F7F-45C5-8991-A846432A84B8}"/>
            </c:ext>
          </c:extLst>
        </c:ser>
        <c:ser>
          <c:idx val="2"/>
          <c:order val="2"/>
          <c:tx>
            <c:strRef>
              <c:f>Grafdata!$A$16</c:f>
              <c:strCache>
                <c:ptCount val="1"/>
                <c:pt idx="0">
                  <c:v>Uppsala län</c:v>
                </c:pt>
              </c:strCache>
            </c:strRef>
          </c:tx>
          <c:spPr>
            <a:ln w="28575" cap="rnd">
              <a:solidFill>
                <a:schemeClr val="accent2"/>
              </a:solidFill>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Grafdata!$B$16:$AP$16</c:f>
              <c:numCache>
                <c:formatCode>General</c:formatCode>
                <c:ptCount val="41"/>
                <c:pt idx="0">
                  <c:v>100</c:v>
                </c:pt>
                <c:pt idx="1">
                  <c:v>102.57510729613733</c:v>
                </c:pt>
                <c:pt idx="2">
                  <c:v>104.90496627835684</c:v>
                </c:pt>
                <c:pt idx="3">
                  <c:v>107.29613733905579</c:v>
                </c:pt>
                <c:pt idx="4">
                  <c:v>107.11220110361741</c:v>
                </c:pt>
                <c:pt idx="5">
                  <c:v>105.21152667075414</c:v>
                </c:pt>
                <c:pt idx="6">
                  <c:v>107.05088902513795</c:v>
                </c:pt>
                <c:pt idx="7">
                  <c:v>107.48007357449417</c:v>
                </c:pt>
                <c:pt idx="8">
                  <c:v>106.06989576946658</c:v>
                </c:pt>
                <c:pt idx="9">
                  <c:v>102.51379521765787</c:v>
                </c:pt>
                <c:pt idx="10">
                  <c:v>105.08890251379522</c:v>
                </c:pt>
                <c:pt idx="11">
                  <c:v>105.70202329858982</c:v>
                </c:pt>
                <c:pt idx="12">
                  <c:v>105.08890251379522</c:v>
                </c:pt>
                <c:pt idx="13">
                  <c:v>105.08890251379522</c:v>
                </c:pt>
                <c:pt idx="14">
                  <c:v>109.13549969343961</c:v>
                </c:pt>
                <c:pt idx="15">
                  <c:v>111.64929491109748</c:v>
                </c:pt>
                <c:pt idx="16">
                  <c:v>107.29613733905579</c:v>
                </c:pt>
                <c:pt idx="17">
                  <c:v>107.66400980993255</c:v>
                </c:pt>
                <c:pt idx="18">
                  <c:v>110.91354996934396</c:v>
                </c:pt>
                <c:pt idx="19">
                  <c:v>111.03617412630288</c:v>
                </c:pt>
                <c:pt idx="20">
                  <c:v>110.60698957694666</c:v>
                </c:pt>
                <c:pt idx="21">
                  <c:v>110.11649294911098</c:v>
                </c:pt>
                <c:pt idx="22">
                  <c:v>113.67259350091967</c:v>
                </c:pt>
                <c:pt idx="23">
                  <c:v>114.16309012875537</c:v>
                </c:pt>
                <c:pt idx="24">
                  <c:v>113.48865726548129</c:v>
                </c:pt>
                <c:pt idx="25">
                  <c:v>112.13979153893317</c:v>
                </c:pt>
                <c:pt idx="26">
                  <c:v>114.10177805027591</c:v>
                </c:pt>
                <c:pt idx="27">
                  <c:v>116.00245248313918</c:v>
                </c:pt>
                <c:pt idx="28">
                  <c:v>114.10177805027591</c:v>
                </c:pt>
                <c:pt idx="29">
                  <c:v>114.34702636419375</c:v>
                </c:pt>
                <c:pt idx="30">
                  <c:v>116.7381974248927</c:v>
                </c:pt>
                <c:pt idx="31">
                  <c:v>112.93684855916615</c:v>
                </c:pt>
                <c:pt idx="32">
                  <c:v>111.34273451870018</c:v>
                </c:pt>
                <c:pt idx="33">
                  <c:v>113.7952176578786</c:v>
                </c:pt>
                <c:pt idx="34">
                  <c:v>116.86082158185162</c:v>
                </c:pt>
                <c:pt idx="35">
                  <c:v>122.19497240956468</c:v>
                </c:pt>
                <c:pt idx="36">
                  <c:v>118.63887185775597</c:v>
                </c:pt>
                <c:pt idx="37">
                  <c:v>111.34273451870018</c:v>
                </c:pt>
                <c:pt idx="38">
                  <c:v>112.07847946045371</c:v>
                </c:pt>
                <c:pt idx="39">
                  <c:v>114.77621091354997</c:v>
                </c:pt>
                <c:pt idx="40">
                  <c:v>113.12078479460453</c:v>
                </c:pt>
              </c:numCache>
            </c:numRef>
          </c:val>
          <c:smooth val="0"/>
          <c:extLst>
            <c:ext xmlns:c16="http://schemas.microsoft.com/office/drawing/2014/chart" uri="{C3380CC4-5D6E-409C-BE32-E72D297353CC}">
              <c16:uniqueId val="{00000002-9F7F-45C5-8991-A846432A84B8}"/>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Grafdata!$B$21:$AP$21</c:f>
              <c:numCache>
                <c:formatCode>General</c:formatCode>
                <c:ptCount val="41"/>
                <c:pt idx="0">
                  <c:v>100</c:v>
                </c:pt>
                <c:pt idx="1">
                  <c:v>152.70801859596114</c:v>
                </c:pt>
                <c:pt idx="2">
                  <c:v>134.99368700691144</c:v>
                </c:pt>
                <c:pt idx="3">
                  <c:v>105.79992555776936</c:v>
                </c:pt>
                <c:pt idx="4">
                  <c:v>110.45110532115984</c:v>
                </c:pt>
                <c:pt idx="5">
                  <c:v>155.78788343222473</c:v>
                </c:pt>
                <c:pt idx="6">
                  <c:v>126.62039571154365</c:v>
                </c:pt>
                <c:pt idx="7">
                  <c:v>97.626606529021529</c:v>
                </c:pt>
                <c:pt idx="8">
                  <c:v>104.82341864996825</c:v>
                </c:pt>
                <c:pt idx="9">
                  <c:v>150.44628847094199</c:v>
                </c:pt>
                <c:pt idx="10">
                  <c:v>129.17478597858693</c:v>
                </c:pt>
                <c:pt idx="11">
                  <c:v>99.786161043358945</c:v>
                </c:pt>
                <c:pt idx="12">
                  <c:v>109.18120844554404</c:v>
                </c:pt>
                <c:pt idx="13">
                  <c:v>155.39596698268124</c:v>
                </c:pt>
                <c:pt idx="14">
                  <c:v>150.97979112385875</c:v>
                </c:pt>
                <c:pt idx="15">
                  <c:v>125.09724928659529</c:v>
                </c:pt>
                <c:pt idx="16">
                  <c:v>149.13187222210058</c:v>
                </c:pt>
                <c:pt idx="17">
                  <c:v>219.28272721301425</c:v>
                </c:pt>
                <c:pt idx="18">
                  <c:v>196.27423933906977</c:v>
                </c:pt>
                <c:pt idx="19">
                  <c:v>162.71101088170255</c:v>
                </c:pt>
                <c:pt idx="20">
                  <c:v>208.46451951919076</c:v>
                </c:pt>
                <c:pt idx="21">
                  <c:v>266.76957210313896</c:v>
                </c:pt>
                <c:pt idx="22">
                  <c:v>257.85110094220511</c:v>
                </c:pt>
                <c:pt idx="23">
                  <c:v>198.98043337055444</c:v>
                </c:pt>
                <c:pt idx="24">
                  <c:v>224.96077186375612</c:v>
                </c:pt>
                <c:pt idx="25">
                  <c:v>279.96409257110327</c:v>
                </c:pt>
                <c:pt idx="26">
                  <c:v>240.00467088505974</c:v>
                </c:pt>
                <c:pt idx="27">
                  <c:v>189.77222137075881</c:v>
                </c:pt>
                <c:pt idx="28">
                  <c:v>223.53104314000248</c:v>
                </c:pt>
                <c:pt idx="29">
                  <c:v>294.96493187076243</c:v>
                </c:pt>
                <c:pt idx="30">
                  <c:v>259.37059823820056</c:v>
                </c:pt>
                <c:pt idx="31">
                  <c:v>189.13800275874149</c:v>
                </c:pt>
                <c:pt idx="32">
                  <c:v>219.64982958567791</c:v>
                </c:pt>
                <c:pt idx="33">
                  <c:v>272.77092957910946</c:v>
                </c:pt>
                <c:pt idx="34">
                  <c:v>216.56193666571789</c:v>
                </c:pt>
                <c:pt idx="35">
                  <c:v>159.42314569512257</c:v>
                </c:pt>
                <c:pt idx="36">
                  <c:v>183.15635057911678</c:v>
                </c:pt>
                <c:pt idx="37">
                  <c:v>258.65317948605667</c:v>
                </c:pt>
                <c:pt idx="38">
                  <c:v>137.21089775870499</c:v>
                </c:pt>
                <c:pt idx="39">
                  <c:v>115.54674899101585</c:v>
                </c:pt>
                <c:pt idx="40">
                  <c:v>147.98020712455937</c:v>
                </c:pt>
              </c:numCache>
            </c:numRef>
          </c:val>
          <c:smooth val="0"/>
          <c:extLst>
            <c:ext xmlns:c16="http://schemas.microsoft.com/office/drawing/2014/chart" uri="{C3380CC4-5D6E-409C-BE32-E72D297353CC}">
              <c16:uniqueId val="{00000000-6677-465D-979D-E3DAD69973B5}"/>
            </c:ext>
          </c:extLst>
        </c:ser>
        <c:ser>
          <c:idx val="1"/>
          <c:order val="1"/>
          <c:tx>
            <c:strRef>
              <c:f>Grafdata!$A$22</c:f>
              <c:strCache>
                <c:ptCount val="1"/>
                <c:pt idx="0">
                  <c:v>Uppsala län</c:v>
                </c:pt>
              </c:strCache>
            </c:strRef>
          </c:tx>
          <c:spPr>
            <a:ln w="28575" cap="rnd">
              <a:solidFill>
                <a:schemeClr val="accent2"/>
              </a:solidFill>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Grafdata!$B$22:$AP$22</c:f>
              <c:numCache>
                <c:formatCode>General</c:formatCode>
                <c:ptCount val="41"/>
                <c:pt idx="0">
                  <c:v>100</c:v>
                </c:pt>
                <c:pt idx="1">
                  <c:v>139.13672534362189</c:v>
                </c:pt>
                <c:pt idx="2">
                  <c:v>124.35495538943815</c:v>
                </c:pt>
                <c:pt idx="3">
                  <c:v>101.18157704364602</c:v>
                </c:pt>
                <c:pt idx="4">
                  <c:v>102.74897516276826</c:v>
                </c:pt>
                <c:pt idx="5">
                  <c:v>136.7494574391126</c:v>
                </c:pt>
                <c:pt idx="6">
                  <c:v>137.49698577284784</c:v>
                </c:pt>
                <c:pt idx="7">
                  <c:v>94.574391126115259</c:v>
                </c:pt>
                <c:pt idx="8">
                  <c:v>99.011333494092113</c:v>
                </c:pt>
                <c:pt idx="9">
                  <c:v>118.6640945261635</c:v>
                </c:pt>
                <c:pt idx="10">
                  <c:v>118.95346033277067</c:v>
                </c:pt>
                <c:pt idx="11">
                  <c:v>88.714733542319749</c:v>
                </c:pt>
                <c:pt idx="12">
                  <c:v>101.56739811912226</c:v>
                </c:pt>
                <c:pt idx="13">
                  <c:v>132.28840125391849</c:v>
                </c:pt>
                <c:pt idx="14">
                  <c:v>147.23896792862311</c:v>
                </c:pt>
                <c:pt idx="15">
                  <c:v>125.34362189534603</c:v>
                </c:pt>
                <c:pt idx="16">
                  <c:v>149.24041475765614</c:v>
                </c:pt>
                <c:pt idx="17">
                  <c:v>210.24837231733784</c:v>
                </c:pt>
                <c:pt idx="18">
                  <c:v>173.52302869544249</c:v>
                </c:pt>
                <c:pt idx="19">
                  <c:v>178.10465396672294</c:v>
                </c:pt>
                <c:pt idx="20">
                  <c:v>207.98167349891489</c:v>
                </c:pt>
                <c:pt idx="21">
                  <c:v>260.35688449481552</c:v>
                </c:pt>
                <c:pt idx="22">
                  <c:v>244.24885459368218</c:v>
                </c:pt>
                <c:pt idx="23">
                  <c:v>198.456715698095</c:v>
                </c:pt>
                <c:pt idx="24">
                  <c:v>201.56739811912226</c:v>
                </c:pt>
                <c:pt idx="25">
                  <c:v>258.40366530021703</c:v>
                </c:pt>
                <c:pt idx="26">
                  <c:v>216.66264769713047</c:v>
                </c:pt>
                <c:pt idx="27">
                  <c:v>169.5924764890282</c:v>
                </c:pt>
                <c:pt idx="28">
                  <c:v>188.35302628406077</c:v>
                </c:pt>
                <c:pt idx="29">
                  <c:v>289.41403424162047</c:v>
                </c:pt>
                <c:pt idx="30">
                  <c:v>222.59464673257776</c:v>
                </c:pt>
                <c:pt idx="31">
                  <c:v>177.93585724620206</c:v>
                </c:pt>
                <c:pt idx="32">
                  <c:v>209.69375452134074</c:v>
                </c:pt>
                <c:pt idx="33">
                  <c:v>272.34145165179649</c:v>
                </c:pt>
                <c:pt idx="34">
                  <c:v>223.22160598022666</c:v>
                </c:pt>
                <c:pt idx="35">
                  <c:v>166.96407041234627</c:v>
                </c:pt>
                <c:pt idx="36">
                  <c:v>204.29225946467326</c:v>
                </c:pt>
                <c:pt idx="37">
                  <c:v>264.38389197009889</c:v>
                </c:pt>
                <c:pt idx="38">
                  <c:v>160.4533397636846</c:v>
                </c:pt>
                <c:pt idx="39">
                  <c:v>130.81745840366531</c:v>
                </c:pt>
                <c:pt idx="40">
                  <c:v>154.44899927658548</c:v>
                </c:pt>
              </c:numCache>
            </c:numRef>
          </c:val>
          <c:smooth val="0"/>
          <c:extLst>
            <c:ext xmlns:c16="http://schemas.microsoft.com/office/drawing/2014/chart" uri="{C3380CC4-5D6E-409C-BE32-E72D297353CC}">
              <c16:uniqueId val="{00000001-6677-465D-979D-E3DAD69973B5}"/>
            </c:ext>
          </c:extLst>
        </c:ser>
        <c:ser>
          <c:idx val="2"/>
          <c:order val="2"/>
          <c:tx>
            <c:strRef>
              <c:f>Grafdata!$A$23</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Grafdata!$B$23:$AP$23</c:f>
              <c:numCache>
                <c:formatCode>General</c:formatCode>
                <c:ptCount val="41"/>
                <c:pt idx="0">
                  <c:v>100</c:v>
                </c:pt>
                <c:pt idx="1">
                  <c:v>128.28904731043423</c:v>
                </c:pt>
                <c:pt idx="2">
                  <c:v>111.049902786779</c:v>
                </c:pt>
                <c:pt idx="3">
                  <c:v>96.921581335061575</c:v>
                </c:pt>
                <c:pt idx="4">
                  <c:v>98.120544394037594</c:v>
                </c:pt>
                <c:pt idx="5">
                  <c:v>128.61309138042773</c:v>
                </c:pt>
                <c:pt idx="6">
                  <c:v>125.98833441348023</c:v>
                </c:pt>
                <c:pt idx="7">
                  <c:v>89.403758911211924</c:v>
                </c:pt>
                <c:pt idx="8">
                  <c:v>87.977965003240442</c:v>
                </c:pt>
                <c:pt idx="9">
                  <c:v>100.64808813998704</c:v>
                </c:pt>
                <c:pt idx="10">
                  <c:v>108.91121192482177</c:v>
                </c:pt>
                <c:pt idx="11">
                  <c:v>85.515230071289693</c:v>
                </c:pt>
                <c:pt idx="12">
                  <c:v>96.467919637070636</c:v>
                </c:pt>
                <c:pt idx="13">
                  <c:v>112.28127025275437</c:v>
                </c:pt>
                <c:pt idx="14">
                  <c:v>138.13998703823719</c:v>
                </c:pt>
                <c:pt idx="15">
                  <c:v>119.76668826960467</c:v>
                </c:pt>
                <c:pt idx="16">
                  <c:v>132.98768632534023</c:v>
                </c:pt>
                <c:pt idx="17">
                  <c:v>186.81140635126377</c:v>
                </c:pt>
                <c:pt idx="18">
                  <c:v>162.8645495787427</c:v>
                </c:pt>
                <c:pt idx="19">
                  <c:v>171.03046014257939</c:v>
                </c:pt>
                <c:pt idx="20">
                  <c:v>186.00129617627996</c:v>
                </c:pt>
                <c:pt idx="21">
                  <c:v>219.18340894361634</c:v>
                </c:pt>
                <c:pt idx="22">
                  <c:v>230.03888528839923</c:v>
                </c:pt>
                <c:pt idx="23">
                  <c:v>196.85677252106285</c:v>
                </c:pt>
                <c:pt idx="24">
                  <c:v>180.5897602073882</c:v>
                </c:pt>
                <c:pt idx="25">
                  <c:v>231.98314970836034</c:v>
                </c:pt>
                <c:pt idx="26">
                  <c:v>190.50550874918989</c:v>
                </c:pt>
                <c:pt idx="27">
                  <c:v>164.80881399870381</c:v>
                </c:pt>
                <c:pt idx="28">
                  <c:v>182.59883344134803</c:v>
                </c:pt>
                <c:pt idx="29">
                  <c:v>288.30200907323393</c:v>
                </c:pt>
                <c:pt idx="30">
                  <c:v>197.92611795204147</c:v>
                </c:pt>
                <c:pt idx="31">
                  <c:v>168.600129617628</c:v>
                </c:pt>
                <c:pt idx="32">
                  <c:v>201.36098509397277</c:v>
                </c:pt>
                <c:pt idx="33">
                  <c:v>251.4257939079715</c:v>
                </c:pt>
                <c:pt idx="34">
                  <c:v>210.79066753078419</c:v>
                </c:pt>
                <c:pt idx="35">
                  <c:v>155.08749189889826</c:v>
                </c:pt>
                <c:pt idx="36">
                  <c:v>204.76344782890473</c:v>
                </c:pt>
                <c:pt idx="37">
                  <c:v>230.200907323396</c:v>
                </c:pt>
                <c:pt idx="38">
                  <c:v>148.12054439403758</c:v>
                </c:pt>
                <c:pt idx="39">
                  <c:v>128.28904731043423</c:v>
                </c:pt>
                <c:pt idx="40">
                  <c:v>137.03823720025923</c:v>
                </c:pt>
              </c:numCache>
            </c:numRef>
          </c:val>
          <c:smooth val="0"/>
          <c:extLst>
            <c:ext xmlns:c16="http://schemas.microsoft.com/office/drawing/2014/chart" uri="{C3380CC4-5D6E-409C-BE32-E72D297353CC}">
              <c16:uniqueId val="{00000002-6677-465D-979D-E3DAD69973B5}"/>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Grafdata!$B$19:$AP$19</c:f>
              <c:numCache>
                <c:formatCode>General</c:formatCode>
                <c:ptCount val="41"/>
                <c:pt idx="0">
                  <c:v>100</c:v>
                </c:pt>
                <c:pt idx="1">
                  <c:v>76.332173594579743</c:v>
                </c:pt>
                <c:pt idx="2">
                  <c:v>101.08038820728804</c:v>
                </c:pt>
                <c:pt idx="3">
                  <c:v>92.547152536165541</c:v>
                </c:pt>
                <c:pt idx="4">
                  <c:v>155.3470060428493</c:v>
                </c:pt>
                <c:pt idx="5">
                  <c:v>151.22688152353049</c:v>
                </c:pt>
                <c:pt idx="6">
                  <c:v>127.1012635048526</c:v>
                </c:pt>
                <c:pt idx="7">
                  <c:v>139.60813037905146</c:v>
                </c:pt>
                <c:pt idx="8">
                  <c:v>236.43105658304339</c:v>
                </c:pt>
                <c:pt idx="9">
                  <c:v>157.50778245742538</c:v>
                </c:pt>
                <c:pt idx="10">
                  <c:v>142.41897088445339</c:v>
                </c:pt>
                <c:pt idx="11">
                  <c:v>105.07233107489471</c:v>
                </c:pt>
                <c:pt idx="12">
                  <c:v>132.94268449002016</c:v>
                </c:pt>
                <c:pt idx="13">
                  <c:v>119.84068851858633</c:v>
                </c:pt>
                <c:pt idx="14">
                  <c:v>115.24446072147958</c:v>
                </c:pt>
                <c:pt idx="15">
                  <c:v>93.279619117377763</c:v>
                </c:pt>
                <c:pt idx="16">
                  <c:v>102.63687969236403</c:v>
                </c:pt>
                <c:pt idx="17">
                  <c:v>153.45174876396266</c:v>
                </c:pt>
                <c:pt idx="18">
                  <c:v>82.155282915216986</c:v>
                </c:pt>
                <c:pt idx="19">
                  <c:v>70.655557590184941</c:v>
                </c:pt>
                <c:pt idx="20">
                  <c:v>88.738326313861933</c:v>
                </c:pt>
                <c:pt idx="21">
                  <c:v>96.42922541659037</c:v>
                </c:pt>
                <c:pt idx="22">
                  <c:v>82.191906244277604</c:v>
                </c:pt>
                <c:pt idx="23">
                  <c:v>69.80406518952573</c:v>
                </c:pt>
                <c:pt idx="24">
                  <c:v>104.87090276506135</c:v>
                </c:pt>
                <c:pt idx="25">
                  <c:v>85.588720014649326</c:v>
                </c:pt>
                <c:pt idx="26">
                  <c:v>70.509064273942499</c:v>
                </c:pt>
                <c:pt idx="27">
                  <c:v>77.092107672587431</c:v>
                </c:pt>
                <c:pt idx="28">
                  <c:v>83.418787767808098</c:v>
                </c:pt>
                <c:pt idx="29">
                  <c:v>76.149056949276684</c:v>
                </c:pt>
                <c:pt idx="30">
                  <c:v>87.621314777513277</c:v>
                </c:pt>
                <c:pt idx="31">
                  <c:v>64.466214978941579</c:v>
                </c:pt>
                <c:pt idx="32">
                  <c:v>99.258377586522613</c:v>
                </c:pt>
                <c:pt idx="33">
                  <c:v>145.84325215162059</c:v>
                </c:pt>
                <c:pt idx="34">
                  <c:v>110.45596044680461</c:v>
                </c:pt>
                <c:pt idx="35">
                  <c:v>76.396264420435813</c:v>
                </c:pt>
                <c:pt idx="36">
                  <c:v>125.01373374839773</c:v>
                </c:pt>
                <c:pt idx="37">
                  <c:v>447.71104193371178</c:v>
                </c:pt>
                <c:pt idx="38">
                  <c:v>427.37593847280721</c:v>
                </c:pt>
                <c:pt idx="39">
                  <c:v>123.99743636696576</c:v>
                </c:pt>
                <c:pt idx="40">
                  <c:v>131.3953488372093</c:v>
                </c:pt>
              </c:numCache>
            </c:numRef>
          </c:val>
          <c:smooth val="0"/>
          <c:extLst>
            <c:ext xmlns:c16="http://schemas.microsoft.com/office/drawing/2014/chart" uri="{C3380CC4-5D6E-409C-BE32-E72D297353CC}">
              <c16:uniqueId val="{00000000-4FA4-4068-B821-D067E3443DE1}"/>
            </c:ext>
          </c:extLst>
        </c:ser>
        <c:ser>
          <c:idx val="1"/>
          <c:order val="1"/>
          <c:tx>
            <c:strRef>
              <c:f>Grafdata!$A$20</c:f>
              <c:strCache>
                <c:ptCount val="1"/>
                <c:pt idx="0">
                  <c:v>Uppsala län</c:v>
                </c:pt>
              </c:strCache>
            </c:strRef>
          </c:tx>
          <c:spPr>
            <a:ln w="28575" cap="rnd">
              <a:solidFill>
                <a:schemeClr val="accent2"/>
              </a:solidFill>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Grafdata!$B$20:$AP$20</c:f>
              <c:numCache>
                <c:formatCode>General</c:formatCode>
                <c:ptCount val="41"/>
                <c:pt idx="0">
                  <c:v>100</c:v>
                </c:pt>
                <c:pt idx="1">
                  <c:v>68.770764119601324</c:v>
                </c:pt>
                <c:pt idx="2">
                  <c:v>97.674418604651166</c:v>
                </c:pt>
                <c:pt idx="3">
                  <c:v>35.215946843853821</c:v>
                </c:pt>
                <c:pt idx="4">
                  <c:v>117.27574750830564</c:v>
                </c:pt>
                <c:pt idx="5">
                  <c:v>54.485049833887047</c:v>
                </c:pt>
                <c:pt idx="6">
                  <c:v>67.10963455149502</c:v>
                </c:pt>
                <c:pt idx="7">
                  <c:v>130.56478405315616</c:v>
                </c:pt>
                <c:pt idx="8">
                  <c:v>142.19269102990035</c:v>
                </c:pt>
                <c:pt idx="9">
                  <c:v>100</c:v>
                </c:pt>
                <c:pt idx="10">
                  <c:v>140.19933554817277</c:v>
                </c:pt>
                <c:pt idx="11">
                  <c:v>106.31229235880399</c:v>
                </c:pt>
                <c:pt idx="12">
                  <c:v>207.97342192691031</c:v>
                </c:pt>
                <c:pt idx="13">
                  <c:v>94.352159468438543</c:v>
                </c:pt>
                <c:pt idx="14">
                  <c:v>191.36212624584718</c:v>
                </c:pt>
                <c:pt idx="15">
                  <c:v>58.471760797342192</c:v>
                </c:pt>
                <c:pt idx="16">
                  <c:v>40.863787375415285</c:v>
                </c:pt>
                <c:pt idx="17">
                  <c:v>139.20265780730898</c:v>
                </c:pt>
                <c:pt idx="18">
                  <c:v>41.860465116279073</c:v>
                </c:pt>
                <c:pt idx="19">
                  <c:v>27.906976744186046</c:v>
                </c:pt>
                <c:pt idx="20">
                  <c:v>101.99335548172758</c:v>
                </c:pt>
                <c:pt idx="21">
                  <c:v>23.588039867109636</c:v>
                </c:pt>
                <c:pt idx="22">
                  <c:v>79.734219269102994</c:v>
                </c:pt>
                <c:pt idx="23">
                  <c:v>69.102990033222596</c:v>
                </c:pt>
                <c:pt idx="24">
                  <c:v>73.089700996677735</c:v>
                </c:pt>
                <c:pt idx="25">
                  <c:v>72.093023255813947</c:v>
                </c:pt>
                <c:pt idx="26">
                  <c:v>13.621262458471762</c:v>
                </c:pt>
                <c:pt idx="27">
                  <c:v>59.46843853820598</c:v>
                </c:pt>
                <c:pt idx="28">
                  <c:v>47.840531561461795</c:v>
                </c:pt>
                <c:pt idx="29">
                  <c:v>44.85049833887043</c:v>
                </c:pt>
                <c:pt idx="30">
                  <c:v>96.013289036544847</c:v>
                </c:pt>
                <c:pt idx="31">
                  <c:v>73.754152823920265</c:v>
                </c:pt>
                <c:pt idx="32">
                  <c:v>35.215946843853821</c:v>
                </c:pt>
                <c:pt idx="33">
                  <c:v>82.392026578073086</c:v>
                </c:pt>
                <c:pt idx="34">
                  <c:v>47.840531561461795</c:v>
                </c:pt>
                <c:pt idx="35">
                  <c:v>35.548172757475086</c:v>
                </c:pt>
                <c:pt idx="36">
                  <c:v>98.671096345514954</c:v>
                </c:pt>
                <c:pt idx="37">
                  <c:v>243.52159468438538</c:v>
                </c:pt>
                <c:pt idx="38">
                  <c:v>129.56810631229237</c:v>
                </c:pt>
                <c:pt idx="39">
                  <c:v>90.033222591362133</c:v>
                </c:pt>
                <c:pt idx="40">
                  <c:v>110.29900332225914</c:v>
                </c:pt>
              </c:numCache>
            </c:numRef>
          </c:val>
          <c:smooth val="0"/>
          <c:extLst>
            <c:ext xmlns:c16="http://schemas.microsoft.com/office/drawing/2014/chart" uri="{C3380CC4-5D6E-409C-BE32-E72D297353CC}">
              <c16:uniqueId val="{00000001-4FA4-4068-B821-D067E3443DE1}"/>
            </c:ext>
          </c:extLst>
        </c:ser>
        <c:ser>
          <c:idx val="2"/>
          <c:order val="2"/>
          <c:tx>
            <c:strRef>
              <c:f>Grafdata!$A$21</c:f>
              <c:strCache>
                <c:ptCount val="1"/>
                <c:pt idx="0">
                  <c:v>Uppsala kommun</c:v>
                </c:pt>
              </c:strCache>
            </c:strRef>
          </c:tx>
          <c:spPr>
            <a:ln w="28575" cap="rnd">
              <a:solidFill>
                <a:schemeClr val="accent3"/>
              </a:solidFill>
              <a:prstDash val="sysDot"/>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Grafdata!$B$21:$AP$21</c:f>
              <c:numCache>
                <c:formatCode>General</c:formatCode>
                <c:ptCount val="41"/>
                <c:pt idx="0">
                  <c:v>100</c:v>
                </c:pt>
                <c:pt idx="1">
                  <c:v>53.465346534653463</c:v>
                </c:pt>
                <c:pt idx="2">
                  <c:v>119.80198019801981</c:v>
                </c:pt>
                <c:pt idx="3">
                  <c:v>36.633663366336634</c:v>
                </c:pt>
                <c:pt idx="4">
                  <c:v>73.267326732673268</c:v>
                </c:pt>
                <c:pt idx="5">
                  <c:v>67.32673267326733</c:v>
                </c:pt>
                <c:pt idx="6">
                  <c:v>36.138613861386141</c:v>
                </c:pt>
                <c:pt idx="7">
                  <c:v>56.435643564356432</c:v>
                </c:pt>
                <c:pt idx="8">
                  <c:v>111.88118811881188</c:v>
                </c:pt>
                <c:pt idx="9">
                  <c:v>88.613861386138609</c:v>
                </c:pt>
                <c:pt idx="10">
                  <c:v>70.297029702970292</c:v>
                </c:pt>
                <c:pt idx="11">
                  <c:v>124.25742574257426</c:v>
                </c:pt>
                <c:pt idx="12">
                  <c:v>216.33663366336634</c:v>
                </c:pt>
                <c:pt idx="13">
                  <c:v>103.96039603960396</c:v>
                </c:pt>
                <c:pt idx="14">
                  <c:v>189.60396039603961</c:v>
                </c:pt>
                <c:pt idx="15">
                  <c:v>60.396039603960396</c:v>
                </c:pt>
                <c:pt idx="16">
                  <c:v>42.079207920792079</c:v>
                </c:pt>
                <c:pt idx="17">
                  <c:v>111.88118811881188</c:v>
                </c:pt>
                <c:pt idx="18">
                  <c:v>25.247524752475247</c:v>
                </c:pt>
                <c:pt idx="19">
                  <c:v>35.148514851485146</c:v>
                </c:pt>
                <c:pt idx="20">
                  <c:v>68.811881188118818</c:v>
                </c:pt>
                <c:pt idx="21">
                  <c:v>26.237623762376238</c:v>
                </c:pt>
                <c:pt idx="22">
                  <c:v>93.069306930693074</c:v>
                </c:pt>
                <c:pt idx="23">
                  <c:v>84.158415841584159</c:v>
                </c:pt>
                <c:pt idx="24">
                  <c:v>86.138613861386133</c:v>
                </c:pt>
                <c:pt idx="25">
                  <c:v>48.514851485148512</c:v>
                </c:pt>
                <c:pt idx="26">
                  <c:v>11.881188118811881</c:v>
                </c:pt>
                <c:pt idx="27">
                  <c:v>45.544554455445542</c:v>
                </c:pt>
                <c:pt idx="28">
                  <c:v>46.039603960396036</c:v>
                </c:pt>
                <c:pt idx="29">
                  <c:v>46.534653465346537</c:v>
                </c:pt>
                <c:pt idx="30">
                  <c:v>92.574257425742573</c:v>
                </c:pt>
                <c:pt idx="31">
                  <c:v>51.980198019801982</c:v>
                </c:pt>
                <c:pt idx="32">
                  <c:v>28.712871287128714</c:v>
                </c:pt>
                <c:pt idx="33">
                  <c:v>96.039603960396036</c:v>
                </c:pt>
                <c:pt idx="34">
                  <c:v>50.990099009900987</c:v>
                </c:pt>
                <c:pt idx="35">
                  <c:v>39.603960396039604</c:v>
                </c:pt>
                <c:pt idx="36">
                  <c:v>128.71287128712871</c:v>
                </c:pt>
                <c:pt idx="37">
                  <c:v>237.12871287128712</c:v>
                </c:pt>
                <c:pt idx="38">
                  <c:v>130.69306930693068</c:v>
                </c:pt>
                <c:pt idx="39">
                  <c:v>124.25742574257426</c:v>
                </c:pt>
                <c:pt idx="40">
                  <c:v>144.55445544554456</c:v>
                </c:pt>
              </c:numCache>
            </c:numRef>
          </c:val>
          <c:smooth val="0"/>
          <c:extLst>
            <c:ext xmlns:c16="http://schemas.microsoft.com/office/drawing/2014/chart" uri="{C3380CC4-5D6E-409C-BE32-E72D297353CC}">
              <c16:uniqueId val="{00000002-4FA4-4068-B821-D067E3443DE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Grafdata!$B$4:$AP$4</c:f>
              <c:numCache>
                <c:formatCode>General</c:formatCode>
                <c:ptCount val="41"/>
                <c:pt idx="0">
                  <c:v>5.6962523000000003</c:v>
                </c:pt>
                <c:pt idx="1">
                  <c:v>5.6342609000000001</c:v>
                </c:pt>
                <c:pt idx="2">
                  <c:v>5.1058506000000001</c:v>
                </c:pt>
                <c:pt idx="3">
                  <c:v>5.1979901999999996</c:v>
                </c:pt>
                <c:pt idx="4">
                  <c:v>5.3716065000000004</c:v>
                </c:pt>
                <c:pt idx="5">
                  <c:v>5.6471321000000003</c:v>
                </c:pt>
                <c:pt idx="6">
                  <c:v>5.2812840999999997</c:v>
                </c:pt>
                <c:pt idx="7">
                  <c:v>5.4272818000000003</c:v>
                </c:pt>
                <c:pt idx="8">
                  <c:v>5.6900012000000002</c:v>
                </c:pt>
                <c:pt idx="9">
                  <c:v>5.8598794999999999</c:v>
                </c:pt>
                <c:pt idx="10">
                  <c:v>5.4593397000000001</c:v>
                </c:pt>
                <c:pt idx="11">
                  <c:v>5.5785103999999999</c:v>
                </c:pt>
                <c:pt idx="12">
                  <c:v>5.6457477999999996</c:v>
                </c:pt>
                <c:pt idx="13">
                  <c:v>5.5976245000000002</c:v>
                </c:pt>
                <c:pt idx="14">
                  <c:v>5.0938878000000001</c:v>
                </c:pt>
                <c:pt idx="15">
                  <c:v>5.1062773000000004</c:v>
                </c:pt>
                <c:pt idx="16">
                  <c:v>5.2243864999999996</c:v>
                </c:pt>
                <c:pt idx="17">
                  <c:v>5.2929404</c:v>
                </c:pt>
                <c:pt idx="18">
                  <c:v>4.9356795</c:v>
                </c:pt>
                <c:pt idx="19">
                  <c:v>5.0270139</c:v>
                </c:pt>
                <c:pt idx="20">
                  <c:v>5.1607665000000003</c:v>
                </c:pt>
                <c:pt idx="21">
                  <c:v>5.1933197</c:v>
                </c:pt>
                <c:pt idx="22">
                  <c:v>4.8013187999999998</c:v>
                </c:pt>
                <c:pt idx="23">
                  <c:v>4.8220586000000001</c:v>
                </c:pt>
                <c:pt idx="24">
                  <c:v>4.9710428000000002</c:v>
                </c:pt>
                <c:pt idx="25">
                  <c:v>5.0919134000000001</c:v>
                </c:pt>
                <c:pt idx="26">
                  <c:v>4.8117241000000002</c:v>
                </c:pt>
                <c:pt idx="27">
                  <c:v>4.8194819000000004</c:v>
                </c:pt>
                <c:pt idx="28">
                  <c:v>4.8820189999999997</c:v>
                </c:pt>
                <c:pt idx="29">
                  <c:v>4.9013086000000001</c:v>
                </c:pt>
                <c:pt idx="30">
                  <c:v>4.5815858</c:v>
                </c:pt>
                <c:pt idx="31">
                  <c:v>4.5682245000000004</c:v>
                </c:pt>
                <c:pt idx="32">
                  <c:v>4.5652578999999998</c:v>
                </c:pt>
                <c:pt idx="33">
                  <c:v>4.6360673999999999</c:v>
                </c:pt>
                <c:pt idx="34">
                  <c:v>4.4652865000000004</c:v>
                </c:pt>
                <c:pt idx="35">
                  <c:v>4.6453017000000001</c:v>
                </c:pt>
                <c:pt idx="36">
                  <c:v>4.8557554528969531</c:v>
                </c:pt>
                <c:pt idx="37">
                  <c:v>5.0690150105641782</c:v>
                </c:pt>
                <c:pt idx="38">
                  <c:v>5.8655588453141814</c:v>
                </c:pt>
                <c:pt idx="39">
                  <c:v>6.2768198893320166</c:v>
                </c:pt>
                <c:pt idx="40">
                  <c:v>6.0307963571851229</c:v>
                </c:pt>
              </c:numCache>
            </c:numRef>
          </c:val>
          <c:smooth val="0"/>
          <c:extLst>
            <c:ext xmlns:c16="http://schemas.microsoft.com/office/drawing/2014/chart" uri="{C3380CC4-5D6E-409C-BE32-E72D297353CC}">
              <c16:uniqueId val="{00000000-E34B-48DA-A980-4E343B7B53C4}"/>
            </c:ext>
          </c:extLst>
        </c:ser>
        <c:ser>
          <c:idx val="1"/>
          <c:order val="1"/>
          <c:tx>
            <c:strRef>
              <c:f>Grafdata!$A$5</c:f>
              <c:strCache>
                <c:ptCount val="1"/>
                <c:pt idx="0">
                  <c:v>Uppsala län</c:v>
                </c:pt>
              </c:strCache>
            </c:strRef>
          </c:tx>
          <c:spPr>
            <a:ln w="28575" cap="rnd">
              <a:solidFill>
                <a:schemeClr val="accent2"/>
              </a:solidFill>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Grafdata!$B$5:$AP$5</c:f>
              <c:numCache>
                <c:formatCode>General</c:formatCode>
                <c:ptCount val="41"/>
                <c:pt idx="0">
                  <c:v>4.3005990000000001</c:v>
                </c:pt>
                <c:pt idx="1">
                  <c:v>4.2146907000000002</c:v>
                </c:pt>
                <c:pt idx="2">
                  <c:v>3.7885559999999998</c:v>
                </c:pt>
                <c:pt idx="3">
                  <c:v>3.8837356000000001</c:v>
                </c:pt>
                <c:pt idx="4">
                  <c:v>3.8092237999999998</c:v>
                </c:pt>
                <c:pt idx="5">
                  <c:v>3.9343311000000001</c:v>
                </c:pt>
                <c:pt idx="6">
                  <c:v>3.7564147000000001</c:v>
                </c:pt>
                <c:pt idx="7">
                  <c:v>3.9851112</c:v>
                </c:pt>
                <c:pt idx="8">
                  <c:v>4.0286524000000004</c:v>
                </c:pt>
                <c:pt idx="9">
                  <c:v>4.0924538000000004</c:v>
                </c:pt>
                <c:pt idx="10">
                  <c:v>3.9030452000000002</c:v>
                </c:pt>
                <c:pt idx="11">
                  <c:v>4.1212891999999997</c:v>
                </c:pt>
                <c:pt idx="12">
                  <c:v>3.9313948999999999</c:v>
                </c:pt>
                <c:pt idx="13">
                  <c:v>3.8519247000000001</c:v>
                </c:pt>
                <c:pt idx="14">
                  <c:v>3.4299697999999998</c:v>
                </c:pt>
                <c:pt idx="15">
                  <c:v>3.5113064</c:v>
                </c:pt>
                <c:pt idx="16">
                  <c:v>3.4413808000000001</c:v>
                </c:pt>
                <c:pt idx="17">
                  <c:v>3.5567959</c:v>
                </c:pt>
                <c:pt idx="18">
                  <c:v>3.3797613000000002</c:v>
                </c:pt>
                <c:pt idx="19">
                  <c:v>3.5498200999999998</c:v>
                </c:pt>
                <c:pt idx="20">
                  <c:v>3.5803636000000001</c:v>
                </c:pt>
                <c:pt idx="21">
                  <c:v>3.5653413</c:v>
                </c:pt>
                <c:pt idx="22">
                  <c:v>3.4322070999999998</c:v>
                </c:pt>
                <c:pt idx="23">
                  <c:v>3.5998681000000001</c:v>
                </c:pt>
                <c:pt idx="24">
                  <c:v>3.6944298</c:v>
                </c:pt>
                <c:pt idx="25">
                  <c:v>3.7811670999999998</c:v>
                </c:pt>
                <c:pt idx="26">
                  <c:v>3.6891343000000001</c:v>
                </c:pt>
                <c:pt idx="27">
                  <c:v>3.8091621</c:v>
                </c:pt>
                <c:pt idx="28">
                  <c:v>3.8061275000000001</c:v>
                </c:pt>
                <c:pt idx="29">
                  <c:v>3.7874450999999998</c:v>
                </c:pt>
                <c:pt idx="30">
                  <c:v>3.5785154000000001</c:v>
                </c:pt>
                <c:pt idx="31">
                  <c:v>3.6579894999999998</c:v>
                </c:pt>
                <c:pt idx="32">
                  <c:v>3.5844619999999998</c:v>
                </c:pt>
                <c:pt idx="33">
                  <c:v>3.5919694</c:v>
                </c:pt>
                <c:pt idx="34">
                  <c:v>3.4729296999999999</c:v>
                </c:pt>
                <c:pt idx="35">
                  <c:v>3.6873141</c:v>
                </c:pt>
                <c:pt idx="36">
                  <c:v>3.7390769926320475</c:v>
                </c:pt>
                <c:pt idx="37">
                  <c:v>3.9413681163909051</c:v>
                </c:pt>
                <c:pt idx="38">
                  <c:v>4.8022628697195691</c:v>
                </c:pt>
                <c:pt idx="39">
                  <c:v>5.3856901861275839</c:v>
                </c:pt>
                <c:pt idx="40">
                  <c:v>5.1804601041203515</c:v>
                </c:pt>
              </c:numCache>
            </c:numRef>
          </c:val>
          <c:smooth val="0"/>
          <c:extLst>
            <c:ext xmlns:c16="http://schemas.microsoft.com/office/drawing/2014/chart" uri="{C3380CC4-5D6E-409C-BE32-E72D297353CC}">
              <c16:uniqueId val="{00000001-E34B-48DA-A980-4E343B7B53C4}"/>
            </c:ext>
          </c:extLst>
        </c:ser>
        <c:ser>
          <c:idx val="2"/>
          <c:order val="2"/>
          <c:tx>
            <c:strRef>
              <c:f>Grafdata!$A$6</c:f>
              <c:strCache>
                <c:ptCount val="1"/>
                <c:pt idx="0">
                  <c:v>Uppsala kommun</c:v>
                </c:pt>
              </c:strCache>
            </c:strRef>
          </c:tx>
          <c:spPr>
            <a:ln w="28575" cap="rnd">
              <a:solidFill>
                <a:schemeClr val="accent3"/>
              </a:solidFill>
              <a:prstDash val="sysDash"/>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Grafdata!$B$6:$AP$6</c:f>
              <c:numCache>
                <c:formatCode>General</c:formatCode>
                <c:ptCount val="41"/>
                <c:pt idx="0">
                  <c:v>4.3363326000000004</c:v>
                </c:pt>
                <c:pt idx="1">
                  <c:v>4.2351068999999999</c:v>
                </c:pt>
                <c:pt idx="2">
                  <c:v>3.8917188999999999</c:v>
                </c:pt>
                <c:pt idx="3">
                  <c:v>4.0400698999999998</c:v>
                </c:pt>
                <c:pt idx="4">
                  <c:v>3.9105601999999999</c:v>
                </c:pt>
                <c:pt idx="5">
                  <c:v>3.9859946000000002</c:v>
                </c:pt>
                <c:pt idx="6">
                  <c:v>3.8915163000000002</c:v>
                </c:pt>
                <c:pt idx="7">
                  <c:v>4.0815671</c:v>
                </c:pt>
                <c:pt idx="8">
                  <c:v>3.9285538999999998</c:v>
                </c:pt>
                <c:pt idx="9">
                  <c:v>3.9123679999999998</c:v>
                </c:pt>
                <c:pt idx="10">
                  <c:v>3.8345389000000001</c:v>
                </c:pt>
                <c:pt idx="11">
                  <c:v>4.1107399999999998</c:v>
                </c:pt>
                <c:pt idx="12">
                  <c:v>3.8179213000000001</c:v>
                </c:pt>
                <c:pt idx="13">
                  <c:v>3.6765618</c:v>
                </c:pt>
                <c:pt idx="14">
                  <c:v>3.2990547000000001</c:v>
                </c:pt>
                <c:pt idx="15">
                  <c:v>3.4543987</c:v>
                </c:pt>
                <c:pt idx="16">
                  <c:v>3.3082712999999999</c:v>
                </c:pt>
                <c:pt idx="17">
                  <c:v>3.4318857</c:v>
                </c:pt>
                <c:pt idx="18">
                  <c:v>3.3349685</c:v>
                </c:pt>
                <c:pt idx="19">
                  <c:v>3.5345808999999999</c:v>
                </c:pt>
                <c:pt idx="20">
                  <c:v>3.5122021999999999</c:v>
                </c:pt>
                <c:pt idx="21">
                  <c:v>3.4568973999999999</c:v>
                </c:pt>
                <c:pt idx="22">
                  <c:v>3.3632152</c:v>
                </c:pt>
                <c:pt idx="23">
                  <c:v>3.5805799999999999</c:v>
                </c:pt>
                <c:pt idx="24">
                  <c:v>3.6344118999999999</c:v>
                </c:pt>
                <c:pt idx="25">
                  <c:v>3.6578184999999999</c:v>
                </c:pt>
                <c:pt idx="26">
                  <c:v>3.6470254</c:v>
                </c:pt>
                <c:pt idx="27">
                  <c:v>3.8135815000000002</c:v>
                </c:pt>
                <c:pt idx="28">
                  <c:v>3.7751945</c:v>
                </c:pt>
                <c:pt idx="29">
                  <c:v>3.7265895000000002</c:v>
                </c:pt>
                <c:pt idx="30">
                  <c:v>3.5577616000000001</c:v>
                </c:pt>
                <c:pt idx="31">
                  <c:v>3.6536374</c:v>
                </c:pt>
                <c:pt idx="32">
                  <c:v>3.517023</c:v>
                </c:pt>
                <c:pt idx="33">
                  <c:v>3.4812789</c:v>
                </c:pt>
                <c:pt idx="34">
                  <c:v>3.4632871000000001</c:v>
                </c:pt>
                <c:pt idx="35">
                  <c:v>3.7510341</c:v>
                </c:pt>
                <c:pt idx="36">
                  <c:v>3.7894061759544089</c:v>
                </c:pt>
                <c:pt idx="37">
                  <c:v>3.9916817664013706</c:v>
                </c:pt>
                <c:pt idx="38">
                  <c:v>4.9934970017149496</c:v>
                </c:pt>
                <c:pt idx="39">
                  <c:v>5.6561610905716062</c:v>
                </c:pt>
                <c:pt idx="40">
                  <c:v>5.3784576816796283</c:v>
                </c:pt>
              </c:numCache>
            </c:numRef>
          </c:val>
          <c:smooth val="0"/>
          <c:extLst>
            <c:ext xmlns:c16="http://schemas.microsoft.com/office/drawing/2014/chart" uri="{C3380CC4-5D6E-409C-BE32-E72D297353CC}">
              <c16:uniqueId val="{00000002-E34B-48DA-A980-4E343B7B53C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Grafdata!$B$23:$AP$23</c:f>
              <c:numCache>
                <c:formatCode>General</c:formatCode>
                <c:ptCount val="41"/>
                <c:pt idx="0">
                  <c:v>100</c:v>
                </c:pt>
                <c:pt idx="1">
                  <c:v>100.13258889265335</c:v>
                </c:pt>
                <c:pt idx="2">
                  <c:v>100.33181209422266</c:v>
                </c:pt>
                <c:pt idx="3">
                  <c:v>100.59055373174434</c:v>
                </c:pt>
                <c:pt idx="4">
                  <c:v>100.71461419754725</c:v>
                </c:pt>
                <c:pt idx="5">
                  <c:v>100.84480281066361</c:v>
                </c:pt>
                <c:pt idx="6">
                  <c:v>101.0497080898979</c:v>
                </c:pt>
                <c:pt idx="7">
                  <c:v>101.32222478299242</c:v>
                </c:pt>
                <c:pt idx="8">
                  <c:v>101.49032931622833</c:v>
                </c:pt>
                <c:pt idx="9">
                  <c:v>101.67696698128738</c:v>
                </c:pt>
                <c:pt idx="10">
                  <c:v>101.9209245961742</c:v>
                </c:pt>
                <c:pt idx="11">
                  <c:v>102.22901003338087</c:v>
                </c:pt>
                <c:pt idx="12">
                  <c:v>102.43526414226648</c:v>
                </c:pt>
                <c:pt idx="13">
                  <c:v>102.66899401735635</c:v>
                </c:pt>
                <c:pt idx="14">
                  <c:v>102.95918356509483</c:v>
                </c:pt>
                <c:pt idx="15">
                  <c:v>103.32351626083179</c:v>
                </c:pt>
                <c:pt idx="16">
                  <c:v>103.52379091228677</c:v>
                </c:pt>
                <c:pt idx="17">
                  <c:v>103.7362262720154</c:v>
                </c:pt>
                <c:pt idx="18">
                  <c:v>104.01039979523279</c:v>
                </c:pt>
                <c:pt idx="19">
                  <c:v>104.38725430324452</c:v>
                </c:pt>
                <c:pt idx="20">
                  <c:v>104.62475452893452</c:v>
                </c:pt>
                <c:pt idx="21">
                  <c:v>104.88348554575029</c:v>
                </c:pt>
                <c:pt idx="22">
                  <c:v>105.21222825596325</c:v>
                </c:pt>
                <c:pt idx="23">
                  <c:v>105.72296738275006</c:v>
                </c:pt>
                <c:pt idx="24">
                  <c:v>106.15558059681995</c:v>
                </c:pt>
                <c:pt idx="25">
                  <c:v>106.46081968484117</c:v>
                </c:pt>
                <c:pt idx="26">
                  <c:v>106.77060443499438</c:v>
                </c:pt>
                <c:pt idx="27">
                  <c:v>107.20258040670932</c:v>
                </c:pt>
                <c:pt idx="28">
                  <c:v>107.48411407912639</c:v>
                </c:pt>
                <c:pt idx="29">
                  <c:v>107.72248520270148</c:v>
                </c:pt>
                <c:pt idx="30">
                  <c:v>108.02876511990246</c:v>
                </c:pt>
                <c:pt idx="31">
                  <c:v>108.40645866368153</c:v>
                </c:pt>
                <c:pt idx="32">
                  <c:v>108.65178634963152</c:v>
                </c:pt>
                <c:pt idx="33">
                  <c:v>108.91642247893648</c:v>
                </c:pt>
                <c:pt idx="34">
                  <c:v>109.19348483416299</c:v>
                </c:pt>
                <c:pt idx="35">
                  <c:v>109.53608756559613</c:v>
                </c:pt>
                <c:pt idx="36">
                  <c:v>109.68628558865794</c:v>
                </c:pt>
                <c:pt idx="37">
                  <c:v>109.85424143201102</c:v>
                </c:pt>
                <c:pt idx="38">
                  <c:v>109.94968971607666</c:v>
                </c:pt>
                <c:pt idx="39">
                  <c:v>110.17097212383318</c:v>
                </c:pt>
                <c:pt idx="40">
                  <c:v>110.23543980874233</c:v>
                </c:pt>
              </c:numCache>
            </c:numRef>
          </c:val>
          <c:smooth val="0"/>
          <c:extLst>
            <c:ext xmlns:c16="http://schemas.microsoft.com/office/drawing/2014/chart" uri="{C3380CC4-5D6E-409C-BE32-E72D297353CC}">
              <c16:uniqueId val="{00000000-C418-4C11-A3CF-9F55E650CA3E}"/>
            </c:ext>
          </c:extLst>
        </c:ser>
        <c:ser>
          <c:idx val="1"/>
          <c:order val="1"/>
          <c:tx>
            <c:strRef>
              <c:f>Grafdata!$A$24</c:f>
              <c:strCache>
                <c:ptCount val="1"/>
                <c:pt idx="0">
                  <c:v>Uppsala län</c:v>
                </c:pt>
              </c:strCache>
            </c:strRef>
          </c:tx>
          <c:spPr>
            <a:ln w="28575" cap="rnd">
              <a:solidFill>
                <a:schemeClr val="accent2"/>
              </a:solidFill>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Grafdata!$B$24:$AP$24</c:f>
              <c:numCache>
                <c:formatCode>General</c:formatCode>
                <c:ptCount val="41"/>
                <c:pt idx="0">
                  <c:v>100</c:v>
                </c:pt>
                <c:pt idx="1">
                  <c:v>100.19381806705927</c:v>
                </c:pt>
                <c:pt idx="2">
                  <c:v>100.19768847392834</c:v>
                </c:pt>
                <c:pt idx="3">
                  <c:v>100.69965047248736</c:v>
                </c:pt>
                <c:pt idx="4">
                  <c:v>100.81814446740225</c:v>
                </c:pt>
                <c:pt idx="5">
                  <c:v>101.04768936709915</c:v>
                </c:pt>
                <c:pt idx="6">
                  <c:v>101.0420326185982</c:v>
                </c:pt>
                <c:pt idx="7">
                  <c:v>101.56632388755575</c:v>
                </c:pt>
                <c:pt idx="8">
                  <c:v>101.81462537438743</c:v>
                </c:pt>
                <c:pt idx="9">
                  <c:v>102.05161336421719</c:v>
                </c:pt>
                <c:pt idx="10">
                  <c:v>102.16296199260455</c:v>
                </c:pt>
                <c:pt idx="11">
                  <c:v>102.65301504695101</c:v>
                </c:pt>
                <c:pt idx="12">
                  <c:v>102.85784888740689</c:v>
                </c:pt>
                <c:pt idx="13">
                  <c:v>103.14961802061438</c:v>
                </c:pt>
                <c:pt idx="14">
                  <c:v>103.30413657177223</c:v>
                </c:pt>
                <c:pt idx="15">
                  <c:v>103.80996897720033</c:v>
                </c:pt>
                <c:pt idx="16">
                  <c:v>103.88827028539785</c:v>
                </c:pt>
                <c:pt idx="17">
                  <c:v>104.18926885037007</c:v>
                </c:pt>
                <c:pt idx="18">
                  <c:v>104.42089781530419</c:v>
                </c:pt>
                <c:pt idx="19">
                  <c:v>105.11786877534372</c:v>
                </c:pt>
                <c:pt idx="20">
                  <c:v>105.44298295234636</c:v>
                </c:pt>
                <c:pt idx="21">
                  <c:v>105.83061908646489</c:v>
                </c:pt>
                <c:pt idx="22">
                  <c:v>106.17181033815447</c:v>
                </c:pt>
                <c:pt idx="23">
                  <c:v>106.99710017208425</c:v>
                </c:pt>
                <c:pt idx="24">
                  <c:v>107.58927242305333</c:v>
                </c:pt>
                <c:pt idx="25">
                  <c:v>108.07039376924038</c:v>
                </c:pt>
                <c:pt idx="26">
                  <c:v>108.51310877034197</c:v>
                </c:pt>
                <c:pt idx="27">
                  <c:v>109.40836365152047</c:v>
                </c:pt>
                <c:pt idx="28">
                  <c:v>109.85137637622736</c:v>
                </c:pt>
                <c:pt idx="29">
                  <c:v>110.32177967262312</c:v>
                </c:pt>
                <c:pt idx="30">
                  <c:v>110.62218279038471</c:v>
                </c:pt>
                <c:pt idx="31">
                  <c:v>111.53113295740766</c:v>
                </c:pt>
                <c:pt idx="32">
                  <c:v>112.04946975425894</c:v>
                </c:pt>
                <c:pt idx="33">
                  <c:v>112.6127628155126</c:v>
                </c:pt>
                <c:pt idx="34">
                  <c:v>113.00665114534272</c:v>
                </c:pt>
                <c:pt idx="35">
                  <c:v>113.91292179991783</c:v>
                </c:pt>
                <c:pt idx="36">
                  <c:v>114.24041776576297</c:v>
                </c:pt>
                <c:pt idx="37">
                  <c:v>114.63073341232933</c:v>
                </c:pt>
                <c:pt idx="38">
                  <c:v>114.70397341923652</c:v>
                </c:pt>
                <c:pt idx="39">
                  <c:v>115.40600568056639</c:v>
                </c:pt>
                <c:pt idx="40">
                  <c:v>115.63406196223674</c:v>
                </c:pt>
              </c:numCache>
            </c:numRef>
          </c:val>
          <c:smooth val="0"/>
          <c:extLst>
            <c:ext xmlns:c16="http://schemas.microsoft.com/office/drawing/2014/chart" uri="{C3380CC4-5D6E-409C-BE32-E72D297353CC}">
              <c16:uniqueId val="{00000001-C418-4C11-A3CF-9F55E650CA3E}"/>
            </c:ext>
          </c:extLst>
        </c:ser>
        <c:ser>
          <c:idx val="2"/>
          <c:order val="2"/>
          <c:tx>
            <c:strRef>
              <c:f>Grafdata!$A$25</c:f>
              <c:strCache>
                <c:ptCount val="1"/>
                <c:pt idx="0">
                  <c:v>Uppsala kommun</c:v>
                </c:pt>
              </c:strCache>
            </c:strRef>
          </c:tx>
          <c:spPr>
            <a:ln w="28575" cap="rnd">
              <a:solidFill>
                <a:schemeClr val="accent3"/>
              </a:solidFill>
              <a:prstDash val="sysDot"/>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Grafdata!$B$25:$AP$25</c:f>
              <c:numCache>
                <c:formatCode>General</c:formatCode>
                <c:ptCount val="41"/>
                <c:pt idx="0">
                  <c:v>100</c:v>
                </c:pt>
                <c:pt idx="1">
                  <c:v>100.26695384428703</c:v>
                </c:pt>
                <c:pt idx="2">
                  <c:v>100.16280139746293</c:v>
                </c:pt>
                <c:pt idx="3">
                  <c:v>100.9419223710355</c:v>
                </c:pt>
                <c:pt idx="4">
                  <c:v>101.11938600615814</c:v>
                </c:pt>
                <c:pt idx="5">
                  <c:v>101.48897551406311</c:v>
                </c:pt>
                <c:pt idx="6">
                  <c:v>101.25741327792019</c:v>
                </c:pt>
                <c:pt idx="7">
                  <c:v>102.07040907643071</c:v>
                </c:pt>
                <c:pt idx="8">
                  <c:v>102.44606571716038</c:v>
                </c:pt>
                <c:pt idx="9">
                  <c:v>102.786836344148</c:v>
                </c:pt>
                <c:pt idx="10">
                  <c:v>102.78481396653976</c:v>
                </c:pt>
                <c:pt idx="11">
                  <c:v>103.46433284290676</c:v>
                </c:pt>
                <c:pt idx="12">
                  <c:v>103.74746570805968</c:v>
                </c:pt>
                <c:pt idx="13">
                  <c:v>104.12817829280995</c:v>
                </c:pt>
                <c:pt idx="14">
                  <c:v>104.17216500578905</c:v>
                </c:pt>
                <c:pt idx="15">
                  <c:v>104.81831465162017</c:v>
                </c:pt>
                <c:pt idx="16">
                  <c:v>104.84106639971282</c:v>
                </c:pt>
                <c:pt idx="17">
                  <c:v>105.15402933458721</c:v>
                </c:pt>
                <c:pt idx="18">
                  <c:v>105.13532234171103</c:v>
                </c:pt>
                <c:pt idx="19">
                  <c:v>106.01202303488095</c:v>
                </c:pt>
                <c:pt idx="20">
                  <c:v>106.23852932700329</c:v>
                </c:pt>
                <c:pt idx="21">
                  <c:v>106.70266498809325</c:v>
                </c:pt>
                <c:pt idx="22">
                  <c:v>106.88821813364882</c:v>
                </c:pt>
                <c:pt idx="23">
                  <c:v>107.85997057440581</c:v>
                </c:pt>
                <c:pt idx="24">
                  <c:v>108.47982931132987</c:v>
                </c:pt>
                <c:pt idx="25">
                  <c:v>109.08805937700657</c:v>
                </c:pt>
                <c:pt idx="26">
                  <c:v>109.48242301061242</c:v>
                </c:pt>
                <c:pt idx="27">
                  <c:v>110.65691880659497</c:v>
                </c:pt>
                <c:pt idx="28">
                  <c:v>111.18728733435464</c:v>
                </c:pt>
                <c:pt idx="29">
                  <c:v>111.80765166568075</c:v>
                </c:pt>
                <c:pt idx="30">
                  <c:v>112.01494537052486</c:v>
                </c:pt>
                <c:pt idx="31">
                  <c:v>113.2496069003524</c:v>
                </c:pt>
                <c:pt idx="32">
                  <c:v>113.84165794516323</c:v>
                </c:pt>
                <c:pt idx="33">
                  <c:v>114.56162437369494</c:v>
                </c:pt>
                <c:pt idx="34">
                  <c:v>114.93778660882667</c:v>
                </c:pt>
                <c:pt idx="35">
                  <c:v>116.26901666944744</c:v>
                </c:pt>
                <c:pt idx="36">
                  <c:v>116.67450337989858</c:v>
                </c:pt>
                <c:pt idx="37">
                  <c:v>117.16088519467912</c:v>
                </c:pt>
                <c:pt idx="38">
                  <c:v>116.96875932189678</c:v>
                </c:pt>
                <c:pt idx="39">
                  <c:v>117.95264602830318</c:v>
                </c:pt>
                <c:pt idx="40">
                  <c:v>118.22768938302315</c:v>
                </c:pt>
              </c:numCache>
            </c:numRef>
          </c:val>
          <c:smooth val="0"/>
          <c:extLst>
            <c:ext xmlns:c16="http://schemas.microsoft.com/office/drawing/2014/chart" uri="{C3380CC4-5D6E-409C-BE32-E72D297353CC}">
              <c16:uniqueId val="{00000002-C418-4C11-A3CF-9F55E650CA3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2021-03-29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29/03/2021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3/29/2021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3/29/2021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3/29/2021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3/29/2021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3/29/2021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3/29/2021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3/29/2021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3/29/2021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3/29/2021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3/29/2021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3/29/2021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tockholmbusinessalliance.se/hittamaterial/konjunkturrapporter/" TargetMode="External"/><Relationship Id="rId2" Type="http://schemas.openxmlformats.org/officeDocument/2006/relationships/image" Target="../media/image11.jp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sv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rotWithShape="1">
          <a:blip r:embed="rId2"/>
          <a:srcRect l="2235" t="9873" b="7638"/>
          <a:stretch/>
        </p:blipFill>
        <p:spPr>
          <a:xfrm>
            <a:off x="0" y="-1"/>
            <a:ext cx="12192000" cy="6858001"/>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en-GB" sz="3200" dirty="0" err="1">
                <a:solidFill>
                  <a:schemeClr val="bg1"/>
                </a:solidFill>
              </a:rPr>
              <a:t>Uppsalakonjunkturen</a:t>
            </a:r>
            <a:r>
              <a:rPr lang="sv-SE" sz="3200" dirty="0">
                <a:solidFill>
                  <a:schemeClr val="bg1"/>
                </a:solidFill>
                <a:latin typeface="+mj-lt"/>
              </a:rPr>
              <a:t> </a:t>
            </a:r>
          </a:p>
          <a:p>
            <a:r>
              <a:rPr lang="sv-SE" sz="2000" dirty="0">
                <a:solidFill>
                  <a:schemeClr val="bg1"/>
                </a:solidFill>
                <a:latin typeface="+mj-lt"/>
              </a:rPr>
              <a:t>Uppsala län, 2020 kv4</a:t>
            </a:r>
          </a:p>
          <a:p>
            <a:endParaRPr lang="sv-SE" sz="2000" dirty="0">
              <a:solidFill>
                <a:schemeClr val="bg1"/>
              </a:solidFill>
              <a:latin typeface="+mj-lt"/>
            </a:endParaRPr>
          </a:p>
          <a:p>
            <a:r>
              <a:rPr lang="sv-SE" sz="2000">
                <a:solidFill>
                  <a:schemeClr val="bg1"/>
                </a:solidFill>
              </a:rPr>
              <a:t>2021-03-31</a:t>
            </a:r>
          </a:p>
          <a:p>
            <a:r>
              <a:rPr lang="sv-SE" sz="200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334963" y="333375"/>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539191466"/>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Förändring -1år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Uppsala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11 600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-5,7</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61 100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-5,7</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34 300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26,6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13 600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20,4</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26 700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-27,4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13 600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-27,7</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13,8</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8 900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3,5</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183 900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800" b="1" i="0" u="none" strike="noStrike">
                          <a:solidFill>
                            <a:srgbClr val="000000"/>
                          </a:solidFill>
                          <a:effectLst/>
                          <a:latin typeface="Futura Std Book" panose="020B0502020204020303" pitchFamily="34" charset="0"/>
                        </a:rPr>
                        <a:t>184 500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pitchFamily="34" charset="0"/>
                        </a:rPr>
                        <a:t>-9 000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pitchFamily="34" charset="0"/>
                        </a:rPr>
                        <a:t>-4,7</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849321"/>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46512"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958351"/>
            <a:ext cx="4746512" cy="1470647"/>
          </a:xfrm>
        </p:spPr>
        <p:txBody>
          <a:bodyPr/>
          <a:lstStyle/>
          <a:p>
            <a:pPr lvl="4"/>
            <a:r>
              <a:rPr lang="sv-SE" sz="1400" dirty="0"/>
              <a:t>Antalet lediga jobb minskade med 24 procent i Uppsala län och 33 procent i Uppsala kommun.</a:t>
            </a:r>
          </a:p>
          <a:p>
            <a:pPr lvl="4"/>
            <a:r>
              <a:rPr lang="sv-SE" sz="1400" dirty="0"/>
              <a:t>De lediga jobben minskade mest inom Finansiell verksamhet samt Vård- och omsorg.</a:t>
            </a:r>
            <a:br>
              <a:rPr lang="sv-SE" sz="1400" dirty="0"/>
            </a:b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714287"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a:t>
            </a:r>
            <a:r>
              <a:rPr lang="sv-SE" sz="1200"/>
              <a:t>2010 kv4</a:t>
            </a:r>
            <a:endParaRPr lang="sv-SE" sz="1400" dirty="0"/>
          </a:p>
        </p:txBody>
      </p:sp>
      <p:graphicFrame>
        <p:nvGraphicFramePr>
          <p:cNvPr id="26" name="Tabell 25">
            <a:extLst>
              <a:ext uri="{FF2B5EF4-FFF2-40B4-BE49-F238E27FC236}">
                <a16:creationId xmlns:a16="http://schemas.microsoft.com/office/drawing/2014/main" id="{1C1272E4-EFC3-44DC-A73B-FED0FAD201CA}"/>
              </a:ext>
            </a:extLst>
          </p:cNvPr>
          <p:cNvGraphicFramePr>
            <a:graphicFrameLocks noGrp="1"/>
          </p:cNvGraphicFramePr>
          <p:nvPr>
            <p:extLst>
              <p:ext uri="{D42A27DB-BD31-4B8C-83A1-F6EECF244321}">
                <p14:modId xmlns:p14="http://schemas.microsoft.com/office/powerpoint/2010/main" val="649985231"/>
              </p:ext>
            </p:extLst>
          </p:nvPr>
        </p:nvGraphicFramePr>
        <p:xfrm>
          <a:off x="6744445" y="3705998"/>
          <a:ext cx="4746513" cy="2266432"/>
        </p:xfrm>
        <a:graphic>
          <a:graphicData uri="http://schemas.openxmlformats.org/drawingml/2006/table">
            <a:tbl>
              <a:tblPr bandRow="1">
                <a:tableStyleId>{2D5ABB26-0587-4C30-8999-92F81FD0307C}</a:tableStyleId>
              </a:tblPr>
              <a:tblGrid>
                <a:gridCol w="1550446">
                  <a:extLst>
                    <a:ext uri="{9D8B030D-6E8A-4147-A177-3AD203B41FA5}">
                      <a16:colId xmlns:a16="http://schemas.microsoft.com/office/drawing/2014/main" val="1678076792"/>
                    </a:ext>
                  </a:extLst>
                </a:gridCol>
                <a:gridCol w="688592">
                  <a:extLst>
                    <a:ext uri="{9D8B030D-6E8A-4147-A177-3AD203B41FA5}">
                      <a16:colId xmlns:a16="http://schemas.microsoft.com/office/drawing/2014/main" val="2601369493"/>
                    </a:ext>
                  </a:extLst>
                </a:gridCol>
                <a:gridCol w="626104">
                  <a:extLst>
                    <a:ext uri="{9D8B030D-6E8A-4147-A177-3AD203B41FA5}">
                      <a16:colId xmlns:a16="http://schemas.microsoft.com/office/drawing/2014/main" val="2395970223"/>
                    </a:ext>
                  </a:extLst>
                </a:gridCol>
                <a:gridCol w="617549">
                  <a:extLst>
                    <a:ext uri="{9D8B030D-6E8A-4147-A177-3AD203B41FA5}">
                      <a16:colId xmlns:a16="http://schemas.microsoft.com/office/drawing/2014/main" val="3235649811"/>
                    </a:ext>
                  </a:extLst>
                </a:gridCol>
                <a:gridCol w="720204">
                  <a:extLst>
                    <a:ext uri="{9D8B030D-6E8A-4147-A177-3AD203B41FA5}">
                      <a16:colId xmlns:a16="http://schemas.microsoft.com/office/drawing/2014/main" val="1050073455"/>
                    </a:ext>
                  </a:extLst>
                </a:gridCol>
                <a:gridCol w="543618">
                  <a:extLst>
                    <a:ext uri="{9D8B030D-6E8A-4147-A177-3AD203B41FA5}">
                      <a16:colId xmlns:a16="http://schemas.microsoft.com/office/drawing/2014/main" val="3827523272"/>
                    </a:ext>
                  </a:extLst>
                </a:gridCol>
              </a:tblGrid>
              <a:tr h="331192">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202 761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903 491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101 366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426 890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-22</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6 405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-26</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29 448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-18</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4 229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19 863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-22</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BFEDB10E-ED70-4F34-8CA8-E3AA06BD98F1}"/>
              </a:ext>
            </a:extLst>
          </p:cNvPr>
          <p:cNvGraphicFramePr>
            <a:graphicFrameLocks/>
          </p:cNvGraphicFramePr>
          <p:nvPr>
            <p:extLst>
              <p:ext uri="{D42A27DB-BD31-4B8C-83A1-F6EECF244321}">
                <p14:modId xmlns:p14="http://schemas.microsoft.com/office/powerpoint/2010/main" val="81889498"/>
              </p:ext>
            </p:extLst>
          </p:nvPr>
        </p:nvGraphicFramePr>
        <p:xfrm>
          <a:off x="721639" y="1958351"/>
          <a:ext cx="5835916" cy="3890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946553"/>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79354" y="2059160"/>
            <a:ext cx="4684939" cy="1384331"/>
          </a:xfrm>
        </p:spPr>
        <p:txBody>
          <a:bodyPr/>
          <a:lstStyle/>
          <a:p>
            <a:pPr lvl="4"/>
            <a:r>
              <a:rPr lang="sv-SE" sz="1400" dirty="0"/>
              <a:t>Antalet varsel steg kraftigt under årets första, andra och tredje kvartal. Denna utveckling fortsätter det fjärde </a:t>
            </a:r>
            <a:r>
              <a:rPr lang="sv-SE" sz="1400" dirty="0" smtClean="0"/>
              <a:t>kvartalet, men i dämpad takt.</a:t>
            </a:r>
            <a:endParaRPr lang="sv-SE" sz="1400" dirty="0"/>
          </a:p>
          <a:p>
            <a:pPr lvl="4"/>
            <a:r>
              <a:rPr lang="sv-SE" sz="1400" dirty="0"/>
              <a:t>På helårsbasis har varslen </a:t>
            </a:r>
            <a:r>
              <a:rPr lang="sv-SE" sz="1400" dirty="0" smtClean="0"/>
              <a:t>mer än fördubblats i Uppsala </a:t>
            </a:r>
            <a:r>
              <a:rPr lang="sv-SE" sz="1400" dirty="0"/>
              <a:t>län jämfört med </a:t>
            </a:r>
            <a:r>
              <a:rPr lang="sv-SE" sz="1400" dirty="0" smtClean="0"/>
              <a:t>2019.</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34770"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a:t>
            </a:r>
            <a:r>
              <a:rPr lang="sv-SE" sz="1200"/>
              <a:t>2010 kv4</a:t>
            </a:r>
            <a:endParaRPr lang="sv-SE" sz="1400" dirty="0"/>
          </a:p>
        </p:txBody>
      </p:sp>
      <p:graphicFrame>
        <p:nvGraphicFramePr>
          <p:cNvPr id="26" name="Tabell 25">
            <a:extLst>
              <a:ext uri="{FF2B5EF4-FFF2-40B4-BE49-F238E27FC236}">
                <a16:creationId xmlns:a16="http://schemas.microsoft.com/office/drawing/2014/main" id="{A35AE596-1943-4E56-BB61-025E23F65E7E}"/>
              </a:ext>
            </a:extLst>
          </p:cNvPr>
          <p:cNvGraphicFramePr>
            <a:graphicFrameLocks noGrp="1"/>
          </p:cNvGraphicFramePr>
          <p:nvPr>
            <p:extLst>
              <p:ext uri="{D42A27DB-BD31-4B8C-83A1-F6EECF244321}">
                <p14:modId xmlns:p14="http://schemas.microsoft.com/office/powerpoint/2010/main" val="621782784"/>
              </p:ext>
            </p:extLst>
          </p:nvPr>
        </p:nvGraphicFramePr>
        <p:xfrm>
          <a:off x="6792685" y="3737399"/>
          <a:ext cx="4684938" cy="2235034"/>
        </p:xfrm>
        <a:graphic>
          <a:graphicData uri="http://schemas.openxmlformats.org/drawingml/2006/table">
            <a:tbl>
              <a:tblPr bandRow="1">
                <a:tableStyleId>{2D5ABB26-0587-4C30-8999-92F81FD0307C}</a:tableStyleId>
              </a:tblPr>
              <a:tblGrid>
                <a:gridCol w="1530333">
                  <a:extLst>
                    <a:ext uri="{9D8B030D-6E8A-4147-A177-3AD203B41FA5}">
                      <a16:colId xmlns:a16="http://schemas.microsoft.com/office/drawing/2014/main" val="1678076792"/>
                    </a:ext>
                  </a:extLst>
                </a:gridCol>
                <a:gridCol w="679659">
                  <a:extLst>
                    <a:ext uri="{9D8B030D-6E8A-4147-A177-3AD203B41FA5}">
                      <a16:colId xmlns:a16="http://schemas.microsoft.com/office/drawing/2014/main" val="2601369493"/>
                    </a:ext>
                  </a:extLst>
                </a:gridCol>
                <a:gridCol w="771068">
                  <a:extLst>
                    <a:ext uri="{9D8B030D-6E8A-4147-A177-3AD203B41FA5}">
                      <a16:colId xmlns:a16="http://schemas.microsoft.com/office/drawing/2014/main" val="2395970223"/>
                    </a:ext>
                  </a:extLst>
                </a:gridCol>
                <a:gridCol w="610429">
                  <a:extLst>
                    <a:ext uri="{9D8B030D-6E8A-4147-A177-3AD203B41FA5}">
                      <a16:colId xmlns:a16="http://schemas.microsoft.com/office/drawing/2014/main" val="3235649811"/>
                    </a:ext>
                  </a:extLst>
                </a:gridCol>
                <a:gridCol w="556883">
                  <a:extLst>
                    <a:ext uri="{9D8B030D-6E8A-4147-A177-3AD203B41FA5}">
                      <a16:colId xmlns:a16="http://schemas.microsoft.com/office/drawing/2014/main" val="1050073455"/>
                    </a:ext>
                  </a:extLst>
                </a:gridCol>
                <a:gridCol w="536566">
                  <a:extLst>
                    <a:ext uri="{9D8B030D-6E8A-4147-A177-3AD203B41FA5}">
                      <a16:colId xmlns:a16="http://schemas.microsoft.com/office/drawing/2014/main" val="3827523272"/>
                    </a:ext>
                  </a:extLst>
                </a:gridCol>
              </a:tblGrid>
              <a:tr h="32660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2935">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137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14 351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123 471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147</a:t>
                      </a:r>
                    </a:p>
                  </a:txBody>
                  <a:tcPr marL="9525" marR="9525" marT="9525" marB="0" anchor="ctr"/>
                </a:tc>
                <a:extLst>
                  <a:ext uri="{0D108BD9-81ED-4DB2-BD59-A6C34878D82A}">
                    <a16:rowId xmlns:a16="http://schemas.microsoft.com/office/drawing/2014/main" val="1544414373"/>
                  </a:ext>
                </a:extLst>
              </a:tr>
              <a:tr h="39137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9 493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75 976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163</a:t>
                      </a:r>
                    </a:p>
                  </a:txBody>
                  <a:tcPr marL="9525" marR="9525" marT="9525" marB="0" anchor="ctr"/>
                </a:tc>
                <a:extLst>
                  <a:ext uri="{0D108BD9-81ED-4DB2-BD59-A6C34878D82A}">
                    <a16:rowId xmlns:a16="http://schemas.microsoft.com/office/drawing/2014/main" val="4178915708"/>
                  </a:ext>
                </a:extLst>
              </a:tr>
              <a:tr h="391374">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332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8</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1 726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117</a:t>
                      </a:r>
                    </a:p>
                  </a:txBody>
                  <a:tcPr marL="9525" marR="9525" marT="9525" marB="0" anchor="ctr"/>
                </a:tc>
                <a:extLst>
                  <a:ext uri="{0D108BD9-81ED-4DB2-BD59-A6C34878D82A}">
                    <a16:rowId xmlns:a16="http://schemas.microsoft.com/office/drawing/2014/main" val="1554613420"/>
                  </a:ext>
                </a:extLst>
              </a:tr>
              <a:tr h="391374">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292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1 286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102</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DFF6151C-D6B8-45E3-ABA3-E6B1AABB8AF3}"/>
              </a:ext>
            </a:extLst>
          </p:cNvPr>
          <p:cNvGraphicFramePr>
            <a:graphicFrameLocks/>
          </p:cNvGraphicFramePr>
          <p:nvPr>
            <p:extLst>
              <p:ext uri="{D42A27DB-BD31-4B8C-83A1-F6EECF244321}">
                <p14:modId xmlns:p14="http://schemas.microsoft.com/office/powerpoint/2010/main" val="169680137"/>
              </p:ext>
            </p:extLst>
          </p:nvPr>
        </p:nvGraphicFramePr>
        <p:xfrm>
          <a:off x="721637" y="2025497"/>
          <a:ext cx="5905586" cy="3946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02845" y="1681670"/>
            <a:ext cx="4667523" cy="1752472"/>
          </a:xfrm>
        </p:spPr>
        <p:txBody>
          <a:bodyPr/>
          <a:lstStyle/>
          <a:p>
            <a:pPr lvl="4"/>
            <a:r>
              <a:rPr lang="sv-SE" sz="1400" dirty="0"/>
              <a:t>Arbetslösheten för länet landade på 5,2 procent för årets fjärde kvartal. Länet svarar för den näst lägsta arbetslösheten i Stockholmsregionen. </a:t>
            </a:r>
          </a:p>
          <a:p>
            <a:pPr lvl="4"/>
            <a:r>
              <a:rPr lang="sv-SE" sz="1400" dirty="0"/>
              <a:t>Östhammar kommun stod för länets lägsta arbetslöshet (3 %). </a:t>
            </a:r>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714375" y="1235868"/>
            <a:ext cx="5226324"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4" name="Tabell 3">
            <a:extLst>
              <a:ext uri="{FF2B5EF4-FFF2-40B4-BE49-F238E27FC236}">
                <a16:creationId xmlns:a16="http://schemas.microsoft.com/office/drawing/2014/main" id="{2F3CC516-9B2A-4B2E-8D93-EC89C6E23745}"/>
              </a:ext>
            </a:extLst>
          </p:cNvPr>
          <p:cNvGraphicFramePr>
            <a:graphicFrameLocks noGrp="1"/>
          </p:cNvGraphicFramePr>
          <p:nvPr>
            <p:extLst>
              <p:ext uri="{D42A27DB-BD31-4B8C-83A1-F6EECF244321}">
                <p14:modId xmlns:p14="http://schemas.microsoft.com/office/powerpoint/2010/main" val="1808333984"/>
              </p:ext>
            </p:extLst>
          </p:nvPr>
        </p:nvGraphicFramePr>
        <p:xfrm>
          <a:off x="6810101" y="3726566"/>
          <a:ext cx="4660267" cy="2153534"/>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2395226318"/>
                    </a:ext>
                  </a:extLst>
                </a:gridCol>
                <a:gridCol w="676080">
                  <a:extLst>
                    <a:ext uri="{9D8B030D-6E8A-4147-A177-3AD203B41FA5}">
                      <a16:colId xmlns:a16="http://schemas.microsoft.com/office/drawing/2014/main" val="2497216744"/>
                    </a:ext>
                  </a:extLst>
                </a:gridCol>
                <a:gridCol w="767008">
                  <a:extLst>
                    <a:ext uri="{9D8B030D-6E8A-4147-A177-3AD203B41FA5}">
                      <a16:colId xmlns:a16="http://schemas.microsoft.com/office/drawing/2014/main" val="1567125472"/>
                    </a:ext>
                  </a:extLst>
                </a:gridCol>
                <a:gridCol w="607214">
                  <a:extLst>
                    <a:ext uri="{9D8B030D-6E8A-4147-A177-3AD203B41FA5}">
                      <a16:colId xmlns:a16="http://schemas.microsoft.com/office/drawing/2014/main" val="4058630291"/>
                    </a:ext>
                  </a:extLst>
                </a:gridCol>
                <a:gridCol w="553950">
                  <a:extLst>
                    <a:ext uri="{9D8B030D-6E8A-4147-A177-3AD203B41FA5}">
                      <a16:colId xmlns:a16="http://schemas.microsoft.com/office/drawing/2014/main" val="3830497264"/>
                    </a:ext>
                  </a:extLst>
                </a:gridCol>
                <a:gridCol w="533741">
                  <a:extLst>
                    <a:ext uri="{9D8B030D-6E8A-4147-A177-3AD203B41FA5}">
                      <a16:colId xmlns:a16="http://schemas.microsoft.com/office/drawing/2014/main" val="3292259298"/>
                    </a:ext>
                  </a:extLst>
                </a:gridCol>
              </a:tblGrid>
              <a:tr h="32803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3282416922"/>
                  </a:ext>
                </a:extLst>
              </a:tr>
              <a:tr h="328033">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412337128"/>
                  </a:ext>
                </a:extLst>
              </a:tr>
              <a:tr h="37436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dirty="0">
                          <a:solidFill>
                            <a:srgbClr val="000000"/>
                          </a:solidFill>
                          <a:effectLst/>
                          <a:latin typeface="Futura Std Book" panose="020B0502020204020303"/>
                        </a:rPr>
                        <a:t>454 768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89 233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5,2</a:t>
                      </a:r>
                    </a:p>
                  </a:txBody>
                  <a:tcPr marL="9525" marR="9525" marT="9525" marB="0" anchor="ctr"/>
                </a:tc>
                <a:extLst>
                  <a:ext uri="{0D108BD9-81ED-4DB2-BD59-A6C34878D82A}">
                    <a16:rowId xmlns:a16="http://schemas.microsoft.com/office/drawing/2014/main" val="466013393"/>
                  </a:ext>
                </a:extLst>
              </a:tr>
              <a:tr h="37436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210 868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48 678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4,7</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5,0</a:t>
                      </a:r>
                    </a:p>
                  </a:txBody>
                  <a:tcPr marL="9525" marR="9525" marT="9525" marB="0" anchor="ctr"/>
                </a:tc>
                <a:extLst>
                  <a:ext uri="{0D108BD9-81ED-4DB2-BD59-A6C34878D82A}">
                    <a16:rowId xmlns:a16="http://schemas.microsoft.com/office/drawing/2014/main" val="887001564"/>
                  </a:ext>
                </a:extLst>
              </a:tr>
              <a:tr h="374367">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a:rPr>
                        <a:t>14 797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4 211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5,2</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pitchFamily="34" charset="0"/>
                        </a:rPr>
                        <a:t>3,7</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3,6</a:t>
                      </a:r>
                    </a:p>
                  </a:txBody>
                  <a:tcPr marL="9525" marR="9525" marT="9525" marB="0" anchor="ctr"/>
                </a:tc>
                <a:extLst>
                  <a:ext uri="{0D108BD9-81ED-4DB2-BD59-A6C34878D82A}">
                    <a16:rowId xmlns:a16="http://schemas.microsoft.com/office/drawing/2014/main" val="546171257"/>
                  </a:ext>
                </a:extLst>
              </a:tr>
              <a:tr h="374367">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a:rPr>
                        <a:t>9 440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2 862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5,4</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3,8</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pitchFamily="34" charset="0"/>
                        </a:rPr>
                        <a:t>3,5</a:t>
                      </a:r>
                    </a:p>
                  </a:txBody>
                  <a:tcPr marL="9525" marR="9525" marT="9525" marB="0" anchor="ctr"/>
                </a:tc>
                <a:extLst>
                  <a:ext uri="{0D108BD9-81ED-4DB2-BD59-A6C34878D82A}">
                    <a16:rowId xmlns:a16="http://schemas.microsoft.com/office/drawing/2014/main" val="3659005240"/>
                  </a:ext>
                </a:extLst>
              </a:tr>
            </a:tbl>
          </a:graphicData>
        </a:graphic>
      </p:graphicFrame>
      <p:graphicFrame>
        <p:nvGraphicFramePr>
          <p:cNvPr id="13" name="Diagram 12">
            <a:extLst>
              <a:ext uri="{FF2B5EF4-FFF2-40B4-BE49-F238E27FC236}">
                <a16:creationId xmlns:a16="http://schemas.microsoft.com/office/drawing/2014/main" id="{DBA89FD4-5936-4021-A861-9D9DF5F01067}"/>
              </a:ext>
            </a:extLst>
          </p:cNvPr>
          <p:cNvGraphicFramePr>
            <a:graphicFrameLocks/>
          </p:cNvGraphicFramePr>
          <p:nvPr>
            <p:extLst>
              <p:ext uri="{D42A27DB-BD31-4B8C-83A1-F6EECF244321}">
                <p14:modId xmlns:p14="http://schemas.microsoft.com/office/powerpoint/2010/main" val="3429802516"/>
              </p:ext>
            </p:extLst>
          </p:nvPr>
        </p:nvGraphicFramePr>
        <p:xfrm>
          <a:off x="721631" y="1749278"/>
          <a:ext cx="5862050" cy="4007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3486835825"/>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10850">
                  <a:extLst>
                    <a:ext uri="{9D8B030D-6E8A-4147-A177-3AD203B41FA5}">
                      <a16:colId xmlns:a16="http://schemas.microsoft.com/office/drawing/2014/main" val="452260278"/>
                    </a:ext>
                  </a:extLst>
                </a:gridCol>
                <a:gridCol w="1957511">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Uppsala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8 824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2 820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47,0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3 460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1 536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111,4</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1 344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5 973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1 391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50,0</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990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367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-1,6</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14 797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4 211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39,8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55,6</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487026835"/>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28266">
                  <a:extLst>
                    <a:ext uri="{9D8B030D-6E8A-4147-A177-3AD203B41FA5}">
                      <a16:colId xmlns:a16="http://schemas.microsoft.com/office/drawing/2014/main" val="3172541576"/>
                    </a:ext>
                  </a:extLst>
                </a:gridCol>
                <a:gridCol w="1956872">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Uppsala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5 744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1 921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68,2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2 305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1 116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93,9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126,3</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843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72,9</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3 696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67,4</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562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21,1</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9 440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2 862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67,9</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a:t>
            </a:r>
            <a:r>
              <a:rPr lang="sv-SE" dirty="0">
                <a:solidFill>
                  <a:srgbClr val="FF0000"/>
                </a:solidFill>
              </a:rPr>
              <a:t>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33184"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0" y="1761134"/>
            <a:ext cx="4733184" cy="1676431"/>
          </a:xfrm>
        </p:spPr>
        <p:txBody>
          <a:bodyPr/>
          <a:lstStyle/>
          <a:p>
            <a:pPr lvl="4"/>
            <a:r>
              <a:rPr lang="sv-SE" sz="1400" dirty="0"/>
              <a:t>Länets befolkningstillväxt för årets fjärde kvartal landade på 1,2 procent vilket ska jämföras med 0,5 procent som var utvecklingen i Sverige. </a:t>
            </a:r>
          </a:p>
          <a:p>
            <a:pPr lvl="4"/>
            <a:r>
              <a:rPr lang="sv-SE" sz="1400" dirty="0"/>
              <a:t>Uppsala kommun svarade för 66 procent av länets befolkningstillväxt. </a:t>
            </a:r>
          </a:p>
          <a:p>
            <a:pPr lvl="4"/>
            <a:endParaRPr lang="sv-SE" sz="1400" dirty="0"/>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a:t>
            </a:r>
            <a:r>
              <a:rPr lang="sv-SE" sz="1200"/>
              <a:t>2010 kv4</a:t>
            </a:r>
            <a:endParaRPr lang="sv-SE" sz="1400" dirty="0"/>
          </a:p>
        </p:txBody>
      </p:sp>
      <p:graphicFrame>
        <p:nvGraphicFramePr>
          <p:cNvPr id="3" name="Tabell 2">
            <a:extLst>
              <a:ext uri="{FF2B5EF4-FFF2-40B4-BE49-F238E27FC236}">
                <a16:creationId xmlns:a16="http://schemas.microsoft.com/office/drawing/2014/main" id="{74BE77DC-77A0-40DB-858A-7806E2922DE1}"/>
              </a:ext>
            </a:extLst>
          </p:cNvPr>
          <p:cNvGraphicFramePr>
            <a:graphicFrameLocks noGrp="1"/>
          </p:cNvGraphicFramePr>
          <p:nvPr>
            <p:extLst>
              <p:ext uri="{D42A27DB-BD31-4B8C-83A1-F6EECF244321}">
                <p14:modId xmlns:p14="http://schemas.microsoft.com/office/powerpoint/2010/main" val="3561381069"/>
              </p:ext>
            </p:extLst>
          </p:nvPr>
        </p:nvGraphicFramePr>
        <p:xfrm>
          <a:off x="6744441" y="3723128"/>
          <a:ext cx="4733183" cy="2165538"/>
        </p:xfrm>
        <a:graphic>
          <a:graphicData uri="http://schemas.openxmlformats.org/drawingml/2006/table">
            <a:tbl>
              <a:tblPr bandRow="1">
                <a:tableStyleId>{2D5ABB26-0587-4C30-8999-92F81FD0307C}</a:tableStyleId>
              </a:tblPr>
              <a:tblGrid>
                <a:gridCol w="1738666">
                  <a:extLst>
                    <a:ext uri="{9D8B030D-6E8A-4147-A177-3AD203B41FA5}">
                      <a16:colId xmlns:a16="http://schemas.microsoft.com/office/drawing/2014/main" val="1350475765"/>
                    </a:ext>
                  </a:extLst>
                </a:gridCol>
                <a:gridCol w="844178">
                  <a:extLst>
                    <a:ext uri="{9D8B030D-6E8A-4147-A177-3AD203B41FA5}">
                      <a16:colId xmlns:a16="http://schemas.microsoft.com/office/drawing/2014/main" val="3150859487"/>
                    </a:ext>
                  </a:extLst>
                </a:gridCol>
                <a:gridCol w="824114">
                  <a:extLst>
                    <a:ext uri="{9D8B030D-6E8A-4147-A177-3AD203B41FA5}">
                      <a16:colId xmlns:a16="http://schemas.microsoft.com/office/drawing/2014/main" val="2507945543"/>
                    </a:ext>
                  </a:extLst>
                </a:gridCol>
                <a:gridCol w="749592">
                  <a:extLst>
                    <a:ext uri="{9D8B030D-6E8A-4147-A177-3AD203B41FA5}">
                      <a16:colId xmlns:a16="http://schemas.microsoft.com/office/drawing/2014/main" val="3296469785"/>
                    </a:ext>
                  </a:extLst>
                </a:gridCol>
                <a:gridCol w="576633">
                  <a:extLst>
                    <a:ext uri="{9D8B030D-6E8A-4147-A177-3AD203B41FA5}">
                      <a16:colId xmlns:a16="http://schemas.microsoft.com/office/drawing/2014/main" val="3410481507"/>
                    </a:ext>
                  </a:extLst>
                </a:gridCol>
              </a:tblGrid>
              <a:tr h="36092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 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625253"/>
                  </a:ext>
                </a:extLst>
              </a:tr>
              <a:tr h="360923">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590857157"/>
                  </a:ext>
                </a:extLst>
              </a:tr>
              <a:tr h="36092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10 379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5,4 </a:t>
                      </a:r>
                    </a:p>
                  </a:txBody>
                  <a:tcPr marL="9525" marR="9525" marT="9525" marB="0" anchor="ctr"/>
                </a:tc>
                <a:extLst>
                  <a:ext uri="{0D108BD9-81ED-4DB2-BD59-A6C34878D82A}">
                    <a16:rowId xmlns:a16="http://schemas.microsoft.com/office/drawing/2014/main" val="3700979003"/>
                  </a:ext>
                </a:extLst>
              </a:tr>
              <a:tr h="36092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4 705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6,1 </a:t>
                      </a:r>
                    </a:p>
                  </a:txBody>
                  <a:tcPr marL="9525" marR="9525" marT="9525" marB="0" anchor="ctr"/>
                </a:tc>
                <a:extLst>
                  <a:ext uri="{0D108BD9-81ED-4DB2-BD59-A6C34878D82A}">
                    <a16:rowId xmlns:a16="http://schemas.microsoft.com/office/drawing/2014/main" val="1812128137"/>
                  </a:ext>
                </a:extLst>
              </a:tr>
              <a:tr h="360923">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388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9,7 </a:t>
                      </a:r>
                    </a:p>
                  </a:txBody>
                  <a:tcPr marL="9525" marR="9525" marT="9525" marB="0" anchor="ctr"/>
                </a:tc>
                <a:extLst>
                  <a:ext uri="{0D108BD9-81ED-4DB2-BD59-A6C34878D82A}">
                    <a16:rowId xmlns:a16="http://schemas.microsoft.com/office/drawing/2014/main" val="3641912311"/>
                  </a:ext>
                </a:extLst>
              </a:tr>
              <a:tr h="360923">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234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0,9 </a:t>
                      </a:r>
                    </a:p>
                  </a:txBody>
                  <a:tcPr marL="9525" marR="9525" marT="9525" marB="0" anchor="ctr"/>
                </a:tc>
                <a:extLst>
                  <a:ext uri="{0D108BD9-81ED-4DB2-BD59-A6C34878D82A}">
                    <a16:rowId xmlns:a16="http://schemas.microsoft.com/office/drawing/2014/main" val="3127139500"/>
                  </a:ext>
                </a:extLst>
              </a:tr>
            </a:tbl>
          </a:graphicData>
        </a:graphic>
      </p:graphicFrame>
      <p:graphicFrame>
        <p:nvGraphicFramePr>
          <p:cNvPr id="13" name="Diagram 12">
            <a:extLst>
              <a:ext uri="{FF2B5EF4-FFF2-40B4-BE49-F238E27FC236}">
                <a16:creationId xmlns:a16="http://schemas.microsoft.com/office/drawing/2014/main" id="{A82B1D1C-A87D-45AE-BA3F-69672ABF2908}"/>
              </a:ext>
            </a:extLst>
          </p:cNvPr>
          <p:cNvGraphicFramePr>
            <a:graphicFrameLocks/>
          </p:cNvGraphicFramePr>
          <p:nvPr>
            <p:extLst>
              <p:ext uri="{D42A27DB-BD31-4B8C-83A1-F6EECF244321}">
                <p14:modId xmlns:p14="http://schemas.microsoft.com/office/powerpoint/2010/main" val="833213946"/>
              </p:ext>
            </p:extLst>
          </p:nvPr>
        </p:nvGraphicFramePr>
        <p:xfrm>
          <a:off x="721634" y="1959448"/>
          <a:ext cx="5757544" cy="3797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80"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1113" y="1551963"/>
            <a:ext cx="4733180" cy="1877037"/>
          </a:xfrm>
        </p:spPr>
        <p:txBody>
          <a:bodyPr/>
          <a:lstStyle/>
          <a:p>
            <a:pPr marL="285750" indent="-285750">
              <a:buFont typeface="Arial" panose="020B0604020202020204" pitchFamily="34" charset="0"/>
              <a:buChar char="•"/>
            </a:pPr>
            <a:r>
              <a:rPr lang="sv-SE" sz="1400" dirty="0"/>
              <a:t>Bostadsbyggandet minskar 10 procent under kvartalet. På helårsbasis har det skett en marginell ökning av bostadsbyggandet i Uppsala län. </a:t>
            </a:r>
          </a:p>
          <a:p>
            <a:pPr marL="285750" indent="-285750">
              <a:buFont typeface="Arial" panose="020B0604020202020204" pitchFamily="34" charset="0"/>
              <a:buChar char="•"/>
            </a:pPr>
            <a:r>
              <a:rPr lang="sv-SE" sz="1400" dirty="0"/>
              <a:t>I Uppsala kommun har bostadsbyggandet minskat med 36 procent under fjärde kvartalet och 22 procent de senaste fyra kvartalen.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a:t>
            </a:r>
            <a:r>
              <a:rPr lang="sv-SE" sz="1200"/>
              <a:t>2010 kv4</a:t>
            </a:r>
            <a:endParaRPr lang="sv-SE" sz="1400" dirty="0"/>
          </a:p>
        </p:txBody>
      </p:sp>
      <p:graphicFrame>
        <p:nvGraphicFramePr>
          <p:cNvPr id="3" name="Tabell 2">
            <a:extLst>
              <a:ext uri="{FF2B5EF4-FFF2-40B4-BE49-F238E27FC236}">
                <a16:creationId xmlns:a16="http://schemas.microsoft.com/office/drawing/2014/main" id="{ACF6CAF0-B108-45D1-AA0F-31A2E5CC7DA7}"/>
              </a:ext>
            </a:extLst>
          </p:cNvPr>
          <p:cNvGraphicFramePr>
            <a:graphicFrameLocks noGrp="1"/>
          </p:cNvGraphicFramePr>
          <p:nvPr>
            <p:extLst>
              <p:ext uri="{D42A27DB-BD31-4B8C-83A1-F6EECF244321}">
                <p14:modId xmlns:p14="http://schemas.microsoft.com/office/powerpoint/2010/main" val="476756981"/>
              </p:ext>
            </p:extLst>
          </p:nvPr>
        </p:nvGraphicFramePr>
        <p:xfrm>
          <a:off x="6744445" y="3730344"/>
          <a:ext cx="4746514" cy="2149756"/>
        </p:xfrm>
        <a:graphic>
          <a:graphicData uri="http://schemas.openxmlformats.org/drawingml/2006/table">
            <a:tbl>
              <a:tblPr bandRow="1">
                <a:tableStyleId>{2D5ABB26-0587-4C30-8999-92F81FD0307C}</a:tableStyleId>
              </a:tblPr>
              <a:tblGrid>
                <a:gridCol w="1550447">
                  <a:extLst>
                    <a:ext uri="{9D8B030D-6E8A-4147-A177-3AD203B41FA5}">
                      <a16:colId xmlns:a16="http://schemas.microsoft.com/office/drawing/2014/main" val="2563402271"/>
                    </a:ext>
                  </a:extLst>
                </a:gridCol>
                <a:gridCol w="688592">
                  <a:extLst>
                    <a:ext uri="{9D8B030D-6E8A-4147-A177-3AD203B41FA5}">
                      <a16:colId xmlns:a16="http://schemas.microsoft.com/office/drawing/2014/main" val="930993391"/>
                    </a:ext>
                  </a:extLst>
                </a:gridCol>
                <a:gridCol w="781203">
                  <a:extLst>
                    <a:ext uri="{9D8B030D-6E8A-4147-A177-3AD203B41FA5}">
                      <a16:colId xmlns:a16="http://schemas.microsoft.com/office/drawing/2014/main" val="2407904494"/>
                    </a:ext>
                  </a:extLst>
                </a:gridCol>
                <a:gridCol w="618452">
                  <a:extLst>
                    <a:ext uri="{9D8B030D-6E8A-4147-A177-3AD203B41FA5}">
                      <a16:colId xmlns:a16="http://schemas.microsoft.com/office/drawing/2014/main" val="630731481"/>
                    </a:ext>
                  </a:extLst>
                </a:gridCol>
                <a:gridCol w="564202">
                  <a:extLst>
                    <a:ext uri="{9D8B030D-6E8A-4147-A177-3AD203B41FA5}">
                      <a16:colId xmlns:a16="http://schemas.microsoft.com/office/drawing/2014/main" val="557979284"/>
                    </a:ext>
                  </a:extLst>
                </a:gridCol>
                <a:gridCol w="543618">
                  <a:extLst>
                    <a:ext uri="{9D8B030D-6E8A-4147-A177-3AD203B41FA5}">
                      <a16:colId xmlns:a16="http://schemas.microsoft.com/office/drawing/2014/main" val="3663586322"/>
                    </a:ext>
                  </a:extLst>
                </a:gridCol>
              </a:tblGrid>
              <a:tr h="314142">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3595473482"/>
                  </a:ext>
                </a:extLst>
              </a:tr>
              <a:tr h="329850">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310578881"/>
                  </a:ext>
                </a:extLst>
              </a:tr>
              <a:tr h="376441">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12 852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47 484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a:t>
                      </a:r>
                    </a:p>
                  </a:txBody>
                  <a:tcPr marL="9525" marR="9525" marT="9525" marB="0" anchor="ctr"/>
                </a:tc>
                <a:extLst>
                  <a:ext uri="{0D108BD9-81ED-4DB2-BD59-A6C34878D82A}">
                    <a16:rowId xmlns:a16="http://schemas.microsoft.com/office/drawing/2014/main" val="73213776"/>
                  </a:ext>
                </a:extLst>
              </a:tr>
              <a:tr h="376441">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5 503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21 642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a:t>
                      </a:r>
                    </a:p>
                  </a:txBody>
                  <a:tcPr marL="9525" marR="9525" marT="9525" marB="0" anchor="ctr"/>
                </a:tc>
                <a:extLst>
                  <a:ext uri="{0D108BD9-81ED-4DB2-BD59-A6C34878D82A}">
                    <a16:rowId xmlns:a16="http://schemas.microsoft.com/office/drawing/2014/main" val="3181585377"/>
                  </a:ext>
                </a:extLst>
              </a:tr>
              <a:tr h="376441">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737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2 601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a:t>
                      </a:r>
                    </a:p>
                  </a:txBody>
                  <a:tcPr marL="9525" marR="9525" marT="9525" marB="0" anchor="ctr"/>
                </a:tc>
                <a:extLst>
                  <a:ext uri="{0D108BD9-81ED-4DB2-BD59-A6C34878D82A}">
                    <a16:rowId xmlns:a16="http://schemas.microsoft.com/office/drawing/2014/main" val="977420305"/>
                  </a:ext>
                </a:extLst>
              </a:tr>
              <a:tr h="376441">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427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1 570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-22</a:t>
                      </a:r>
                    </a:p>
                  </a:txBody>
                  <a:tcPr marL="9525" marR="9525" marT="9525" marB="0" anchor="ctr"/>
                </a:tc>
                <a:extLst>
                  <a:ext uri="{0D108BD9-81ED-4DB2-BD59-A6C34878D82A}">
                    <a16:rowId xmlns:a16="http://schemas.microsoft.com/office/drawing/2014/main" val="600720821"/>
                  </a:ext>
                </a:extLst>
              </a:tr>
            </a:tbl>
          </a:graphicData>
        </a:graphic>
      </p:graphicFrame>
      <p:graphicFrame>
        <p:nvGraphicFramePr>
          <p:cNvPr id="13" name="Diagram 12">
            <a:extLst>
              <a:ext uri="{FF2B5EF4-FFF2-40B4-BE49-F238E27FC236}">
                <a16:creationId xmlns:a16="http://schemas.microsoft.com/office/drawing/2014/main" id="{A82B1D1C-A87D-45AE-BA3F-69672ABF2908}"/>
              </a:ext>
            </a:extLst>
          </p:cNvPr>
          <p:cNvGraphicFramePr>
            <a:graphicFrameLocks/>
          </p:cNvGraphicFramePr>
          <p:nvPr>
            <p:extLst>
              <p:ext uri="{D42A27DB-BD31-4B8C-83A1-F6EECF244321}">
                <p14:modId xmlns:p14="http://schemas.microsoft.com/office/powerpoint/2010/main" val="3621849869"/>
              </p:ext>
            </p:extLst>
          </p:nvPr>
        </p:nvGraphicFramePr>
        <p:xfrm>
          <a:off x="721636" y="1949297"/>
          <a:ext cx="5879461" cy="380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36166" y="2341947"/>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27890" y="2348239"/>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1244" y="4775655"/>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1" y="1456854"/>
            <a:ext cx="6179638"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a:t>
            </a:r>
            <a:r>
              <a:rPr lang="sv-SE" sz="1200"/>
              <a:t>2010 kv4</a:t>
            </a:r>
            <a:endParaRPr lang="sv-SE" sz="1400" dirty="0"/>
          </a:p>
        </p:txBody>
      </p:sp>
      <p:graphicFrame>
        <p:nvGraphicFramePr>
          <p:cNvPr id="4" name="Tabell 3">
            <a:extLst>
              <a:ext uri="{FF2B5EF4-FFF2-40B4-BE49-F238E27FC236}">
                <a16:creationId xmlns:a16="http://schemas.microsoft.com/office/drawing/2014/main" id="{068B3E50-6F04-40F3-9EEA-3120155B919C}"/>
              </a:ext>
            </a:extLst>
          </p:cNvPr>
          <p:cNvGraphicFramePr>
            <a:graphicFrameLocks noGrp="1"/>
          </p:cNvGraphicFramePr>
          <p:nvPr>
            <p:extLst>
              <p:ext uri="{D42A27DB-BD31-4B8C-83A1-F6EECF244321}">
                <p14:modId xmlns:p14="http://schemas.microsoft.com/office/powerpoint/2010/main" val="1329208649"/>
              </p:ext>
            </p:extLst>
          </p:nvPr>
        </p:nvGraphicFramePr>
        <p:xfrm>
          <a:off x="6712537" y="2601551"/>
          <a:ext cx="4733184" cy="2174104"/>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226247226"/>
                    </a:ext>
                  </a:extLst>
                </a:gridCol>
                <a:gridCol w="686658">
                  <a:extLst>
                    <a:ext uri="{9D8B030D-6E8A-4147-A177-3AD203B41FA5}">
                      <a16:colId xmlns:a16="http://schemas.microsoft.com/office/drawing/2014/main" val="1608357605"/>
                    </a:ext>
                  </a:extLst>
                </a:gridCol>
                <a:gridCol w="779009">
                  <a:extLst>
                    <a:ext uri="{9D8B030D-6E8A-4147-A177-3AD203B41FA5}">
                      <a16:colId xmlns:a16="http://schemas.microsoft.com/office/drawing/2014/main" val="3015834062"/>
                    </a:ext>
                  </a:extLst>
                </a:gridCol>
                <a:gridCol w="572927">
                  <a:extLst>
                    <a:ext uri="{9D8B030D-6E8A-4147-A177-3AD203B41FA5}">
                      <a16:colId xmlns:a16="http://schemas.microsoft.com/office/drawing/2014/main" val="2375083865"/>
                    </a:ext>
                  </a:extLst>
                </a:gridCol>
                <a:gridCol w="606406">
                  <a:extLst>
                    <a:ext uri="{9D8B030D-6E8A-4147-A177-3AD203B41FA5}">
                      <a16:colId xmlns:a16="http://schemas.microsoft.com/office/drawing/2014/main" val="771144910"/>
                    </a:ext>
                  </a:extLst>
                </a:gridCol>
                <a:gridCol w="542092">
                  <a:extLst>
                    <a:ext uri="{9D8B030D-6E8A-4147-A177-3AD203B41FA5}">
                      <a16:colId xmlns:a16="http://schemas.microsoft.com/office/drawing/2014/main" val="3281385385"/>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553099349"/>
                  </a:ext>
                </a:extLst>
              </a:tr>
              <a:tr h="24706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T>
                      <a:noFill/>
                    </a:lnT>
                  </a:tcPr>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685213949"/>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5 363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27 085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-42 </a:t>
                      </a:r>
                    </a:p>
                  </a:txBody>
                  <a:tcPr marL="9525" marR="9525" marT="9525" marB="0" anchor="ctr"/>
                </a:tc>
                <a:extLst>
                  <a:ext uri="{0D108BD9-81ED-4DB2-BD59-A6C34878D82A}">
                    <a16:rowId xmlns:a16="http://schemas.microsoft.com/office/drawing/2014/main" val="1156873607"/>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2 525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11 969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 </a:t>
                      </a:r>
                    </a:p>
                  </a:txBody>
                  <a:tcPr marL="9525" marR="9525" marT="9525" marB="0" anchor="ctr"/>
                </a:tc>
                <a:extLst>
                  <a:ext uri="{0D108BD9-81ED-4DB2-BD59-A6C34878D82A}">
                    <a16:rowId xmlns:a16="http://schemas.microsoft.com/office/drawing/2014/main" val="4016564608"/>
                  </a:ext>
                </a:extLst>
              </a:tr>
              <a:tr h="281958">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103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494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-40 </a:t>
                      </a:r>
                    </a:p>
                  </a:txBody>
                  <a:tcPr marL="9525" marR="9525" marT="9525" marB="0" anchor="ctr"/>
                </a:tc>
                <a:extLst>
                  <a:ext uri="{0D108BD9-81ED-4DB2-BD59-A6C34878D82A}">
                    <a16:rowId xmlns:a16="http://schemas.microsoft.com/office/drawing/2014/main" val="99760695"/>
                  </a:ext>
                </a:extLst>
              </a:tr>
              <a:tr h="281958">
                <a:tc>
                  <a:txBody>
                    <a:bodyPr/>
                    <a:lstStyle/>
                    <a:p>
                      <a:pPr marL="72000" algn="l" fontAlgn="b"/>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pitchFamily="34" charset="0"/>
                        </a:rPr>
                        <a:t>10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-67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-68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41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-70 </a:t>
                      </a:r>
                    </a:p>
                  </a:txBody>
                  <a:tcPr marL="9525" marR="9525" marT="9525" marB="0" anchor="ctr"/>
                </a:tc>
                <a:extLst>
                  <a:ext uri="{0D108BD9-81ED-4DB2-BD59-A6C34878D82A}">
                    <a16:rowId xmlns:a16="http://schemas.microsoft.com/office/drawing/2014/main" val="431771379"/>
                  </a:ext>
                </a:extLst>
              </a:tr>
              <a:tr h="281958">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79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356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-41 </a:t>
                      </a:r>
                    </a:p>
                  </a:txBody>
                  <a:tcPr marL="9525" marR="9525" marT="9525" marB="0" anchor="ctr"/>
                </a:tc>
                <a:extLst>
                  <a:ext uri="{0D108BD9-81ED-4DB2-BD59-A6C34878D82A}">
                    <a16:rowId xmlns:a16="http://schemas.microsoft.com/office/drawing/2014/main" val="223107765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pitchFamily="34" charset="0"/>
                        </a:rPr>
                        <a:t>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-68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-69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36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-70 </a:t>
                      </a:r>
                    </a:p>
                  </a:txBody>
                  <a:tcPr marL="9525" marR="9525" marT="9525" marB="0" anchor="ctr"/>
                </a:tc>
                <a:extLst>
                  <a:ext uri="{0D108BD9-81ED-4DB2-BD59-A6C34878D82A}">
                    <a16:rowId xmlns:a16="http://schemas.microsoft.com/office/drawing/2014/main" val="3972017810"/>
                  </a:ext>
                </a:extLst>
              </a:tr>
            </a:tbl>
          </a:graphicData>
        </a:graphic>
      </p:graphicFrame>
      <p:sp>
        <p:nvSpPr>
          <p:cNvPr id="11" name="textruta 10">
            <a:extLst>
              <a:ext uri="{FF2B5EF4-FFF2-40B4-BE49-F238E27FC236}">
                <a16:creationId xmlns:a16="http://schemas.microsoft.com/office/drawing/2014/main" id="{BF5BCD3F-81CE-42CD-9AB0-58077A2D935A}"/>
              </a:ext>
            </a:extLst>
          </p:cNvPr>
          <p:cNvSpPr txBox="1"/>
          <p:nvPr/>
        </p:nvSpPr>
        <p:spPr>
          <a:xfrm>
            <a:off x="10335431" y="4948916"/>
            <a:ext cx="1181734" cy="276999"/>
          </a:xfrm>
          <a:prstGeom prst="rect">
            <a:avLst/>
          </a:prstGeom>
          <a:noFill/>
        </p:spPr>
        <p:txBody>
          <a:bodyPr wrap="square" rtlCol="0">
            <a:spAutoFit/>
          </a:bodyPr>
          <a:lstStyle/>
          <a:p>
            <a:r>
              <a:rPr lang="sv-SE" sz="600" dirty="0"/>
              <a:t>**För utländska gästnätter exklusive camping</a:t>
            </a:r>
          </a:p>
        </p:txBody>
      </p:sp>
      <p:graphicFrame>
        <p:nvGraphicFramePr>
          <p:cNvPr id="13" name="Diagram 12">
            <a:extLst>
              <a:ext uri="{FF2B5EF4-FFF2-40B4-BE49-F238E27FC236}">
                <a16:creationId xmlns:a16="http://schemas.microsoft.com/office/drawing/2014/main" id="{08F209BC-62C6-478F-A412-8C4E9F359C56}"/>
              </a:ext>
            </a:extLst>
          </p:cNvPr>
          <p:cNvGraphicFramePr>
            <a:graphicFrameLocks/>
          </p:cNvGraphicFramePr>
          <p:nvPr>
            <p:extLst>
              <p:ext uri="{D42A27DB-BD31-4B8C-83A1-F6EECF244321}">
                <p14:modId xmlns:p14="http://schemas.microsoft.com/office/powerpoint/2010/main" val="1492805405"/>
              </p:ext>
            </p:extLst>
          </p:nvPr>
        </p:nvGraphicFramePr>
        <p:xfrm>
          <a:off x="717551" y="2164739"/>
          <a:ext cx="5892255" cy="3592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byggnad, utomhus, himmel, hög&#10;&#10;Automatiskt genererad beskrivning">
            <a:extLst>
              <a:ext uri="{FF2B5EF4-FFF2-40B4-BE49-F238E27FC236}">
                <a16:creationId xmlns:a16="http://schemas.microsoft.com/office/drawing/2014/main" id="{8D87B532-361E-409D-948B-8D79FFBFCE3A}"/>
              </a:ext>
            </a:extLst>
          </p:cNvPr>
          <p:cNvPicPr>
            <a:picLocks noGrp="1" noChangeAspect="1"/>
          </p:cNvPicPr>
          <p:nvPr>
            <p:ph type="pic" sz="quarter" idx="13"/>
          </p:nvPr>
        </p:nvPicPr>
        <p:blipFill>
          <a:blip r:embed="rId2"/>
          <a:srcRect l="1585" r="1585"/>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292059236"/>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16702">
                  <a:extLst>
                    <a:ext uri="{9D8B030D-6E8A-4147-A177-3AD203B41FA5}">
                      <a16:colId xmlns:a16="http://schemas.microsoft.com/office/drawing/2014/main" val="2818758293"/>
                    </a:ext>
                  </a:extLst>
                </a:gridCol>
                <a:gridCol w="1116702">
                  <a:extLst>
                    <a:ext uri="{9D8B030D-6E8A-4147-A177-3AD203B41FA5}">
                      <a16:colId xmlns:a16="http://schemas.microsoft.com/office/drawing/2014/main" val="2261431699"/>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algn="l" rtl="0" fontAlgn="ctr"/>
                      <a:r>
                        <a:rPr lang="sv-SE" sz="800" b="1" i="0" u="none" strike="noStrike">
                          <a:solidFill>
                            <a:srgbClr val="000000"/>
                          </a:solidFill>
                          <a:effectLst/>
                          <a:latin typeface="Futura Std Book" panose="020B0502020204020303" pitchFamily="34" charset="0"/>
                        </a:rPr>
                        <a:t>Uppsala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651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dirty="0">
                          <a:solidFill>
                            <a:srgbClr val="000000"/>
                          </a:solidFill>
                          <a:effectLst/>
                          <a:latin typeface="Futura Std Book" panose="020B0502020204020303" pitchFamily="34" charset="0"/>
                        </a:rPr>
                        <a:t>Enköping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-33</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Heby</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50</a:t>
                      </a: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Håbo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Knivsta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-33</a:t>
                      </a: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Tierp</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Uppsala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-20</a:t>
                      </a:r>
                    </a:p>
                  </a:txBody>
                  <a:tcPr marL="9525" marR="9525" marT="9525"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Älvkarleby</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100</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Östhammar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a:t>
                      </a:r>
                    </a:p>
                  </a:txBody>
                  <a:tcPr marL="9525" marR="9525" marT="9525" marB="0" anchor="ctr"/>
                </a:tc>
                <a:extLst>
                  <a:ext uri="{0D108BD9-81ED-4DB2-BD59-A6C34878D82A}">
                    <a16:rowId xmlns:a16="http://schemas.microsoft.com/office/drawing/2014/main" val="1084239425"/>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Uppsala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byggnad, utomhus, himmel, hög&#10;&#10;Automatiskt genererad beskrivning">
            <a:extLst>
              <a:ext uri="{FF2B5EF4-FFF2-40B4-BE49-F238E27FC236}">
                <a16:creationId xmlns:a16="http://schemas.microsoft.com/office/drawing/2014/main" id="{BDAFF4F4-B214-4017-9B61-4F36E84ABF80}"/>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910426991"/>
              </p:ext>
            </p:extLst>
          </p:nvPr>
        </p:nvGraphicFramePr>
        <p:xfrm>
          <a:off x="6167438" y="106615"/>
          <a:ext cx="5689600" cy="6418008"/>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8">
                  <a:extLst>
                    <a:ext uri="{9D8B030D-6E8A-4147-A177-3AD203B41FA5}">
                      <a16:colId xmlns:a16="http://schemas.microsoft.com/office/drawing/2014/main" val="1452816917"/>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a:solidFill>
                            <a:schemeClr val="bg1"/>
                          </a:solidFill>
                        </a:rPr>
                        <a:t>Antal*                 </a:t>
                      </a: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2020 kv4</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2020 kv4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marL="7200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a:solidFill>
                            <a:srgbClr val="000000"/>
                          </a:solidFill>
                          <a:effectLst/>
                          <a:latin typeface="Futura Std Book" panose="020B0502020204020303" pitchFamily="34" charset="0"/>
                        </a:rPr>
                        <a:t>6 405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332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Håbo</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293360832"/>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Älvkarleby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8</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559525621"/>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Knivsta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285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1947986397"/>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Heby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2325918200"/>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Tierp</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944598109"/>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Uppsala</a:t>
                      </a:r>
                    </a:p>
                  </a:txBody>
                  <a:tcPr marL="9525"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pitchFamily="34" charset="0"/>
                        </a:rPr>
                        <a:t>4 229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12</a:t>
                      </a:r>
                    </a:p>
                  </a:txBody>
                  <a:tcPr marL="9525" marR="9525" marT="9525" marB="0" anchor="ctr"/>
                </a:tc>
                <a:extLst>
                  <a:ext uri="{0D108BD9-81ED-4DB2-BD59-A6C34878D82A}">
                    <a16:rowId xmlns:a16="http://schemas.microsoft.com/office/drawing/2014/main" val="3208508909"/>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Enköping</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931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1121273573"/>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Östhammar</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084239425"/>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11" name="textruta 10">
            <a:extLst>
              <a:ext uri="{FF2B5EF4-FFF2-40B4-BE49-F238E27FC236}">
                <a16:creationId xmlns:a16="http://schemas.microsoft.com/office/drawing/2014/main" id="{5EF2F2E0-92CB-4136-954E-2C070D9A22D8}"/>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byggnad&#10;&#10;Automatiskt genererad beskrivning">
            <a:extLst>
              <a:ext uri="{FF2B5EF4-FFF2-40B4-BE49-F238E27FC236}">
                <a16:creationId xmlns:a16="http://schemas.microsoft.com/office/drawing/2014/main" id="{B0583737-C664-4945-B440-0DD36D71B755}"/>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Uppsala län och Uppsala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a:t>Läs samtliga konjunkturrapporter som tas fram inom ramen för partnerskapet Stockholm Business Alliance här: </a:t>
            </a:r>
            <a:r>
              <a:rPr lang="sv-SE" sz="1100" u="sng">
                <a:hlinkClick r:id="rId4"/>
              </a:rPr>
              <a:t>http://stockholmbusinessalliance.se/hitta-material/konjunkturrapporter/</a:t>
            </a:r>
            <a:r>
              <a:rPr lang="sv-SE" sz="1100"/>
              <a:t> </a:t>
            </a:r>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byggnad, utomhus, himmel, hög&#10;&#10;Automatiskt genererad beskrivning">
            <a:extLst>
              <a:ext uri="{FF2B5EF4-FFF2-40B4-BE49-F238E27FC236}">
                <a16:creationId xmlns:a16="http://schemas.microsoft.com/office/drawing/2014/main" id="{331698A9-B7F7-40FF-B9C5-ADA85EDB414E}"/>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Uppsala 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86080318"/>
              </p:ext>
            </p:extLst>
          </p:nvPr>
        </p:nvGraphicFramePr>
        <p:xfrm>
          <a:off x="6167440" y="106614"/>
          <a:ext cx="5702807" cy="6424985"/>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155663">
                  <a:extLst>
                    <a:ext uri="{9D8B030D-6E8A-4147-A177-3AD203B41FA5}">
                      <a16:colId xmlns:a16="http://schemas.microsoft.com/office/drawing/2014/main" val="2818758293"/>
                    </a:ext>
                  </a:extLst>
                </a:gridCol>
                <a:gridCol w="1167413">
                  <a:extLst>
                    <a:ext uri="{9D8B030D-6E8A-4147-A177-3AD203B41FA5}">
                      <a16:colId xmlns:a16="http://schemas.microsoft.com/office/drawing/2014/main" val="1452816917"/>
                    </a:ext>
                  </a:extLst>
                </a:gridCol>
              </a:tblGrid>
              <a:tr h="5861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61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61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868">
                <a:tc>
                  <a:txBody>
                    <a:bodyPr/>
                    <a:lstStyle/>
                    <a:p>
                      <a:pPr marL="7200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14 797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39,8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a:rPr>
                        <a:t>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Håbo</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676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extLst>
                  <a:ext uri="{0D108BD9-81ED-4DB2-BD59-A6C34878D82A}">
                    <a16:rowId xmlns:a16="http://schemas.microsoft.com/office/drawing/2014/main" val="293360832"/>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Älvkarleby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0,5</a:t>
                      </a:r>
                    </a:p>
                  </a:txBody>
                  <a:tcPr marL="9525" marR="9525" marT="9525" marB="0" anchor="ctr"/>
                </a:tc>
                <a:extLst>
                  <a:ext uri="{0D108BD9-81ED-4DB2-BD59-A6C34878D82A}">
                    <a16:rowId xmlns:a16="http://schemas.microsoft.com/office/drawing/2014/main" val="1559525621"/>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Knivsta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89,2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1,9</a:t>
                      </a:r>
                    </a:p>
                  </a:txBody>
                  <a:tcPr marL="9525" marR="9525" marT="9525" marB="0" anchor="ctr"/>
                </a:tc>
                <a:extLst>
                  <a:ext uri="{0D108BD9-81ED-4DB2-BD59-A6C34878D82A}">
                    <a16:rowId xmlns:a16="http://schemas.microsoft.com/office/drawing/2014/main" val="1947986397"/>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Heby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1,1</a:t>
                      </a:r>
                    </a:p>
                  </a:txBody>
                  <a:tcPr marL="9525" marR="9525" marT="9525" marB="0" anchor="ctr"/>
                </a:tc>
                <a:extLst>
                  <a:ext uri="{0D108BD9-81ED-4DB2-BD59-A6C34878D82A}">
                    <a16:rowId xmlns:a16="http://schemas.microsoft.com/office/drawing/2014/main" val="2325918200"/>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Tierp</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1,2</a:t>
                      </a:r>
                    </a:p>
                  </a:txBody>
                  <a:tcPr marL="9525" marR="9525" marT="9525" marB="0" anchor="ctr"/>
                </a:tc>
                <a:extLst>
                  <a:ext uri="{0D108BD9-81ED-4DB2-BD59-A6C34878D82A}">
                    <a16:rowId xmlns:a16="http://schemas.microsoft.com/office/drawing/2014/main" val="3944598109"/>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Uppsala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9 440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1,6</a:t>
                      </a:r>
                    </a:p>
                  </a:txBody>
                  <a:tcPr marL="9525" marR="9525" marT="9525" marB="0" anchor="ctr"/>
                </a:tc>
                <a:extLst>
                  <a:ext uri="{0D108BD9-81ED-4DB2-BD59-A6C34878D82A}">
                    <a16:rowId xmlns:a16="http://schemas.microsoft.com/office/drawing/2014/main" val="3208508909"/>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Enköping</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1 798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6350" marR="6350" marT="6350" marB="0" anchor="ctr"/>
                </a:tc>
                <a:tc>
                  <a:txBody>
                    <a:bodyPr/>
                    <a:lstStyle/>
                    <a:p>
                      <a:pPr algn="ctr" rtl="0" fontAlgn="ctr"/>
                      <a:r>
                        <a:rPr lang="sv-SE" sz="800" b="0" i="0" u="none" strike="noStrike">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1121273573"/>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Östhammar</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477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21,7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3,0</a:t>
                      </a:r>
                    </a:p>
                  </a:txBody>
                  <a:tcPr marL="6350" marR="6350" marT="6350"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0,5</a:t>
                      </a:r>
                    </a:p>
                  </a:txBody>
                  <a:tcPr marL="9525" marR="9525" marT="9525" marB="0" anchor="ctr"/>
                </a:tc>
                <a:extLst>
                  <a:ext uri="{0D108BD9-81ED-4DB2-BD59-A6C34878D82A}">
                    <a16:rowId xmlns:a16="http://schemas.microsoft.com/office/drawing/2014/main" val="1084239425"/>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byggnad, utomhus, himmel, hög&#10;&#10;Automatiskt genererad beskrivning">
            <a:extLst>
              <a:ext uri="{FF2B5EF4-FFF2-40B4-BE49-F238E27FC236}">
                <a16:creationId xmlns:a16="http://schemas.microsoft.com/office/drawing/2014/main" id="{34185575-BCF8-4CD6-B3AC-D9BCC173060C}"/>
              </a:ext>
            </a:extLst>
          </p:cNvPr>
          <p:cNvPicPr>
            <a:picLocks noGrp="1" noChangeAspect="1"/>
          </p:cNvPicPr>
          <p:nvPr>
            <p:ph type="pic" sz="quarter" idx="13"/>
          </p:nvPr>
        </p:nvPicPr>
        <p:blipFill>
          <a:blip r:embed="rId2"/>
          <a:srcRect l="1585" r="1585"/>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1648478664"/>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marL="72000" algn="l" fontAlgn="b"/>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388 394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pitchFamily="34" charset="0"/>
                        </a:rPr>
                        <a:t>737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Enköping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46 240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36</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Heby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14 101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231</a:t>
                      </a: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Håbo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22 019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100</a:t>
                      </a: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Knivsta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19 106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917</a:t>
                      </a: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Tierp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21 327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-67</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Uppsala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233 839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1,3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427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-36</a:t>
                      </a:r>
                    </a:p>
                  </a:txBody>
                  <a:tcPr marL="9525" marR="9525" marT="9525"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Älvkarleby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9 511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1 200</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Östhammar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22 251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33</a:t>
                      </a:r>
                    </a:p>
                  </a:txBody>
                  <a:tcPr marL="9525" marR="9525" marT="9525" marB="0" anchor="ctr"/>
                </a:tc>
                <a:extLst>
                  <a:ext uri="{0D108BD9-81ED-4DB2-BD59-A6C34878D82A}">
                    <a16:rowId xmlns:a16="http://schemas.microsoft.com/office/drawing/2014/main" val="1084239425"/>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byggnad, utomhus, himmel, hög&#10;&#10;Automatiskt genererad beskrivning">
            <a:extLst>
              <a:ext uri="{FF2B5EF4-FFF2-40B4-BE49-F238E27FC236}">
                <a16:creationId xmlns:a16="http://schemas.microsoft.com/office/drawing/2014/main" id="{C82841F1-D815-435F-83A1-B321E692B0CF}"/>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3377035657"/>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85499">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algn="l" rtl="0" fontAlgn="ctr"/>
                      <a:r>
                        <a:rPr lang="sv-SE" sz="800" b="1" i="0" u="none" strike="noStrike" dirty="0">
                          <a:solidFill>
                            <a:srgbClr val="000000"/>
                          </a:solidFill>
                          <a:effectLst/>
                          <a:latin typeface="Futura Std Book" panose="020B0502020204020303" pitchFamily="34" charset="0"/>
                        </a:rPr>
                        <a:t>Uppsala län</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dirty="0">
                          <a:solidFill>
                            <a:srgbClr val="000000"/>
                          </a:solidFill>
                          <a:effectLst/>
                          <a:latin typeface="Futura Std Book" panose="020B0502020204020303"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dirty="0">
                          <a:solidFill>
                            <a:srgbClr val="000000"/>
                          </a:solidFill>
                          <a:effectLst/>
                          <a:latin typeface="Futura Std Book" panose="020B0502020204020303" pitchFamily="34" charset="0"/>
                        </a:rPr>
                        <a:t>Enköping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-58</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Heby</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Håbo</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Knivsta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Tierp</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i.u.</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Uppsala</a:t>
                      </a:r>
                    </a:p>
                  </a:txBody>
                  <a:tcPr marL="180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pitchFamily="34" charset="0"/>
                        </a:rPr>
                        <a:t>79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-46</a:t>
                      </a:r>
                    </a:p>
                  </a:txBody>
                  <a:tcPr marL="9525" marR="9525" marT="9525"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Älvkarleby</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-62</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Östhammar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-71</a:t>
                      </a:r>
                    </a:p>
                  </a:txBody>
                  <a:tcPr marL="9525" marR="9525" marT="9525" marB="0" anchor="ctr"/>
                </a:tc>
                <a:extLst>
                  <a:ext uri="{0D108BD9-81ED-4DB2-BD59-A6C34878D82A}">
                    <a16:rowId xmlns:a16="http://schemas.microsoft.com/office/drawing/2014/main" val="1084239425"/>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5947360" y="0"/>
            <a:ext cx="6244640" cy="6883216"/>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61554" y="1628775"/>
            <a:ext cx="5310596"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 xmlns:ahyp="http://schemas.microsoft.com/office/drawing/2018/hyperlinkcolor" val="tx"/>
                    </a:ext>
                  </a:extLst>
                </a:hlinkClick>
              </a:rPr>
              <a:t>http://stockholmbusinessalliance.se/hittamaterial/konjunkturrapporter/ </a:t>
            </a:r>
            <a:endParaRPr lang="sv-SE" sz="1200" u="sng"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61554" y="342899"/>
            <a:ext cx="5565487"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5368066" y="0"/>
            <a:ext cx="6109559"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 byggnad&#10;&#10;Automatiskt genererad beskrivning">
            <a:extLst>
              <a:ext uri="{FF2B5EF4-FFF2-40B4-BE49-F238E27FC236}">
                <a16:creationId xmlns:a16="http://schemas.microsoft.com/office/drawing/2014/main" id="{6594C673-9A22-47B8-A1AF-D80441D2CEEF}"/>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1" y="1497335"/>
            <a:ext cx="5341906" cy="4502031"/>
          </a:xfrm>
        </p:spPr>
        <p:txBody>
          <a:bodyPr/>
          <a:lstStyle/>
          <a:p>
            <a:pPr>
              <a:lnSpc>
                <a:spcPct val="107000"/>
              </a:lnSpc>
              <a:spcAft>
                <a:spcPts val="800"/>
              </a:spcAft>
            </a:pPr>
            <a:r>
              <a:rPr lang="sv-SE" sz="1100" b="1" dirty="0">
                <a:effectLst/>
                <a:ea typeface="Calibri" panose="020F0502020204030204" pitchFamily="34" charset="0"/>
                <a:cs typeface="Times New Roman" panose="02020603050405020304" pitchFamily="18" charset="0"/>
              </a:rPr>
              <a:t>Ekonomin har under året starkt präglats av Covid-19 pandemin och dess restriktioner. Det sista kvartalet 2020 avslutas på samma sätt som året började med fortsatt negativ utveckling på arbetsmarknaden men med positiva signaler vad </a:t>
            </a:r>
            <a:r>
              <a:rPr lang="sv-SE" sz="1100" b="1" dirty="0" smtClean="0">
                <a:effectLst/>
                <a:ea typeface="Calibri" panose="020F0502020204030204" pitchFamily="34" charset="0"/>
                <a:cs typeface="Times New Roman" panose="02020603050405020304" pitchFamily="18" charset="0"/>
              </a:rPr>
              <a:t>gäller företagandet, med fler nya företag och färre konkurser.</a:t>
            </a:r>
            <a:endParaRPr lang="sv-SE" sz="1100" b="1" dirty="0">
              <a:effectLst/>
              <a:ea typeface="Calibri" panose="020F0502020204030204" pitchFamily="34" charset="0"/>
              <a:cs typeface="Times New Roman" panose="02020603050405020304" pitchFamily="18" charset="0"/>
            </a:endParaRPr>
          </a:p>
          <a:p>
            <a:pPr>
              <a:lnSpc>
                <a:spcPct val="107000"/>
              </a:lnSpc>
              <a:spcAft>
                <a:spcPts val="800"/>
              </a:spcAft>
            </a:pPr>
            <a:r>
              <a:rPr lang="sv-SE" sz="1100" dirty="0">
                <a:effectLst/>
                <a:ea typeface="Calibri" panose="020F0502020204030204" pitchFamily="34" charset="0"/>
                <a:cs typeface="Times New Roman" panose="02020603050405020304" pitchFamily="18" charset="0"/>
              </a:rPr>
              <a:t>För Uppsala län ökar lönesumman i privat sektor jämfört med motsvarande kvartal 2019. Lönesumman ökar även totalt med 2,2 procent vilket är en högre ökningstakt än både Sverige och Stockholmsregionen som helhet. Samtidigt ökar företagandet med fler nya företag och färre konkurser. </a:t>
            </a:r>
            <a:endParaRPr lang="sv-SE" sz="1100" dirty="0" smtClean="0">
              <a:effectLst/>
              <a:ea typeface="Calibri" panose="020F0502020204030204" pitchFamily="34" charset="0"/>
              <a:cs typeface="Times New Roman" panose="02020603050405020304" pitchFamily="18" charset="0"/>
            </a:endParaRPr>
          </a:p>
          <a:p>
            <a:pPr>
              <a:lnSpc>
                <a:spcPct val="107000"/>
              </a:lnSpc>
              <a:spcAft>
                <a:spcPts val="800"/>
              </a:spcAft>
            </a:pPr>
            <a:r>
              <a:rPr lang="sv-SE" sz="1100" dirty="0" smtClean="0">
                <a:effectLst/>
                <a:ea typeface="Calibri" panose="020F0502020204030204" pitchFamily="34" charset="0"/>
                <a:cs typeface="Times New Roman" panose="02020603050405020304" pitchFamily="18" charset="0"/>
              </a:rPr>
              <a:t>I </a:t>
            </a:r>
            <a:r>
              <a:rPr lang="sv-SE" sz="1100" dirty="0">
                <a:effectLst/>
                <a:ea typeface="Calibri" panose="020F0502020204030204" pitchFamily="34" charset="0"/>
                <a:cs typeface="Times New Roman" panose="02020603050405020304" pitchFamily="18" charset="0"/>
              </a:rPr>
              <a:t>likhet med övriga län i Stockholmsregionen återfinns en rad orosmoln på arbetsmarknaden. Sysselsättningen minskar med 5 procent (9 000 personer) och de lediga jobben minskar med 24 procent. </a:t>
            </a:r>
            <a:r>
              <a:rPr lang="sv-SE" sz="1100" dirty="0" smtClean="0">
                <a:effectLst/>
                <a:ea typeface="Calibri" panose="020F0502020204030204" pitchFamily="34" charset="0"/>
                <a:cs typeface="Times New Roman" panose="02020603050405020304" pitchFamily="18" charset="0"/>
              </a:rPr>
              <a:t>Antalet </a:t>
            </a:r>
            <a:r>
              <a:rPr lang="sv-SE" sz="1100" dirty="0">
                <a:effectLst/>
                <a:ea typeface="Calibri" panose="020F0502020204030204" pitchFamily="34" charset="0"/>
                <a:cs typeface="Times New Roman" panose="02020603050405020304" pitchFamily="18" charset="0"/>
              </a:rPr>
              <a:t>varslade personer ökar under kvartalet med 12 </a:t>
            </a:r>
            <a:r>
              <a:rPr lang="sv-SE" sz="1100" dirty="0" smtClean="0">
                <a:effectLst/>
                <a:ea typeface="Calibri" panose="020F0502020204030204" pitchFamily="34" charset="0"/>
                <a:cs typeface="Times New Roman" panose="02020603050405020304" pitchFamily="18" charset="0"/>
              </a:rPr>
              <a:t>procent, </a:t>
            </a:r>
            <a:r>
              <a:rPr lang="sv-SE" sz="1100" dirty="0">
                <a:effectLst/>
                <a:ea typeface="Calibri" panose="020F0502020204030204" pitchFamily="34" charset="0"/>
                <a:cs typeface="Times New Roman" panose="02020603050405020304" pitchFamily="18" charset="0"/>
              </a:rPr>
              <a:t>vilket </a:t>
            </a:r>
            <a:r>
              <a:rPr lang="sv-SE" sz="1100" dirty="0" smtClean="0">
                <a:effectLst/>
                <a:ea typeface="Calibri" panose="020F0502020204030204" pitchFamily="34" charset="0"/>
                <a:cs typeface="Times New Roman" panose="02020603050405020304" pitchFamily="18" charset="0"/>
              </a:rPr>
              <a:t>dock är en dämpad ökningstakt </a:t>
            </a:r>
            <a:r>
              <a:rPr lang="sv-SE" sz="1100" dirty="0">
                <a:effectLst/>
                <a:ea typeface="Calibri" panose="020F0502020204030204" pitchFamily="34" charset="0"/>
                <a:cs typeface="Times New Roman" panose="02020603050405020304" pitchFamily="18" charset="0"/>
              </a:rPr>
              <a:t>jämfört med tidigare kvartal. Samtidigt stiger arbetslösheten med 1,4 procentenheter till 5,2 procent. Trots detta befinner sig Uppsala i en bättre situation än många andra län och det är bara Dalarna som har en lägre arbetslöshet. De kommersiella övernattningarna fortsätter sin </a:t>
            </a:r>
            <a:r>
              <a:rPr lang="sv-SE" sz="1100" dirty="0" smtClean="0">
                <a:effectLst/>
                <a:ea typeface="Calibri" panose="020F0502020204030204" pitchFamily="34" charset="0"/>
                <a:cs typeface="Times New Roman" panose="02020603050405020304" pitchFamily="18" charset="0"/>
              </a:rPr>
              <a:t>negativa trend och närmare halveras jämfört med samma period 2019. </a:t>
            </a:r>
          </a:p>
          <a:p>
            <a:pPr>
              <a:lnSpc>
                <a:spcPct val="107000"/>
              </a:lnSpc>
              <a:spcAft>
                <a:spcPts val="800"/>
              </a:spcAft>
            </a:pPr>
            <a:r>
              <a:rPr lang="sv-SE" sz="1100" dirty="0" smtClean="0">
                <a:effectLst/>
                <a:ea typeface="Calibri" panose="020F0502020204030204" pitchFamily="34" charset="0"/>
                <a:cs typeface="Times New Roman" panose="02020603050405020304" pitchFamily="18" charset="0"/>
              </a:rPr>
              <a:t>Uppsala </a:t>
            </a:r>
            <a:r>
              <a:rPr lang="sv-SE" sz="1100" dirty="0">
                <a:effectLst/>
                <a:ea typeface="Calibri" panose="020F0502020204030204" pitchFamily="34" charset="0"/>
                <a:cs typeface="Times New Roman" panose="02020603050405020304" pitchFamily="18" charset="0"/>
              </a:rPr>
              <a:t>län och kommun har en positiv befolkningsutveckling under kvartalet och befolkningen ökar i snabbare takt än både Stockholmsregionen och Sverige som helhet.</a:t>
            </a:r>
          </a:p>
          <a:p>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1" y="165978"/>
            <a:ext cx="4951381" cy="1113955"/>
          </a:xfrm>
        </p:spPr>
        <p:txBody>
          <a:bodyPr/>
          <a:lstStyle/>
          <a:p>
            <a:r>
              <a:rPr lang="sv-SE" sz="2800" dirty="0"/>
              <a:t>Dämpad utveckling för Uppsala län</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Uppsala, </a:t>
            </a:r>
            <a:r>
              <a:rPr lang="sv-SE" sz="2000" b="1">
                <a:latin typeface="+mj-lt"/>
                <a:ea typeface="+mj-ea"/>
                <a:cs typeface="+mj-cs"/>
              </a:rPr>
              <a:t>2020 kv4</a:t>
            </a:r>
            <a:endParaRPr lang="sv-SE" sz="2000" b="1" dirty="0">
              <a:latin typeface="+mj-lt"/>
              <a:ea typeface="+mj-ea"/>
              <a:cs typeface="+mj-cs"/>
            </a:endParaRPr>
          </a:p>
        </p:txBody>
      </p:sp>
      <p:sp>
        <p:nvSpPr>
          <p:cNvPr id="20" name="textruta 19">
            <a:extLst>
              <a:ext uri="{FF2B5EF4-FFF2-40B4-BE49-F238E27FC236}">
                <a16:creationId xmlns:a16="http://schemas.microsoft.com/office/drawing/2014/main" id="{7639E258-AF04-43C4-8A3B-454C3E512DD0}"/>
              </a:ext>
            </a:extLst>
          </p:cNvPr>
          <p:cNvSpPr txBox="1"/>
          <p:nvPr/>
        </p:nvSpPr>
        <p:spPr>
          <a:xfrm>
            <a:off x="489896" y="5463131"/>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5F4C59C4-1941-4967-A8FA-E93C0AD9208A}"/>
              </a:ext>
            </a:extLst>
          </p:cNvPr>
          <p:cNvGraphicFramePr>
            <a:graphicFrameLocks noGrp="1"/>
          </p:cNvGraphicFramePr>
          <p:nvPr>
            <p:extLst>
              <p:ext uri="{D42A27DB-BD31-4B8C-83A1-F6EECF244321}">
                <p14:modId xmlns:p14="http://schemas.microsoft.com/office/powerpoint/2010/main" val="3260542477"/>
              </p:ext>
            </p:extLst>
          </p:nvPr>
        </p:nvGraphicFramePr>
        <p:xfrm>
          <a:off x="595236" y="1628775"/>
          <a:ext cx="4869990" cy="3792277"/>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2">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Uppsala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Uppsala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a:t>
                      </a:r>
                      <a:r>
                        <a:rPr lang="sv-SE" sz="800" b="0" i="0" u="none" strike="noStrike">
                          <a:solidFill>
                            <a:srgbClr val="000000"/>
                          </a:solidFill>
                          <a:effectLst/>
                          <a:latin typeface="Futura Std Book" panose="020B0502020204020303" pitchFamily="34" charset="0"/>
                        </a:rPr>
                        <a:t>2020 kv4</a:t>
                      </a:r>
                      <a:endParaRPr lang="sv-SE" sz="800" b="0" i="0" u="none" strike="noStrike" dirty="0">
                        <a:solidFill>
                          <a:srgbClr val="000000"/>
                        </a:solidFill>
                        <a:effectLst/>
                        <a:latin typeface="Futura Std Book" panose="020B0502020204020303" pitchFamily="34" charset="0"/>
                      </a:endParaRP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a:t>
                      </a:r>
                      <a:r>
                        <a:rPr lang="sv-SE" sz="800" b="0" i="0" u="none" strike="noStrike">
                          <a:solidFill>
                            <a:srgbClr val="000000"/>
                          </a:solidFill>
                          <a:effectLst/>
                          <a:latin typeface="Futura Std Book" panose="020B0502020204020303" pitchFamily="34" charset="0"/>
                        </a:rPr>
                        <a:t>2020 kv4</a:t>
                      </a:r>
                      <a:endParaRPr lang="sv-SE" sz="800" b="0" i="0" u="none" strike="noStrike" dirty="0">
                        <a:solidFill>
                          <a:srgbClr val="000000"/>
                        </a:solidFill>
                        <a:effectLst/>
                        <a:latin typeface="Futura Std Book" panose="020B0502020204020303" pitchFamily="34" charset="0"/>
                      </a:endParaRP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2">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651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184 500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6 405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4 229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1,5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1,6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737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9" name="Bild 8" descr="Spela upp">
            <a:extLst>
              <a:ext uri="{FF2B5EF4-FFF2-40B4-BE49-F238E27FC236}">
                <a16:creationId xmlns:a16="http://schemas.microsoft.com/office/drawing/2014/main" id="{8D46B22D-66E1-4BBD-AEB9-CE99A8B85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19824" y="2436223"/>
            <a:ext cx="180000" cy="180000"/>
          </a:xfrm>
          <a:prstGeom prst="rect">
            <a:avLst/>
          </a:prstGeom>
        </p:spPr>
      </p:pic>
      <p:pic>
        <p:nvPicPr>
          <p:cNvPr id="12" name="Bild 11" descr="Spela upp">
            <a:extLst>
              <a:ext uri="{FF2B5EF4-FFF2-40B4-BE49-F238E27FC236}">
                <a16:creationId xmlns:a16="http://schemas.microsoft.com/office/drawing/2014/main" id="{24FD88E6-DDB8-4301-BA22-BBCA7C95B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3619823" y="2741755"/>
            <a:ext cx="180000" cy="180000"/>
          </a:xfrm>
          <a:prstGeom prst="rect">
            <a:avLst/>
          </a:prstGeom>
        </p:spPr>
      </p:pic>
      <p:pic>
        <p:nvPicPr>
          <p:cNvPr id="14" name="Bild 13" descr="Spela upp">
            <a:extLst>
              <a:ext uri="{FF2B5EF4-FFF2-40B4-BE49-F238E27FC236}">
                <a16:creationId xmlns:a16="http://schemas.microsoft.com/office/drawing/2014/main" id="{094E0F5C-7FDE-4705-AF3C-AAF8529D08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5400000">
            <a:off x="3619823" y="3047287"/>
            <a:ext cx="180000" cy="180000"/>
          </a:xfrm>
          <a:prstGeom prst="rect">
            <a:avLst/>
          </a:prstGeom>
        </p:spPr>
      </p:pic>
      <p:pic>
        <p:nvPicPr>
          <p:cNvPr id="15" name="Bild 14" descr="Spela upp">
            <a:extLst>
              <a:ext uri="{FF2B5EF4-FFF2-40B4-BE49-F238E27FC236}">
                <a16:creationId xmlns:a16="http://schemas.microsoft.com/office/drawing/2014/main" id="{239CE9DA-A01E-4774-A4EE-7C226F7104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a:off x="3619823" y="3352819"/>
            <a:ext cx="180000" cy="180000"/>
          </a:xfrm>
          <a:prstGeom prst="rect">
            <a:avLst/>
          </a:prstGeom>
        </p:spPr>
      </p:pic>
      <p:pic>
        <p:nvPicPr>
          <p:cNvPr id="16" name="Bild 15" descr="Spela upp">
            <a:extLst>
              <a:ext uri="{FF2B5EF4-FFF2-40B4-BE49-F238E27FC236}">
                <a16:creationId xmlns:a16="http://schemas.microsoft.com/office/drawing/2014/main" id="{2E9E9075-A3F9-4294-B7C1-D4B12C2129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flipV="1">
            <a:off x="3619823" y="3658351"/>
            <a:ext cx="180000" cy="180000"/>
          </a:xfrm>
          <a:prstGeom prst="rect">
            <a:avLst/>
          </a:prstGeom>
        </p:spPr>
      </p:pic>
      <p:pic>
        <p:nvPicPr>
          <p:cNvPr id="17" name="Bild 16" descr="Spela upp">
            <a:extLst>
              <a:ext uri="{FF2B5EF4-FFF2-40B4-BE49-F238E27FC236}">
                <a16:creationId xmlns:a16="http://schemas.microsoft.com/office/drawing/2014/main" id="{253792F4-590B-49FB-A3EC-AA6CF0B2FE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flipV="1">
            <a:off x="3619823" y="3963883"/>
            <a:ext cx="180000" cy="180000"/>
          </a:xfrm>
          <a:prstGeom prst="rect">
            <a:avLst/>
          </a:prstGeom>
        </p:spPr>
      </p:pic>
      <p:pic>
        <p:nvPicPr>
          <p:cNvPr id="18" name="Bild 17" descr="Spela upp">
            <a:extLst>
              <a:ext uri="{FF2B5EF4-FFF2-40B4-BE49-F238E27FC236}">
                <a16:creationId xmlns:a16="http://schemas.microsoft.com/office/drawing/2014/main" id="{815468F4-5E0A-430E-B6C1-BA40D90CC6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flipV="1">
            <a:off x="3619823" y="4269415"/>
            <a:ext cx="180000" cy="180000"/>
          </a:xfrm>
          <a:prstGeom prst="rect">
            <a:avLst/>
          </a:prstGeom>
        </p:spPr>
      </p:pic>
      <p:pic>
        <p:nvPicPr>
          <p:cNvPr id="19" name="Bild 18" descr="Spela upp">
            <a:extLst>
              <a:ext uri="{FF2B5EF4-FFF2-40B4-BE49-F238E27FC236}">
                <a16:creationId xmlns:a16="http://schemas.microsoft.com/office/drawing/2014/main" id="{161BCAD5-F71B-4F99-BAEC-B0000E30E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6200000">
            <a:off x="3619823" y="4574947"/>
            <a:ext cx="180000" cy="180000"/>
          </a:xfrm>
          <a:prstGeom prst="rect">
            <a:avLst/>
          </a:prstGeom>
        </p:spPr>
      </p:pic>
      <p:pic>
        <p:nvPicPr>
          <p:cNvPr id="22" name="Bild 21" descr="Spela upp">
            <a:extLst>
              <a:ext uri="{FF2B5EF4-FFF2-40B4-BE49-F238E27FC236}">
                <a16:creationId xmlns:a16="http://schemas.microsoft.com/office/drawing/2014/main" id="{44BAC389-811B-4C91-B44A-C4B9F2007D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a:off x="3619823" y="5186012"/>
            <a:ext cx="180000" cy="180000"/>
          </a:xfrm>
          <a:prstGeom prst="rect">
            <a:avLst/>
          </a:prstGeom>
        </p:spPr>
      </p:pic>
      <p:pic>
        <p:nvPicPr>
          <p:cNvPr id="24" name="Bild 23" descr="Spela upp">
            <a:extLst>
              <a:ext uri="{FF2B5EF4-FFF2-40B4-BE49-F238E27FC236}">
                <a16:creationId xmlns:a16="http://schemas.microsoft.com/office/drawing/2014/main" id="{267BDA2B-4FFC-41D0-A225-1FE838FB4B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6200000">
            <a:off x="5273584" y="2741755"/>
            <a:ext cx="180000" cy="180000"/>
          </a:xfrm>
          <a:prstGeom prst="rect">
            <a:avLst/>
          </a:prstGeom>
        </p:spPr>
      </p:pic>
      <p:pic>
        <p:nvPicPr>
          <p:cNvPr id="25" name="Bild 24" descr="Spela upp">
            <a:extLst>
              <a:ext uri="{FF2B5EF4-FFF2-40B4-BE49-F238E27FC236}">
                <a16:creationId xmlns:a16="http://schemas.microsoft.com/office/drawing/2014/main" id="{CC9C786F-8A22-4F17-B31C-833FA4537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5400000">
            <a:off x="5273584" y="3047287"/>
            <a:ext cx="180000" cy="180000"/>
          </a:xfrm>
          <a:prstGeom prst="rect">
            <a:avLst/>
          </a:prstGeom>
        </p:spPr>
      </p:pic>
      <p:pic>
        <p:nvPicPr>
          <p:cNvPr id="27" name="Bild 26" descr="Spela upp">
            <a:extLst>
              <a:ext uri="{FF2B5EF4-FFF2-40B4-BE49-F238E27FC236}">
                <a16:creationId xmlns:a16="http://schemas.microsoft.com/office/drawing/2014/main" id="{4081F431-F485-486F-AAAC-ADC2C632D4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flipV="1">
            <a:off x="5273584" y="3658351"/>
            <a:ext cx="180000" cy="180000"/>
          </a:xfrm>
          <a:prstGeom prst="rect">
            <a:avLst/>
          </a:prstGeom>
        </p:spPr>
      </p:pic>
      <p:pic>
        <p:nvPicPr>
          <p:cNvPr id="29" name="Bild 28" descr="Spela upp">
            <a:extLst>
              <a:ext uri="{FF2B5EF4-FFF2-40B4-BE49-F238E27FC236}">
                <a16:creationId xmlns:a16="http://schemas.microsoft.com/office/drawing/2014/main" id="{BCC2C9FE-F4FE-4C33-BF15-7C75D8B9D2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a:off x="5273584" y="4269415"/>
            <a:ext cx="180000" cy="180000"/>
          </a:xfrm>
          <a:prstGeom prst="rect">
            <a:avLst/>
          </a:prstGeom>
        </p:spPr>
      </p:pic>
      <p:pic>
        <p:nvPicPr>
          <p:cNvPr id="30" name="Bild 29" descr="Spela upp">
            <a:extLst>
              <a:ext uri="{FF2B5EF4-FFF2-40B4-BE49-F238E27FC236}">
                <a16:creationId xmlns:a16="http://schemas.microsoft.com/office/drawing/2014/main" id="{CC5DD7B9-D0E9-4819-98E8-B3078D3C3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6200000">
            <a:off x="5273584" y="4574947"/>
            <a:ext cx="180000" cy="180000"/>
          </a:xfrm>
          <a:prstGeom prst="rect">
            <a:avLst/>
          </a:prstGeom>
        </p:spPr>
      </p:pic>
      <p:pic>
        <p:nvPicPr>
          <p:cNvPr id="32" name="Bild 31" descr="Spela upp">
            <a:extLst>
              <a:ext uri="{FF2B5EF4-FFF2-40B4-BE49-F238E27FC236}">
                <a16:creationId xmlns:a16="http://schemas.microsoft.com/office/drawing/2014/main" id="{C1BFF403-150C-4C5E-96D4-366ECB02CF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a:off x="5273584" y="5186012"/>
            <a:ext cx="180000" cy="180000"/>
          </a:xfrm>
          <a:prstGeom prst="rect">
            <a:avLst/>
          </a:prstGeom>
        </p:spPr>
      </p:pic>
      <p:pic>
        <p:nvPicPr>
          <p:cNvPr id="33" name="Bild 32" descr="Spela upp">
            <a:extLst>
              <a:ext uri="{FF2B5EF4-FFF2-40B4-BE49-F238E27FC236}">
                <a16:creationId xmlns:a16="http://schemas.microsoft.com/office/drawing/2014/main" id="{9ED26D02-201D-4CE2-A330-0E6C64CF00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6200000" flipV="1">
            <a:off x="5273584" y="3943016"/>
            <a:ext cx="180000" cy="180000"/>
          </a:xfrm>
          <a:prstGeom prst="rect">
            <a:avLst/>
          </a:prstGeom>
        </p:spPr>
      </p:pic>
      <p:pic>
        <p:nvPicPr>
          <p:cNvPr id="34" name="Bild 33" descr="Spela upp">
            <a:extLst>
              <a:ext uri="{FF2B5EF4-FFF2-40B4-BE49-F238E27FC236}">
                <a16:creationId xmlns:a16="http://schemas.microsoft.com/office/drawing/2014/main" id="{7B52CFEF-F802-41C0-8A03-7EAD41D4CE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5400000" flipV="1">
            <a:off x="3619823" y="4892815"/>
            <a:ext cx="180000" cy="180000"/>
          </a:xfrm>
          <a:prstGeom prst="rect">
            <a:avLst/>
          </a:prstGeom>
        </p:spPr>
      </p:pic>
      <p:pic>
        <p:nvPicPr>
          <p:cNvPr id="35" name="Bild 34" descr="Spela upp">
            <a:extLst>
              <a:ext uri="{FF2B5EF4-FFF2-40B4-BE49-F238E27FC236}">
                <a16:creationId xmlns:a16="http://schemas.microsoft.com/office/drawing/2014/main" id="{A9537A5B-4034-4BF0-878A-7D831C60A6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5400000" flipV="1">
            <a:off x="5273584" y="4916702"/>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Uppsala län</a:t>
            </a:r>
            <a:r>
              <a:rPr lang="sv-SE" sz="1400" dirty="0"/>
              <a:t/>
            </a:r>
            <a:br>
              <a:rPr lang="sv-SE" sz="1400" dirty="0"/>
            </a:br>
            <a:r>
              <a:rPr lang="sv-SE" sz="1200" dirty="0"/>
              <a:t>Index 100 = </a:t>
            </a:r>
            <a:r>
              <a:rPr lang="sv-SE" sz="1200"/>
              <a:t>2010 kv4</a:t>
            </a:r>
            <a:endParaRPr lang="sv-SE" sz="1400" dirty="0"/>
          </a:p>
        </p:txBody>
      </p:sp>
      <p:graphicFrame>
        <p:nvGraphicFramePr>
          <p:cNvPr id="48" name="Tabell 47">
            <a:extLst>
              <a:ext uri="{FF2B5EF4-FFF2-40B4-BE49-F238E27FC236}">
                <a16:creationId xmlns:a16="http://schemas.microsoft.com/office/drawing/2014/main" id="{1DDFCC43-F9C2-493D-B5BF-AA0EF680598A}"/>
              </a:ext>
            </a:extLst>
          </p:cNvPr>
          <p:cNvGraphicFramePr>
            <a:graphicFrameLocks noGrp="1"/>
          </p:cNvGraphicFramePr>
          <p:nvPr>
            <p:extLst>
              <p:ext uri="{D42A27DB-BD31-4B8C-83A1-F6EECF244321}">
                <p14:modId xmlns:p14="http://schemas.microsoft.com/office/powerpoint/2010/main" val="1645934636"/>
              </p:ext>
            </p:extLst>
          </p:nvPr>
        </p:nvGraphicFramePr>
        <p:xfrm>
          <a:off x="6414329" y="1339573"/>
          <a:ext cx="4748972" cy="4508232"/>
        </p:xfrm>
        <a:graphic>
          <a:graphicData uri="http://schemas.openxmlformats.org/drawingml/2006/table">
            <a:tbl>
              <a:tblPr/>
              <a:tblGrid>
                <a:gridCol w="1576844">
                  <a:extLst>
                    <a:ext uri="{9D8B030D-6E8A-4147-A177-3AD203B41FA5}">
                      <a16:colId xmlns:a16="http://schemas.microsoft.com/office/drawing/2014/main" val="3530058171"/>
                    </a:ext>
                  </a:extLst>
                </a:gridCol>
                <a:gridCol w="897540">
                  <a:extLst>
                    <a:ext uri="{9D8B030D-6E8A-4147-A177-3AD203B41FA5}">
                      <a16:colId xmlns:a16="http://schemas.microsoft.com/office/drawing/2014/main" val="2721186626"/>
                    </a:ext>
                  </a:extLst>
                </a:gridCol>
                <a:gridCol w="885065">
                  <a:extLst>
                    <a:ext uri="{9D8B030D-6E8A-4147-A177-3AD203B41FA5}">
                      <a16:colId xmlns:a16="http://schemas.microsoft.com/office/drawing/2014/main" val="2978357727"/>
                    </a:ext>
                  </a:extLst>
                </a:gridCol>
                <a:gridCol w="602638">
                  <a:extLst>
                    <a:ext uri="{9D8B030D-6E8A-4147-A177-3AD203B41FA5}">
                      <a16:colId xmlns:a16="http://schemas.microsoft.com/office/drawing/2014/main" val="1773448222"/>
                    </a:ext>
                  </a:extLst>
                </a:gridCol>
                <a:gridCol w="786885">
                  <a:extLst>
                    <a:ext uri="{9D8B030D-6E8A-4147-A177-3AD203B41FA5}">
                      <a16:colId xmlns:a16="http://schemas.microsoft.com/office/drawing/2014/main" val="829252885"/>
                    </a:ext>
                  </a:extLst>
                </a:gridCol>
              </a:tblGrid>
              <a:tr h="196292">
                <a:tc>
                  <a:txBody>
                    <a:bodyPr/>
                    <a:lstStyle/>
                    <a:p>
                      <a:pPr algn="l" fontAlgn="b"/>
                      <a:r>
                        <a:rPr lang="sv-SE" sz="800" b="1" i="0" u="none" strike="noStrike" dirty="0">
                          <a:solidFill>
                            <a:srgbClr val="000000"/>
                          </a:solidFill>
                          <a:effectLst/>
                          <a:latin typeface="Futura Std Book" panose="020B0502020204020303"/>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29240129"/>
                  </a:ext>
                </a:extLst>
              </a:tr>
              <a:tr h="20076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78242792"/>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8980279"/>
                  </a:ext>
                </a:extLst>
              </a:tr>
              <a:tr h="196292">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479,32</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8964487"/>
                  </a:ext>
                </a:extLst>
              </a:tr>
              <a:tr h="196292">
                <a:tc>
                  <a:txBody>
                    <a:bodyPr/>
                    <a:lstStyle/>
                    <a:p>
                      <a:pPr algn="l" fontAlgn="b"/>
                      <a:r>
                        <a:rPr lang="sv-SE" sz="800" b="0" i="0" u="none" strike="noStrike" dirty="0">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236,26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21,41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9072838"/>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14,98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21,35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8652978"/>
                  </a:ext>
                </a:extLst>
              </a:tr>
              <a:tr h="196292">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8035409"/>
                  </a:ext>
                </a:extLst>
              </a:tr>
              <a:tr h="378360">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03303067"/>
                  </a:ext>
                </a:extLst>
              </a:tr>
              <a:tr h="19629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723548317"/>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081734"/>
                  </a:ext>
                </a:extLst>
              </a:tr>
              <a:tr h="196292">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94,75</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15,29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9549401"/>
                  </a:ext>
                </a:extLst>
              </a:tr>
              <a:tr h="196292">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15,75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9767079"/>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81,19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18,65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0948806"/>
                  </a:ext>
                </a:extLst>
              </a:tr>
              <a:tr h="196292">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881371"/>
                  </a:ext>
                </a:extLst>
              </a:tr>
              <a:tr h="378360">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5157777"/>
                  </a:ext>
                </a:extLst>
              </a:tr>
              <a:tr h="19629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45276482"/>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8569102"/>
                  </a:ext>
                </a:extLst>
              </a:tr>
              <a:tr h="200768">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46,18</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0,28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0,61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14,20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2941776"/>
                  </a:ext>
                </a:extLst>
              </a:tr>
              <a:tr h="200768">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0,13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14,39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7833017"/>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38,57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10,65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3076873"/>
                  </a:ext>
                </a:extLst>
              </a:tr>
            </a:tbl>
          </a:graphicData>
        </a:graphic>
      </p:graphicFrame>
      <p:graphicFrame>
        <p:nvGraphicFramePr>
          <p:cNvPr id="9" name="Diagram 8">
            <a:extLst>
              <a:ext uri="{FF2B5EF4-FFF2-40B4-BE49-F238E27FC236}">
                <a16:creationId xmlns:a16="http://schemas.microsoft.com/office/drawing/2014/main" id="{9BA12514-C9B0-4A12-A0FB-2CDD4518B5F7}"/>
              </a:ext>
            </a:extLst>
          </p:cNvPr>
          <p:cNvGraphicFramePr>
            <a:graphicFrameLocks/>
          </p:cNvGraphicFramePr>
          <p:nvPr>
            <p:extLst>
              <p:ext uri="{D42A27DB-BD31-4B8C-83A1-F6EECF244321}">
                <p14:modId xmlns:p14="http://schemas.microsoft.com/office/powerpoint/2010/main" val="158501224"/>
              </p:ext>
            </p:extLst>
          </p:nvPr>
        </p:nvGraphicFramePr>
        <p:xfrm>
          <a:off x="714376" y="1881051"/>
          <a:ext cx="5306047" cy="3875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49" y="5780782"/>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92443"/>
          </a:xfrm>
          <a:prstGeom prst="rect">
            <a:avLst/>
          </a:prstGeom>
          <a:noFill/>
        </p:spPr>
        <p:txBody>
          <a:bodyPr wrap="square" rtlCol="0">
            <a:spAutoFit/>
          </a:bodyPr>
          <a:lstStyle/>
          <a:p>
            <a:r>
              <a:rPr lang="sv-SE" sz="1400" b="1" dirty="0"/>
              <a:t>Lönesumma i privat sektor efter näringsgren, Uppsala län</a:t>
            </a:r>
            <a:r>
              <a:rPr lang="sv-SE" sz="1400" dirty="0"/>
              <a:t/>
            </a:r>
            <a:br>
              <a:rPr lang="sv-SE" sz="1400" dirty="0"/>
            </a:br>
            <a:r>
              <a:rPr lang="sv-SE" sz="1200" dirty="0"/>
              <a:t>Index 100 = </a:t>
            </a:r>
            <a:r>
              <a:rPr lang="sv-SE" sz="1200"/>
              <a:t>2010 kv4</a:t>
            </a:r>
            <a:endParaRPr lang="sv-SE" sz="1400" dirty="0"/>
          </a:p>
        </p:txBody>
      </p:sp>
      <p:graphicFrame>
        <p:nvGraphicFramePr>
          <p:cNvPr id="36" name="Tabell 35">
            <a:extLst>
              <a:ext uri="{FF2B5EF4-FFF2-40B4-BE49-F238E27FC236}">
                <a16:creationId xmlns:a16="http://schemas.microsoft.com/office/drawing/2014/main" id="{6FEA2868-9BD8-457B-A5F4-F3CF1811F26C}"/>
              </a:ext>
            </a:extLst>
          </p:cNvPr>
          <p:cNvGraphicFramePr>
            <a:graphicFrameLocks noGrp="1"/>
          </p:cNvGraphicFramePr>
          <p:nvPr>
            <p:extLst>
              <p:ext uri="{D42A27DB-BD31-4B8C-83A1-F6EECF244321}">
                <p14:modId xmlns:p14="http://schemas.microsoft.com/office/powerpoint/2010/main" val="3371290096"/>
              </p:ext>
            </p:extLst>
          </p:nvPr>
        </p:nvGraphicFramePr>
        <p:xfrm>
          <a:off x="6543815" y="1250172"/>
          <a:ext cx="4590910" cy="4800149"/>
        </p:xfrm>
        <a:graphic>
          <a:graphicData uri="http://schemas.openxmlformats.org/drawingml/2006/table">
            <a:tbl>
              <a:tblPr/>
              <a:tblGrid>
                <a:gridCol w="1547177">
                  <a:extLst>
                    <a:ext uri="{9D8B030D-6E8A-4147-A177-3AD203B41FA5}">
                      <a16:colId xmlns:a16="http://schemas.microsoft.com/office/drawing/2014/main" val="2673819213"/>
                    </a:ext>
                  </a:extLst>
                </a:gridCol>
                <a:gridCol w="686526">
                  <a:extLst>
                    <a:ext uri="{9D8B030D-6E8A-4147-A177-3AD203B41FA5}">
                      <a16:colId xmlns:a16="http://schemas.microsoft.com/office/drawing/2014/main" val="1642595649"/>
                    </a:ext>
                  </a:extLst>
                </a:gridCol>
                <a:gridCol w="832785">
                  <a:extLst>
                    <a:ext uri="{9D8B030D-6E8A-4147-A177-3AD203B41FA5}">
                      <a16:colId xmlns:a16="http://schemas.microsoft.com/office/drawing/2014/main" val="2320012456"/>
                    </a:ext>
                  </a:extLst>
                </a:gridCol>
                <a:gridCol w="762211">
                  <a:extLst>
                    <a:ext uri="{9D8B030D-6E8A-4147-A177-3AD203B41FA5}">
                      <a16:colId xmlns:a16="http://schemas.microsoft.com/office/drawing/2014/main" val="2593374640"/>
                    </a:ext>
                  </a:extLst>
                </a:gridCol>
                <a:gridCol w="762211">
                  <a:extLst>
                    <a:ext uri="{9D8B030D-6E8A-4147-A177-3AD203B41FA5}">
                      <a16:colId xmlns:a16="http://schemas.microsoft.com/office/drawing/2014/main" val="1062070174"/>
                    </a:ext>
                  </a:extLst>
                </a:gridCol>
              </a:tblGrid>
              <a:tr h="294994">
                <a:tc>
                  <a:txBody>
                    <a:bodyPr/>
                    <a:lstStyle/>
                    <a:p>
                      <a:pPr algn="l" fontAlgn="b"/>
                      <a:r>
                        <a:rPr lang="sv-SE" sz="1100" b="1" i="0" u="none" strike="noStrike" dirty="0">
                          <a:solidFill>
                            <a:srgbClr val="000000"/>
                          </a:solidFill>
                          <a:effectLst/>
                          <a:latin typeface="Futura Std Book" panose="020B0502020204020303"/>
                        </a:rPr>
                        <a:t>Lönesumma efter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60059618"/>
                  </a:ext>
                </a:extLst>
              </a:tr>
              <a:tr h="24741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0033479"/>
                  </a:ext>
                </a:extLst>
              </a:tr>
              <a:tr h="180803">
                <a:tc>
                  <a:txBody>
                    <a:bodyPr/>
                    <a:lstStyle/>
                    <a:p>
                      <a:pPr algn="l" rtl="0" fontAlgn="b"/>
                      <a:r>
                        <a:rPr lang="sv-SE" sz="800" b="1"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9040322"/>
                  </a:ext>
                </a:extLst>
              </a:tr>
              <a:tr h="190318">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344,97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0792090"/>
                  </a:ext>
                </a:extLst>
              </a:tr>
              <a:tr h="190318">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66,77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8,84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0697"/>
                  </a:ext>
                </a:extLst>
              </a:tr>
              <a:tr h="180803">
                <a:tc>
                  <a:txBody>
                    <a:bodyPr/>
                    <a:lstStyle/>
                    <a:p>
                      <a:pPr algn="l" rtl="0" fontAlgn="b"/>
                      <a:r>
                        <a:rPr lang="sv-SE" sz="800" b="0" i="1" u="none" strike="noStrike" dirty="0">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238,33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21,18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6899014"/>
                  </a:ext>
                </a:extLst>
              </a:tr>
              <a:tr h="180803">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1511806"/>
                  </a:ext>
                </a:extLst>
              </a:tr>
              <a:tr h="180803">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134,35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23,72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7429497"/>
                  </a:ext>
                </a:extLst>
              </a:tr>
              <a:tr h="18080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479,32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20,33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6084553"/>
                  </a:ext>
                </a:extLst>
              </a:tr>
              <a:tr h="228382">
                <a:tc>
                  <a:txBody>
                    <a:bodyPr/>
                    <a:lstStyle/>
                    <a:p>
                      <a:pPr algn="l" rtl="0" fontAlgn="b"/>
                      <a:r>
                        <a:rPr lang="sv-SE" sz="800" b="1" i="0" u="none" strike="noStrike" dirty="0">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790012"/>
                  </a:ext>
                </a:extLst>
              </a:tr>
              <a:tr h="180803">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177,07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19,55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5365115"/>
                  </a:ext>
                </a:extLst>
              </a:tr>
              <a:tr h="180803">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3426882"/>
                  </a:ext>
                </a:extLst>
              </a:tr>
              <a:tr h="180803">
                <a:tc>
                  <a:txBody>
                    <a:bodyPr/>
                    <a:lstStyle/>
                    <a:p>
                      <a:pPr algn="l" rtl="0" fontAlgn="b"/>
                      <a:r>
                        <a:rPr lang="sv-SE" sz="800" b="0" i="1" u="none" strike="noStrike">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133,08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-0,45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22,26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5552297"/>
                  </a:ext>
                </a:extLst>
              </a:tr>
              <a:tr h="180803">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1871908"/>
                  </a:ext>
                </a:extLst>
              </a:tr>
              <a:tr h="180803">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2293757"/>
                  </a:ext>
                </a:extLst>
              </a:tr>
              <a:tr h="190318">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236,26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21,41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6549825"/>
                  </a:ext>
                </a:extLst>
              </a:tr>
              <a:tr h="338212">
                <a:tc>
                  <a:txBody>
                    <a:bodyPr/>
                    <a:lstStyle/>
                    <a:p>
                      <a:pPr algn="l" rtl="0"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2704111"/>
                  </a:ext>
                </a:extLst>
              </a:tr>
              <a:tr h="180803">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9,24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21,58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7916627"/>
                  </a:ext>
                </a:extLst>
              </a:tr>
              <a:tr h="180803">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10,28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00236257"/>
                  </a:ext>
                </a:extLst>
              </a:tr>
              <a:tr h="180803">
                <a:tc>
                  <a:txBody>
                    <a:bodyPr/>
                    <a:lstStyle/>
                    <a:p>
                      <a:pPr algn="l" rtl="0" fontAlgn="b"/>
                      <a:r>
                        <a:rPr lang="sv-SE" sz="800" b="0" i="1" u="none" strike="noStrike" dirty="0">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24,40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263572"/>
                  </a:ext>
                </a:extLst>
              </a:tr>
              <a:tr h="190318">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24,03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8064759"/>
                  </a:ext>
                </a:extLst>
              </a:tr>
              <a:tr h="190318">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20,98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519482"/>
                  </a:ext>
                </a:extLst>
              </a:tr>
              <a:tr h="18080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14,98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21,35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54938124"/>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8" y="6119336"/>
            <a:ext cx="3564132"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a:p>
            <a:r>
              <a:rPr lang="sv-SE" sz="700" dirty="0"/>
              <a:t>**</a:t>
            </a:r>
            <a:r>
              <a:rPr lang="sv-SE" sz="700" dirty="0" err="1"/>
              <a:t>fr.o.m</a:t>
            </a:r>
            <a:r>
              <a:rPr lang="sv-SE" sz="700" dirty="0"/>
              <a:t> Q3 2019 redovisar Försvarsmakten samtliga anställda i Stockholm vilket påverkar lönesummorna för statlig och därmed också offentlig sektor. Detta innebär att statistiken ej är jämförbar med tidigare kvartal.</a:t>
            </a:r>
          </a:p>
        </p:txBody>
      </p:sp>
      <p:graphicFrame>
        <p:nvGraphicFramePr>
          <p:cNvPr id="13" name="Diagram 12">
            <a:extLst>
              <a:ext uri="{FF2B5EF4-FFF2-40B4-BE49-F238E27FC236}">
                <a16:creationId xmlns:a16="http://schemas.microsoft.com/office/drawing/2014/main" id="{C37BE314-272D-4787-A40B-B5929511DEC3}"/>
              </a:ext>
            </a:extLst>
          </p:cNvPr>
          <p:cNvGraphicFramePr>
            <a:graphicFrameLocks/>
          </p:cNvGraphicFramePr>
          <p:nvPr>
            <p:extLst>
              <p:ext uri="{D42A27DB-BD31-4B8C-83A1-F6EECF244321}">
                <p14:modId xmlns:p14="http://schemas.microsoft.com/office/powerpoint/2010/main" val="3257657959"/>
              </p:ext>
            </p:extLst>
          </p:nvPr>
        </p:nvGraphicFramePr>
        <p:xfrm>
          <a:off x="717548" y="1943192"/>
          <a:ext cx="5307011" cy="3837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8815"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7" y="1749924"/>
            <a:ext cx="4728815" cy="1714756"/>
          </a:xfrm>
        </p:spPr>
        <p:txBody>
          <a:bodyPr/>
          <a:lstStyle/>
          <a:p>
            <a:pPr lvl="4"/>
            <a:r>
              <a:rPr lang="sv-SE" sz="1400" dirty="0"/>
              <a:t>Antalet nyregistrerade företag ökade med 21 procent under kvartalet och 13 procent för de fyra senaste kvartalen. </a:t>
            </a:r>
          </a:p>
          <a:p>
            <a:pPr lvl="4"/>
            <a:r>
              <a:rPr lang="sv-SE" sz="1400" dirty="0"/>
              <a:t>Av länets samtliga nyregistrerade företag var </a:t>
            </a:r>
            <a:br>
              <a:rPr lang="sv-SE" sz="1400" dirty="0"/>
            </a:br>
            <a:r>
              <a:rPr lang="sv-SE" sz="1400" dirty="0"/>
              <a:t>510 av 651 aktiebolag. </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5072"/>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2298" y="5968956"/>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A45E487E-A87A-4B90-8184-DE491A1A1BEC}"/>
              </a:ext>
            </a:extLst>
          </p:cNvPr>
          <p:cNvGraphicFramePr>
            <a:graphicFrameLocks noGrp="1"/>
          </p:cNvGraphicFramePr>
          <p:nvPr>
            <p:extLst>
              <p:ext uri="{D42A27DB-BD31-4B8C-83A1-F6EECF244321}">
                <p14:modId xmlns:p14="http://schemas.microsoft.com/office/powerpoint/2010/main" val="2328262656"/>
              </p:ext>
            </p:extLst>
          </p:nvPr>
        </p:nvGraphicFramePr>
        <p:xfrm>
          <a:off x="6755215" y="3722070"/>
          <a:ext cx="4722409" cy="2246884"/>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5">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2833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4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344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20 692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73 464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a:t>
                      </a:r>
                    </a:p>
                  </a:txBody>
                  <a:tcPr marL="9525" marR="9525" marT="9525" marB="0" anchor="ctr"/>
                </a:tc>
                <a:extLst>
                  <a:ext uri="{0D108BD9-81ED-4DB2-BD59-A6C34878D82A}">
                    <a16:rowId xmlns:a16="http://schemas.microsoft.com/office/drawing/2014/main" val="1544414373"/>
                  </a:ext>
                </a:extLst>
              </a:tr>
              <a:tr h="39344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10 619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38 260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4178915708"/>
                  </a:ext>
                </a:extLst>
              </a:tr>
              <a:tr h="393449">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651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2 389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1554613420"/>
                  </a:ext>
                </a:extLst>
              </a:tr>
              <a:tr h="393449">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426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1 542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25</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B26400BF-9222-43C6-B7AE-206CFE23EDEF}"/>
              </a:ext>
            </a:extLst>
          </p:cNvPr>
          <p:cNvGraphicFramePr>
            <a:graphicFrameLocks/>
          </p:cNvGraphicFramePr>
          <p:nvPr>
            <p:extLst>
              <p:ext uri="{D42A27DB-BD31-4B8C-83A1-F6EECF244321}">
                <p14:modId xmlns:p14="http://schemas.microsoft.com/office/powerpoint/2010/main" val="2352210744"/>
              </p:ext>
            </p:extLst>
          </p:nvPr>
        </p:nvGraphicFramePr>
        <p:xfrm>
          <a:off x="732410" y="1945635"/>
          <a:ext cx="5868688" cy="3811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832926"/>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2105337"/>
            <a:ext cx="4722412" cy="1322148"/>
          </a:xfrm>
        </p:spPr>
        <p:txBody>
          <a:bodyPr/>
          <a:lstStyle/>
          <a:p>
            <a:pPr lvl="4"/>
            <a:r>
              <a:rPr lang="sv-SE" sz="1400" dirty="0"/>
              <a:t>Företagskonkurserna minskade med 14 respektive 20 procent för Uppsala län och kommun.</a:t>
            </a:r>
          </a:p>
          <a:p>
            <a:pPr lvl="4"/>
            <a:r>
              <a:rPr lang="sv-SE" sz="1400" dirty="0"/>
              <a:t>På helårsbasis så har företagskonkurserna sjunkit med 6 procent i Uppsala län.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7615CE7B-9701-44A6-889B-39C17E1CA92C}"/>
              </a:ext>
            </a:extLst>
          </p:cNvPr>
          <p:cNvGraphicFramePr>
            <a:graphicFrameLocks noGrp="1"/>
          </p:cNvGraphicFramePr>
          <p:nvPr>
            <p:extLst>
              <p:ext uri="{D42A27DB-BD31-4B8C-83A1-F6EECF244321}">
                <p14:modId xmlns:p14="http://schemas.microsoft.com/office/powerpoint/2010/main" val="3142839469"/>
              </p:ext>
            </p:extLst>
          </p:nvPr>
        </p:nvGraphicFramePr>
        <p:xfrm>
          <a:off x="6755213" y="3737399"/>
          <a:ext cx="4722412" cy="2235034"/>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2">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2660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293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137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1 930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7 695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a:t>
                      </a:r>
                    </a:p>
                  </a:txBody>
                  <a:tcPr marL="9525" marR="9525" marT="9525" marB="0" anchor="ctr"/>
                </a:tc>
                <a:extLst>
                  <a:ext uri="{0D108BD9-81ED-4DB2-BD59-A6C34878D82A}">
                    <a16:rowId xmlns:a16="http://schemas.microsoft.com/office/drawing/2014/main" val="1544414373"/>
                  </a:ext>
                </a:extLst>
              </a:tr>
              <a:tr h="39137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951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3 958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a:t>
                      </a:r>
                    </a:p>
                  </a:txBody>
                  <a:tcPr marL="9525" marR="9525" marT="9525" marB="0" anchor="ctr"/>
                </a:tc>
                <a:extLst>
                  <a:ext uri="{0D108BD9-81ED-4DB2-BD59-A6C34878D82A}">
                    <a16:rowId xmlns:a16="http://schemas.microsoft.com/office/drawing/2014/main" val="4178915708"/>
                  </a:ext>
                </a:extLst>
              </a:tr>
              <a:tr h="391374">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59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239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a:t>
                      </a:r>
                    </a:p>
                  </a:txBody>
                  <a:tcPr marL="9525" marR="9525" marT="9525" marB="0" anchor="ctr"/>
                </a:tc>
                <a:extLst>
                  <a:ext uri="{0D108BD9-81ED-4DB2-BD59-A6C34878D82A}">
                    <a16:rowId xmlns:a16="http://schemas.microsoft.com/office/drawing/2014/main" val="1554613420"/>
                  </a:ext>
                </a:extLst>
              </a:tr>
              <a:tr h="391374">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151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4" name="Diagram 13">
            <a:extLst>
              <a:ext uri="{FF2B5EF4-FFF2-40B4-BE49-F238E27FC236}">
                <a16:creationId xmlns:a16="http://schemas.microsoft.com/office/drawing/2014/main" id="{69F92B96-3061-4566-B450-970013F8EA6D}"/>
              </a:ext>
            </a:extLst>
          </p:cNvPr>
          <p:cNvGraphicFramePr>
            <a:graphicFrameLocks/>
          </p:cNvGraphicFramePr>
          <p:nvPr>
            <p:extLst>
              <p:ext uri="{D42A27DB-BD31-4B8C-83A1-F6EECF244321}">
                <p14:modId xmlns:p14="http://schemas.microsoft.com/office/powerpoint/2010/main" val="777174937"/>
              </p:ext>
            </p:extLst>
          </p:nvPr>
        </p:nvGraphicFramePr>
        <p:xfrm>
          <a:off x="701042" y="1949297"/>
          <a:ext cx="5830388" cy="3883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2039" y="1888711"/>
            <a:ext cx="4722411" cy="1558060"/>
          </a:xfrm>
        </p:spPr>
        <p:txBody>
          <a:bodyPr/>
          <a:lstStyle/>
          <a:p>
            <a:pPr lvl="4"/>
            <a:r>
              <a:rPr lang="sv-SE" sz="1400" dirty="0"/>
              <a:t>Sysselsättningen minskade med 4,7 procent eller </a:t>
            </a:r>
            <a:br>
              <a:rPr lang="sv-SE" sz="1400" dirty="0"/>
            </a:br>
            <a:r>
              <a:rPr lang="sv-SE" sz="1400" dirty="0"/>
              <a:t>9 000 personer. </a:t>
            </a:r>
          </a:p>
          <a:p>
            <a:pPr lvl="4"/>
            <a:r>
              <a:rPr lang="sv-SE" sz="1400" dirty="0"/>
              <a:t>Procentuellt sett har sysselsättningen minskat som mest inom Byggverksamhet följt av Utbildning.</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853392"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a:t>
            </a:r>
            <a:r>
              <a:rPr lang="sv-SE" sz="1200"/>
              <a:t>2010 kv4</a:t>
            </a:r>
            <a:endParaRPr lang="sv-SE" sz="1400" dirty="0"/>
          </a:p>
        </p:txBody>
      </p:sp>
      <p:graphicFrame>
        <p:nvGraphicFramePr>
          <p:cNvPr id="17" name="Tabell 16">
            <a:extLst>
              <a:ext uri="{FF2B5EF4-FFF2-40B4-BE49-F238E27FC236}">
                <a16:creationId xmlns:a16="http://schemas.microsoft.com/office/drawing/2014/main" id="{59AB07E2-6F3E-4416-9D89-42B5C25D6613}"/>
              </a:ext>
            </a:extLst>
          </p:cNvPr>
          <p:cNvGraphicFramePr>
            <a:graphicFrameLocks noGrp="1"/>
          </p:cNvGraphicFramePr>
          <p:nvPr>
            <p:extLst>
              <p:ext uri="{D42A27DB-BD31-4B8C-83A1-F6EECF244321}">
                <p14:modId xmlns:p14="http://schemas.microsoft.com/office/powerpoint/2010/main" val="1419614508"/>
              </p:ext>
            </p:extLst>
          </p:nvPr>
        </p:nvGraphicFramePr>
        <p:xfrm>
          <a:off x="6755214" y="3723770"/>
          <a:ext cx="4722411" cy="2248663"/>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596">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596">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a:solidFill>
                            <a:srgbClr val="000000"/>
                          </a:solidFill>
                          <a:effectLst/>
                          <a:latin typeface="Futura Std Book" panose="020B0502020204020303" pitchFamily="34" charset="0"/>
                        </a:rPr>
                        <a:t>2020 kv 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315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5 058 900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-71 000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-1,4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4,4 </a:t>
                      </a:r>
                    </a:p>
                  </a:txBody>
                  <a:tcPr marL="9525" marR="9525" marT="9525" marB="0" anchor="ctr"/>
                </a:tc>
                <a:extLst>
                  <a:ext uri="{0D108BD9-81ED-4DB2-BD59-A6C34878D82A}">
                    <a16:rowId xmlns:a16="http://schemas.microsoft.com/office/drawing/2014/main" val="1544414373"/>
                  </a:ext>
                </a:extLst>
              </a:tr>
              <a:tr h="47315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2 328 700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-44 000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-1,9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4,9 </a:t>
                      </a:r>
                    </a:p>
                  </a:txBody>
                  <a:tcPr marL="9525" marR="9525" marT="9525" marB="0" anchor="ctr"/>
                </a:tc>
                <a:extLst>
                  <a:ext uri="{0D108BD9-81ED-4DB2-BD59-A6C34878D82A}">
                    <a16:rowId xmlns:a16="http://schemas.microsoft.com/office/drawing/2014/main" val="4178915708"/>
                  </a:ext>
                </a:extLst>
              </a:tr>
              <a:tr h="473157">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pitchFamily="34" charset="0"/>
                        </a:rPr>
                        <a:t>184 500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-9 000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-4,7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2,3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3" name="Diagram 12">
            <a:extLst>
              <a:ext uri="{FF2B5EF4-FFF2-40B4-BE49-F238E27FC236}">
                <a16:creationId xmlns:a16="http://schemas.microsoft.com/office/drawing/2014/main" id="{0300E099-78CC-4A63-80B6-CFDE4D19745F}"/>
              </a:ext>
            </a:extLst>
          </p:cNvPr>
          <p:cNvGraphicFramePr>
            <a:graphicFrameLocks/>
          </p:cNvGraphicFramePr>
          <p:nvPr>
            <p:extLst>
              <p:ext uri="{D42A27DB-BD31-4B8C-83A1-F6EECF244321}">
                <p14:modId xmlns:p14="http://schemas.microsoft.com/office/powerpoint/2010/main" val="2221944271"/>
              </p:ext>
            </p:extLst>
          </p:nvPr>
        </p:nvGraphicFramePr>
        <p:xfrm>
          <a:off x="732406" y="1943259"/>
          <a:ext cx="5859983" cy="381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535898749"/>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Uppsala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15 000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6 100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8,9</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12 200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-34,4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-10,3</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19 100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10 100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40,3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9 600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50,0</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10 900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23,9</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30 900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-6,4</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16 400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43,9</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22 700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-14,3</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29 000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1,8</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183 900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2,7</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pitchFamily="34" charset="0"/>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184 500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-9 000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-4,7</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2,3</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2502</TotalTime>
  <Words>3008</Words>
  <Application>Microsoft Office PowerPoint</Application>
  <PresentationFormat>Bredbild</PresentationFormat>
  <Paragraphs>1119</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Times New Roman</vt:lpstr>
      <vt:lpstr>Wingdings</vt:lpstr>
      <vt:lpstr>Stockholm Business Region</vt:lpstr>
      <vt:lpstr>PowerPoint-presentation</vt:lpstr>
      <vt:lpstr>Om rapporten</vt:lpstr>
      <vt:lpstr>Dämpad utveckling för Uppsala län</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455</cp:revision>
  <cp:lastPrinted>2020-06-25T08:35:02Z</cp:lastPrinted>
  <dcterms:created xsi:type="dcterms:W3CDTF">2019-04-29T08:02:07Z</dcterms:created>
  <dcterms:modified xsi:type="dcterms:W3CDTF">2021-03-29T14:53:48Z</dcterms:modified>
</cp:coreProperties>
</file>