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 Ragnarsson" initials="RR" lastIdx="2" clrIdx="0">
    <p:extLst>
      <p:ext uri="{19B8F6BF-5375-455C-9EA6-DF929625EA0E}">
        <p15:presenceInfo xmlns:p15="http://schemas.microsoft.com/office/powerpoint/2012/main" userId="S::rasmus.ragnarsson@indikator.org::130af0ea-7f48-4e1e-b25e-5e975adb7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F"/>
    <a:srgbClr val="C40064"/>
    <a:srgbClr val="FFFFFF"/>
    <a:srgbClr val="595959"/>
    <a:srgbClr val="0523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9" d="100"/>
          <a:sy n="69" d="100"/>
        </p:scale>
        <p:origin x="484" y="44"/>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1Q1\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Grafdata'!$B$60</c:f>
              <c:strCache>
                <c:ptCount val="1"/>
                <c:pt idx="0">
                  <c:v>Total</c:v>
                </c:pt>
              </c:strCache>
            </c:strRef>
          </c:tx>
          <c:spPr>
            <a:ln w="28575" cap="rnd">
              <a:solidFill>
                <a:schemeClr val="accent1"/>
              </a:solidFill>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Grafdata'!$C$60:$AQ$60</c:f>
              <c:numCache>
                <c:formatCode>General</c:formatCode>
                <c:ptCount val="41"/>
                <c:pt idx="0">
                  <c:v>100</c:v>
                </c:pt>
                <c:pt idx="1">
                  <c:v>108.59063259399252</c:v>
                </c:pt>
                <c:pt idx="2">
                  <c:v>106.70953182879525</c:v>
                </c:pt>
                <c:pt idx="3">
                  <c:v>103.75386637261342</c:v>
                </c:pt>
                <c:pt idx="4">
                  <c:v>101.37317881741846</c:v>
                </c:pt>
                <c:pt idx="5">
                  <c:v>110.75398752568884</c:v>
                </c:pt>
                <c:pt idx="6">
                  <c:v>108.03287804863567</c:v>
                </c:pt>
                <c:pt idx="7">
                  <c:v>107.43099147284813</c:v>
                </c:pt>
                <c:pt idx="8">
                  <c:v>104.54029808943093</c:v>
                </c:pt>
                <c:pt idx="9">
                  <c:v>112.98196228034834</c:v>
                </c:pt>
                <c:pt idx="10">
                  <c:v>111.97685057780588</c:v>
                </c:pt>
                <c:pt idx="11">
                  <c:v>109.68322914643387</c:v>
                </c:pt>
                <c:pt idx="12">
                  <c:v>106.90723982809558</c:v>
                </c:pt>
                <c:pt idx="13">
                  <c:v>114.50045270606449</c:v>
                </c:pt>
                <c:pt idx="14">
                  <c:v>114.33652919029365</c:v>
                </c:pt>
                <c:pt idx="15">
                  <c:v>110.77831500677898</c:v>
                </c:pt>
                <c:pt idx="16">
                  <c:v>109.09765885555579</c:v>
                </c:pt>
                <c:pt idx="17">
                  <c:v>118.77268293401484</c:v>
                </c:pt>
                <c:pt idx="18">
                  <c:v>117.23766144625459</c:v>
                </c:pt>
                <c:pt idx="19">
                  <c:v>114.9975234128497</c:v>
                </c:pt>
                <c:pt idx="20">
                  <c:v>113.33851228717458</c:v>
                </c:pt>
                <c:pt idx="21">
                  <c:v>121.56777480279497</c:v>
                </c:pt>
                <c:pt idx="22">
                  <c:v>121.12767245873307</c:v>
                </c:pt>
                <c:pt idx="23">
                  <c:v>120.07254680548324</c:v>
                </c:pt>
                <c:pt idx="24">
                  <c:v>117.6251913797071</c:v>
                </c:pt>
                <c:pt idx="25">
                  <c:v>128.08455447950871</c:v>
                </c:pt>
                <c:pt idx="26">
                  <c:v>126.22861655386575</c:v>
                </c:pt>
                <c:pt idx="27">
                  <c:v>124.43718460173186</c:v>
                </c:pt>
                <c:pt idx="28">
                  <c:v>122.36069419293226</c:v>
                </c:pt>
                <c:pt idx="29">
                  <c:v>132.85006082297028</c:v>
                </c:pt>
                <c:pt idx="30">
                  <c:v>130.31384678617195</c:v>
                </c:pt>
                <c:pt idx="31">
                  <c:v>128.41390733429444</c:v>
                </c:pt>
                <c:pt idx="32">
                  <c:v>125.67833945258954</c:v>
                </c:pt>
                <c:pt idx="33">
                  <c:v>137.05778718213929</c:v>
                </c:pt>
                <c:pt idx="34">
                  <c:v>133.99171138387797</c:v>
                </c:pt>
                <c:pt idx="35">
                  <c:v>130.47255628400615</c:v>
                </c:pt>
                <c:pt idx="36">
                  <c:v>128.99659980070825</c:v>
                </c:pt>
                <c:pt idx="37">
                  <c:v>134.15950810098735</c:v>
                </c:pt>
                <c:pt idx="38">
                  <c:v>132.175268046632</c:v>
                </c:pt>
                <c:pt idx="39">
                  <c:v>131.01060692301454</c:v>
                </c:pt>
                <c:pt idx="40">
                  <c:v>132.37809136715774</c:v>
                </c:pt>
              </c:numCache>
            </c:numRef>
          </c:val>
          <c:smooth val="0"/>
          <c:extLst>
            <c:ext xmlns:c16="http://schemas.microsoft.com/office/drawing/2014/chart" uri="{C3380CC4-5D6E-409C-BE32-E72D297353CC}">
              <c16:uniqueId val="{00000000-46DA-4DB3-A9F5-1CC034356131}"/>
            </c:ext>
          </c:extLst>
        </c:ser>
        <c:ser>
          <c:idx val="1"/>
          <c:order val="1"/>
          <c:tx>
            <c:strRef>
              <c:f>'s4 Grafdata'!$B$61</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Grafdata'!$C$61:$AQ$61</c:f>
              <c:numCache>
                <c:formatCode>General</c:formatCode>
                <c:ptCount val="41"/>
                <c:pt idx="0">
                  <c:v>100</c:v>
                </c:pt>
                <c:pt idx="1">
                  <c:v>108.52622137847277</c:v>
                </c:pt>
                <c:pt idx="2">
                  <c:v>106.73270746907184</c:v>
                </c:pt>
                <c:pt idx="3">
                  <c:v>103.82638473791208</c:v>
                </c:pt>
                <c:pt idx="4">
                  <c:v>101.41612017974093</c:v>
                </c:pt>
                <c:pt idx="5">
                  <c:v>110.67948636413614</c:v>
                </c:pt>
                <c:pt idx="6">
                  <c:v>107.9687976687264</c:v>
                </c:pt>
                <c:pt idx="7">
                  <c:v>107.30905069369541</c:v>
                </c:pt>
                <c:pt idx="8">
                  <c:v>104.39861794796428</c:v>
                </c:pt>
                <c:pt idx="9">
                  <c:v>112.59607877950265</c:v>
                </c:pt>
                <c:pt idx="10">
                  <c:v>111.43163512095455</c:v>
                </c:pt>
                <c:pt idx="11">
                  <c:v>109.03334506396391</c:v>
                </c:pt>
                <c:pt idx="12">
                  <c:v>106.08946296509232</c:v>
                </c:pt>
                <c:pt idx="13">
                  <c:v>113.26663370635714</c:v>
                </c:pt>
                <c:pt idx="14">
                  <c:v>112.96414743796309</c:v>
                </c:pt>
                <c:pt idx="15">
                  <c:v>109.32707243310745</c:v>
                </c:pt>
                <c:pt idx="16">
                  <c:v>107.51368569920807</c:v>
                </c:pt>
                <c:pt idx="17">
                  <c:v>116.77379023307272</c:v>
                </c:pt>
                <c:pt idx="18">
                  <c:v>115.06481231441749</c:v>
                </c:pt>
                <c:pt idx="19">
                  <c:v>112.75645605098688</c:v>
                </c:pt>
                <c:pt idx="20">
                  <c:v>110.95064204743309</c:v>
                </c:pt>
                <c:pt idx="21">
                  <c:v>118.70164574226651</c:v>
                </c:pt>
                <c:pt idx="22">
                  <c:v>117.96262678753386</c:v>
                </c:pt>
                <c:pt idx="23">
                  <c:v>116.58622121584177</c:v>
                </c:pt>
                <c:pt idx="24">
                  <c:v>114.12330586728608</c:v>
                </c:pt>
                <c:pt idx="25">
                  <c:v>124.06957862843772</c:v>
                </c:pt>
                <c:pt idx="26">
                  <c:v>122.1917170382896</c:v>
                </c:pt>
                <c:pt idx="27">
                  <c:v>120.37955923323784</c:v>
                </c:pt>
                <c:pt idx="28">
                  <c:v>118.3069939272882</c:v>
                </c:pt>
                <c:pt idx="29">
                  <c:v>128.23975433538959</c:v>
                </c:pt>
                <c:pt idx="30">
                  <c:v>125.74455268642494</c:v>
                </c:pt>
                <c:pt idx="31">
                  <c:v>123.83209775825343</c:v>
                </c:pt>
                <c:pt idx="32">
                  <c:v>121.09820204257674</c:v>
                </c:pt>
                <c:pt idx="33">
                  <c:v>131.8569570838246</c:v>
                </c:pt>
                <c:pt idx="34">
                  <c:v>128.85204776393294</c:v>
                </c:pt>
                <c:pt idx="35">
                  <c:v>125.45172686551501</c:v>
                </c:pt>
                <c:pt idx="36">
                  <c:v>124.02782060360239</c:v>
                </c:pt>
                <c:pt idx="37">
                  <c:v>128.82242393079611</c:v>
                </c:pt>
                <c:pt idx="38">
                  <c:v>126.96609397361293</c:v>
                </c:pt>
                <c:pt idx="39">
                  <c:v>125.91649427408559</c:v>
                </c:pt>
                <c:pt idx="40">
                  <c:v>127.21841665512166</c:v>
                </c:pt>
              </c:numCache>
            </c:numRef>
          </c:val>
          <c:smooth val="0"/>
          <c:extLst>
            <c:ext xmlns:c16="http://schemas.microsoft.com/office/drawing/2014/chart" uri="{C3380CC4-5D6E-409C-BE32-E72D297353CC}">
              <c16:uniqueId val="{00000001-46DA-4DB3-A9F5-1CC034356131}"/>
            </c:ext>
          </c:extLst>
        </c:ser>
        <c:ser>
          <c:idx val="2"/>
          <c:order val="2"/>
          <c:tx>
            <c:strRef>
              <c:f>'s4 Grafdata'!$B$62</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Grafdata'!$C$62:$AQ$62</c:f>
              <c:numCache>
                <c:formatCode>General</c:formatCode>
                <c:ptCount val="41"/>
                <c:pt idx="0">
                  <c:v>100</c:v>
                </c:pt>
                <c:pt idx="1">
                  <c:v>106.28019360263099</c:v>
                </c:pt>
                <c:pt idx="2">
                  <c:v>102.33944675762345</c:v>
                </c:pt>
                <c:pt idx="3">
                  <c:v>102.79613837532777</c:v>
                </c:pt>
                <c:pt idx="4">
                  <c:v>104.37142631241804</c:v>
                </c:pt>
                <c:pt idx="5">
                  <c:v>111.70801560930872</c:v>
                </c:pt>
                <c:pt idx="6">
                  <c:v>106.95337965153171</c:v>
                </c:pt>
                <c:pt idx="7">
                  <c:v>109.55749565877151</c:v>
                </c:pt>
                <c:pt idx="8">
                  <c:v>107.80456680479347</c:v>
                </c:pt>
                <c:pt idx="9">
                  <c:v>113.68809954460052</c:v>
                </c:pt>
                <c:pt idx="10">
                  <c:v>111.02862474535335</c:v>
                </c:pt>
                <c:pt idx="11">
                  <c:v>114.20533479434668</c:v>
                </c:pt>
                <c:pt idx="12">
                  <c:v>114.27097501957435</c:v>
                </c:pt>
                <c:pt idx="13">
                  <c:v>123.30817983730022</c:v>
                </c:pt>
                <c:pt idx="14">
                  <c:v>115.957046926849</c:v>
                </c:pt>
                <c:pt idx="15">
                  <c:v>114.14597578298506</c:v>
                </c:pt>
                <c:pt idx="16">
                  <c:v>116.51557595850404</c:v>
                </c:pt>
                <c:pt idx="17">
                  <c:v>124.67743734230737</c:v>
                </c:pt>
                <c:pt idx="18">
                  <c:v>117.14670903240956</c:v>
                </c:pt>
                <c:pt idx="19">
                  <c:v>119.83560692212818</c:v>
                </c:pt>
                <c:pt idx="20">
                  <c:v>118.77949863782005</c:v>
                </c:pt>
                <c:pt idx="21">
                  <c:v>122.80728936941169</c:v>
                </c:pt>
                <c:pt idx="22">
                  <c:v>123.72120707918175</c:v>
                </c:pt>
                <c:pt idx="23">
                  <c:v>121.77436242949796</c:v>
                </c:pt>
                <c:pt idx="24">
                  <c:v>115.38556473500591</c:v>
                </c:pt>
                <c:pt idx="25">
                  <c:v>123.29813615067805</c:v>
                </c:pt>
                <c:pt idx="26">
                  <c:v>117.55781498292052</c:v>
                </c:pt>
                <c:pt idx="27">
                  <c:v>121.7895849293546</c:v>
                </c:pt>
                <c:pt idx="28">
                  <c:v>122.07635485708501</c:v>
                </c:pt>
                <c:pt idx="29">
                  <c:v>128.75160145973342</c:v>
                </c:pt>
                <c:pt idx="30">
                  <c:v>122.69315399165897</c:v>
                </c:pt>
                <c:pt idx="31">
                  <c:v>124.26529875775449</c:v>
                </c:pt>
                <c:pt idx="32">
                  <c:v>118.50197746334946</c:v>
                </c:pt>
                <c:pt idx="33">
                  <c:v>131.44484727520134</c:v>
                </c:pt>
                <c:pt idx="34">
                  <c:v>125.33139016879797</c:v>
                </c:pt>
                <c:pt idx="35">
                  <c:v>126.73352375098034</c:v>
                </c:pt>
                <c:pt idx="36">
                  <c:v>129.19721659666581</c:v>
                </c:pt>
                <c:pt idx="37">
                  <c:v>128.28318220792258</c:v>
                </c:pt>
                <c:pt idx="38">
                  <c:v>135.11249622544605</c:v>
                </c:pt>
                <c:pt idx="39">
                  <c:v>131.93249547837587</c:v>
                </c:pt>
                <c:pt idx="40">
                  <c:v>138.62031030967412</c:v>
                </c:pt>
              </c:numCache>
            </c:numRef>
          </c:val>
          <c:smooth val="0"/>
          <c:extLst>
            <c:ext xmlns:c16="http://schemas.microsoft.com/office/drawing/2014/chart" uri="{C3380CC4-5D6E-409C-BE32-E72D297353CC}">
              <c16:uniqueId val="{00000002-46DA-4DB3-A9F5-1CC034356131}"/>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Grafdata!$B$23:$AP$23</c:f>
              <c:numCache>
                <c:formatCode>General</c:formatCode>
                <c:ptCount val="41"/>
                <c:pt idx="0">
                  <c:v>100</c:v>
                </c:pt>
                <c:pt idx="1">
                  <c:v>102.99887542171686</c:v>
                </c:pt>
                <c:pt idx="2">
                  <c:v>61.964263401224542</c:v>
                </c:pt>
                <c:pt idx="3">
                  <c:v>68.736723728601774</c:v>
                </c:pt>
                <c:pt idx="4">
                  <c:v>69.786330126202671</c:v>
                </c:pt>
                <c:pt idx="5">
                  <c:v>77.658378108209419</c:v>
                </c:pt>
                <c:pt idx="6">
                  <c:v>55.016868674247156</c:v>
                </c:pt>
                <c:pt idx="7">
                  <c:v>63.92602773959765</c:v>
                </c:pt>
                <c:pt idx="8">
                  <c:v>91.865550418593031</c:v>
                </c:pt>
                <c:pt idx="9">
                  <c:v>97.750843433712362</c:v>
                </c:pt>
                <c:pt idx="10">
                  <c:v>81.381981756841185</c:v>
                </c:pt>
                <c:pt idx="11">
                  <c:v>110.12120454829439</c:v>
                </c:pt>
                <c:pt idx="12">
                  <c:v>109.07159815069349</c:v>
                </c:pt>
                <c:pt idx="13">
                  <c:v>115.29426465075596</c:v>
                </c:pt>
                <c:pt idx="14">
                  <c:v>96.976133949768837</c:v>
                </c:pt>
                <c:pt idx="15">
                  <c:v>138.5605397975759</c:v>
                </c:pt>
                <c:pt idx="16">
                  <c:v>141.35949019117831</c:v>
                </c:pt>
                <c:pt idx="17">
                  <c:v>165.18805447957016</c:v>
                </c:pt>
                <c:pt idx="18">
                  <c:v>147.10733474946895</c:v>
                </c:pt>
                <c:pt idx="19">
                  <c:v>147.26977383481196</c:v>
                </c:pt>
                <c:pt idx="20">
                  <c:v>185.9552667749594</c:v>
                </c:pt>
                <c:pt idx="21">
                  <c:v>207.13482444083468</c:v>
                </c:pt>
                <c:pt idx="22">
                  <c:v>183.20629763838559</c:v>
                </c:pt>
                <c:pt idx="23">
                  <c:v>187.95451705610395</c:v>
                </c:pt>
                <c:pt idx="24">
                  <c:v>212.07047357241035</c:v>
                </c:pt>
                <c:pt idx="25">
                  <c:v>221.31700612270399</c:v>
                </c:pt>
                <c:pt idx="26">
                  <c:v>158.85293015119331</c:v>
                </c:pt>
                <c:pt idx="27">
                  <c:v>204.68574284643259</c:v>
                </c:pt>
                <c:pt idx="28">
                  <c:v>172.29788829189053</c:v>
                </c:pt>
                <c:pt idx="29">
                  <c:v>179.55766587529678</c:v>
                </c:pt>
                <c:pt idx="30">
                  <c:v>137.91078345620392</c:v>
                </c:pt>
                <c:pt idx="31">
                  <c:v>171.71060852180432</c:v>
                </c:pt>
                <c:pt idx="32">
                  <c:v>145.24553292515307</c:v>
                </c:pt>
                <c:pt idx="33">
                  <c:v>157.99075346744971</c:v>
                </c:pt>
                <c:pt idx="34">
                  <c:v>111.15831563163813</c:v>
                </c:pt>
                <c:pt idx="35">
                  <c:v>176.18393102586529</c:v>
                </c:pt>
                <c:pt idx="36">
                  <c:v>148.13195051855556</c:v>
                </c:pt>
                <c:pt idx="37">
                  <c:v>156.24140947144821</c:v>
                </c:pt>
                <c:pt idx="38">
                  <c:v>128.36436336373859</c:v>
                </c:pt>
                <c:pt idx="39">
                  <c:v>160.58977883293764</c:v>
                </c:pt>
                <c:pt idx="40">
                  <c:v>192.56528801699363</c:v>
                </c:pt>
              </c:numCache>
            </c:numRef>
          </c:val>
          <c:smooth val="0"/>
          <c:extLst>
            <c:ext xmlns:c16="http://schemas.microsoft.com/office/drawing/2014/chart" uri="{C3380CC4-5D6E-409C-BE32-E72D297353CC}">
              <c16:uniqueId val="{00000000-803D-4A58-A78D-BEA2F5A9E251}"/>
            </c:ext>
          </c:extLst>
        </c:ser>
        <c:ser>
          <c:idx val="1"/>
          <c:order val="1"/>
          <c:tx>
            <c:strRef>
              <c:f>Grafdata!$A$38</c:f>
              <c:strCache>
                <c:ptCount val="1"/>
                <c:pt idx="0">
                  <c:v>Gävleborgs län</c:v>
                </c:pt>
              </c:strCache>
            </c:strRef>
          </c:tx>
          <c:spPr>
            <a:ln w="28575" cap="rnd">
              <a:solidFill>
                <a:schemeClr val="accent2"/>
              </a:solidFill>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Grafdata!$B$38:$AP$38</c:f>
              <c:numCache>
                <c:formatCode>General</c:formatCode>
                <c:ptCount val="41"/>
                <c:pt idx="0">
                  <c:v>100</c:v>
                </c:pt>
                <c:pt idx="1">
                  <c:v>89.473684210526315</c:v>
                </c:pt>
                <c:pt idx="2">
                  <c:v>48.684210526315788</c:v>
                </c:pt>
                <c:pt idx="3">
                  <c:v>46.05263157894737</c:v>
                </c:pt>
                <c:pt idx="4">
                  <c:v>97.368421052631575</c:v>
                </c:pt>
                <c:pt idx="5">
                  <c:v>88.15789473684211</c:v>
                </c:pt>
                <c:pt idx="6">
                  <c:v>85.526315789473685</c:v>
                </c:pt>
                <c:pt idx="7">
                  <c:v>63.157894736842103</c:v>
                </c:pt>
                <c:pt idx="8">
                  <c:v>50</c:v>
                </c:pt>
                <c:pt idx="9">
                  <c:v>15.789473684210526</c:v>
                </c:pt>
                <c:pt idx="10">
                  <c:v>73.684210526315795</c:v>
                </c:pt>
                <c:pt idx="11">
                  <c:v>75</c:v>
                </c:pt>
                <c:pt idx="12">
                  <c:v>175</c:v>
                </c:pt>
                <c:pt idx="13">
                  <c:v>163.15789473684211</c:v>
                </c:pt>
                <c:pt idx="14">
                  <c:v>105.26315789473684</c:v>
                </c:pt>
                <c:pt idx="15">
                  <c:v>492.10526315789474</c:v>
                </c:pt>
                <c:pt idx="16">
                  <c:v>96.05263157894737</c:v>
                </c:pt>
                <c:pt idx="17">
                  <c:v>150</c:v>
                </c:pt>
                <c:pt idx="18">
                  <c:v>90.78947368421052</c:v>
                </c:pt>
                <c:pt idx="19">
                  <c:v>25</c:v>
                </c:pt>
                <c:pt idx="20">
                  <c:v>390.78947368421052</c:v>
                </c:pt>
                <c:pt idx="21">
                  <c:v>134.21052631578948</c:v>
                </c:pt>
                <c:pt idx="22">
                  <c:v>531.57894736842104</c:v>
                </c:pt>
                <c:pt idx="23">
                  <c:v>177.63157894736841</c:v>
                </c:pt>
                <c:pt idx="24">
                  <c:v>168.42105263157896</c:v>
                </c:pt>
                <c:pt idx="25">
                  <c:v>377.63157894736844</c:v>
                </c:pt>
                <c:pt idx="26">
                  <c:v>163.15789473684211</c:v>
                </c:pt>
                <c:pt idx="27">
                  <c:v>278.94736842105266</c:v>
                </c:pt>
                <c:pt idx="28">
                  <c:v>446.05263157894734</c:v>
                </c:pt>
                <c:pt idx="29">
                  <c:v>560.52631578947364</c:v>
                </c:pt>
                <c:pt idx="30">
                  <c:v>156.57894736842104</c:v>
                </c:pt>
                <c:pt idx="31">
                  <c:v>267.10526315789474</c:v>
                </c:pt>
                <c:pt idx="32">
                  <c:v>80.263157894736835</c:v>
                </c:pt>
                <c:pt idx="33">
                  <c:v>243.42105263157896</c:v>
                </c:pt>
                <c:pt idx="34">
                  <c:v>161.84210526315789</c:v>
                </c:pt>
                <c:pt idx="35">
                  <c:v>250</c:v>
                </c:pt>
                <c:pt idx="36">
                  <c:v>101.31578947368421</c:v>
                </c:pt>
                <c:pt idx="37">
                  <c:v>267.10526315789474</c:v>
                </c:pt>
                <c:pt idx="38">
                  <c:v>394.73684210526318</c:v>
                </c:pt>
                <c:pt idx="39">
                  <c:v>132.89473684210526</c:v>
                </c:pt>
                <c:pt idx="40">
                  <c:v>240.78947368421052</c:v>
                </c:pt>
              </c:numCache>
            </c:numRef>
          </c:val>
          <c:smooth val="0"/>
          <c:extLst>
            <c:ext xmlns:c16="http://schemas.microsoft.com/office/drawing/2014/chart" uri="{C3380CC4-5D6E-409C-BE32-E72D297353CC}">
              <c16:uniqueId val="{00000001-803D-4A58-A78D-BEA2F5A9E251}"/>
            </c:ext>
          </c:extLst>
        </c:ser>
        <c:ser>
          <c:idx val="2"/>
          <c:order val="2"/>
          <c:tx>
            <c:strRef>
              <c:f>Grafdata!$A$39</c:f>
              <c:strCache>
                <c:ptCount val="1"/>
                <c:pt idx="0">
                  <c:v>Gävle kommun</c:v>
                </c:pt>
              </c:strCache>
            </c:strRef>
          </c:tx>
          <c:spPr>
            <a:ln w="28575" cap="rnd">
              <a:solidFill>
                <a:schemeClr val="accent3"/>
              </a:solidFill>
              <a:prstDash val="sysDot"/>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Grafdata!$B$39:$AP$39</c:f>
              <c:numCache>
                <c:formatCode>General</c:formatCode>
                <c:ptCount val="41"/>
                <c:pt idx="0">
                  <c:v>100</c:v>
                </c:pt>
                <c:pt idx="1">
                  <c:v>77.41935483870968</c:v>
                </c:pt>
                <c:pt idx="2">
                  <c:v>25.806451612903224</c:v>
                </c:pt>
                <c:pt idx="3">
                  <c:v>12.903225806451612</c:v>
                </c:pt>
                <c:pt idx="4">
                  <c:v>111.29032258064517</c:v>
                </c:pt>
                <c:pt idx="5">
                  <c:v>46.774193548387096</c:v>
                </c:pt>
                <c:pt idx="6">
                  <c:v>91.935483870967744</c:v>
                </c:pt>
                <c:pt idx="7">
                  <c:v>67.741935483870961</c:v>
                </c:pt>
                <c:pt idx="8">
                  <c:v>58.064516129032256</c:v>
                </c:pt>
                <c:pt idx="9">
                  <c:v>11.290322580645162</c:v>
                </c:pt>
                <c:pt idx="10">
                  <c:v>62.903225806451616</c:v>
                </c:pt>
                <c:pt idx="11">
                  <c:v>12.903225806451612</c:v>
                </c:pt>
                <c:pt idx="12">
                  <c:v>125.80645161290323</c:v>
                </c:pt>
                <c:pt idx="13">
                  <c:v>140.32258064516128</c:v>
                </c:pt>
                <c:pt idx="14">
                  <c:v>25.806451612903224</c:v>
                </c:pt>
                <c:pt idx="15">
                  <c:v>590.32258064516134</c:v>
                </c:pt>
                <c:pt idx="16">
                  <c:v>95.161290322580641</c:v>
                </c:pt>
                <c:pt idx="17">
                  <c:v>148.38709677419354</c:v>
                </c:pt>
                <c:pt idx="18">
                  <c:v>82.258064516129039</c:v>
                </c:pt>
                <c:pt idx="19">
                  <c:v>9.67741935483871</c:v>
                </c:pt>
                <c:pt idx="20">
                  <c:v>459.67741935483872</c:v>
                </c:pt>
                <c:pt idx="21">
                  <c:v>116.12903225806451</c:v>
                </c:pt>
                <c:pt idx="22">
                  <c:v>616.12903225806451</c:v>
                </c:pt>
                <c:pt idx="23">
                  <c:v>29.032258064516128</c:v>
                </c:pt>
                <c:pt idx="24">
                  <c:v>109.6774193548387</c:v>
                </c:pt>
                <c:pt idx="25">
                  <c:v>422.58064516129031</c:v>
                </c:pt>
                <c:pt idx="26">
                  <c:v>14.516129032258064</c:v>
                </c:pt>
                <c:pt idx="27">
                  <c:v>262.90322580645159</c:v>
                </c:pt>
                <c:pt idx="28">
                  <c:v>530.64516129032256</c:v>
                </c:pt>
                <c:pt idx="29">
                  <c:v>583.87096774193549</c:v>
                </c:pt>
                <c:pt idx="30">
                  <c:v>46.774193548387096</c:v>
                </c:pt>
                <c:pt idx="31">
                  <c:v>140.32258064516128</c:v>
                </c:pt>
                <c:pt idx="32">
                  <c:v>17.741935483870968</c:v>
                </c:pt>
                <c:pt idx="33">
                  <c:v>145.16129032258064</c:v>
                </c:pt>
                <c:pt idx="34">
                  <c:v>112.90322580645162</c:v>
                </c:pt>
                <c:pt idx="35">
                  <c:v>230.64516129032259</c:v>
                </c:pt>
                <c:pt idx="36">
                  <c:v>56.451612903225808</c:v>
                </c:pt>
                <c:pt idx="37">
                  <c:v>245.16129032258064</c:v>
                </c:pt>
                <c:pt idx="38">
                  <c:v>451.61290322580646</c:v>
                </c:pt>
                <c:pt idx="39">
                  <c:v>127.41935483870968</c:v>
                </c:pt>
                <c:pt idx="40">
                  <c:v>175.80645161290323</c:v>
                </c:pt>
              </c:numCache>
            </c:numRef>
          </c:val>
          <c:smooth val="0"/>
          <c:extLst>
            <c:ext xmlns:c16="http://schemas.microsoft.com/office/drawing/2014/chart" uri="{C3380CC4-5D6E-409C-BE32-E72D297353CC}">
              <c16:uniqueId val="{00000002-803D-4A58-A78D-BEA2F5A9E25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Grafdata!$B$21:$L$21</c:f>
              <c:numCache>
                <c:formatCode>General</c:formatCode>
                <c:ptCount val="11"/>
                <c:pt idx="0">
                  <c:v>100</c:v>
                </c:pt>
                <c:pt idx="1">
                  <c:v>103.69666481832473</c:v>
                </c:pt>
                <c:pt idx="2">
                  <c:v>105.0493355962673</c:v>
                </c:pt>
                <c:pt idx="3">
                  <c:v>110.42703265740364</c:v>
                </c:pt>
                <c:pt idx="4">
                  <c:v>118.49331056313135</c:v>
                </c:pt>
                <c:pt idx="5">
                  <c:v>124.77849163877498</c:v>
                </c:pt>
                <c:pt idx="6">
                  <c:v>127.92385897246275</c:v>
                </c:pt>
                <c:pt idx="7">
                  <c:v>136.7116826440693</c:v>
                </c:pt>
                <c:pt idx="8">
                  <c:v>139.0011615429905</c:v>
                </c:pt>
                <c:pt idx="9">
                  <c:v>96.485918432727871</c:v>
                </c:pt>
                <c:pt idx="10">
                  <c:v>36.203828808893057</c:v>
                </c:pt>
              </c:numCache>
            </c:numRef>
          </c:val>
          <c:smooth val="0"/>
          <c:extLst>
            <c:ext xmlns:c16="http://schemas.microsoft.com/office/drawing/2014/chart" uri="{C3380CC4-5D6E-409C-BE32-E72D297353CC}">
              <c16:uniqueId val="{00000000-5026-47FB-8F1C-FFF2F8C4AF0D}"/>
            </c:ext>
          </c:extLst>
        </c:ser>
        <c:ser>
          <c:idx val="1"/>
          <c:order val="1"/>
          <c:tx>
            <c:strRef>
              <c:f>Grafdata!$A$35</c:f>
              <c:strCache>
                <c:ptCount val="1"/>
                <c:pt idx="0">
                  <c:v>Gävleborgs län</c:v>
                </c:pt>
              </c:strCache>
            </c:strRef>
          </c:tx>
          <c:spPr>
            <a:ln w="28575" cap="rnd">
              <a:solidFill>
                <a:schemeClr val="accent2"/>
              </a:solidFill>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Grafdata!$B$35:$L$35</c:f>
              <c:numCache>
                <c:formatCode>General</c:formatCode>
                <c:ptCount val="11"/>
                <c:pt idx="0">
                  <c:v>100</c:v>
                </c:pt>
                <c:pt idx="1">
                  <c:v>105.46168364382686</c:v>
                </c:pt>
                <c:pt idx="2">
                  <c:v>104.31791694885537</c:v>
                </c:pt>
                <c:pt idx="3">
                  <c:v>107.53813415107896</c:v>
                </c:pt>
                <c:pt idx="4">
                  <c:v>111.64840604920913</c:v>
                </c:pt>
                <c:pt idx="5">
                  <c:v>117.61476342559328</c:v>
                </c:pt>
                <c:pt idx="6">
                  <c:v>121.06531536951537</c:v>
                </c:pt>
                <c:pt idx="7">
                  <c:v>126.38295385398152</c:v>
                </c:pt>
                <c:pt idx="8">
                  <c:v>135.56093385267516</c:v>
                </c:pt>
                <c:pt idx="9">
                  <c:v>105.18081277223332</c:v>
                </c:pt>
                <c:pt idx="10">
                  <c:v>44.865426067704661</c:v>
                </c:pt>
              </c:numCache>
            </c:numRef>
          </c:val>
          <c:smooth val="0"/>
          <c:extLst>
            <c:ext xmlns:c16="http://schemas.microsoft.com/office/drawing/2014/chart" uri="{C3380CC4-5D6E-409C-BE32-E72D297353CC}">
              <c16:uniqueId val="{00000001-5026-47FB-8F1C-FFF2F8C4AF0D}"/>
            </c:ext>
          </c:extLst>
        </c:ser>
        <c:ser>
          <c:idx val="2"/>
          <c:order val="2"/>
          <c:tx>
            <c:strRef>
              <c:f>Grafdata!$A$36</c:f>
              <c:strCache>
                <c:ptCount val="1"/>
                <c:pt idx="0">
                  <c:v>Gävle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Grafdata!$B$36:$L$36</c:f>
              <c:numCache>
                <c:formatCode>General</c:formatCode>
                <c:ptCount val="11"/>
                <c:pt idx="0">
                  <c:v>100</c:v>
                </c:pt>
                <c:pt idx="1">
                  <c:v>106.57964721372082</c:v>
                </c:pt>
                <c:pt idx="2">
                  <c:v>107.42368359099113</c:v>
                </c:pt>
                <c:pt idx="3">
                  <c:v>120.08684506526458</c:v>
                </c:pt>
                <c:pt idx="4">
                  <c:v>122.47334048322827</c:v>
                </c:pt>
                <c:pt idx="5">
                  <c:v>130.50476514339027</c:v>
                </c:pt>
                <c:pt idx="6">
                  <c:v>134.95513876899736</c:v>
                </c:pt>
                <c:pt idx="7">
                  <c:v>140.11527025730902</c:v>
                </c:pt>
                <c:pt idx="8">
                  <c:v>151.52545624177108</c:v>
                </c:pt>
                <c:pt idx="9">
                  <c:v>114.87090951895158</c:v>
                </c:pt>
                <c:pt idx="10">
                  <c:v>42.401492758551534</c:v>
                </c:pt>
              </c:numCache>
            </c:numRef>
          </c:val>
          <c:smooth val="0"/>
          <c:extLst>
            <c:ext xmlns:c16="http://schemas.microsoft.com/office/drawing/2014/chart" uri="{C3380CC4-5D6E-409C-BE32-E72D297353CC}">
              <c16:uniqueId val="{00000002-5026-47FB-8F1C-FFF2F8C4AF0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Grafdata!$B$57</c:f>
              <c:strCache>
                <c:ptCount val="1"/>
                <c:pt idx="0">
                  <c:v>Privat sektor</c:v>
                </c:pt>
              </c:strCache>
            </c:strRef>
          </c:tx>
          <c:spPr>
            <a:ln w="28575" cap="rnd">
              <a:solidFill>
                <a:schemeClr val="accent1"/>
              </a:solidFill>
              <a:round/>
            </a:ln>
            <a:effectLst/>
          </c:spPr>
          <c:marker>
            <c:symbol val="none"/>
          </c:marker>
          <c:cat>
            <c:strRef>
              <c:f>Grafdata!$C$32:$AQ$32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Grafdata!$C$57:$AQ$57</c:f>
              <c:numCache>
                <c:formatCode>General</c:formatCode>
                <c:ptCount val="41"/>
                <c:pt idx="0">
                  <c:v>106</c:v>
                </c:pt>
                <c:pt idx="1">
                  <c:v>110.66532761846312</c:v>
                </c:pt>
                <c:pt idx="2">
                  <c:v>106.12464405235811</c:v>
                </c:pt>
                <c:pt idx="3">
                  <c:v>104.43498212108399</c:v>
                </c:pt>
                <c:pt idx="4">
                  <c:v>100.83036975731011</c:v>
                </c:pt>
                <c:pt idx="5">
                  <c:v>113.42675508245846</c:v>
                </c:pt>
                <c:pt idx="6">
                  <c:v>107.56381829845292</c:v>
                </c:pt>
                <c:pt idx="7">
                  <c:v>107.04990193922724</c:v>
                </c:pt>
                <c:pt idx="8">
                  <c:v>103.78658224596511</c:v>
                </c:pt>
                <c:pt idx="9">
                  <c:v>114.71779711645533</c:v>
                </c:pt>
                <c:pt idx="10">
                  <c:v>110.7878659176438</c:v>
                </c:pt>
                <c:pt idx="11">
                  <c:v>109.37223351402011</c:v>
                </c:pt>
                <c:pt idx="12">
                  <c:v>105.43085527558458</c:v>
                </c:pt>
                <c:pt idx="13">
                  <c:v>114.51788690334342</c:v>
                </c:pt>
                <c:pt idx="14">
                  <c:v>112.49353488185662</c:v>
                </c:pt>
                <c:pt idx="15">
                  <c:v>110.05251044009064</c:v>
                </c:pt>
                <c:pt idx="16">
                  <c:v>106.90615272349562</c:v>
                </c:pt>
                <c:pt idx="17">
                  <c:v>118.79726247203347</c:v>
                </c:pt>
                <c:pt idx="18">
                  <c:v>114.70703749855902</c:v>
                </c:pt>
                <c:pt idx="19">
                  <c:v>113.5240315159123</c:v>
                </c:pt>
                <c:pt idx="20">
                  <c:v>110.3252248731296</c:v>
                </c:pt>
                <c:pt idx="21">
                  <c:v>120.26907671109623</c:v>
                </c:pt>
                <c:pt idx="22">
                  <c:v>117.34406668161436</c:v>
                </c:pt>
                <c:pt idx="23">
                  <c:v>116.97720142231447</c:v>
                </c:pt>
                <c:pt idx="24">
                  <c:v>113.25161695120886</c:v>
                </c:pt>
                <c:pt idx="25">
                  <c:v>125.97254174633046</c:v>
                </c:pt>
                <c:pt idx="26">
                  <c:v>121.55055716872275</c:v>
                </c:pt>
                <c:pt idx="27">
                  <c:v>121.1313838015962</c:v>
                </c:pt>
                <c:pt idx="28">
                  <c:v>117.96750960662359</c:v>
                </c:pt>
                <c:pt idx="29">
                  <c:v>130.58143886179849</c:v>
                </c:pt>
                <c:pt idx="30">
                  <c:v>125.41334842254881</c:v>
                </c:pt>
                <c:pt idx="31">
                  <c:v>124.37459488094798</c:v>
                </c:pt>
                <c:pt idx="32">
                  <c:v>120.44024234704396</c:v>
                </c:pt>
                <c:pt idx="33">
                  <c:v>135.29713482831636</c:v>
                </c:pt>
                <c:pt idx="34">
                  <c:v>129.39101600002499</c:v>
                </c:pt>
                <c:pt idx="35">
                  <c:v>126.91848101559093</c:v>
                </c:pt>
                <c:pt idx="36">
                  <c:v>124.15979539857125</c:v>
                </c:pt>
                <c:pt idx="37">
                  <c:v>130.9639319326331</c:v>
                </c:pt>
                <c:pt idx="38">
                  <c:v>126.05018311164686</c:v>
                </c:pt>
                <c:pt idx="39">
                  <c:v>124.53057227283082</c:v>
                </c:pt>
                <c:pt idx="40">
                  <c:v>124.15496551300836</c:v>
                </c:pt>
              </c:numCache>
            </c:numRef>
          </c:val>
          <c:smooth val="0"/>
          <c:extLst>
            <c:ext xmlns:c16="http://schemas.microsoft.com/office/drawing/2014/chart" uri="{C3380CC4-5D6E-409C-BE32-E72D297353CC}">
              <c16:uniqueId val="{00000000-B1F6-4F54-99B7-18ED54FDB527}"/>
            </c:ext>
          </c:extLst>
        </c:ser>
        <c:ser>
          <c:idx val="1"/>
          <c:order val="1"/>
          <c:tx>
            <c:strRef>
              <c:f>Grafdata!$B$58</c:f>
              <c:strCache>
                <c:ptCount val="1"/>
                <c:pt idx="0">
                  <c:v>Industri</c:v>
                </c:pt>
              </c:strCache>
            </c:strRef>
          </c:tx>
          <c:spPr>
            <a:ln w="28575" cap="rnd">
              <a:solidFill>
                <a:schemeClr val="accent2"/>
              </a:solidFill>
              <a:prstDash val="sysDot"/>
              <a:round/>
            </a:ln>
            <a:effectLst/>
          </c:spPr>
          <c:marker>
            <c:symbol val="none"/>
          </c:marker>
          <c:cat>
            <c:strRef>
              <c:f>Grafdata!$C$32:$AQ$32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Grafdata!$C$58:$AQ$58</c:f>
              <c:numCache>
                <c:formatCode>General</c:formatCode>
                <c:ptCount val="41"/>
                <c:pt idx="0">
                  <c:v>107</c:v>
                </c:pt>
                <c:pt idx="1">
                  <c:v>112.01548804969924</c:v>
                </c:pt>
                <c:pt idx="2">
                  <c:v>96.941780814992342</c:v>
                </c:pt>
                <c:pt idx="3">
                  <c:v>95.006695127409685</c:v>
                </c:pt>
                <c:pt idx="4">
                  <c:v>95.977653239016519</c:v>
                </c:pt>
                <c:pt idx="5">
                  <c:v>113.53435242928524</c:v>
                </c:pt>
                <c:pt idx="6">
                  <c:v>96.670022850996347</c:v>
                </c:pt>
                <c:pt idx="7">
                  <c:v>94.79595456496827</c:v>
                </c:pt>
                <c:pt idx="8">
                  <c:v>96.454011448467114</c:v>
                </c:pt>
                <c:pt idx="9">
                  <c:v>110.97900750276241</c:v>
                </c:pt>
                <c:pt idx="10">
                  <c:v>97.067607905658065</c:v>
                </c:pt>
                <c:pt idx="11">
                  <c:v>94.908222155301189</c:v>
                </c:pt>
                <c:pt idx="12">
                  <c:v>95.72792776802531</c:v>
                </c:pt>
                <c:pt idx="13">
                  <c:v>103.95720388248063</c:v>
                </c:pt>
                <c:pt idx="14">
                  <c:v>95.292291190036508</c:v>
                </c:pt>
                <c:pt idx="15">
                  <c:v>92.421521067366442</c:v>
                </c:pt>
                <c:pt idx="16">
                  <c:v>93.079481842982332</c:v>
                </c:pt>
                <c:pt idx="17">
                  <c:v>106.31520117407035</c:v>
                </c:pt>
                <c:pt idx="18">
                  <c:v>93.698100549567457</c:v>
                </c:pt>
                <c:pt idx="19">
                  <c:v>92.040121572108589</c:v>
                </c:pt>
                <c:pt idx="20">
                  <c:v>92.436521107682054</c:v>
                </c:pt>
                <c:pt idx="21">
                  <c:v>101.78791374172739</c:v>
                </c:pt>
                <c:pt idx="22">
                  <c:v>91.387847237527211</c:v>
                </c:pt>
                <c:pt idx="23">
                  <c:v>91.44360661565301</c:v>
                </c:pt>
                <c:pt idx="24">
                  <c:v>93.182546722193294</c:v>
                </c:pt>
                <c:pt idx="25">
                  <c:v>110.80639868805984</c:v>
                </c:pt>
                <c:pt idx="26">
                  <c:v>96.009201204617753</c:v>
                </c:pt>
                <c:pt idx="27">
                  <c:v>95.247374093044712</c:v>
                </c:pt>
                <c:pt idx="28">
                  <c:v>95.555213751735877</c:v>
                </c:pt>
                <c:pt idx="29">
                  <c:v>112.52024189528846</c:v>
                </c:pt>
                <c:pt idx="30">
                  <c:v>96.720481337687076</c:v>
                </c:pt>
                <c:pt idx="31">
                  <c:v>96.181991902147018</c:v>
                </c:pt>
                <c:pt idx="32">
                  <c:v>97.853223217550706</c:v>
                </c:pt>
                <c:pt idx="33">
                  <c:v>119.45651124507485</c:v>
                </c:pt>
                <c:pt idx="34">
                  <c:v>99.85128419351814</c:v>
                </c:pt>
                <c:pt idx="35">
                  <c:v>98.014670078272331</c:v>
                </c:pt>
                <c:pt idx="36">
                  <c:v>100.80577281079371</c:v>
                </c:pt>
                <c:pt idx="37">
                  <c:v>112.18183747934036</c:v>
                </c:pt>
                <c:pt idx="38">
                  <c:v>94.739939466062069</c:v>
                </c:pt>
                <c:pt idx="39">
                  <c:v>93.656517402407786</c:v>
                </c:pt>
                <c:pt idx="40">
                  <c:v>99.811623413983455</c:v>
                </c:pt>
              </c:numCache>
            </c:numRef>
          </c:val>
          <c:smooth val="0"/>
          <c:extLst>
            <c:ext xmlns:c16="http://schemas.microsoft.com/office/drawing/2014/chart" uri="{C3380CC4-5D6E-409C-BE32-E72D297353CC}">
              <c16:uniqueId val="{00000001-B1F6-4F54-99B7-18ED54FDB527}"/>
            </c:ext>
          </c:extLst>
        </c:ser>
        <c:ser>
          <c:idx val="2"/>
          <c:order val="2"/>
          <c:tx>
            <c:strRef>
              <c:f>Grafdata!$B$59</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Grafdata!$C$59:$AQ$59</c:f>
              <c:numCache>
                <c:formatCode>General</c:formatCode>
                <c:ptCount val="41"/>
                <c:pt idx="0">
                  <c:v>108</c:v>
                </c:pt>
                <c:pt idx="1">
                  <c:v>107.64314050591474</c:v>
                </c:pt>
                <c:pt idx="2">
                  <c:v>110.39683056228618</c:v>
                </c:pt>
                <c:pt idx="3">
                  <c:v>107.07900935983622</c:v>
                </c:pt>
                <c:pt idx="4">
                  <c:v>102.99340834627958</c:v>
                </c:pt>
                <c:pt idx="5">
                  <c:v>110.84490037169439</c:v>
                </c:pt>
                <c:pt idx="6">
                  <c:v>112.6588050896419</c:v>
                </c:pt>
                <c:pt idx="7">
                  <c:v>112.89616422641986</c:v>
                </c:pt>
                <c:pt idx="8">
                  <c:v>108.64971095934918</c:v>
                </c:pt>
                <c:pt idx="9">
                  <c:v>115.92261451147546</c:v>
                </c:pt>
                <c:pt idx="10">
                  <c:v>118.30894420400244</c:v>
                </c:pt>
                <c:pt idx="11">
                  <c:v>116.82145066547935</c:v>
                </c:pt>
                <c:pt idx="12">
                  <c:v>111.91738509318927</c:v>
                </c:pt>
                <c:pt idx="13">
                  <c:v>120.21185990389981</c:v>
                </c:pt>
                <c:pt idx="14">
                  <c:v>122.68200686848925</c:v>
                </c:pt>
                <c:pt idx="15">
                  <c:v>119.28159167857294</c:v>
                </c:pt>
                <c:pt idx="16">
                  <c:v>116.39956861199904</c:v>
                </c:pt>
                <c:pt idx="17">
                  <c:v>125.23349183146425</c:v>
                </c:pt>
                <c:pt idx="18">
                  <c:v>127.29445087304477</c:v>
                </c:pt>
                <c:pt idx="19">
                  <c:v>125.02829305310209</c:v>
                </c:pt>
                <c:pt idx="20">
                  <c:v>121.84121735687222</c:v>
                </c:pt>
                <c:pt idx="21">
                  <c:v>131.14150587958198</c:v>
                </c:pt>
                <c:pt idx="22">
                  <c:v>133.45010025365281</c:v>
                </c:pt>
                <c:pt idx="23">
                  <c:v>131.61984880414178</c:v>
                </c:pt>
                <c:pt idx="24">
                  <c:v>126.49432711898659</c:v>
                </c:pt>
                <c:pt idx="25">
                  <c:v>133.93256812138856</c:v>
                </c:pt>
                <c:pt idx="26">
                  <c:v>136.39915523163484</c:v>
                </c:pt>
                <c:pt idx="27">
                  <c:v>134.86647785421582</c:v>
                </c:pt>
                <c:pt idx="28">
                  <c:v>131.15586177966767</c:v>
                </c:pt>
                <c:pt idx="29">
                  <c:v>139.44038016384542</c:v>
                </c:pt>
                <c:pt idx="30">
                  <c:v>141.44428453904416</c:v>
                </c:pt>
                <c:pt idx="31">
                  <c:v>138.74837217749672</c:v>
                </c:pt>
                <c:pt idx="32">
                  <c:v>133.25348636650162</c:v>
                </c:pt>
                <c:pt idx="33">
                  <c:v>142.73238420116363</c:v>
                </c:pt>
                <c:pt idx="34">
                  <c:v>146.42225832073763</c:v>
                </c:pt>
                <c:pt idx="35">
                  <c:v>142.05247021078875</c:v>
                </c:pt>
                <c:pt idx="36">
                  <c:v>137.65760042643188</c:v>
                </c:pt>
                <c:pt idx="37">
                  <c:v>139.7900988714201</c:v>
                </c:pt>
                <c:pt idx="38">
                  <c:v>142.87688691369809</c:v>
                </c:pt>
                <c:pt idx="39">
                  <c:v>139.08617989734279</c:v>
                </c:pt>
                <c:pt idx="40">
                  <c:v>136.87170305117425</c:v>
                </c:pt>
              </c:numCache>
            </c:numRef>
          </c:val>
          <c:smooth val="0"/>
          <c:extLst>
            <c:ext xmlns:c16="http://schemas.microsoft.com/office/drawing/2014/chart" uri="{C3380CC4-5D6E-409C-BE32-E72D297353CC}">
              <c16:uniqueId val="{00000002-B1F6-4F54-99B7-18ED54FDB527}"/>
            </c:ext>
          </c:extLst>
        </c:ser>
        <c:ser>
          <c:idx val="3"/>
          <c:order val="3"/>
          <c:tx>
            <c:strRef>
              <c:f>Grafdata!$B$60</c:f>
              <c:strCache>
                <c:ptCount val="1"/>
                <c:pt idx="0">
                  <c:v>Övrigt</c:v>
                </c:pt>
              </c:strCache>
            </c:strRef>
          </c:tx>
          <c:spPr>
            <a:ln w="28575" cap="rnd">
              <a:solidFill>
                <a:schemeClr val="accent4"/>
              </a:solidFill>
              <a:prstDash val="dash"/>
              <a:round/>
            </a:ln>
            <a:effectLst/>
          </c:spPr>
          <c:marker>
            <c:symbol val="none"/>
          </c:marker>
          <c:cat>
            <c:strRef>
              <c:f>Grafdata!$C$32:$AQ$32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Grafdata!$C$60:$AQ$60</c:f>
              <c:numCache>
                <c:formatCode>General</c:formatCode>
                <c:ptCount val="41"/>
                <c:pt idx="0">
                  <c:v>109</c:v>
                </c:pt>
                <c:pt idx="1">
                  <c:v>118.14225991008837</c:v>
                </c:pt>
                <c:pt idx="2">
                  <c:v>118.99693246717075</c:v>
                </c:pt>
                <c:pt idx="3">
                  <c:v>124.47027185237215</c:v>
                </c:pt>
                <c:pt idx="4">
                  <c:v>108.00306373692463</c:v>
                </c:pt>
                <c:pt idx="5">
                  <c:v>123.18459335654029</c:v>
                </c:pt>
                <c:pt idx="6">
                  <c:v>122.72949841391862</c:v>
                </c:pt>
                <c:pt idx="7">
                  <c:v>123.65849014029938</c:v>
                </c:pt>
                <c:pt idx="8">
                  <c:v>108.38343404053192</c:v>
                </c:pt>
                <c:pt idx="9">
                  <c:v>122.05097827236538</c:v>
                </c:pt>
                <c:pt idx="10">
                  <c:v>125.56701421029288</c:v>
                </c:pt>
                <c:pt idx="11">
                  <c:v>126.82941136981142</c:v>
                </c:pt>
                <c:pt idx="12">
                  <c:v>111.31282891236701</c:v>
                </c:pt>
                <c:pt idx="13">
                  <c:v>126.26584745321297</c:v>
                </c:pt>
                <c:pt idx="14">
                  <c:v>128.05100744997583</c:v>
                </c:pt>
                <c:pt idx="15">
                  <c:v>130.74962006887324</c:v>
                </c:pt>
                <c:pt idx="16">
                  <c:v>114.30910620450955</c:v>
                </c:pt>
                <c:pt idx="17">
                  <c:v>133.83201300758694</c:v>
                </c:pt>
                <c:pt idx="18">
                  <c:v>133.14630698207645</c:v>
                </c:pt>
                <c:pt idx="19">
                  <c:v>137.73304808391174</c:v>
                </c:pt>
                <c:pt idx="20">
                  <c:v>122.90257398604922</c:v>
                </c:pt>
                <c:pt idx="21">
                  <c:v>137.27436605155913</c:v>
                </c:pt>
                <c:pt idx="22">
                  <c:v>137.95544930814171</c:v>
                </c:pt>
                <c:pt idx="23">
                  <c:v>141.95389083678981</c:v>
                </c:pt>
                <c:pt idx="24">
                  <c:v>126.09748456225118</c:v>
                </c:pt>
                <c:pt idx="25">
                  <c:v>143.69323036674487</c:v>
                </c:pt>
                <c:pt idx="26">
                  <c:v>145.74623040250989</c:v>
                </c:pt>
                <c:pt idx="27">
                  <c:v>150.78918678860299</c:v>
                </c:pt>
                <c:pt idx="28">
                  <c:v>138.57729522640707</c:v>
                </c:pt>
                <c:pt idx="29">
                  <c:v>154.11352956753433</c:v>
                </c:pt>
                <c:pt idx="30">
                  <c:v>155.13764165697566</c:v>
                </c:pt>
                <c:pt idx="31">
                  <c:v>158.97236314820094</c:v>
                </c:pt>
                <c:pt idx="32">
                  <c:v>143.08114036720818</c:v>
                </c:pt>
                <c:pt idx="33">
                  <c:v>157.24518933579702</c:v>
                </c:pt>
                <c:pt idx="34">
                  <c:v>157.92949135087312</c:v>
                </c:pt>
                <c:pt idx="35">
                  <c:v>160.83292425766166</c:v>
                </c:pt>
                <c:pt idx="36">
                  <c:v>146.59324663202247</c:v>
                </c:pt>
                <c:pt idx="37">
                  <c:v>156.94742441911191</c:v>
                </c:pt>
                <c:pt idx="38">
                  <c:v>161.09473364479996</c:v>
                </c:pt>
                <c:pt idx="39">
                  <c:v>167.05784422479212</c:v>
                </c:pt>
                <c:pt idx="40">
                  <c:v>152.83341046180462</c:v>
                </c:pt>
              </c:numCache>
            </c:numRef>
          </c:val>
          <c:smooth val="0"/>
          <c:extLst>
            <c:ext xmlns:c16="http://schemas.microsoft.com/office/drawing/2014/chart" uri="{C3380CC4-5D6E-409C-BE32-E72D297353CC}">
              <c16:uniqueId val="{00000003-B1F6-4F54-99B7-18ED54FDB527}"/>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Grafdata!$A$35</c:f>
              <c:strCache>
                <c:ptCount val="1"/>
                <c:pt idx="0">
                  <c:v>Gävleborgs län</c:v>
                </c:pt>
              </c:strCache>
            </c:strRef>
          </c:tx>
          <c:spPr>
            <a:ln w="28575" cap="rnd">
              <a:solidFill>
                <a:schemeClr val="accent2"/>
              </a:solidFill>
              <a:prstDash val="solid"/>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Grafdata!$B$35:$AP$35</c:f>
              <c:numCache>
                <c:formatCode>General</c:formatCode>
                <c:ptCount val="41"/>
                <c:pt idx="0">
                  <c:v>370.5</c:v>
                </c:pt>
                <c:pt idx="1">
                  <c:v>360.25</c:v>
                </c:pt>
                <c:pt idx="2">
                  <c:v>363.25</c:v>
                </c:pt>
                <c:pt idx="3">
                  <c:v>348.5</c:v>
                </c:pt>
                <c:pt idx="4">
                  <c:v>337.5</c:v>
                </c:pt>
                <c:pt idx="5">
                  <c:v>324.75</c:v>
                </c:pt>
                <c:pt idx="6">
                  <c:v>321.25</c:v>
                </c:pt>
                <c:pt idx="7">
                  <c:v>317.5</c:v>
                </c:pt>
                <c:pt idx="8">
                  <c:v>305.5</c:v>
                </c:pt>
                <c:pt idx="9">
                  <c:v>309</c:v>
                </c:pt>
                <c:pt idx="10">
                  <c:v>306.25</c:v>
                </c:pt>
                <c:pt idx="11">
                  <c:v>303.75</c:v>
                </c:pt>
                <c:pt idx="12">
                  <c:v>304.5</c:v>
                </c:pt>
                <c:pt idx="13">
                  <c:v>297.5</c:v>
                </c:pt>
                <c:pt idx="14">
                  <c:v>291</c:v>
                </c:pt>
                <c:pt idx="15">
                  <c:v>294.5</c:v>
                </c:pt>
                <c:pt idx="16">
                  <c:v>292.25</c:v>
                </c:pt>
                <c:pt idx="17">
                  <c:v>292.75</c:v>
                </c:pt>
                <c:pt idx="18">
                  <c:v>303.5</c:v>
                </c:pt>
                <c:pt idx="19">
                  <c:v>310.5</c:v>
                </c:pt>
                <c:pt idx="20">
                  <c:v>310.75</c:v>
                </c:pt>
                <c:pt idx="21">
                  <c:v>321.25</c:v>
                </c:pt>
                <c:pt idx="22">
                  <c:v>327.75</c:v>
                </c:pt>
                <c:pt idx="23">
                  <c:v>323.5</c:v>
                </c:pt>
                <c:pt idx="24">
                  <c:v>327</c:v>
                </c:pt>
                <c:pt idx="25">
                  <c:v>314.5</c:v>
                </c:pt>
                <c:pt idx="26">
                  <c:v>306</c:v>
                </c:pt>
                <c:pt idx="27">
                  <c:v>311.75</c:v>
                </c:pt>
                <c:pt idx="28">
                  <c:v>308</c:v>
                </c:pt>
                <c:pt idx="29">
                  <c:v>312.25</c:v>
                </c:pt>
                <c:pt idx="30">
                  <c:v>317</c:v>
                </c:pt>
                <c:pt idx="31">
                  <c:v>310.75</c:v>
                </c:pt>
                <c:pt idx="32">
                  <c:v>304</c:v>
                </c:pt>
                <c:pt idx="33">
                  <c:v>305.75</c:v>
                </c:pt>
                <c:pt idx="34">
                  <c:v>304.5</c:v>
                </c:pt>
                <c:pt idx="35">
                  <c:v>308.25</c:v>
                </c:pt>
                <c:pt idx="36">
                  <c:v>331.25</c:v>
                </c:pt>
                <c:pt idx="37">
                  <c:v>324.5</c:v>
                </c:pt>
                <c:pt idx="38">
                  <c:v>331.5</c:v>
                </c:pt>
                <c:pt idx="39">
                  <c:v>339.75</c:v>
                </c:pt>
                <c:pt idx="40">
                  <c:v>336.75</c:v>
                </c:pt>
              </c:numCache>
            </c:numRef>
          </c:val>
          <c:smooth val="0"/>
          <c:extLst>
            <c:ext xmlns:c16="http://schemas.microsoft.com/office/drawing/2014/chart" uri="{C3380CC4-5D6E-409C-BE32-E72D297353CC}">
              <c16:uniqueId val="{00000000-00F3-4AD9-896E-F45DCACBFC6F}"/>
            </c:ext>
          </c:extLst>
        </c:ser>
        <c:ser>
          <c:idx val="1"/>
          <c:order val="1"/>
          <c:tx>
            <c:strRef>
              <c:f>Grafdata!$A$36</c:f>
              <c:strCache>
                <c:ptCount val="1"/>
                <c:pt idx="0">
                  <c:v>Gävle kommun</c:v>
                </c:pt>
              </c:strCache>
            </c:strRef>
          </c:tx>
          <c:spPr>
            <a:ln w="28575" cap="rnd">
              <a:solidFill>
                <a:schemeClr val="accent3"/>
              </a:solidFill>
              <a:prstDash val="sysDot"/>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Grafdata!$B$36:$AP$36</c:f>
              <c:numCache>
                <c:formatCode>General</c:formatCode>
                <c:ptCount val="41"/>
                <c:pt idx="0">
                  <c:v>141.25</c:v>
                </c:pt>
                <c:pt idx="1">
                  <c:v>139</c:v>
                </c:pt>
                <c:pt idx="2">
                  <c:v>141</c:v>
                </c:pt>
                <c:pt idx="3">
                  <c:v>144.25</c:v>
                </c:pt>
                <c:pt idx="4">
                  <c:v>143.5</c:v>
                </c:pt>
                <c:pt idx="5">
                  <c:v>139</c:v>
                </c:pt>
                <c:pt idx="6">
                  <c:v>136</c:v>
                </c:pt>
                <c:pt idx="7">
                  <c:v>131.75</c:v>
                </c:pt>
                <c:pt idx="8">
                  <c:v>125.75</c:v>
                </c:pt>
                <c:pt idx="9">
                  <c:v>127</c:v>
                </c:pt>
                <c:pt idx="10">
                  <c:v>124.5</c:v>
                </c:pt>
                <c:pt idx="11">
                  <c:v>122.75</c:v>
                </c:pt>
                <c:pt idx="12">
                  <c:v>122.5</c:v>
                </c:pt>
                <c:pt idx="13">
                  <c:v>118.75</c:v>
                </c:pt>
                <c:pt idx="14">
                  <c:v>115.5</c:v>
                </c:pt>
                <c:pt idx="15">
                  <c:v>118.5</c:v>
                </c:pt>
                <c:pt idx="16">
                  <c:v>120.75</c:v>
                </c:pt>
                <c:pt idx="17">
                  <c:v>119.25</c:v>
                </c:pt>
                <c:pt idx="18">
                  <c:v>124.75</c:v>
                </c:pt>
                <c:pt idx="19">
                  <c:v>131.25</c:v>
                </c:pt>
                <c:pt idx="20">
                  <c:v>127</c:v>
                </c:pt>
                <c:pt idx="21">
                  <c:v>133.25</c:v>
                </c:pt>
                <c:pt idx="22">
                  <c:v>130.25</c:v>
                </c:pt>
                <c:pt idx="23">
                  <c:v>123.5</c:v>
                </c:pt>
                <c:pt idx="24">
                  <c:v>130.5</c:v>
                </c:pt>
                <c:pt idx="25">
                  <c:v>123.5</c:v>
                </c:pt>
                <c:pt idx="26">
                  <c:v>127.25</c:v>
                </c:pt>
                <c:pt idx="27">
                  <c:v>135.75</c:v>
                </c:pt>
                <c:pt idx="28">
                  <c:v>131.25</c:v>
                </c:pt>
                <c:pt idx="29">
                  <c:v>134.25</c:v>
                </c:pt>
                <c:pt idx="30">
                  <c:v>135.5</c:v>
                </c:pt>
                <c:pt idx="31">
                  <c:v>132.5</c:v>
                </c:pt>
                <c:pt idx="32">
                  <c:v>128.25</c:v>
                </c:pt>
                <c:pt idx="33">
                  <c:v>134</c:v>
                </c:pt>
                <c:pt idx="34">
                  <c:v>134.75</c:v>
                </c:pt>
                <c:pt idx="35">
                  <c:v>132.75</c:v>
                </c:pt>
                <c:pt idx="36">
                  <c:v>140</c:v>
                </c:pt>
                <c:pt idx="37">
                  <c:v>133.5</c:v>
                </c:pt>
                <c:pt idx="38">
                  <c:v>136.25</c:v>
                </c:pt>
                <c:pt idx="39">
                  <c:v>140</c:v>
                </c:pt>
                <c:pt idx="40">
                  <c:v>141</c:v>
                </c:pt>
              </c:numCache>
            </c:numRef>
          </c:val>
          <c:smooth val="0"/>
          <c:extLst>
            <c:ext xmlns:c16="http://schemas.microsoft.com/office/drawing/2014/chart" uri="{C3380CC4-5D6E-409C-BE32-E72D297353CC}">
              <c16:uniqueId val="{00000001-00F3-4AD9-896E-F45DCACBFC6F}"/>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Grafdata!$A$35</c:f>
              <c:strCache>
                <c:ptCount val="1"/>
                <c:pt idx="0">
                  <c:v>Gävleborgs län</c:v>
                </c:pt>
              </c:strCache>
            </c:strRef>
          </c:tx>
          <c:spPr>
            <a:ln w="28575" cap="rnd">
              <a:solidFill>
                <a:schemeClr val="accent2"/>
              </a:solidFill>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Grafdata!$B$35:$AP$35</c:f>
              <c:numCache>
                <c:formatCode>General</c:formatCode>
                <c:ptCount val="41"/>
                <c:pt idx="0">
                  <c:v>45.25</c:v>
                </c:pt>
                <c:pt idx="1">
                  <c:v>43.5</c:v>
                </c:pt>
                <c:pt idx="2">
                  <c:v>41.75</c:v>
                </c:pt>
                <c:pt idx="3">
                  <c:v>48.75</c:v>
                </c:pt>
                <c:pt idx="4">
                  <c:v>49</c:v>
                </c:pt>
                <c:pt idx="5">
                  <c:v>54</c:v>
                </c:pt>
                <c:pt idx="6">
                  <c:v>54.5</c:v>
                </c:pt>
                <c:pt idx="7">
                  <c:v>53.75</c:v>
                </c:pt>
                <c:pt idx="8">
                  <c:v>55.5</c:v>
                </c:pt>
                <c:pt idx="9">
                  <c:v>52.25</c:v>
                </c:pt>
                <c:pt idx="10">
                  <c:v>49.75</c:v>
                </c:pt>
                <c:pt idx="11">
                  <c:v>50.5</c:v>
                </c:pt>
                <c:pt idx="12">
                  <c:v>45.75</c:v>
                </c:pt>
                <c:pt idx="13">
                  <c:v>49.5</c:v>
                </c:pt>
                <c:pt idx="14">
                  <c:v>48.75</c:v>
                </c:pt>
                <c:pt idx="15">
                  <c:v>47.25</c:v>
                </c:pt>
                <c:pt idx="16">
                  <c:v>48.25</c:v>
                </c:pt>
                <c:pt idx="17">
                  <c:v>44</c:v>
                </c:pt>
                <c:pt idx="18">
                  <c:v>46.75</c:v>
                </c:pt>
                <c:pt idx="19">
                  <c:v>44.75</c:v>
                </c:pt>
                <c:pt idx="20">
                  <c:v>40.5</c:v>
                </c:pt>
                <c:pt idx="21">
                  <c:v>38</c:v>
                </c:pt>
                <c:pt idx="22">
                  <c:v>35</c:v>
                </c:pt>
                <c:pt idx="23">
                  <c:v>34.25</c:v>
                </c:pt>
                <c:pt idx="24">
                  <c:v>36.5</c:v>
                </c:pt>
                <c:pt idx="25">
                  <c:v>43.25</c:v>
                </c:pt>
                <c:pt idx="26">
                  <c:v>44</c:v>
                </c:pt>
                <c:pt idx="27">
                  <c:v>44.75</c:v>
                </c:pt>
                <c:pt idx="28">
                  <c:v>43.25</c:v>
                </c:pt>
                <c:pt idx="29">
                  <c:v>41.75</c:v>
                </c:pt>
                <c:pt idx="30">
                  <c:v>44.25</c:v>
                </c:pt>
                <c:pt idx="31">
                  <c:v>47</c:v>
                </c:pt>
                <c:pt idx="32">
                  <c:v>48.25</c:v>
                </c:pt>
                <c:pt idx="33">
                  <c:v>48.75</c:v>
                </c:pt>
                <c:pt idx="34">
                  <c:v>48.75</c:v>
                </c:pt>
                <c:pt idx="35">
                  <c:v>45.75</c:v>
                </c:pt>
                <c:pt idx="36">
                  <c:v>50.25</c:v>
                </c:pt>
                <c:pt idx="37">
                  <c:v>49.75</c:v>
                </c:pt>
                <c:pt idx="38">
                  <c:v>45</c:v>
                </c:pt>
                <c:pt idx="39">
                  <c:v>44.75</c:v>
                </c:pt>
                <c:pt idx="40">
                  <c:v>41.25</c:v>
                </c:pt>
              </c:numCache>
            </c:numRef>
          </c:val>
          <c:smooth val="0"/>
          <c:extLst>
            <c:ext xmlns:c16="http://schemas.microsoft.com/office/drawing/2014/chart" uri="{C3380CC4-5D6E-409C-BE32-E72D297353CC}">
              <c16:uniqueId val="{00000000-2AC5-4AA8-8D0C-272A3D6E3212}"/>
            </c:ext>
          </c:extLst>
        </c:ser>
        <c:ser>
          <c:idx val="1"/>
          <c:order val="1"/>
          <c:tx>
            <c:strRef>
              <c:f>Grafdata!$A$36</c:f>
              <c:strCache>
                <c:ptCount val="1"/>
                <c:pt idx="0">
                  <c:v>Gävle kommun</c:v>
                </c:pt>
              </c:strCache>
            </c:strRef>
          </c:tx>
          <c:spPr>
            <a:ln w="28575" cap="rnd">
              <a:solidFill>
                <a:schemeClr val="accent3"/>
              </a:solidFill>
              <a:prstDash val="sysDot"/>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Grafdata!$B$36:$AP$36</c:f>
              <c:numCache>
                <c:formatCode>General</c:formatCode>
                <c:ptCount val="41"/>
                <c:pt idx="0">
                  <c:v>17.25</c:v>
                </c:pt>
                <c:pt idx="1">
                  <c:v>15.75</c:v>
                </c:pt>
                <c:pt idx="2">
                  <c:v>14.5</c:v>
                </c:pt>
                <c:pt idx="3">
                  <c:v>18</c:v>
                </c:pt>
                <c:pt idx="4">
                  <c:v>16.75</c:v>
                </c:pt>
                <c:pt idx="5">
                  <c:v>19.5</c:v>
                </c:pt>
                <c:pt idx="6">
                  <c:v>21.75</c:v>
                </c:pt>
                <c:pt idx="7">
                  <c:v>21.75</c:v>
                </c:pt>
                <c:pt idx="8">
                  <c:v>21</c:v>
                </c:pt>
                <c:pt idx="9">
                  <c:v>21.5</c:v>
                </c:pt>
                <c:pt idx="10">
                  <c:v>19.75</c:v>
                </c:pt>
                <c:pt idx="11">
                  <c:v>20</c:v>
                </c:pt>
                <c:pt idx="12">
                  <c:v>21.75</c:v>
                </c:pt>
                <c:pt idx="13">
                  <c:v>22</c:v>
                </c:pt>
                <c:pt idx="14">
                  <c:v>23</c:v>
                </c:pt>
                <c:pt idx="15">
                  <c:v>20.75</c:v>
                </c:pt>
                <c:pt idx="16">
                  <c:v>17.75</c:v>
                </c:pt>
                <c:pt idx="17">
                  <c:v>16.5</c:v>
                </c:pt>
                <c:pt idx="18">
                  <c:v>14.75</c:v>
                </c:pt>
                <c:pt idx="19">
                  <c:v>15</c:v>
                </c:pt>
                <c:pt idx="20">
                  <c:v>15.75</c:v>
                </c:pt>
                <c:pt idx="21">
                  <c:v>14.75</c:v>
                </c:pt>
                <c:pt idx="22">
                  <c:v>15.5</c:v>
                </c:pt>
                <c:pt idx="23">
                  <c:v>15</c:v>
                </c:pt>
                <c:pt idx="24">
                  <c:v>15.25</c:v>
                </c:pt>
                <c:pt idx="25">
                  <c:v>16.75</c:v>
                </c:pt>
                <c:pt idx="26">
                  <c:v>18.25</c:v>
                </c:pt>
                <c:pt idx="27">
                  <c:v>18.25</c:v>
                </c:pt>
                <c:pt idx="28">
                  <c:v>19</c:v>
                </c:pt>
                <c:pt idx="29">
                  <c:v>18</c:v>
                </c:pt>
                <c:pt idx="30">
                  <c:v>18</c:v>
                </c:pt>
                <c:pt idx="31">
                  <c:v>19.75</c:v>
                </c:pt>
                <c:pt idx="32">
                  <c:v>20</c:v>
                </c:pt>
                <c:pt idx="33">
                  <c:v>20.75</c:v>
                </c:pt>
                <c:pt idx="34">
                  <c:v>18.75</c:v>
                </c:pt>
                <c:pt idx="35">
                  <c:v>20</c:v>
                </c:pt>
                <c:pt idx="36">
                  <c:v>19.5</c:v>
                </c:pt>
                <c:pt idx="37">
                  <c:v>20.25</c:v>
                </c:pt>
                <c:pt idx="38">
                  <c:v>20</c:v>
                </c:pt>
                <c:pt idx="39">
                  <c:v>18</c:v>
                </c:pt>
                <c:pt idx="40">
                  <c:v>17.75</c:v>
                </c:pt>
              </c:numCache>
            </c:numRef>
          </c:val>
          <c:smooth val="0"/>
          <c:extLst>
            <c:ext xmlns:c16="http://schemas.microsoft.com/office/drawing/2014/chart" uri="{C3380CC4-5D6E-409C-BE32-E72D297353CC}">
              <c16:uniqueId val="{00000001-2AC5-4AA8-8D0C-272A3D6E3212}"/>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Grafdata!$B$14:$AP$14</c:f>
              <c:numCache>
                <c:formatCode>General</c:formatCode>
                <c:ptCount val="41"/>
                <c:pt idx="0">
                  <c:v>100</c:v>
                </c:pt>
                <c:pt idx="1">
                  <c:v>102.47281230009044</c:v>
                </c:pt>
                <c:pt idx="2">
                  <c:v>103.84708711093464</c:v>
                </c:pt>
                <c:pt idx="3">
                  <c:v>101.84854300399267</c:v>
                </c:pt>
                <c:pt idx="4">
                  <c:v>100.82059426907551</c:v>
                </c:pt>
                <c:pt idx="5">
                  <c:v>103.1919352348179</c:v>
                </c:pt>
                <c:pt idx="6">
                  <c:v>104.45812101559571</c:v>
                </c:pt>
                <c:pt idx="7">
                  <c:v>102.45516511150818</c:v>
                </c:pt>
                <c:pt idx="8">
                  <c:v>101.65883572673329</c:v>
                </c:pt>
                <c:pt idx="9">
                  <c:v>104.03679438819402</c:v>
                </c:pt>
                <c:pt idx="10">
                  <c:v>105.58092338914257</c:v>
                </c:pt>
                <c:pt idx="11">
                  <c:v>103.84708711093464</c:v>
                </c:pt>
                <c:pt idx="12">
                  <c:v>102.78163810028015</c:v>
                </c:pt>
                <c:pt idx="13">
                  <c:v>105.41106919903822</c:v>
                </c:pt>
                <c:pt idx="14">
                  <c:v>107.61696777182185</c:v>
                </c:pt>
                <c:pt idx="15">
                  <c:v>105.28092118324399</c:v>
                </c:pt>
                <c:pt idx="16">
                  <c:v>104.55738645137096</c:v>
                </c:pt>
                <c:pt idx="17">
                  <c:v>106.69049037125274</c:v>
                </c:pt>
                <c:pt idx="18">
                  <c:v>108.62506341958397</c:v>
                </c:pt>
                <c:pt idx="19">
                  <c:v>106.92652151854058</c:v>
                </c:pt>
                <c:pt idx="20">
                  <c:v>106.13460392870536</c:v>
                </c:pt>
                <c:pt idx="21">
                  <c:v>108.8500650740079</c:v>
                </c:pt>
                <c:pt idx="22">
                  <c:v>109.71257141596629</c:v>
                </c:pt>
                <c:pt idx="23">
                  <c:v>108.55006286810932</c:v>
                </c:pt>
                <c:pt idx="24">
                  <c:v>108.62726931815675</c:v>
                </c:pt>
                <c:pt idx="25">
                  <c:v>111.04272825535482</c:v>
                </c:pt>
                <c:pt idx="26">
                  <c:v>112.58465135773058</c:v>
                </c:pt>
                <c:pt idx="27">
                  <c:v>110.85081507952265</c:v>
                </c:pt>
                <c:pt idx="28">
                  <c:v>110.67213729512717</c:v>
                </c:pt>
                <c:pt idx="29">
                  <c:v>112.9442128250943</c:v>
                </c:pt>
                <c:pt idx="30">
                  <c:v>113.85966073279951</c:v>
                </c:pt>
                <c:pt idx="31">
                  <c:v>112.30009044184149</c:v>
                </c:pt>
                <c:pt idx="32">
                  <c:v>111.45302538989257</c:v>
                </c:pt>
                <c:pt idx="33">
                  <c:v>113.50451106258134</c:v>
                </c:pt>
                <c:pt idx="34">
                  <c:v>114.67804910330223</c:v>
                </c:pt>
                <c:pt idx="35">
                  <c:v>113.1603908852271</c:v>
                </c:pt>
                <c:pt idx="36">
                  <c:v>111.51920234707607</c:v>
                </c:pt>
                <c:pt idx="37">
                  <c:v>111.34493635982618</c:v>
                </c:pt>
                <c:pt idx="38">
                  <c:v>112.4059735733351</c:v>
                </c:pt>
                <c:pt idx="39">
                  <c:v>111.59420289855072</c:v>
                </c:pt>
                <c:pt idx="40">
                  <c:v>108.56109236097325</c:v>
                </c:pt>
              </c:numCache>
            </c:numRef>
          </c:val>
          <c:smooth val="0"/>
          <c:extLst>
            <c:ext xmlns:c16="http://schemas.microsoft.com/office/drawing/2014/chart" uri="{C3380CC4-5D6E-409C-BE32-E72D297353CC}">
              <c16:uniqueId val="{00000000-03FF-4274-ADE4-3DF8F1FE6013}"/>
            </c:ext>
          </c:extLst>
        </c:ser>
        <c:ser>
          <c:idx val="1"/>
          <c:order val="1"/>
          <c:tx>
            <c:strRef>
              <c:f>Grafdata!$A$15</c:f>
              <c:strCache>
                <c:ptCount val="1"/>
                <c:pt idx="0">
                  <c:v>SBA-länen</c:v>
                </c:pt>
              </c:strCache>
            </c:strRef>
          </c:tx>
          <c:spPr>
            <a:ln w="28575" cap="rnd">
              <a:solidFill>
                <a:schemeClr val="accent6"/>
              </a:solidFill>
              <a:prstDash val="sysDot"/>
              <a:round/>
            </a:ln>
            <a:effectLst/>
          </c:spPr>
          <c:marker>
            <c:symbol val="none"/>
          </c:marker>
          <c:cat>
            <c:strRef>
              <c:f>Grafdata!$B$13:$AP$13</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Grafdata!$B$15:$AP$15</c:f>
              <c:numCache>
                <c:formatCode>General</c:formatCode>
                <c:ptCount val="41"/>
                <c:pt idx="0">
                  <c:v>100</c:v>
                </c:pt>
                <c:pt idx="1">
                  <c:v>101.92326372025255</c:v>
                </c:pt>
                <c:pt idx="2">
                  <c:v>103.02088392423506</c:v>
                </c:pt>
                <c:pt idx="3">
                  <c:v>101.85041282175814</c:v>
                </c:pt>
                <c:pt idx="4">
                  <c:v>101.01505585235552</c:v>
                </c:pt>
                <c:pt idx="5">
                  <c:v>102.79261777561923</c:v>
                </c:pt>
                <c:pt idx="6">
                  <c:v>103.89509470616804</c:v>
                </c:pt>
                <c:pt idx="7">
                  <c:v>102.8994657600777</c:v>
                </c:pt>
                <c:pt idx="8">
                  <c:v>102.03011170471102</c:v>
                </c:pt>
                <c:pt idx="9">
                  <c:v>104.191355026712</c:v>
                </c:pt>
                <c:pt idx="10">
                  <c:v>105.31811559009228</c:v>
                </c:pt>
                <c:pt idx="11">
                  <c:v>104.60417678484701</c:v>
                </c:pt>
                <c:pt idx="12">
                  <c:v>103.41427877610491</c:v>
                </c:pt>
                <c:pt idx="13">
                  <c:v>105.67751335599806</c:v>
                </c:pt>
                <c:pt idx="14">
                  <c:v>107.62991743564837</c:v>
                </c:pt>
                <c:pt idx="15">
                  <c:v>106.14375910636231</c:v>
                </c:pt>
                <c:pt idx="16">
                  <c:v>105.48810101991258</c:v>
                </c:pt>
                <c:pt idx="17">
                  <c:v>107.29966002914036</c:v>
                </c:pt>
                <c:pt idx="18">
                  <c:v>108.45070422535211</c:v>
                </c:pt>
                <c:pt idx="19">
                  <c:v>107.82904322438075</c:v>
                </c:pt>
                <c:pt idx="20">
                  <c:v>107.07625060660514</c:v>
                </c:pt>
                <c:pt idx="21">
                  <c:v>109.89315201554153</c:v>
                </c:pt>
                <c:pt idx="22">
                  <c:v>110.29626032054395</c:v>
                </c:pt>
                <c:pt idx="23">
                  <c:v>109.45604662457504</c:v>
                </c:pt>
                <c:pt idx="24">
                  <c:v>109.18406993686256</c:v>
                </c:pt>
                <c:pt idx="25">
                  <c:v>111.75813501699854</c:v>
                </c:pt>
                <c:pt idx="26">
                  <c:v>113.11316172899465</c:v>
                </c:pt>
                <c:pt idx="27">
                  <c:v>112.1321029626032</c:v>
                </c:pt>
                <c:pt idx="28">
                  <c:v>112.10781932977173</c:v>
                </c:pt>
                <c:pt idx="29">
                  <c:v>114.03108305002428</c:v>
                </c:pt>
                <c:pt idx="30">
                  <c:v>115.36668285575522</c:v>
                </c:pt>
                <c:pt idx="31">
                  <c:v>114.00679941719281</c:v>
                </c:pt>
                <c:pt idx="32">
                  <c:v>113.79796017484216</c:v>
                </c:pt>
                <c:pt idx="33">
                  <c:v>115.2161243322001</c:v>
                </c:pt>
                <c:pt idx="34">
                  <c:v>116.54201068479844</c:v>
                </c:pt>
                <c:pt idx="35">
                  <c:v>115.23555123846528</c:v>
                </c:pt>
                <c:pt idx="36">
                  <c:v>114.25934919864012</c:v>
                </c:pt>
                <c:pt idx="37">
                  <c:v>113.63768819815445</c:v>
                </c:pt>
                <c:pt idx="38">
                  <c:v>113.87566779990287</c:v>
                </c:pt>
                <c:pt idx="39">
                  <c:v>113.09859154929578</c:v>
                </c:pt>
                <c:pt idx="40">
                  <c:v>111.24332200097135</c:v>
                </c:pt>
              </c:numCache>
            </c:numRef>
          </c:val>
          <c:smooth val="0"/>
          <c:extLst>
            <c:ext xmlns:c16="http://schemas.microsoft.com/office/drawing/2014/chart" uri="{C3380CC4-5D6E-409C-BE32-E72D297353CC}">
              <c16:uniqueId val="{00000001-03FF-4274-ADE4-3DF8F1FE6013}"/>
            </c:ext>
          </c:extLst>
        </c:ser>
        <c:ser>
          <c:idx val="2"/>
          <c:order val="2"/>
          <c:tx>
            <c:strRef>
              <c:f>Grafdata!$A$22</c:f>
              <c:strCache>
                <c:ptCount val="1"/>
                <c:pt idx="0">
                  <c:v>Gävleborgs län</c:v>
                </c:pt>
              </c:strCache>
            </c:strRef>
          </c:tx>
          <c:spPr>
            <a:ln w="28575" cap="rnd">
              <a:solidFill>
                <a:schemeClr val="accent2"/>
              </a:solidFill>
              <a:round/>
            </a:ln>
            <a:effectLst/>
          </c:spPr>
          <c:marker>
            <c:symbol val="none"/>
          </c:marker>
          <c:cat>
            <c:strRef>
              <c:f>Grafdata!$B$13:$AP$13</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Grafdata!$B$22:$AP$22</c:f>
              <c:numCache>
                <c:formatCode>General</c:formatCode>
                <c:ptCount val="41"/>
                <c:pt idx="0">
                  <c:v>100</c:v>
                </c:pt>
                <c:pt idx="1">
                  <c:v>102.17391304347827</c:v>
                </c:pt>
                <c:pt idx="2">
                  <c:v>104.27018633540372</c:v>
                </c:pt>
                <c:pt idx="3">
                  <c:v>100.93167701863354</c:v>
                </c:pt>
                <c:pt idx="4">
                  <c:v>97.127329192546583</c:v>
                </c:pt>
                <c:pt idx="5">
                  <c:v>99.145962732919259</c:v>
                </c:pt>
                <c:pt idx="6">
                  <c:v>101.00931677018633</c:v>
                </c:pt>
                <c:pt idx="7">
                  <c:v>98.059006211180119</c:v>
                </c:pt>
                <c:pt idx="8">
                  <c:v>96.972049689440993</c:v>
                </c:pt>
                <c:pt idx="9">
                  <c:v>99.378881987577643</c:v>
                </c:pt>
                <c:pt idx="10">
                  <c:v>100.85403726708074</c:v>
                </c:pt>
                <c:pt idx="11">
                  <c:v>96.040372670807457</c:v>
                </c:pt>
                <c:pt idx="12">
                  <c:v>93.555900621118013</c:v>
                </c:pt>
                <c:pt idx="13">
                  <c:v>92.857142857142861</c:v>
                </c:pt>
                <c:pt idx="14">
                  <c:v>98.602484472049696</c:v>
                </c:pt>
                <c:pt idx="15">
                  <c:v>97.049689440993788</c:v>
                </c:pt>
                <c:pt idx="16">
                  <c:v>93.633540372670808</c:v>
                </c:pt>
                <c:pt idx="17">
                  <c:v>95.263975155279496</c:v>
                </c:pt>
                <c:pt idx="18">
                  <c:v>100.07763975155279</c:v>
                </c:pt>
                <c:pt idx="19">
                  <c:v>95.962732919254663</c:v>
                </c:pt>
                <c:pt idx="20">
                  <c:v>95.4192546583851</c:v>
                </c:pt>
                <c:pt idx="21">
                  <c:v>98.990683229813669</c:v>
                </c:pt>
                <c:pt idx="22">
                  <c:v>97.903726708074529</c:v>
                </c:pt>
                <c:pt idx="23">
                  <c:v>98.602484472049696</c:v>
                </c:pt>
                <c:pt idx="24">
                  <c:v>101.94099378881988</c:v>
                </c:pt>
                <c:pt idx="25">
                  <c:v>103.88198757763975</c:v>
                </c:pt>
                <c:pt idx="26">
                  <c:v>107.37577639751552</c:v>
                </c:pt>
                <c:pt idx="27">
                  <c:v>102.17391304347827</c:v>
                </c:pt>
                <c:pt idx="28">
                  <c:v>100.23291925465838</c:v>
                </c:pt>
                <c:pt idx="29">
                  <c:v>103.1832298136646</c:v>
                </c:pt>
                <c:pt idx="30">
                  <c:v>106.2111801242236</c:v>
                </c:pt>
                <c:pt idx="31">
                  <c:v>103.33850931677019</c:v>
                </c:pt>
                <c:pt idx="32">
                  <c:v>106.05590062111801</c:v>
                </c:pt>
                <c:pt idx="33">
                  <c:v>104.27018633540372</c:v>
                </c:pt>
                <c:pt idx="34">
                  <c:v>106.90993788819875</c:v>
                </c:pt>
                <c:pt idx="35">
                  <c:v>102.95031055900621</c:v>
                </c:pt>
                <c:pt idx="36">
                  <c:v>99.844720496894411</c:v>
                </c:pt>
                <c:pt idx="37">
                  <c:v>104.5807453416149</c:v>
                </c:pt>
                <c:pt idx="38">
                  <c:v>97.826086956521735</c:v>
                </c:pt>
                <c:pt idx="39">
                  <c:v>99.301242236024848</c:v>
                </c:pt>
                <c:pt idx="40">
                  <c:v>95.496894409937894</c:v>
                </c:pt>
              </c:numCache>
            </c:numRef>
          </c:val>
          <c:smooth val="0"/>
          <c:extLst>
            <c:ext xmlns:c16="http://schemas.microsoft.com/office/drawing/2014/chart" uri="{C3380CC4-5D6E-409C-BE32-E72D297353CC}">
              <c16:uniqueId val="{00000002-03FF-4274-ADE4-3DF8F1FE6013}"/>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Grafdata!$B$21:$AP$21</c:f>
              <c:numCache>
                <c:formatCode>General</c:formatCode>
                <c:ptCount val="41"/>
                <c:pt idx="0">
                  <c:v>100</c:v>
                </c:pt>
                <c:pt idx="1">
                  <c:v>88.39986809342426</c:v>
                </c:pt>
                <c:pt idx="2">
                  <c:v>69.282495137139833</c:v>
                </c:pt>
                <c:pt idx="3">
                  <c:v>72.328294438417316</c:v>
                </c:pt>
                <c:pt idx="4">
                  <c:v>102.01683242607736</c:v>
                </c:pt>
                <c:pt idx="5">
                  <c:v>82.916664675323432</c:v>
                </c:pt>
                <c:pt idx="6">
                  <c:v>63.930242450021268</c:v>
                </c:pt>
                <c:pt idx="7">
                  <c:v>68.643034998255587</c:v>
                </c:pt>
                <c:pt idx="8">
                  <c:v>98.518918557247929</c:v>
                </c:pt>
                <c:pt idx="9">
                  <c:v>84.589392990790429</c:v>
                </c:pt>
                <c:pt idx="10">
                  <c:v>65.344414760154649</c:v>
                </c:pt>
                <c:pt idx="11">
                  <c:v>71.496709504442293</c:v>
                </c:pt>
                <c:pt idx="12">
                  <c:v>101.76018811024713</c:v>
                </c:pt>
                <c:pt idx="13">
                  <c:v>98.868279813992615</c:v>
                </c:pt>
                <c:pt idx="14">
                  <c:v>81.919240676929249</c:v>
                </c:pt>
                <c:pt idx="15">
                  <c:v>97.6581803583462</c:v>
                </c:pt>
                <c:pt idx="16">
                  <c:v>143.59607912482855</c:v>
                </c:pt>
                <c:pt idx="17">
                  <c:v>128.52909830385349</c:v>
                </c:pt>
                <c:pt idx="18">
                  <c:v>106.55040408336878</c:v>
                </c:pt>
                <c:pt idx="19">
                  <c:v>136.51183574763786</c:v>
                </c:pt>
                <c:pt idx="20">
                  <c:v>174.69257643173594</c:v>
                </c:pt>
                <c:pt idx="21">
                  <c:v>168.85236499887688</c:v>
                </c:pt>
                <c:pt idx="22">
                  <c:v>130.30123447349681</c:v>
                </c:pt>
                <c:pt idx="23">
                  <c:v>147.31431520892377</c:v>
                </c:pt>
                <c:pt idx="24">
                  <c:v>183.33293506468678</c:v>
                </c:pt>
                <c:pt idx="25">
                  <c:v>157.16572914227271</c:v>
                </c:pt>
                <c:pt idx="26">
                  <c:v>124.2712878574262</c:v>
                </c:pt>
                <c:pt idx="27">
                  <c:v>146.37806527463809</c:v>
                </c:pt>
                <c:pt idx="28">
                  <c:v>193.15615157786073</c:v>
                </c:pt>
                <c:pt idx="29">
                  <c:v>169.84739938539184</c:v>
                </c:pt>
                <c:pt idx="30">
                  <c:v>123.85597331281453</c:v>
                </c:pt>
                <c:pt idx="31">
                  <c:v>143.83647407987993</c:v>
                </c:pt>
                <c:pt idx="32">
                  <c:v>178.62253212833173</c:v>
                </c:pt>
                <c:pt idx="33">
                  <c:v>141.81438450766825</c:v>
                </c:pt>
                <c:pt idx="34">
                  <c:v>104.39736378017483</c:v>
                </c:pt>
                <c:pt idx="35">
                  <c:v>119.93892152036666</c:v>
                </c:pt>
                <c:pt idx="36">
                  <c:v>169.37760168993353</c:v>
                </c:pt>
                <c:pt idx="37">
                  <c:v>89.851796271249626</c:v>
                </c:pt>
                <c:pt idx="38">
                  <c:v>75.665148466586061</c:v>
                </c:pt>
                <c:pt idx="39">
                  <c:v>120.94542604390195</c:v>
                </c:pt>
                <c:pt idx="40">
                  <c:v>148.57029521265156</c:v>
                </c:pt>
              </c:numCache>
            </c:numRef>
          </c:val>
          <c:smooth val="0"/>
          <c:extLst>
            <c:ext xmlns:c16="http://schemas.microsoft.com/office/drawing/2014/chart" uri="{C3380CC4-5D6E-409C-BE32-E72D297353CC}">
              <c16:uniqueId val="{00000000-807B-4A14-A444-90A679D1D862}"/>
            </c:ext>
          </c:extLst>
        </c:ser>
        <c:ser>
          <c:idx val="1"/>
          <c:order val="1"/>
          <c:tx>
            <c:strRef>
              <c:f>Grafdata!$A$36</c:f>
              <c:strCache>
                <c:ptCount val="1"/>
                <c:pt idx="0">
                  <c:v>Gävleborgs län</c:v>
                </c:pt>
              </c:strCache>
            </c:strRef>
          </c:tx>
          <c:spPr>
            <a:ln w="28575" cap="rnd">
              <a:solidFill>
                <a:schemeClr val="accent2"/>
              </a:solidFill>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Grafdata!$B$36:$AP$36</c:f>
              <c:numCache>
                <c:formatCode>General</c:formatCode>
                <c:ptCount val="41"/>
                <c:pt idx="0">
                  <c:v>100</c:v>
                </c:pt>
                <c:pt idx="1">
                  <c:v>70.287057243578985</c:v>
                </c:pt>
                <c:pt idx="2">
                  <c:v>48.682222595266076</c:v>
                </c:pt>
                <c:pt idx="3">
                  <c:v>52.962900788987746</c:v>
                </c:pt>
                <c:pt idx="4">
                  <c:v>93.100553970119194</c:v>
                </c:pt>
                <c:pt idx="5">
                  <c:v>63.77371159979856</c:v>
                </c:pt>
                <c:pt idx="6">
                  <c:v>44.401544401544399</c:v>
                </c:pt>
                <c:pt idx="7">
                  <c:v>56.253147557495382</c:v>
                </c:pt>
                <c:pt idx="8">
                  <c:v>106.16081920429747</c:v>
                </c:pt>
                <c:pt idx="9">
                  <c:v>73.745173745173744</c:v>
                </c:pt>
                <c:pt idx="10">
                  <c:v>46.332046332046332</c:v>
                </c:pt>
                <c:pt idx="11">
                  <c:v>68.138324660063788</c:v>
                </c:pt>
                <c:pt idx="12">
                  <c:v>91.656874265569911</c:v>
                </c:pt>
                <c:pt idx="13">
                  <c:v>82.742991438643614</c:v>
                </c:pt>
                <c:pt idx="14">
                  <c:v>58.200436461306026</c:v>
                </c:pt>
                <c:pt idx="15">
                  <c:v>76.011415141849923</c:v>
                </c:pt>
                <c:pt idx="16">
                  <c:v>111.23048514352863</c:v>
                </c:pt>
                <c:pt idx="17">
                  <c:v>88.584858150075547</c:v>
                </c:pt>
                <c:pt idx="18">
                  <c:v>67.668289407419849</c:v>
                </c:pt>
                <c:pt idx="19">
                  <c:v>104.23031727379554</c:v>
                </c:pt>
                <c:pt idx="20">
                  <c:v>124.76078563035085</c:v>
                </c:pt>
                <c:pt idx="21">
                  <c:v>107.31912036259862</c:v>
                </c:pt>
                <c:pt idx="22">
                  <c:v>77.656538526103745</c:v>
                </c:pt>
                <c:pt idx="23">
                  <c:v>116.77018633540372</c:v>
                </c:pt>
                <c:pt idx="24">
                  <c:v>132.16384085949304</c:v>
                </c:pt>
                <c:pt idx="25">
                  <c:v>100.31895249286553</c:v>
                </c:pt>
                <c:pt idx="26">
                  <c:v>60.130938391807959</c:v>
                </c:pt>
                <c:pt idx="27">
                  <c:v>101.342957864697</c:v>
                </c:pt>
                <c:pt idx="28">
                  <c:v>117.25700856135639</c:v>
                </c:pt>
                <c:pt idx="29">
                  <c:v>103.81064294107772</c:v>
                </c:pt>
                <c:pt idx="30">
                  <c:v>70.43814000335739</c:v>
                </c:pt>
                <c:pt idx="31">
                  <c:v>96.222931005539706</c:v>
                </c:pt>
                <c:pt idx="32">
                  <c:v>125.6337082424039</c:v>
                </c:pt>
                <c:pt idx="33">
                  <c:v>100.48682222595266</c:v>
                </c:pt>
                <c:pt idx="34">
                  <c:v>66.291757596105427</c:v>
                </c:pt>
                <c:pt idx="35">
                  <c:v>97.481954003693133</c:v>
                </c:pt>
                <c:pt idx="36">
                  <c:v>129.05825079738122</c:v>
                </c:pt>
                <c:pt idx="37">
                  <c:v>70.924962229310054</c:v>
                </c:pt>
                <c:pt idx="38">
                  <c:v>55.766325331542724</c:v>
                </c:pt>
                <c:pt idx="39">
                  <c:v>104.28067819372167</c:v>
                </c:pt>
                <c:pt idx="40">
                  <c:v>124.60970287057243</c:v>
                </c:pt>
              </c:numCache>
            </c:numRef>
          </c:val>
          <c:smooth val="0"/>
          <c:extLst>
            <c:ext xmlns:c16="http://schemas.microsoft.com/office/drawing/2014/chart" uri="{C3380CC4-5D6E-409C-BE32-E72D297353CC}">
              <c16:uniqueId val="{00000001-807B-4A14-A444-90A679D1D862}"/>
            </c:ext>
          </c:extLst>
        </c:ser>
        <c:ser>
          <c:idx val="2"/>
          <c:order val="2"/>
          <c:tx>
            <c:strRef>
              <c:f>Grafdata!$A$37</c:f>
              <c:strCache>
                <c:ptCount val="1"/>
                <c:pt idx="0">
                  <c:v>Gävle kommun</c:v>
                </c:pt>
              </c:strCache>
            </c:strRef>
          </c:tx>
          <c:spPr>
            <a:ln w="28575" cap="rnd">
              <a:solidFill>
                <a:schemeClr val="accent3"/>
              </a:solidFill>
              <a:prstDash val="sysDot"/>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Grafdata!$B$37:$AP$37</c:f>
              <c:numCache>
                <c:formatCode>General</c:formatCode>
                <c:ptCount val="41"/>
                <c:pt idx="0">
                  <c:v>100</c:v>
                </c:pt>
                <c:pt idx="1">
                  <c:v>100.37413148049171</c:v>
                </c:pt>
                <c:pt idx="2">
                  <c:v>80.171031533939072</c:v>
                </c:pt>
                <c:pt idx="3">
                  <c:v>77.926242650988783</c:v>
                </c:pt>
                <c:pt idx="4">
                  <c:v>86.3174772848744</c:v>
                </c:pt>
                <c:pt idx="5">
                  <c:v>86.21058257616248</c:v>
                </c:pt>
                <c:pt idx="6">
                  <c:v>67.397113842864783</c:v>
                </c:pt>
                <c:pt idx="7">
                  <c:v>89.150187065740241</c:v>
                </c:pt>
                <c:pt idx="8">
                  <c:v>85.783003741314801</c:v>
                </c:pt>
                <c:pt idx="9">
                  <c:v>85.462319615179055</c:v>
                </c:pt>
                <c:pt idx="10">
                  <c:v>75.253874933190801</c:v>
                </c:pt>
                <c:pt idx="11">
                  <c:v>102.24478888295029</c:v>
                </c:pt>
                <c:pt idx="12">
                  <c:v>94.120791020844464</c:v>
                </c:pt>
                <c:pt idx="13">
                  <c:v>102.93960448957776</c:v>
                </c:pt>
                <c:pt idx="14">
                  <c:v>87.226082308925712</c:v>
                </c:pt>
                <c:pt idx="15">
                  <c:v>134.04596472474611</c:v>
                </c:pt>
                <c:pt idx="16">
                  <c:v>132.4959914484233</c:v>
                </c:pt>
                <c:pt idx="17">
                  <c:v>108.33778727952966</c:v>
                </c:pt>
                <c:pt idx="18">
                  <c:v>96.044895777659008</c:v>
                </c:pt>
                <c:pt idx="19">
                  <c:v>141.90272581507216</c:v>
                </c:pt>
                <c:pt idx="20">
                  <c:v>193.26563335114912</c:v>
                </c:pt>
                <c:pt idx="21">
                  <c:v>154.51630144307856</c:v>
                </c:pt>
                <c:pt idx="22">
                  <c:v>133.5649385355425</c:v>
                </c:pt>
                <c:pt idx="23">
                  <c:v>197.96900053447354</c:v>
                </c:pt>
                <c:pt idx="24">
                  <c:v>207.69641902725814</c:v>
                </c:pt>
                <c:pt idx="25">
                  <c:v>163.2816675574559</c:v>
                </c:pt>
                <c:pt idx="26">
                  <c:v>100.64136825227152</c:v>
                </c:pt>
                <c:pt idx="27">
                  <c:v>184.98129342597542</c:v>
                </c:pt>
                <c:pt idx="28">
                  <c:v>178.99518973810797</c:v>
                </c:pt>
                <c:pt idx="29">
                  <c:v>166.11437733832176</c:v>
                </c:pt>
                <c:pt idx="30">
                  <c:v>118.76002137894174</c:v>
                </c:pt>
                <c:pt idx="31">
                  <c:v>176.64350614644576</c:v>
                </c:pt>
                <c:pt idx="32">
                  <c:v>213.84286477819347</c:v>
                </c:pt>
                <c:pt idx="33">
                  <c:v>196.68626402993053</c:v>
                </c:pt>
                <c:pt idx="34">
                  <c:v>117.58417958311064</c:v>
                </c:pt>
                <c:pt idx="35">
                  <c:v>172.36771779796899</c:v>
                </c:pt>
                <c:pt idx="36">
                  <c:v>214.96525921966864</c:v>
                </c:pt>
                <c:pt idx="37">
                  <c:v>107.42918225547835</c:v>
                </c:pt>
                <c:pt idx="38">
                  <c:v>99.091394975948688</c:v>
                </c:pt>
                <c:pt idx="39">
                  <c:v>192.89150187065741</c:v>
                </c:pt>
                <c:pt idx="40">
                  <c:v>197.54142169962586</c:v>
                </c:pt>
              </c:numCache>
            </c:numRef>
          </c:val>
          <c:smooth val="0"/>
          <c:extLst>
            <c:ext xmlns:c16="http://schemas.microsoft.com/office/drawing/2014/chart" uri="{C3380CC4-5D6E-409C-BE32-E72D297353CC}">
              <c16:uniqueId val="{00000002-807B-4A14-A444-90A679D1D862}"/>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Grafdata!$B$19:$AP$19</c:f>
              <c:numCache>
                <c:formatCode>General</c:formatCode>
                <c:ptCount val="41"/>
                <c:pt idx="0">
                  <c:v>100</c:v>
                </c:pt>
                <c:pt idx="1">
                  <c:v>132.4217344368478</c:v>
                </c:pt>
                <c:pt idx="2">
                  <c:v>121.24265323257767</c:v>
                </c:pt>
                <c:pt idx="3">
                  <c:v>203.51445364039822</c:v>
                </c:pt>
                <c:pt idx="4">
                  <c:v>198.11682859541801</c:v>
                </c:pt>
                <c:pt idx="5">
                  <c:v>166.51073527647836</c:v>
                </c:pt>
                <c:pt idx="6">
                  <c:v>182.89552596857382</c:v>
                </c:pt>
                <c:pt idx="7">
                  <c:v>309.73971452560875</c:v>
                </c:pt>
                <c:pt idx="8">
                  <c:v>206.3452081084323</c:v>
                </c:pt>
                <c:pt idx="9">
                  <c:v>186.57790572148255</c:v>
                </c:pt>
                <c:pt idx="10">
                  <c:v>137.65143336931749</c:v>
                </c:pt>
                <c:pt idx="11">
                  <c:v>174.16336811802807</c:v>
                </c:pt>
                <c:pt idx="12">
                  <c:v>156.998920474991</c:v>
                </c:pt>
                <c:pt idx="13">
                  <c:v>150.97756986925754</c:v>
                </c:pt>
                <c:pt idx="14">
                  <c:v>122.20223101835192</c:v>
                </c:pt>
                <c:pt idx="15">
                  <c:v>134.46083723161809</c:v>
                </c:pt>
                <c:pt idx="16">
                  <c:v>201.03154611970731</c:v>
                </c:pt>
                <c:pt idx="17">
                  <c:v>107.62864339690536</c:v>
                </c:pt>
                <c:pt idx="18">
                  <c:v>92.563272160249497</c:v>
                </c:pt>
                <c:pt idx="19">
                  <c:v>116.25284874655152</c:v>
                </c:pt>
                <c:pt idx="20">
                  <c:v>126.32841549718124</c:v>
                </c:pt>
                <c:pt idx="21">
                  <c:v>107.67662228619407</c:v>
                </c:pt>
                <c:pt idx="22">
                  <c:v>91.447762984286911</c:v>
                </c:pt>
                <c:pt idx="23">
                  <c:v>137.38754947822957</c:v>
                </c:pt>
                <c:pt idx="24">
                  <c:v>112.12666426772221</c:v>
                </c:pt>
                <c:pt idx="25">
                  <c:v>92.37135660309464</c:v>
                </c:pt>
                <c:pt idx="26">
                  <c:v>100.9955619527408</c:v>
                </c:pt>
                <c:pt idx="27">
                  <c:v>109.28391507736596</c:v>
                </c:pt>
                <c:pt idx="28">
                  <c:v>99.760105553556429</c:v>
                </c:pt>
                <c:pt idx="29">
                  <c:v>114.78949262324578</c:v>
                </c:pt>
                <c:pt idx="30">
                  <c:v>84.454839870456993</c:v>
                </c:pt>
                <c:pt idx="31">
                  <c:v>130.03478469473433</c:v>
                </c:pt>
                <c:pt idx="32">
                  <c:v>191.06393186997721</c:v>
                </c:pt>
                <c:pt idx="33">
                  <c:v>144.70433009475832</c:v>
                </c:pt>
                <c:pt idx="34">
                  <c:v>100.08396305625524</c:v>
                </c:pt>
                <c:pt idx="35">
                  <c:v>163.7759385870217</c:v>
                </c:pt>
                <c:pt idx="36">
                  <c:v>586.52992683219384</c:v>
                </c:pt>
                <c:pt idx="37">
                  <c:v>559.88964855463598</c:v>
                </c:pt>
                <c:pt idx="38">
                  <c:v>162.44452440925991</c:v>
                </c:pt>
                <c:pt idx="39">
                  <c:v>172.13626004557995</c:v>
                </c:pt>
                <c:pt idx="40">
                  <c:v>106.1173083843109</c:v>
                </c:pt>
              </c:numCache>
            </c:numRef>
          </c:val>
          <c:smooth val="0"/>
          <c:extLst>
            <c:ext xmlns:c16="http://schemas.microsoft.com/office/drawing/2014/chart" uri="{C3380CC4-5D6E-409C-BE32-E72D297353CC}">
              <c16:uniqueId val="{00000000-B912-467D-B741-2BB95845D491}"/>
            </c:ext>
          </c:extLst>
        </c:ser>
        <c:ser>
          <c:idx val="1"/>
          <c:order val="1"/>
          <c:tx>
            <c:strRef>
              <c:f>Grafdata!$A$32</c:f>
              <c:strCache>
                <c:ptCount val="1"/>
                <c:pt idx="0">
                  <c:v>Gävleborgs län</c:v>
                </c:pt>
              </c:strCache>
            </c:strRef>
          </c:tx>
          <c:spPr>
            <a:ln w="28575" cap="rnd">
              <a:solidFill>
                <a:schemeClr val="accent2"/>
              </a:solidFill>
              <a:round/>
            </a:ln>
            <a:effectLst/>
          </c:spPr>
          <c:marker>
            <c:symbol val="none"/>
          </c:marker>
          <c:cat>
            <c:strRef>
              <c:f>Grafdata!$B$18:$AP$18</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Grafdata!$B$32:$AP$32</c:f>
              <c:numCache>
                <c:formatCode>General</c:formatCode>
                <c:ptCount val="41"/>
                <c:pt idx="0">
                  <c:v>106</c:v>
                </c:pt>
                <c:pt idx="1">
                  <c:v>112.65306122448979</c:v>
                </c:pt>
                <c:pt idx="2">
                  <c:v>156.73469387755102</c:v>
                </c:pt>
                <c:pt idx="3">
                  <c:v>396.73469387755102</c:v>
                </c:pt>
                <c:pt idx="4">
                  <c:v>162.44897959183675</c:v>
                </c:pt>
                <c:pt idx="5">
                  <c:v>72.244897959183675</c:v>
                </c:pt>
                <c:pt idx="6">
                  <c:v>138.77551020408163</c:v>
                </c:pt>
                <c:pt idx="7">
                  <c:v>351.0204081632653</c:v>
                </c:pt>
                <c:pt idx="8">
                  <c:v>213.87755102040816</c:v>
                </c:pt>
                <c:pt idx="9">
                  <c:v>272.24489795918367</c:v>
                </c:pt>
                <c:pt idx="10">
                  <c:v>77.959183673469383</c:v>
                </c:pt>
                <c:pt idx="11">
                  <c:v>182.0408163265306</c:v>
                </c:pt>
                <c:pt idx="12">
                  <c:v>162.0408163265306</c:v>
                </c:pt>
                <c:pt idx="13">
                  <c:v>179.59183673469389</c:v>
                </c:pt>
                <c:pt idx="14">
                  <c:v>142.44897959183675</c:v>
                </c:pt>
                <c:pt idx="15">
                  <c:v>87.755102040816325</c:v>
                </c:pt>
                <c:pt idx="16">
                  <c:v>173.87755102040816</c:v>
                </c:pt>
                <c:pt idx="17">
                  <c:v>45.714285714285715</c:v>
                </c:pt>
                <c:pt idx="18">
                  <c:v>86.530612244897952</c:v>
                </c:pt>
                <c:pt idx="19">
                  <c:v>189.38775510204081</c:v>
                </c:pt>
                <c:pt idx="20">
                  <c:v>95.510204081632651</c:v>
                </c:pt>
                <c:pt idx="21">
                  <c:v>66.122448979591837</c:v>
                </c:pt>
                <c:pt idx="22">
                  <c:v>104.48979591836735</c:v>
                </c:pt>
                <c:pt idx="23">
                  <c:v>75.102040816326536</c:v>
                </c:pt>
                <c:pt idx="24">
                  <c:v>68.571428571428569</c:v>
                </c:pt>
                <c:pt idx="25">
                  <c:v>109.38775510204081</c:v>
                </c:pt>
                <c:pt idx="26">
                  <c:v>168.9795918367347</c:v>
                </c:pt>
                <c:pt idx="27">
                  <c:v>78.775510204081627</c:v>
                </c:pt>
                <c:pt idx="28">
                  <c:v>115.10204081632654</c:v>
                </c:pt>
                <c:pt idx="29">
                  <c:v>122.44897959183673</c:v>
                </c:pt>
                <c:pt idx="30">
                  <c:v>67.755102040816325</c:v>
                </c:pt>
                <c:pt idx="31">
                  <c:v>226.9387755102041</c:v>
                </c:pt>
                <c:pt idx="32">
                  <c:v>97.142857142857139</c:v>
                </c:pt>
                <c:pt idx="33">
                  <c:v>85.714285714285708</c:v>
                </c:pt>
                <c:pt idx="34">
                  <c:v>81.224489795918373</c:v>
                </c:pt>
                <c:pt idx="35">
                  <c:v>104.89795918367346</c:v>
                </c:pt>
                <c:pt idx="36">
                  <c:v>241.63265306122449</c:v>
                </c:pt>
                <c:pt idx="37">
                  <c:v>426.53061224489795</c:v>
                </c:pt>
                <c:pt idx="38">
                  <c:v>118.36734693877551</c:v>
                </c:pt>
                <c:pt idx="39">
                  <c:v>59.591836734693878</c:v>
                </c:pt>
                <c:pt idx="40">
                  <c:v>47.346938775510203</c:v>
                </c:pt>
              </c:numCache>
            </c:numRef>
          </c:val>
          <c:smooth val="0"/>
          <c:extLst>
            <c:ext xmlns:c16="http://schemas.microsoft.com/office/drawing/2014/chart" uri="{C3380CC4-5D6E-409C-BE32-E72D297353CC}">
              <c16:uniqueId val="{00000001-B912-467D-B741-2BB95845D491}"/>
            </c:ext>
          </c:extLst>
        </c:ser>
        <c:ser>
          <c:idx val="2"/>
          <c:order val="2"/>
          <c:tx>
            <c:strRef>
              <c:f>Grafdata!$A$33</c:f>
              <c:strCache>
                <c:ptCount val="1"/>
                <c:pt idx="0">
                  <c:v>Gävle kommun</c:v>
                </c:pt>
              </c:strCache>
            </c:strRef>
          </c:tx>
          <c:spPr>
            <a:ln w="28575" cap="rnd">
              <a:solidFill>
                <a:schemeClr val="accent3"/>
              </a:solidFill>
              <a:prstDash val="sysDot"/>
              <a:round/>
            </a:ln>
            <a:effectLst/>
          </c:spPr>
          <c:marker>
            <c:symbol val="none"/>
          </c:marker>
          <c:cat>
            <c:strRef>
              <c:f>Grafdata!$B$18:$AP$18</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Grafdata!$B$33:$AP$33</c:f>
              <c:numCache>
                <c:formatCode>General</c:formatCode>
                <c:ptCount val="41"/>
                <c:pt idx="0">
                  <c:v>107</c:v>
                </c:pt>
                <c:pt idx="1">
                  <c:v>101.86335403726709</c:v>
                </c:pt>
                <c:pt idx="2">
                  <c:v>35.403726708074537</c:v>
                </c:pt>
                <c:pt idx="3">
                  <c:v>106.2111801242236</c:v>
                </c:pt>
                <c:pt idx="4">
                  <c:v>119.87577639751552</c:v>
                </c:pt>
                <c:pt idx="5">
                  <c:v>43.478260869565219</c:v>
                </c:pt>
                <c:pt idx="6">
                  <c:v>119.25465838509317</c:v>
                </c:pt>
                <c:pt idx="7">
                  <c:v>150.31055900621118</c:v>
                </c:pt>
                <c:pt idx="8">
                  <c:v>71.428571428571431</c:v>
                </c:pt>
                <c:pt idx="9">
                  <c:v>60.248447204968947</c:v>
                </c:pt>
                <c:pt idx="10">
                  <c:v>36.645962732919251</c:v>
                </c:pt>
                <c:pt idx="11">
                  <c:v>50.931677018633543</c:v>
                </c:pt>
                <c:pt idx="12">
                  <c:v>43.478260869565219</c:v>
                </c:pt>
                <c:pt idx="13">
                  <c:v>59.627329192546583</c:v>
                </c:pt>
                <c:pt idx="14">
                  <c:v>174.53416149068323</c:v>
                </c:pt>
                <c:pt idx="15">
                  <c:v>52.173913043478258</c:v>
                </c:pt>
                <c:pt idx="16">
                  <c:v>96.894409937888199</c:v>
                </c:pt>
                <c:pt idx="17">
                  <c:v>32.298136645962735</c:v>
                </c:pt>
                <c:pt idx="18">
                  <c:v>48.447204968944099</c:v>
                </c:pt>
                <c:pt idx="19">
                  <c:v>79.503105590062106</c:v>
                </c:pt>
                <c:pt idx="20">
                  <c:v>44.720496894409941</c:v>
                </c:pt>
                <c:pt idx="21">
                  <c:v>18.633540372670808</c:v>
                </c:pt>
                <c:pt idx="22">
                  <c:v>13.043478260869565</c:v>
                </c:pt>
                <c:pt idx="23">
                  <c:v>34.782608695652172</c:v>
                </c:pt>
                <c:pt idx="24">
                  <c:v>13.664596273291925</c:v>
                </c:pt>
                <c:pt idx="25">
                  <c:v>27.329192546583851</c:v>
                </c:pt>
                <c:pt idx="26">
                  <c:v>32.919254658385093</c:v>
                </c:pt>
                <c:pt idx="27">
                  <c:v>21.118012422360248</c:v>
                </c:pt>
                <c:pt idx="28">
                  <c:v>77.018633540372676</c:v>
                </c:pt>
                <c:pt idx="29">
                  <c:v>39.751552795031053</c:v>
                </c:pt>
                <c:pt idx="30">
                  <c:v>33.54037267080745</c:v>
                </c:pt>
                <c:pt idx="31">
                  <c:v>282.60869565217394</c:v>
                </c:pt>
                <c:pt idx="32">
                  <c:v>45.341614906832298</c:v>
                </c:pt>
                <c:pt idx="33">
                  <c:v>64.596273291925471</c:v>
                </c:pt>
                <c:pt idx="34">
                  <c:v>18.012422360248447</c:v>
                </c:pt>
                <c:pt idx="35">
                  <c:v>70.807453416149073</c:v>
                </c:pt>
                <c:pt idx="36">
                  <c:v>195.65217391304347</c:v>
                </c:pt>
                <c:pt idx="37">
                  <c:v>201.86335403726707</c:v>
                </c:pt>
                <c:pt idx="38">
                  <c:v>29.19254658385093</c:v>
                </c:pt>
                <c:pt idx="39">
                  <c:v>31.677018633540374</c:v>
                </c:pt>
                <c:pt idx="40">
                  <c:v>6.8322981366459627</c:v>
                </c:pt>
              </c:numCache>
            </c:numRef>
          </c:val>
          <c:smooth val="0"/>
          <c:extLst>
            <c:ext xmlns:c16="http://schemas.microsoft.com/office/drawing/2014/chart" uri="{C3380CC4-5D6E-409C-BE32-E72D297353CC}">
              <c16:uniqueId val="{00000002-B912-467D-B741-2BB95845D49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Grafdata!$B$4:$AP$4</c:f>
              <c:numCache>
                <c:formatCode>General</c:formatCode>
                <c:ptCount val="41"/>
                <c:pt idx="0">
                  <c:v>5.6342609000000001</c:v>
                </c:pt>
                <c:pt idx="1">
                  <c:v>5.1058506000000001</c:v>
                </c:pt>
                <c:pt idx="2">
                  <c:v>5.1979901999999996</c:v>
                </c:pt>
                <c:pt idx="3">
                  <c:v>5.3716065000000004</c:v>
                </c:pt>
                <c:pt idx="4">
                  <c:v>5.6471321000000003</c:v>
                </c:pt>
                <c:pt idx="5">
                  <c:v>5.2812840999999997</c:v>
                </c:pt>
                <c:pt idx="6">
                  <c:v>5.4272818000000003</c:v>
                </c:pt>
                <c:pt idx="7">
                  <c:v>5.6900012000000002</c:v>
                </c:pt>
                <c:pt idx="8">
                  <c:v>5.8598794999999999</c:v>
                </c:pt>
                <c:pt idx="9">
                  <c:v>5.4593397000000001</c:v>
                </c:pt>
                <c:pt idx="10">
                  <c:v>5.5785103999999999</c:v>
                </c:pt>
                <c:pt idx="11">
                  <c:v>5.6457477999999996</c:v>
                </c:pt>
                <c:pt idx="12">
                  <c:v>5.5976245000000002</c:v>
                </c:pt>
                <c:pt idx="13">
                  <c:v>5.0938878000000001</c:v>
                </c:pt>
                <c:pt idx="14">
                  <c:v>5.1062773000000004</c:v>
                </c:pt>
                <c:pt idx="15">
                  <c:v>5.2243864999999996</c:v>
                </c:pt>
                <c:pt idx="16">
                  <c:v>5.2929404</c:v>
                </c:pt>
                <c:pt idx="17">
                  <c:v>4.9356795</c:v>
                </c:pt>
                <c:pt idx="18">
                  <c:v>5.0270139</c:v>
                </c:pt>
                <c:pt idx="19">
                  <c:v>5.1607665000000003</c:v>
                </c:pt>
                <c:pt idx="20">
                  <c:v>5.1933197</c:v>
                </c:pt>
                <c:pt idx="21">
                  <c:v>4.8013187999999998</c:v>
                </c:pt>
                <c:pt idx="22">
                  <c:v>4.8220586000000001</c:v>
                </c:pt>
                <c:pt idx="23">
                  <c:v>4.9710428000000002</c:v>
                </c:pt>
                <c:pt idx="24">
                  <c:v>5.0919134000000001</c:v>
                </c:pt>
                <c:pt idx="25">
                  <c:v>4.8117241000000002</c:v>
                </c:pt>
                <c:pt idx="26">
                  <c:v>4.8194819000000004</c:v>
                </c:pt>
                <c:pt idx="27">
                  <c:v>4.8820189999999997</c:v>
                </c:pt>
                <c:pt idx="28">
                  <c:v>4.9013086000000001</c:v>
                </c:pt>
                <c:pt idx="29">
                  <c:v>4.5815858</c:v>
                </c:pt>
                <c:pt idx="30">
                  <c:v>4.5682245000000004</c:v>
                </c:pt>
                <c:pt idx="31">
                  <c:v>4.5652578999999998</c:v>
                </c:pt>
                <c:pt idx="32">
                  <c:v>4.6360673999999999</c:v>
                </c:pt>
                <c:pt idx="33">
                  <c:v>4.4652865000000004</c:v>
                </c:pt>
                <c:pt idx="34">
                  <c:v>4.6453017000000001</c:v>
                </c:pt>
                <c:pt idx="35">
                  <c:v>4.8557554528969531</c:v>
                </c:pt>
                <c:pt idx="36">
                  <c:v>5.0690150105641782</c:v>
                </c:pt>
                <c:pt idx="37">
                  <c:v>5.8655588453141814</c:v>
                </c:pt>
                <c:pt idx="38">
                  <c:v>6.2768198893320166</c:v>
                </c:pt>
                <c:pt idx="39">
                  <c:v>6.0307963571851229</c:v>
                </c:pt>
                <c:pt idx="40">
                  <c:v>5.9896784238545449</c:v>
                </c:pt>
              </c:numCache>
            </c:numRef>
          </c:val>
          <c:smooth val="0"/>
          <c:extLst>
            <c:ext xmlns:c16="http://schemas.microsoft.com/office/drawing/2014/chart" uri="{C3380CC4-5D6E-409C-BE32-E72D297353CC}">
              <c16:uniqueId val="{00000000-AF97-40A9-8614-088BC90809B4}"/>
            </c:ext>
          </c:extLst>
        </c:ser>
        <c:ser>
          <c:idx val="1"/>
          <c:order val="1"/>
          <c:tx>
            <c:strRef>
              <c:f>Grafdata!$A$19</c:f>
              <c:strCache>
                <c:ptCount val="1"/>
                <c:pt idx="0">
                  <c:v>Gävleborgs län</c:v>
                </c:pt>
              </c:strCache>
            </c:strRef>
          </c:tx>
          <c:spPr>
            <a:ln w="28575" cap="rnd">
              <a:solidFill>
                <a:schemeClr val="accent2"/>
              </a:solidFill>
              <a:round/>
            </a:ln>
            <a:effectLst/>
          </c:spPr>
          <c:marker>
            <c:symbol val="none"/>
          </c:marker>
          <c:cat>
            <c:numRef>
              <c:f>Grafdata!$B$2:$AP$2</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Grafdata!$B$19:$AP$19</c:f>
              <c:numCache>
                <c:formatCode>General</c:formatCode>
                <c:ptCount val="41"/>
                <c:pt idx="0">
                  <c:v>8.0990839000000001</c:v>
                </c:pt>
                <c:pt idx="1">
                  <c:v>7.0498609999999999</c:v>
                </c:pt>
                <c:pt idx="2">
                  <c:v>7.1052033000000003</c:v>
                </c:pt>
                <c:pt idx="3">
                  <c:v>7.6336567999999998</c:v>
                </c:pt>
                <c:pt idx="4">
                  <c:v>8.2439929999999997</c:v>
                </c:pt>
                <c:pt idx="5">
                  <c:v>7.5099292000000002</c:v>
                </c:pt>
                <c:pt idx="6">
                  <c:v>7.5564451999999998</c:v>
                </c:pt>
                <c:pt idx="7">
                  <c:v>8.0618154999999998</c:v>
                </c:pt>
                <c:pt idx="8">
                  <c:v>8.3307486999999991</c:v>
                </c:pt>
                <c:pt idx="9">
                  <c:v>7.4986845999999998</c:v>
                </c:pt>
                <c:pt idx="10">
                  <c:v>7.4636196000000004</c:v>
                </c:pt>
                <c:pt idx="11">
                  <c:v>7.7709353999999999</c:v>
                </c:pt>
                <c:pt idx="12">
                  <c:v>7.8944524999999999</c:v>
                </c:pt>
                <c:pt idx="13">
                  <c:v>7.0427341999999999</c:v>
                </c:pt>
                <c:pt idx="14">
                  <c:v>6.9364319999999999</c:v>
                </c:pt>
                <c:pt idx="15">
                  <c:v>7.4848033999999997</c:v>
                </c:pt>
                <c:pt idx="16">
                  <c:v>7.8555925999999996</c:v>
                </c:pt>
                <c:pt idx="17">
                  <c:v>7.2157843000000002</c:v>
                </c:pt>
                <c:pt idx="18">
                  <c:v>7.1644426000000001</c:v>
                </c:pt>
                <c:pt idx="19">
                  <c:v>7.5972989000000002</c:v>
                </c:pt>
                <c:pt idx="20">
                  <c:v>7.8067921</c:v>
                </c:pt>
                <c:pt idx="21">
                  <c:v>7.1228869000000001</c:v>
                </c:pt>
                <c:pt idx="22">
                  <c:v>7.0553945000000002</c:v>
                </c:pt>
                <c:pt idx="23">
                  <c:v>7.3336075999999997</c:v>
                </c:pt>
                <c:pt idx="24">
                  <c:v>7.4147594000000003</c:v>
                </c:pt>
                <c:pt idx="25">
                  <c:v>6.8013681000000004</c:v>
                </c:pt>
                <c:pt idx="26">
                  <c:v>6.5998957000000003</c:v>
                </c:pt>
                <c:pt idx="27">
                  <c:v>6.7600595999999999</c:v>
                </c:pt>
                <c:pt idx="28">
                  <c:v>6.7298498000000002</c:v>
                </c:pt>
                <c:pt idx="29">
                  <c:v>6.1397124999999999</c:v>
                </c:pt>
                <c:pt idx="30">
                  <c:v>5.9244516999999997</c:v>
                </c:pt>
                <c:pt idx="31">
                  <c:v>5.9807613999999996</c:v>
                </c:pt>
                <c:pt idx="32">
                  <c:v>6.2971548999999998</c:v>
                </c:pt>
                <c:pt idx="33">
                  <c:v>6.0884353999999998</c:v>
                </c:pt>
                <c:pt idx="34">
                  <c:v>6.2679324000000003</c:v>
                </c:pt>
                <c:pt idx="35">
                  <c:v>6.5694896197245303</c:v>
                </c:pt>
                <c:pt idx="36">
                  <c:v>6.8472310189057515</c:v>
                </c:pt>
                <c:pt idx="37">
                  <c:v>7.3334525921878999</c:v>
                </c:pt>
                <c:pt idx="38">
                  <c:v>7.3675105260524845</c:v>
                </c:pt>
                <c:pt idx="39">
                  <c:v>7.2101042191313773</c:v>
                </c:pt>
                <c:pt idx="40">
                  <c:v>7.3335469836460403</c:v>
                </c:pt>
              </c:numCache>
            </c:numRef>
          </c:val>
          <c:smooth val="0"/>
          <c:extLst>
            <c:ext xmlns:c16="http://schemas.microsoft.com/office/drawing/2014/chart" uri="{C3380CC4-5D6E-409C-BE32-E72D297353CC}">
              <c16:uniqueId val="{00000001-AF97-40A9-8614-088BC90809B4}"/>
            </c:ext>
          </c:extLst>
        </c:ser>
        <c:ser>
          <c:idx val="2"/>
          <c:order val="2"/>
          <c:tx>
            <c:strRef>
              <c:f>Grafdata!$A$20</c:f>
              <c:strCache>
                <c:ptCount val="1"/>
                <c:pt idx="0">
                  <c:v>Gävle kommun</c:v>
                </c:pt>
              </c:strCache>
            </c:strRef>
          </c:tx>
          <c:spPr>
            <a:ln w="28575" cap="rnd">
              <a:solidFill>
                <a:schemeClr val="accent3"/>
              </a:solidFill>
              <a:prstDash val="sysDash"/>
              <a:round/>
            </a:ln>
            <a:effectLst/>
          </c:spPr>
          <c:marker>
            <c:symbol val="none"/>
          </c:marker>
          <c:cat>
            <c:numRef>
              <c:f>Grafdata!$B$2:$AP$2</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Grafdata!$B$20:$AP$20</c:f>
              <c:numCache>
                <c:formatCode>General</c:formatCode>
                <c:ptCount val="41"/>
                <c:pt idx="0">
                  <c:v>8.9462276000000003</c:v>
                </c:pt>
                <c:pt idx="1">
                  <c:v>8.1530681999999999</c:v>
                </c:pt>
                <c:pt idx="2">
                  <c:v>8.2942791000000007</c:v>
                </c:pt>
                <c:pt idx="3">
                  <c:v>8.7142222999999994</c:v>
                </c:pt>
                <c:pt idx="4">
                  <c:v>9.4089624999999995</c:v>
                </c:pt>
                <c:pt idx="5">
                  <c:v>8.9535242999999998</c:v>
                </c:pt>
                <c:pt idx="6">
                  <c:v>8.9318358999999994</c:v>
                </c:pt>
                <c:pt idx="7">
                  <c:v>9.1650670000000005</c:v>
                </c:pt>
                <c:pt idx="8">
                  <c:v>9.0913260999999999</c:v>
                </c:pt>
                <c:pt idx="9">
                  <c:v>8.3845424000000008</c:v>
                </c:pt>
                <c:pt idx="10">
                  <c:v>8.5424559999999996</c:v>
                </c:pt>
                <c:pt idx="11">
                  <c:v>8.6579849000000006</c:v>
                </c:pt>
                <c:pt idx="12">
                  <c:v>8.6588364000000002</c:v>
                </c:pt>
                <c:pt idx="13">
                  <c:v>7.9947206</c:v>
                </c:pt>
                <c:pt idx="14">
                  <c:v>7.8306459999999998</c:v>
                </c:pt>
                <c:pt idx="15">
                  <c:v>7.9348187000000001</c:v>
                </c:pt>
                <c:pt idx="16">
                  <c:v>8.1206454000000008</c:v>
                </c:pt>
                <c:pt idx="17">
                  <c:v>7.6211339999999996</c:v>
                </c:pt>
                <c:pt idx="18">
                  <c:v>7.6740399000000004</c:v>
                </c:pt>
                <c:pt idx="19">
                  <c:v>7.9003842999999998</c:v>
                </c:pt>
                <c:pt idx="20">
                  <c:v>8.0285104</c:v>
                </c:pt>
                <c:pt idx="21">
                  <c:v>7.4407021999999996</c:v>
                </c:pt>
                <c:pt idx="22">
                  <c:v>7.2729735</c:v>
                </c:pt>
                <c:pt idx="23">
                  <c:v>7.4340235000000003</c:v>
                </c:pt>
                <c:pt idx="24">
                  <c:v>7.501563</c:v>
                </c:pt>
                <c:pt idx="25">
                  <c:v>7.1116391999999999</c:v>
                </c:pt>
                <c:pt idx="26">
                  <c:v>7.0151554000000003</c:v>
                </c:pt>
                <c:pt idx="27">
                  <c:v>7.1042154999999996</c:v>
                </c:pt>
                <c:pt idx="28">
                  <c:v>6.7608056000000003</c:v>
                </c:pt>
                <c:pt idx="29">
                  <c:v>6.2848436000000003</c:v>
                </c:pt>
                <c:pt idx="30">
                  <c:v>6.2296680999999996</c:v>
                </c:pt>
                <c:pt idx="31">
                  <c:v>6.1026942000000002</c:v>
                </c:pt>
                <c:pt idx="32">
                  <c:v>6.3865388999999997</c:v>
                </c:pt>
                <c:pt idx="33">
                  <c:v>6.3698980000000001</c:v>
                </c:pt>
                <c:pt idx="34">
                  <c:v>6.5987647000000003</c:v>
                </c:pt>
                <c:pt idx="35">
                  <c:v>6.7047837877553196</c:v>
                </c:pt>
                <c:pt idx="36">
                  <c:v>6.7611845410370286</c:v>
                </c:pt>
                <c:pt idx="37">
                  <c:v>7.4734442752713441</c:v>
                </c:pt>
                <c:pt idx="38">
                  <c:v>7.880358550302577</c:v>
                </c:pt>
                <c:pt idx="39">
                  <c:v>7.7144878589259251</c:v>
                </c:pt>
                <c:pt idx="40">
                  <c:v>7.8095568884673447</c:v>
                </c:pt>
              </c:numCache>
            </c:numRef>
          </c:val>
          <c:smooth val="0"/>
          <c:extLst>
            <c:ext xmlns:c16="http://schemas.microsoft.com/office/drawing/2014/chart" uri="{C3380CC4-5D6E-409C-BE32-E72D297353CC}">
              <c16:uniqueId val="{00000002-AF97-40A9-8614-088BC90809B4}"/>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Grafdata!$B$23:$AP$23</c:f>
              <c:numCache>
                <c:formatCode>General</c:formatCode>
                <c:ptCount val="41"/>
                <c:pt idx="0">
                  <c:v>100</c:v>
                </c:pt>
                <c:pt idx="1">
                  <c:v>100.19895940349939</c:v>
                </c:pt>
                <c:pt idx="2">
                  <c:v>100.45735843260974</c:v>
                </c:pt>
                <c:pt idx="3">
                  <c:v>100.58125462582204</c:v>
                </c:pt>
                <c:pt idx="4">
                  <c:v>100.71127085186403</c:v>
                </c:pt>
                <c:pt idx="5">
                  <c:v>100.91590480920028</c:v>
                </c:pt>
                <c:pt idx="6">
                  <c:v>101.18806065387406</c:v>
                </c:pt>
                <c:pt idx="7">
                  <c:v>101.3559425943042</c:v>
                </c:pt>
                <c:pt idx="8">
                  <c:v>101.54233312622095</c:v>
                </c:pt>
                <c:pt idx="9">
                  <c:v>101.78596770871275</c:v>
                </c:pt>
                <c:pt idx="10">
                  <c:v>102.09364519974112</c:v>
                </c:pt>
                <c:pt idx="11">
                  <c:v>102.29962620069847</c:v>
                </c:pt>
                <c:pt idx="12">
                  <c:v>102.53304658628387</c:v>
                </c:pt>
                <c:pt idx="13">
                  <c:v>102.82285188438675</c:v>
                </c:pt>
                <c:pt idx="14">
                  <c:v>103.18670215507888</c:v>
                </c:pt>
                <c:pt idx="15">
                  <c:v>103.38671161620415</c:v>
                </c:pt>
                <c:pt idx="16">
                  <c:v>103.59886568320462</c:v>
                </c:pt>
                <c:pt idx="17">
                  <c:v>103.87267616413737</c:v>
                </c:pt>
                <c:pt idx="18">
                  <c:v>104.24903166655601</c:v>
                </c:pt>
                <c:pt idx="19">
                  <c:v>104.48621741029486</c:v>
                </c:pt>
                <c:pt idx="20">
                  <c:v>104.74460583276252</c:v>
                </c:pt>
                <c:pt idx="21">
                  <c:v>105.07291324381468</c:v>
                </c:pt>
                <c:pt idx="22">
                  <c:v>105.58297608392994</c:v>
                </c:pt>
                <c:pt idx="23">
                  <c:v>106.01501646044878</c:v>
                </c:pt>
                <c:pt idx="24">
                  <c:v>106.31985137123738</c:v>
                </c:pt>
                <c:pt idx="25">
                  <c:v>106.62922592509547</c:v>
                </c:pt>
                <c:pt idx="26">
                  <c:v>107.06062990305317</c:v>
                </c:pt>
                <c:pt idx="27">
                  <c:v>107.34179078736715</c:v>
                </c:pt>
                <c:pt idx="28">
                  <c:v>107.57984627580623</c:v>
                </c:pt>
                <c:pt idx="29">
                  <c:v>107.88572063757802</c:v>
                </c:pt>
                <c:pt idx="30">
                  <c:v>108.26291406476882</c:v>
                </c:pt>
                <c:pt idx="31">
                  <c:v>108.50791690416708</c:v>
                </c:pt>
                <c:pt idx="32">
                  <c:v>108.77220261996803</c:v>
                </c:pt>
                <c:pt idx="33">
                  <c:v>109.04889810771131</c:v>
                </c:pt>
                <c:pt idx="34">
                  <c:v>109.39104718746837</c:v>
                </c:pt>
                <c:pt idx="35">
                  <c:v>109.54104632833032</c:v>
                </c:pt>
                <c:pt idx="36">
                  <c:v>109.70877977576285</c:v>
                </c:pt>
                <c:pt idx="37">
                  <c:v>109.80410167357972</c:v>
                </c:pt>
                <c:pt idx="38">
                  <c:v>110.02509107393742</c:v>
                </c:pt>
                <c:pt idx="39">
                  <c:v>110.08947339503995</c:v>
                </c:pt>
                <c:pt idx="40">
                  <c:v>110.20095981630992</c:v>
                </c:pt>
              </c:numCache>
            </c:numRef>
          </c:val>
          <c:smooth val="0"/>
          <c:extLst>
            <c:ext xmlns:c16="http://schemas.microsoft.com/office/drawing/2014/chart" uri="{C3380CC4-5D6E-409C-BE32-E72D297353CC}">
              <c16:uniqueId val="{00000000-149B-49EC-ADD5-F761DB9E8954}"/>
            </c:ext>
          </c:extLst>
        </c:ser>
        <c:ser>
          <c:idx val="1"/>
          <c:order val="1"/>
          <c:tx>
            <c:strRef>
              <c:f>Grafdata!$A$38</c:f>
              <c:strCache>
                <c:ptCount val="1"/>
                <c:pt idx="0">
                  <c:v>Gävleborgs län</c:v>
                </c:pt>
              </c:strCache>
            </c:strRef>
          </c:tx>
          <c:spPr>
            <a:ln w="28575" cap="rnd">
              <a:solidFill>
                <a:schemeClr val="accent2"/>
              </a:solidFill>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Grafdata!$B$38:$AP$38</c:f>
              <c:numCache>
                <c:formatCode>General</c:formatCode>
                <c:ptCount val="41"/>
                <c:pt idx="0">
                  <c:v>100</c:v>
                </c:pt>
                <c:pt idx="1">
                  <c:v>100.05935083217828</c:v>
                </c:pt>
                <c:pt idx="2">
                  <c:v>99.978286280910382</c:v>
                </c:pt>
                <c:pt idx="3">
                  <c:v>99.930154203595066</c:v>
                </c:pt>
                <c:pt idx="4">
                  <c:v>99.957658247775242</c:v>
                </c:pt>
                <c:pt idx="5">
                  <c:v>100.06731252917781</c:v>
                </c:pt>
                <c:pt idx="6">
                  <c:v>100.05935083217828</c:v>
                </c:pt>
                <c:pt idx="7">
                  <c:v>100.11363512990232</c:v>
                </c:pt>
                <c:pt idx="8">
                  <c:v>100.1357107443101</c:v>
                </c:pt>
                <c:pt idx="9">
                  <c:v>100.34271486629777</c:v>
                </c:pt>
                <c:pt idx="10">
                  <c:v>100.48928247015269</c:v>
                </c:pt>
                <c:pt idx="11">
                  <c:v>100.59604158900996</c:v>
                </c:pt>
                <c:pt idx="12">
                  <c:v>100.77083702768137</c:v>
                </c:pt>
                <c:pt idx="13">
                  <c:v>101.08930490766241</c:v>
                </c:pt>
                <c:pt idx="14">
                  <c:v>101.21488258306402</c:v>
                </c:pt>
                <c:pt idx="15">
                  <c:v>101.32743202701187</c:v>
                </c:pt>
                <c:pt idx="16">
                  <c:v>101.47327584023046</c:v>
                </c:pt>
                <c:pt idx="17">
                  <c:v>101.71176485489808</c:v>
                </c:pt>
                <c:pt idx="18">
                  <c:v>101.88836977016028</c:v>
                </c:pt>
                <c:pt idx="19">
                  <c:v>101.9875290873362</c:v>
                </c:pt>
                <c:pt idx="20">
                  <c:v>102.15219145709912</c:v>
                </c:pt>
                <c:pt idx="21">
                  <c:v>102.41456556276532</c:v>
                </c:pt>
                <c:pt idx="22">
                  <c:v>102.68309188884024</c:v>
                </c:pt>
                <c:pt idx="23">
                  <c:v>102.9903410139583</c:v>
                </c:pt>
                <c:pt idx="24">
                  <c:v>103.06851040268091</c:v>
                </c:pt>
                <c:pt idx="25">
                  <c:v>103.23606793498912</c:v>
                </c:pt>
                <c:pt idx="26">
                  <c:v>103.3037423594851</c:v>
                </c:pt>
                <c:pt idx="27">
                  <c:v>103.37069299334475</c:v>
                </c:pt>
                <c:pt idx="28">
                  <c:v>103.42642487234143</c:v>
                </c:pt>
                <c:pt idx="29">
                  <c:v>103.59506809060412</c:v>
                </c:pt>
                <c:pt idx="30">
                  <c:v>103.63379088964726</c:v>
                </c:pt>
                <c:pt idx="31">
                  <c:v>103.70001773287059</c:v>
                </c:pt>
                <c:pt idx="32">
                  <c:v>103.78216797009297</c:v>
                </c:pt>
                <c:pt idx="33">
                  <c:v>103.94429707262877</c:v>
                </c:pt>
                <c:pt idx="34">
                  <c:v>103.98881019676249</c:v>
                </c:pt>
                <c:pt idx="35">
                  <c:v>104.00220032353441</c:v>
                </c:pt>
                <c:pt idx="36">
                  <c:v>104.00618117203418</c:v>
                </c:pt>
                <c:pt idx="37">
                  <c:v>104.14297760229876</c:v>
                </c:pt>
                <c:pt idx="38">
                  <c:v>104.10280722198297</c:v>
                </c:pt>
                <c:pt idx="39">
                  <c:v>104.04562776171365</c:v>
                </c:pt>
                <c:pt idx="40">
                  <c:v>104.05576083062213</c:v>
                </c:pt>
              </c:numCache>
            </c:numRef>
          </c:val>
          <c:smooth val="0"/>
          <c:extLst>
            <c:ext xmlns:c16="http://schemas.microsoft.com/office/drawing/2014/chart" uri="{C3380CC4-5D6E-409C-BE32-E72D297353CC}">
              <c16:uniqueId val="{00000001-149B-49EC-ADD5-F761DB9E8954}"/>
            </c:ext>
          </c:extLst>
        </c:ser>
        <c:ser>
          <c:idx val="2"/>
          <c:order val="2"/>
          <c:tx>
            <c:strRef>
              <c:f>Grafdata!$A$39</c:f>
              <c:strCache>
                <c:ptCount val="1"/>
                <c:pt idx="0">
                  <c:v>Gävle kommun</c:v>
                </c:pt>
              </c:strCache>
            </c:strRef>
          </c:tx>
          <c:spPr>
            <a:ln w="28575" cap="rnd">
              <a:solidFill>
                <a:schemeClr val="accent3"/>
              </a:solidFill>
              <a:prstDash val="sysDot"/>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Grafdata!$B$39:$AP$39</c:f>
              <c:numCache>
                <c:formatCode>General</c:formatCode>
                <c:ptCount val="41"/>
                <c:pt idx="0">
                  <c:v>100</c:v>
                </c:pt>
                <c:pt idx="1">
                  <c:v>100.0189095493224</c:v>
                </c:pt>
                <c:pt idx="2">
                  <c:v>100.1911965542599</c:v>
                </c:pt>
                <c:pt idx="3">
                  <c:v>100.25002626326295</c:v>
                </c:pt>
                <c:pt idx="4">
                  <c:v>100.45698077529153</c:v>
                </c:pt>
                <c:pt idx="5">
                  <c:v>100.55257905242148</c:v>
                </c:pt>
                <c:pt idx="6">
                  <c:v>100.88664775711734</c:v>
                </c:pt>
                <c:pt idx="7">
                  <c:v>101.02951990755331</c:v>
                </c:pt>
                <c:pt idx="8">
                  <c:v>101.18709948524004</c:v>
                </c:pt>
                <c:pt idx="9">
                  <c:v>101.47074272507616</c:v>
                </c:pt>
                <c:pt idx="10">
                  <c:v>101.86889379136464</c:v>
                </c:pt>
                <c:pt idx="11">
                  <c:v>102.14938543964702</c:v>
                </c:pt>
                <c:pt idx="12">
                  <c:v>102.48765626641453</c:v>
                </c:pt>
                <c:pt idx="13">
                  <c:v>102.81016913541339</c:v>
                </c:pt>
                <c:pt idx="14">
                  <c:v>103.15159155373463</c:v>
                </c:pt>
                <c:pt idx="15">
                  <c:v>103.28185733795567</c:v>
                </c:pt>
                <c:pt idx="16">
                  <c:v>103.5024687467171</c:v>
                </c:pt>
                <c:pt idx="17">
                  <c:v>103.52032776552159</c:v>
                </c:pt>
                <c:pt idx="18">
                  <c:v>103.97100535770564</c:v>
                </c:pt>
                <c:pt idx="19">
                  <c:v>103.87330601953987</c:v>
                </c:pt>
                <c:pt idx="20">
                  <c:v>104.11807963021326</c:v>
                </c:pt>
                <c:pt idx="21">
                  <c:v>104.36285324088665</c:v>
                </c:pt>
                <c:pt idx="22">
                  <c:v>104.60762685156004</c:v>
                </c:pt>
                <c:pt idx="23">
                  <c:v>104.83033932135729</c:v>
                </c:pt>
                <c:pt idx="24">
                  <c:v>105.11608362222923</c:v>
                </c:pt>
                <c:pt idx="25">
                  <c:v>105.20747977728753</c:v>
                </c:pt>
                <c:pt idx="26">
                  <c:v>105.5783170501103</c:v>
                </c:pt>
                <c:pt idx="27">
                  <c:v>105.68652169345519</c:v>
                </c:pt>
                <c:pt idx="28">
                  <c:v>105.91973946843156</c:v>
                </c:pt>
                <c:pt idx="29">
                  <c:v>106.07836957663621</c:v>
                </c:pt>
                <c:pt idx="30">
                  <c:v>106.37146759113352</c:v>
                </c:pt>
                <c:pt idx="31">
                  <c:v>106.58157369471583</c:v>
                </c:pt>
                <c:pt idx="32">
                  <c:v>106.86836852610568</c:v>
                </c:pt>
                <c:pt idx="33">
                  <c:v>107.11419266729699</c:v>
                </c:pt>
                <c:pt idx="34">
                  <c:v>107.48397940960184</c:v>
                </c:pt>
                <c:pt idx="35">
                  <c:v>107.59323458346465</c:v>
                </c:pt>
                <c:pt idx="36">
                  <c:v>107.90209055573064</c:v>
                </c:pt>
                <c:pt idx="37">
                  <c:v>107.8894841895157</c:v>
                </c:pt>
                <c:pt idx="38">
                  <c:v>108.01554785166509</c:v>
                </c:pt>
                <c:pt idx="39">
                  <c:v>108.10379241516966</c:v>
                </c:pt>
                <c:pt idx="40">
                  <c:v>108.11009559827713</c:v>
                </c:pt>
              </c:numCache>
            </c:numRef>
          </c:val>
          <c:smooth val="0"/>
          <c:extLst>
            <c:ext xmlns:c16="http://schemas.microsoft.com/office/drawing/2014/chart" uri="{C3380CC4-5D6E-409C-BE32-E72D297353CC}">
              <c16:uniqueId val="{00000002-149B-49EC-ADD5-F761DB9E8954}"/>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2021-07-01</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01/07/2021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7/1/2021</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7/1/2021</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7/1/2021</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7/1/2021</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7/1/2021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7/1/2021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7/1/2021</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7/1/2021</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7/1/2021</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tockholmbusinessalliance.se/hitta-material/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tockholmbusinessalliance.se/hittamaterial/konjunkturrapporter/" TargetMode="Externa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7.svg"/><Relationship Id="rId17" Type="http://schemas.openxmlformats.org/officeDocument/2006/relationships/image" Target="../media/image22.svg"/><Relationship Id="rId2" Type="http://schemas.openxmlformats.org/officeDocument/2006/relationships/image" Target="../media/image7.jpg"/><Relationship Id="rId16" Type="http://schemas.openxmlformats.org/officeDocument/2006/relationships/image" Target="../media/image21.sv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1.png"/><Relationship Id="rId5" Type="http://schemas.openxmlformats.org/officeDocument/2006/relationships/image" Target="../media/image9.png"/><Relationship Id="rId15" Type="http://schemas.openxmlformats.org/officeDocument/2006/relationships/image" Target="../media/image13.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sv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rgbClr val="D6EDFC">
              <a:alpha val="50196"/>
            </a:srgbClr>
          </a:solidFill>
        </p:spPr>
        <p:txBody>
          <a:bodyPr wrap="square" lIns="432000" rtlCol="0" anchor="ctr">
            <a:noAutofit/>
          </a:bodyPr>
          <a:lstStyle/>
          <a:p>
            <a:r>
              <a:rPr lang="en-GB" sz="3200" dirty="0" err="1">
                <a:solidFill>
                  <a:schemeClr val="bg1"/>
                </a:solidFill>
              </a:rPr>
              <a:t>Gävleborgskonjunkturen</a:t>
            </a:r>
            <a:r>
              <a:rPr lang="sv-SE" sz="3200" dirty="0">
                <a:solidFill>
                  <a:schemeClr val="bg1"/>
                </a:solidFill>
                <a:latin typeface="+mj-lt"/>
              </a:rPr>
              <a:t> </a:t>
            </a:r>
          </a:p>
          <a:p>
            <a:r>
              <a:rPr lang="en-GB" sz="2000" dirty="0" err="1">
                <a:solidFill>
                  <a:schemeClr val="bg1"/>
                </a:solidFill>
              </a:rPr>
              <a:t>Gävleborgs</a:t>
            </a:r>
            <a:r>
              <a:rPr lang="en-GB" sz="2000" dirty="0">
                <a:solidFill>
                  <a:schemeClr val="bg1"/>
                </a:solidFill>
              </a:rPr>
              <a:t> </a:t>
            </a:r>
            <a:r>
              <a:rPr lang="en-GB" sz="2000" dirty="0" err="1">
                <a:solidFill>
                  <a:schemeClr val="bg1"/>
                </a:solidFill>
              </a:rPr>
              <a:t>län</a:t>
            </a:r>
            <a:r>
              <a:rPr lang="sv-SE" sz="2000" dirty="0">
                <a:solidFill>
                  <a:schemeClr val="bg1"/>
                </a:solidFill>
                <a:latin typeface="+mj-lt"/>
              </a:rPr>
              <a:t>, 2021 kv1</a:t>
            </a:r>
          </a:p>
          <a:p>
            <a:endParaRPr lang="sv-SE" sz="2000" dirty="0">
              <a:solidFill>
                <a:schemeClr val="bg1"/>
              </a:solidFill>
              <a:latin typeface="+mj-lt"/>
            </a:endParaRPr>
          </a:p>
          <a:p>
            <a:r>
              <a:rPr lang="sv-SE" sz="2000" dirty="0">
                <a:solidFill>
                  <a:schemeClr val="bg1"/>
                </a:solidFill>
                <a:latin typeface="+mj-lt"/>
              </a:rPr>
              <a:t>2021-07-08</a:t>
            </a:r>
          </a:p>
          <a:p>
            <a:r>
              <a:rPr lang="sv-SE" sz="2000" dirty="0">
                <a:solidFill>
                  <a:schemeClr val="bg1"/>
                </a:solidFill>
                <a:latin typeface="+mj-lt"/>
              </a:rPr>
              <a:t>Stockholm 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pic>
        <p:nvPicPr>
          <p:cNvPr id="6" name="Bildobjekt 5">
            <a:extLst>
              <a:ext uri="{FF2B5EF4-FFF2-40B4-BE49-F238E27FC236}">
                <a16:creationId xmlns:a16="http://schemas.microsoft.com/office/drawing/2014/main" id="{E74B21AF-C4D9-4349-8B9E-89972F88D258}"/>
              </a:ext>
            </a:extLst>
          </p:cNvPr>
          <p:cNvPicPr>
            <a:picLocks noChangeAspect="1"/>
          </p:cNvPicPr>
          <p:nvPr/>
        </p:nvPicPr>
        <p:blipFill rotWithShape="1">
          <a:blip r:embed="rId4"/>
          <a:srcRect l="-1435" t="44220" r="1435" b="9306"/>
          <a:stretch/>
        </p:blipFill>
        <p:spPr>
          <a:xfrm>
            <a:off x="6372225" y="382"/>
            <a:ext cx="6171961" cy="6866006"/>
          </a:xfrm>
          <a:prstGeom prst="rect">
            <a:avLst/>
          </a:prstGeom>
        </p:spPr>
      </p:pic>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12304977"/>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a:solidFill>
                            <a:schemeClr val="bg1"/>
                          </a:solidFill>
                        </a:rPr>
                        <a:t>Förändring -1år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Gävleborgs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8 000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-5,9</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33 400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14,4</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15 000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-16,7</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7 800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9,9</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27 100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16 900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8 500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-28,0</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-126 400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rtl="0" fontAlgn="ctr"/>
                      <a:r>
                        <a:rPr lang="sv-SE" sz="800" b="1" i="0" u="none" strike="noStrike">
                          <a:solidFill>
                            <a:srgbClr val="000000"/>
                          </a:solidFill>
                          <a:effectLst/>
                          <a:latin typeface="Futura Std Book" panose="020B0502020204020303"/>
                        </a:rPr>
                        <a:t>123 000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-5 600</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6944" y="5849321"/>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5" y="1760618"/>
            <a:ext cx="4725915" cy="1668380"/>
          </a:xfrm>
        </p:spPr>
        <p:txBody>
          <a:bodyPr/>
          <a:lstStyle/>
          <a:p>
            <a:pPr lvl="4"/>
            <a:r>
              <a:rPr lang="sv-SE" sz="1400" dirty="0"/>
              <a:t>Antalet lediga jobb minskade med 3 procent i länet för kvartalet. </a:t>
            </a:r>
          </a:p>
          <a:p>
            <a:pPr lvl="4"/>
            <a:r>
              <a:rPr lang="sv-SE" sz="1400" dirty="0"/>
              <a:t>Minskningen var som störst inom Transport och Personliga och kulturella tjänster.</a:t>
            </a:r>
          </a:p>
          <a:p>
            <a:pPr lvl="4"/>
            <a:r>
              <a:rPr lang="sv-SE" sz="1400" dirty="0"/>
              <a:t>De lediga jobben ökade som mest inom Utbildning och Byggverksamhet.</a:t>
            </a: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BA7CC711-8170-4C5D-9F5D-9DB635C4A11B}"/>
              </a:ext>
            </a:extLst>
          </p:cNvPr>
          <p:cNvGraphicFramePr>
            <a:graphicFrameLocks noGrp="1"/>
          </p:cNvGraphicFramePr>
          <p:nvPr>
            <p:extLst>
              <p:ext uri="{D42A27DB-BD31-4B8C-83A1-F6EECF244321}">
                <p14:modId xmlns:p14="http://schemas.microsoft.com/office/powerpoint/2010/main" val="3858132733"/>
              </p:ext>
            </p:extLst>
          </p:nvPr>
        </p:nvGraphicFramePr>
        <p:xfrm>
          <a:off x="6744446" y="3732764"/>
          <a:ext cx="4725915" cy="2239665"/>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3">
                  <a:extLst>
                    <a:ext uri="{9D8B030D-6E8A-4147-A177-3AD203B41FA5}">
                      <a16:colId xmlns:a16="http://schemas.microsoft.com/office/drawing/2014/main" val="2601369493"/>
                    </a:ext>
                  </a:extLst>
                </a:gridCol>
                <a:gridCol w="623387">
                  <a:extLst>
                    <a:ext uri="{9D8B030D-6E8A-4147-A177-3AD203B41FA5}">
                      <a16:colId xmlns:a16="http://schemas.microsoft.com/office/drawing/2014/main" val="2395970223"/>
                    </a:ext>
                  </a:extLst>
                </a:gridCol>
                <a:gridCol w="614869">
                  <a:extLst>
                    <a:ext uri="{9D8B030D-6E8A-4147-A177-3AD203B41FA5}">
                      <a16:colId xmlns:a16="http://schemas.microsoft.com/office/drawing/2014/main" val="3235649811"/>
                    </a:ext>
                  </a:extLst>
                </a:gridCol>
                <a:gridCol w="717079">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32728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364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2185">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310 867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910 258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1544414373"/>
                  </a:ext>
                </a:extLst>
              </a:tr>
              <a:tr h="392185">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136 857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406 188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4178915708"/>
                  </a:ext>
                </a:extLst>
              </a:tr>
              <a:tr h="392185">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7 423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21 182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554613420"/>
                  </a:ext>
                </a:extLst>
              </a:tr>
              <a:tr h="392185">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3 696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11 169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-15</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5AADE85B-9D0E-4065-8B52-9882993F00D3}"/>
              </a:ext>
            </a:extLst>
          </p:cNvPr>
          <p:cNvGraphicFramePr>
            <a:graphicFrameLocks/>
          </p:cNvGraphicFramePr>
          <p:nvPr>
            <p:extLst>
              <p:ext uri="{D42A27DB-BD31-4B8C-83A1-F6EECF244321}">
                <p14:modId xmlns:p14="http://schemas.microsoft.com/office/powerpoint/2010/main" val="3009101260"/>
              </p:ext>
            </p:extLst>
          </p:nvPr>
        </p:nvGraphicFramePr>
        <p:xfrm>
          <a:off x="721638" y="1901324"/>
          <a:ext cx="5939221" cy="3947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7" y="2025498"/>
            <a:ext cx="4684939" cy="1413496"/>
          </a:xfrm>
        </p:spPr>
        <p:txBody>
          <a:bodyPr/>
          <a:lstStyle/>
          <a:p>
            <a:pPr lvl="4"/>
            <a:r>
              <a:rPr lang="sv-SE" sz="1400" dirty="0"/>
              <a:t>Antal varslade personer minskade i länet med 80 procent och 97 procent i Gävle.</a:t>
            </a:r>
          </a:p>
          <a:p>
            <a:pPr lvl="4"/>
            <a:r>
              <a:rPr lang="sv-SE" sz="1400" dirty="0"/>
              <a:t>Minskningen i länet följer utvecklingen i Sverige och Stockholmsregionen som helhet.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01D9CC6C-B031-4EBD-99E6-46D3FAA1CD4C}"/>
              </a:ext>
            </a:extLst>
          </p:cNvPr>
          <p:cNvGraphicFramePr>
            <a:graphicFrameLocks noGrp="1"/>
          </p:cNvGraphicFramePr>
          <p:nvPr>
            <p:extLst>
              <p:ext uri="{D42A27DB-BD31-4B8C-83A1-F6EECF244321}">
                <p14:modId xmlns:p14="http://schemas.microsoft.com/office/powerpoint/2010/main" val="1345208204"/>
              </p:ext>
            </p:extLst>
          </p:nvPr>
        </p:nvGraphicFramePr>
        <p:xfrm>
          <a:off x="6779353" y="3725983"/>
          <a:ext cx="4711606" cy="2246450"/>
        </p:xfrm>
        <a:graphic>
          <a:graphicData uri="http://schemas.openxmlformats.org/drawingml/2006/table">
            <a:tbl>
              <a:tblPr bandRow="1">
                <a:tableStyleId>{2D5ABB26-0587-4C30-8999-92F81FD0307C}</a:tableStyleId>
              </a:tblPr>
              <a:tblGrid>
                <a:gridCol w="1539044">
                  <a:extLst>
                    <a:ext uri="{9D8B030D-6E8A-4147-A177-3AD203B41FA5}">
                      <a16:colId xmlns:a16="http://schemas.microsoft.com/office/drawing/2014/main" val="1678076792"/>
                    </a:ext>
                  </a:extLst>
                </a:gridCol>
                <a:gridCol w="683528">
                  <a:extLst>
                    <a:ext uri="{9D8B030D-6E8A-4147-A177-3AD203B41FA5}">
                      <a16:colId xmlns:a16="http://schemas.microsoft.com/office/drawing/2014/main" val="2601369493"/>
                    </a:ext>
                  </a:extLst>
                </a:gridCol>
                <a:gridCol w="775457">
                  <a:extLst>
                    <a:ext uri="{9D8B030D-6E8A-4147-A177-3AD203B41FA5}">
                      <a16:colId xmlns:a16="http://schemas.microsoft.com/office/drawing/2014/main" val="2395970223"/>
                    </a:ext>
                  </a:extLst>
                </a:gridCol>
                <a:gridCol w="613904">
                  <a:extLst>
                    <a:ext uri="{9D8B030D-6E8A-4147-A177-3AD203B41FA5}">
                      <a16:colId xmlns:a16="http://schemas.microsoft.com/office/drawing/2014/main" val="3235649811"/>
                    </a:ext>
                  </a:extLst>
                </a:gridCol>
                <a:gridCol w="560053">
                  <a:extLst>
                    <a:ext uri="{9D8B030D-6E8A-4147-A177-3AD203B41FA5}">
                      <a16:colId xmlns:a16="http://schemas.microsoft.com/office/drawing/2014/main" val="1050073455"/>
                    </a:ext>
                  </a:extLst>
                </a:gridCol>
                <a:gridCol w="539620">
                  <a:extLst>
                    <a:ext uri="{9D8B030D-6E8A-4147-A177-3AD203B41FA5}">
                      <a16:colId xmlns:a16="http://schemas.microsoft.com/office/drawing/2014/main" val="3827523272"/>
                    </a:ext>
                  </a:extLst>
                </a:gridCol>
              </a:tblGrid>
              <a:tr h="32827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4686">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3373">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8 847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83 419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extLst>
                  <a:ext uri="{0D108BD9-81ED-4DB2-BD59-A6C34878D82A}">
                    <a16:rowId xmlns:a16="http://schemas.microsoft.com/office/drawing/2014/main" val="1544414373"/>
                  </a:ext>
                </a:extLst>
              </a:tr>
              <a:tr h="393373">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5 623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50 243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4178915708"/>
                  </a:ext>
                </a:extLst>
              </a:tr>
              <a:tr h="393373">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1 597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a:t>
                      </a:r>
                    </a:p>
                  </a:txBody>
                  <a:tcPr marL="9525" marR="9525" marT="9525" marB="0" anchor="ctr"/>
                </a:tc>
                <a:extLst>
                  <a:ext uri="{0D108BD9-81ED-4DB2-BD59-A6C34878D82A}">
                    <a16:rowId xmlns:a16="http://schemas.microsoft.com/office/drawing/2014/main" val="1554613420"/>
                  </a:ext>
                </a:extLst>
              </a:tr>
              <a:tr h="393373">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434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D16C9894-4D5A-46B2-B35D-FE4B4E3FCFCB}"/>
              </a:ext>
            </a:extLst>
          </p:cNvPr>
          <p:cNvGraphicFramePr>
            <a:graphicFrameLocks/>
          </p:cNvGraphicFramePr>
          <p:nvPr>
            <p:extLst>
              <p:ext uri="{D42A27DB-BD31-4B8C-83A1-F6EECF244321}">
                <p14:modId xmlns:p14="http://schemas.microsoft.com/office/powerpoint/2010/main" val="1105351158"/>
              </p:ext>
            </p:extLst>
          </p:nvPr>
        </p:nvGraphicFramePr>
        <p:xfrm>
          <a:off x="721639" y="2057871"/>
          <a:ext cx="5930831" cy="3699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0101" y="2000539"/>
            <a:ext cx="4667523" cy="1428461"/>
          </a:xfrm>
        </p:spPr>
        <p:txBody>
          <a:bodyPr/>
          <a:lstStyle/>
          <a:p>
            <a:pPr lvl="4"/>
            <a:r>
              <a:rPr lang="sv-SE" sz="1400" dirty="0"/>
              <a:t>Arbetslösheten i Gävleborgs län ökade till</a:t>
            </a:r>
            <a:br>
              <a:rPr lang="sv-SE" sz="1400" dirty="0"/>
            </a:br>
            <a:r>
              <a:rPr lang="sv-SE" sz="1400" dirty="0"/>
              <a:t>7,3 procent. </a:t>
            </a:r>
          </a:p>
          <a:p>
            <a:pPr lvl="4"/>
            <a:r>
              <a:rPr lang="sv-SE" sz="1400" dirty="0"/>
              <a:t>Nordanstigs kommun hade länets lägsta arbetslöshet under perioden: 5,2 procent. </a:t>
            </a:r>
          </a:p>
          <a:p>
            <a:pPr lvl="4"/>
            <a:endParaRPr lang="sv-SE" sz="1400" dirty="0"/>
          </a:p>
          <a:p>
            <a:pPr lvl="4"/>
            <a:endParaRPr lang="sv-SE" sz="1400" dirty="0"/>
          </a:p>
          <a:p>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60669" y="1225405"/>
            <a:ext cx="5208907"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688EE00F-CEF5-4A5D-A269-DB8825C7197D}"/>
              </a:ext>
            </a:extLst>
          </p:cNvPr>
          <p:cNvGraphicFramePr>
            <a:graphicFrameLocks noGrp="1"/>
          </p:cNvGraphicFramePr>
          <p:nvPr>
            <p:extLst>
              <p:ext uri="{D42A27DB-BD31-4B8C-83A1-F6EECF244321}">
                <p14:modId xmlns:p14="http://schemas.microsoft.com/office/powerpoint/2010/main" val="1589095052"/>
              </p:ext>
            </p:extLst>
          </p:nvPr>
        </p:nvGraphicFramePr>
        <p:xfrm>
          <a:off x="6810101" y="3726566"/>
          <a:ext cx="4667523" cy="2163820"/>
        </p:xfrm>
        <a:graphic>
          <a:graphicData uri="http://schemas.openxmlformats.org/drawingml/2006/table">
            <a:tbl>
              <a:tblPr bandRow="1">
                <a:tableStyleId>{2D5ABB26-0587-4C30-8999-92F81FD0307C}</a:tableStyleId>
              </a:tblPr>
              <a:tblGrid>
                <a:gridCol w="1524644">
                  <a:extLst>
                    <a:ext uri="{9D8B030D-6E8A-4147-A177-3AD203B41FA5}">
                      <a16:colId xmlns:a16="http://schemas.microsoft.com/office/drawing/2014/main" val="1678076792"/>
                    </a:ext>
                  </a:extLst>
                </a:gridCol>
                <a:gridCol w="677132">
                  <a:extLst>
                    <a:ext uri="{9D8B030D-6E8A-4147-A177-3AD203B41FA5}">
                      <a16:colId xmlns:a16="http://schemas.microsoft.com/office/drawing/2014/main" val="2601369493"/>
                    </a:ext>
                  </a:extLst>
                </a:gridCol>
                <a:gridCol w="768202">
                  <a:extLst>
                    <a:ext uri="{9D8B030D-6E8A-4147-A177-3AD203B41FA5}">
                      <a16:colId xmlns:a16="http://schemas.microsoft.com/office/drawing/2014/main" val="2395970223"/>
                    </a:ext>
                  </a:extLst>
                </a:gridCol>
                <a:gridCol w="608160">
                  <a:extLst>
                    <a:ext uri="{9D8B030D-6E8A-4147-A177-3AD203B41FA5}">
                      <a16:colId xmlns:a16="http://schemas.microsoft.com/office/drawing/2014/main" val="3235649811"/>
                    </a:ext>
                  </a:extLst>
                </a:gridCol>
                <a:gridCol w="554813">
                  <a:extLst>
                    <a:ext uri="{9D8B030D-6E8A-4147-A177-3AD203B41FA5}">
                      <a16:colId xmlns:a16="http://schemas.microsoft.com/office/drawing/2014/main" val="1050073455"/>
                    </a:ext>
                  </a:extLst>
                </a:gridCol>
                <a:gridCol w="534572">
                  <a:extLst>
                    <a:ext uri="{9D8B030D-6E8A-4147-A177-3AD203B41FA5}">
                      <a16:colId xmlns:a16="http://schemas.microsoft.com/office/drawing/2014/main" val="3827523272"/>
                    </a:ext>
                  </a:extLst>
                </a:gridCol>
              </a:tblGrid>
              <a:tr h="32960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fontAlgn="b"/>
                      <a:r>
                        <a:rPr lang="sv-SE" sz="800" b="0" i="0" u="none" strike="noStrike">
                          <a:solidFill>
                            <a:srgbClr val="000000"/>
                          </a:solidFill>
                          <a:effectLst/>
                          <a:latin typeface="Futura Std Book" panose="020B0502020204020303" pitchFamily="34" charset="0"/>
                        </a:rPr>
                        <a:t>Arbetslösa i förh. till befolkningen, 15-74 år</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32960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194244375"/>
                  </a:ext>
                </a:extLst>
              </a:tr>
              <a:tr h="376155">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452 407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70 246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1544414373"/>
                  </a:ext>
                </a:extLst>
              </a:tr>
              <a:tr h="376155">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209 387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38 923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4178915708"/>
                  </a:ext>
                </a:extLst>
              </a:tr>
              <a:tr h="376155">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15 103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941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7,3</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1554613420"/>
                  </a:ext>
                </a:extLst>
              </a:tr>
              <a:tr h="376155">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5 846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777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7,8</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E86022AC-F9C2-48AF-BE10-287518613DF6}"/>
              </a:ext>
            </a:extLst>
          </p:cNvPr>
          <p:cNvGraphicFramePr>
            <a:graphicFrameLocks/>
          </p:cNvGraphicFramePr>
          <p:nvPr>
            <p:extLst>
              <p:ext uri="{D42A27DB-BD31-4B8C-83A1-F6EECF244321}">
                <p14:modId xmlns:p14="http://schemas.microsoft.com/office/powerpoint/2010/main" val="918511956"/>
              </p:ext>
            </p:extLst>
          </p:nvPr>
        </p:nvGraphicFramePr>
        <p:xfrm>
          <a:off x="660666" y="1741773"/>
          <a:ext cx="5840801" cy="3890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1046649754"/>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03502">
                  <a:extLst>
                    <a:ext uri="{9D8B030D-6E8A-4147-A177-3AD203B41FA5}">
                      <a16:colId xmlns:a16="http://schemas.microsoft.com/office/drawing/2014/main" val="452260278"/>
                    </a:ext>
                  </a:extLst>
                </a:gridCol>
                <a:gridCol w="196485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a:solidFill>
                            <a:schemeClr val="bg1"/>
                          </a:solidFill>
                        </a:rPr>
                        <a:t>Gävleborgs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5 499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-759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1 392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-702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-11,4</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-32,4</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9 604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1 699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1 832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-27,2</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15 103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941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6,6</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1730377228"/>
              </p:ext>
            </p:extLst>
          </p:nvPr>
        </p:nvGraphicFramePr>
        <p:xfrm>
          <a:off x="1882774" y="3585949"/>
          <a:ext cx="8426449" cy="1915560"/>
        </p:xfrm>
        <a:graphic>
          <a:graphicData uri="http://schemas.openxmlformats.org/drawingml/2006/table">
            <a:tbl>
              <a:tblPr firstRow="1" bandRow="1">
                <a:tableStyleId>{5C22544A-7EE6-4342-B048-85BDC9FD1C3A}</a:tableStyleId>
              </a:tblPr>
              <a:tblGrid>
                <a:gridCol w="2613026">
                  <a:extLst>
                    <a:ext uri="{9D8B030D-6E8A-4147-A177-3AD203B41FA5}">
                      <a16:colId xmlns:a16="http://schemas.microsoft.com/office/drawing/2014/main" val="3172541576"/>
                    </a:ext>
                  </a:extLst>
                </a:gridCol>
                <a:gridCol w="1972112">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Gävle kommun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2 076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568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5,9</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-22,2</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3 770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55,9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-25,1</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5 846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777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15,3</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18176" y="5948730"/>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1" y="2150727"/>
            <a:ext cx="4725925" cy="1286836"/>
          </a:xfrm>
        </p:spPr>
        <p:txBody>
          <a:bodyPr/>
          <a:lstStyle/>
          <a:p>
            <a:pPr lvl="4"/>
            <a:r>
              <a:rPr lang="sv-SE" sz="1400" dirty="0"/>
              <a:t>Antalet invånare är närmast oförändrat under årets första kvartal jämfört med förra året.</a:t>
            </a:r>
          </a:p>
          <a:p>
            <a:pPr lvl="4"/>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2011 kv1</a:t>
            </a:r>
            <a:endParaRPr lang="sv-SE" sz="1400" dirty="0"/>
          </a:p>
        </p:txBody>
      </p:sp>
      <p:graphicFrame>
        <p:nvGraphicFramePr>
          <p:cNvPr id="17" name="Tabell 16">
            <a:extLst>
              <a:ext uri="{FF2B5EF4-FFF2-40B4-BE49-F238E27FC236}">
                <a16:creationId xmlns:a16="http://schemas.microsoft.com/office/drawing/2014/main" id="{7958FEDD-D2A0-4D17-9EE9-6A96F89645B7}"/>
              </a:ext>
            </a:extLst>
          </p:cNvPr>
          <p:cNvGraphicFramePr>
            <a:graphicFrameLocks noGrp="1"/>
          </p:cNvGraphicFramePr>
          <p:nvPr>
            <p:extLst>
              <p:ext uri="{D42A27DB-BD31-4B8C-83A1-F6EECF244321}">
                <p14:modId xmlns:p14="http://schemas.microsoft.com/office/powerpoint/2010/main" val="3575575988"/>
              </p:ext>
            </p:extLst>
          </p:nvPr>
        </p:nvGraphicFramePr>
        <p:xfrm>
          <a:off x="6744441" y="3723128"/>
          <a:ext cx="4725925" cy="2156970"/>
        </p:xfrm>
        <a:graphic>
          <a:graphicData uri="http://schemas.openxmlformats.org/drawingml/2006/table">
            <a:tbl>
              <a:tblPr bandRow="1">
                <a:tableStyleId>{2D5ABB26-0587-4C30-8999-92F81FD0307C}</a:tableStyleId>
              </a:tblPr>
              <a:tblGrid>
                <a:gridCol w="1793709">
                  <a:extLst>
                    <a:ext uri="{9D8B030D-6E8A-4147-A177-3AD203B41FA5}">
                      <a16:colId xmlns:a16="http://schemas.microsoft.com/office/drawing/2014/main" val="1678076792"/>
                    </a:ext>
                  </a:extLst>
                </a:gridCol>
                <a:gridCol w="906524">
                  <a:extLst>
                    <a:ext uri="{9D8B030D-6E8A-4147-A177-3AD203B41FA5}">
                      <a16:colId xmlns:a16="http://schemas.microsoft.com/office/drawing/2014/main" val="2601369493"/>
                    </a:ext>
                  </a:extLst>
                </a:gridCol>
                <a:gridCol w="899625">
                  <a:extLst>
                    <a:ext uri="{9D8B030D-6E8A-4147-A177-3AD203B41FA5}">
                      <a16:colId xmlns:a16="http://schemas.microsoft.com/office/drawing/2014/main" val="4186067780"/>
                    </a:ext>
                  </a:extLst>
                </a:gridCol>
                <a:gridCol w="531179">
                  <a:extLst>
                    <a:ext uri="{9D8B030D-6E8A-4147-A177-3AD203B41FA5}">
                      <a16:colId xmlns:a16="http://schemas.microsoft.com/office/drawing/2014/main" val="3235649811"/>
                    </a:ext>
                  </a:extLst>
                </a:gridCol>
                <a:gridCol w="594888">
                  <a:extLst>
                    <a:ext uri="{9D8B030D-6E8A-4147-A177-3AD203B41FA5}">
                      <a16:colId xmlns:a16="http://schemas.microsoft.com/office/drawing/2014/main" val="1050073455"/>
                    </a:ext>
                  </a:extLst>
                </a:gridCol>
              </a:tblGrid>
              <a:tr h="359495">
                <a:tc>
                  <a:txBody>
                    <a:bodyPr/>
                    <a:lstStyle/>
                    <a:p>
                      <a:pPr marL="72000" algn="l" fontAlgn="b"/>
                      <a:endParaRPr lang="sv-SE" sz="800" b="0" i="0" u="none" strike="noStrike" dirty="0">
                        <a:solidFill>
                          <a:schemeClr val="tx1"/>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59495">
                <a:tc>
                  <a:txBody>
                    <a:bodyPr/>
                    <a:lstStyle/>
                    <a:p>
                      <a:pPr marL="72000" algn="l" fontAlgn="b"/>
                      <a:endParaRPr lang="sv-SE" sz="800" b="0" i="0" u="none" strike="noStrike" dirty="0">
                        <a:solidFill>
                          <a:schemeClr val="tx1"/>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2973882648"/>
                  </a:ext>
                </a:extLst>
              </a:tr>
              <a:tr h="359495">
                <a:tc>
                  <a:txBody>
                    <a:bodyPr/>
                    <a:lstStyle/>
                    <a:p>
                      <a:pPr marL="72000" algn="l" fontAlgn="b"/>
                      <a:r>
                        <a:rPr lang="sv-SE" sz="800" u="none" strike="noStrike" dirty="0">
                          <a:solidFill>
                            <a:schemeClr val="tx1"/>
                          </a:solidFill>
                          <a:effectLst/>
                        </a:rPr>
                        <a:t>Sverige</a:t>
                      </a:r>
                      <a:endParaRPr lang="sv-SE" sz="800" b="0" i="0" u="none" strike="noStrike" dirty="0">
                        <a:solidFill>
                          <a:schemeClr val="tx1"/>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10 389,8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1544414373"/>
                  </a:ext>
                </a:extLst>
              </a:tr>
              <a:tr h="359495">
                <a:tc>
                  <a:txBody>
                    <a:bodyPr/>
                    <a:lstStyle/>
                    <a:p>
                      <a:pPr marL="72000" algn="l" fontAlgn="b"/>
                      <a:r>
                        <a:rPr lang="sv-SE" sz="800" u="none" strike="noStrike" dirty="0">
                          <a:solidFill>
                            <a:schemeClr val="tx1"/>
                          </a:solidFill>
                          <a:effectLst/>
                        </a:rPr>
                        <a:t>Stockholmsregionen</a:t>
                      </a:r>
                      <a:endParaRPr lang="sv-SE" sz="800" b="0" i="0" u="none" strike="noStrike" dirty="0">
                        <a:solidFill>
                          <a:schemeClr val="tx1"/>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4 711,0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 </a:t>
                      </a:r>
                    </a:p>
                  </a:txBody>
                  <a:tcPr marL="9525" marR="9525" marT="9525" marB="0" anchor="ctr"/>
                </a:tc>
                <a:extLst>
                  <a:ext uri="{0D108BD9-81ED-4DB2-BD59-A6C34878D82A}">
                    <a16:rowId xmlns:a16="http://schemas.microsoft.com/office/drawing/2014/main" val="4178915708"/>
                  </a:ext>
                </a:extLst>
              </a:tr>
              <a:tr h="359495">
                <a:tc>
                  <a:txBody>
                    <a:bodyPr/>
                    <a:lstStyle/>
                    <a:p>
                      <a:pPr marL="72000" algn="l" fontAlgn="b"/>
                      <a:r>
                        <a:rPr lang="sv-SE" sz="800" b="1" u="none" strike="noStrike" dirty="0">
                          <a:solidFill>
                            <a:schemeClr val="tx1"/>
                          </a:solidFill>
                          <a:effectLst/>
                        </a:rPr>
                        <a:t>Gävleborgs län</a:t>
                      </a:r>
                      <a:endParaRPr lang="sv-SE" sz="800" b="1" i="0" u="none" strike="noStrike" dirty="0">
                        <a:solidFill>
                          <a:schemeClr val="tx1"/>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287,5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 </a:t>
                      </a:r>
                    </a:p>
                  </a:txBody>
                  <a:tcPr marL="9525" marR="9525" marT="9525" marB="0" anchor="ctr"/>
                </a:tc>
                <a:extLst>
                  <a:ext uri="{0D108BD9-81ED-4DB2-BD59-A6C34878D82A}">
                    <a16:rowId xmlns:a16="http://schemas.microsoft.com/office/drawing/2014/main" val="1554613420"/>
                  </a:ext>
                </a:extLst>
              </a:tr>
              <a:tr h="359495">
                <a:tc>
                  <a:txBody>
                    <a:bodyPr/>
                    <a:lstStyle/>
                    <a:p>
                      <a:pPr marL="72000" algn="l" fontAlgn="b"/>
                      <a:r>
                        <a:rPr lang="sv-SE" sz="800" b="1" u="none" strike="noStrike" dirty="0">
                          <a:solidFill>
                            <a:schemeClr val="tx1"/>
                          </a:solidFill>
                          <a:effectLst/>
                        </a:rPr>
                        <a:t>Gävle kommun</a:t>
                      </a:r>
                      <a:endParaRPr lang="sv-SE" sz="800" b="1" i="0" u="none" strike="noStrike" dirty="0">
                        <a:solidFill>
                          <a:schemeClr val="tx1"/>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102,9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0,2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3,8 </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BED41F88-DB59-4C39-84CD-447BDE9B28C4}"/>
              </a:ext>
            </a:extLst>
          </p:cNvPr>
          <p:cNvGraphicFramePr>
            <a:graphicFrameLocks/>
          </p:cNvGraphicFramePr>
          <p:nvPr>
            <p:extLst>
              <p:ext uri="{D42A27DB-BD31-4B8C-83A1-F6EECF244321}">
                <p14:modId xmlns:p14="http://schemas.microsoft.com/office/powerpoint/2010/main" val="2045978146"/>
              </p:ext>
            </p:extLst>
          </p:nvPr>
        </p:nvGraphicFramePr>
        <p:xfrm>
          <a:off x="718175" y="1950884"/>
          <a:ext cx="5724569" cy="3929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7"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3" y="1949297"/>
            <a:ext cx="4725917" cy="1515049"/>
          </a:xfrm>
        </p:spPr>
        <p:txBody>
          <a:bodyPr/>
          <a:lstStyle/>
          <a:p>
            <a:pPr lvl="4"/>
            <a:r>
              <a:rPr lang="sv-SE" sz="1400" dirty="0"/>
              <a:t>Bostadsbyggandet </a:t>
            </a:r>
            <a:r>
              <a:rPr lang="sv-SE" sz="1400" dirty="0" smtClean="0"/>
              <a:t>mer än fördubblades under kvartalet pådrivet av ett starkt bostadsbyggande i Gävle.</a:t>
            </a:r>
            <a:r>
              <a:rPr lang="sv-SE" sz="1400" dirty="0"/>
              <a:t/>
            </a:r>
            <a:br>
              <a:rPr lang="sv-SE" sz="1400" dirty="0"/>
            </a:br>
            <a:r>
              <a:rPr lang="sv-SE" sz="1400" dirty="0"/>
              <a:t> </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A9CEE3BA-079A-459D-9BE6-0087756A64B0}"/>
              </a:ext>
            </a:extLst>
          </p:cNvPr>
          <p:cNvGraphicFramePr>
            <a:graphicFrameLocks noGrp="1"/>
          </p:cNvGraphicFramePr>
          <p:nvPr>
            <p:extLst>
              <p:ext uri="{D42A27DB-BD31-4B8C-83A1-F6EECF244321}">
                <p14:modId xmlns:p14="http://schemas.microsoft.com/office/powerpoint/2010/main" val="50488513"/>
              </p:ext>
            </p:extLst>
          </p:nvPr>
        </p:nvGraphicFramePr>
        <p:xfrm>
          <a:off x="6747662" y="3705998"/>
          <a:ext cx="4722698" cy="2174101"/>
        </p:xfrm>
        <a:graphic>
          <a:graphicData uri="http://schemas.openxmlformats.org/drawingml/2006/table">
            <a:tbl>
              <a:tblPr bandRow="1">
                <a:tableStyleId>{2D5ABB26-0587-4C30-8999-92F81FD0307C}</a:tableStyleId>
              </a:tblPr>
              <a:tblGrid>
                <a:gridCol w="1542667">
                  <a:extLst>
                    <a:ext uri="{9D8B030D-6E8A-4147-A177-3AD203B41FA5}">
                      <a16:colId xmlns:a16="http://schemas.microsoft.com/office/drawing/2014/main" val="1678076792"/>
                    </a:ext>
                  </a:extLst>
                </a:gridCol>
                <a:gridCol w="685137">
                  <a:extLst>
                    <a:ext uri="{9D8B030D-6E8A-4147-A177-3AD203B41FA5}">
                      <a16:colId xmlns:a16="http://schemas.microsoft.com/office/drawing/2014/main" val="2601369493"/>
                    </a:ext>
                  </a:extLst>
                </a:gridCol>
                <a:gridCol w="777283">
                  <a:extLst>
                    <a:ext uri="{9D8B030D-6E8A-4147-A177-3AD203B41FA5}">
                      <a16:colId xmlns:a16="http://schemas.microsoft.com/office/drawing/2014/main" val="2395970223"/>
                    </a:ext>
                  </a:extLst>
                </a:gridCol>
                <a:gridCol w="615349">
                  <a:extLst>
                    <a:ext uri="{9D8B030D-6E8A-4147-A177-3AD203B41FA5}">
                      <a16:colId xmlns:a16="http://schemas.microsoft.com/office/drawing/2014/main" val="3235649811"/>
                    </a:ext>
                  </a:extLst>
                </a:gridCol>
                <a:gridCol w="561371">
                  <a:extLst>
                    <a:ext uri="{9D8B030D-6E8A-4147-A177-3AD203B41FA5}">
                      <a16:colId xmlns:a16="http://schemas.microsoft.com/office/drawing/2014/main" val="1050073455"/>
                    </a:ext>
                  </a:extLst>
                </a:gridCol>
                <a:gridCol w="540891">
                  <a:extLst>
                    <a:ext uri="{9D8B030D-6E8A-4147-A177-3AD203B41FA5}">
                      <a16:colId xmlns:a16="http://schemas.microsoft.com/office/drawing/2014/main" val="3827523272"/>
                    </a:ext>
                  </a:extLst>
                </a:gridCol>
              </a:tblGrid>
              <a:tr h="31770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3358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80704">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15 411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51 040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1544414373"/>
                  </a:ext>
                </a:extLst>
              </a:tr>
              <a:tr h="380704">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6 590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22 421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4178915708"/>
                  </a:ext>
                </a:extLst>
              </a:tr>
              <a:tr h="380704">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787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1554613420"/>
                  </a:ext>
                </a:extLst>
              </a:tr>
              <a:tr h="380704">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620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83</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BED41F88-DB59-4C39-84CD-447BDE9B28C4}"/>
              </a:ext>
            </a:extLst>
          </p:cNvPr>
          <p:cNvGraphicFramePr>
            <a:graphicFrameLocks/>
          </p:cNvGraphicFramePr>
          <p:nvPr>
            <p:extLst>
              <p:ext uri="{D42A27DB-BD31-4B8C-83A1-F6EECF244321}">
                <p14:modId xmlns:p14="http://schemas.microsoft.com/office/powerpoint/2010/main" val="2984976932"/>
              </p:ext>
            </p:extLst>
          </p:nvPr>
        </p:nvGraphicFramePr>
        <p:xfrm>
          <a:off x="566606" y="1933663"/>
          <a:ext cx="6085864" cy="3823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1" y="2164740"/>
            <a:ext cx="47259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37180" y="2237763"/>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288630" y="462799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49" y="1456854"/>
            <a:ext cx="5691959"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2011 kv1</a:t>
            </a:r>
            <a:endParaRPr lang="sv-SE" sz="1400" dirty="0"/>
          </a:p>
        </p:txBody>
      </p:sp>
      <p:graphicFrame>
        <p:nvGraphicFramePr>
          <p:cNvPr id="29" name="Tabell 28">
            <a:extLst>
              <a:ext uri="{FF2B5EF4-FFF2-40B4-BE49-F238E27FC236}">
                <a16:creationId xmlns:a16="http://schemas.microsoft.com/office/drawing/2014/main" id="{5318F90F-1A22-4E0F-B55A-FEA9494C72F9}"/>
              </a:ext>
            </a:extLst>
          </p:cNvPr>
          <p:cNvGraphicFramePr>
            <a:graphicFrameLocks noGrp="1"/>
          </p:cNvGraphicFramePr>
          <p:nvPr>
            <p:extLst>
              <p:ext uri="{D42A27DB-BD31-4B8C-83A1-F6EECF244321}">
                <p14:modId xmlns:p14="http://schemas.microsoft.com/office/powerpoint/2010/main" val="1012002378"/>
              </p:ext>
            </p:extLst>
          </p:nvPr>
        </p:nvGraphicFramePr>
        <p:xfrm>
          <a:off x="6737180" y="2478250"/>
          <a:ext cx="4733184" cy="2174104"/>
        </p:xfrm>
        <a:graphic>
          <a:graphicData uri="http://schemas.openxmlformats.org/drawingml/2006/table">
            <a:tbl>
              <a:tblPr bandRow="1">
                <a:tableStyleId>{2D5ABB26-0587-4C30-8999-92F81FD0307C}</a:tableStyleId>
              </a:tblPr>
              <a:tblGrid>
                <a:gridCol w="1546092">
                  <a:extLst>
                    <a:ext uri="{9D8B030D-6E8A-4147-A177-3AD203B41FA5}">
                      <a16:colId xmlns:a16="http://schemas.microsoft.com/office/drawing/2014/main" val="1678076792"/>
                    </a:ext>
                  </a:extLst>
                </a:gridCol>
                <a:gridCol w="686658">
                  <a:extLst>
                    <a:ext uri="{9D8B030D-6E8A-4147-A177-3AD203B41FA5}">
                      <a16:colId xmlns:a16="http://schemas.microsoft.com/office/drawing/2014/main" val="2601369493"/>
                    </a:ext>
                  </a:extLst>
                </a:gridCol>
                <a:gridCol w="779009">
                  <a:extLst>
                    <a:ext uri="{9D8B030D-6E8A-4147-A177-3AD203B41FA5}">
                      <a16:colId xmlns:a16="http://schemas.microsoft.com/office/drawing/2014/main" val="2395970223"/>
                    </a:ext>
                  </a:extLst>
                </a:gridCol>
                <a:gridCol w="572927">
                  <a:extLst>
                    <a:ext uri="{9D8B030D-6E8A-4147-A177-3AD203B41FA5}">
                      <a16:colId xmlns:a16="http://schemas.microsoft.com/office/drawing/2014/main" val="3235649811"/>
                    </a:ext>
                  </a:extLst>
                </a:gridCol>
                <a:gridCol w="606406">
                  <a:extLst>
                    <a:ext uri="{9D8B030D-6E8A-4147-A177-3AD203B41FA5}">
                      <a16:colId xmlns:a16="http://schemas.microsoft.com/office/drawing/2014/main" val="1050073455"/>
                    </a:ext>
                  </a:extLst>
                </a:gridCol>
                <a:gridCol w="542092">
                  <a:extLst>
                    <a:ext uri="{9D8B030D-6E8A-4147-A177-3AD203B41FA5}">
                      <a16:colId xmlns:a16="http://schemas.microsoft.com/office/drawing/2014/main" val="3827523272"/>
                    </a:ext>
                  </a:extLst>
                </a:gridCol>
              </a:tblGrid>
              <a:tr h="23529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4706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28195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5 072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24 003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 </a:t>
                      </a:r>
                    </a:p>
                  </a:txBody>
                  <a:tcPr marL="9525" marR="9525" marT="9525" marB="0" anchor="ctr"/>
                </a:tc>
                <a:extLst>
                  <a:ext uri="{0D108BD9-81ED-4DB2-BD59-A6C34878D82A}">
                    <a16:rowId xmlns:a16="http://schemas.microsoft.com/office/drawing/2014/main" val="1544414373"/>
                  </a:ext>
                </a:extLst>
              </a:tr>
              <a:tr h="28195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2 500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10 375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4178915708"/>
                  </a:ext>
                </a:extLst>
              </a:tr>
              <a:tr h="281958">
                <a:tc>
                  <a:txBody>
                    <a:bodyPr/>
                    <a:lstStyle/>
                    <a:p>
                      <a:pPr marL="72000" algn="l" fontAlgn="b"/>
                      <a:r>
                        <a:rPr lang="sv-SE" sz="800" b="1" u="none" strike="noStrike" dirty="0">
                          <a:effectLst/>
                        </a:rPr>
                        <a:t>Gävleborgs län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563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 </a:t>
                      </a:r>
                    </a:p>
                  </a:txBody>
                  <a:tcPr marL="9525" marR="9525" marT="9525" marB="0" anchor="ctr"/>
                </a:tc>
                <a:extLst>
                  <a:ext uri="{0D108BD9-81ED-4DB2-BD59-A6C34878D82A}">
                    <a16:rowId xmlns:a16="http://schemas.microsoft.com/office/drawing/2014/main" val="1554613420"/>
                  </a:ext>
                </a:extLst>
              </a:tr>
              <a:tr h="281958">
                <a:tc>
                  <a:txBody>
                    <a:bodyPr/>
                    <a:lstStyle/>
                    <a:p>
                      <a:pPr marL="72000" algn="l" fontAlgn="b"/>
                      <a:r>
                        <a:rPr lang="sv-SE" sz="800" b="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-66 </a:t>
                      </a:r>
                    </a:p>
                  </a:txBody>
                  <a:tcPr marL="9525" marR="9525" marT="9525" marB="0" anchor="ctr"/>
                </a:tc>
                <a:extLst>
                  <a:ext uri="{0D108BD9-81ED-4DB2-BD59-A6C34878D82A}">
                    <a16:rowId xmlns:a16="http://schemas.microsoft.com/office/drawing/2014/main" val="1376509740"/>
                  </a:ext>
                </a:extLst>
              </a:tr>
              <a:tr h="281958">
                <a:tc>
                  <a:txBody>
                    <a:bodyPr/>
                    <a:lstStyle/>
                    <a:p>
                      <a:pPr marL="72000" algn="l" fontAlgn="b"/>
                      <a:r>
                        <a:rPr lang="sv-SE" sz="800" b="1" u="none" strike="noStrike" dirty="0">
                          <a:effectLst/>
                        </a:rPr>
                        <a:t>Gävle kommun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49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 </a:t>
                      </a:r>
                    </a:p>
                  </a:txBody>
                  <a:tcPr marL="9525" marR="9525" marT="9525" marB="0" anchor="ctr"/>
                </a:tc>
                <a:extLst>
                  <a:ext uri="{0D108BD9-81ED-4DB2-BD59-A6C34878D82A}">
                    <a16:rowId xmlns:a16="http://schemas.microsoft.com/office/drawing/2014/main" val="923977588"/>
                  </a:ext>
                </a:extLst>
              </a:tr>
              <a:tr h="281958">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16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-50 </a:t>
                      </a:r>
                    </a:p>
                  </a:txBody>
                  <a:tcPr marL="9525" marR="9525" marT="9525" marB="0" anchor="ctr"/>
                </a:tc>
                <a:extLst>
                  <a:ext uri="{0D108BD9-81ED-4DB2-BD59-A6C34878D82A}">
                    <a16:rowId xmlns:a16="http://schemas.microsoft.com/office/drawing/2014/main" val="6640234"/>
                  </a:ext>
                </a:extLst>
              </a:tr>
            </a:tbl>
          </a:graphicData>
        </a:graphic>
      </p:graphicFrame>
      <p:sp>
        <p:nvSpPr>
          <p:cNvPr id="11" name="textruta 10">
            <a:extLst>
              <a:ext uri="{FF2B5EF4-FFF2-40B4-BE49-F238E27FC236}">
                <a16:creationId xmlns:a16="http://schemas.microsoft.com/office/drawing/2014/main" id="{F57CE71F-C2DA-40B8-B009-D6BF2ECA4B1B}"/>
              </a:ext>
            </a:extLst>
          </p:cNvPr>
          <p:cNvSpPr txBox="1"/>
          <p:nvPr/>
        </p:nvSpPr>
        <p:spPr>
          <a:xfrm>
            <a:off x="10337004" y="4790851"/>
            <a:ext cx="1133360" cy="276999"/>
          </a:xfrm>
          <a:prstGeom prst="rect">
            <a:avLst/>
          </a:prstGeom>
          <a:noFill/>
        </p:spPr>
        <p:txBody>
          <a:bodyPr wrap="square" rtlCol="0">
            <a:spAutoFit/>
          </a:bodyPr>
          <a:lstStyle/>
          <a:p>
            <a:r>
              <a:rPr lang="sv-SE" sz="600" dirty="0"/>
              <a:t>**För utländska gästnätter exklusive camping</a:t>
            </a:r>
          </a:p>
        </p:txBody>
      </p:sp>
      <p:graphicFrame>
        <p:nvGraphicFramePr>
          <p:cNvPr id="12" name="Diagram 11">
            <a:extLst>
              <a:ext uri="{FF2B5EF4-FFF2-40B4-BE49-F238E27FC236}">
                <a16:creationId xmlns:a16="http://schemas.microsoft.com/office/drawing/2014/main" id="{419DD39B-069C-4728-A6C9-74E2711163A3}"/>
              </a:ext>
            </a:extLst>
          </p:cNvPr>
          <p:cNvGraphicFramePr>
            <a:graphicFrameLocks/>
          </p:cNvGraphicFramePr>
          <p:nvPr>
            <p:extLst>
              <p:ext uri="{D42A27DB-BD31-4B8C-83A1-F6EECF244321}">
                <p14:modId xmlns:p14="http://schemas.microsoft.com/office/powerpoint/2010/main" val="1960257231"/>
              </p:ext>
            </p:extLst>
          </p:nvPr>
        </p:nvGraphicFramePr>
        <p:xfrm>
          <a:off x="717549" y="2153729"/>
          <a:ext cx="5691959" cy="3525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bild 13" descr="En bild som visar oskärpa&#10;&#10;Automatiskt genererad beskrivning">
            <a:extLst>
              <a:ext uri="{FF2B5EF4-FFF2-40B4-BE49-F238E27FC236}">
                <a16:creationId xmlns:a16="http://schemas.microsoft.com/office/drawing/2014/main" id="{0D7AF5A6-1AEB-4E83-84CE-467DB02AFE2E}"/>
              </a:ext>
            </a:extLst>
          </p:cNvPr>
          <p:cNvPicPr>
            <a:picLocks noGrp="1" noChangeAspect="1"/>
          </p:cNvPicPr>
          <p:nvPr>
            <p:ph type="pic" sz="quarter" idx="13"/>
          </p:nvPr>
        </p:nvPicPr>
        <p:blipFill>
          <a:blip r:embed="rId2"/>
          <a:srcRect l="20828" r="20828"/>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3923516307"/>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978553">
                  <a:extLst>
                    <a:ext uri="{9D8B030D-6E8A-4147-A177-3AD203B41FA5}">
                      <a16:colId xmlns:a16="http://schemas.microsoft.com/office/drawing/2014/main" val="2818758293"/>
                    </a:ext>
                  </a:extLst>
                </a:gridCol>
                <a:gridCol w="1254851">
                  <a:extLst>
                    <a:ext uri="{9D8B030D-6E8A-4147-A177-3AD203B41FA5}">
                      <a16:colId xmlns:a16="http://schemas.microsoft.com/office/drawing/2014/main" val="1452816917"/>
                    </a:ext>
                  </a:extLst>
                </a:gridCol>
              </a:tblGrid>
              <a:tr h="5176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a:rPr>
                        <a:t>2021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algn="l" rtl="0" fontAlgn="ctr"/>
                      <a:r>
                        <a:rPr lang="sv-SE" sz="800" b="1" i="0" u="none" strike="noStrike">
                          <a:solidFill>
                            <a:srgbClr val="000000"/>
                          </a:solidFill>
                          <a:effectLst/>
                          <a:latin typeface="Futura Std Book" panose="020B0502020204020303" pitchFamily="34" charset="0"/>
                        </a:rPr>
                        <a:t>Gävleborgs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Bollnäs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93360832"/>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Gävle</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1559525621"/>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Hofors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1947986397"/>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Hudiksvall</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extLst>
                  <a:ext uri="{0D108BD9-81ED-4DB2-BD59-A6C34878D82A}">
                    <a16:rowId xmlns:a16="http://schemas.microsoft.com/office/drawing/2014/main" val="2325918200"/>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Ljusdal</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-75</a:t>
                      </a:r>
                    </a:p>
                  </a:txBody>
                  <a:tcPr marL="9525" marR="9525" marT="9525" marB="0" anchor="ctr"/>
                </a:tc>
                <a:extLst>
                  <a:ext uri="{0D108BD9-81ED-4DB2-BD59-A6C34878D82A}">
                    <a16:rowId xmlns:a16="http://schemas.microsoft.com/office/drawing/2014/main" val="39445981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Nordanstig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Ockelbo</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Ovanåker</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084239425"/>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Sandviken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-75</a:t>
                      </a:r>
                    </a:p>
                  </a:txBody>
                  <a:tcPr marL="9525" marR="9525" marT="9525" marB="0" anchor="ctr"/>
                </a:tc>
                <a:extLst>
                  <a:ext uri="{0D108BD9-81ED-4DB2-BD59-A6C34878D82A}">
                    <a16:rowId xmlns:a16="http://schemas.microsoft.com/office/drawing/2014/main" val="2047465816"/>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Söderhamn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4226078857"/>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a:t>
            </a:r>
            <a:r>
              <a:rPr lang="sv-SE" sz="2400" b="0"/>
              <a:t>i Gävleborgs </a:t>
            </a:r>
            <a:r>
              <a:rPr lang="sv-SE" sz="2400" b="0" dirty="0"/>
              <a:t>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oskärpa&#10;&#10;Automatiskt genererad beskrivning">
            <a:extLst>
              <a:ext uri="{FF2B5EF4-FFF2-40B4-BE49-F238E27FC236}">
                <a16:creationId xmlns:a16="http://schemas.microsoft.com/office/drawing/2014/main" id="{0D934A15-744B-4D46-9517-153D330B86D3}"/>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Gävleborgs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2492222253"/>
              </p:ext>
            </p:extLst>
          </p:nvPr>
        </p:nvGraphicFramePr>
        <p:xfrm>
          <a:off x="6167438" y="106615"/>
          <a:ext cx="5689601" cy="6418008"/>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978979">
                  <a:extLst>
                    <a:ext uri="{9D8B030D-6E8A-4147-A177-3AD203B41FA5}">
                      <a16:colId xmlns:a16="http://schemas.microsoft.com/office/drawing/2014/main" val="2818758293"/>
                    </a:ext>
                  </a:extLst>
                </a:gridCol>
                <a:gridCol w="1255399">
                  <a:extLst>
                    <a:ext uri="{9D8B030D-6E8A-4147-A177-3AD203B41FA5}">
                      <a16:colId xmlns:a16="http://schemas.microsoft.com/office/drawing/2014/main" val="1452816917"/>
                    </a:ext>
                  </a:extLst>
                </a:gridCol>
              </a:tblGrid>
              <a:tr h="5176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sz="10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2021 kv1</a:t>
                      </a: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2021 kv1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algn="l" rtl="0" fontAlgn="ctr"/>
                      <a:r>
                        <a:rPr lang="sv-SE" sz="800" b="1" i="0" u="none" strike="noStrike">
                          <a:solidFill>
                            <a:srgbClr val="000000"/>
                          </a:solidFill>
                          <a:effectLst/>
                          <a:latin typeface="Futura Std Book" panose="020B0502020204020303" pitchFamily="34" charset="0"/>
                        </a:rPr>
                        <a:t>Gävleborgs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7 423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Ockelbo</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Hofors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559525621"/>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Ovanåker</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-64</a:t>
                      </a:r>
                    </a:p>
                  </a:txBody>
                  <a:tcPr marL="9525" marR="9525" marT="9525" marB="0" anchor="ctr"/>
                </a:tc>
                <a:extLst>
                  <a:ext uri="{0D108BD9-81ED-4DB2-BD59-A6C34878D82A}">
                    <a16:rowId xmlns:a16="http://schemas.microsoft.com/office/drawing/2014/main" val="1947986397"/>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Nordanstig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325918200"/>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Ljusdal</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39445981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Gävle</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3 696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-97</a:t>
                      </a:r>
                    </a:p>
                  </a:txBody>
                  <a:tcPr marL="9525" marR="9525" marT="9525" marB="0" anchor="ctr"/>
                </a:tc>
                <a:extLst>
                  <a:ext uri="{0D108BD9-81ED-4DB2-BD59-A6C34878D82A}">
                    <a16:rowId xmlns:a16="http://schemas.microsoft.com/office/drawing/2014/main" val="32085089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Sandviken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-94</a:t>
                      </a:r>
                    </a:p>
                  </a:txBody>
                  <a:tcPr marL="9525" marR="9525" marT="9525" marB="0" anchor="ctr"/>
                </a:tc>
                <a:extLst>
                  <a:ext uri="{0D108BD9-81ED-4DB2-BD59-A6C34878D82A}">
                    <a16:rowId xmlns:a16="http://schemas.microsoft.com/office/drawing/2014/main" val="1121273573"/>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Söderhamn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593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084239425"/>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Bollnäs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585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2047465816"/>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Hudiksvall</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-65</a:t>
                      </a:r>
                    </a:p>
                  </a:txBody>
                  <a:tcPr marL="9525" marR="9525" marT="9525" marB="0" anchor="ctr"/>
                </a:tc>
                <a:extLst>
                  <a:ext uri="{0D108BD9-81ED-4DB2-BD59-A6C34878D82A}">
                    <a16:rowId xmlns:a16="http://schemas.microsoft.com/office/drawing/2014/main" val="4226078857"/>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EB44EF06-FB49-4A33-A960-103DA1D56F40}"/>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97F73C8C-2529-478E-BCD1-5F1AD43D8FF2}"/>
              </a:ext>
              <a:ext uri="{C183D7F6-B498-43B3-948B-1728B52AA6E4}">
                <adec:decorative xmlns="" xmlns:adec="http://schemas.microsoft.com/office/drawing/2017/decorative" val="1"/>
              </a:ext>
            </a:extLst>
          </p:cNvPr>
          <p:cNvPicPr>
            <a:picLocks noGrp="1" noChangeAspect="1"/>
          </p:cNvPicPr>
          <p:nvPr>
            <p:ph type="pic" sz="quarter" idx="13"/>
          </p:nvPr>
        </p:nvPicPr>
        <p:blipFill>
          <a:blip r:embed="rId3"/>
          <a:srcRect t="2468" b="2468"/>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Gävleborgs län och Gävle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säsongrensande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4"/>
              </a:rPr>
              <a:t>http://stockholmbusinessalliance.se/hitta-material/konjunkturrapporter/</a:t>
            </a:r>
            <a:r>
              <a:rPr lang="sv-SE" sz="1100" dirty="0"/>
              <a:t> </a:t>
            </a:r>
          </a:p>
          <a:p>
            <a:r>
              <a:rPr lang="sv-SE" sz="1100" dirty="0"/>
              <a:t/>
            </a:r>
            <a:br>
              <a:rPr lang="sv-SE" sz="1100" dirty="0"/>
            </a:br>
            <a:r>
              <a:rPr lang="sv-SE" sz="1100" dirty="0"/>
              <a:t>Frågor kan ställas till Stefan Frid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dirty="0"/>
              <a:t>Om </a:t>
            </a:r>
            <a:r>
              <a:rPr lang="en-US" dirty="0" err="1"/>
              <a:t>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oskärpa&#10;&#10;Automatiskt genererad beskrivning">
            <a:extLst>
              <a:ext uri="{FF2B5EF4-FFF2-40B4-BE49-F238E27FC236}">
                <a16:creationId xmlns:a16="http://schemas.microsoft.com/office/drawing/2014/main" id="{54D24FFE-A7F6-47BE-9507-E79ED9C1180B}"/>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Gävleborgs </a:t>
            </a:r>
            <a:r>
              <a:rPr lang="sv-SE" sz="2400" b="0" dirty="0"/>
              <a:t>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1141669769"/>
              </p:ext>
            </p:extLst>
          </p:nvPr>
        </p:nvGraphicFramePr>
        <p:xfrm>
          <a:off x="6167440" y="106615"/>
          <a:ext cx="5687122" cy="6418008"/>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052540">
                  <a:extLst>
                    <a:ext uri="{9D8B030D-6E8A-4147-A177-3AD203B41FA5}">
                      <a16:colId xmlns:a16="http://schemas.microsoft.com/office/drawing/2014/main" val="2818758293"/>
                    </a:ext>
                  </a:extLst>
                </a:gridCol>
                <a:gridCol w="1254851">
                  <a:extLst>
                    <a:ext uri="{9D8B030D-6E8A-4147-A177-3AD203B41FA5}">
                      <a16:colId xmlns:a16="http://schemas.microsoft.com/office/drawing/2014/main" val="1452816917"/>
                    </a:ext>
                  </a:extLst>
                </a:gridCol>
              </a:tblGrid>
              <a:tr h="5176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sz="10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dirty="0">
                          <a:solidFill>
                            <a:schemeClr val="bg1"/>
                          </a:solidFill>
                        </a:rPr>
                        <a:t>% av </a:t>
                      </a:r>
                      <a:r>
                        <a:rPr lang="sv-SE" sz="1000" dirty="0" err="1">
                          <a:solidFill>
                            <a:schemeClr val="bg1"/>
                          </a:solidFill>
                        </a:rPr>
                        <a:t>bef</a:t>
                      </a:r>
                      <a:r>
                        <a:rPr lang="sv-SE" sz="1000" dirty="0">
                          <a:solidFill>
                            <a:schemeClr val="bg1"/>
                          </a:solidFill>
                        </a:rPr>
                        <a:t>.           Förändring (</a:t>
                      </a:r>
                      <a:r>
                        <a:rPr lang="sv-SE" sz="1000" dirty="0" err="1">
                          <a:solidFill>
                            <a:schemeClr val="bg1"/>
                          </a:solidFill>
                        </a:rPr>
                        <a:t>p.e</a:t>
                      </a:r>
                      <a:r>
                        <a:rPr lang="sv-SE" sz="1000" dirty="0">
                          <a:solidFill>
                            <a:schemeClr val="bg1"/>
                          </a:solidFill>
                        </a:rPr>
                        <a: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2021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marL="72000" algn="l" fontAlgn="b"/>
                      <a:r>
                        <a:rPr lang="sv-SE" sz="800" b="1" i="0" u="none" strike="noStrike" dirty="0">
                          <a:solidFill>
                            <a:srgbClr val="000000"/>
                          </a:solidFill>
                          <a:effectLst/>
                          <a:latin typeface="Futura Std Book" panose="020B0502020204020303"/>
                        </a:rPr>
                        <a:t>Gävleborgs län</a:t>
                      </a:r>
                    </a:p>
                  </a:txBody>
                  <a:tcPr marL="9175" marR="9175" marT="917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15 103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marL="72000" algn="l" fontAlgn="b"/>
                      <a:r>
                        <a:rPr lang="sv-SE" sz="800" b="0" i="0" u="none" strike="noStrike" dirty="0">
                          <a:solidFill>
                            <a:srgbClr val="000000"/>
                          </a:solidFill>
                          <a:effectLst/>
                          <a:latin typeface="Futura Std Book" panose="020B0502020204020303"/>
                        </a:rPr>
                        <a:t>Ockelbo</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270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293360832"/>
                  </a:ext>
                </a:extLst>
              </a:tr>
              <a:tr h="458586">
                <a:tc>
                  <a:txBody>
                    <a:bodyPr/>
                    <a:lstStyle/>
                    <a:p>
                      <a:pPr marL="72000" algn="l" fontAlgn="b"/>
                      <a:r>
                        <a:rPr lang="sv-SE" sz="800" b="0" i="0" u="none" strike="noStrike" dirty="0">
                          <a:solidFill>
                            <a:srgbClr val="000000"/>
                          </a:solidFill>
                          <a:effectLst/>
                          <a:latin typeface="Futura Std Book" panose="020B0502020204020303"/>
                        </a:rPr>
                        <a:t>Hofors</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477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1559525621"/>
                  </a:ext>
                </a:extLst>
              </a:tr>
              <a:tr h="458586">
                <a:tc>
                  <a:txBody>
                    <a:bodyPr/>
                    <a:lstStyle/>
                    <a:p>
                      <a:pPr marL="72000" algn="l" fontAlgn="b"/>
                      <a:r>
                        <a:rPr lang="sv-SE" sz="800" b="0" i="0" u="none" strike="noStrike" dirty="0">
                          <a:solidFill>
                            <a:srgbClr val="000000"/>
                          </a:solidFill>
                          <a:effectLst/>
                          <a:latin typeface="Futura Std Book" panose="020B0502020204020303"/>
                        </a:rPr>
                        <a:t>Ovanåker</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1947986397"/>
                  </a:ext>
                </a:extLst>
              </a:tr>
              <a:tr h="458586">
                <a:tc>
                  <a:txBody>
                    <a:bodyPr/>
                    <a:lstStyle/>
                    <a:p>
                      <a:pPr marL="72000" algn="l" fontAlgn="b"/>
                      <a:r>
                        <a:rPr lang="sv-SE" sz="800" b="0" i="0" u="none" strike="noStrike" dirty="0">
                          <a:solidFill>
                            <a:srgbClr val="000000"/>
                          </a:solidFill>
                          <a:effectLst/>
                          <a:latin typeface="Futura Std Book" panose="020B0502020204020303"/>
                        </a:rPr>
                        <a:t>Nordanstig</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325918200"/>
                  </a:ext>
                </a:extLst>
              </a:tr>
              <a:tr h="458586">
                <a:tc>
                  <a:txBody>
                    <a:bodyPr/>
                    <a:lstStyle/>
                    <a:p>
                      <a:pPr marL="72000" algn="l" fontAlgn="b"/>
                      <a:r>
                        <a:rPr lang="sv-SE" sz="800" b="0" i="0" u="none" strike="noStrike" dirty="0">
                          <a:solidFill>
                            <a:srgbClr val="000000"/>
                          </a:solidFill>
                          <a:effectLst/>
                          <a:latin typeface="Futura Std Book" panose="020B0502020204020303"/>
                        </a:rPr>
                        <a:t>Ljusdal</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3944598109"/>
                  </a:ext>
                </a:extLst>
              </a:tr>
              <a:tr h="458586">
                <a:tc>
                  <a:txBody>
                    <a:bodyPr/>
                    <a:lstStyle/>
                    <a:p>
                      <a:pPr marL="72000" algn="l" fontAlgn="b"/>
                      <a:r>
                        <a:rPr lang="sv-SE" sz="800" b="0" i="0" u="none" strike="noStrike" dirty="0">
                          <a:solidFill>
                            <a:srgbClr val="000000"/>
                          </a:solidFill>
                          <a:effectLst/>
                          <a:latin typeface="Futura Std Book" panose="020B0502020204020303"/>
                        </a:rPr>
                        <a:t>Gävle</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5 846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3208508909"/>
                  </a:ext>
                </a:extLst>
              </a:tr>
              <a:tr h="458586">
                <a:tc>
                  <a:txBody>
                    <a:bodyPr/>
                    <a:lstStyle/>
                    <a:p>
                      <a:pPr marL="72000" algn="l" fontAlgn="b"/>
                      <a:r>
                        <a:rPr lang="sv-SE" sz="800" b="0" i="0" u="none" strike="noStrike" dirty="0">
                          <a:solidFill>
                            <a:srgbClr val="000000"/>
                          </a:solidFill>
                          <a:effectLst/>
                          <a:latin typeface="Futura Std Book" panose="020B0502020204020303"/>
                        </a:rPr>
                        <a:t>Sandviken</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2 297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1121273573"/>
                  </a:ext>
                </a:extLst>
              </a:tr>
              <a:tr h="458586">
                <a:tc>
                  <a:txBody>
                    <a:bodyPr/>
                    <a:lstStyle/>
                    <a:p>
                      <a:pPr marL="72000" algn="l" fontAlgn="b"/>
                      <a:r>
                        <a:rPr lang="sv-SE" sz="800" b="0" i="0" u="none" strike="noStrike" dirty="0">
                          <a:solidFill>
                            <a:srgbClr val="000000"/>
                          </a:solidFill>
                          <a:effectLst/>
                          <a:latin typeface="Futura Std Book" panose="020B0502020204020303"/>
                        </a:rPr>
                        <a:t>Söderhamn</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1 389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extLst>
                  <a:ext uri="{0D108BD9-81ED-4DB2-BD59-A6C34878D82A}">
                    <a16:rowId xmlns:a16="http://schemas.microsoft.com/office/drawing/2014/main" val="1084239425"/>
                  </a:ext>
                </a:extLst>
              </a:tr>
              <a:tr h="458586">
                <a:tc>
                  <a:txBody>
                    <a:bodyPr/>
                    <a:lstStyle/>
                    <a:p>
                      <a:pPr marL="72000" algn="l" fontAlgn="b"/>
                      <a:r>
                        <a:rPr lang="sv-SE" sz="800" b="0" i="0" u="none" strike="noStrike" dirty="0">
                          <a:solidFill>
                            <a:srgbClr val="000000"/>
                          </a:solidFill>
                          <a:effectLst/>
                          <a:latin typeface="Futura Std Book" panose="020B0502020204020303"/>
                        </a:rPr>
                        <a:t>Bollnäs</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1 382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0,0</a:t>
                      </a:r>
                    </a:p>
                  </a:txBody>
                  <a:tcPr marL="9525" marR="9525" marT="9525" marB="0" anchor="ctr"/>
                </a:tc>
                <a:extLst>
                  <a:ext uri="{0D108BD9-81ED-4DB2-BD59-A6C34878D82A}">
                    <a16:rowId xmlns:a16="http://schemas.microsoft.com/office/drawing/2014/main" val="2047465816"/>
                  </a:ext>
                </a:extLst>
              </a:tr>
              <a:tr h="458586">
                <a:tc>
                  <a:txBody>
                    <a:bodyPr/>
                    <a:lstStyle/>
                    <a:p>
                      <a:pPr marL="72000" algn="l" fontAlgn="b"/>
                      <a:r>
                        <a:rPr lang="sv-SE" sz="800" b="0" i="0" u="none" strike="noStrike" dirty="0">
                          <a:solidFill>
                            <a:srgbClr val="000000"/>
                          </a:solidFill>
                          <a:effectLst/>
                          <a:latin typeface="Futura Std Book" panose="020B0502020204020303"/>
                        </a:rPr>
                        <a:t>Hudiksvall</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1 635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4226078857"/>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oskärpa&#10;&#10;Automatiskt genererad beskrivning">
            <a:extLst>
              <a:ext uri="{FF2B5EF4-FFF2-40B4-BE49-F238E27FC236}">
                <a16:creationId xmlns:a16="http://schemas.microsoft.com/office/drawing/2014/main" id="{5AD4564A-4005-45CD-849A-33787E39FB78}"/>
              </a:ext>
            </a:extLst>
          </p:cNvPr>
          <p:cNvPicPr>
            <a:picLocks noGrp="1" noChangeAspect="1"/>
          </p:cNvPicPr>
          <p:nvPr>
            <p:ph type="pic" sz="quarter" idx="13"/>
          </p:nvPr>
        </p:nvPicPr>
        <p:blipFill>
          <a:blip r:embed="rId2"/>
          <a:srcRect l="20828" r="20828"/>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a:t>
            </a:r>
            <a:r>
              <a:rPr lang="sv-SE" sz="2400" b="0"/>
              <a:t>i Gävleborgs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3399408097"/>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5176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sz="10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2021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marL="72000" algn="l" fontAlgn="b"/>
                      <a:r>
                        <a:rPr lang="sv-SE" sz="800" b="1" i="0" u="none" strike="noStrike" dirty="0">
                          <a:solidFill>
                            <a:srgbClr val="000000"/>
                          </a:solidFill>
                          <a:effectLst/>
                          <a:latin typeface="Futura Std Book" panose="020B0502020204020303"/>
                        </a:rPr>
                        <a:t>Gävleborgs län</a:t>
                      </a:r>
                    </a:p>
                  </a:txBody>
                  <a:tcPr marL="9175" marR="9175" marT="917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287 530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Bollnäs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26 793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93360832"/>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Gävle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102 910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211</a:t>
                      </a:r>
                    </a:p>
                  </a:txBody>
                  <a:tcPr marL="9525" marR="9525" marT="9525" marB="0" anchor="ctr"/>
                </a:tc>
                <a:extLst>
                  <a:ext uri="{0D108BD9-81ED-4DB2-BD59-A6C34878D82A}">
                    <a16:rowId xmlns:a16="http://schemas.microsoft.com/office/drawing/2014/main" val="1559525621"/>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Hofors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9 564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947986397"/>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Hudiksvall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37 587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408</a:t>
                      </a:r>
                    </a:p>
                  </a:txBody>
                  <a:tcPr marL="9525" marR="9525" marT="9525" marB="0" anchor="ctr"/>
                </a:tc>
                <a:extLst>
                  <a:ext uri="{0D108BD9-81ED-4DB2-BD59-A6C34878D82A}">
                    <a16:rowId xmlns:a16="http://schemas.microsoft.com/office/drawing/2014/main" val="2325918200"/>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Ljusdal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18 827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944598109"/>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Nordanstig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9 480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3208508909"/>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Ockelbo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5 901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1121273573"/>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Ovanåker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11 696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1084239425"/>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Sandviken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39 282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-69</a:t>
                      </a:r>
                    </a:p>
                  </a:txBody>
                  <a:tcPr marL="9525" marR="9525" marT="9525" marB="0" anchor="ctr"/>
                </a:tc>
                <a:extLst>
                  <a:ext uri="{0D108BD9-81ED-4DB2-BD59-A6C34878D82A}">
                    <a16:rowId xmlns:a16="http://schemas.microsoft.com/office/drawing/2014/main" val="2047465816"/>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Söderhamn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25 490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oskärpa&#10;&#10;Automatiskt genererad beskrivning">
            <a:extLst>
              <a:ext uri="{FF2B5EF4-FFF2-40B4-BE49-F238E27FC236}">
                <a16:creationId xmlns:a16="http://schemas.microsoft.com/office/drawing/2014/main" id="{7416516F-2F8B-4E91-9F78-B7A1C8D2FF4A}"/>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a:t>
            </a:r>
            <a:r>
              <a:rPr lang="sv-SE" sz="2400" b="0"/>
              <a:t>i Gävleborgs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3404118093"/>
              </p:ext>
            </p:extLst>
          </p:nvPr>
        </p:nvGraphicFramePr>
        <p:xfrm>
          <a:off x="6164962" y="106615"/>
          <a:ext cx="4871338" cy="6418008"/>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517693">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sz="10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algn="l" rtl="0" fontAlgn="ctr"/>
                      <a:r>
                        <a:rPr lang="sv-SE" sz="800" b="1" i="0" u="none" strike="noStrike">
                          <a:solidFill>
                            <a:srgbClr val="000000"/>
                          </a:solidFill>
                          <a:effectLst/>
                          <a:latin typeface="Futura Std Book" panose="020B0502020204020303" pitchFamily="34" charset="0"/>
                        </a:rPr>
                        <a:t>Gävleborg</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Bollnäs</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-85</a:t>
                      </a:r>
                    </a:p>
                  </a:txBody>
                  <a:tcPr marL="9525" marR="9525" marT="9525" marB="0" anchor="ctr"/>
                </a:tc>
                <a:extLst>
                  <a:ext uri="{0D108BD9-81ED-4DB2-BD59-A6C34878D82A}">
                    <a16:rowId xmlns:a16="http://schemas.microsoft.com/office/drawing/2014/main" val="293360832"/>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Gävle</a:t>
                      </a:r>
                    </a:p>
                  </a:txBody>
                  <a:tcPr marL="180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a:rPr>
                        <a:t>49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-31</a:t>
                      </a:r>
                    </a:p>
                  </a:txBody>
                  <a:tcPr marL="9525" marR="9525" marT="9525" marB="0" anchor="ctr"/>
                </a:tc>
                <a:extLst>
                  <a:ext uri="{0D108BD9-81ED-4DB2-BD59-A6C34878D82A}">
                    <a16:rowId xmlns:a16="http://schemas.microsoft.com/office/drawing/2014/main" val="1559525621"/>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Hofors</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Hudiksvall</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-86</a:t>
                      </a:r>
                    </a:p>
                  </a:txBody>
                  <a:tcPr marL="9525" marR="9525" marT="9525" marB="0" anchor="ctr"/>
                </a:tc>
                <a:extLst>
                  <a:ext uri="{0D108BD9-81ED-4DB2-BD59-A6C34878D82A}">
                    <a16:rowId xmlns:a16="http://schemas.microsoft.com/office/drawing/2014/main" val="2325918200"/>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Ljusdal</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-70</a:t>
                      </a:r>
                    </a:p>
                  </a:txBody>
                  <a:tcPr marL="9525" marR="9525" marT="9525" marB="0" anchor="ctr"/>
                </a:tc>
                <a:extLst>
                  <a:ext uri="{0D108BD9-81ED-4DB2-BD59-A6C34878D82A}">
                    <a16:rowId xmlns:a16="http://schemas.microsoft.com/office/drawing/2014/main" val="39445981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Nordanstig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-63</a:t>
                      </a:r>
                    </a:p>
                  </a:txBody>
                  <a:tcPr marL="9525" marR="9525" marT="9525" marB="0" anchor="ctr"/>
                </a:tc>
                <a:extLst>
                  <a:ext uri="{0D108BD9-81ED-4DB2-BD59-A6C34878D82A}">
                    <a16:rowId xmlns:a16="http://schemas.microsoft.com/office/drawing/2014/main" val="32085089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Ockelbo</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extLst>
                  <a:ext uri="{0D108BD9-81ED-4DB2-BD59-A6C34878D82A}">
                    <a16:rowId xmlns:a16="http://schemas.microsoft.com/office/drawing/2014/main" val="1121273573"/>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Ovanåker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-82</a:t>
                      </a:r>
                    </a:p>
                  </a:txBody>
                  <a:tcPr marL="9525" marR="9525" marT="9525" marB="0" anchor="ctr"/>
                </a:tc>
                <a:extLst>
                  <a:ext uri="{0D108BD9-81ED-4DB2-BD59-A6C34878D82A}">
                    <a16:rowId xmlns:a16="http://schemas.microsoft.com/office/drawing/2014/main" val="1084239425"/>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Sandviken</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-81</a:t>
                      </a:r>
                    </a:p>
                  </a:txBody>
                  <a:tcPr marL="9525" marR="9525" marT="9525" marB="0" anchor="ctr"/>
                </a:tc>
                <a:extLst>
                  <a:ext uri="{0D108BD9-81ED-4DB2-BD59-A6C34878D82A}">
                    <a16:rowId xmlns:a16="http://schemas.microsoft.com/office/drawing/2014/main" val="2047465816"/>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Söderhamn</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-88</a:t>
                      </a:r>
                    </a:p>
                  </a:txBody>
                  <a:tcPr marL="9525" marR="9525" marT="9525" marB="0" anchor="ctr"/>
                </a:tc>
                <a:extLst>
                  <a:ext uri="{0D108BD9-81ED-4DB2-BD59-A6C34878D82A}">
                    <a16:rowId xmlns:a16="http://schemas.microsoft.com/office/drawing/2014/main" val="4226078857"/>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269611" y="1628775"/>
            <a:ext cx="5502539"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a:solidFill>
                  <a:schemeClr val="bg1"/>
                </a:solidFill>
              </a:rPr>
              <a:t> Scandinavia.</a:t>
            </a:r>
          </a:p>
          <a:p>
            <a:r>
              <a:rPr lang="sv-SE" sz="1200">
                <a:solidFill>
                  <a:schemeClr val="bg1"/>
                </a:solidFill>
              </a:rPr>
              <a:t>Bolaget </a:t>
            </a:r>
            <a:r>
              <a:rPr lang="sv-SE" sz="1200" dirty="0">
                <a:solidFill>
                  <a:schemeClr val="bg1"/>
                </a:solidFill>
              </a:rPr>
              <a:t>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p>
          <a:p>
            <a:r>
              <a:rPr lang="sv-SE" sz="1200" u="sng" dirty="0">
                <a:solidFill>
                  <a:schemeClr val="bg1"/>
                </a:solidFill>
                <a:hlinkClick r:id="rId2">
                  <a:extLst>
                    <a:ext uri="{A12FA001-AC4F-418D-AE19-62706E023703}">
                      <ahyp:hlinkClr xmlns="" xmlns:ahyp="http://schemas.microsoft.com/office/drawing/2018/hyperlinkcolor" val="tx"/>
                    </a:ext>
                  </a:extLst>
                </a:hlinkClick>
              </a:rPr>
              <a:t>http://stockholmbusinessalliance.se/hittamaterial/konjunkturrapporter/</a:t>
            </a:r>
            <a:endParaRPr lang="sv-SE" sz="1200" dirty="0">
              <a:solidFill>
                <a:schemeClr val="bg1"/>
              </a:solidFill>
            </a:endParaRPr>
          </a:p>
          <a:p>
            <a:r>
              <a:rPr lang="sv-SE" sz="1200" dirty="0">
                <a:solidFill>
                  <a:schemeClr val="bg1"/>
                </a:solidFill>
              </a:rPr>
              <a:t>Frågor kan ställas till Stefan Frid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269611" y="394827"/>
            <a:ext cx="5296792" cy="1113955"/>
          </a:xfrm>
        </p:spPr>
        <p:txBody>
          <a:bodyPr/>
          <a:lstStyle/>
          <a:p>
            <a:r>
              <a:rPr lang="sv-SE" sz="2800" dirty="0">
                <a:solidFill>
                  <a:schemeClr val="bg1"/>
                </a:solidFill>
              </a:rPr>
              <a:t>Stockholm Business Region</a:t>
            </a:r>
          </a:p>
        </p:txBody>
      </p:sp>
      <p:pic>
        <p:nvPicPr>
          <p:cNvPr id="8" name="Platshållare för bild 7">
            <a:extLst>
              <a:ext uri="{FF2B5EF4-FFF2-40B4-BE49-F238E27FC236}">
                <a16:creationId xmlns:a16="http://schemas.microsoft.com/office/drawing/2014/main" id="{2D7BDF1A-827C-4464-8869-15834567189A}"/>
              </a:ext>
            </a:extLst>
          </p:cNvPr>
          <p:cNvPicPr>
            <a:picLocks noGrp="1" noChangeAspect="1"/>
          </p:cNvPicPr>
          <p:nvPr>
            <p:ph type="pic" sz="quarter" idx="13"/>
          </p:nvPr>
        </p:nvPicPr>
        <p:blipFill>
          <a:blip r:embed="rId3"/>
          <a:srcRect l="20812" r="20812"/>
          <a:stretch>
            <a:fillRect/>
          </a:stretch>
        </p:blipFill>
        <p:spPr>
          <a:xfrm>
            <a:off x="6167438" y="0"/>
            <a:ext cx="6024562" cy="6858000"/>
          </a:xfrm>
        </p:spPr>
      </p:pic>
      <p:pic>
        <p:nvPicPr>
          <p:cNvPr id="10" name="Bildobjekt 9">
            <a:extLst>
              <a:ext uri="{FF2B5EF4-FFF2-40B4-BE49-F238E27FC236}">
                <a16:creationId xmlns:a16="http://schemas.microsoft.com/office/drawing/2014/main" id="{4798FAAA-BB2D-4ED6-8EA4-827DC32C8955}"/>
              </a:ext>
            </a:extLst>
          </p:cNvPr>
          <p:cNvPicPr>
            <a:picLocks noChangeAspect="1"/>
          </p:cNvPicPr>
          <p:nvPr/>
        </p:nvPicPr>
        <p:blipFill rotWithShape="1">
          <a:blip r:embed="rId4"/>
          <a:srcRect l="-1435" t="44220" r="1435" b="9306"/>
          <a:stretch/>
        </p:blipFill>
        <p:spPr>
          <a:xfrm>
            <a:off x="5757625" y="0"/>
            <a:ext cx="6164764"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2A759816-AF8A-40F3-9661-B3E574FCD320}"/>
              </a:ext>
              <a:ext uri="{C183D7F6-B498-43B3-948B-1728B52AA6E4}">
                <adec:decorative xmlns="" xmlns:adec="http://schemas.microsoft.com/office/drawing/2017/decorative" val="1"/>
              </a:ext>
            </a:extLst>
          </p:cNvPr>
          <p:cNvPicPr>
            <a:picLocks noGrp="1" noChangeAspect="1"/>
          </p:cNvPicPr>
          <p:nvPr>
            <p:ph type="pic" sz="quarter" idx="13"/>
          </p:nvPr>
        </p:nvPicPr>
        <p:blipFill>
          <a:blip r:embed="rId2"/>
          <a:srcRect t="2468" b="2468"/>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15133" y="1095376"/>
            <a:ext cx="4858261" cy="5162812"/>
          </a:xfrm>
        </p:spPr>
        <p:txBody>
          <a:bodyPr/>
          <a:lstStyle/>
          <a:p>
            <a:pPr>
              <a:lnSpc>
                <a:spcPct val="107000"/>
              </a:lnSpc>
            </a:pPr>
            <a:r>
              <a:rPr lang="sv-SE" sz="1100" b="1" dirty="0"/>
              <a:t>Fjolåret präglades starkt av följdverkningarna av Covid-19 pandemin och pandemin fortsätter att påverka ekonomin under årets första kvartal. Utvecklingen i näringslivet är något åt det svagare hållet i Gävleborg med en oförändrad utveckling av lönesumman i privat sektor och en viss minskning av nyföretagandet. </a:t>
            </a:r>
            <a:r>
              <a:rPr lang="sv-SE" sz="1100" b="1" dirty="0" smtClean="0"/>
              <a:t>Situationen </a:t>
            </a:r>
            <a:r>
              <a:rPr lang="sv-SE" sz="1100" b="1" dirty="0"/>
              <a:t>på arbetsmarknaden är fortsatt bekymmersam med stigande arbetslöshet och sjunkande sysselsättning</a:t>
            </a:r>
            <a:r>
              <a:rPr lang="sv-SE" sz="1100" dirty="0"/>
              <a:t>. </a:t>
            </a:r>
            <a:br>
              <a:rPr lang="sv-SE" sz="1100" dirty="0"/>
            </a:br>
            <a:r>
              <a:rPr lang="sv-SE" sz="1100" dirty="0"/>
              <a:t/>
            </a:r>
            <a:br>
              <a:rPr lang="sv-SE" sz="1100" dirty="0"/>
            </a:br>
            <a:r>
              <a:rPr lang="sv-SE" sz="1100" dirty="0"/>
              <a:t>Lönesumman i privat sektor är oförändrad jämfört med förra året. Däremot ökar den totalt med 2,6 procent och en ökning syns även per sysselsatt och invånare. Nyföretagandet minskar däremot något under kvartalet, men glädjande nog minskar även företagskonkurserna.</a:t>
            </a:r>
            <a:br>
              <a:rPr lang="sv-SE" sz="1100" dirty="0"/>
            </a:br>
            <a:endParaRPr lang="sv-SE" sz="1100" dirty="0" smtClean="0"/>
          </a:p>
          <a:p>
            <a:pPr>
              <a:lnSpc>
                <a:spcPct val="107000"/>
              </a:lnSpc>
              <a:spcBef>
                <a:spcPts val="0"/>
              </a:spcBef>
            </a:pPr>
            <a:r>
              <a:rPr lang="sv-SE" sz="1100" dirty="0" smtClean="0"/>
              <a:t>Pandemin har gjort tydligt avtryck på arbetsmarknaden. Antalet </a:t>
            </a:r>
            <a:r>
              <a:rPr lang="sv-SE" sz="1100" dirty="0"/>
              <a:t>sysselsatta </a:t>
            </a:r>
            <a:r>
              <a:rPr lang="sv-SE" sz="1100" dirty="0" smtClean="0"/>
              <a:t>invånare minskar </a:t>
            </a:r>
            <a:r>
              <a:rPr lang="sv-SE" sz="1100" dirty="0"/>
              <a:t>med 4 procent eller 5 600 personer och arbetslösheten stiger med 0,5 </a:t>
            </a:r>
            <a:r>
              <a:rPr lang="sv-SE" sz="1100" dirty="0" smtClean="0"/>
              <a:t>procentenheter till 7,3 procent. Antalet lediga jobb minskar också något men glädjande är att </a:t>
            </a:r>
            <a:r>
              <a:rPr lang="sv-SE" sz="1100" dirty="0" smtClean="0"/>
              <a:t>Gävlebor</a:t>
            </a:r>
            <a:r>
              <a:rPr lang="sv-SE" sz="1100" dirty="0" smtClean="0"/>
              <a:t>g följer den allmänna trenden med betydligt färre </a:t>
            </a:r>
            <a:r>
              <a:rPr lang="sv-SE" sz="1100" dirty="0" smtClean="0"/>
              <a:t>varslade personer jämfört med </a:t>
            </a:r>
            <a:r>
              <a:rPr lang="sv-SE" sz="1100" dirty="0" smtClean="0"/>
              <a:t>fjolårets rekordnivåer.  </a:t>
            </a:r>
          </a:p>
          <a:p>
            <a:pPr>
              <a:lnSpc>
                <a:spcPct val="107000"/>
              </a:lnSpc>
              <a:spcBef>
                <a:spcPts val="0"/>
              </a:spcBef>
              <a:spcAft>
                <a:spcPts val="800"/>
              </a:spcAft>
            </a:pPr>
            <a:r>
              <a:rPr lang="sv-SE" sz="1100" dirty="0"/>
              <a:t/>
            </a:r>
            <a:br>
              <a:rPr lang="sv-SE" sz="1100" dirty="0"/>
            </a:br>
            <a:r>
              <a:rPr lang="sv-SE" sz="1100" dirty="0"/>
              <a:t>Befolkningstillväxten är närmast oförändrad vilket innebär att tillväxten sker långsammare än för övriga Stockholmsregionen och landet som helhet. Till skillnad från förra kvartalet </a:t>
            </a:r>
            <a:r>
              <a:rPr lang="sv-SE" sz="1100" dirty="0" smtClean="0"/>
              <a:t>tar bostadsbyggandet fart i </a:t>
            </a:r>
            <a:r>
              <a:rPr lang="sv-SE" sz="1100" dirty="0"/>
              <a:t>länet under perioden.</a:t>
            </a:r>
            <a:r>
              <a:rPr lang="sv-SE" sz="1100" dirty="0">
                <a:effectLst/>
                <a:ea typeface="Times New Roman" panose="02020603050405020304" pitchFamily="18" charset="0"/>
                <a:cs typeface="Times New Roman" panose="02020603050405020304" pitchFamily="18" charset="0"/>
              </a:rPr>
              <a:t/>
            </a:r>
            <a:br>
              <a:rPr lang="sv-SE" sz="1100" dirty="0">
                <a:effectLst/>
                <a:ea typeface="Times New Roman" panose="02020603050405020304" pitchFamily="18" charset="0"/>
                <a:cs typeface="Times New Roman" panose="02020603050405020304" pitchFamily="18" charset="0"/>
              </a:rPr>
            </a:br>
            <a:r>
              <a:rPr lang="sv-SE" sz="1100" dirty="0">
                <a:effectLst/>
                <a:ea typeface="Times New Roman" panose="02020603050405020304" pitchFamily="18" charset="0"/>
                <a:cs typeface="Times New Roman" panose="02020603050405020304" pitchFamily="18" charset="0"/>
              </a:rPr>
              <a:t/>
            </a:r>
            <a:br>
              <a:rPr lang="sv-SE" sz="1100" dirty="0">
                <a:effectLst/>
                <a:ea typeface="Times New Roman" panose="02020603050405020304" pitchFamily="18" charset="0"/>
                <a:cs typeface="Times New Roman" panose="02020603050405020304" pitchFamily="18" charset="0"/>
              </a:rPr>
            </a:br>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15133" y="119993"/>
            <a:ext cx="5796940" cy="1113955"/>
          </a:xfrm>
        </p:spPr>
        <p:txBody>
          <a:bodyPr/>
          <a:lstStyle/>
          <a:p>
            <a:r>
              <a:rPr lang="sv-SE" sz="2800" dirty="0"/>
              <a:t>Fortsatt </a:t>
            </a:r>
            <a:r>
              <a:rPr lang="sv-SE" sz="2800" dirty="0" smtClean="0"/>
              <a:t>avmattning </a:t>
            </a:r>
            <a:r>
              <a:rPr lang="sv-SE" sz="2800" dirty="0"/>
              <a:t>i </a:t>
            </a:r>
            <a:r>
              <a:rPr lang="sv-SE" sz="2800" dirty="0" smtClean="0"/>
              <a:t>Gävleborg</a:t>
            </a:r>
            <a:br>
              <a:rPr lang="sv-SE" sz="2800" dirty="0" smtClean="0"/>
            </a:br>
            <a:endParaRPr lang="sv-SE" sz="2800" dirty="0"/>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528677"/>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Gävleborg, 2021 kv1</a:t>
            </a:r>
          </a:p>
        </p:txBody>
      </p:sp>
      <p:sp>
        <p:nvSpPr>
          <p:cNvPr id="20" name="textruta 19">
            <a:extLst>
              <a:ext uri="{FF2B5EF4-FFF2-40B4-BE49-F238E27FC236}">
                <a16:creationId xmlns:a16="http://schemas.microsoft.com/office/drawing/2014/main" id="{7639E258-AF04-43C4-8A3B-454C3E512DD0}"/>
              </a:ext>
            </a:extLst>
          </p:cNvPr>
          <p:cNvSpPr txBox="1"/>
          <p:nvPr/>
        </p:nvSpPr>
        <p:spPr>
          <a:xfrm>
            <a:off x="462524" y="5385190"/>
            <a:ext cx="3054041" cy="215444"/>
          </a:xfrm>
          <a:prstGeom prst="rect">
            <a:avLst/>
          </a:prstGeom>
          <a:noFill/>
        </p:spPr>
        <p:txBody>
          <a:bodyPr wrap="none" rtlCol="0">
            <a:spAutoFit/>
          </a:bodyPr>
          <a:lstStyle/>
          <a:p>
            <a:r>
              <a:rPr lang="sv-SE" sz="800" dirty="0">
                <a:latin typeface="+mj-lt"/>
                <a:cs typeface="Arial" panose="020B0604020202020204" pitchFamily="34" charset="0"/>
              </a:rPr>
              <a:t>* Förändring i arbetslösheten visas i procentenheter, ej i procent</a:t>
            </a:r>
          </a:p>
        </p:txBody>
      </p:sp>
      <p:graphicFrame>
        <p:nvGraphicFramePr>
          <p:cNvPr id="54" name="Tabell 53">
            <a:extLst>
              <a:ext uri="{FF2B5EF4-FFF2-40B4-BE49-F238E27FC236}">
                <a16:creationId xmlns:a16="http://schemas.microsoft.com/office/drawing/2014/main" id="{0120F7F9-842D-4673-B582-85A5F7E1CDDC}"/>
              </a:ext>
            </a:extLst>
          </p:cNvPr>
          <p:cNvGraphicFramePr>
            <a:graphicFrameLocks noGrp="1"/>
          </p:cNvGraphicFramePr>
          <p:nvPr>
            <p:extLst>
              <p:ext uri="{D42A27DB-BD31-4B8C-83A1-F6EECF244321}">
                <p14:modId xmlns:p14="http://schemas.microsoft.com/office/powerpoint/2010/main" val="1850191844"/>
              </p:ext>
            </p:extLst>
          </p:nvPr>
        </p:nvGraphicFramePr>
        <p:xfrm>
          <a:off x="564159" y="1628775"/>
          <a:ext cx="4869990" cy="3792279"/>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3">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a:latin typeface="+mj-lt"/>
                          <a:cs typeface="Arial" panose="020B0604020202020204" pitchFamily="34" charset="0"/>
                        </a:rPr>
                        <a:t>Gävleborgs län</a:t>
                      </a:r>
                      <a:endParaRPr lang="sv-SE" sz="800" b="1" dirty="0">
                        <a:latin typeface="+mj-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a:latin typeface="+mj-lt"/>
                          <a:cs typeface="Arial" panose="020B0604020202020204" pitchFamily="34" charset="0"/>
                        </a:rPr>
                        <a:t>Gävle kommun</a:t>
                      </a:r>
                      <a:endParaRPr lang="sv-SE" sz="800" b="1" dirty="0">
                        <a:latin typeface="+mj-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3">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123 000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7 423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3 696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0,5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287,5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102,9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10" name="Bild 9" descr="Spela upp">
            <a:extLst>
              <a:ext uri="{FF2B5EF4-FFF2-40B4-BE49-F238E27FC236}">
                <a16:creationId xmlns:a16="http://schemas.microsoft.com/office/drawing/2014/main" id="{57402E03-6B1B-450F-96E0-22F9918CBF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584466" y="2431440"/>
            <a:ext cx="180000" cy="180000"/>
          </a:xfrm>
          <a:prstGeom prst="rect">
            <a:avLst/>
          </a:prstGeom>
        </p:spPr>
      </p:pic>
      <p:pic>
        <p:nvPicPr>
          <p:cNvPr id="11" name="Bild 10" descr="Spela upp">
            <a:extLst>
              <a:ext uri="{FF2B5EF4-FFF2-40B4-BE49-F238E27FC236}">
                <a16:creationId xmlns:a16="http://schemas.microsoft.com/office/drawing/2014/main" id="{A92EB931-9976-4D68-83C6-A75EAB0444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flipV="1">
            <a:off x="3584466" y="2737458"/>
            <a:ext cx="180000" cy="180000"/>
          </a:xfrm>
          <a:prstGeom prst="rect">
            <a:avLst/>
          </a:prstGeom>
        </p:spPr>
      </p:pic>
      <p:pic>
        <p:nvPicPr>
          <p:cNvPr id="23" name="Bild 22" descr="Spela upp">
            <a:extLst>
              <a:ext uri="{FF2B5EF4-FFF2-40B4-BE49-F238E27FC236}">
                <a16:creationId xmlns:a16="http://schemas.microsoft.com/office/drawing/2014/main" id="{1F665BC3-BF67-4450-B5B1-D9C7AD2240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5400000" flipV="1">
            <a:off x="3584466" y="3043476"/>
            <a:ext cx="180000" cy="180000"/>
          </a:xfrm>
          <a:prstGeom prst="rect">
            <a:avLst/>
          </a:prstGeom>
        </p:spPr>
      </p:pic>
      <p:pic>
        <p:nvPicPr>
          <p:cNvPr id="24" name="Bild 23" descr="Spela upp">
            <a:extLst>
              <a:ext uri="{FF2B5EF4-FFF2-40B4-BE49-F238E27FC236}">
                <a16:creationId xmlns:a16="http://schemas.microsoft.com/office/drawing/2014/main" id="{15B4AB2E-4822-4EC7-8713-287DB2966F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5400000" flipV="1">
            <a:off x="3584466" y="3349494"/>
            <a:ext cx="180000" cy="180000"/>
          </a:xfrm>
          <a:prstGeom prst="rect">
            <a:avLst/>
          </a:prstGeom>
        </p:spPr>
      </p:pic>
      <p:pic>
        <p:nvPicPr>
          <p:cNvPr id="25" name="Bild 24" descr="Spela upp">
            <a:extLst>
              <a:ext uri="{FF2B5EF4-FFF2-40B4-BE49-F238E27FC236}">
                <a16:creationId xmlns:a16="http://schemas.microsoft.com/office/drawing/2014/main" id="{1644E130-EDC2-4529-BDCC-4A76531CE8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flipV="1">
            <a:off x="3584466" y="3655512"/>
            <a:ext cx="180000" cy="180000"/>
          </a:xfrm>
          <a:prstGeom prst="rect">
            <a:avLst/>
          </a:prstGeom>
        </p:spPr>
      </p:pic>
      <p:pic>
        <p:nvPicPr>
          <p:cNvPr id="26" name="Bild 25" descr="Spela upp">
            <a:extLst>
              <a:ext uri="{FF2B5EF4-FFF2-40B4-BE49-F238E27FC236}">
                <a16:creationId xmlns:a16="http://schemas.microsoft.com/office/drawing/2014/main" id="{3A9A3568-9710-40EF-8030-1D18818F51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6200000" flipH="1">
            <a:off x="3584466" y="3961530"/>
            <a:ext cx="180000" cy="180000"/>
          </a:xfrm>
          <a:prstGeom prst="rect">
            <a:avLst/>
          </a:prstGeom>
        </p:spPr>
      </p:pic>
      <p:pic>
        <p:nvPicPr>
          <p:cNvPr id="27" name="Bild 26" descr="Spela upp">
            <a:extLst>
              <a:ext uri="{FF2B5EF4-FFF2-40B4-BE49-F238E27FC236}">
                <a16:creationId xmlns:a16="http://schemas.microsoft.com/office/drawing/2014/main" id="{3C0E4865-9512-4D95-9CB7-382A03052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6200000">
            <a:off x="3584466" y="4267548"/>
            <a:ext cx="180000" cy="180000"/>
          </a:xfrm>
          <a:prstGeom prst="rect">
            <a:avLst/>
          </a:prstGeom>
        </p:spPr>
      </p:pic>
      <p:pic>
        <p:nvPicPr>
          <p:cNvPr id="28" name="Bild 27" descr="Spela upp">
            <a:extLst>
              <a:ext uri="{FF2B5EF4-FFF2-40B4-BE49-F238E27FC236}">
                <a16:creationId xmlns:a16="http://schemas.microsoft.com/office/drawing/2014/main" id="{3214DF0B-B31E-420F-A281-9CFD4A2D257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3584466" y="4573566"/>
            <a:ext cx="180000" cy="180000"/>
          </a:xfrm>
          <a:prstGeom prst="rect">
            <a:avLst/>
          </a:prstGeom>
        </p:spPr>
      </p:pic>
      <p:pic>
        <p:nvPicPr>
          <p:cNvPr id="29" name="Bild 28" descr="Spela upp">
            <a:extLst>
              <a:ext uri="{FF2B5EF4-FFF2-40B4-BE49-F238E27FC236}">
                <a16:creationId xmlns:a16="http://schemas.microsoft.com/office/drawing/2014/main" id="{744EACEE-E96F-4437-8EF5-5211CB701B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rot="16200000">
            <a:off x="3584466" y="4879584"/>
            <a:ext cx="180000" cy="180000"/>
          </a:xfrm>
          <a:prstGeom prst="rect">
            <a:avLst/>
          </a:prstGeom>
        </p:spPr>
      </p:pic>
      <p:pic>
        <p:nvPicPr>
          <p:cNvPr id="30" name="Bild 29" descr="Spela upp">
            <a:extLst>
              <a:ext uri="{FF2B5EF4-FFF2-40B4-BE49-F238E27FC236}">
                <a16:creationId xmlns:a16="http://schemas.microsoft.com/office/drawing/2014/main" id="{9B005B2D-ED67-48D7-99E6-2DA87EC036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5400000">
            <a:off x="3584466" y="5185598"/>
            <a:ext cx="180000" cy="180000"/>
          </a:xfrm>
          <a:prstGeom prst="rect">
            <a:avLst/>
          </a:prstGeom>
        </p:spPr>
      </p:pic>
      <p:pic>
        <p:nvPicPr>
          <p:cNvPr id="32" name="Bild 31" descr="Spela upp">
            <a:extLst>
              <a:ext uri="{FF2B5EF4-FFF2-40B4-BE49-F238E27FC236}">
                <a16:creationId xmlns:a16="http://schemas.microsoft.com/office/drawing/2014/main" id="{D3FD24C7-E8B4-49CE-8D9E-3E2115C4FA1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6200000">
            <a:off x="5230938" y="2737457"/>
            <a:ext cx="180000" cy="180000"/>
          </a:xfrm>
          <a:prstGeom prst="rect">
            <a:avLst/>
          </a:prstGeom>
        </p:spPr>
      </p:pic>
      <p:pic>
        <p:nvPicPr>
          <p:cNvPr id="33" name="Bild 32" descr="Spela upp">
            <a:extLst>
              <a:ext uri="{FF2B5EF4-FFF2-40B4-BE49-F238E27FC236}">
                <a16:creationId xmlns:a16="http://schemas.microsoft.com/office/drawing/2014/main" id="{5E64CA3A-7A09-4575-B978-8B022C72E84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5400000" flipV="1">
            <a:off x="5230938" y="3043475"/>
            <a:ext cx="180000" cy="180000"/>
          </a:xfrm>
          <a:prstGeom prst="rect">
            <a:avLst/>
          </a:prstGeom>
        </p:spPr>
      </p:pic>
      <p:pic>
        <p:nvPicPr>
          <p:cNvPr id="35" name="Bild 34" descr="Spela upp">
            <a:extLst>
              <a:ext uri="{FF2B5EF4-FFF2-40B4-BE49-F238E27FC236}">
                <a16:creationId xmlns:a16="http://schemas.microsoft.com/office/drawing/2014/main" id="{1C8174F4-F564-4EEA-92F5-06CFE8E255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flipV="1">
            <a:off x="5230938" y="3655511"/>
            <a:ext cx="180000" cy="180000"/>
          </a:xfrm>
          <a:prstGeom prst="rect">
            <a:avLst/>
          </a:prstGeom>
        </p:spPr>
      </p:pic>
      <p:pic>
        <p:nvPicPr>
          <p:cNvPr id="36" name="Bild 35" descr="Spela upp">
            <a:extLst>
              <a:ext uri="{FF2B5EF4-FFF2-40B4-BE49-F238E27FC236}">
                <a16:creationId xmlns:a16="http://schemas.microsoft.com/office/drawing/2014/main" id="{6B2849B3-B572-4336-A0AB-48700BE8FD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5400000" flipV="1">
            <a:off x="5230938" y="3961529"/>
            <a:ext cx="180000" cy="180000"/>
          </a:xfrm>
          <a:prstGeom prst="rect">
            <a:avLst/>
          </a:prstGeom>
        </p:spPr>
      </p:pic>
      <p:pic>
        <p:nvPicPr>
          <p:cNvPr id="37" name="Bild 36" descr="Spela upp">
            <a:extLst>
              <a:ext uri="{FF2B5EF4-FFF2-40B4-BE49-F238E27FC236}">
                <a16:creationId xmlns:a16="http://schemas.microsoft.com/office/drawing/2014/main" id="{96EA566D-43E2-49CA-929C-78BA42C588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6200000">
            <a:off x="5230938" y="4267547"/>
            <a:ext cx="180000" cy="180000"/>
          </a:xfrm>
          <a:prstGeom prst="rect">
            <a:avLst/>
          </a:prstGeom>
        </p:spPr>
      </p:pic>
      <p:pic>
        <p:nvPicPr>
          <p:cNvPr id="38" name="Bild 37" descr="Spela upp">
            <a:extLst>
              <a:ext uri="{FF2B5EF4-FFF2-40B4-BE49-F238E27FC236}">
                <a16:creationId xmlns:a16="http://schemas.microsoft.com/office/drawing/2014/main" id="{A96259F6-26F0-45B8-B047-24D3A0B84B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rot="16200000">
            <a:off x="5230938" y="4573565"/>
            <a:ext cx="180000" cy="180000"/>
          </a:xfrm>
          <a:prstGeom prst="rect">
            <a:avLst/>
          </a:prstGeom>
        </p:spPr>
      </p:pic>
      <p:pic>
        <p:nvPicPr>
          <p:cNvPr id="39" name="Bild 38" descr="Spela upp">
            <a:extLst>
              <a:ext uri="{FF2B5EF4-FFF2-40B4-BE49-F238E27FC236}">
                <a16:creationId xmlns:a16="http://schemas.microsoft.com/office/drawing/2014/main" id="{285CBCE1-C1C4-4E86-8CE2-1E3612D22CE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rot="16200000">
            <a:off x="5230938" y="4879583"/>
            <a:ext cx="180000" cy="180000"/>
          </a:xfrm>
          <a:prstGeom prst="rect">
            <a:avLst/>
          </a:prstGeom>
        </p:spPr>
      </p:pic>
      <p:pic>
        <p:nvPicPr>
          <p:cNvPr id="40" name="Bild 39" descr="Spela upp">
            <a:extLst>
              <a:ext uri="{FF2B5EF4-FFF2-40B4-BE49-F238E27FC236}">
                <a16:creationId xmlns:a16="http://schemas.microsoft.com/office/drawing/2014/main" id="{9B8396D6-5136-4246-ABAE-6151A8B978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5400000">
            <a:off x="5230938" y="5185597"/>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Gävleborgs län</a:t>
            </a:r>
            <a:r>
              <a:rPr lang="sv-SE" sz="1400" dirty="0"/>
              <a:t/>
            </a:r>
            <a:br>
              <a:rPr lang="sv-SE" sz="1400" dirty="0"/>
            </a:br>
            <a:r>
              <a:rPr lang="sv-SE" sz="1200" dirty="0"/>
              <a:t>Index 100 = 2011 kv1</a:t>
            </a:r>
            <a:endParaRPr lang="sv-SE" sz="1400" dirty="0"/>
          </a:p>
        </p:txBody>
      </p:sp>
      <p:graphicFrame>
        <p:nvGraphicFramePr>
          <p:cNvPr id="48" name="Tabell 47">
            <a:extLst>
              <a:ext uri="{FF2B5EF4-FFF2-40B4-BE49-F238E27FC236}">
                <a16:creationId xmlns:a16="http://schemas.microsoft.com/office/drawing/2014/main" id="{B74D9E7C-93E3-4F03-8806-E2EA8CBE72A7}"/>
              </a:ext>
            </a:extLst>
          </p:cNvPr>
          <p:cNvGraphicFramePr>
            <a:graphicFrameLocks noGrp="1"/>
          </p:cNvGraphicFramePr>
          <p:nvPr>
            <p:extLst>
              <p:ext uri="{D42A27DB-BD31-4B8C-83A1-F6EECF244321}">
                <p14:modId xmlns:p14="http://schemas.microsoft.com/office/powerpoint/2010/main" val="1577548789"/>
              </p:ext>
            </p:extLst>
          </p:nvPr>
        </p:nvGraphicFramePr>
        <p:xfrm>
          <a:off x="6399517" y="1268550"/>
          <a:ext cx="4792357" cy="4611554"/>
        </p:xfrm>
        <a:graphic>
          <a:graphicData uri="http://schemas.openxmlformats.org/drawingml/2006/table">
            <a:tbl>
              <a:tblPr/>
              <a:tblGrid>
                <a:gridCol w="1558961">
                  <a:extLst>
                    <a:ext uri="{9D8B030D-6E8A-4147-A177-3AD203B41FA5}">
                      <a16:colId xmlns:a16="http://schemas.microsoft.com/office/drawing/2014/main" val="4062813528"/>
                    </a:ext>
                  </a:extLst>
                </a:gridCol>
                <a:gridCol w="768961">
                  <a:extLst>
                    <a:ext uri="{9D8B030D-6E8A-4147-A177-3AD203B41FA5}">
                      <a16:colId xmlns:a16="http://schemas.microsoft.com/office/drawing/2014/main" val="1487168971"/>
                    </a:ext>
                  </a:extLst>
                </a:gridCol>
                <a:gridCol w="847737">
                  <a:extLst>
                    <a:ext uri="{9D8B030D-6E8A-4147-A177-3AD203B41FA5}">
                      <a16:colId xmlns:a16="http://schemas.microsoft.com/office/drawing/2014/main" val="3378853702"/>
                    </a:ext>
                  </a:extLst>
                </a:gridCol>
                <a:gridCol w="802271">
                  <a:extLst>
                    <a:ext uri="{9D8B030D-6E8A-4147-A177-3AD203B41FA5}">
                      <a16:colId xmlns:a16="http://schemas.microsoft.com/office/drawing/2014/main" val="343550618"/>
                    </a:ext>
                  </a:extLst>
                </a:gridCol>
                <a:gridCol w="814427">
                  <a:extLst>
                    <a:ext uri="{9D8B030D-6E8A-4147-A177-3AD203B41FA5}">
                      <a16:colId xmlns:a16="http://schemas.microsoft.com/office/drawing/2014/main" val="262399734"/>
                    </a:ext>
                  </a:extLst>
                </a:gridCol>
              </a:tblGrid>
              <a:tr h="209354">
                <a:tc>
                  <a:txBody>
                    <a:bodyPr/>
                    <a:lstStyle/>
                    <a:p>
                      <a:pPr algn="l" fontAlgn="b"/>
                      <a:r>
                        <a:rPr lang="sv-SE" sz="800" b="1" i="0" u="none" strike="noStrike" dirty="0">
                          <a:solidFill>
                            <a:srgbClr val="000000"/>
                          </a:solidFill>
                          <a:effectLst/>
                          <a:latin typeface="Futura Std Book" panose="020B0502020204020303"/>
                        </a:rPr>
                        <a:t>Lönesumma, total</a:t>
                      </a: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highlight>
                          <a:srgbClr val="FFFF00"/>
                        </a:highlight>
                        <a:latin typeface="Futura Std Book" panose="020B0502020204020303"/>
                      </a:endParaRPr>
                    </a:p>
                  </a:txBody>
                  <a:tcPr marL="6517" marR="6517" marT="6517"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highlight>
                          <a:srgbClr val="FFFF00"/>
                        </a:highligh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highlight>
                          <a:srgbClr val="FFFF00"/>
                        </a:highligh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highlight>
                          <a:srgbClr val="FFFF00"/>
                        </a:highligh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0869354"/>
                  </a:ext>
                </a:extLst>
              </a:tr>
              <a:tr h="211132">
                <a:tc>
                  <a:txBody>
                    <a:bodyPr/>
                    <a:lstStyle/>
                    <a:p>
                      <a:pPr algn="l" fontAlgn="b"/>
                      <a:endParaRPr lang="sv-SE" sz="800" b="0"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278483680"/>
                  </a:ext>
                </a:extLst>
              </a:tr>
              <a:tr h="211132">
                <a:tc>
                  <a:txBody>
                    <a:bodyPr/>
                    <a:lstStyle/>
                    <a:p>
                      <a:pPr algn="l" fontAlgn="b"/>
                      <a:endParaRPr lang="sv-SE" sz="800" b="0"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59257647"/>
                  </a:ext>
                </a:extLst>
              </a:tr>
              <a:tr h="211132">
                <a:tc>
                  <a:txBody>
                    <a:bodyPr/>
                    <a:lstStyle/>
                    <a:p>
                      <a:pPr algn="l" fontAlgn="b"/>
                      <a:r>
                        <a:rPr lang="sv-SE" sz="800" b="0" i="0" u="none" strike="noStrike" dirty="0">
                          <a:solidFill>
                            <a:srgbClr val="000000"/>
                          </a:solidFill>
                          <a:effectLst/>
                          <a:latin typeface="Futura Std Book" panose="020B0502020204020303"/>
                        </a:rPr>
                        <a:t>Sverige</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488,94</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13,94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22,43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89539269"/>
                  </a:ext>
                </a:extLst>
              </a:tr>
              <a:tr h="211132">
                <a:tc>
                  <a:txBody>
                    <a:bodyPr/>
                    <a:lstStyle/>
                    <a:p>
                      <a:pPr algn="l" fontAlgn="b"/>
                      <a:r>
                        <a:rPr lang="sv-SE" sz="800" b="0" i="0" u="none" strike="noStrike" dirty="0">
                          <a:solidFill>
                            <a:srgbClr val="000000"/>
                          </a:solidFill>
                          <a:effectLst/>
                          <a:latin typeface="Futura Std Book" panose="020B0502020204020303"/>
                        </a:rPr>
                        <a:t>Stockholmsregionen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242,67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2,65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23,32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64961900"/>
                  </a:ext>
                </a:extLst>
              </a:tr>
              <a:tr h="211132">
                <a:tc>
                  <a:txBody>
                    <a:bodyPr/>
                    <a:lstStyle/>
                    <a:p>
                      <a:pPr algn="l" fontAlgn="b"/>
                      <a:r>
                        <a:rPr lang="sv-SE" sz="800" b="1" i="0" u="none" strike="noStrike" dirty="0">
                          <a:solidFill>
                            <a:srgbClr val="000000"/>
                          </a:solidFill>
                          <a:effectLst/>
                          <a:latin typeface="Futura Std Book" panose="020B0502020204020303"/>
                        </a:rPr>
                        <a:t>Gävleborgs län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11,21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2,62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16,80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5056360"/>
                  </a:ext>
                </a:extLst>
              </a:tr>
              <a:tr h="211132">
                <a:tc>
                  <a:txBody>
                    <a:bodyPr/>
                    <a:lstStyle/>
                    <a:p>
                      <a:pPr algn="l" fontAlgn="b"/>
                      <a:endParaRPr lang="sv-SE" sz="800" b="1"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40260966"/>
                  </a:ext>
                </a:extLst>
              </a:tr>
              <a:tr h="402133">
                <a:tc>
                  <a:txBody>
                    <a:bodyPr/>
                    <a:lstStyle/>
                    <a:p>
                      <a:pPr algn="l" fontAlgn="b"/>
                      <a:r>
                        <a:rPr lang="sv-SE" sz="800" b="1" i="0" u="none" strike="noStrike" dirty="0">
                          <a:solidFill>
                            <a:srgbClr val="000000"/>
                          </a:solidFill>
                          <a:effectLst/>
                          <a:latin typeface="Futura Std Book" panose="020B0502020204020303"/>
                        </a:rPr>
                        <a:t>Lönesumma per sysselsatt</a:t>
                      </a: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4747278"/>
                  </a:ext>
                </a:extLst>
              </a:tr>
              <a:tr h="211132">
                <a:tc>
                  <a:txBody>
                    <a:bodyPr/>
                    <a:lstStyle/>
                    <a:p>
                      <a:pPr algn="l" fontAlgn="b"/>
                      <a:endParaRPr lang="sv-SE" sz="800" b="0" i="0" u="none" strike="noStrike">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3863175949"/>
                  </a:ext>
                </a:extLst>
              </a:tr>
              <a:tr h="219822">
                <a:tc>
                  <a:txBody>
                    <a:bodyPr/>
                    <a:lstStyle/>
                    <a:p>
                      <a:pPr algn="l" fontAlgn="b"/>
                      <a:endParaRPr lang="sv-SE" sz="800" b="0" i="0" u="none" strike="noStrike" dirty="0">
                        <a:solidFill>
                          <a:srgbClr val="000000"/>
                        </a:solidFill>
                        <a:effectLst/>
                        <a:latin typeface="Futura Std Book" panose="020B0502020204020303"/>
                      </a:endParaRP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91460448"/>
                  </a:ext>
                </a:extLst>
              </a:tr>
              <a:tr h="211132">
                <a:tc>
                  <a:txBody>
                    <a:bodyPr/>
                    <a:lstStyle/>
                    <a:p>
                      <a:pPr algn="l" fontAlgn="b"/>
                      <a:r>
                        <a:rPr lang="sv-SE" sz="800" b="0" i="0" u="none" strike="noStrike">
                          <a:solidFill>
                            <a:srgbClr val="000000"/>
                          </a:solidFill>
                          <a:effectLst/>
                          <a:latin typeface="Futura Std Book" panose="020B0502020204020303"/>
                        </a:rPr>
                        <a:t>Sverige</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99,35</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5,74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19,69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07465847"/>
                  </a:ext>
                </a:extLst>
              </a:tr>
              <a:tr h="211132">
                <a:tc>
                  <a:txBody>
                    <a:bodyPr/>
                    <a:lstStyle/>
                    <a:p>
                      <a:pPr algn="l" fontAlgn="b"/>
                      <a:r>
                        <a:rPr lang="sv-SE" sz="800" b="0" i="0" u="none" strike="noStrike" dirty="0">
                          <a:solidFill>
                            <a:srgbClr val="000000"/>
                          </a:solidFill>
                          <a:effectLst/>
                          <a:latin typeface="Futura Std Book" panose="020B0502020204020303"/>
                        </a:rPr>
                        <a:t>Stockholmsregionen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105,95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1657401"/>
                  </a:ext>
                </a:extLst>
              </a:tr>
              <a:tr h="211132">
                <a:tc>
                  <a:txBody>
                    <a:bodyPr/>
                    <a:lstStyle/>
                    <a:p>
                      <a:pPr algn="l" fontAlgn="b"/>
                      <a:r>
                        <a:rPr lang="sv-SE" sz="800" b="1" i="0" u="none" strike="noStrike">
                          <a:solidFill>
                            <a:srgbClr val="000000"/>
                          </a:solidFill>
                          <a:effectLst/>
                          <a:latin typeface="Futura Std Book" panose="020B0502020204020303"/>
                        </a:rPr>
                        <a:t>Gävleborgs län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91,11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6,19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7,29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16,70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13359832"/>
                  </a:ext>
                </a:extLst>
              </a:tr>
              <a:tr h="211132">
                <a:tc>
                  <a:txBody>
                    <a:bodyPr/>
                    <a:lstStyle/>
                    <a:p>
                      <a:pPr algn="l" fontAlgn="b"/>
                      <a:endParaRPr lang="sv-SE" sz="800" b="1"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60378484"/>
                  </a:ext>
                </a:extLst>
              </a:tr>
              <a:tr h="402133">
                <a:tc>
                  <a:txBody>
                    <a:bodyPr/>
                    <a:lstStyle/>
                    <a:p>
                      <a:pPr algn="l" fontAlgn="b"/>
                      <a:r>
                        <a:rPr lang="sv-SE" sz="800" b="1" i="0" u="none" strike="noStrike" dirty="0">
                          <a:solidFill>
                            <a:srgbClr val="000000"/>
                          </a:solidFill>
                          <a:effectLst/>
                          <a:latin typeface="Futura Std Book" panose="020B0502020204020303"/>
                        </a:rPr>
                        <a:t>Lönesumma per invånare</a:t>
                      </a: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85487942"/>
                  </a:ext>
                </a:extLst>
              </a:tr>
              <a:tr h="211132">
                <a:tc>
                  <a:txBody>
                    <a:bodyPr/>
                    <a:lstStyle/>
                    <a:p>
                      <a:pPr algn="l" fontAlgn="b"/>
                      <a:endParaRPr lang="sv-SE" sz="800" b="0" i="0" u="none" strike="noStrike">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182964636"/>
                  </a:ext>
                </a:extLst>
              </a:tr>
              <a:tr h="211132">
                <a:tc>
                  <a:txBody>
                    <a:bodyPr/>
                    <a:lstStyle/>
                    <a:p>
                      <a:pPr algn="l" fontAlgn="b"/>
                      <a:endParaRPr lang="sv-SE" sz="800" b="0"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51443088"/>
                  </a:ext>
                </a:extLst>
              </a:tr>
              <a:tr h="211132">
                <a:tc>
                  <a:txBody>
                    <a:bodyPr/>
                    <a:lstStyle/>
                    <a:p>
                      <a:pPr algn="l" fontAlgn="b"/>
                      <a:r>
                        <a:rPr lang="sv-SE" sz="800" b="0" i="0" u="none" strike="noStrike" dirty="0">
                          <a:solidFill>
                            <a:srgbClr val="000000"/>
                          </a:solidFill>
                          <a:effectLst/>
                          <a:latin typeface="Futura Std Book" panose="020B0502020204020303"/>
                        </a:rPr>
                        <a:t>Sverige</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47,06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16,37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1677803"/>
                  </a:ext>
                </a:extLst>
              </a:tr>
              <a:tr h="211132">
                <a:tc>
                  <a:txBody>
                    <a:bodyPr/>
                    <a:lstStyle/>
                    <a:p>
                      <a:pPr algn="l" fontAlgn="b"/>
                      <a:r>
                        <a:rPr lang="sv-SE" sz="800" b="0" i="0" u="none" strike="noStrike" dirty="0">
                          <a:solidFill>
                            <a:srgbClr val="000000"/>
                          </a:solidFill>
                          <a:effectLst/>
                          <a:latin typeface="Futura Std Book" panose="020B0502020204020303"/>
                        </a:rPr>
                        <a:t>Stockholmsregionen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51,51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16,38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0735928"/>
                  </a:ext>
                </a:extLst>
              </a:tr>
              <a:tr h="211132">
                <a:tc>
                  <a:txBody>
                    <a:bodyPr/>
                    <a:lstStyle/>
                    <a:p>
                      <a:pPr algn="l" fontAlgn="b"/>
                      <a:r>
                        <a:rPr lang="sv-SE" sz="800" b="1" i="0" u="none" strike="noStrike" dirty="0">
                          <a:solidFill>
                            <a:srgbClr val="000000"/>
                          </a:solidFill>
                          <a:effectLst/>
                          <a:latin typeface="Futura Std Book" panose="020B0502020204020303"/>
                        </a:rPr>
                        <a:t>Gävleborgs län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38,97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0,98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2,57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14,66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9751444"/>
                  </a:ext>
                </a:extLst>
              </a:tr>
            </a:tbl>
          </a:graphicData>
        </a:graphic>
      </p:graphicFrame>
      <p:graphicFrame>
        <p:nvGraphicFramePr>
          <p:cNvPr id="8" name="Diagram 7">
            <a:extLst>
              <a:ext uri="{FF2B5EF4-FFF2-40B4-BE49-F238E27FC236}">
                <a16:creationId xmlns:a16="http://schemas.microsoft.com/office/drawing/2014/main" id="{AC6852DF-6B8D-48A7-B0DE-DDAD6BDCF3B8}"/>
              </a:ext>
            </a:extLst>
          </p:cNvPr>
          <p:cNvGraphicFramePr>
            <a:graphicFrameLocks/>
          </p:cNvGraphicFramePr>
          <p:nvPr>
            <p:extLst>
              <p:ext uri="{D42A27DB-BD31-4B8C-83A1-F6EECF244321}">
                <p14:modId xmlns:p14="http://schemas.microsoft.com/office/powerpoint/2010/main" val="3640772749"/>
              </p:ext>
            </p:extLst>
          </p:nvPr>
        </p:nvGraphicFramePr>
        <p:xfrm>
          <a:off x="638577" y="1947116"/>
          <a:ext cx="5385020" cy="36902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442782" cy="492443"/>
          </a:xfrm>
          <a:prstGeom prst="rect">
            <a:avLst/>
          </a:prstGeom>
          <a:noFill/>
        </p:spPr>
        <p:txBody>
          <a:bodyPr wrap="square" rtlCol="0">
            <a:spAutoFit/>
          </a:bodyPr>
          <a:lstStyle/>
          <a:p>
            <a:r>
              <a:rPr lang="sv-SE" sz="1400" b="1" dirty="0"/>
              <a:t>Lönesumma i privat sektor efter näringsgren, Gävleborgs län</a:t>
            </a:r>
            <a:r>
              <a:rPr lang="sv-SE" sz="1400" dirty="0"/>
              <a:t/>
            </a:r>
            <a:br>
              <a:rPr lang="sv-SE" sz="1400" dirty="0"/>
            </a:br>
            <a:r>
              <a:rPr lang="sv-SE" sz="1200" dirty="0"/>
              <a:t>Index 100 = 2011 kv1</a:t>
            </a:r>
            <a:endParaRPr lang="sv-SE" sz="1400" dirty="0"/>
          </a:p>
        </p:txBody>
      </p:sp>
      <p:graphicFrame>
        <p:nvGraphicFramePr>
          <p:cNvPr id="36" name="Tabell 35">
            <a:extLst>
              <a:ext uri="{FF2B5EF4-FFF2-40B4-BE49-F238E27FC236}">
                <a16:creationId xmlns:a16="http://schemas.microsoft.com/office/drawing/2014/main" id="{DE6208B4-F0F2-4683-93C7-FF086155D6B7}"/>
              </a:ext>
            </a:extLst>
          </p:cNvPr>
          <p:cNvGraphicFramePr>
            <a:graphicFrameLocks noGrp="1"/>
          </p:cNvGraphicFramePr>
          <p:nvPr>
            <p:extLst>
              <p:ext uri="{D42A27DB-BD31-4B8C-83A1-F6EECF244321}">
                <p14:modId xmlns:p14="http://schemas.microsoft.com/office/powerpoint/2010/main" val="3448124449"/>
              </p:ext>
            </p:extLst>
          </p:nvPr>
        </p:nvGraphicFramePr>
        <p:xfrm>
          <a:off x="6471479" y="1215257"/>
          <a:ext cx="4691822" cy="4743524"/>
        </p:xfrm>
        <a:graphic>
          <a:graphicData uri="http://schemas.openxmlformats.org/drawingml/2006/table">
            <a:tbl>
              <a:tblPr/>
              <a:tblGrid>
                <a:gridCol w="1561661">
                  <a:extLst>
                    <a:ext uri="{9D8B030D-6E8A-4147-A177-3AD203B41FA5}">
                      <a16:colId xmlns:a16="http://schemas.microsoft.com/office/drawing/2014/main" val="656619399"/>
                    </a:ext>
                  </a:extLst>
                </a:gridCol>
                <a:gridCol w="721141">
                  <a:extLst>
                    <a:ext uri="{9D8B030D-6E8A-4147-A177-3AD203B41FA5}">
                      <a16:colId xmlns:a16="http://schemas.microsoft.com/office/drawing/2014/main" val="4174465636"/>
                    </a:ext>
                  </a:extLst>
                </a:gridCol>
                <a:gridCol w="851092">
                  <a:extLst>
                    <a:ext uri="{9D8B030D-6E8A-4147-A177-3AD203B41FA5}">
                      <a16:colId xmlns:a16="http://schemas.microsoft.com/office/drawing/2014/main" val="1934979130"/>
                    </a:ext>
                  </a:extLst>
                </a:gridCol>
                <a:gridCol w="778964">
                  <a:extLst>
                    <a:ext uri="{9D8B030D-6E8A-4147-A177-3AD203B41FA5}">
                      <a16:colId xmlns:a16="http://schemas.microsoft.com/office/drawing/2014/main" val="3280834034"/>
                    </a:ext>
                  </a:extLst>
                </a:gridCol>
                <a:gridCol w="778964">
                  <a:extLst>
                    <a:ext uri="{9D8B030D-6E8A-4147-A177-3AD203B41FA5}">
                      <a16:colId xmlns:a16="http://schemas.microsoft.com/office/drawing/2014/main" val="2642525547"/>
                    </a:ext>
                  </a:extLst>
                </a:gridCol>
              </a:tblGrid>
              <a:tr h="335859">
                <a:tc>
                  <a:txBody>
                    <a:bodyPr/>
                    <a:lstStyle/>
                    <a:p>
                      <a:pPr algn="l" fontAlgn="b"/>
                      <a:endParaRPr lang="sv-SE" sz="800" b="0" i="0" u="none" strike="noStrike" dirty="0">
                        <a:solidFill>
                          <a:srgbClr val="000000"/>
                        </a:solidFill>
                        <a:effectLst/>
                        <a:latin typeface="Futura Std Book" panose="020B0502020204020303"/>
                      </a:endParaRP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045620983"/>
                  </a:ext>
                </a:extLst>
              </a:tr>
              <a:tr h="335859">
                <a:tc>
                  <a:txBody>
                    <a:bodyPr/>
                    <a:lstStyle/>
                    <a:p>
                      <a:pPr algn="l" fontAlgn="b"/>
                      <a:endParaRPr lang="sv-SE" sz="800" b="0" i="0" u="none" strike="noStrike" dirty="0">
                        <a:solidFill>
                          <a:srgbClr val="000000"/>
                        </a:solidFill>
                        <a:effectLst/>
                        <a:latin typeface="Futura Std Book" panose="020B0502020204020303"/>
                      </a:endParaRP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17877959"/>
                  </a:ext>
                </a:extLst>
              </a:tr>
              <a:tr h="172136">
                <a:tc>
                  <a:txBody>
                    <a:bodyPr/>
                    <a:lstStyle/>
                    <a:p>
                      <a:pPr algn="l" rtl="0" fontAlgn="b"/>
                      <a:r>
                        <a:rPr lang="sv-SE" sz="800" b="1" i="0" u="none" strike="noStrike">
                          <a:solidFill>
                            <a:srgbClr val="000000"/>
                          </a:solidFill>
                          <a:effectLst/>
                          <a:latin typeface="Futura Std Book" panose="020B0502020204020303"/>
                        </a:rPr>
                        <a:t>Sverige</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22624938"/>
                  </a:ext>
                </a:extLst>
              </a:tr>
              <a:tr h="172136">
                <a:tc>
                  <a:txBody>
                    <a:bodyPr/>
                    <a:lstStyle/>
                    <a:p>
                      <a:pPr algn="l" rtl="0" fontAlgn="b"/>
                      <a:r>
                        <a:rPr lang="sv-SE" sz="800" b="0" i="0" u="none" strike="noStrike">
                          <a:solidFill>
                            <a:srgbClr val="000000"/>
                          </a:solidFill>
                          <a:effectLst/>
                          <a:latin typeface="Futura Std Book" panose="020B0502020204020303"/>
                        </a:rPr>
                        <a:t>Privat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352,70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22,24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03998836"/>
                  </a:ext>
                </a:extLst>
              </a:tr>
              <a:tr h="172136">
                <a:tc>
                  <a:txBody>
                    <a:bodyPr/>
                    <a:lstStyle/>
                    <a:p>
                      <a:pPr algn="l" rtl="0" fontAlgn="b"/>
                      <a:r>
                        <a:rPr lang="sv-SE" sz="800" b="0" i="1" u="none" strike="noStrike">
                          <a:solidFill>
                            <a:srgbClr val="000000"/>
                          </a:solidFill>
                          <a:effectLst/>
                          <a:latin typeface="Futura Std Book" panose="020B0502020204020303"/>
                        </a:rPr>
                        <a:t>Industri</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71,41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4,60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14,18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92158914"/>
                  </a:ext>
                </a:extLst>
              </a:tr>
              <a:tr h="172136">
                <a:tc>
                  <a:txBody>
                    <a:bodyPr/>
                    <a:lstStyle/>
                    <a:p>
                      <a:pPr algn="l" rtl="0" fontAlgn="b"/>
                      <a:r>
                        <a:rPr lang="sv-SE" sz="800" b="0" i="1" u="none" strike="noStrike">
                          <a:solidFill>
                            <a:srgbClr val="000000"/>
                          </a:solidFill>
                          <a:effectLst/>
                          <a:latin typeface="Futura Std Book" panose="020B0502020204020303"/>
                        </a:rPr>
                        <a:t>Tjänster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243,52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23,47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4768507"/>
                  </a:ext>
                </a:extLst>
              </a:tr>
              <a:tr h="172136">
                <a:tc>
                  <a:txBody>
                    <a:bodyPr/>
                    <a:lstStyle/>
                    <a:p>
                      <a:pPr algn="l" rtl="0" fontAlgn="b"/>
                      <a:r>
                        <a:rPr lang="sv-SE" sz="800" b="0" i="1" u="none" strike="noStrike">
                          <a:solidFill>
                            <a:srgbClr val="000000"/>
                          </a:solidFill>
                          <a:effectLst/>
                          <a:latin typeface="Futura Std Book" panose="020B0502020204020303"/>
                        </a:rPr>
                        <a:t>Övrigt*</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37,77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31,38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25151281"/>
                  </a:ext>
                </a:extLst>
              </a:tr>
              <a:tr h="184877">
                <a:tc>
                  <a:txBody>
                    <a:bodyPr/>
                    <a:lstStyle/>
                    <a:p>
                      <a:pPr algn="l" rtl="0" fontAlgn="b"/>
                      <a:r>
                        <a:rPr lang="sv-SE" sz="800" b="0" i="0" u="none" strike="noStrike">
                          <a:solidFill>
                            <a:srgbClr val="000000"/>
                          </a:solidFill>
                          <a:effectLst/>
                          <a:latin typeface="Futura Std Book" panose="020B0502020204020303"/>
                        </a:rPr>
                        <a:t>Offentlig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136,23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22,92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20159318"/>
                  </a:ext>
                </a:extLst>
              </a:tr>
              <a:tr h="172136">
                <a:tc>
                  <a:txBody>
                    <a:bodyPr/>
                    <a:lstStyle/>
                    <a:p>
                      <a:pPr algn="l" rtl="0" fontAlgn="b"/>
                      <a:r>
                        <a:rPr lang="sv-SE" sz="800" b="1" i="0" u="none" strike="noStrike">
                          <a:solidFill>
                            <a:srgbClr val="000000"/>
                          </a:solidFill>
                          <a:effectLst/>
                          <a:latin typeface="Futura Std Book" panose="020B0502020204020303"/>
                        </a:rPr>
                        <a:t>Totalt </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488,94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13,94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22,43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5237952"/>
                  </a:ext>
                </a:extLst>
              </a:tr>
              <a:tr h="335859">
                <a:tc>
                  <a:txBody>
                    <a:bodyPr/>
                    <a:lstStyle/>
                    <a:p>
                      <a:pPr algn="l" rtl="0" fontAlgn="b"/>
                      <a:r>
                        <a:rPr lang="sv-SE" sz="800" b="1" i="0" u="none" strike="noStrike">
                          <a:solidFill>
                            <a:srgbClr val="000000"/>
                          </a:solidFill>
                          <a:effectLst/>
                          <a:latin typeface="Futura Std Book" panose="020B0502020204020303"/>
                        </a:rPr>
                        <a:t>Stockholmsregionen</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44698972"/>
                  </a:ext>
                </a:extLst>
              </a:tr>
              <a:tr h="172136">
                <a:tc>
                  <a:txBody>
                    <a:bodyPr/>
                    <a:lstStyle/>
                    <a:p>
                      <a:pPr algn="l" rtl="0" fontAlgn="b"/>
                      <a:r>
                        <a:rPr lang="sv-SE" sz="800" b="0" i="0" u="none" strike="noStrike">
                          <a:solidFill>
                            <a:srgbClr val="000000"/>
                          </a:solidFill>
                          <a:effectLst/>
                          <a:latin typeface="Futura Std Book" panose="020B0502020204020303"/>
                        </a:rPr>
                        <a:t>Privat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182,85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22,26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40241231"/>
                  </a:ext>
                </a:extLst>
              </a:tr>
              <a:tr h="172136">
                <a:tc>
                  <a:txBody>
                    <a:bodyPr/>
                    <a:lstStyle/>
                    <a:p>
                      <a:pPr algn="l" rtl="0" fontAlgn="b"/>
                      <a:r>
                        <a:rPr lang="sv-SE" sz="800" b="0" i="1" u="none" strike="noStrike">
                          <a:solidFill>
                            <a:srgbClr val="000000"/>
                          </a:solidFill>
                          <a:effectLst/>
                          <a:latin typeface="Futura Std Book" panose="020B0502020204020303"/>
                        </a:rPr>
                        <a:t>Industri</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27,51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3,81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6,80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930528"/>
                  </a:ext>
                </a:extLst>
              </a:tr>
              <a:tr h="172136">
                <a:tc>
                  <a:txBody>
                    <a:bodyPr/>
                    <a:lstStyle/>
                    <a:p>
                      <a:pPr algn="l" rtl="0" fontAlgn="b"/>
                      <a:r>
                        <a:rPr lang="sv-SE" sz="800" b="0" i="1" u="none" strike="noStrike">
                          <a:solidFill>
                            <a:srgbClr val="000000"/>
                          </a:solidFill>
                          <a:effectLst/>
                          <a:latin typeface="Futura Std Book" panose="020B0502020204020303"/>
                        </a:rPr>
                        <a:t>Tjänster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138,01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1,54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24,82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13445450"/>
                  </a:ext>
                </a:extLst>
              </a:tr>
              <a:tr h="172136">
                <a:tc>
                  <a:txBody>
                    <a:bodyPr/>
                    <a:lstStyle/>
                    <a:p>
                      <a:pPr algn="l" rtl="0" fontAlgn="b"/>
                      <a:r>
                        <a:rPr lang="sv-SE" sz="800" b="0" i="1" u="none" strike="noStrike">
                          <a:solidFill>
                            <a:srgbClr val="000000"/>
                          </a:solidFill>
                          <a:effectLst/>
                          <a:latin typeface="Futura Std Book" panose="020B0502020204020303"/>
                        </a:rPr>
                        <a:t>Övrigt*</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17,33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3,84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30,93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04151676"/>
                  </a:ext>
                </a:extLst>
              </a:tr>
              <a:tr h="172136">
                <a:tc>
                  <a:txBody>
                    <a:bodyPr/>
                    <a:lstStyle/>
                    <a:p>
                      <a:pPr algn="l" rtl="0" fontAlgn="b"/>
                      <a:r>
                        <a:rPr lang="sv-SE" sz="800" b="0" i="0" u="none" strike="noStrike" dirty="0">
                          <a:solidFill>
                            <a:srgbClr val="000000"/>
                          </a:solidFill>
                          <a:effectLst/>
                          <a:latin typeface="Futura Std Book" panose="020B0502020204020303"/>
                        </a:rPr>
                        <a:t>Offentlig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59,82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26,66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983989"/>
                  </a:ext>
                </a:extLst>
              </a:tr>
              <a:tr h="172136">
                <a:tc>
                  <a:txBody>
                    <a:bodyPr/>
                    <a:lstStyle/>
                    <a:p>
                      <a:pPr algn="l" rtl="0" fontAlgn="b"/>
                      <a:r>
                        <a:rPr lang="sv-SE" sz="800" b="1" i="0" u="none" strike="noStrike">
                          <a:solidFill>
                            <a:srgbClr val="000000"/>
                          </a:solidFill>
                          <a:effectLst/>
                          <a:latin typeface="Futura Std Book" panose="020B0502020204020303"/>
                        </a:rPr>
                        <a:t>Totalt </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242,67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6,27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2,65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23,32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79798188"/>
                  </a:ext>
                </a:extLst>
              </a:tr>
              <a:tr h="335859">
                <a:tc>
                  <a:txBody>
                    <a:bodyPr/>
                    <a:lstStyle/>
                    <a:p>
                      <a:pPr algn="l" rtl="0" fontAlgn="b"/>
                      <a:r>
                        <a:rPr lang="sv-SE" sz="800" b="1" i="0" u="none" strike="noStrike" dirty="0">
                          <a:solidFill>
                            <a:srgbClr val="000000"/>
                          </a:solidFill>
                          <a:effectLst/>
                          <a:latin typeface="Futura Std Book" panose="020B0502020204020303"/>
                        </a:rPr>
                        <a:t>Gävleborgs län</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6926945"/>
                  </a:ext>
                </a:extLst>
              </a:tr>
              <a:tr h="172136">
                <a:tc>
                  <a:txBody>
                    <a:bodyPr/>
                    <a:lstStyle/>
                    <a:p>
                      <a:pPr algn="l" rtl="0" fontAlgn="b"/>
                      <a:r>
                        <a:rPr lang="sv-SE" sz="800" b="0" i="0" u="none" strike="noStrike">
                          <a:solidFill>
                            <a:srgbClr val="000000"/>
                          </a:solidFill>
                          <a:effectLst/>
                          <a:latin typeface="Futura Std Book" panose="020B0502020204020303"/>
                        </a:rPr>
                        <a:t>Privat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12,54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3742244"/>
                  </a:ext>
                </a:extLst>
              </a:tr>
              <a:tr h="172136">
                <a:tc>
                  <a:txBody>
                    <a:bodyPr/>
                    <a:lstStyle/>
                    <a:p>
                      <a:pPr algn="l" rtl="0" fontAlgn="b"/>
                      <a:r>
                        <a:rPr lang="sv-SE" sz="800" b="0" i="1" u="none" strike="noStrike">
                          <a:solidFill>
                            <a:srgbClr val="000000"/>
                          </a:solidFill>
                          <a:effectLst/>
                          <a:latin typeface="Futura Std Book" panose="020B0502020204020303"/>
                        </a:rPr>
                        <a:t>Industri</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-0,99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7,98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92511417"/>
                  </a:ext>
                </a:extLst>
              </a:tr>
              <a:tr h="172136">
                <a:tc>
                  <a:txBody>
                    <a:bodyPr/>
                    <a:lstStyle/>
                    <a:p>
                      <a:pPr algn="l" rtl="0" fontAlgn="b"/>
                      <a:r>
                        <a:rPr lang="sv-SE" sz="800" b="0" i="1" u="none" strike="noStrike">
                          <a:solidFill>
                            <a:srgbClr val="000000"/>
                          </a:solidFill>
                          <a:effectLst/>
                          <a:latin typeface="Futura Std Book" panose="020B0502020204020303"/>
                        </a:rPr>
                        <a:t>Tjänster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3,80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-0,57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12,34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73942728"/>
                  </a:ext>
                </a:extLst>
              </a:tr>
              <a:tr h="172136">
                <a:tc>
                  <a:txBody>
                    <a:bodyPr/>
                    <a:lstStyle/>
                    <a:p>
                      <a:pPr algn="l" rtl="0" fontAlgn="b"/>
                      <a:r>
                        <a:rPr lang="sv-SE" sz="800" b="0" i="1" u="none" strike="noStrike" dirty="0">
                          <a:solidFill>
                            <a:srgbClr val="000000"/>
                          </a:solidFill>
                          <a:effectLst/>
                          <a:latin typeface="Futura Std Book" panose="020B0502020204020303"/>
                        </a:rPr>
                        <a:t>Övrigt*</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38119804"/>
                  </a:ext>
                </a:extLst>
              </a:tr>
              <a:tr h="177190">
                <a:tc>
                  <a:txBody>
                    <a:bodyPr/>
                    <a:lstStyle/>
                    <a:p>
                      <a:pPr algn="l" rtl="0" fontAlgn="b"/>
                      <a:r>
                        <a:rPr lang="sv-SE" sz="800" b="0" i="0" u="none" strike="noStrike" dirty="0">
                          <a:solidFill>
                            <a:srgbClr val="000000"/>
                          </a:solidFill>
                          <a:effectLst/>
                          <a:latin typeface="Futura Std Book" panose="020B0502020204020303"/>
                        </a:rPr>
                        <a:t>Offentlig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25,21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0629122"/>
                  </a:ext>
                </a:extLst>
              </a:tr>
              <a:tr h="172136">
                <a:tc>
                  <a:txBody>
                    <a:bodyPr/>
                    <a:lstStyle/>
                    <a:p>
                      <a:pPr algn="l" rtl="0" fontAlgn="b"/>
                      <a:r>
                        <a:rPr lang="sv-SE" sz="800" b="1" i="0" u="none" strike="noStrike" dirty="0">
                          <a:solidFill>
                            <a:srgbClr val="000000"/>
                          </a:solidFill>
                          <a:effectLst/>
                          <a:latin typeface="Futura Std Book" panose="020B0502020204020303"/>
                        </a:rPr>
                        <a:t>Totalt </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11,21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2,62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16,80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871573"/>
                  </a:ext>
                </a:extLst>
              </a:tr>
            </a:tbl>
          </a:graphicData>
        </a:graphic>
      </p:graphicFrame>
      <p:sp>
        <p:nvSpPr>
          <p:cNvPr id="8" name="Rektangel 7">
            <a:extLst>
              <a:ext uri="{FF2B5EF4-FFF2-40B4-BE49-F238E27FC236}">
                <a16:creationId xmlns:a16="http://schemas.microsoft.com/office/drawing/2014/main" id="{7AE5B7B6-6595-4501-8693-87232A44E5CB}"/>
              </a:ext>
            </a:extLst>
          </p:cNvPr>
          <p:cNvSpPr/>
          <p:nvPr/>
        </p:nvSpPr>
        <p:spPr>
          <a:xfrm>
            <a:off x="6167438" y="6119336"/>
            <a:ext cx="3564132" cy="738664"/>
          </a:xfrm>
          <a:prstGeom prst="rect">
            <a:avLst/>
          </a:prstGeom>
        </p:spPr>
        <p:txBody>
          <a:bodyPr wrap="square">
            <a:spAutoFit/>
          </a:bodyPr>
          <a:lstStyle/>
          <a:p>
            <a:r>
              <a:rPr lang="sv-SE" sz="700" dirty="0"/>
              <a:t>*I övrigt ingår jordbruk, skogsbruk och fiske, byggverksamhet samt okänd näringsgren</a:t>
            </a:r>
            <a:br>
              <a:rPr lang="sv-SE" sz="700" dirty="0"/>
            </a:br>
            <a:endParaRPr lang="sv-SE" sz="700" dirty="0"/>
          </a:p>
          <a:p>
            <a:r>
              <a:rPr lang="sv-SE" sz="700" dirty="0"/>
              <a:t>**</a:t>
            </a:r>
            <a:r>
              <a:rPr lang="sv-SE" sz="700" dirty="0" err="1"/>
              <a:t>fr.o.m</a:t>
            </a:r>
            <a:r>
              <a:rPr lang="sv-SE" sz="700" dirty="0"/>
              <a:t> Q3 2019 redovisar Försvarsmakten samtliga anställda i Stockholm vilket påverkar lönesummorna för statlig och därmed också offentlig sektor. Detta innebär att statistiken ej är jämförbar med tidigare kvartal.</a:t>
            </a:r>
          </a:p>
        </p:txBody>
      </p:sp>
      <p:graphicFrame>
        <p:nvGraphicFramePr>
          <p:cNvPr id="10" name="Diagram 9">
            <a:extLst>
              <a:ext uri="{FF2B5EF4-FFF2-40B4-BE49-F238E27FC236}">
                <a16:creationId xmlns:a16="http://schemas.microsoft.com/office/drawing/2014/main" id="{A5D3E455-09DA-448F-9A33-07A5A6EA34EF}"/>
              </a:ext>
            </a:extLst>
          </p:cNvPr>
          <p:cNvGraphicFramePr>
            <a:graphicFrameLocks/>
          </p:cNvGraphicFramePr>
          <p:nvPr>
            <p:extLst>
              <p:ext uri="{D42A27DB-BD31-4B8C-83A1-F6EECF244321}">
                <p14:modId xmlns:p14="http://schemas.microsoft.com/office/powerpoint/2010/main" val="3244446534"/>
              </p:ext>
            </p:extLst>
          </p:nvPr>
        </p:nvGraphicFramePr>
        <p:xfrm>
          <a:off x="646906" y="1943192"/>
          <a:ext cx="5377657" cy="3806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801991" y="5849322"/>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04373"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3" y="1961009"/>
            <a:ext cx="4704373" cy="1467991"/>
          </a:xfrm>
        </p:spPr>
        <p:txBody>
          <a:bodyPr/>
          <a:lstStyle/>
          <a:p>
            <a:pPr lvl="4"/>
            <a:r>
              <a:rPr lang="sv-SE" sz="1400" dirty="0"/>
              <a:t>Antalet nyregistrerade företag </a:t>
            </a:r>
            <a:r>
              <a:rPr lang="sv-SE" sz="1400" dirty="0" smtClean="0"/>
              <a:t>minskar något i länet men ökar i Gävle under första kvartalet. </a:t>
            </a:r>
            <a:endParaRPr lang="sv-SE" sz="1400" dirty="0"/>
          </a:p>
          <a:p>
            <a:pPr lvl="4"/>
            <a:r>
              <a:rPr lang="sv-SE" sz="1400" dirty="0"/>
              <a:t>295 av de 396 nystartade företagen är aktiebolag.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highlight>
                <a:srgbClr val="FF0000"/>
              </a:highlight>
            </a:endParaRPr>
          </a:p>
        </p:txBody>
      </p:sp>
      <p:graphicFrame>
        <p:nvGraphicFramePr>
          <p:cNvPr id="26" name="Tabell 25">
            <a:extLst>
              <a:ext uri="{FF2B5EF4-FFF2-40B4-BE49-F238E27FC236}">
                <a16:creationId xmlns:a16="http://schemas.microsoft.com/office/drawing/2014/main" id="{C39620C7-9908-45B2-AB86-6652F013F4F1}"/>
              </a:ext>
            </a:extLst>
          </p:cNvPr>
          <p:cNvGraphicFramePr>
            <a:graphicFrameLocks noGrp="1"/>
          </p:cNvGraphicFramePr>
          <p:nvPr>
            <p:extLst>
              <p:ext uri="{D42A27DB-BD31-4B8C-83A1-F6EECF244321}">
                <p14:modId xmlns:p14="http://schemas.microsoft.com/office/powerpoint/2010/main" val="3840935800"/>
              </p:ext>
            </p:extLst>
          </p:nvPr>
        </p:nvGraphicFramePr>
        <p:xfrm>
          <a:off x="6755216" y="3705999"/>
          <a:ext cx="4704372" cy="2274987"/>
        </p:xfrm>
        <a:graphic>
          <a:graphicData uri="http://schemas.openxmlformats.org/drawingml/2006/table">
            <a:tbl>
              <a:tblPr bandRow="1">
                <a:tableStyleId>{2D5ABB26-0587-4C30-8999-92F81FD0307C}</a:tableStyleId>
              </a:tblPr>
              <a:tblGrid>
                <a:gridCol w="1536681">
                  <a:extLst>
                    <a:ext uri="{9D8B030D-6E8A-4147-A177-3AD203B41FA5}">
                      <a16:colId xmlns:a16="http://schemas.microsoft.com/office/drawing/2014/main" val="1678076792"/>
                    </a:ext>
                  </a:extLst>
                </a:gridCol>
                <a:gridCol w="682478">
                  <a:extLst>
                    <a:ext uri="{9D8B030D-6E8A-4147-A177-3AD203B41FA5}">
                      <a16:colId xmlns:a16="http://schemas.microsoft.com/office/drawing/2014/main" val="2601369493"/>
                    </a:ext>
                  </a:extLst>
                </a:gridCol>
                <a:gridCol w="774267">
                  <a:extLst>
                    <a:ext uri="{9D8B030D-6E8A-4147-A177-3AD203B41FA5}">
                      <a16:colId xmlns:a16="http://schemas.microsoft.com/office/drawing/2014/main" val="2395970223"/>
                    </a:ext>
                  </a:extLst>
                </a:gridCol>
                <a:gridCol w="612961">
                  <a:extLst>
                    <a:ext uri="{9D8B030D-6E8A-4147-A177-3AD203B41FA5}">
                      <a16:colId xmlns:a16="http://schemas.microsoft.com/office/drawing/2014/main" val="3235649811"/>
                    </a:ext>
                  </a:extLst>
                </a:gridCol>
                <a:gridCol w="559193">
                  <a:extLst>
                    <a:ext uri="{9D8B030D-6E8A-4147-A177-3AD203B41FA5}">
                      <a16:colId xmlns:a16="http://schemas.microsoft.com/office/drawing/2014/main" val="1050073455"/>
                    </a:ext>
                  </a:extLst>
                </a:gridCol>
                <a:gridCol w="538792">
                  <a:extLst>
                    <a:ext uri="{9D8B030D-6E8A-4147-A177-3AD203B41FA5}">
                      <a16:colId xmlns:a16="http://schemas.microsoft.com/office/drawing/2014/main" val="3827523272"/>
                    </a:ext>
                  </a:extLst>
                </a:gridCol>
              </a:tblGrid>
              <a:tr h="33244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dirty="0">
                          <a:effectLst/>
                        </a:rPr>
                        <a:t>Antal</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906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837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22 116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74 355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1544414373"/>
                  </a:ext>
                </a:extLst>
              </a:tr>
              <a:tr h="39837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11 299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38 429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extLst>
                  <a:ext uri="{0D108BD9-81ED-4DB2-BD59-A6C34878D82A}">
                    <a16:rowId xmlns:a16="http://schemas.microsoft.com/office/drawing/2014/main" val="4178915708"/>
                  </a:ext>
                </a:extLst>
              </a:tr>
              <a:tr h="398370">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396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1 347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1554613420"/>
                  </a:ext>
                </a:extLst>
              </a:tr>
              <a:tr h="398370">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564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a:t>
                      </a:r>
                    </a:p>
                  </a:txBody>
                  <a:tcPr marL="9525" marR="9525" marT="9525" marB="0" anchor="ctr"/>
                </a:tc>
                <a:extLst>
                  <a:ext uri="{0D108BD9-81ED-4DB2-BD59-A6C34878D82A}">
                    <a16:rowId xmlns:a16="http://schemas.microsoft.com/office/drawing/2014/main" val="923977588"/>
                  </a:ext>
                </a:extLst>
              </a:tr>
            </a:tbl>
          </a:graphicData>
        </a:graphic>
      </p:graphicFrame>
      <p:sp>
        <p:nvSpPr>
          <p:cNvPr id="29" name="textruta 28">
            <a:extLst>
              <a:ext uri="{FF2B5EF4-FFF2-40B4-BE49-F238E27FC236}">
                <a16:creationId xmlns:a16="http://schemas.microsoft.com/office/drawing/2014/main" id="{37AF899F-A67D-4C59-BBDA-DB86F1E5C9BE}"/>
              </a:ext>
            </a:extLst>
          </p:cNvPr>
          <p:cNvSpPr txBox="1"/>
          <p:nvPr/>
        </p:nvSpPr>
        <p:spPr>
          <a:xfrm>
            <a:off x="6755213" y="3429000"/>
            <a:ext cx="1257075" cy="276999"/>
          </a:xfrm>
          <a:prstGeom prst="rect">
            <a:avLst/>
          </a:prstGeom>
          <a:noFill/>
        </p:spPr>
        <p:txBody>
          <a:bodyPr wrap="none" rtlCol="0">
            <a:spAutoFit/>
          </a:bodyPr>
          <a:lstStyle/>
          <a:p>
            <a:r>
              <a:rPr lang="sv-SE" sz="1200" b="1">
                <a:latin typeface="+mj-lt"/>
                <a:cs typeface="Arial" panose="020B0604020202020204" pitchFamily="34" charset="0"/>
              </a:rPr>
              <a:t>Nyföretagande</a:t>
            </a:r>
            <a:endParaRPr lang="sv-SE" sz="1200" b="1" dirty="0">
              <a:latin typeface="+mj-lt"/>
              <a:cs typeface="Arial" panose="020B0604020202020204" pitchFamily="34" charset="0"/>
            </a:endParaRPr>
          </a:p>
        </p:txBody>
      </p:sp>
      <p:graphicFrame>
        <p:nvGraphicFramePr>
          <p:cNvPr id="12" name="Diagram 11">
            <a:extLst>
              <a:ext uri="{FF2B5EF4-FFF2-40B4-BE49-F238E27FC236}">
                <a16:creationId xmlns:a16="http://schemas.microsoft.com/office/drawing/2014/main" id="{F3971010-5A4C-4747-B30A-56674C6BAB5A}"/>
              </a:ext>
            </a:extLst>
          </p:cNvPr>
          <p:cNvGraphicFramePr>
            <a:graphicFrameLocks/>
          </p:cNvGraphicFramePr>
          <p:nvPr>
            <p:extLst>
              <p:ext uri="{D42A27DB-BD31-4B8C-83A1-F6EECF244321}">
                <p14:modId xmlns:p14="http://schemas.microsoft.com/office/powerpoint/2010/main" val="62123428"/>
              </p:ext>
            </p:extLst>
          </p:nvPr>
        </p:nvGraphicFramePr>
        <p:xfrm>
          <a:off x="732409" y="1961008"/>
          <a:ext cx="5869727" cy="3888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870745"/>
            <a:ext cx="4722412" cy="1558255"/>
          </a:xfrm>
        </p:spPr>
        <p:txBody>
          <a:bodyPr/>
          <a:lstStyle/>
          <a:p>
            <a:pPr lvl="4"/>
            <a:r>
              <a:rPr lang="sv-SE" sz="1400" dirty="0"/>
              <a:t>Företagskonkurserna minskade med 27 procent i länet och 7 procent i Gävle.</a:t>
            </a:r>
          </a:p>
          <a:p>
            <a:pPr lvl="4"/>
            <a:r>
              <a:rPr lang="sv-SE" sz="1400" dirty="0"/>
              <a:t>De flesta konkurserna skedde inom </a:t>
            </a:r>
            <a:r>
              <a:rPr lang="sv-SE" sz="1400" b="0" i="0" u="none" strike="noStrike" dirty="0">
                <a:effectLst/>
              </a:rPr>
              <a:t>Parti - &amp; provisionshandel utom med motorfordon och enheter för kultur, nöje och fritid.</a:t>
            </a:r>
            <a:endParaRPr lang="sv-SE" sz="1400" dirty="0"/>
          </a:p>
          <a:p>
            <a:pPr marL="0" lvl="4" indent="0">
              <a:buNone/>
            </a:pPr>
            <a:r>
              <a:rPr lang="sv-SE" sz="1400" dirty="0"/>
              <a:t/>
            </a:r>
            <a:br>
              <a:rPr lang="sv-SE" sz="1400" dirty="0"/>
            </a:b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814CEC8F-43AA-4D05-80B7-55CB2684E8F4}"/>
              </a:ext>
            </a:extLst>
          </p:cNvPr>
          <p:cNvGraphicFramePr>
            <a:graphicFrameLocks noGrp="1"/>
          </p:cNvGraphicFramePr>
          <p:nvPr>
            <p:extLst>
              <p:ext uri="{D42A27DB-BD31-4B8C-83A1-F6EECF244321}">
                <p14:modId xmlns:p14="http://schemas.microsoft.com/office/powerpoint/2010/main" val="3631414341"/>
              </p:ext>
            </p:extLst>
          </p:nvPr>
        </p:nvGraphicFramePr>
        <p:xfrm>
          <a:off x="6755212" y="3705999"/>
          <a:ext cx="4722412" cy="2266433"/>
        </p:xfrm>
        <a:graphic>
          <a:graphicData uri="http://schemas.openxmlformats.org/drawingml/2006/table">
            <a:tbl>
              <a:tblPr bandRow="1">
                <a:tableStyleId>{2D5ABB26-0587-4C30-8999-92F81FD0307C}</a:tableStyleId>
              </a:tblPr>
              <a:tblGrid>
                <a:gridCol w="1542574">
                  <a:extLst>
                    <a:ext uri="{9D8B030D-6E8A-4147-A177-3AD203B41FA5}">
                      <a16:colId xmlns:a16="http://schemas.microsoft.com/office/drawing/2014/main" val="1678076792"/>
                    </a:ext>
                  </a:extLst>
                </a:gridCol>
                <a:gridCol w="685096">
                  <a:extLst>
                    <a:ext uri="{9D8B030D-6E8A-4147-A177-3AD203B41FA5}">
                      <a16:colId xmlns:a16="http://schemas.microsoft.com/office/drawing/2014/main" val="2601369493"/>
                    </a:ext>
                  </a:extLst>
                </a:gridCol>
                <a:gridCol w="777236">
                  <a:extLst>
                    <a:ext uri="{9D8B030D-6E8A-4147-A177-3AD203B41FA5}">
                      <a16:colId xmlns:a16="http://schemas.microsoft.com/office/drawing/2014/main" val="2395970223"/>
                    </a:ext>
                  </a:extLst>
                </a:gridCol>
                <a:gridCol w="615311">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ctr"/>
                      <a:r>
                        <a:rPr lang="sv-SE" sz="800" b="0" i="0" u="none" strike="noStrike">
                          <a:solidFill>
                            <a:srgbClr val="000000"/>
                          </a:solidFill>
                          <a:effectLst/>
                          <a:latin typeface="Futura Std Book" panose="020B0502020204020303" pitchFamily="34" charset="0"/>
                        </a:rPr>
                        <a:t>Antal</a:t>
                      </a:r>
                    </a:p>
                  </a:txBody>
                  <a:tcPr marL="9525" marR="9525" marT="9525" marB="0" anchor="ctr"/>
                </a:tc>
                <a:tc gridSpan="2">
                  <a:txBody>
                    <a:bodyPr/>
                    <a:lstStyle/>
                    <a:p>
                      <a:pPr algn="ctr" fontAlgn="ctr"/>
                      <a:r>
                        <a:rPr lang="sv-SE" sz="800" b="0" i="0" u="none" strike="noStrike">
                          <a:solidFill>
                            <a:srgbClr val="000000"/>
                          </a:solidFill>
                          <a:effectLst/>
                          <a:latin typeface="Futura Std Book" panose="020B0502020204020303" pitchFamily="34" charset="0"/>
                        </a:rPr>
                        <a:t>Förändring (%) </a:t>
                      </a:r>
                    </a:p>
                  </a:txBody>
                  <a:tcPr marL="9525" marR="9525" marT="9525" marB="0" anchor="ct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ctr"/>
                      <a:r>
                        <a:rPr lang="sv-SE" sz="800" b="0" i="0" u="none" strike="noStrike">
                          <a:solidFill>
                            <a:srgbClr val="000000"/>
                          </a:solidFill>
                          <a:effectLst/>
                          <a:latin typeface="Futura Std Book" panose="020B0502020204020303" pitchFamily="34" charset="0"/>
                        </a:rPr>
                        <a:t>R12*</a:t>
                      </a:r>
                    </a:p>
                  </a:txBody>
                  <a:tcPr marL="9525" marR="9525" marT="9525" marB="0" anchor="ctr"/>
                </a:tc>
                <a:tc hMerge="1">
                  <a:txBody>
                    <a:bodyPr/>
                    <a:lstStyle/>
                    <a:p>
                      <a:endParaRPr lang="sv-SE"/>
                    </a:p>
                  </a:txBody>
                  <a:tcPr/>
                </a:tc>
                <a:extLst>
                  <a:ext uri="{0D108BD9-81ED-4DB2-BD59-A6C34878D82A}">
                    <a16:rowId xmlns:a16="http://schemas.microsoft.com/office/drawing/2014/main" val="240735732"/>
                  </a:ext>
                </a:extLst>
              </a:tr>
              <a:tr h="34775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1 751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7 342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897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3 815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71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-9</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67D78452-A10A-4CFC-96C0-E9F33941F235}"/>
              </a:ext>
            </a:extLst>
          </p:cNvPr>
          <p:cNvGraphicFramePr>
            <a:graphicFrameLocks/>
          </p:cNvGraphicFramePr>
          <p:nvPr>
            <p:extLst>
              <p:ext uri="{D42A27DB-BD31-4B8C-83A1-F6EECF244321}">
                <p14:modId xmlns:p14="http://schemas.microsoft.com/office/powerpoint/2010/main" val="1166680327"/>
              </p:ext>
            </p:extLst>
          </p:nvPr>
        </p:nvGraphicFramePr>
        <p:xfrm>
          <a:off x="793677" y="1949297"/>
          <a:ext cx="5766514" cy="3807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872918"/>
            <a:ext cx="4722411" cy="1565990"/>
          </a:xfrm>
        </p:spPr>
        <p:txBody>
          <a:bodyPr/>
          <a:lstStyle/>
          <a:p>
            <a:pPr lvl="4"/>
            <a:r>
              <a:rPr lang="sv-SE" sz="1400" dirty="0"/>
              <a:t>Antalet sysselsatta invånare minskade med </a:t>
            </a:r>
            <a:br>
              <a:rPr lang="sv-SE" sz="1400" dirty="0"/>
            </a:br>
            <a:r>
              <a:rPr lang="sv-SE" sz="1400" dirty="0"/>
              <a:t>4,4 procent, eller 5 600 personer, under första kvartalet. </a:t>
            </a:r>
            <a:endParaRPr lang="sv-SE" sz="1400" dirty="0" smtClean="0"/>
          </a:p>
          <a:p>
            <a:pPr lvl="4"/>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2011 kv1</a:t>
            </a:r>
            <a:endParaRPr lang="sv-SE" sz="1400" dirty="0"/>
          </a:p>
        </p:txBody>
      </p:sp>
      <p:graphicFrame>
        <p:nvGraphicFramePr>
          <p:cNvPr id="17" name="Tabell 16">
            <a:extLst>
              <a:ext uri="{FF2B5EF4-FFF2-40B4-BE49-F238E27FC236}">
                <a16:creationId xmlns:a16="http://schemas.microsoft.com/office/drawing/2014/main" id="{B0310047-DACE-4A04-AF0A-B41B77D20F7B}"/>
              </a:ext>
            </a:extLst>
          </p:cNvPr>
          <p:cNvGraphicFramePr>
            <a:graphicFrameLocks noGrp="1"/>
          </p:cNvGraphicFramePr>
          <p:nvPr>
            <p:extLst>
              <p:ext uri="{D42A27DB-BD31-4B8C-83A1-F6EECF244321}">
                <p14:modId xmlns:p14="http://schemas.microsoft.com/office/powerpoint/2010/main" val="1266876391"/>
              </p:ext>
            </p:extLst>
          </p:nvPr>
        </p:nvGraphicFramePr>
        <p:xfrm>
          <a:off x="6755214" y="3741540"/>
          <a:ext cx="4722411" cy="2230892"/>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1319">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1319">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6941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4 921 400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-134 100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-2,7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2,3 </a:t>
                      </a:r>
                    </a:p>
                  </a:txBody>
                  <a:tcPr marL="9525" marR="9525" marT="9525" marB="0" anchor="ctr"/>
                </a:tc>
                <a:extLst>
                  <a:ext uri="{0D108BD9-81ED-4DB2-BD59-A6C34878D82A}">
                    <a16:rowId xmlns:a16="http://schemas.microsoft.com/office/drawing/2014/main" val="1544414373"/>
                  </a:ext>
                </a:extLst>
              </a:tr>
              <a:tr h="46941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2 290 500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-62 100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-2,6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3,9 </a:t>
                      </a:r>
                    </a:p>
                  </a:txBody>
                  <a:tcPr marL="9525" marR="9525" marT="9525" marB="0" anchor="ctr"/>
                </a:tc>
                <a:extLst>
                  <a:ext uri="{0D108BD9-81ED-4DB2-BD59-A6C34878D82A}">
                    <a16:rowId xmlns:a16="http://schemas.microsoft.com/office/drawing/2014/main" val="4178915708"/>
                  </a:ext>
                </a:extLst>
              </a:tr>
              <a:tr h="469418">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123 000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-5 600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-4,4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0,1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3" name="Diagram 12">
            <a:extLst>
              <a:ext uri="{FF2B5EF4-FFF2-40B4-BE49-F238E27FC236}">
                <a16:creationId xmlns:a16="http://schemas.microsoft.com/office/drawing/2014/main" id="{C35A42FD-ED15-42DE-AD69-29AA8D1F7BF8}"/>
              </a:ext>
            </a:extLst>
          </p:cNvPr>
          <p:cNvGraphicFramePr>
            <a:graphicFrameLocks/>
          </p:cNvGraphicFramePr>
          <p:nvPr>
            <p:extLst>
              <p:ext uri="{D42A27DB-BD31-4B8C-83A1-F6EECF244321}">
                <p14:modId xmlns:p14="http://schemas.microsoft.com/office/powerpoint/2010/main" val="4002456491"/>
              </p:ext>
            </p:extLst>
          </p:nvPr>
        </p:nvGraphicFramePr>
        <p:xfrm>
          <a:off x="732405" y="1927919"/>
          <a:ext cx="5844563" cy="38290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3367452857"/>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bg1"/>
                          </a:solidFill>
                        </a:rPr>
                        <a:t>Gävleborgs </a:t>
                      </a:r>
                      <a:r>
                        <a:rPr lang="sv-SE" sz="10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17 000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9,0</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-8,2</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-5 700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och restauranger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14 100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12 100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23,5</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16 100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12,6</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25 000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31,6</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123 000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123 000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-5 600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2883</TotalTime>
  <Words>2971</Words>
  <Application>Microsoft Office PowerPoint</Application>
  <PresentationFormat>Bredbild</PresentationFormat>
  <Paragraphs>1163</Paragraphs>
  <Slides>23</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Arial</vt:lpstr>
      <vt:lpstr>Futura Std Book</vt:lpstr>
      <vt:lpstr>Futura Std Book</vt:lpstr>
      <vt:lpstr>Garamond</vt:lpstr>
      <vt:lpstr>Times New Roman</vt:lpstr>
      <vt:lpstr>Wingdings</vt:lpstr>
      <vt:lpstr>Stockholm Business Region</vt:lpstr>
      <vt:lpstr>PowerPoint-presentation</vt:lpstr>
      <vt:lpstr>Om rapporten</vt:lpstr>
      <vt:lpstr>Fortsatt avmattning i Gävleborg </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Stefan Frid</cp:lastModifiedBy>
  <cp:revision>517</cp:revision>
  <cp:lastPrinted>2020-06-25T06:11:31Z</cp:lastPrinted>
  <dcterms:created xsi:type="dcterms:W3CDTF">2019-04-29T08:02:07Z</dcterms:created>
  <dcterms:modified xsi:type="dcterms:W3CDTF">2021-07-01T06:07:35Z</dcterms:modified>
</cp:coreProperties>
</file>