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369" r:id="rId2"/>
    <p:sldId id="308" r:id="rId3"/>
    <p:sldId id="379" r:id="rId4"/>
    <p:sldId id="370" r:id="rId5"/>
    <p:sldId id="371" r:id="rId6"/>
    <p:sldId id="351" r:id="rId7"/>
    <p:sldId id="372" r:id="rId8"/>
    <p:sldId id="373" r:id="rId9"/>
    <p:sldId id="354" r:id="rId10"/>
    <p:sldId id="368" r:id="rId11"/>
    <p:sldId id="374" r:id="rId12"/>
    <p:sldId id="375" r:id="rId13"/>
    <p:sldId id="358" r:id="rId14"/>
    <p:sldId id="359" r:id="rId15"/>
    <p:sldId id="376" r:id="rId16"/>
    <p:sldId id="377" r:id="rId17"/>
    <p:sldId id="378" r:id="rId18"/>
    <p:sldId id="367"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pport" id="{E2D09124-2141-4BB3-A39B-6EEF30579164}">
          <p14:sldIdLst>
            <p14:sldId id="369"/>
            <p14:sldId id="308"/>
            <p14:sldId id="379"/>
            <p14:sldId id="370"/>
            <p14:sldId id="371"/>
            <p14:sldId id="351"/>
            <p14:sldId id="372"/>
            <p14:sldId id="373"/>
            <p14:sldId id="354"/>
            <p14:sldId id="368"/>
            <p14:sldId id="374"/>
            <p14:sldId id="375"/>
            <p14:sldId id="358"/>
            <p14:sldId id="359"/>
            <p14:sldId id="376"/>
            <p14:sldId id="377"/>
            <p14:sldId id="378"/>
            <p14:sldId id="3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smus Ragnarsson" initials="RR" lastIdx="2" clrIdx="0">
    <p:extLst>
      <p:ext uri="{19B8F6BF-5375-455C-9EA6-DF929625EA0E}">
        <p15:presenceInfo xmlns:p15="http://schemas.microsoft.com/office/powerpoint/2012/main" userId="S::rasmus.ragnarsson@indikator.org::130af0ea-7f48-4e1e-b25e-5e975adb73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52364"/>
    <a:srgbClr val="C4006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just format 1 - Dekorfär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7" autoAdjust="0"/>
    <p:restoredTop sz="88837" autoAdjust="0"/>
  </p:normalViewPr>
  <p:slideViewPr>
    <p:cSldViewPr snapToGrid="0">
      <p:cViewPr varScale="1">
        <p:scale>
          <a:sx n="69" d="100"/>
          <a:sy n="69" d="100"/>
        </p:scale>
        <p:origin x="640" y="44"/>
      </p:cViewPr>
      <p:guideLst/>
    </p:cSldViewPr>
  </p:slideViewPr>
  <p:notesTextViewPr>
    <p:cViewPr>
      <p:scale>
        <a:sx n="3" d="2"/>
        <a:sy n="3" d="2"/>
      </p:scale>
      <p:origin x="0" y="0"/>
    </p:cViewPr>
  </p:notesTextViewPr>
  <p:sorterViewPr>
    <p:cViewPr>
      <p:scale>
        <a:sx n="78" d="100"/>
        <a:sy n="78" d="100"/>
      </p:scale>
      <p:origin x="0" y="0"/>
    </p:cViewPr>
  </p:sorter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BA%20NY_klar.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BA%20NY_klar.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BA%20NY_klar.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BA%20NY_kl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BA%20NY_kla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BA%20NY_kla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BA%20NY_kla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BA%20NY_klar.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BA%20NY_klar.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BA%20NY_klar.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's4 graf'!$B$12</c:f>
              <c:strCache>
                <c:ptCount val="1"/>
                <c:pt idx="0">
                  <c:v>Total</c:v>
                </c:pt>
              </c:strCache>
            </c:strRef>
          </c:tx>
          <c:spPr>
            <a:ln w="28575" cap="rnd">
              <a:solidFill>
                <a:schemeClr val="accent2"/>
              </a:solidFill>
              <a:round/>
            </a:ln>
            <a:effectLst/>
          </c:spPr>
          <c:marker>
            <c:symbol val="none"/>
          </c:marker>
          <c:cat>
            <c:strRef>
              <c:f>'s4 graf'!$C$11:$AQ$11</c:f>
              <c:strCache>
                <c:ptCount val="41"/>
                <c:pt idx="0">
                  <c:v>2011</c:v>
                </c:pt>
                <c:pt idx="5">
                  <c:v>2012</c:v>
                </c:pt>
                <c:pt idx="9">
                  <c:v>2013</c:v>
                </c:pt>
                <c:pt idx="13">
                  <c:v>2014</c:v>
                </c:pt>
                <c:pt idx="17">
                  <c:v>2015</c:v>
                </c:pt>
                <c:pt idx="21">
                  <c:v>2016</c:v>
                </c:pt>
                <c:pt idx="25">
                  <c:v>2017</c:v>
                </c:pt>
                <c:pt idx="29">
                  <c:v>2018</c:v>
                </c:pt>
                <c:pt idx="33">
                  <c:v>2019</c:v>
                </c:pt>
                <c:pt idx="37">
                  <c:v>2020</c:v>
                </c:pt>
                <c:pt idx="40">
                  <c:v>2021</c:v>
                </c:pt>
              </c:strCache>
            </c:strRef>
          </c:cat>
          <c:val>
            <c:numRef>
              <c:f>'s4 graf'!$C$12:$AQ$12</c:f>
              <c:numCache>
                <c:formatCode>General</c:formatCode>
                <c:ptCount val="41"/>
                <c:pt idx="0">
                  <c:v>100</c:v>
                </c:pt>
                <c:pt idx="1">
                  <c:v>105.93630496028659</c:v>
                </c:pt>
                <c:pt idx="2">
                  <c:v>104.81117627651204</c:v>
                </c:pt>
                <c:pt idx="3">
                  <c:v>104.58324077031476</c:v>
                </c:pt>
                <c:pt idx="4">
                  <c:v>104.63806392053377</c:v>
                </c:pt>
                <c:pt idx="5">
                  <c:v>110.26457471791979</c:v>
                </c:pt>
                <c:pt idx="6">
                  <c:v>108.42833534993213</c:v>
                </c:pt>
                <c:pt idx="7">
                  <c:v>108.88633146610198</c:v>
                </c:pt>
                <c:pt idx="8">
                  <c:v>107.79931803224433</c:v>
                </c:pt>
                <c:pt idx="9">
                  <c:v>112.81889646227027</c:v>
                </c:pt>
                <c:pt idx="10">
                  <c:v>111.60587804314017</c:v>
                </c:pt>
                <c:pt idx="11">
                  <c:v>112.19251215498943</c:v>
                </c:pt>
                <c:pt idx="12">
                  <c:v>111.76032225685998</c:v>
                </c:pt>
                <c:pt idx="13">
                  <c:v>117.95978078910038</c:v>
                </c:pt>
                <c:pt idx="14">
                  <c:v>116.47926431181213</c:v>
                </c:pt>
                <c:pt idx="15">
                  <c:v>115.9298143768906</c:v>
                </c:pt>
                <c:pt idx="16">
                  <c:v>117.08134262965277</c:v>
                </c:pt>
                <c:pt idx="17">
                  <c:v>123.75673782417401</c:v>
                </c:pt>
                <c:pt idx="18">
                  <c:v>121.82852849191023</c:v>
                </c:pt>
                <c:pt idx="19">
                  <c:v>122.13438648042855</c:v>
                </c:pt>
                <c:pt idx="20">
                  <c:v>123.50566608329424</c:v>
                </c:pt>
                <c:pt idx="21">
                  <c:v>128.86777095227316</c:v>
                </c:pt>
                <c:pt idx="22">
                  <c:v>128.0135267754994</c:v>
                </c:pt>
                <c:pt idx="23">
                  <c:v>129.13141129288937</c:v>
                </c:pt>
                <c:pt idx="24">
                  <c:v>129.4676684580264</c:v>
                </c:pt>
                <c:pt idx="25">
                  <c:v>136.28856178373996</c:v>
                </c:pt>
                <c:pt idx="26">
                  <c:v>134.31548477253989</c:v>
                </c:pt>
                <c:pt idx="27">
                  <c:v>135.2598793486481</c:v>
                </c:pt>
                <c:pt idx="28">
                  <c:v>135.5241149875371</c:v>
                </c:pt>
                <c:pt idx="29">
                  <c:v>144.0004989548392</c:v>
                </c:pt>
                <c:pt idx="30">
                  <c:v>141.42927429383857</c:v>
                </c:pt>
                <c:pt idx="31">
                  <c:v>141.52739648061805</c:v>
                </c:pt>
                <c:pt idx="32">
                  <c:v>142.38815783932972</c:v>
                </c:pt>
                <c:pt idx="33">
                  <c:v>149.52473091233099</c:v>
                </c:pt>
                <c:pt idx="34">
                  <c:v>147.40223846380957</c:v>
                </c:pt>
                <c:pt idx="35">
                  <c:v>147.12099497501717</c:v>
                </c:pt>
                <c:pt idx="36">
                  <c:v>148.36604227825504</c:v>
                </c:pt>
                <c:pt idx="37">
                  <c:v>149.67394796282997</c:v>
                </c:pt>
                <c:pt idx="38">
                  <c:v>147.10053269590901</c:v>
                </c:pt>
                <c:pt idx="39">
                  <c:v>148.27950044076229</c:v>
                </c:pt>
                <c:pt idx="40">
                  <c:v>152.30156424149851</c:v>
                </c:pt>
              </c:numCache>
            </c:numRef>
          </c:val>
          <c:smooth val="0"/>
          <c:extLst>
            <c:ext xmlns:c16="http://schemas.microsoft.com/office/drawing/2014/chart" uri="{C3380CC4-5D6E-409C-BE32-E72D297353CC}">
              <c16:uniqueId val="{00000000-E4A3-4FC7-B82D-F02C347950C8}"/>
            </c:ext>
          </c:extLst>
        </c:ser>
        <c:ser>
          <c:idx val="1"/>
          <c:order val="1"/>
          <c:tx>
            <c:strRef>
              <c:f>'s4 graf'!$B$18</c:f>
              <c:strCache>
                <c:ptCount val="1"/>
                <c:pt idx="0">
                  <c:v>Per invånare</c:v>
                </c:pt>
              </c:strCache>
            </c:strRef>
          </c:tx>
          <c:spPr>
            <a:ln w="28575" cap="rnd">
              <a:solidFill>
                <a:schemeClr val="accent1"/>
              </a:solidFill>
              <a:round/>
            </a:ln>
            <a:effectLst/>
          </c:spPr>
          <c:marker>
            <c:symbol val="none"/>
          </c:marker>
          <c:cat>
            <c:strRef>
              <c:f>'s4 graf'!$C$11:$AQ$11</c:f>
              <c:strCache>
                <c:ptCount val="41"/>
                <c:pt idx="0">
                  <c:v>2011</c:v>
                </c:pt>
                <c:pt idx="5">
                  <c:v>2012</c:v>
                </c:pt>
                <c:pt idx="9">
                  <c:v>2013</c:v>
                </c:pt>
                <c:pt idx="13">
                  <c:v>2014</c:v>
                </c:pt>
                <c:pt idx="17">
                  <c:v>2015</c:v>
                </c:pt>
                <c:pt idx="21">
                  <c:v>2016</c:v>
                </c:pt>
                <c:pt idx="25">
                  <c:v>2017</c:v>
                </c:pt>
                <c:pt idx="29">
                  <c:v>2018</c:v>
                </c:pt>
                <c:pt idx="33">
                  <c:v>2019</c:v>
                </c:pt>
                <c:pt idx="37">
                  <c:v>2020</c:v>
                </c:pt>
                <c:pt idx="40">
                  <c:v>2021</c:v>
                </c:pt>
              </c:strCache>
            </c:strRef>
          </c:cat>
          <c:val>
            <c:numRef>
              <c:f>'s4 graf'!$C$13:$AQ$13</c:f>
              <c:numCache>
                <c:formatCode>General</c:formatCode>
                <c:ptCount val="41"/>
                <c:pt idx="0">
                  <c:v>100</c:v>
                </c:pt>
                <c:pt idx="1">
                  <c:v>105.62856528749934</c:v>
                </c:pt>
                <c:pt idx="2">
                  <c:v>104.15070974416736</c:v>
                </c:pt>
                <c:pt idx="3">
                  <c:v>103.72282390054498</c:v>
                </c:pt>
                <c:pt idx="4">
                  <c:v>103.53869432449761</c:v>
                </c:pt>
                <c:pt idx="5">
                  <c:v>108.78241609114045</c:v>
                </c:pt>
                <c:pt idx="6">
                  <c:v>106.58778344886133</c:v>
                </c:pt>
                <c:pt idx="7">
                  <c:v>106.78279460386079</c:v>
                </c:pt>
                <c:pt idx="8">
                  <c:v>105.41586551632432</c:v>
                </c:pt>
                <c:pt idx="9">
                  <c:v>109.96886396120573</c:v>
                </c:pt>
                <c:pt idx="10">
                  <c:v>108.36989063835128</c:v>
                </c:pt>
                <c:pt idx="11">
                  <c:v>108.65888400404435</c:v>
                </c:pt>
                <c:pt idx="12">
                  <c:v>107.91349910363081</c:v>
                </c:pt>
                <c:pt idx="13">
                  <c:v>113.49954284650556</c:v>
                </c:pt>
                <c:pt idx="14">
                  <c:v>111.63450578018107</c:v>
                </c:pt>
                <c:pt idx="15">
                  <c:v>110.87333567310476</c:v>
                </c:pt>
                <c:pt idx="16">
                  <c:v>111.69560972425754</c:v>
                </c:pt>
                <c:pt idx="17">
                  <c:v>117.68761075390583</c:v>
                </c:pt>
                <c:pt idx="18">
                  <c:v>115.37174870042283</c:v>
                </c:pt>
                <c:pt idx="19">
                  <c:v>115.36855824811266</c:v>
                </c:pt>
                <c:pt idx="20">
                  <c:v>116.32927432285175</c:v>
                </c:pt>
                <c:pt idx="21">
                  <c:v>120.95216538014037</c:v>
                </c:pt>
                <c:pt idx="22">
                  <c:v>119.52911438903148</c:v>
                </c:pt>
                <c:pt idx="23">
                  <c:v>120.10278262383063</c:v>
                </c:pt>
                <c:pt idx="24">
                  <c:v>120.01424870604134</c:v>
                </c:pt>
                <c:pt idx="25">
                  <c:v>125.88631795756196</c:v>
                </c:pt>
                <c:pt idx="26">
                  <c:v>123.50555458248314</c:v>
                </c:pt>
                <c:pt idx="27">
                  <c:v>124.00063752304703</c:v>
                </c:pt>
                <c:pt idx="28">
                  <c:v>123.91616970563577</c:v>
                </c:pt>
                <c:pt idx="29">
                  <c:v>131.2239328669875</c:v>
                </c:pt>
                <c:pt idx="30">
                  <c:v>128.37635987168613</c:v>
                </c:pt>
                <c:pt idx="31">
                  <c:v>128.09413575184979</c:v>
                </c:pt>
                <c:pt idx="32">
                  <c:v>128.49288447117303</c:v>
                </c:pt>
                <c:pt idx="33">
                  <c:v>134.51044606691582</c:v>
                </c:pt>
                <c:pt idx="34">
                  <c:v>132.130288029621</c:v>
                </c:pt>
                <c:pt idx="35">
                  <c:v>131.64445733693654</c:v>
                </c:pt>
                <c:pt idx="36">
                  <c:v>132.50899115508477</c:v>
                </c:pt>
                <c:pt idx="37">
                  <c:v>133.56828784153586</c:v>
                </c:pt>
                <c:pt idx="38">
                  <c:v>131.00508218055427</c:v>
                </c:pt>
                <c:pt idx="39">
                  <c:v>131.97387830821333</c:v>
                </c:pt>
                <c:pt idx="40">
                  <c:v>135.37862221365748</c:v>
                </c:pt>
              </c:numCache>
            </c:numRef>
          </c:val>
          <c:smooth val="0"/>
          <c:extLst>
            <c:ext xmlns:c16="http://schemas.microsoft.com/office/drawing/2014/chart" uri="{C3380CC4-5D6E-409C-BE32-E72D297353CC}">
              <c16:uniqueId val="{00000001-E4A3-4FC7-B82D-F02C347950C8}"/>
            </c:ext>
          </c:extLst>
        </c:ser>
        <c:ser>
          <c:idx val="2"/>
          <c:order val="2"/>
          <c:tx>
            <c:strRef>
              <c:f>'s4 graf'!$B$19</c:f>
              <c:strCache>
                <c:ptCount val="1"/>
                <c:pt idx="0">
                  <c:v>Per sysselsatt</c:v>
                </c:pt>
              </c:strCache>
            </c:strRef>
          </c:tx>
          <c:spPr>
            <a:ln w="28575" cap="rnd">
              <a:solidFill>
                <a:schemeClr val="accent3"/>
              </a:solidFill>
              <a:prstDash val="sysDash"/>
              <a:round/>
            </a:ln>
            <a:effectLst/>
          </c:spPr>
          <c:marker>
            <c:symbol val="none"/>
          </c:marker>
          <c:cat>
            <c:strRef>
              <c:f>'s4 graf'!$C$11:$AQ$11</c:f>
              <c:strCache>
                <c:ptCount val="41"/>
                <c:pt idx="0">
                  <c:v>2011</c:v>
                </c:pt>
                <c:pt idx="5">
                  <c:v>2012</c:v>
                </c:pt>
                <c:pt idx="9">
                  <c:v>2013</c:v>
                </c:pt>
                <c:pt idx="13">
                  <c:v>2014</c:v>
                </c:pt>
                <c:pt idx="17">
                  <c:v>2015</c:v>
                </c:pt>
                <c:pt idx="21">
                  <c:v>2016</c:v>
                </c:pt>
                <c:pt idx="25">
                  <c:v>2017</c:v>
                </c:pt>
                <c:pt idx="29">
                  <c:v>2018</c:v>
                </c:pt>
                <c:pt idx="33">
                  <c:v>2019</c:v>
                </c:pt>
                <c:pt idx="37">
                  <c:v>2020</c:v>
                </c:pt>
                <c:pt idx="40">
                  <c:v>2021</c:v>
                </c:pt>
              </c:strCache>
            </c:strRef>
          </c:cat>
          <c:val>
            <c:numRef>
              <c:f>'s4 graf'!$C$14:$AQ$14</c:f>
              <c:numCache>
                <c:formatCode>General</c:formatCode>
                <c:ptCount val="41"/>
                <c:pt idx="0">
                  <c:v>100</c:v>
                </c:pt>
                <c:pt idx="1">
                  <c:v>103.93731626476227</c:v>
                </c:pt>
                <c:pt idx="2">
                  <c:v>101.73779556540559</c:v>
                </c:pt>
                <c:pt idx="3">
                  <c:v>102.68317807738214</c:v>
                </c:pt>
                <c:pt idx="4">
                  <c:v>103.58660205412714</c:v>
                </c:pt>
                <c:pt idx="5">
                  <c:v>107.26896260061272</c:v>
                </c:pt>
                <c:pt idx="6">
                  <c:v>104.36328650220187</c:v>
                </c:pt>
                <c:pt idx="7">
                  <c:v>105.81816986298389</c:v>
                </c:pt>
                <c:pt idx="8">
                  <c:v>105.65441537908944</c:v>
                </c:pt>
                <c:pt idx="9">
                  <c:v>108.28047723666364</c:v>
                </c:pt>
                <c:pt idx="10">
                  <c:v>105.97025727038302</c:v>
                </c:pt>
                <c:pt idx="11">
                  <c:v>107.25433305187262</c:v>
                </c:pt>
                <c:pt idx="12">
                  <c:v>108.07049430652076</c:v>
                </c:pt>
                <c:pt idx="13">
                  <c:v>111.62240389942443</c:v>
                </c:pt>
                <c:pt idx="14">
                  <c:v>108.22201399667034</c:v>
                </c:pt>
                <c:pt idx="15">
                  <c:v>109.21962379410554</c:v>
                </c:pt>
                <c:pt idx="16">
                  <c:v>110.99009414109346</c:v>
                </c:pt>
                <c:pt idx="17">
                  <c:v>115.33749295250726</c:v>
                </c:pt>
                <c:pt idx="18">
                  <c:v>112.3353964016315</c:v>
                </c:pt>
                <c:pt idx="19">
                  <c:v>113.26668848046801</c:v>
                </c:pt>
                <c:pt idx="20">
                  <c:v>115.34365966646541</c:v>
                </c:pt>
                <c:pt idx="21">
                  <c:v>117.26642524008062</c:v>
                </c:pt>
                <c:pt idx="22">
                  <c:v>116.0633428581036</c:v>
                </c:pt>
                <c:pt idx="23">
                  <c:v>117.97558497229412</c:v>
                </c:pt>
                <c:pt idx="24">
                  <c:v>118.57743399095961</c:v>
                </c:pt>
                <c:pt idx="25">
                  <c:v>121.9495670386861</c:v>
                </c:pt>
                <c:pt idx="26">
                  <c:v>118.74434656361512</c:v>
                </c:pt>
                <c:pt idx="27">
                  <c:v>120.62547279056933</c:v>
                </c:pt>
                <c:pt idx="28">
                  <c:v>120.88729920692236</c:v>
                </c:pt>
                <c:pt idx="29">
                  <c:v>126.28179536948505</c:v>
                </c:pt>
                <c:pt idx="30">
                  <c:v>122.59109024628005</c:v>
                </c:pt>
                <c:pt idx="31">
                  <c:v>124.13943484433528</c:v>
                </c:pt>
                <c:pt idx="32">
                  <c:v>125.12364687430323</c:v>
                </c:pt>
                <c:pt idx="33">
                  <c:v>129.77760862812019</c:v>
                </c:pt>
                <c:pt idx="34">
                  <c:v>126.47991706825465</c:v>
                </c:pt>
                <c:pt idx="35">
                  <c:v>127.66979755281342</c:v>
                </c:pt>
                <c:pt idx="36">
                  <c:v>129.85024273184015</c:v>
                </c:pt>
                <c:pt idx="37">
                  <c:v>131.71153895865751</c:v>
                </c:pt>
                <c:pt idx="38">
                  <c:v>129.17643912691457</c:v>
                </c:pt>
                <c:pt idx="39">
                  <c:v>131.10640761262917</c:v>
                </c:pt>
                <c:pt idx="40">
                  <c:v>136.90850066502747</c:v>
                </c:pt>
              </c:numCache>
            </c:numRef>
          </c:val>
          <c:smooth val="0"/>
          <c:extLst>
            <c:ext xmlns:c16="http://schemas.microsoft.com/office/drawing/2014/chart" uri="{C3380CC4-5D6E-409C-BE32-E72D297353CC}">
              <c16:uniqueId val="{00000002-E4A3-4FC7-B82D-F02C347950C8}"/>
            </c:ext>
          </c:extLst>
        </c:ser>
        <c:dLbls>
          <c:showLegendKey val="0"/>
          <c:showVal val="0"/>
          <c:showCatName val="0"/>
          <c:showSerName val="0"/>
          <c:showPercent val="0"/>
          <c:showBubbleSize val="0"/>
        </c:dLbls>
        <c:smooth val="0"/>
        <c:axId val="312635688"/>
        <c:axId val="312637328"/>
      </c:lineChart>
      <c:catAx>
        <c:axId val="312635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2637328"/>
        <c:crosses val="autoZero"/>
        <c:auto val="1"/>
        <c:lblAlgn val="ctr"/>
        <c:lblOffset val="100"/>
        <c:noMultiLvlLbl val="0"/>
      </c:catAx>
      <c:valAx>
        <c:axId val="312637328"/>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2635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'16 Graf'!$A$3</c:f>
              <c:strCache>
                <c:ptCount val="1"/>
                <c:pt idx="0">
                  <c:v>Stockholmregionen</c:v>
                </c:pt>
              </c:strCache>
            </c:strRef>
          </c:tx>
          <c:spPr>
            <a:ln w="28575" cap="rnd">
              <a:solidFill>
                <a:schemeClr val="accent2"/>
              </a:solidFill>
              <a:round/>
            </a:ln>
            <a:effectLst/>
          </c:spPr>
          <c:marker>
            <c:symbol val="none"/>
          </c:marker>
          <c:cat>
            <c:numRef>
              <c:f>'16 Graf'!$B$1:$AP$1</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'16 Graf'!$B$3:$AP$3</c:f>
              <c:numCache>
                <c:formatCode>General</c:formatCode>
                <c:ptCount val="41"/>
                <c:pt idx="0">
                  <c:v>100</c:v>
                </c:pt>
                <c:pt idx="1">
                  <c:v>98.54704797047971</c:v>
                </c:pt>
                <c:pt idx="2">
                  <c:v>58.141143911439116</c:v>
                </c:pt>
                <c:pt idx="3">
                  <c:v>58.256457564575648</c:v>
                </c:pt>
                <c:pt idx="4">
                  <c:v>50.461254612546128</c:v>
                </c:pt>
                <c:pt idx="5">
                  <c:v>75.392066420664207</c:v>
                </c:pt>
                <c:pt idx="6">
                  <c:v>52.052583025830259</c:v>
                </c:pt>
                <c:pt idx="7">
                  <c:v>61.946494464944649</c:v>
                </c:pt>
                <c:pt idx="8">
                  <c:v>102.9289667896679</c:v>
                </c:pt>
                <c:pt idx="9">
                  <c:v>97.739852398523979</c:v>
                </c:pt>
                <c:pt idx="10">
                  <c:v>87.892066420664207</c:v>
                </c:pt>
                <c:pt idx="11">
                  <c:v>119.32656826568265</c:v>
                </c:pt>
                <c:pt idx="12">
                  <c:v>114.41420664206642</c:v>
                </c:pt>
                <c:pt idx="13">
                  <c:v>120.38745387453875</c:v>
                </c:pt>
                <c:pt idx="14">
                  <c:v>97.87822878228782</c:v>
                </c:pt>
                <c:pt idx="15">
                  <c:v>147.60147601476015</c:v>
                </c:pt>
                <c:pt idx="16">
                  <c:v>162.91512915129152</c:v>
                </c:pt>
                <c:pt idx="17">
                  <c:v>173.27029520295204</c:v>
                </c:pt>
                <c:pt idx="18">
                  <c:v>137.93819188191881</c:v>
                </c:pt>
                <c:pt idx="19">
                  <c:v>141.16697416974171</c:v>
                </c:pt>
                <c:pt idx="20">
                  <c:v>211.16236162361625</c:v>
                </c:pt>
                <c:pt idx="21">
                  <c:v>198.33948339483396</c:v>
                </c:pt>
                <c:pt idx="22">
                  <c:v>178.25184501845018</c:v>
                </c:pt>
                <c:pt idx="23">
                  <c:v>181.61900369003689</c:v>
                </c:pt>
                <c:pt idx="24">
                  <c:v>194.53413284132841</c:v>
                </c:pt>
                <c:pt idx="25">
                  <c:v>221.40221402214021</c:v>
                </c:pt>
                <c:pt idx="26">
                  <c:v>151.68357933579335</c:v>
                </c:pt>
                <c:pt idx="27">
                  <c:v>207.03413284132841</c:v>
                </c:pt>
                <c:pt idx="28">
                  <c:v>145.11070110701107</c:v>
                </c:pt>
                <c:pt idx="29">
                  <c:v>135.44741697416976</c:v>
                </c:pt>
                <c:pt idx="30">
                  <c:v>103.22878228782288</c:v>
                </c:pt>
                <c:pt idx="31">
                  <c:v>161.85424354243543</c:v>
                </c:pt>
                <c:pt idx="32">
                  <c:v>119.14206642066421</c:v>
                </c:pt>
                <c:pt idx="33">
                  <c:v>142.11254612546125</c:v>
                </c:pt>
                <c:pt idx="34">
                  <c:v>102.85977859778598</c:v>
                </c:pt>
                <c:pt idx="35">
                  <c:v>177.07564575645756</c:v>
                </c:pt>
                <c:pt idx="36">
                  <c:v>134.01752767527674</c:v>
                </c:pt>
                <c:pt idx="37">
                  <c:v>135.93173431734317</c:v>
                </c:pt>
                <c:pt idx="38">
                  <c:v>102.26014760147602</c:v>
                </c:pt>
                <c:pt idx="39">
                  <c:v>126.91420664206642</c:v>
                </c:pt>
                <c:pt idx="40">
                  <c:v>151.98339483394835</c:v>
                </c:pt>
              </c:numCache>
            </c:numRef>
          </c:val>
          <c:smooth val="0"/>
          <c:extLst>
            <c:ext xmlns:c16="http://schemas.microsoft.com/office/drawing/2014/chart" uri="{C3380CC4-5D6E-409C-BE32-E72D297353CC}">
              <c16:uniqueId val="{00000000-2DF7-4C9E-8758-47CD0C08A0B1}"/>
            </c:ext>
          </c:extLst>
        </c:ser>
        <c:ser>
          <c:idx val="0"/>
          <c:order val="1"/>
          <c:tx>
            <c:strRef>
              <c:f>'16 Graf'!$A$2</c:f>
              <c:strCache>
                <c:ptCount val="1"/>
                <c:pt idx="0">
                  <c:v>Övriga sverige</c:v>
                </c:pt>
              </c:strCache>
            </c:strRef>
          </c:tx>
          <c:spPr>
            <a:ln w="28575" cap="rnd">
              <a:solidFill>
                <a:schemeClr val="accent1"/>
              </a:solidFill>
              <a:prstDash val="sysDash"/>
              <a:round/>
            </a:ln>
            <a:effectLst/>
          </c:spPr>
          <c:marker>
            <c:symbol val="none"/>
          </c:marker>
          <c:cat>
            <c:numRef>
              <c:f>'16 Graf'!$B$1:$AP$1</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'16 Graf'!$B$2:$AP$2</c:f>
              <c:numCache>
                <c:formatCode>General</c:formatCode>
                <c:ptCount val="41"/>
                <c:pt idx="0">
                  <c:v>100</c:v>
                </c:pt>
                <c:pt idx="1">
                  <c:v>108.26288519225525</c:v>
                </c:pt>
                <c:pt idx="2">
                  <c:v>66.484865012271612</c:v>
                </c:pt>
                <c:pt idx="3">
                  <c:v>81.128988273793297</c:v>
                </c:pt>
                <c:pt idx="4">
                  <c:v>92.637032997000276</c:v>
                </c:pt>
                <c:pt idx="5">
                  <c:v>80.3381510771748</c:v>
                </c:pt>
                <c:pt idx="6">
                  <c:v>58.521952549768201</c:v>
                </c:pt>
                <c:pt idx="7">
                  <c:v>66.266703026997547</c:v>
                </c:pt>
                <c:pt idx="8">
                  <c:v>78.783746932097088</c:v>
                </c:pt>
                <c:pt idx="9">
                  <c:v>97.763839650940824</c:v>
                </c:pt>
                <c:pt idx="10">
                  <c:v>73.684210526315795</c:v>
                </c:pt>
                <c:pt idx="11">
                  <c:v>99.236433051540772</c:v>
                </c:pt>
                <c:pt idx="12">
                  <c:v>102.75429506408508</c:v>
                </c:pt>
                <c:pt idx="13">
                  <c:v>109.2718843741478</c:v>
                </c:pt>
                <c:pt idx="14">
                  <c:v>95.909462776111269</c:v>
                </c:pt>
                <c:pt idx="15">
                  <c:v>127.87019361876193</c:v>
                </c:pt>
                <c:pt idx="16">
                  <c:v>115.8712844286883</c:v>
                </c:pt>
                <c:pt idx="17">
                  <c:v>155.63130624488682</c:v>
                </c:pt>
                <c:pt idx="18">
                  <c:v>157.94927733842377</c:v>
                </c:pt>
                <c:pt idx="19">
                  <c:v>154.48595582219798</c:v>
                </c:pt>
                <c:pt idx="20">
                  <c:v>156.14944095991274</c:v>
                </c:pt>
                <c:pt idx="21">
                  <c:v>217.53476956640304</c:v>
                </c:pt>
                <c:pt idx="22">
                  <c:v>189.06463048813745</c:v>
                </c:pt>
                <c:pt idx="23">
                  <c:v>195.44586855740388</c:v>
                </c:pt>
                <c:pt idx="24">
                  <c:v>232.80610853558767</c:v>
                </c:pt>
                <c:pt idx="25">
                  <c:v>221.21625306790293</c:v>
                </c:pt>
                <c:pt idx="26">
                  <c:v>167.3302427052086</c:v>
                </c:pt>
                <c:pt idx="27">
                  <c:v>201.90891737114808</c:v>
                </c:pt>
                <c:pt idx="28">
                  <c:v>204.4450504499591</c:v>
                </c:pt>
                <c:pt idx="29">
                  <c:v>231.71529860921734</c:v>
                </c:pt>
                <c:pt idx="30">
                  <c:v>178.92009817289338</c:v>
                </c:pt>
                <c:pt idx="31">
                  <c:v>183.36514862285247</c:v>
                </c:pt>
                <c:pt idx="32">
                  <c:v>176.11126261248978</c:v>
                </c:pt>
                <c:pt idx="33">
                  <c:v>176.76574856831198</c:v>
                </c:pt>
                <c:pt idx="34">
                  <c:v>120.97082083446959</c:v>
                </c:pt>
                <c:pt idx="35">
                  <c:v>175.12953367875647</c:v>
                </c:pt>
                <c:pt idx="36">
                  <c:v>164.82137987455687</c:v>
                </c:pt>
                <c:pt idx="37">
                  <c:v>180.25634033269702</c:v>
                </c:pt>
                <c:pt idx="38">
                  <c:v>159.23097900190891</c:v>
                </c:pt>
                <c:pt idx="39">
                  <c:v>200.40905372238888</c:v>
                </c:pt>
                <c:pt idx="40">
                  <c:v>240.55085901281703</c:v>
                </c:pt>
              </c:numCache>
            </c:numRef>
          </c:val>
          <c:smooth val="0"/>
          <c:extLst>
            <c:ext xmlns:c16="http://schemas.microsoft.com/office/drawing/2014/chart" uri="{C3380CC4-5D6E-409C-BE32-E72D297353CC}">
              <c16:uniqueId val="{00000001-2DF7-4C9E-8758-47CD0C08A0B1}"/>
            </c:ext>
          </c:extLst>
        </c:ser>
        <c:dLbls>
          <c:showLegendKey val="0"/>
          <c:showVal val="0"/>
          <c:showCatName val="0"/>
          <c:showSerName val="0"/>
          <c:showPercent val="0"/>
          <c:showBubbleSize val="0"/>
        </c:dLbls>
        <c:smooth val="0"/>
        <c:axId val="733173808"/>
        <c:axId val="733172824"/>
      </c:lineChart>
      <c:catAx>
        <c:axId val="73317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3172824"/>
        <c:crosses val="autoZero"/>
        <c:auto val="1"/>
        <c:lblAlgn val="ctr"/>
        <c:lblOffset val="100"/>
        <c:noMultiLvlLbl val="0"/>
      </c:catAx>
      <c:valAx>
        <c:axId val="733172824"/>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3173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59978853400994E-2"/>
          <c:y val="6.9100447147485838E-2"/>
          <c:w val="0.89022332187063558"/>
          <c:h val="0.72281834932131217"/>
        </c:manualLayout>
      </c:layout>
      <c:lineChart>
        <c:grouping val="standard"/>
        <c:varyColors val="0"/>
        <c:ser>
          <c:idx val="0"/>
          <c:order val="0"/>
          <c:tx>
            <c:strRef>
              <c:f>'17 graf'!$A$8</c:f>
              <c:strCache>
                <c:ptCount val="1"/>
                <c:pt idx="0">
                  <c:v>Stocholmsregionen</c:v>
                </c:pt>
              </c:strCache>
            </c:strRef>
          </c:tx>
          <c:spPr>
            <a:ln w="28575" cap="rnd">
              <a:solidFill>
                <a:schemeClr val="accent2"/>
              </a:solidFill>
              <a:round/>
            </a:ln>
            <a:effectLst/>
          </c:spPr>
          <c:marker>
            <c:symbol val="none"/>
          </c:marker>
          <c:cat>
            <c:numRef>
              <c:f>'17 graf'!$B$5:$L$5</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'17 graf'!$B$8:$L$8</c:f>
              <c:numCache>
                <c:formatCode>General</c:formatCode>
                <c:ptCount val="11"/>
                <c:pt idx="0">
                  <c:v>100</c:v>
                </c:pt>
                <c:pt idx="1">
                  <c:v>102.96087776607264</c:v>
                </c:pt>
                <c:pt idx="2">
                  <c:v>98.452101626687849</c:v>
                </c:pt>
                <c:pt idx="3">
                  <c:v>103.15849203550971</c:v>
                </c:pt>
                <c:pt idx="4">
                  <c:v>111.65393054621769</c:v>
                </c:pt>
                <c:pt idx="5">
                  <c:v>114.68398932071563</c:v>
                </c:pt>
                <c:pt idx="6">
                  <c:v>120.51353019849772</c:v>
                </c:pt>
                <c:pt idx="7">
                  <c:v>131.93026490294241</c:v>
                </c:pt>
                <c:pt idx="8">
                  <c:v>133.90846274301097</c:v>
                </c:pt>
                <c:pt idx="9">
                  <c:v>109.25413424585361</c:v>
                </c:pt>
                <c:pt idx="10">
                  <c:v>66.71429978383604</c:v>
                </c:pt>
              </c:numCache>
            </c:numRef>
          </c:val>
          <c:smooth val="0"/>
          <c:extLst>
            <c:ext xmlns:c16="http://schemas.microsoft.com/office/drawing/2014/chart" uri="{C3380CC4-5D6E-409C-BE32-E72D297353CC}">
              <c16:uniqueId val="{00000000-35EE-40F5-815F-D38FF9E30BDA}"/>
            </c:ext>
          </c:extLst>
        </c:ser>
        <c:ser>
          <c:idx val="1"/>
          <c:order val="1"/>
          <c:tx>
            <c:strRef>
              <c:f>'17 graf'!$A$9</c:f>
              <c:strCache>
                <c:ptCount val="1"/>
                <c:pt idx="0">
                  <c:v>Övriga Sverige</c:v>
                </c:pt>
              </c:strCache>
            </c:strRef>
          </c:tx>
          <c:spPr>
            <a:ln w="28575" cap="rnd">
              <a:solidFill>
                <a:schemeClr val="accent1"/>
              </a:solidFill>
              <a:prstDash val="sysDash"/>
              <a:round/>
            </a:ln>
            <a:effectLst/>
          </c:spPr>
          <c:marker>
            <c:symbol val="none"/>
          </c:marker>
          <c:cat>
            <c:numRef>
              <c:f>'17 graf'!$B$5:$L$5</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'17 graf'!$B$9:$L$9</c:f>
              <c:numCache>
                <c:formatCode>General</c:formatCode>
                <c:ptCount val="11"/>
                <c:pt idx="0">
                  <c:v>100</c:v>
                </c:pt>
                <c:pt idx="1">
                  <c:v>106.32059302373401</c:v>
                </c:pt>
                <c:pt idx="2">
                  <c:v>107.40142679855724</c:v>
                </c:pt>
                <c:pt idx="3">
                  <c:v>110.21562245236143</c:v>
                </c:pt>
                <c:pt idx="4">
                  <c:v>117.06192107370342</c:v>
                </c:pt>
                <c:pt idx="5">
                  <c:v>127.82399310066211</c:v>
                </c:pt>
                <c:pt idx="6">
                  <c:v>128.61912848686296</c:v>
                </c:pt>
                <c:pt idx="7">
                  <c:v>141.04195847334006</c:v>
                </c:pt>
                <c:pt idx="8">
                  <c:v>140.14579447617527</c:v>
                </c:pt>
                <c:pt idx="9">
                  <c:v>122.79067573353848</c:v>
                </c:pt>
                <c:pt idx="10">
                  <c:v>77.7807512827398</c:v>
                </c:pt>
              </c:numCache>
            </c:numRef>
          </c:val>
          <c:smooth val="0"/>
          <c:extLst>
            <c:ext xmlns:c16="http://schemas.microsoft.com/office/drawing/2014/chart" uri="{C3380CC4-5D6E-409C-BE32-E72D297353CC}">
              <c16:uniqueId val="{00000001-35EE-40F5-815F-D38FF9E30BDA}"/>
            </c:ext>
          </c:extLst>
        </c:ser>
        <c:dLbls>
          <c:showLegendKey val="0"/>
          <c:showVal val="0"/>
          <c:showCatName val="0"/>
          <c:showSerName val="0"/>
          <c:showPercent val="0"/>
          <c:showBubbleSize val="0"/>
        </c:dLbls>
        <c:smooth val="0"/>
        <c:axId val="764737160"/>
        <c:axId val="764738144"/>
      </c:lineChart>
      <c:catAx>
        <c:axId val="764737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Futura Std Book" panose="020B0502020204020303" pitchFamily="34" charset="0"/>
                <a:ea typeface="+mn-ea"/>
                <a:cs typeface="+mn-cs"/>
              </a:defRPr>
            </a:pPr>
            <a:endParaRPr lang="sv-SE"/>
          </a:p>
        </c:txPr>
        <c:crossAx val="764738144"/>
        <c:crosses val="autoZero"/>
        <c:auto val="1"/>
        <c:lblAlgn val="ctr"/>
        <c:lblOffset val="100"/>
        <c:noMultiLvlLbl val="0"/>
      </c:catAx>
      <c:valAx>
        <c:axId val="764738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Futura Std Book" panose="020B0502020204020303" pitchFamily="34" charset="0"/>
                <a:ea typeface="+mn-ea"/>
                <a:cs typeface="+mn-cs"/>
              </a:defRPr>
            </a:pPr>
            <a:endParaRPr lang="sv-SE"/>
          </a:p>
        </c:txPr>
        <c:crossAx val="764737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Futura Std Book" panose="020B0502020204020303" pitchFamily="34" charset="0"/>
              <a:ea typeface="+mn-ea"/>
              <a:cs typeface="+mn-cs"/>
            </a:defRPr>
          </a:pPr>
          <a:endParaRPr lang="sv-SE"/>
        </a:p>
      </c:txPr>
    </c:legend>
    <c:plotVisOnly val="1"/>
    <c:dispBlanksAs val="gap"/>
    <c:showDLblsOverMax val="0"/>
  </c:chart>
  <c:spPr>
    <a:noFill/>
    <a:ln>
      <a:noFill/>
    </a:ln>
    <a:effectLst/>
  </c:spPr>
  <c:txPr>
    <a:bodyPr/>
    <a:lstStyle/>
    <a:p>
      <a:pPr>
        <a:defRPr sz="1100">
          <a:latin typeface="Futura Std Book" panose="020B0502020204020303" pitchFamily="34" charset="0"/>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's5 graf'!$B$37</c:f>
              <c:strCache>
                <c:ptCount val="1"/>
                <c:pt idx="0">
                  <c:v>Stockholmsregionen, varav</c:v>
                </c:pt>
              </c:strCache>
            </c:strRef>
          </c:tx>
          <c:spPr>
            <a:ln w="41275" cap="rnd">
              <a:solidFill>
                <a:schemeClr val="accent1"/>
              </a:solidFill>
              <a:round/>
            </a:ln>
            <a:effectLst/>
          </c:spPr>
          <c:marker>
            <c:symbol val="none"/>
          </c:marker>
          <c:cat>
            <c:numRef>
              <c:f>'s5 graf'!$C$41:$AQ$41</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's5 graf'!$C$42:$AQ$42</c:f>
              <c:numCache>
                <c:formatCode>General</c:formatCode>
                <c:ptCount val="41"/>
                <c:pt idx="0">
                  <c:v>100</c:v>
                </c:pt>
                <c:pt idx="1">
                  <c:v>106.62249119410895</c:v>
                </c:pt>
                <c:pt idx="2">
                  <c:v>104.13858939071125</c:v>
                </c:pt>
                <c:pt idx="3">
                  <c:v>104.98349989320161</c:v>
                </c:pt>
                <c:pt idx="4">
                  <c:v>104.8449253745667</c:v>
                </c:pt>
                <c:pt idx="5">
                  <c:v>111.39131380910132</c:v>
                </c:pt>
                <c:pt idx="6">
                  <c:v>108.21495191801745</c:v>
                </c:pt>
                <c:pt idx="7">
                  <c:v>108.52707917369712</c:v>
                </c:pt>
                <c:pt idx="8">
                  <c:v>107.55658390411337</c:v>
                </c:pt>
                <c:pt idx="9">
                  <c:v>113.29862613882712</c:v>
                </c:pt>
                <c:pt idx="10">
                  <c:v>110.678606397037</c:v>
                </c:pt>
                <c:pt idx="11">
                  <c:v>112.1790778123825</c:v>
                </c:pt>
                <c:pt idx="12">
                  <c:v>111.60833872588665</c:v>
                </c:pt>
                <c:pt idx="13">
                  <c:v>118.29971014860439</c:v>
                </c:pt>
                <c:pt idx="14">
                  <c:v>115.44953036721111</c:v>
                </c:pt>
                <c:pt idx="15">
                  <c:v>115.91299774317189</c:v>
                </c:pt>
                <c:pt idx="16">
                  <c:v>117.07413849669477</c:v>
                </c:pt>
                <c:pt idx="17">
                  <c:v>124.47348629102477</c:v>
                </c:pt>
                <c:pt idx="18">
                  <c:v>121.08100112829297</c:v>
                </c:pt>
                <c:pt idx="19">
                  <c:v>122.51644981267063</c:v>
                </c:pt>
                <c:pt idx="20">
                  <c:v>123.71167903745139</c:v>
                </c:pt>
                <c:pt idx="21">
                  <c:v>129.34697584414428</c:v>
                </c:pt>
                <c:pt idx="22">
                  <c:v>127.15303272434883</c:v>
                </c:pt>
                <c:pt idx="23">
                  <c:v>129.25273778726674</c:v>
                </c:pt>
                <c:pt idx="24">
                  <c:v>129.60275884900767</c:v>
                </c:pt>
                <c:pt idx="25">
                  <c:v>136.90150676103602</c:v>
                </c:pt>
                <c:pt idx="26">
                  <c:v>133.31945355499158</c:v>
                </c:pt>
                <c:pt idx="27">
                  <c:v>135.51035143753597</c:v>
                </c:pt>
                <c:pt idx="28">
                  <c:v>135.73806383596494</c:v>
                </c:pt>
                <c:pt idx="29">
                  <c:v>145.03110653770898</c:v>
                </c:pt>
                <c:pt idx="30">
                  <c:v>140.93762774006879</c:v>
                </c:pt>
                <c:pt idx="31">
                  <c:v>141.73762870399227</c:v>
                </c:pt>
                <c:pt idx="32">
                  <c:v>142.45496085145311</c:v>
                </c:pt>
                <c:pt idx="33">
                  <c:v>150.41645776351461</c:v>
                </c:pt>
                <c:pt idx="34">
                  <c:v>146.07418085518151</c:v>
                </c:pt>
                <c:pt idx="35">
                  <c:v>146.9256944234055</c:v>
                </c:pt>
                <c:pt idx="36">
                  <c:v>148.14831241497558</c:v>
                </c:pt>
                <c:pt idx="37">
                  <c:v>148.86710582126975</c:v>
                </c:pt>
                <c:pt idx="38">
                  <c:v>144.69174577828787</c:v>
                </c:pt>
                <c:pt idx="39">
                  <c:v>146.46555235659869</c:v>
                </c:pt>
                <c:pt idx="40">
                  <c:v>151.247575323262</c:v>
                </c:pt>
              </c:numCache>
            </c:numRef>
          </c:val>
          <c:smooth val="0"/>
          <c:extLst>
            <c:ext xmlns:c16="http://schemas.microsoft.com/office/drawing/2014/chart" uri="{C3380CC4-5D6E-409C-BE32-E72D297353CC}">
              <c16:uniqueId val="{00000000-72B5-4DE1-9534-A0E294A4BE33}"/>
            </c:ext>
          </c:extLst>
        </c:ser>
        <c:ser>
          <c:idx val="1"/>
          <c:order val="1"/>
          <c:tx>
            <c:strRef>
              <c:f>'s5 graf'!$B$34</c:f>
              <c:strCache>
                <c:ptCount val="1"/>
                <c:pt idx="0">
                  <c:v>Industri</c:v>
                </c:pt>
              </c:strCache>
            </c:strRef>
          </c:tx>
          <c:spPr>
            <a:ln w="28575" cap="rnd">
              <a:solidFill>
                <a:schemeClr val="accent2"/>
              </a:solidFill>
              <a:round/>
            </a:ln>
            <a:effectLst/>
          </c:spPr>
          <c:marker>
            <c:symbol val="none"/>
          </c:marker>
          <c:cat>
            <c:numRef>
              <c:f>'s5 graf'!$C$41:$AQ$41</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's5 graf'!$C$43:$AQ$43</c:f>
              <c:numCache>
                <c:formatCode>General</c:formatCode>
                <c:ptCount val="41"/>
                <c:pt idx="0">
                  <c:v>100</c:v>
                </c:pt>
                <c:pt idx="1">
                  <c:v>109.77164368832193</c:v>
                </c:pt>
                <c:pt idx="2">
                  <c:v>102.69027661624438</c:v>
                </c:pt>
                <c:pt idx="3">
                  <c:v>101.30724448740052</c:v>
                </c:pt>
                <c:pt idx="4">
                  <c:v>103.69829032332522</c:v>
                </c:pt>
                <c:pt idx="5">
                  <c:v>113.39456226196529</c:v>
                </c:pt>
                <c:pt idx="6">
                  <c:v>105.14887983278938</c:v>
                </c:pt>
                <c:pt idx="7">
                  <c:v>102.08515973892983</c:v>
                </c:pt>
                <c:pt idx="8">
                  <c:v>104.35931217103118</c:v>
                </c:pt>
                <c:pt idx="9">
                  <c:v>110.54412865442644</c:v>
                </c:pt>
                <c:pt idx="10">
                  <c:v>103.68366864437174</c:v>
                </c:pt>
                <c:pt idx="11">
                  <c:v>103.50291201254885</c:v>
                </c:pt>
                <c:pt idx="12">
                  <c:v>104.13079854842434</c:v>
                </c:pt>
                <c:pt idx="13">
                  <c:v>111.86102626902547</c:v>
                </c:pt>
                <c:pt idx="14">
                  <c:v>104.5559253088434</c:v>
                </c:pt>
                <c:pt idx="15">
                  <c:v>102.79335874471187</c:v>
                </c:pt>
                <c:pt idx="16">
                  <c:v>105.47001790432657</c:v>
                </c:pt>
                <c:pt idx="17">
                  <c:v>115.74404394602065</c:v>
                </c:pt>
                <c:pt idx="18">
                  <c:v>105.92784042188357</c:v>
                </c:pt>
                <c:pt idx="19">
                  <c:v>104.47178174825352</c:v>
                </c:pt>
                <c:pt idx="20">
                  <c:v>108.90907123374828</c:v>
                </c:pt>
                <c:pt idx="21">
                  <c:v>114.11244242940998</c:v>
                </c:pt>
                <c:pt idx="22">
                  <c:v>107.65523100533476</c:v>
                </c:pt>
                <c:pt idx="23">
                  <c:v>107.47848038470774</c:v>
                </c:pt>
                <c:pt idx="24">
                  <c:v>109.13390503593666</c:v>
                </c:pt>
                <c:pt idx="25">
                  <c:v>110.69532405785232</c:v>
                </c:pt>
                <c:pt idx="26">
                  <c:v>103.12245853218802</c:v>
                </c:pt>
                <c:pt idx="27">
                  <c:v>102.91635596291192</c:v>
                </c:pt>
                <c:pt idx="28">
                  <c:v>105.63714246828347</c:v>
                </c:pt>
                <c:pt idx="29">
                  <c:v>118.36551837702855</c:v>
                </c:pt>
                <c:pt idx="30">
                  <c:v>107.01441374093643</c:v>
                </c:pt>
                <c:pt idx="31">
                  <c:v>105.83615189112943</c:v>
                </c:pt>
                <c:pt idx="32">
                  <c:v>108.917550160395</c:v>
                </c:pt>
                <c:pt idx="33">
                  <c:v>124.64280869016869</c:v>
                </c:pt>
                <c:pt idx="34">
                  <c:v>111.02983848370882</c:v>
                </c:pt>
                <c:pt idx="35">
                  <c:v>109.49788483777418</c:v>
                </c:pt>
                <c:pt idx="36">
                  <c:v>112.04526120796598</c:v>
                </c:pt>
                <c:pt idx="37">
                  <c:v>121.3402522028894</c:v>
                </c:pt>
                <c:pt idx="38">
                  <c:v>108.61220275127236</c:v>
                </c:pt>
                <c:pt idx="39">
                  <c:v>109.01547614591347</c:v>
                </c:pt>
                <c:pt idx="40">
                  <c:v>116.31856741425042</c:v>
                </c:pt>
              </c:numCache>
            </c:numRef>
          </c:val>
          <c:smooth val="0"/>
          <c:extLst>
            <c:ext xmlns:c16="http://schemas.microsoft.com/office/drawing/2014/chart" uri="{C3380CC4-5D6E-409C-BE32-E72D297353CC}">
              <c16:uniqueId val="{00000001-72B5-4DE1-9534-A0E294A4BE33}"/>
            </c:ext>
          </c:extLst>
        </c:ser>
        <c:ser>
          <c:idx val="2"/>
          <c:order val="2"/>
          <c:tx>
            <c:strRef>
              <c:f>'s5 graf'!$B$39</c:f>
              <c:strCache>
                <c:ptCount val="1"/>
                <c:pt idx="0">
                  <c:v>Tjänster</c:v>
                </c:pt>
              </c:strCache>
            </c:strRef>
          </c:tx>
          <c:spPr>
            <a:ln w="28575" cap="rnd">
              <a:solidFill>
                <a:schemeClr val="accent3"/>
              </a:solidFill>
              <a:round/>
            </a:ln>
            <a:effectLst/>
          </c:spPr>
          <c:marker>
            <c:symbol val="none"/>
          </c:marker>
          <c:cat>
            <c:numRef>
              <c:f>'s5 graf'!$C$41:$AQ$41</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's5 graf'!$C$44:$AQ$44</c:f>
              <c:numCache>
                <c:formatCode>General</c:formatCode>
                <c:ptCount val="41"/>
                <c:pt idx="0">
                  <c:v>100</c:v>
                </c:pt>
                <c:pt idx="1">
                  <c:v>104.85716758749012</c:v>
                </c:pt>
                <c:pt idx="2">
                  <c:v>103.62948416007103</c:v>
                </c:pt>
                <c:pt idx="3">
                  <c:v>104.34915663953669</c:v>
                </c:pt>
                <c:pt idx="4">
                  <c:v>104.89308643540613</c:v>
                </c:pt>
                <c:pt idx="5">
                  <c:v>109.657147135239</c:v>
                </c:pt>
                <c:pt idx="6">
                  <c:v>107.96394613852247</c:v>
                </c:pt>
                <c:pt idx="7">
                  <c:v>108.62592414390721</c:v>
                </c:pt>
                <c:pt idx="8">
                  <c:v>108.03423849047891</c:v>
                </c:pt>
                <c:pt idx="9">
                  <c:v>112.65648291030379</c:v>
                </c:pt>
                <c:pt idx="10">
                  <c:v>111.19361721282522</c:v>
                </c:pt>
                <c:pt idx="11">
                  <c:v>112.65638471925655</c:v>
                </c:pt>
                <c:pt idx="12">
                  <c:v>113.3240324250644</c:v>
                </c:pt>
                <c:pt idx="13">
                  <c:v>118.62316189663119</c:v>
                </c:pt>
                <c:pt idx="14">
                  <c:v>117.06984387682502</c:v>
                </c:pt>
                <c:pt idx="15">
                  <c:v>117.48089735474517</c:v>
                </c:pt>
                <c:pt idx="16">
                  <c:v>119.71573057154889</c:v>
                </c:pt>
                <c:pt idx="17">
                  <c:v>125.01142971644946</c:v>
                </c:pt>
                <c:pt idx="18">
                  <c:v>123.28053454662825</c:v>
                </c:pt>
                <c:pt idx="19">
                  <c:v>124.8215650343773</c:v>
                </c:pt>
                <c:pt idx="20">
                  <c:v>126.79275775374454</c:v>
                </c:pt>
                <c:pt idx="21">
                  <c:v>131.13490452451055</c:v>
                </c:pt>
                <c:pt idx="22">
                  <c:v>130.3394686029342</c:v>
                </c:pt>
                <c:pt idx="23">
                  <c:v>132.31564852361714</c:v>
                </c:pt>
                <c:pt idx="24">
                  <c:v>133.89283013184206</c:v>
                </c:pt>
                <c:pt idx="25">
                  <c:v>141.12031752541782</c:v>
                </c:pt>
                <c:pt idx="26">
                  <c:v>138.62567529295004</c:v>
                </c:pt>
                <c:pt idx="27">
                  <c:v>140.72132996622346</c:v>
                </c:pt>
                <c:pt idx="28">
                  <c:v>141.87253704581397</c:v>
                </c:pt>
                <c:pt idx="29">
                  <c:v>148.94927473276613</c:v>
                </c:pt>
                <c:pt idx="30">
                  <c:v>146.93732458213816</c:v>
                </c:pt>
                <c:pt idx="31">
                  <c:v>147.62086652565216</c:v>
                </c:pt>
                <c:pt idx="32">
                  <c:v>149.29341862425093</c:v>
                </c:pt>
                <c:pt idx="33">
                  <c:v>153.84036226523503</c:v>
                </c:pt>
                <c:pt idx="34">
                  <c:v>152.31792389403029</c:v>
                </c:pt>
                <c:pt idx="35">
                  <c:v>153.30114936579673</c:v>
                </c:pt>
                <c:pt idx="36">
                  <c:v>155.86027341694205</c:v>
                </c:pt>
                <c:pt idx="37">
                  <c:v>152.49331946177011</c:v>
                </c:pt>
                <c:pt idx="38">
                  <c:v>150.78233148665674</c:v>
                </c:pt>
                <c:pt idx="39">
                  <c:v>152.60699133722659</c:v>
                </c:pt>
                <c:pt idx="40">
                  <c:v>158.26336471783912</c:v>
                </c:pt>
              </c:numCache>
            </c:numRef>
          </c:val>
          <c:smooth val="0"/>
          <c:extLst>
            <c:ext xmlns:c16="http://schemas.microsoft.com/office/drawing/2014/chart" uri="{C3380CC4-5D6E-409C-BE32-E72D297353CC}">
              <c16:uniqueId val="{00000002-72B5-4DE1-9534-A0E294A4BE33}"/>
            </c:ext>
          </c:extLst>
        </c:ser>
        <c:ser>
          <c:idx val="3"/>
          <c:order val="3"/>
          <c:tx>
            <c:strRef>
              <c:f>'s5 graf'!$B$40</c:f>
              <c:strCache>
                <c:ptCount val="1"/>
                <c:pt idx="0">
                  <c:v>Övrigt</c:v>
                </c:pt>
              </c:strCache>
            </c:strRef>
          </c:tx>
          <c:spPr>
            <a:ln w="28575" cap="rnd">
              <a:solidFill>
                <a:schemeClr val="accent5"/>
              </a:solidFill>
              <a:prstDash val="sysDash"/>
              <a:round/>
            </a:ln>
            <a:effectLst/>
          </c:spPr>
          <c:marker>
            <c:symbol val="none"/>
          </c:marker>
          <c:cat>
            <c:numRef>
              <c:f>'s5 graf'!$C$41:$AQ$41</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's5 graf'!$C$45:$AQ$45</c:f>
              <c:numCache>
                <c:formatCode>General</c:formatCode>
                <c:ptCount val="41"/>
                <c:pt idx="0">
                  <c:v>100</c:v>
                </c:pt>
                <c:pt idx="1">
                  <c:v>114.53609996048722</c:v>
                </c:pt>
                <c:pt idx="2">
                  <c:v>111.97250985261012</c:v>
                </c:pt>
                <c:pt idx="3">
                  <c:v>119.15399726684167</c:v>
                </c:pt>
                <c:pt idx="4">
                  <c:v>107.1279864188985</c:v>
                </c:pt>
                <c:pt idx="5">
                  <c:v>121.73395074840025</c:v>
                </c:pt>
                <c:pt idx="6">
                  <c:v>117.61843821504951</c:v>
                </c:pt>
                <c:pt idx="7">
                  <c:v>122.84511489541704</c:v>
                </c:pt>
                <c:pt idx="8">
                  <c:v>110.9403860942689</c:v>
                </c:pt>
                <c:pt idx="9">
                  <c:v>125.36529561012702</c:v>
                </c:pt>
                <c:pt idx="10">
                  <c:v>122.68489344256479</c:v>
                </c:pt>
                <c:pt idx="11">
                  <c:v>128.4736565027674</c:v>
                </c:pt>
                <c:pt idx="12">
                  <c:v>114.32306281698038</c:v>
                </c:pt>
                <c:pt idx="13">
                  <c:v>130.65930151007072</c:v>
                </c:pt>
                <c:pt idx="14">
                  <c:v>127.04060497662718</c:v>
                </c:pt>
                <c:pt idx="15">
                  <c:v>133.20363878320194</c:v>
                </c:pt>
                <c:pt idx="16">
                  <c:v>121.46880773112778</c:v>
                </c:pt>
                <c:pt idx="17">
                  <c:v>140.36692113305216</c:v>
                </c:pt>
                <c:pt idx="18">
                  <c:v>137.67637306383307</c:v>
                </c:pt>
                <c:pt idx="19">
                  <c:v>145.00690933863049</c:v>
                </c:pt>
                <c:pt idx="20">
                  <c:v>131.82452161961419</c:v>
                </c:pt>
                <c:pt idx="21">
                  <c:v>149.7090462806481</c:v>
                </c:pt>
                <c:pt idx="22">
                  <c:v>145.41222911856505</c:v>
                </c:pt>
                <c:pt idx="23">
                  <c:v>153.94792603781553</c:v>
                </c:pt>
                <c:pt idx="24">
                  <c:v>140.56403923352676</c:v>
                </c:pt>
                <c:pt idx="25">
                  <c:v>161.99832498476056</c:v>
                </c:pt>
                <c:pt idx="26">
                  <c:v>158.37354278750456</c:v>
                </c:pt>
                <c:pt idx="27">
                  <c:v>167.03878194090652</c:v>
                </c:pt>
                <c:pt idx="28">
                  <c:v>153.37203619174036</c:v>
                </c:pt>
                <c:pt idx="29">
                  <c:v>173.8214710166487</c:v>
                </c:pt>
                <c:pt idx="30">
                  <c:v>168.74716023406489</c:v>
                </c:pt>
                <c:pt idx="31">
                  <c:v>175.21926604242393</c:v>
                </c:pt>
                <c:pt idx="32">
                  <c:v>162.06454473783035</c:v>
                </c:pt>
                <c:pt idx="33">
                  <c:v>181.40240841075334</c:v>
                </c:pt>
                <c:pt idx="34">
                  <c:v>174.4053231304656</c:v>
                </c:pt>
                <c:pt idx="35">
                  <c:v>179.72807678370381</c:v>
                </c:pt>
                <c:pt idx="36">
                  <c:v>166.22146863007788</c:v>
                </c:pt>
                <c:pt idx="37">
                  <c:v>182.22230101084205</c:v>
                </c:pt>
                <c:pt idx="38">
                  <c:v>176.79197065670837</c:v>
                </c:pt>
                <c:pt idx="39">
                  <c:v>181.35293792699042</c:v>
                </c:pt>
                <c:pt idx="40">
                  <c:v>172.60139349825749</c:v>
                </c:pt>
              </c:numCache>
            </c:numRef>
          </c:val>
          <c:smooth val="0"/>
          <c:extLst>
            <c:ext xmlns:c16="http://schemas.microsoft.com/office/drawing/2014/chart" uri="{C3380CC4-5D6E-409C-BE32-E72D297353CC}">
              <c16:uniqueId val="{00000003-72B5-4DE1-9534-A0E294A4BE33}"/>
            </c:ext>
          </c:extLst>
        </c:ser>
        <c:dLbls>
          <c:showLegendKey val="0"/>
          <c:showVal val="0"/>
          <c:showCatName val="0"/>
          <c:showSerName val="0"/>
          <c:showPercent val="0"/>
          <c:showBubbleSize val="0"/>
        </c:dLbls>
        <c:smooth val="0"/>
        <c:axId val="464049856"/>
        <c:axId val="464044608"/>
      </c:lineChart>
      <c:catAx>
        <c:axId val="46404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4044608"/>
        <c:crosses val="autoZero"/>
        <c:auto val="1"/>
        <c:lblAlgn val="ctr"/>
        <c:lblOffset val="100"/>
        <c:noMultiLvlLbl val="0"/>
      </c:catAx>
      <c:valAx>
        <c:axId val="464044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4049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's6'!$A$4</c:f>
              <c:strCache>
                <c:ptCount val="1"/>
                <c:pt idx="0">
                  <c:v>Stockholmsregionen</c:v>
                </c:pt>
              </c:strCache>
            </c:strRef>
          </c:tx>
          <c:spPr>
            <a:ln w="28575" cap="rnd">
              <a:solidFill>
                <a:schemeClr val="accent2"/>
              </a:solidFill>
              <a:round/>
            </a:ln>
            <a:effectLst/>
          </c:spPr>
          <c:marker>
            <c:symbol val="none"/>
          </c:marker>
          <c:cat>
            <c:numRef>
              <c:f>'s6'!$Q$12:$BE$12</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's6'!$Q$13:$BE$13</c:f>
              <c:numCache>
                <c:formatCode>General</c:formatCode>
                <c:ptCount val="41"/>
                <c:pt idx="0">
                  <c:v>8385.25</c:v>
                </c:pt>
                <c:pt idx="1">
                  <c:v>9090</c:v>
                </c:pt>
                <c:pt idx="2">
                  <c:v>9252.25</c:v>
                </c:pt>
                <c:pt idx="3">
                  <c:v>9250.5</c:v>
                </c:pt>
                <c:pt idx="4">
                  <c:v>8972.75</c:v>
                </c:pt>
                <c:pt idx="5">
                  <c:v>8624.75</c:v>
                </c:pt>
                <c:pt idx="6">
                  <c:v>8224.75</c:v>
                </c:pt>
                <c:pt idx="7">
                  <c:v>8169.25</c:v>
                </c:pt>
                <c:pt idx="8">
                  <c:v>7987.25</c:v>
                </c:pt>
                <c:pt idx="9">
                  <c:v>7783.25</c:v>
                </c:pt>
                <c:pt idx="10">
                  <c:v>7832.75</c:v>
                </c:pt>
                <c:pt idx="11">
                  <c:v>7771.25</c:v>
                </c:pt>
                <c:pt idx="12">
                  <c:v>7870</c:v>
                </c:pt>
                <c:pt idx="13">
                  <c:v>7823.75</c:v>
                </c:pt>
                <c:pt idx="14">
                  <c:v>7891.75</c:v>
                </c:pt>
                <c:pt idx="15">
                  <c:v>8023.5</c:v>
                </c:pt>
                <c:pt idx="16">
                  <c:v>8165</c:v>
                </c:pt>
                <c:pt idx="17">
                  <c:v>8274</c:v>
                </c:pt>
                <c:pt idx="18">
                  <c:v>8290.5</c:v>
                </c:pt>
                <c:pt idx="19">
                  <c:v>8362</c:v>
                </c:pt>
                <c:pt idx="20">
                  <c:v>8574.5</c:v>
                </c:pt>
                <c:pt idx="21">
                  <c:v>8749</c:v>
                </c:pt>
                <c:pt idx="22">
                  <c:v>9094.75</c:v>
                </c:pt>
                <c:pt idx="23">
                  <c:v>9073.25</c:v>
                </c:pt>
                <c:pt idx="24">
                  <c:v>9102.75</c:v>
                </c:pt>
                <c:pt idx="25">
                  <c:v>9166.25</c:v>
                </c:pt>
                <c:pt idx="26">
                  <c:v>8994.25</c:v>
                </c:pt>
                <c:pt idx="27">
                  <c:v>9079.25</c:v>
                </c:pt>
                <c:pt idx="28">
                  <c:v>9036</c:v>
                </c:pt>
                <c:pt idx="29">
                  <c:v>8736</c:v>
                </c:pt>
                <c:pt idx="30">
                  <c:v>8654.75</c:v>
                </c:pt>
                <c:pt idx="31">
                  <c:v>8526.75</c:v>
                </c:pt>
                <c:pt idx="32">
                  <c:v>8346.25</c:v>
                </c:pt>
                <c:pt idx="33">
                  <c:v>8546.5</c:v>
                </c:pt>
                <c:pt idx="34">
                  <c:v>8480.75</c:v>
                </c:pt>
                <c:pt idx="35">
                  <c:v>8574</c:v>
                </c:pt>
                <c:pt idx="36">
                  <c:v>8476.5</c:v>
                </c:pt>
                <c:pt idx="37">
                  <c:v>8788</c:v>
                </c:pt>
                <c:pt idx="38">
                  <c:v>8818</c:v>
                </c:pt>
                <c:pt idx="39">
                  <c:v>9043</c:v>
                </c:pt>
                <c:pt idx="40">
                  <c:v>9565</c:v>
                </c:pt>
              </c:numCache>
            </c:numRef>
          </c:val>
          <c:smooth val="0"/>
          <c:extLst>
            <c:ext xmlns:c16="http://schemas.microsoft.com/office/drawing/2014/chart" uri="{C3380CC4-5D6E-409C-BE32-E72D297353CC}">
              <c16:uniqueId val="{00000000-BF16-4BBF-B8B2-9240FD081611}"/>
            </c:ext>
          </c:extLst>
        </c:ser>
        <c:ser>
          <c:idx val="1"/>
          <c:order val="1"/>
          <c:tx>
            <c:strRef>
              <c:f>'s6'!$A$5</c:f>
              <c:strCache>
                <c:ptCount val="1"/>
                <c:pt idx="0">
                  <c:v>Övriga Sverige</c:v>
                </c:pt>
              </c:strCache>
            </c:strRef>
          </c:tx>
          <c:spPr>
            <a:ln w="28575" cap="rnd">
              <a:solidFill>
                <a:schemeClr val="accent1"/>
              </a:solidFill>
              <a:prstDash val="sysDash"/>
              <a:round/>
            </a:ln>
            <a:effectLst/>
          </c:spPr>
          <c:marker>
            <c:symbol val="none"/>
          </c:marker>
          <c:cat>
            <c:numRef>
              <c:f>'s6'!$Q$12:$BE$12</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's6'!$Q$14:$BE$14</c:f>
              <c:numCache>
                <c:formatCode>General</c:formatCode>
                <c:ptCount val="41"/>
                <c:pt idx="0">
                  <c:v>7919.75</c:v>
                </c:pt>
                <c:pt idx="1">
                  <c:v>8528.5</c:v>
                </c:pt>
                <c:pt idx="2">
                  <c:v>8661</c:v>
                </c:pt>
                <c:pt idx="3">
                  <c:v>8641</c:v>
                </c:pt>
                <c:pt idx="4">
                  <c:v>8352</c:v>
                </c:pt>
                <c:pt idx="5">
                  <c:v>8021.5</c:v>
                </c:pt>
                <c:pt idx="6">
                  <c:v>7679.75</c:v>
                </c:pt>
                <c:pt idx="7">
                  <c:v>7611.25</c:v>
                </c:pt>
                <c:pt idx="8">
                  <c:v>7456.5</c:v>
                </c:pt>
                <c:pt idx="9">
                  <c:v>7220.5</c:v>
                </c:pt>
                <c:pt idx="10">
                  <c:v>7236.5</c:v>
                </c:pt>
                <c:pt idx="11">
                  <c:v>7209.25</c:v>
                </c:pt>
                <c:pt idx="12">
                  <c:v>7262</c:v>
                </c:pt>
                <c:pt idx="13">
                  <c:v>7220.25</c:v>
                </c:pt>
                <c:pt idx="14">
                  <c:v>7212.75</c:v>
                </c:pt>
                <c:pt idx="15">
                  <c:v>7315</c:v>
                </c:pt>
                <c:pt idx="16">
                  <c:v>7428</c:v>
                </c:pt>
                <c:pt idx="17">
                  <c:v>7498.25</c:v>
                </c:pt>
                <c:pt idx="18">
                  <c:v>7418.5</c:v>
                </c:pt>
                <c:pt idx="19">
                  <c:v>7406.75</c:v>
                </c:pt>
                <c:pt idx="20">
                  <c:v>7581.75</c:v>
                </c:pt>
                <c:pt idx="21">
                  <c:v>7687</c:v>
                </c:pt>
                <c:pt idx="22">
                  <c:v>7991.5</c:v>
                </c:pt>
                <c:pt idx="23">
                  <c:v>8023.25</c:v>
                </c:pt>
                <c:pt idx="24">
                  <c:v>8095.5</c:v>
                </c:pt>
                <c:pt idx="25">
                  <c:v>8157</c:v>
                </c:pt>
                <c:pt idx="26">
                  <c:v>7963</c:v>
                </c:pt>
                <c:pt idx="27">
                  <c:v>8019.25</c:v>
                </c:pt>
                <c:pt idx="28">
                  <c:v>7992.25</c:v>
                </c:pt>
                <c:pt idx="29">
                  <c:v>7790.25</c:v>
                </c:pt>
                <c:pt idx="30">
                  <c:v>7831</c:v>
                </c:pt>
                <c:pt idx="31">
                  <c:v>7721.75</c:v>
                </c:pt>
                <c:pt idx="32">
                  <c:v>7558.75</c:v>
                </c:pt>
                <c:pt idx="33">
                  <c:v>7766</c:v>
                </c:pt>
                <c:pt idx="34">
                  <c:v>7680</c:v>
                </c:pt>
                <c:pt idx="35">
                  <c:v>7765.5</c:v>
                </c:pt>
                <c:pt idx="36">
                  <c:v>7639.5</c:v>
                </c:pt>
                <c:pt idx="37">
                  <c:v>7871.5</c:v>
                </c:pt>
                <c:pt idx="38">
                  <c:v>7968</c:v>
                </c:pt>
                <c:pt idx="39">
                  <c:v>8185.5</c:v>
                </c:pt>
                <c:pt idx="40">
                  <c:v>8801</c:v>
                </c:pt>
              </c:numCache>
            </c:numRef>
          </c:val>
          <c:smooth val="0"/>
          <c:extLst>
            <c:ext xmlns:c16="http://schemas.microsoft.com/office/drawing/2014/chart" uri="{C3380CC4-5D6E-409C-BE32-E72D297353CC}">
              <c16:uniqueId val="{00000001-BF16-4BBF-B8B2-9240FD081611}"/>
            </c:ext>
          </c:extLst>
        </c:ser>
        <c:dLbls>
          <c:showLegendKey val="0"/>
          <c:showVal val="0"/>
          <c:showCatName val="0"/>
          <c:showSerName val="0"/>
          <c:showPercent val="0"/>
          <c:showBubbleSize val="0"/>
        </c:dLbls>
        <c:smooth val="0"/>
        <c:axId val="464036736"/>
        <c:axId val="464034768"/>
      </c:lineChart>
      <c:catAx>
        <c:axId val="46403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4034768"/>
        <c:crosses val="autoZero"/>
        <c:auto val="1"/>
        <c:lblAlgn val="ctr"/>
        <c:lblOffset val="100"/>
        <c:noMultiLvlLbl val="0"/>
      </c:catAx>
      <c:valAx>
        <c:axId val="464034768"/>
        <c:scaling>
          <c:orientation val="minMax"/>
          <c:max val="12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4036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's7'!$A$4</c:f>
              <c:strCache>
                <c:ptCount val="1"/>
                <c:pt idx="0">
                  <c:v>Stockholmsregionen</c:v>
                </c:pt>
              </c:strCache>
            </c:strRef>
          </c:tx>
          <c:spPr>
            <a:ln w="28575" cap="rnd">
              <a:solidFill>
                <a:schemeClr val="accent2"/>
              </a:solidFill>
              <a:round/>
            </a:ln>
            <a:effectLst/>
          </c:spPr>
          <c:marker>
            <c:symbol val="none"/>
          </c:marker>
          <c:cat>
            <c:strRef>
              <c:f>'s7'!$AU$8:$CI$8</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's7'!$AU$9:$CI$9</c:f>
              <c:numCache>
                <c:formatCode>General</c:formatCode>
                <c:ptCount val="41"/>
                <c:pt idx="0">
                  <c:v>805.25</c:v>
                </c:pt>
                <c:pt idx="1">
                  <c:v>825.5</c:v>
                </c:pt>
                <c:pt idx="2">
                  <c:v>900</c:v>
                </c:pt>
                <c:pt idx="3">
                  <c:v>943.5</c:v>
                </c:pt>
                <c:pt idx="4">
                  <c:v>997.25</c:v>
                </c:pt>
                <c:pt idx="5">
                  <c:v>1012.75</c:v>
                </c:pt>
                <c:pt idx="6">
                  <c:v>1016.75</c:v>
                </c:pt>
                <c:pt idx="7">
                  <c:v>1035.25</c:v>
                </c:pt>
                <c:pt idx="8">
                  <c:v>1055.5</c:v>
                </c:pt>
                <c:pt idx="9">
                  <c:v>1073</c:v>
                </c:pt>
                <c:pt idx="10">
                  <c:v>1022.75</c:v>
                </c:pt>
                <c:pt idx="11">
                  <c:v>989.5</c:v>
                </c:pt>
                <c:pt idx="12">
                  <c:v>953.75</c:v>
                </c:pt>
                <c:pt idx="13">
                  <c:v>838.5</c:v>
                </c:pt>
                <c:pt idx="14">
                  <c:v>844.25</c:v>
                </c:pt>
                <c:pt idx="15">
                  <c:v>837</c:v>
                </c:pt>
                <c:pt idx="16">
                  <c:v>764.5</c:v>
                </c:pt>
                <c:pt idx="17">
                  <c:v>772.5</c:v>
                </c:pt>
                <c:pt idx="18">
                  <c:v>802.5</c:v>
                </c:pt>
                <c:pt idx="19">
                  <c:v>837</c:v>
                </c:pt>
                <c:pt idx="20">
                  <c:v>830.5</c:v>
                </c:pt>
                <c:pt idx="21">
                  <c:v>828.5</c:v>
                </c:pt>
                <c:pt idx="22">
                  <c:v>805.25</c:v>
                </c:pt>
                <c:pt idx="23">
                  <c:v>825.5</c:v>
                </c:pt>
                <c:pt idx="24">
                  <c:v>900</c:v>
                </c:pt>
                <c:pt idx="25">
                  <c:v>943.5</c:v>
                </c:pt>
                <c:pt idx="26">
                  <c:v>997.25</c:v>
                </c:pt>
                <c:pt idx="27">
                  <c:v>1012.75</c:v>
                </c:pt>
                <c:pt idx="28">
                  <c:v>1016.75</c:v>
                </c:pt>
                <c:pt idx="29">
                  <c:v>1035.25</c:v>
                </c:pt>
                <c:pt idx="30">
                  <c:v>1055.5</c:v>
                </c:pt>
                <c:pt idx="31">
                  <c:v>1073</c:v>
                </c:pt>
                <c:pt idx="32">
                  <c:v>1022.75</c:v>
                </c:pt>
                <c:pt idx="33">
                  <c:v>989.5</c:v>
                </c:pt>
                <c:pt idx="34">
                  <c:v>953.75</c:v>
                </c:pt>
                <c:pt idx="35">
                  <c:v>906.5</c:v>
                </c:pt>
                <c:pt idx="36">
                  <c:v>993</c:v>
                </c:pt>
                <c:pt idx="37">
                  <c:v>1073.5</c:v>
                </c:pt>
                <c:pt idx="38">
                  <c:v>1022.75</c:v>
                </c:pt>
                <c:pt idx="39">
                  <c:v>989.5</c:v>
                </c:pt>
                <c:pt idx="40">
                  <c:v>953.75</c:v>
                </c:pt>
              </c:numCache>
            </c:numRef>
          </c:val>
          <c:smooth val="0"/>
          <c:extLst>
            <c:ext xmlns:c16="http://schemas.microsoft.com/office/drawing/2014/chart" uri="{C3380CC4-5D6E-409C-BE32-E72D297353CC}">
              <c16:uniqueId val="{00000000-F394-445F-AC3C-25A9F57FAF91}"/>
            </c:ext>
          </c:extLst>
        </c:ser>
        <c:ser>
          <c:idx val="1"/>
          <c:order val="1"/>
          <c:tx>
            <c:strRef>
              <c:f>'s7'!$A$5</c:f>
              <c:strCache>
                <c:ptCount val="1"/>
                <c:pt idx="0">
                  <c:v>Övriga Sverige</c:v>
                </c:pt>
              </c:strCache>
            </c:strRef>
          </c:tx>
          <c:spPr>
            <a:ln w="28575" cap="rnd">
              <a:solidFill>
                <a:schemeClr val="accent1"/>
              </a:solidFill>
              <a:prstDash val="sysDash"/>
              <a:round/>
            </a:ln>
            <a:effectLst/>
          </c:spPr>
          <c:marker>
            <c:symbol val="none"/>
          </c:marker>
          <c:cat>
            <c:strRef>
              <c:f>'s7'!$AU$8:$CI$8</c:f>
              <c:strCache>
                <c:ptCount val="41"/>
                <c:pt idx="0">
                  <c:v>2011</c:v>
                </c:pt>
                <c:pt idx="4">
                  <c:v>2012</c:v>
                </c:pt>
                <c:pt idx="8">
                  <c:v>2013</c:v>
                </c:pt>
                <c:pt idx="12">
                  <c:v>2014</c:v>
                </c:pt>
                <c:pt idx="16">
                  <c:v>2015</c:v>
                </c:pt>
                <c:pt idx="20">
                  <c:v>2016</c:v>
                </c:pt>
                <c:pt idx="24">
                  <c:v>2017</c:v>
                </c:pt>
                <c:pt idx="28">
                  <c:v>2018</c:v>
                </c:pt>
                <c:pt idx="32">
                  <c:v>2019</c:v>
                </c:pt>
                <c:pt idx="36">
                  <c:v>2020</c:v>
                </c:pt>
                <c:pt idx="40">
                  <c:v>2021</c:v>
                </c:pt>
              </c:strCache>
            </c:strRef>
          </c:cat>
          <c:val>
            <c:numRef>
              <c:f>'s7'!$AU$10:$CI$10</c:f>
              <c:numCache>
                <c:formatCode>General</c:formatCode>
                <c:ptCount val="41"/>
                <c:pt idx="0">
                  <c:v>778.5</c:v>
                </c:pt>
                <c:pt idx="1">
                  <c:v>801.25</c:v>
                </c:pt>
                <c:pt idx="2">
                  <c:v>832</c:v>
                </c:pt>
                <c:pt idx="3">
                  <c:v>890.25</c:v>
                </c:pt>
                <c:pt idx="4">
                  <c:v>912.5</c:v>
                </c:pt>
                <c:pt idx="5">
                  <c:v>912.75</c:v>
                </c:pt>
                <c:pt idx="6">
                  <c:v>918.5</c:v>
                </c:pt>
                <c:pt idx="7">
                  <c:v>908.75</c:v>
                </c:pt>
                <c:pt idx="8">
                  <c:v>948.25</c:v>
                </c:pt>
                <c:pt idx="9">
                  <c:v>978.75</c:v>
                </c:pt>
                <c:pt idx="10">
                  <c:v>937.25</c:v>
                </c:pt>
                <c:pt idx="11">
                  <c:v>934.25</c:v>
                </c:pt>
                <c:pt idx="12">
                  <c:v>881.75</c:v>
                </c:pt>
                <c:pt idx="13">
                  <c:v>831</c:v>
                </c:pt>
                <c:pt idx="14">
                  <c:v>850</c:v>
                </c:pt>
                <c:pt idx="15">
                  <c:v>826</c:v>
                </c:pt>
                <c:pt idx="16">
                  <c:v>760.25</c:v>
                </c:pt>
                <c:pt idx="17">
                  <c:v>732.25</c:v>
                </c:pt>
                <c:pt idx="18">
                  <c:v>752.25</c:v>
                </c:pt>
                <c:pt idx="19">
                  <c:v>744.75</c:v>
                </c:pt>
                <c:pt idx="20">
                  <c:v>758.75</c:v>
                </c:pt>
                <c:pt idx="21">
                  <c:v>770</c:v>
                </c:pt>
                <c:pt idx="22">
                  <c:v>778.5</c:v>
                </c:pt>
                <c:pt idx="23">
                  <c:v>801.25</c:v>
                </c:pt>
                <c:pt idx="24">
                  <c:v>832</c:v>
                </c:pt>
                <c:pt idx="25">
                  <c:v>890.25</c:v>
                </c:pt>
                <c:pt idx="26">
                  <c:v>912.5</c:v>
                </c:pt>
                <c:pt idx="27">
                  <c:v>912.75</c:v>
                </c:pt>
                <c:pt idx="28">
                  <c:v>918.5</c:v>
                </c:pt>
                <c:pt idx="29">
                  <c:v>908.75</c:v>
                </c:pt>
                <c:pt idx="30">
                  <c:v>948.25</c:v>
                </c:pt>
                <c:pt idx="31">
                  <c:v>978.75</c:v>
                </c:pt>
                <c:pt idx="32">
                  <c:v>937.25</c:v>
                </c:pt>
                <c:pt idx="33">
                  <c:v>934.25</c:v>
                </c:pt>
                <c:pt idx="34">
                  <c:v>881.75</c:v>
                </c:pt>
                <c:pt idx="35">
                  <c:v>862.75</c:v>
                </c:pt>
                <c:pt idx="36">
                  <c:v>972</c:v>
                </c:pt>
                <c:pt idx="37">
                  <c:v>994</c:v>
                </c:pt>
                <c:pt idx="38">
                  <c:v>937.25</c:v>
                </c:pt>
                <c:pt idx="39">
                  <c:v>934.25</c:v>
                </c:pt>
                <c:pt idx="40">
                  <c:v>881.75</c:v>
                </c:pt>
              </c:numCache>
            </c:numRef>
          </c:val>
          <c:smooth val="0"/>
          <c:extLst>
            <c:ext xmlns:c16="http://schemas.microsoft.com/office/drawing/2014/chart" uri="{C3380CC4-5D6E-409C-BE32-E72D297353CC}">
              <c16:uniqueId val="{00000001-F394-445F-AC3C-25A9F57FAF91}"/>
            </c:ext>
          </c:extLst>
        </c:ser>
        <c:dLbls>
          <c:showLegendKey val="0"/>
          <c:showVal val="0"/>
          <c:showCatName val="0"/>
          <c:showSerName val="0"/>
          <c:showPercent val="0"/>
          <c:showBubbleSize val="0"/>
        </c:dLbls>
        <c:smooth val="0"/>
        <c:axId val="793232792"/>
        <c:axId val="793235744"/>
      </c:lineChart>
      <c:catAx>
        <c:axId val="793232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93235744"/>
        <c:crosses val="autoZero"/>
        <c:auto val="1"/>
        <c:lblAlgn val="ctr"/>
        <c:lblOffset val="100"/>
        <c:noMultiLvlLbl val="0"/>
      </c:catAx>
      <c:valAx>
        <c:axId val="793235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93232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's8'!$A$4</c:f>
              <c:strCache>
                <c:ptCount val="1"/>
                <c:pt idx="0">
                  <c:v>Stockholmsregionen</c:v>
                </c:pt>
              </c:strCache>
            </c:strRef>
          </c:tx>
          <c:spPr>
            <a:ln w="28575" cap="rnd">
              <a:solidFill>
                <a:schemeClr val="accent2"/>
              </a:solidFill>
              <a:round/>
            </a:ln>
            <a:effectLst/>
          </c:spPr>
          <c:marker>
            <c:symbol val="none"/>
          </c:marker>
          <c:cat>
            <c:numRef>
              <c:f>'s8'!$R$10:$BF$10</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's8'!$R$11:$BF$11</c:f>
              <c:numCache>
                <c:formatCode>General</c:formatCode>
                <c:ptCount val="41"/>
                <c:pt idx="0">
                  <c:v>100</c:v>
                </c:pt>
                <c:pt idx="1">
                  <c:v>101.92326372025255</c:v>
                </c:pt>
                <c:pt idx="2">
                  <c:v>103.02088392423506</c:v>
                </c:pt>
                <c:pt idx="3">
                  <c:v>101.85041282175814</c:v>
                </c:pt>
                <c:pt idx="4">
                  <c:v>101.01505585235552</c:v>
                </c:pt>
                <c:pt idx="5">
                  <c:v>102.79261777561923</c:v>
                </c:pt>
                <c:pt idx="6">
                  <c:v>103.89509470616804</c:v>
                </c:pt>
                <c:pt idx="7">
                  <c:v>102.8994657600777</c:v>
                </c:pt>
                <c:pt idx="8">
                  <c:v>102.03011170471102</c:v>
                </c:pt>
                <c:pt idx="9">
                  <c:v>104.191355026712</c:v>
                </c:pt>
                <c:pt idx="10">
                  <c:v>105.31811559009228</c:v>
                </c:pt>
                <c:pt idx="11">
                  <c:v>104.60417678484701</c:v>
                </c:pt>
                <c:pt idx="12">
                  <c:v>103.41427877610491</c:v>
                </c:pt>
                <c:pt idx="13">
                  <c:v>105.67751335599806</c:v>
                </c:pt>
                <c:pt idx="14">
                  <c:v>107.62991743564837</c:v>
                </c:pt>
                <c:pt idx="15">
                  <c:v>106.14375910636231</c:v>
                </c:pt>
                <c:pt idx="16">
                  <c:v>105.48810101991258</c:v>
                </c:pt>
                <c:pt idx="17">
                  <c:v>107.29966002914036</c:v>
                </c:pt>
                <c:pt idx="18">
                  <c:v>108.45070422535211</c:v>
                </c:pt>
                <c:pt idx="19">
                  <c:v>107.82904322438075</c:v>
                </c:pt>
                <c:pt idx="20">
                  <c:v>107.07625060660514</c:v>
                </c:pt>
                <c:pt idx="21">
                  <c:v>109.89315201554153</c:v>
                </c:pt>
                <c:pt idx="22">
                  <c:v>110.29626032054395</c:v>
                </c:pt>
                <c:pt idx="23">
                  <c:v>109.45604662457504</c:v>
                </c:pt>
                <c:pt idx="24">
                  <c:v>109.18406993686256</c:v>
                </c:pt>
                <c:pt idx="25">
                  <c:v>111.75813501699854</c:v>
                </c:pt>
                <c:pt idx="26">
                  <c:v>113.11316172899465</c:v>
                </c:pt>
                <c:pt idx="27">
                  <c:v>112.1321029626032</c:v>
                </c:pt>
                <c:pt idx="28">
                  <c:v>112.10781932977173</c:v>
                </c:pt>
                <c:pt idx="29">
                  <c:v>114.03108305002428</c:v>
                </c:pt>
                <c:pt idx="30">
                  <c:v>115.36668285575522</c:v>
                </c:pt>
                <c:pt idx="31">
                  <c:v>114.00679941719281</c:v>
                </c:pt>
                <c:pt idx="32">
                  <c:v>113.79796017484216</c:v>
                </c:pt>
                <c:pt idx="33">
                  <c:v>115.2161243322001</c:v>
                </c:pt>
                <c:pt idx="34">
                  <c:v>116.54201068479844</c:v>
                </c:pt>
                <c:pt idx="35">
                  <c:v>115.23555123846528</c:v>
                </c:pt>
                <c:pt idx="36">
                  <c:v>114.25934919864012</c:v>
                </c:pt>
                <c:pt idx="37">
                  <c:v>113.63768819815445</c:v>
                </c:pt>
                <c:pt idx="38">
                  <c:v>113.87566779990287</c:v>
                </c:pt>
                <c:pt idx="39">
                  <c:v>113.09859154929578</c:v>
                </c:pt>
                <c:pt idx="40">
                  <c:v>111.24332200097135</c:v>
                </c:pt>
              </c:numCache>
            </c:numRef>
          </c:val>
          <c:smooth val="0"/>
          <c:extLst>
            <c:ext xmlns:c16="http://schemas.microsoft.com/office/drawing/2014/chart" uri="{C3380CC4-5D6E-409C-BE32-E72D297353CC}">
              <c16:uniqueId val="{00000000-FDA8-4F87-9E3D-6D08A8C6F39C}"/>
            </c:ext>
          </c:extLst>
        </c:ser>
        <c:ser>
          <c:idx val="1"/>
          <c:order val="1"/>
          <c:tx>
            <c:strRef>
              <c:f>'s8'!$A$5</c:f>
              <c:strCache>
                <c:ptCount val="1"/>
                <c:pt idx="0">
                  <c:v>Övriga Sverige</c:v>
                </c:pt>
              </c:strCache>
            </c:strRef>
          </c:tx>
          <c:spPr>
            <a:ln w="28575" cap="rnd">
              <a:solidFill>
                <a:schemeClr val="accent1"/>
              </a:solidFill>
              <a:prstDash val="sysDash"/>
              <a:round/>
            </a:ln>
            <a:effectLst/>
          </c:spPr>
          <c:marker>
            <c:symbol val="none"/>
          </c:marker>
          <c:cat>
            <c:numRef>
              <c:f>'s8'!$R$10:$BF$10</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's8'!$R$12:$BF$12</c:f>
              <c:numCache>
                <c:formatCode>General</c:formatCode>
                <c:ptCount val="41"/>
                <c:pt idx="0">
                  <c:v>100</c:v>
                </c:pt>
                <c:pt idx="1">
                  <c:v>102.93012165056784</c:v>
                </c:pt>
                <c:pt idx="2">
                  <c:v>104.53461585094774</c:v>
                </c:pt>
                <c:pt idx="3">
                  <c:v>101.8469870266338</c:v>
                </c:pt>
                <c:pt idx="4">
                  <c:v>100.65877217798973</c:v>
                </c:pt>
                <c:pt idx="5">
                  <c:v>103.52422907488987</c:v>
                </c:pt>
                <c:pt idx="6">
                  <c:v>104.92664592005819</c:v>
                </c:pt>
                <c:pt idx="7">
                  <c:v>102.08543830578346</c:v>
                </c:pt>
                <c:pt idx="8">
                  <c:v>101.34987673281331</c:v>
                </c:pt>
                <c:pt idx="9">
                  <c:v>103.90817604979186</c:v>
                </c:pt>
                <c:pt idx="10">
                  <c:v>105.79962009457221</c:v>
                </c:pt>
                <c:pt idx="11">
                  <c:v>103.21707149496828</c:v>
                </c:pt>
                <c:pt idx="12">
                  <c:v>102.25518328416118</c:v>
                </c:pt>
                <c:pt idx="13">
                  <c:v>105.18934648183324</c:v>
                </c:pt>
                <c:pt idx="14">
                  <c:v>107.60619165016368</c:v>
                </c:pt>
                <c:pt idx="15">
                  <c:v>104.56290668067736</c:v>
                </c:pt>
                <c:pt idx="16">
                  <c:v>103.78288808956069</c:v>
                </c:pt>
                <c:pt idx="17">
                  <c:v>106.18356706947419</c:v>
                </c:pt>
                <c:pt idx="18">
                  <c:v>108.77015721618235</c:v>
                </c:pt>
                <c:pt idx="19">
                  <c:v>106.17548397566989</c:v>
                </c:pt>
                <c:pt idx="20">
                  <c:v>105.35100836236512</c:v>
                </c:pt>
                <c:pt idx="21">
                  <c:v>107.98205553085721</c:v>
                </c:pt>
                <c:pt idx="22">
                  <c:v>109.22685203896052</c:v>
                </c:pt>
                <c:pt idx="23">
                  <c:v>107.79614436406256</c:v>
                </c:pt>
                <c:pt idx="24">
                  <c:v>108.16392515054763</c:v>
                </c:pt>
                <c:pt idx="25">
                  <c:v>110.44739926443843</c:v>
                </c:pt>
                <c:pt idx="26">
                  <c:v>112.14484904821566</c:v>
                </c:pt>
                <c:pt idx="27">
                  <c:v>109.78458553934446</c:v>
                </c:pt>
                <c:pt idx="28">
                  <c:v>109.47742795942287</c:v>
                </c:pt>
                <c:pt idx="29">
                  <c:v>112.03976882350564</c:v>
                </c:pt>
                <c:pt idx="30">
                  <c:v>112.60558541809804</c:v>
                </c:pt>
                <c:pt idx="31">
                  <c:v>110.8798448045912</c:v>
                </c:pt>
                <c:pt idx="32">
                  <c:v>109.50167724204826</c:v>
                </c:pt>
                <c:pt idx="33">
                  <c:v>112.08018429454795</c:v>
                </c:pt>
                <c:pt idx="34">
                  <c:v>113.1269449945439</c:v>
                </c:pt>
                <c:pt idx="35">
                  <c:v>111.43353675787091</c:v>
                </c:pt>
                <c:pt idx="36">
                  <c:v>109.23897668027321</c:v>
                </c:pt>
                <c:pt idx="37">
                  <c:v>109.43701248838055</c:v>
                </c:pt>
                <c:pt idx="38">
                  <c:v>111.18296083740856</c:v>
                </c:pt>
                <c:pt idx="39">
                  <c:v>110.34231903972841</c:v>
                </c:pt>
                <c:pt idx="40">
                  <c:v>106.32906276522652</c:v>
                </c:pt>
              </c:numCache>
            </c:numRef>
          </c:val>
          <c:smooth val="0"/>
          <c:extLst>
            <c:ext xmlns:c16="http://schemas.microsoft.com/office/drawing/2014/chart" uri="{C3380CC4-5D6E-409C-BE32-E72D297353CC}">
              <c16:uniqueId val="{00000001-FDA8-4F87-9E3D-6D08A8C6F39C}"/>
            </c:ext>
          </c:extLst>
        </c:ser>
        <c:dLbls>
          <c:showLegendKey val="0"/>
          <c:showVal val="0"/>
          <c:showCatName val="0"/>
          <c:showSerName val="0"/>
          <c:showPercent val="0"/>
          <c:showBubbleSize val="0"/>
        </c:dLbls>
        <c:smooth val="0"/>
        <c:axId val="696705056"/>
        <c:axId val="696703088"/>
      </c:lineChart>
      <c:catAx>
        <c:axId val="69670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96703088"/>
        <c:crosses val="autoZero"/>
        <c:auto val="1"/>
        <c:lblAlgn val="ctr"/>
        <c:lblOffset val="100"/>
        <c:noMultiLvlLbl val="0"/>
      </c:catAx>
      <c:valAx>
        <c:axId val="696703088"/>
        <c:scaling>
          <c:orientation val="minMax"/>
          <c:min val="8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967050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'11 Graf'!$A$10</c:f>
              <c:strCache>
                <c:ptCount val="1"/>
                <c:pt idx="0">
                  <c:v>Stockholmsregionen</c:v>
                </c:pt>
              </c:strCache>
            </c:strRef>
          </c:tx>
          <c:spPr>
            <a:ln w="28575" cap="rnd">
              <a:solidFill>
                <a:schemeClr val="accent2"/>
              </a:solidFill>
              <a:prstDash val="solid"/>
              <a:round/>
            </a:ln>
            <a:effectLst/>
          </c:spPr>
          <c:marker>
            <c:symbol val="none"/>
          </c:marker>
          <c:cat>
            <c:numRef>
              <c:f>'11 Graf'!$B$5:$AP$5</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'11 Graf'!$B$6:$AP$6</c:f>
              <c:numCache>
                <c:formatCode>General</c:formatCode>
                <c:ptCount val="41"/>
                <c:pt idx="0">
                  <c:v>100</c:v>
                </c:pt>
                <c:pt idx="1">
                  <c:v>89.826949094360202</c:v>
                </c:pt>
                <c:pt idx="2">
                  <c:v>73.381055267249565</c:v>
                </c:pt>
                <c:pt idx="3">
                  <c:v>77.409486501221664</c:v>
                </c:pt>
                <c:pt idx="4">
                  <c:v>100.01817337398784</c:v>
                </c:pt>
                <c:pt idx="5">
                  <c:v>88.278173777840593</c:v>
                </c:pt>
                <c:pt idx="6">
                  <c:v>69.893786725359931</c:v>
                </c:pt>
                <c:pt idx="7">
                  <c:v>73.456777658865576</c:v>
                </c:pt>
                <c:pt idx="8">
                  <c:v>97.861599660763687</c:v>
                </c:pt>
                <c:pt idx="9">
                  <c:v>88.529572118005774</c:v>
                </c:pt>
                <c:pt idx="10">
                  <c:v>71.061930820023022</c:v>
                </c:pt>
                <c:pt idx="11">
                  <c:v>74.167558508167915</c:v>
                </c:pt>
                <c:pt idx="12">
                  <c:v>96.81663065646265</c:v>
                </c:pt>
                <c:pt idx="13">
                  <c:v>105.62163035357308</c:v>
                </c:pt>
                <c:pt idx="14">
                  <c:v>89.166649839468519</c:v>
                </c:pt>
                <c:pt idx="15">
                  <c:v>104.75536619348587</c:v>
                </c:pt>
                <c:pt idx="16">
                  <c:v>147.66573107445024</c:v>
                </c:pt>
                <c:pt idx="17">
                  <c:v>131.03406497990832</c:v>
                </c:pt>
                <c:pt idx="18">
                  <c:v>113.3685358318357</c:v>
                </c:pt>
                <c:pt idx="19">
                  <c:v>137.97326494760011</c:v>
                </c:pt>
                <c:pt idx="20">
                  <c:v>176.45538436685985</c:v>
                </c:pt>
                <c:pt idx="21">
                  <c:v>169.44046200755204</c:v>
                </c:pt>
                <c:pt idx="22">
                  <c:v>141.67962360923207</c:v>
                </c:pt>
                <c:pt idx="23">
                  <c:v>155.139026311007</c:v>
                </c:pt>
                <c:pt idx="24">
                  <c:v>181.72364355955818</c:v>
                </c:pt>
                <c:pt idx="25">
                  <c:v>149.55172344163319</c:v>
                </c:pt>
                <c:pt idx="26">
                  <c:v>125.29531732730246</c:v>
                </c:pt>
                <c:pt idx="27">
                  <c:v>141.09100821840357</c:v>
                </c:pt>
                <c:pt idx="28">
                  <c:v>189.24237223108454</c:v>
                </c:pt>
                <c:pt idx="29">
                  <c:v>165.71391070815579</c:v>
                </c:pt>
                <c:pt idx="30">
                  <c:v>127.44684288108556</c:v>
                </c:pt>
                <c:pt idx="31">
                  <c:v>143.80994689336268</c:v>
                </c:pt>
                <c:pt idx="32">
                  <c:v>176.24437130222321</c:v>
                </c:pt>
                <c:pt idx="33">
                  <c:v>142.24703673040807</c:v>
                </c:pt>
                <c:pt idx="34">
                  <c:v>111.39672475415463</c:v>
                </c:pt>
                <c:pt idx="35">
                  <c:v>125.25190315610928</c:v>
                </c:pt>
                <c:pt idx="36">
                  <c:v>167.89067705914425</c:v>
                </c:pt>
                <c:pt idx="37">
                  <c:v>85.485531975041894</c:v>
                </c:pt>
                <c:pt idx="38">
                  <c:v>75.283201744643904</c:v>
                </c:pt>
                <c:pt idx="39">
                  <c:v>111.15643236475981</c:v>
                </c:pt>
                <c:pt idx="40">
                  <c:v>138.17519132524282</c:v>
                </c:pt>
              </c:numCache>
            </c:numRef>
          </c:val>
          <c:smooth val="0"/>
          <c:extLst>
            <c:ext xmlns:c16="http://schemas.microsoft.com/office/drawing/2014/chart" uri="{C3380CC4-5D6E-409C-BE32-E72D297353CC}">
              <c16:uniqueId val="{00000000-EAC0-4730-9ED3-1A40FAA824E1}"/>
            </c:ext>
          </c:extLst>
        </c:ser>
        <c:ser>
          <c:idx val="1"/>
          <c:order val="1"/>
          <c:tx>
            <c:strRef>
              <c:f>'11 Graf'!$A$4</c:f>
              <c:strCache>
                <c:ptCount val="1"/>
                <c:pt idx="0">
                  <c:v>Övriga Sverige</c:v>
                </c:pt>
              </c:strCache>
            </c:strRef>
          </c:tx>
          <c:spPr>
            <a:ln w="28575" cap="rnd">
              <a:solidFill>
                <a:schemeClr val="accent1"/>
              </a:solidFill>
              <a:prstDash val="sysDash"/>
              <a:round/>
            </a:ln>
            <a:effectLst/>
          </c:spPr>
          <c:marker>
            <c:symbol val="none"/>
          </c:marker>
          <c:cat>
            <c:numRef>
              <c:f>'11 Graf'!$B$5:$AP$5</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'11 Graf'!$B$7:$AP$7</c:f>
              <c:numCache>
                <c:formatCode>General</c:formatCode>
                <c:ptCount val="41"/>
                <c:pt idx="0">
                  <c:v>100</c:v>
                </c:pt>
                <c:pt idx="1">
                  <c:v>87.117149002205224</c:v>
                </c:pt>
                <c:pt idx="2">
                  <c:v>65.598540742152395</c:v>
                </c:pt>
                <c:pt idx="3">
                  <c:v>67.761110052362667</c:v>
                </c:pt>
                <c:pt idx="4">
                  <c:v>103.81330937536868</c:v>
                </c:pt>
                <c:pt idx="5">
                  <c:v>78.097519806158289</c:v>
                </c:pt>
                <c:pt idx="6">
                  <c:v>58.569963609303677</c:v>
                </c:pt>
                <c:pt idx="7">
                  <c:v>64.31624513353843</c:v>
                </c:pt>
                <c:pt idx="8">
                  <c:v>99.109743813127864</c:v>
                </c:pt>
                <c:pt idx="9">
                  <c:v>81.047797954498009</c:v>
                </c:pt>
                <c:pt idx="10">
                  <c:v>60.205276197217607</c:v>
                </c:pt>
                <c:pt idx="11">
                  <c:v>69.096040583340141</c:v>
                </c:pt>
                <c:pt idx="12">
                  <c:v>106.20366084960024</c:v>
                </c:pt>
                <c:pt idx="13">
                  <c:v>92.798090622816332</c:v>
                </c:pt>
                <c:pt idx="14">
                  <c:v>75.404971277667372</c:v>
                </c:pt>
                <c:pt idx="15">
                  <c:v>91.278937863566654</c:v>
                </c:pt>
                <c:pt idx="16">
                  <c:v>139.93810859128985</c:v>
                </c:pt>
                <c:pt idx="17">
                  <c:v>126.27753124064142</c:v>
                </c:pt>
                <c:pt idx="18">
                  <c:v>100.42198687756935</c:v>
                </c:pt>
                <c:pt idx="19">
                  <c:v>135.19824308259146</c:v>
                </c:pt>
                <c:pt idx="20">
                  <c:v>173.10809216556407</c:v>
                </c:pt>
                <c:pt idx="21">
                  <c:v>168.32375922245515</c:v>
                </c:pt>
                <c:pt idx="22">
                  <c:v>120.07387039104118</c:v>
                </c:pt>
                <c:pt idx="23">
                  <c:v>140.28114308531394</c:v>
                </c:pt>
                <c:pt idx="24">
                  <c:v>184.77943245033714</c:v>
                </c:pt>
                <c:pt idx="25">
                  <c:v>164.0095105859719</c:v>
                </c:pt>
                <c:pt idx="26">
                  <c:v>123.35084805749912</c:v>
                </c:pt>
                <c:pt idx="27">
                  <c:v>151.13028958282285</c:v>
                </c:pt>
                <c:pt idx="28">
                  <c:v>196.67401740582434</c:v>
                </c:pt>
                <c:pt idx="29">
                  <c:v>173.56274899494522</c:v>
                </c:pt>
                <c:pt idx="30">
                  <c:v>120.62835207318071</c:v>
                </c:pt>
                <c:pt idx="31">
                  <c:v>143.86031780603125</c:v>
                </c:pt>
                <c:pt idx="32">
                  <c:v>180.76012087882168</c:v>
                </c:pt>
                <c:pt idx="33">
                  <c:v>141.42549889738913</c:v>
                </c:pt>
                <c:pt idx="34">
                  <c:v>98.106050293575819</c:v>
                </c:pt>
                <c:pt idx="35">
                  <c:v>115.16339513399218</c:v>
                </c:pt>
                <c:pt idx="36">
                  <c:v>170.7141106966867</c:v>
                </c:pt>
                <c:pt idx="37">
                  <c:v>93.776374179848091</c:v>
                </c:pt>
                <c:pt idx="38">
                  <c:v>76.008457887524614</c:v>
                </c:pt>
                <c:pt idx="39">
                  <c:v>129.74417612734021</c:v>
                </c:pt>
                <c:pt idx="40">
                  <c:v>157.91384207708293</c:v>
                </c:pt>
              </c:numCache>
            </c:numRef>
          </c:val>
          <c:smooth val="0"/>
          <c:extLst>
            <c:ext xmlns:c16="http://schemas.microsoft.com/office/drawing/2014/chart" uri="{C3380CC4-5D6E-409C-BE32-E72D297353CC}">
              <c16:uniqueId val="{00000001-EAC0-4730-9ED3-1A40FAA824E1}"/>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'12 Graf'!$D$8</c:f>
              <c:strCache>
                <c:ptCount val="1"/>
                <c:pt idx="0">
                  <c:v>Stockholmsregionen</c:v>
                </c:pt>
              </c:strCache>
            </c:strRef>
          </c:tx>
          <c:spPr>
            <a:ln w="28575" cap="rnd">
              <a:solidFill>
                <a:schemeClr val="accent2"/>
              </a:solidFill>
              <a:prstDash val="solid"/>
              <a:round/>
            </a:ln>
            <a:effectLst/>
          </c:spPr>
          <c:marker>
            <c:symbol val="none"/>
          </c:marker>
          <c:cat>
            <c:numRef>
              <c:f>'12 Graf'!$B$1:$AP$1</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'12 Graf'!$B$2:$AP$2</c:f>
              <c:numCache>
                <c:formatCode>General</c:formatCode>
                <c:ptCount val="41"/>
                <c:pt idx="0">
                  <c:v>100</c:v>
                </c:pt>
                <c:pt idx="1">
                  <c:v>136.75793554640174</c:v>
                </c:pt>
                <c:pt idx="2">
                  <c:v>126.96874242791374</c:v>
                </c:pt>
                <c:pt idx="3">
                  <c:v>202.54422098376546</c:v>
                </c:pt>
                <c:pt idx="4">
                  <c:v>146.71674339714079</c:v>
                </c:pt>
                <c:pt idx="5">
                  <c:v>127.16258783620063</c:v>
                </c:pt>
                <c:pt idx="6">
                  <c:v>151.22364913981099</c:v>
                </c:pt>
                <c:pt idx="7">
                  <c:v>292.94887327356435</c:v>
                </c:pt>
                <c:pt idx="8">
                  <c:v>200.48461352071723</c:v>
                </c:pt>
                <c:pt idx="9">
                  <c:v>163.94475405863824</c:v>
                </c:pt>
                <c:pt idx="10">
                  <c:v>130.99103464986672</c:v>
                </c:pt>
                <c:pt idx="11">
                  <c:v>169.63896292706568</c:v>
                </c:pt>
                <c:pt idx="12">
                  <c:v>154.25248364429368</c:v>
                </c:pt>
                <c:pt idx="13">
                  <c:v>156.06978434698328</c:v>
                </c:pt>
                <c:pt idx="14">
                  <c:v>115.79840077538164</c:v>
                </c:pt>
                <c:pt idx="15">
                  <c:v>125.46644051369033</c:v>
                </c:pt>
                <c:pt idx="16">
                  <c:v>218.53646716743398</c:v>
                </c:pt>
                <c:pt idx="17">
                  <c:v>94.06348437121396</c:v>
                </c:pt>
                <c:pt idx="18">
                  <c:v>90.283498909619581</c:v>
                </c:pt>
                <c:pt idx="19">
                  <c:v>122.02568451659802</c:v>
                </c:pt>
                <c:pt idx="20">
                  <c:v>125.90259268233584</c:v>
                </c:pt>
                <c:pt idx="21">
                  <c:v>91.010419190695416</c:v>
                </c:pt>
                <c:pt idx="22">
                  <c:v>94.087715047249816</c:v>
                </c:pt>
                <c:pt idx="23">
                  <c:v>144.43905984976982</c:v>
                </c:pt>
                <c:pt idx="24">
                  <c:v>106.03343833292949</c:v>
                </c:pt>
                <c:pt idx="25">
                  <c:v>76.81124303368064</c:v>
                </c:pt>
                <c:pt idx="26">
                  <c:v>111.60649382117761</c:v>
                </c:pt>
                <c:pt idx="27">
                  <c:v>100.43615216864551</c:v>
                </c:pt>
                <c:pt idx="28">
                  <c:v>101.23576447782894</c:v>
                </c:pt>
                <c:pt idx="29">
                  <c:v>122.17106857281318</c:v>
                </c:pt>
                <c:pt idx="30">
                  <c:v>92.1492609643809</c:v>
                </c:pt>
                <c:pt idx="31">
                  <c:v>119.3360794766174</c:v>
                </c:pt>
                <c:pt idx="32">
                  <c:v>239.9806154591713</c:v>
                </c:pt>
                <c:pt idx="33">
                  <c:v>152.89556578628543</c:v>
                </c:pt>
                <c:pt idx="34">
                  <c:v>103.31960261691302</c:v>
                </c:pt>
                <c:pt idx="35">
                  <c:v>204.19190695420403</c:v>
                </c:pt>
                <c:pt idx="36">
                  <c:v>759.77707778047011</c:v>
                </c:pt>
                <c:pt idx="37">
                  <c:v>670.75357402471525</c:v>
                </c:pt>
                <c:pt idx="38">
                  <c:v>180.39738308698813</c:v>
                </c:pt>
                <c:pt idx="39">
                  <c:v>230.02180760843228</c:v>
                </c:pt>
                <c:pt idx="40">
                  <c:v>136.24909134964867</c:v>
                </c:pt>
              </c:numCache>
            </c:numRef>
          </c:val>
          <c:smooth val="0"/>
          <c:extLst>
            <c:ext xmlns:c16="http://schemas.microsoft.com/office/drawing/2014/chart" uri="{C3380CC4-5D6E-409C-BE32-E72D297353CC}">
              <c16:uniqueId val="{00000000-CE34-4C8D-8140-81E04564DD54}"/>
            </c:ext>
          </c:extLst>
        </c:ser>
        <c:ser>
          <c:idx val="1"/>
          <c:order val="1"/>
          <c:tx>
            <c:strRef>
              <c:f>'12 Graf'!$E$9</c:f>
              <c:strCache>
                <c:ptCount val="1"/>
                <c:pt idx="0">
                  <c:v>Övriga Sverige</c:v>
                </c:pt>
              </c:strCache>
            </c:strRef>
          </c:tx>
          <c:spPr>
            <a:ln w="28575" cap="rnd">
              <a:solidFill>
                <a:schemeClr val="accent1"/>
              </a:solidFill>
              <a:prstDash val="sysDash"/>
              <a:round/>
            </a:ln>
            <a:effectLst/>
          </c:spPr>
          <c:marker>
            <c:symbol val="none"/>
          </c:marker>
          <c:cat>
            <c:numRef>
              <c:f>'12 Graf'!$B$1:$AP$1</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'12 Graf'!$B$3:$AP$3</c:f>
              <c:numCache>
                <c:formatCode>General</c:formatCode>
                <c:ptCount val="41"/>
                <c:pt idx="0">
                  <c:v>100</c:v>
                </c:pt>
                <c:pt idx="1">
                  <c:v>132.4217344368478</c:v>
                </c:pt>
                <c:pt idx="2">
                  <c:v>121.24265323257767</c:v>
                </c:pt>
                <c:pt idx="3">
                  <c:v>203.51445364039822</c:v>
                </c:pt>
                <c:pt idx="4">
                  <c:v>198.11682859541801</c:v>
                </c:pt>
                <c:pt idx="5">
                  <c:v>166.51073527647836</c:v>
                </c:pt>
                <c:pt idx="6">
                  <c:v>182.89552596857382</c:v>
                </c:pt>
                <c:pt idx="7">
                  <c:v>309.73971452560875</c:v>
                </c:pt>
                <c:pt idx="8">
                  <c:v>206.3452081084323</c:v>
                </c:pt>
                <c:pt idx="9">
                  <c:v>186.57790572148255</c:v>
                </c:pt>
                <c:pt idx="10">
                  <c:v>137.65143336931749</c:v>
                </c:pt>
                <c:pt idx="11">
                  <c:v>174.16336811802807</c:v>
                </c:pt>
                <c:pt idx="12">
                  <c:v>156.998920474991</c:v>
                </c:pt>
                <c:pt idx="13">
                  <c:v>150.97756986925754</c:v>
                </c:pt>
                <c:pt idx="14">
                  <c:v>122.20223101835192</c:v>
                </c:pt>
                <c:pt idx="15">
                  <c:v>134.46083723161809</c:v>
                </c:pt>
                <c:pt idx="16">
                  <c:v>201.03154611970731</c:v>
                </c:pt>
                <c:pt idx="17">
                  <c:v>107.62864339690536</c:v>
                </c:pt>
                <c:pt idx="18">
                  <c:v>92.563272160249497</c:v>
                </c:pt>
                <c:pt idx="19">
                  <c:v>116.25284874655152</c:v>
                </c:pt>
                <c:pt idx="20">
                  <c:v>126.32841549718124</c:v>
                </c:pt>
                <c:pt idx="21">
                  <c:v>107.67662228619407</c:v>
                </c:pt>
                <c:pt idx="22">
                  <c:v>91.447762984286911</c:v>
                </c:pt>
                <c:pt idx="23">
                  <c:v>137.38754947822957</c:v>
                </c:pt>
                <c:pt idx="24">
                  <c:v>112.12666426772221</c:v>
                </c:pt>
                <c:pt idx="25">
                  <c:v>92.37135660309464</c:v>
                </c:pt>
                <c:pt idx="26">
                  <c:v>100.9955619527408</c:v>
                </c:pt>
                <c:pt idx="27">
                  <c:v>109.28391507736596</c:v>
                </c:pt>
                <c:pt idx="28">
                  <c:v>99.760105553556429</c:v>
                </c:pt>
                <c:pt idx="29">
                  <c:v>114.78949262324578</c:v>
                </c:pt>
                <c:pt idx="30">
                  <c:v>84.454839870456993</c:v>
                </c:pt>
                <c:pt idx="31">
                  <c:v>130.03478469473433</c:v>
                </c:pt>
                <c:pt idx="32">
                  <c:v>191.06393186997721</c:v>
                </c:pt>
                <c:pt idx="33">
                  <c:v>144.70433009475832</c:v>
                </c:pt>
                <c:pt idx="34">
                  <c:v>100.08396305625524</c:v>
                </c:pt>
                <c:pt idx="35">
                  <c:v>163.7759385870217</c:v>
                </c:pt>
                <c:pt idx="36">
                  <c:v>586.52992683219384</c:v>
                </c:pt>
                <c:pt idx="37">
                  <c:v>559.88964855463598</c:v>
                </c:pt>
                <c:pt idx="38">
                  <c:v>162.44452440925991</c:v>
                </c:pt>
                <c:pt idx="39">
                  <c:v>172.13626004557995</c:v>
                </c:pt>
                <c:pt idx="40">
                  <c:v>106.1173083843109</c:v>
                </c:pt>
              </c:numCache>
            </c:numRef>
          </c:val>
          <c:smooth val="0"/>
          <c:extLst>
            <c:ext xmlns:c16="http://schemas.microsoft.com/office/drawing/2014/chart" uri="{C3380CC4-5D6E-409C-BE32-E72D297353CC}">
              <c16:uniqueId val="{00000001-CE34-4C8D-8140-81E04564DD54}"/>
            </c:ext>
          </c:extLst>
        </c:ser>
        <c:dLbls>
          <c:showLegendKey val="0"/>
          <c:showVal val="0"/>
          <c:showCatName val="0"/>
          <c:showSerName val="0"/>
          <c:showPercent val="0"/>
          <c:showBubbleSize val="0"/>
        </c:dLbls>
        <c:smooth val="0"/>
        <c:axId val="464037336"/>
        <c:axId val="464042256"/>
      </c:lineChart>
      <c:catAx>
        <c:axId val="464037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4042256"/>
        <c:crosses val="autoZero"/>
        <c:auto val="1"/>
        <c:lblAlgn val="ctr"/>
        <c:lblOffset val="100"/>
        <c:noMultiLvlLbl val="0"/>
      </c:catAx>
      <c:valAx>
        <c:axId val="464042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4037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'13 Graf'!$A$5</c:f>
              <c:strCache>
                <c:ptCount val="1"/>
                <c:pt idx="0">
                  <c:v>Stockholmsregionen</c:v>
                </c:pt>
              </c:strCache>
            </c:strRef>
          </c:tx>
          <c:spPr>
            <a:ln w="28575" cap="rnd">
              <a:solidFill>
                <a:schemeClr val="accent2"/>
              </a:solidFill>
              <a:prstDash val="solid"/>
              <a:round/>
            </a:ln>
            <a:effectLst/>
          </c:spPr>
          <c:marker>
            <c:symbol val="none"/>
          </c:marker>
          <c:cat>
            <c:numRef>
              <c:f>'13 Graf'!$B$1:$AP$1</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'13 Graf'!$B$2:$AP$2</c:f>
              <c:numCache>
                <c:formatCode>General</c:formatCode>
                <c:ptCount val="41"/>
                <c:pt idx="0">
                  <c:v>5.2710812999999996</c:v>
                </c:pt>
                <c:pt idx="1">
                  <c:v>4.8439848000000003</c:v>
                </c:pt>
                <c:pt idx="2">
                  <c:v>4.9376382000000003</c:v>
                </c:pt>
                <c:pt idx="3">
                  <c:v>5.0320827000000001</c:v>
                </c:pt>
                <c:pt idx="4">
                  <c:v>5.2541643999999996</c:v>
                </c:pt>
                <c:pt idx="5">
                  <c:v>5.0010671000000002</c:v>
                </c:pt>
                <c:pt idx="6">
                  <c:v>5.1782148000000001</c:v>
                </c:pt>
                <c:pt idx="7">
                  <c:v>5.3953179000000002</c:v>
                </c:pt>
                <c:pt idx="8">
                  <c:v>5.5419051000000001</c:v>
                </c:pt>
                <c:pt idx="9">
                  <c:v>5.2437776999999999</c:v>
                </c:pt>
                <c:pt idx="10">
                  <c:v>5.3645101000000004</c:v>
                </c:pt>
                <c:pt idx="11">
                  <c:v>5.3601355000000002</c:v>
                </c:pt>
                <c:pt idx="12">
                  <c:v>5.2919352000000002</c:v>
                </c:pt>
                <c:pt idx="13">
                  <c:v>4.8974510000000002</c:v>
                </c:pt>
                <c:pt idx="14">
                  <c:v>4.9245058000000004</c:v>
                </c:pt>
                <c:pt idx="15">
                  <c:v>4.9633238000000004</c:v>
                </c:pt>
                <c:pt idx="16">
                  <c:v>5.0178478999999996</c:v>
                </c:pt>
                <c:pt idx="17">
                  <c:v>4.7765000000000004</c:v>
                </c:pt>
                <c:pt idx="18">
                  <c:v>4.8890190999999996</c:v>
                </c:pt>
                <c:pt idx="19">
                  <c:v>4.9702282999999996</c:v>
                </c:pt>
                <c:pt idx="20">
                  <c:v>4.9772156000000001</c:v>
                </c:pt>
                <c:pt idx="21">
                  <c:v>4.6782830000000004</c:v>
                </c:pt>
                <c:pt idx="22">
                  <c:v>4.7287435999999996</c:v>
                </c:pt>
                <c:pt idx="23">
                  <c:v>4.8007308999999996</c:v>
                </c:pt>
                <c:pt idx="24">
                  <c:v>4.8891187</c:v>
                </c:pt>
                <c:pt idx="25">
                  <c:v>4.6929730000000003</c:v>
                </c:pt>
                <c:pt idx="26">
                  <c:v>4.7292706000000004</c:v>
                </c:pt>
                <c:pt idx="27">
                  <c:v>4.7346294000000002</c:v>
                </c:pt>
                <c:pt idx="28">
                  <c:v>4.7222562000000003</c:v>
                </c:pt>
                <c:pt idx="29">
                  <c:v>4.4586030000000001</c:v>
                </c:pt>
                <c:pt idx="30">
                  <c:v>4.4747602999999998</c:v>
                </c:pt>
                <c:pt idx="31">
                  <c:v>4.4244275000000002</c:v>
                </c:pt>
                <c:pt idx="32">
                  <c:v>4.4824197000000003</c:v>
                </c:pt>
                <c:pt idx="33">
                  <c:v>4.3680611000000003</c:v>
                </c:pt>
                <c:pt idx="34">
                  <c:v>4.5621017000000004</c:v>
                </c:pt>
                <c:pt idx="35">
                  <c:v>4.7287838089076519</c:v>
                </c:pt>
                <c:pt idx="36">
                  <c:v>4.95733281374656</c:v>
                </c:pt>
                <c:pt idx="37">
                  <c:v>5.8894773015222137</c:v>
                </c:pt>
                <c:pt idx="38">
                  <c:v>6.3834116388477549</c:v>
                </c:pt>
                <c:pt idx="39">
                  <c:v>6.133152539585959</c:v>
                </c:pt>
                <c:pt idx="40">
                  <c:v>6.0746811276419743</c:v>
                </c:pt>
              </c:numCache>
            </c:numRef>
          </c:val>
          <c:smooth val="0"/>
          <c:extLst>
            <c:ext xmlns:c16="http://schemas.microsoft.com/office/drawing/2014/chart" uri="{C3380CC4-5D6E-409C-BE32-E72D297353CC}">
              <c16:uniqueId val="{00000000-AB35-4357-A495-AD3DD280C1AE}"/>
            </c:ext>
          </c:extLst>
        </c:ser>
        <c:ser>
          <c:idx val="1"/>
          <c:order val="1"/>
          <c:tx>
            <c:strRef>
              <c:f>'13 Graf'!$A$6</c:f>
              <c:strCache>
                <c:ptCount val="1"/>
                <c:pt idx="0">
                  <c:v>Sverige</c:v>
                </c:pt>
              </c:strCache>
            </c:strRef>
          </c:tx>
          <c:spPr>
            <a:ln w="28575" cap="rnd">
              <a:solidFill>
                <a:schemeClr val="accent1"/>
              </a:solidFill>
              <a:prstDash val="solid"/>
              <a:round/>
            </a:ln>
            <a:effectLst/>
          </c:spPr>
          <c:marker>
            <c:symbol val="none"/>
          </c:marker>
          <c:cat>
            <c:numRef>
              <c:f>'13 Graf'!$B$1:$AP$1</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'13 Graf'!$B$3:$AP$3</c:f>
              <c:numCache>
                <c:formatCode>General</c:formatCode>
                <c:ptCount val="41"/>
                <c:pt idx="0">
                  <c:v>5.6342609000000001</c:v>
                </c:pt>
                <c:pt idx="1">
                  <c:v>5.1058506000000001</c:v>
                </c:pt>
                <c:pt idx="2">
                  <c:v>5.1979901999999996</c:v>
                </c:pt>
                <c:pt idx="3">
                  <c:v>5.3716065000000004</c:v>
                </c:pt>
                <c:pt idx="4">
                  <c:v>5.6471321000000003</c:v>
                </c:pt>
                <c:pt idx="5">
                  <c:v>5.2812840999999997</c:v>
                </c:pt>
                <c:pt idx="6">
                  <c:v>5.4272818000000003</c:v>
                </c:pt>
                <c:pt idx="7">
                  <c:v>5.6900012000000002</c:v>
                </c:pt>
                <c:pt idx="8">
                  <c:v>5.8598794999999999</c:v>
                </c:pt>
                <c:pt idx="9">
                  <c:v>5.4593397000000001</c:v>
                </c:pt>
                <c:pt idx="10">
                  <c:v>5.5785103999999999</c:v>
                </c:pt>
                <c:pt idx="11">
                  <c:v>5.6457477999999996</c:v>
                </c:pt>
                <c:pt idx="12">
                  <c:v>5.5976245000000002</c:v>
                </c:pt>
                <c:pt idx="13">
                  <c:v>5.0938878000000001</c:v>
                </c:pt>
                <c:pt idx="14">
                  <c:v>5.1062773000000004</c:v>
                </c:pt>
                <c:pt idx="15">
                  <c:v>5.2243864999999996</c:v>
                </c:pt>
                <c:pt idx="16">
                  <c:v>5.2929404</c:v>
                </c:pt>
                <c:pt idx="17">
                  <c:v>4.9356795</c:v>
                </c:pt>
                <c:pt idx="18">
                  <c:v>5.0270139</c:v>
                </c:pt>
                <c:pt idx="19">
                  <c:v>5.1607665000000003</c:v>
                </c:pt>
                <c:pt idx="20">
                  <c:v>5.1933197</c:v>
                </c:pt>
                <c:pt idx="21">
                  <c:v>4.8013187999999998</c:v>
                </c:pt>
                <c:pt idx="22">
                  <c:v>4.8220586000000001</c:v>
                </c:pt>
                <c:pt idx="23">
                  <c:v>4.9710428000000002</c:v>
                </c:pt>
                <c:pt idx="24">
                  <c:v>5.0919134000000001</c:v>
                </c:pt>
                <c:pt idx="25">
                  <c:v>4.8117241000000002</c:v>
                </c:pt>
                <c:pt idx="26">
                  <c:v>4.8194819000000004</c:v>
                </c:pt>
                <c:pt idx="27">
                  <c:v>4.8820189999999997</c:v>
                </c:pt>
                <c:pt idx="28">
                  <c:v>4.9013086000000001</c:v>
                </c:pt>
                <c:pt idx="29">
                  <c:v>4.5815858</c:v>
                </c:pt>
                <c:pt idx="30">
                  <c:v>4.5682245000000004</c:v>
                </c:pt>
                <c:pt idx="31">
                  <c:v>4.5652578999999998</c:v>
                </c:pt>
                <c:pt idx="32">
                  <c:v>4.6360673999999999</c:v>
                </c:pt>
                <c:pt idx="33">
                  <c:v>4.4652865000000004</c:v>
                </c:pt>
                <c:pt idx="34">
                  <c:v>4.6453017000000001</c:v>
                </c:pt>
                <c:pt idx="35">
                  <c:v>4.8557554528969531</c:v>
                </c:pt>
                <c:pt idx="36">
                  <c:v>5.0690150105641782</c:v>
                </c:pt>
                <c:pt idx="37">
                  <c:v>5.8655588453141814</c:v>
                </c:pt>
                <c:pt idx="38">
                  <c:v>6.2768198893320166</c:v>
                </c:pt>
                <c:pt idx="39">
                  <c:v>6.0307963571851229</c:v>
                </c:pt>
                <c:pt idx="40">
                  <c:v>5.9896784238545449</c:v>
                </c:pt>
              </c:numCache>
            </c:numRef>
          </c:val>
          <c:smooth val="0"/>
          <c:extLst>
            <c:ext xmlns:c16="http://schemas.microsoft.com/office/drawing/2014/chart" uri="{C3380CC4-5D6E-409C-BE32-E72D297353CC}">
              <c16:uniqueId val="{00000001-AB35-4357-A495-AD3DD280C1AE}"/>
            </c:ext>
          </c:extLst>
        </c:ser>
        <c:dLbls>
          <c:showLegendKey val="0"/>
          <c:showVal val="0"/>
          <c:showCatName val="0"/>
          <c:showSerName val="0"/>
          <c:showPercent val="0"/>
          <c:showBubbleSize val="0"/>
        </c:dLbls>
        <c:smooth val="0"/>
        <c:axId val="758167848"/>
        <c:axId val="758165880"/>
      </c:lineChart>
      <c:catAx>
        <c:axId val="758167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58165880"/>
        <c:crosses val="autoZero"/>
        <c:auto val="1"/>
        <c:lblAlgn val="ctr"/>
        <c:lblOffset val="100"/>
        <c:noMultiLvlLbl val="0"/>
      </c:catAx>
      <c:valAx>
        <c:axId val="758165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58167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'15 Graf'!$A$22</c:f>
              <c:strCache>
                <c:ptCount val="1"/>
                <c:pt idx="0">
                  <c:v>Stockholmsregionen</c:v>
                </c:pt>
              </c:strCache>
            </c:strRef>
          </c:tx>
          <c:spPr>
            <a:ln w="28575" cap="rnd">
              <a:solidFill>
                <a:schemeClr val="accent2"/>
              </a:solidFill>
              <a:round/>
            </a:ln>
            <a:effectLst/>
          </c:spPr>
          <c:marker>
            <c:symbol val="none"/>
          </c:marker>
          <c:cat>
            <c:numRef>
              <c:f>'15 Graf'!$B$19:$AP$19</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'15 Graf'!$B$20:$AP$20</c:f>
              <c:numCache>
                <c:formatCode>General</c:formatCode>
                <c:ptCount val="41"/>
                <c:pt idx="0">
                  <c:v>100</c:v>
                </c:pt>
                <c:pt idx="1">
                  <c:v>100.29134133550868</c:v>
                </c:pt>
                <c:pt idx="2">
                  <c:v>100.63414501347812</c:v>
                </c:pt>
                <c:pt idx="3">
                  <c:v>100.82953475176762</c:v>
                </c:pt>
                <c:pt idx="4">
                  <c:v>101.06179588530513</c:v>
                </c:pt>
                <c:pt idx="5">
                  <c:v>101.36249835224983</c:v>
                </c:pt>
                <c:pt idx="6">
                  <c:v>101.72679442382235</c:v>
                </c:pt>
                <c:pt idx="7">
                  <c:v>101.96992115634809</c:v>
                </c:pt>
                <c:pt idx="8">
                  <c:v>102.26099980704606</c:v>
                </c:pt>
                <c:pt idx="9">
                  <c:v>102.59167222284842</c:v>
                </c:pt>
                <c:pt idx="10">
                  <c:v>102.98605764546529</c:v>
                </c:pt>
                <c:pt idx="11">
                  <c:v>103.25203795652232</c:v>
                </c:pt>
                <c:pt idx="12">
                  <c:v>103.56472840301008</c:v>
                </c:pt>
                <c:pt idx="13">
                  <c:v>103.92974088770272</c:v>
                </c:pt>
                <c:pt idx="14">
                  <c:v>104.3398396380872</c:v>
                </c:pt>
                <c:pt idx="15">
                  <c:v>104.56059040082836</c:v>
                </c:pt>
                <c:pt idx="16">
                  <c:v>104.82179462441803</c:v>
                </c:pt>
                <c:pt idx="17">
                  <c:v>105.15698044287704</c:v>
                </c:pt>
                <c:pt idx="18">
                  <c:v>105.59649989206042</c:v>
                </c:pt>
                <c:pt idx="19">
                  <c:v>105.86453392072841</c:v>
                </c:pt>
                <c:pt idx="20">
                  <c:v>106.16903337720966</c:v>
                </c:pt>
                <c:pt idx="21">
                  <c:v>106.54440997170646</c:v>
                </c:pt>
                <c:pt idx="22">
                  <c:v>107.09819731354632</c:v>
                </c:pt>
                <c:pt idx="23">
                  <c:v>107.51741839099344</c:v>
                </c:pt>
                <c:pt idx="24">
                  <c:v>107.87691449466129</c:v>
                </c:pt>
                <c:pt idx="25">
                  <c:v>108.263204449021</c:v>
                </c:pt>
                <c:pt idx="26">
                  <c:v>108.75258625136357</c:v>
                </c:pt>
                <c:pt idx="27">
                  <c:v>109.07998704725078</c:v>
                </c:pt>
                <c:pt idx="28">
                  <c:v>109.3675791540976</c:v>
                </c:pt>
                <c:pt idx="29">
                  <c:v>109.7364602696388</c:v>
                </c:pt>
                <c:pt idx="30">
                  <c:v>110.16769320706632</c:v>
                </c:pt>
                <c:pt idx="31">
                  <c:v>110.48702241513371</c:v>
                </c:pt>
                <c:pt idx="32">
                  <c:v>110.81404112402353</c:v>
                </c:pt>
                <c:pt idx="33">
                  <c:v>111.16217013951906</c:v>
                </c:pt>
                <c:pt idx="34">
                  <c:v>111.55825107318685</c:v>
                </c:pt>
                <c:pt idx="35">
                  <c:v>111.75631542045808</c:v>
                </c:pt>
                <c:pt idx="36">
                  <c:v>111.9667737147071</c:v>
                </c:pt>
                <c:pt idx="37">
                  <c:v>112.05799698533359</c:v>
                </c:pt>
                <c:pt idx="38">
                  <c:v>112.28612680321183</c:v>
                </c:pt>
                <c:pt idx="39">
                  <c:v>112.35518902798978</c:v>
                </c:pt>
                <c:pt idx="40">
                  <c:v>112.5004537283094</c:v>
                </c:pt>
              </c:numCache>
            </c:numRef>
          </c:val>
          <c:smooth val="0"/>
          <c:extLst>
            <c:ext xmlns:c16="http://schemas.microsoft.com/office/drawing/2014/chart" uri="{C3380CC4-5D6E-409C-BE32-E72D297353CC}">
              <c16:uniqueId val="{00000000-4F4B-4104-8B8F-E203F50484CC}"/>
            </c:ext>
          </c:extLst>
        </c:ser>
        <c:ser>
          <c:idx val="1"/>
          <c:order val="1"/>
          <c:tx>
            <c:strRef>
              <c:f>'15 Graf'!$A$23</c:f>
              <c:strCache>
                <c:ptCount val="1"/>
                <c:pt idx="0">
                  <c:v>Övriga Sverige</c:v>
                </c:pt>
              </c:strCache>
            </c:strRef>
          </c:tx>
          <c:spPr>
            <a:ln w="28575" cap="rnd">
              <a:solidFill>
                <a:schemeClr val="accent1"/>
              </a:solidFill>
              <a:prstDash val="sysDash"/>
              <a:round/>
            </a:ln>
            <a:effectLst/>
          </c:spPr>
          <c:marker>
            <c:symbol val="none"/>
          </c:marker>
          <c:cat>
            <c:numRef>
              <c:f>'15 Graf'!$B$19:$AP$19</c:f>
              <c:numCache>
                <c:formatCode>General</c:formatCode>
                <c:ptCount val="41"/>
                <c:pt idx="0">
                  <c:v>2011</c:v>
                </c:pt>
                <c:pt idx="4">
                  <c:v>2012</c:v>
                </c:pt>
                <c:pt idx="8">
                  <c:v>2013</c:v>
                </c:pt>
                <c:pt idx="12">
                  <c:v>2014</c:v>
                </c:pt>
                <c:pt idx="16">
                  <c:v>2015</c:v>
                </c:pt>
                <c:pt idx="20">
                  <c:v>2016</c:v>
                </c:pt>
                <c:pt idx="24">
                  <c:v>2017</c:v>
                </c:pt>
                <c:pt idx="28">
                  <c:v>2018</c:v>
                </c:pt>
                <c:pt idx="32">
                  <c:v>2019</c:v>
                </c:pt>
                <c:pt idx="36">
                  <c:v>2020</c:v>
                </c:pt>
                <c:pt idx="40">
                  <c:v>2021</c:v>
                </c:pt>
              </c:numCache>
            </c:numRef>
          </c:cat>
          <c:val>
            <c:numRef>
              <c:f>'15 Graf'!$B$21:$AP$21</c:f>
              <c:numCache>
                <c:formatCode>General</c:formatCode>
                <c:ptCount val="41"/>
                <c:pt idx="0">
                  <c:v>100</c:v>
                </c:pt>
                <c:pt idx="1">
                  <c:v>100.12514010998133</c:v>
                </c:pt>
                <c:pt idx="2">
                  <c:v>100.31609422412942</c:v>
                </c:pt>
                <c:pt idx="3">
                  <c:v>100.38286233099502</c:v>
                </c:pt>
                <c:pt idx="4">
                  <c:v>100.43117809166485</c:v>
                </c:pt>
                <c:pt idx="5">
                  <c:v>100.55904693536489</c:v>
                </c:pt>
                <c:pt idx="6">
                  <c:v>100.75757662494185</c:v>
                </c:pt>
                <c:pt idx="7">
                  <c:v>100.86533298375011</c:v>
                </c:pt>
                <c:pt idx="8">
                  <c:v>100.9680707623624</c:v>
                </c:pt>
                <c:pt idx="9">
                  <c:v>101.1421563407948</c:v>
                </c:pt>
                <c:pt idx="10">
                  <c:v>101.38054844112976</c:v>
                </c:pt>
                <c:pt idx="11">
                  <c:v>101.53858601216749</c:v>
                </c:pt>
                <c:pt idx="12">
                  <c:v>101.7086643592647</c:v>
                </c:pt>
                <c:pt idx="13">
                  <c:v>101.93837412504011</c:v>
                </c:pt>
                <c:pt idx="14">
                  <c:v>102.26526879172053</c:v>
                </c:pt>
                <c:pt idx="15">
                  <c:v>102.44870457660166</c:v>
                </c:pt>
                <c:pt idx="16">
                  <c:v>102.62166431384941</c:v>
                </c:pt>
                <c:pt idx="17">
                  <c:v>102.84643182764478</c:v>
                </c:pt>
                <c:pt idx="18">
                  <c:v>103.17231514546441</c:v>
                </c:pt>
                <c:pt idx="19">
                  <c:v>103.3848510626605</c:v>
                </c:pt>
                <c:pt idx="20">
                  <c:v>103.60639370933376</c:v>
                </c:pt>
                <c:pt idx="21">
                  <c:v>103.89708971961974</c:v>
                </c:pt>
                <c:pt idx="22">
                  <c:v>104.37221378159369</c:v>
                </c:pt>
                <c:pt idx="23">
                  <c:v>104.81449762867315</c:v>
                </c:pt>
                <c:pt idx="24">
                  <c:v>105.07565461940271</c:v>
                </c:pt>
                <c:pt idx="25">
                  <c:v>105.32356866467221</c:v>
                </c:pt>
                <c:pt idx="26">
                  <c:v>105.70864451392856</c:v>
                </c:pt>
                <c:pt idx="27">
                  <c:v>105.95285664072652</c:v>
                </c:pt>
                <c:pt idx="28">
                  <c:v>106.15132908414155</c:v>
                </c:pt>
                <c:pt idx="29">
                  <c:v>106.40685686894788</c:v>
                </c:pt>
                <c:pt idx="30">
                  <c:v>106.74086914176172</c:v>
                </c:pt>
                <c:pt idx="31">
                  <c:v>106.92648028079624</c:v>
                </c:pt>
                <c:pt idx="32">
                  <c:v>107.14063817258038</c:v>
                </c:pt>
                <c:pt idx="33">
                  <c:v>107.36025353180196</c:v>
                </c:pt>
                <c:pt idx="34">
                  <c:v>107.65930748172988</c:v>
                </c:pt>
                <c:pt idx="35">
                  <c:v>107.77089933338753</c:v>
                </c:pt>
                <c:pt idx="36">
                  <c:v>107.90449279328068</c:v>
                </c:pt>
                <c:pt idx="37">
                  <c:v>108.00308976617995</c:v>
                </c:pt>
                <c:pt idx="38">
                  <c:v>108.21837349914875</c:v>
                </c:pt>
                <c:pt idx="39">
                  <c:v>108.27901626668773</c:v>
                </c:pt>
                <c:pt idx="40">
                  <c:v>108.36351160169799</c:v>
                </c:pt>
              </c:numCache>
            </c:numRef>
          </c:val>
          <c:smooth val="0"/>
          <c:extLst>
            <c:ext xmlns:c16="http://schemas.microsoft.com/office/drawing/2014/chart" uri="{C3380CC4-5D6E-409C-BE32-E72D297353CC}">
              <c16:uniqueId val="{00000001-4F4B-4104-8B8F-E203F50484CC}"/>
            </c:ext>
          </c:extLst>
        </c:ser>
        <c:dLbls>
          <c:showLegendKey val="0"/>
          <c:showVal val="0"/>
          <c:showCatName val="0"/>
          <c:showSerName val="0"/>
          <c:showPercent val="0"/>
          <c:showBubbleSize val="0"/>
        </c:dLbls>
        <c:smooth val="0"/>
        <c:axId val="789520360"/>
        <c:axId val="789515440"/>
      </c:lineChart>
      <c:catAx>
        <c:axId val="789520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89515440"/>
        <c:crosses val="autoZero"/>
        <c:auto val="1"/>
        <c:lblAlgn val="ctr"/>
        <c:lblOffset val="100"/>
        <c:noMultiLvlLbl val="0"/>
      </c:catAx>
      <c:valAx>
        <c:axId val="789515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895203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24198A5-9F51-4395-A9D1-A450078D54B5}" type="datetimeFigureOut">
              <a:rPr lang="sv-SE" smtClean="0"/>
              <a:t>2021-07-01</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B746FB2-947D-4403-805A-8A78101255B7}" type="slidenum">
              <a:rPr lang="sv-SE" smtClean="0"/>
              <a:t>‹#›</a:t>
            </a:fld>
            <a:endParaRPr lang="sv-SE"/>
          </a:p>
        </p:txBody>
      </p:sp>
    </p:spTree>
    <p:extLst>
      <p:ext uri="{BB962C8B-B14F-4D97-AF65-F5344CB8AC3E}">
        <p14:creationId xmlns:p14="http://schemas.microsoft.com/office/powerpoint/2010/main" val="184742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142CCA-F011-46CA-B4AE-D8CB4AFC968E}" type="datetimeFigureOut">
              <a:rPr lang="en-GB" smtClean="0"/>
              <a:t>01/07/2021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41C740-7330-441A-80F0-A683365F9479}" type="slidenum">
              <a:rPr lang="en-GB" smtClean="0"/>
              <a:t>‹#›</a:t>
            </a:fld>
            <a:endParaRPr lang="en-GB" dirty="0"/>
          </a:p>
        </p:txBody>
      </p:sp>
    </p:spTree>
    <p:extLst>
      <p:ext uri="{BB962C8B-B14F-4D97-AF65-F5344CB8AC3E}">
        <p14:creationId xmlns:p14="http://schemas.microsoft.com/office/powerpoint/2010/main" val="33017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241C740-7330-441A-80F0-A683365F9479}" type="slidenum">
              <a:rPr lang="en-US" smtClean="0"/>
              <a:t>2</a:t>
            </a:fld>
            <a:endParaRPr lang="en-US" dirty="0"/>
          </a:p>
        </p:txBody>
      </p:sp>
    </p:spTree>
    <p:extLst>
      <p:ext uri="{BB962C8B-B14F-4D97-AF65-F5344CB8AC3E}">
        <p14:creationId xmlns:p14="http://schemas.microsoft.com/office/powerpoint/2010/main" val="3782146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1" cy="2072175"/>
          </a:xfrm>
        </p:spPr>
        <p:txBody>
          <a:bodyPr anchor="b"/>
          <a:lstStyle>
            <a:lvl1pPr algn="l">
              <a:defRPr sz="6000">
                <a:solidFill>
                  <a:schemeClr val="bg1"/>
                </a:solidFill>
              </a:defRPr>
            </a:lvl1pPr>
          </a:lstStyle>
          <a:p>
            <a:r>
              <a:rPr lang="en-US" noProof="0" dirty="0"/>
              <a:t>Click to edit Master </a:t>
            </a:r>
            <a:r>
              <a:rPr lang="en-US" noProof="0"/>
              <a:t>title style</a:t>
            </a:r>
            <a:endParaRPr lang="en-US" noProof="0" dirty="0"/>
          </a:p>
        </p:txBody>
      </p:sp>
      <p:sp>
        <p:nvSpPr>
          <p:cNvPr id="3" name="Subtitle 2"/>
          <p:cNvSpPr>
            <a:spLocks noGrp="1"/>
          </p:cNvSpPr>
          <p:nvPr>
            <p:ph type="subTitle" idx="1" hasCustomPrompt="1"/>
          </p:nvPr>
        </p:nvSpPr>
        <p:spPr>
          <a:xfrm>
            <a:off x="1882774" y="3974122"/>
            <a:ext cx="8426451"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a:t>subtitle style</a:t>
            </a:r>
            <a:endParaRPr lang="en-US" dirty="0"/>
          </a:p>
        </p:txBody>
      </p:sp>
      <p:sp>
        <p:nvSpPr>
          <p:cNvPr id="7" name="Text Placeholder 5">
            <a:extLst>
              <a:ext uri="{FF2B5EF4-FFF2-40B4-BE49-F238E27FC236}">
                <a16:creationId xmlns:a16="http://schemas.microsoft.com/office/drawing/2014/main" id="{E7C98A5A-7BCD-421C-A388-7040FF5BD54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6" name="textruta 3">
            <a:extLst>
              <a:ext uri="{FF2B5EF4-FFF2-40B4-BE49-F238E27FC236}">
                <a16:creationId xmlns:a16="http://schemas.microsoft.com/office/drawing/2014/main" id="{D6992F92-5969-411B-954B-8A2E3E431F86}"/>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3726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ub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882775"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1882775"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172200"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26C3B6-65F2-46A0-A0ED-778F3FE52B05}" type="datetime1">
              <a:rPr lang="en-US" smtClean="0"/>
              <a:t>7/1/2021</a:t>
            </a:fld>
            <a:endParaRPr lang="en-US" dirty="0"/>
          </a:p>
        </p:txBody>
      </p:sp>
      <p:sp>
        <p:nvSpPr>
          <p:cNvPr id="8" name="Footer Placeholder 7"/>
          <p:cNvSpPr>
            <a:spLocks noGrp="1"/>
          </p:cNvSpPr>
          <p:nvPr>
            <p:ph type="ftr" sz="quarter" idx="11"/>
          </p:nvPr>
        </p:nvSpPr>
        <p:spPr/>
        <p:txBody>
          <a:bodyPr/>
          <a:lstStyle/>
          <a:p>
            <a:r>
              <a:rPr lang="en-US"/>
              <a:t>Stockholm – The Capital of Scandinavia</a:t>
            </a:r>
            <a:endParaRPr lang="en-US" dirty="0"/>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dirty="0"/>
          </a:p>
        </p:txBody>
      </p:sp>
      <p:sp>
        <p:nvSpPr>
          <p:cNvPr id="10" name="Title 9">
            <a:extLst>
              <a:ext uri="{FF2B5EF4-FFF2-40B4-BE49-F238E27FC236}">
                <a16:creationId xmlns:a16="http://schemas.microsoft.com/office/drawing/2014/main" id="{B0A398B2-4A8D-4EDB-B284-2B3255E405C2}"/>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381799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3C82396-10D6-4649-BEE6-6EA7ED5E71CE}"/>
              </a:ext>
            </a:extLst>
          </p:cNvPr>
          <p:cNvSpPr>
            <a:spLocks noGrp="1"/>
          </p:cNvSpPr>
          <p:nvPr>
            <p:ph type="pic" sz="quarter" idx="13" hasCustomPrompt="1"/>
          </p:nvPr>
        </p:nvSpPr>
        <p:spPr>
          <a:xfrm>
            <a:off x="6164960" y="0"/>
            <a:ext cx="6027040" cy="6858000"/>
          </a:xfrm>
          <a:noFill/>
        </p:spPr>
        <p:txBody>
          <a:bodyPr lIns="36000" tIns="36000" rIns="36000" bIns="36000"/>
          <a:lstStyle>
            <a:lvl1pPr marL="0" indent="0" algn="ctr">
              <a:buNone/>
              <a:defRPr sz="1200"/>
            </a:lvl1pPr>
          </a:lstStyle>
          <a:p>
            <a:r>
              <a:rPr lang="en-US" dirty="0"/>
              <a:t>Click icon to add picture</a:t>
            </a:r>
          </a:p>
        </p:txBody>
      </p:sp>
      <p:sp>
        <p:nvSpPr>
          <p:cNvPr id="3" name="Content Placeholder 2"/>
          <p:cNvSpPr>
            <a:spLocks noGrp="1"/>
          </p:cNvSpPr>
          <p:nvPr>
            <p:ph sz="half" idx="1" hasCustomPrompt="1"/>
          </p:nvPr>
        </p:nvSpPr>
        <p:spPr>
          <a:xfrm>
            <a:off x="730249"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A1375-9856-43E1-B64F-22738AF44705}" type="datetime1">
              <a:rPr lang="en-US" smtClean="0"/>
              <a:t>7/1/2021</a:t>
            </a:fld>
            <a:endParaRPr lang="en-US" dirty="0"/>
          </a:p>
        </p:txBody>
      </p:sp>
      <p:sp>
        <p:nvSpPr>
          <p:cNvPr id="6" name="Footer Placeholder 5"/>
          <p:cNvSpPr>
            <a:spLocks noGrp="1"/>
          </p:cNvSpPr>
          <p:nvPr>
            <p:ph type="ftr" sz="quarter" idx="11"/>
          </p:nvPr>
        </p:nvSpPr>
        <p:spPr>
          <a:xfrm>
            <a:off x="6641003" y="6282587"/>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4" name="Title 3">
            <a:extLst>
              <a:ext uri="{FF2B5EF4-FFF2-40B4-BE49-F238E27FC236}">
                <a16:creationId xmlns:a16="http://schemas.microsoft.com/office/drawing/2014/main" id="{C32BEAF3-2FAB-4124-A633-4AB21F68452B}"/>
              </a:ext>
            </a:extLst>
          </p:cNvPr>
          <p:cNvSpPr>
            <a:spLocks noGrp="1"/>
          </p:cNvSpPr>
          <p:nvPr>
            <p:ph type="title" hasCustomPrompt="1"/>
          </p:nvPr>
        </p:nvSpPr>
        <p:spPr>
          <a:xfrm>
            <a:off x="730249" y="342899"/>
            <a:ext cx="4951380" cy="1113955"/>
          </a:xfrm>
        </p:spPr>
        <p:txBody>
          <a:bodyPr/>
          <a:lstStyle/>
          <a:p>
            <a:r>
              <a:rPr lang="en-US" dirty="0"/>
              <a:t>Click to edit Master title style</a:t>
            </a:r>
          </a:p>
        </p:txBody>
      </p:sp>
      <p:pic>
        <p:nvPicPr>
          <p:cNvPr id="8" name="Bildobjekt 7">
            <a:extLst>
              <a:ext uri="{FF2B5EF4-FFF2-40B4-BE49-F238E27FC236}">
                <a16:creationId xmlns:a16="http://schemas.microsoft.com/office/drawing/2014/main" id="{44383A4D-713F-426E-A17D-16867474EFE2}"/>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132601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515133"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6164BA-C3D4-45C7-9145-3ED20F0F0FA8}" type="datetime1">
              <a:rPr lang="en-US" smtClean="0"/>
              <a:t>7/1/2021</a:t>
            </a:fld>
            <a:endParaRPr lang="en-US" dirty="0"/>
          </a:p>
        </p:txBody>
      </p:sp>
      <p:sp>
        <p:nvSpPr>
          <p:cNvPr id="6" name="Footer Placeholder 5"/>
          <p:cNvSpPr>
            <a:spLocks noGrp="1"/>
          </p:cNvSpPr>
          <p:nvPr>
            <p:ph type="ftr" sz="quarter" idx="11"/>
          </p:nvPr>
        </p:nvSpPr>
        <p:spPr>
          <a:xfrm>
            <a:off x="6627474" y="6279602"/>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8" name="Picture Placeholder 8"/>
          <p:cNvSpPr>
            <a:spLocks noGrp="1"/>
          </p:cNvSpPr>
          <p:nvPr>
            <p:ph type="pic" sz="quarter" idx="13" hasCustomPrompt="1"/>
          </p:nvPr>
        </p:nvSpPr>
        <p:spPr>
          <a:xfrm>
            <a:off x="0" y="0"/>
            <a:ext cx="6024563" cy="6858000"/>
          </a:xfrm>
          <a:noFill/>
        </p:spPr>
        <p:txBody>
          <a:bodyPr lIns="36000" tIns="36000" rIns="36000" bIns="36000"/>
          <a:lstStyle>
            <a:lvl1pPr marL="0" indent="0">
              <a:buNone/>
              <a:defRPr/>
            </a:lvl1pPr>
          </a:lstStyle>
          <a:p>
            <a:r>
              <a:rPr lang="en-US" dirty="0"/>
              <a:t>Click icon to add picture</a:t>
            </a:r>
          </a:p>
        </p:txBody>
      </p:sp>
      <p:sp>
        <p:nvSpPr>
          <p:cNvPr id="4" name="Title 3">
            <a:extLst>
              <a:ext uri="{FF2B5EF4-FFF2-40B4-BE49-F238E27FC236}">
                <a16:creationId xmlns:a16="http://schemas.microsoft.com/office/drawing/2014/main" id="{C5D7110B-A7EB-4ECB-9B2B-0A816F9BF284}"/>
              </a:ext>
            </a:extLst>
          </p:cNvPr>
          <p:cNvSpPr>
            <a:spLocks noGrp="1"/>
          </p:cNvSpPr>
          <p:nvPr>
            <p:ph type="title" hasCustomPrompt="1"/>
          </p:nvPr>
        </p:nvSpPr>
        <p:spPr>
          <a:xfrm>
            <a:off x="6526244" y="333375"/>
            <a:ext cx="4951381" cy="1113955"/>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37439" y="6152489"/>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8546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13E99BA-A178-4890-B95A-C5C55C67D76D}"/>
              </a:ext>
            </a:extLst>
          </p:cNvPr>
          <p:cNvSpPr/>
          <p:nvPr userDrawn="1"/>
        </p:nvSpPr>
        <p:spPr>
          <a:xfrm>
            <a:off x="0" y="0"/>
            <a:ext cx="121920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4" name="Text Placeholder 5">
            <a:extLst>
              <a:ext uri="{FF2B5EF4-FFF2-40B4-BE49-F238E27FC236}">
                <a16:creationId xmlns:a16="http://schemas.microsoft.com/office/drawing/2014/main" id="{2FEBAAC9-09BA-4BAD-B3BB-628F3CD85071}"/>
              </a:ext>
            </a:extLst>
          </p:cNvPr>
          <p:cNvSpPr>
            <a:spLocks noGrp="1" noChangeAspect="1"/>
          </p:cNvSpPr>
          <p:nvPr>
            <p:ph type="body" sz="quarter" idx="14" hasCustomPrompt="1"/>
          </p:nvPr>
        </p:nvSpPr>
        <p:spPr>
          <a:xfrm>
            <a:off x="10310161" y="6152490"/>
            <a:ext cx="1544400" cy="37911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Platshållare för text 4">
            <a:extLst>
              <a:ext uri="{FF2B5EF4-FFF2-40B4-BE49-F238E27FC236}">
                <a16:creationId xmlns:a16="http://schemas.microsoft.com/office/drawing/2014/main" id="{7F0EC390-3F45-408A-A32B-EBD8E8BAB9A9}"/>
              </a:ext>
            </a:extLst>
          </p:cNvPr>
          <p:cNvSpPr>
            <a:spLocks noGrp="1"/>
          </p:cNvSpPr>
          <p:nvPr>
            <p:ph type="body" sz="quarter" idx="15" hasCustomPrompt="1"/>
          </p:nvPr>
        </p:nvSpPr>
        <p:spPr>
          <a:xfrm>
            <a:off x="1882775" y="1632347"/>
            <a:ext cx="8426450" cy="3593306"/>
          </a:xfrm>
          <a:ln w="69850">
            <a:solidFill>
              <a:schemeClr val="bg1"/>
            </a:solidFill>
          </a:ln>
        </p:spPr>
        <p:txBody>
          <a:bodyPr lIns="540000" tIns="540000" rIns="540000" bIns="540000" anchor="ctr"/>
          <a:lstStyle>
            <a:lvl1pPr algn="ctr">
              <a:spcBef>
                <a:spcPts val="0"/>
              </a:spcBef>
              <a:spcAft>
                <a:spcPts val="1200"/>
              </a:spcAft>
              <a:defRPr sz="2400" b="1" cap="all" baseline="0">
                <a:solidFill>
                  <a:schemeClr val="bg1"/>
                </a:solidFill>
              </a:defRPr>
            </a:lvl1pPr>
            <a:lvl2pPr marL="0" indent="0" algn="ctr">
              <a:spcBef>
                <a:spcPts val="600"/>
              </a:spcBef>
              <a:spcAft>
                <a:spcPts val="0"/>
              </a:spcAft>
              <a:buNone/>
              <a:defRPr sz="1400">
                <a:solidFill>
                  <a:schemeClr val="bg1"/>
                </a:solidFill>
              </a:defRPr>
            </a:lvl2pPr>
            <a:lvl3pPr marL="0" indent="0" algn="ctr">
              <a:spcBef>
                <a:spcPts val="1800"/>
              </a:spcBef>
              <a:buNone/>
              <a:defRPr sz="800">
                <a:solidFill>
                  <a:schemeClr val="bg1"/>
                </a:solidFill>
              </a:defRPr>
            </a:lvl3pPr>
            <a:lvl4pPr algn="ctr">
              <a:defRPr>
                <a:solidFill>
                  <a:schemeClr val="bg1"/>
                </a:solidFill>
              </a:defRPr>
            </a:lvl4pPr>
            <a:lvl5pPr algn="ctr">
              <a:defRPr>
                <a:solidFill>
                  <a:schemeClr val="bg1"/>
                </a:solidFill>
              </a:defRPr>
            </a:lvl5pPr>
          </a:lstStyle>
          <a:p>
            <a:pPr lvl="0"/>
            <a:r>
              <a:rPr lang="sv-SE" dirty="0"/>
              <a:t>REDIGERA FORMAT FÖR BAKGRUNDSTEXT</a:t>
            </a:r>
          </a:p>
          <a:p>
            <a:pPr lvl="1"/>
            <a:r>
              <a:rPr lang="sv-SE" dirty="0"/>
              <a:t>Nivå två</a:t>
            </a:r>
          </a:p>
          <a:p>
            <a:pPr lvl="2"/>
            <a:r>
              <a:rPr lang="sv-SE" dirty="0"/>
              <a:t>Nivå tre</a:t>
            </a:r>
          </a:p>
        </p:txBody>
      </p:sp>
      <p:sp>
        <p:nvSpPr>
          <p:cNvPr id="7" name="textruta 3">
            <a:extLst>
              <a:ext uri="{FF2B5EF4-FFF2-40B4-BE49-F238E27FC236}">
                <a16:creationId xmlns:a16="http://schemas.microsoft.com/office/drawing/2014/main" id="{356153CF-8DF9-43CD-89DB-557BD920E077}"/>
              </a:ext>
            </a:extLst>
          </p:cNvPr>
          <p:cNvSpPr txBox="1"/>
          <p:nvPr userDrawn="1"/>
        </p:nvSpPr>
        <p:spPr>
          <a:xfrm>
            <a:off x="0" y="-308552"/>
            <a:ext cx="67056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
        <p:nvSpPr>
          <p:cNvPr id="8" name="Rectangle 81">
            <a:extLst>
              <a:ext uri="{FF2B5EF4-FFF2-40B4-BE49-F238E27FC236}">
                <a16:creationId xmlns:a16="http://schemas.microsoft.com/office/drawing/2014/main" id="{C8C78D9D-DECE-46CA-8895-8EC4D093CF7E}"/>
              </a:ext>
            </a:extLst>
          </p:cNvPr>
          <p:cNvSpPr/>
          <p:nvPr userDrawn="1"/>
        </p:nvSpPr>
        <p:spPr>
          <a:xfrm>
            <a:off x="8685226" y="-540485"/>
            <a:ext cx="3175175" cy="494643"/>
          </a:xfrm>
          <a:prstGeom prst="rect">
            <a:avLst/>
          </a:prstGeom>
          <a:noFill/>
        </p:spPr>
        <p:txBody>
          <a:bodyPr wrap="square" lIns="0" tIns="0" rIns="0" bIns="32659" rtlCol="0">
            <a:spAutoFit/>
          </a:bodyPr>
          <a:lstStyle/>
          <a:p>
            <a:r>
              <a:rPr lang="en-US" sz="1000" b="1" dirty="0"/>
              <a:t>Quote Slide - </a:t>
            </a:r>
            <a:r>
              <a:rPr lang="en-US" sz="1000" dirty="0"/>
              <a:t>Keep the text to a maximum of 3 rows and body text to a maximum of 2 rows.  </a:t>
            </a:r>
          </a:p>
          <a:p>
            <a:r>
              <a:rPr lang="en-US" sz="1000" dirty="0"/>
              <a:t>To insert body text press Tab or Increase List Level. </a:t>
            </a:r>
          </a:p>
        </p:txBody>
      </p:sp>
      <p:pic>
        <p:nvPicPr>
          <p:cNvPr id="9" name="Picture 9">
            <a:extLst>
              <a:ext uri="{FF2B5EF4-FFF2-40B4-BE49-F238E27FC236}">
                <a16:creationId xmlns:a16="http://schemas.microsoft.com/office/drawing/2014/main" id="{D1727756-5EF6-4E8A-805C-F0F0ACFE27DC}"/>
              </a:ext>
            </a:extLst>
          </p:cNvPr>
          <p:cNvPicPr>
            <a:picLocks noChangeAspect="1"/>
          </p:cNvPicPr>
          <p:nvPr userDrawn="1"/>
        </p:nvPicPr>
        <p:blipFill rotWithShape="1">
          <a:blip r:embed="rId4"/>
          <a:srcRect l="24551" t="27004" r="58760" b="42166"/>
          <a:stretch/>
        </p:blipFill>
        <p:spPr>
          <a:xfrm>
            <a:off x="11796901" y="-368377"/>
            <a:ext cx="366986" cy="262079"/>
          </a:xfrm>
          <a:prstGeom prst="rect">
            <a:avLst/>
          </a:prstGeom>
          <a:ln w="9525">
            <a:solidFill>
              <a:schemeClr val="tx2"/>
            </a:solidFill>
          </a:ln>
        </p:spPr>
      </p:pic>
    </p:spTree>
    <p:extLst>
      <p:ext uri="{BB962C8B-B14F-4D97-AF65-F5344CB8AC3E}">
        <p14:creationId xmlns:p14="http://schemas.microsoft.com/office/powerpoint/2010/main" val="339128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White">
    <p:bg>
      <p:bgPr>
        <a:solidFill>
          <a:schemeClr val="accent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6" name="Text Placeholder 5"/>
          <p:cNvSpPr>
            <a:spLocks noGrp="1" noChangeAspect="1"/>
          </p:cNvSpPr>
          <p:nvPr>
            <p:ph type="body" sz="quarter" idx="11" hasCustomPrompt="1"/>
          </p:nvPr>
        </p:nvSpPr>
        <p:spPr>
          <a:xfrm>
            <a:off x="693738" y="685837"/>
            <a:ext cx="3182400" cy="781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18957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Black">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4" name="Text Placeholder 5">
            <a:extLst>
              <a:ext uri="{FF2B5EF4-FFF2-40B4-BE49-F238E27FC236}">
                <a16:creationId xmlns:a16="http://schemas.microsoft.com/office/drawing/2014/main" id="{7FFC9DB0-05E3-4C79-B91F-8C6606C84710}"/>
              </a:ext>
            </a:extLst>
          </p:cNvPr>
          <p:cNvSpPr>
            <a:spLocks noGrp="1" noChangeAspect="1"/>
          </p:cNvSpPr>
          <p:nvPr>
            <p:ph type="body" sz="quarter" idx="14" hasCustomPrompt="1"/>
          </p:nvPr>
        </p:nvSpPr>
        <p:spPr>
          <a:xfrm>
            <a:off x="693738" y="685836"/>
            <a:ext cx="3182400" cy="781202"/>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74519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42076" y="6135988"/>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43852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30807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067D24D2-37F8-44AE-B517-5FD12A2F2930}" type="datetime1">
              <a:rPr lang="en-US" smtClean="0"/>
              <a:pPr/>
              <a:t>7/1/2021</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B1617BE-BA58-4B59-88D5-A8C7B239E913}" type="slidenum">
              <a:rPr lang="en-US" smtClean="0"/>
              <a:pPr/>
              <a:t>‹#›</a:t>
            </a:fld>
            <a:endParaRPr lang="en-US" dirty="0"/>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337439"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71667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01929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tx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tx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Bildobjekt 4">
            <a:extLst>
              <a:ext uri="{FF2B5EF4-FFF2-40B4-BE49-F238E27FC236}">
                <a16:creationId xmlns:a16="http://schemas.microsoft.com/office/drawing/2014/main" id="{FA437823-05E9-4468-B206-93FA8BF968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0161" y="6152490"/>
            <a:ext cx="1544400" cy="378542"/>
          </a:xfrm>
          <a:prstGeom prst="rect">
            <a:avLst/>
          </a:prstGeom>
        </p:spPr>
      </p:pic>
      <p:sp>
        <p:nvSpPr>
          <p:cNvPr id="6" name="textruta 3">
            <a:extLst>
              <a:ext uri="{FF2B5EF4-FFF2-40B4-BE49-F238E27FC236}">
                <a16:creationId xmlns:a16="http://schemas.microsoft.com/office/drawing/2014/main" id="{08C98C77-6E94-481B-9660-1D4BDB7F9E5B}"/>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57861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71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 Blue">
    <p:bg>
      <p:bgPr>
        <a:solidFill>
          <a:schemeClr val="accent1"/>
        </a:solidFill>
        <a:effectLst/>
      </p:bgPr>
    </p:bg>
    <p:spTree>
      <p:nvGrpSpPr>
        <p:cNvPr id="1" name=""/>
        <p:cNvGrpSpPr/>
        <p:nvPr/>
      </p:nvGrpSpPr>
      <p:grpSpPr>
        <a:xfrm>
          <a:off x="0" y="0"/>
          <a:ext cx="0" cy="0"/>
          <a:chOff x="0" y="0"/>
          <a:chExt cx="0" cy="0"/>
        </a:xfrm>
      </p:grpSpPr>
      <p:sp>
        <p:nvSpPr>
          <p:cNvPr id="3" name="Text Placeholder 5"/>
          <p:cNvSpPr>
            <a:spLocks noGrp="1" noChangeAspect="1"/>
          </p:cNvSpPr>
          <p:nvPr>
            <p:ph type="body" sz="quarter" idx="13" hasCustomPrompt="1"/>
          </p:nvPr>
        </p:nvSpPr>
        <p:spPr>
          <a:xfrm>
            <a:off x="3123567" y="2698749"/>
            <a:ext cx="5944865" cy="145931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change background color</a:t>
            </a:r>
          </a:p>
        </p:txBody>
      </p:sp>
    </p:spTree>
    <p:extLst>
      <p:ext uri="{BB962C8B-B14F-4D97-AF65-F5344CB8AC3E}">
        <p14:creationId xmlns:p14="http://schemas.microsoft.com/office/powerpoint/2010/main" val="348054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a:latin typeface="+mj-lt"/>
              </a:rPr>
              <a:t>Right click on the background and choose Format Background to change background color</a:t>
            </a:r>
            <a:endParaRPr lang="en-US" sz="1200" dirty="0">
              <a:latin typeface="+mj-lt"/>
            </a:endParaRPr>
          </a:p>
        </p:txBody>
      </p:sp>
      <p:sp>
        <p:nvSpPr>
          <p:cNvPr id="4" name="Text Placeholder 5">
            <a:extLst>
              <a:ext uri="{FF2B5EF4-FFF2-40B4-BE49-F238E27FC236}">
                <a16:creationId xmlns:a16="http://schemas.microsoft.com/office/drawing/2014/main" id="{D957EFD0-8D8B-4B6E-A843-C8FB32239363}"/>
              </a:ext>
            </a:extLst>
          </p:cNvPr>
          <p:cNvSpPr>
            <a:spLocks noGrp="1" noChangeAspect="1"/>
          </p:cNvSpPr>
          <p:nvPr>
            <p:ph type="body" sz="quarter" idx="11" hasCustomPrompt="1"/>
          </p:nvPr>
        </p:nvSpPr>
        <p:spPr>
          <a:xfrm>
            <a:off x="3123567" y="2698749"/>
            <a:ext cx="5944865" cy="1459316"/>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8290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bg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a:extLst>
              <a:ext uri="{FF2B5EF4-FFF2-40B4-BE49-F238E27FC236}">
                <a16:creationId xmlns:a16="http://schemas.microsoft.com/office/drawing/2014/main" id="{BAFF53CB-3A20-4001-AB2A-716EFA975400}"/>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F56E23AE-002D-4DEB-AEF1-557C861066DF}"/>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167586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fld id="{C0B651FB-F249-4DFD-8C6B-22C3D08DF8BB}" type="datetime1">
              <a:rPr lang="en-US" smtClean="0"/>
              <a:t>7/1/2021</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2" name="Title 1">
            <a:extLst>
              <a:ext uri="{FF2B5EF4-FFF2-40B4-BE49-F238E27FC236}">
                <a16:creationId xmlns:a16="http://schemas.microsoft.com/office/drawing/2014/main" id="{24933570-62A5-4479-AA84-BDAB17DE5ACD}"/>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90504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7/1/2021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1198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1" y="2002631"/>
            <a:ext cx="8426452" cy="2304449"/>
          </a:xfrm>
        </p:spPr>
        <p:txBody>
          <a:bodyPr anchor="t" anchorCtr="0"/>
          <a:lstStyle>
            <a:lvl1pPr>
              <a:defRPr sz="4800"/>
            </a:lvl1pPr>
          </a:lstStyle>
          <a:p>
            <a:r>
              <a:rPr lang="en-US" noProof="0"/>
              <a:t>Click</a:t>
            </a:r>
            <a:r>
              <a:rPr lang="en-US"/>
              <a:t> to edit Master title style</a:t>
            </a:r>
            <a:endParaRPr lang="en-US" dirty="0"/>
          </a:p>
        </p:txBody>
      </p:sp>
      <p:sp>
        <p:nvSpPr>
          <p:cNvPr id="4" name="Date Placeholder 3"/>
          <p:cNvSpPr>
            <a:spLocks noGrp="1"/>
          </p:cNvSpPr>
          <p:nvPr>
            <p:ph type="dt" sz="half" idx="10"/>
          </p:nvPr>
        </p:nvSpPr>
        <p:spPr/>
        <p:txBody>
          <a:bodyPr/>
          <a:lstStyle/>
          <a:p>
            <a:fld id="{F94C7E1F-992A-4EE1-A2AA-130820D5E180}" type="datetime1">
              <a:rPr lang="en-US" smtClean="0"/>
              <a:t>7/1/2021</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8" name="Text Placeholder 5">
            <a:extLst>
              <a:ext uri="{FF2B5EF4-FFF2-40B4-BE49-F238E27FC236}">
                <a16:creationId xmlns:a16="http://schemas.microsoft.com/office/drawing/2014/main" id="{E3B159D7-EB37-4CE2-BDDB-438035FEC757}"/>
              </a:ext>
            </a:extLst>
          </p:cNvPr>
          <p:cNvSpPr>
            <a:spLocks noGrp="1" noChangeAspect="1"/>
          </p:cNvSpPr>
          <p:nvPr>
            <p:ph type="body" sz="quarter" idx="13" hasCustomPrompt="1"/>
          </p:nvPr>
        </p:nvSpPr>
        <p:spPr>
          <a:xfrm>
            <a:off x="337439" y="330830"/>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3C5EA1A0-2885-46AD-83A2-8133DBA105DA}"/>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88928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7/1/2021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or change color</a:t>
            </a:r>
          </a:p>
        </p:txBody>
      </p:sp>
    </p:spTree>
    <p:extLst>
      <p:ext uri="{BB962C8B-B14F-4D97-AF65-F5344CB8AC3E}">
        <p14:creationId xmlns:p14="http://schemas.microsoft.com/office/powerpoint/2010/main" val="169184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r>
              <a:rPr lang="en-US"/>
              <a:t>title style</a:t>
            </a:r>
            <a:endParaRPr lang="en-US" dirty="0"/>
          </a:p>
        </p:txBody>
      </p:sp>
      <p:sp>
        <p:nvSpPr>
          <p:cNvPr id="3" name="Content Placeholder 2"/>
          <p:cNvSpPr>
            <a:spLocks noGrp="1"/>
          </p:cNvSpPr>
          <p:nvPr>
            <p:ph sz="half" idx="1" hasCustomPrompt="1"/>
          </p:nvPr>
        </p:nvSpPr>
        <p:spPr>
          <a:xfrm>
            <a:off x="1882774" y="1628775"/>
            <a:ext cx="4137026"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6172200" y="1628775"/>
            <a:ext cx="4137025"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EECDC1D-8FDB-42DB-94E9-5BAA0A0F6D47}"/>
              </a:ext>
            </a:extLst>
          </p:cNvPr>
          <p:cNvSpPr>
            <a:spLocks noGrp="1"/>
          </p:cNvSpPr>
          <p:nvPr>
            <p:ph type="dt" sz="half" idx="10"/>
          </p:nvPr>
        </p:nvSpPr>
        <p:spPr/>
        <p:txBody>
          <a:bodyPr/>
          <a:lstStyle/>
          <a:p>
            <a:fld id="{05668059-E414-4B4A-803F-F9221CB545D9}" type="datetime1">
              <a:rPr lang="en-US" smtClean="0"/>
              <a:t>7/1/2021</a:t>
            </a:fld>
            <a:endParaRPr lang="en-US" dirty="0"/>
          </a:p>
        </p:txBody>
      </p:sp>
      <p:sp>
        <p:nvSpPr>
          <p:cNvPr id="6" name="Footer Placeholder 5">
            <a:extLst>
              <a:ext uri="{FF2B5EF4-FFF2-40B4-BE49-F238E27FC236}">
                <a16:creationId xmlns:a16="http://schemas.microsoft.com/office/drawing/2014/main" id="{C73E3E0F-389E-4C9C-8426-EEFB93D0328D}"/>
              </a:ext>
            </a:extLst>
          </p:cNvPr>
          <p:cNvSpPr>
            <a:spLocks noGrp="1"/>
          </p:cNvSpPr>
          <p:nvPr>
            <p:ph type="ftr" sz="quarter" idx="11"/>
          </p:nvPr>
        </p:nvSpPr>
        <p:spPr/>
        <p:txBody>
          <a:bodyPr/>
          <a:lstStyle/>
          <a:p>
            <a:r>
              <a:rPr lang="en-US"/>
              <a:t>Stockholm – The Capital of Scandinavia</a:t>
            </a:r>
            <a:endParaRPr lang="en-US" dirty="0"/>
          </a:p>
        </p:txBody>
      </p:sp>
      <p:sp>
        <p:nvSpPr>
          <p:cNvPr id="7" name="Slide Number Placeholder 6">
            <a:extLst>
              <a:ext uri="{FF2B5EF4-FFF2-40B4-BE49-F238E27FC236}">
                <a16:creationId xmlns:a16="http://schemas.microsoft.com/office/drawing/2014/main" id="{BC7FD08B-5434-476C-816B-BF16F6697F6D}"/>
              </a:ext>
            </a:extLst>
          </p:cNvPr>
          <p:cNvSpPr>
            <a:spLocks noGrp="1"/>
          </p:cNvSpPr>
          <p:nvPr>
            <p:ph type="sldNum" sz="quarter" idx="12"/>
          </p:nvPr>
        </p:nvSpPr>
        <p:spPr/>
        <p:txBody>
          <a:bodyPr/>
          <a:lstStyle/>
          <a:p>
            <a:fld id="{0B1617BE-BA58-4B59-88D5-A8C7B239E913}" type="slidenum">
              <a:rPr lang="en-US" smtClean="0"/>
              <a:pPr/>
              <a:t>‹#›</a:t>
            </a:fld>
            <a:endParaRPr lang="en-US" dirty="0"/>
          </a:p>
        </p:txBody>
      </p:sp>
    </p:spTree>
    <p:extLst>
      <p:ext uri="{BB962C8B-B14F-4D97-AF65-F5344CB8AC3E}">
        <p14:creationId xmlns:p14="http://schemas.microsoft.com/office/powerpoint/2010/main" val="138633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1882774" y="1628775"/>
            <a:ext cx="5893899" cy="42509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7938089" y="1628775"/>
            <a:ext cx="3916472" cy="4251600"/>
          </a:xfrm>
          <a:solidFill>
            <a:schemeClr val="accent2"/>
          </a:solidFill>
        </p:spPr>
        <p:txBody>
          <a:bodyPr lIns="144000" tIns="144000" rIns="144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170747B-206C-46CF-831B-A2BD37E9ED09}" type="datetime1">
              <a:rPr lang="en-US" smtClean="0"/>
              <a:t>7/1/2021</a:t>
            </a:fld>
            <a:endParaRPr lang="en-US" dirty="0"/>
          </a:p>
        </p:txBody>
      </p:sp>
      <p:sp>
        <p:nvSpPr>
          <p:cNvPr id="6" name="Footer Placeholder 5"/>
          <p:cNvSpPr>
            <a:spLocks noGrp="1"/>
          </p:cNvSpPr>
          <p:nvPr>
            <p:ph type="ftr" sz="quarter" idx="11"/>
          </p:nvPr>
        </p:nvSpPr>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Tree>
    <p:extLst>
      <p:ext uri="{BB962C8B-B14F-4D97-AF65-F5344CB8AC3E}">
        <p14:creationId xmlns:p14="http://schemas.microsoft.com/office/powerpoint/2010/main" val="215373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2774" y="342899"/>
            <a:ext cx="8426449" cy="1113955"/>
          </a:xfrm>
          <a:prstGeom prst="rect">
            <a:avLst/>
          </a:prstGeom>
        </p:spPr>
        <p:txBody>
          <a:bodyPr vert="horz" lIns="0" tIns="0" rIns="0" bIns="0" rtlCol="0" anchor="b" anchorCtr="0">
            <a:noAutofit/>
          </a:bodyPr>
          <a:lstStyle/>
          <a:p>
            <a:r>
              <a:rPr lang="sv-SE" noProof="0"/>
              <a:t>Klicka här för att ändra format</a:t>
            </a:r>
            <a:endParaRPr lang="en-US" dirty="0"/>
          </a:p>
        </p:txBody>
      </p:sp>
      <p:sp>
        <p:nvSpPr>
          <p:cNvPr id="3" name="Text Placeholder 2"/>
          <p:cNvSpPr>
            <a:spLocks noGrp="1"/>
          </p:cNvSpPr>
          <p:nvPr>
            <p:ph type="body" idx="1"/>
          </p:nvPr>
        </p:nvSpPr>
        <p:spPr>
          <a:xfrm>
            <a:off x="1882774" y="1628775"/>
            <a:ext cx="8426450" cy="4083767"/>
          </a:xfrm>
          <a:prstGeom prst="rect">
            <a:avLst/>
          </a:prstGeom>
        </p:spPr>
        <p:txBody>
          <a:bodyPr vert="horz" lIns="0" tIns="0" rIns="0" bIns="0" rtlCol="0">
            <a:noAutofit/>
          </a:bodyPr>
          <a:lstStyle/>
          <a:p>
            <a:pPr lvl="0"/>
            <a:r>
              <a:rPr lang="en-US" dirty="0"/>
              <a:t>Edit Master </a:t>
            </a:r>
            <a:r>
              <a:rPr lang="en-US"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37800" y="6279603"/>
            <a:ext cx="1070506"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58259EB8-5A42-4C32-9FF7-906656555CB5}" type="datetime1">
              <a:rPr lang="en-US" smtClean="0"/>
              <a:t>7/1/2021</a:t>
            </a:fld>
            <a:endParaRPr lang="en-US" dirty="0"/>
          </a:p>
        </p:txBody>
      </p:sp>
      <p:sp>
        <p:nvSpPr>
          <p:cNvPr id="5" name="Footer Placeholder 4"/>
          <p:cNvSpPr>
            <a:spLocks noGrp="1"/>
          </p:cNvSpPr>
          <p:nvPr>
            <p:ph type="ftr" sz="quarter" idx="3"/>
          </p:nvPr>
        </p:nvSpPr>
        <p:spPr>
          <a:xfrm>
            <a:off x="2576052" y="6279603"/>
            <a:ext cx="7729472" cy="235498"/>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r>
              <a:rPr lang="en-US"/>
              <a:t>Stockholm – The Capital of Scandinavia</a:t>
            </a:r>
            <a:endParaRPr lang="en-US" dirty="0"/>
          </a:p>
        </p:txBody>
      </p:sp>
      <p:sp>
        <p:nvSpPr>
          <p:cNvPr id="6" name="Slide Number Placeholder 5"/>
          <p:cNvSpPr>
            <a:spLocks noGrp="1"/>
          </p:cNvSpPr>
          <p:nvPr>
            <p:ph type="sldNum" sz="quarter" idx="4"/>
          </p:nvPr>
        </p:nvSpPr>
        <p:spPr>
          <a:xfrm>
            <a:off x="11440583" y="6279603"/>
            <a:ext cx="413978"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0B1617BE-BA58-4B59-88D5-A8C7B239E913}" type="slidenum">
              <a:rPr lang="en-US" smtClean="0"/>
              <a:pPr/>
              <a:t>‹#›</a:t>
            </a:fld>
            <a:endParaRPr lang="en-US" dirty="0"/>
          </a:p>
        </p:txBody>
      </p:sp>
      <p:pic>
        <p:nvPicPr>
          <p:cNvPr id="10" name="Bildobjekt 9">
            <a:extLst>
              <a:ext uri="{FF2B5EF4-FFF2-40B4-BE49-F238E27FC236}">
                <a16:creationId xmlns:a16="http://schemas.microsoft.com/office/drawing/2014/main" id="{FAD42CFA-F57F-4561-BF8C-9CEC01BC342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2847329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2" r:id="rId3"/>
    <p:sldLayoutId id="2147483650" r:id="rId4"/>
    <p:sldLayoutId id="2147483663" r:id="rId5"/>
    <p:sldLayoutId id="2147483651" r:id="rId6"/>
    <p:sldLayoutId id="2147483681" r:id="rId7"/>
    <p:sldLayoutId id="2147483652" r:id="rId8"/>
    <p:sldLayoutId id="2147483673" r:id="rId9"/>
    <p:sldLayoutId id="2147483653" r:id="rId10"/>
    <p:sldLayoutId id="2147483665" r:id="rId11"/>
    <p:sldLayoutId id="2147483666" r:id="rId12"/>
    <p:sldLayoutId id="2147483680" r:id="rId13"/>
    <p:sldLayoutId id="2147483677" r:id="rId14"/>
    <p:sldLayoutId id="2147483683" r:id="rId15"/>
    <p:sldLayoutId id="2147483674" r:id="rId16"/>
    <p:sldLayoutId id="2147483678" r:id="rId17"/>
    <p:sldLayoutId id="2147483676" r:id="rId18"/>
    <p:sldLayoutId id="2147483679" r:id="rId19"/>
    <p:sldLayoutId id="2147483655" r:id="rId20"/>
    <p:sldLayoutId id="2147483667" r:id="rId21"/>
    <p:sldLayoutId id="2147483675" r:id="rId22"/>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77800" indent="-1778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358775" indent="-180975" algn="l" defTabSz="914400" rtl="0" eaLnBrk="1" latinLnBrk="0" hangingPunct="1">
        <a:lnSpc>
          <a:spcPct val="100000"/>
        </a:lnSpc>
        <a:spcBef>
          <a:spcPts val="500"/>
        </a:spcBef>
        <a:buFont typeface="Garamond" panose="02020404030301010803" pitchFamily="18"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79388" indent="-1793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913" userDrawn="1">
          <p15:clr>
            <a:srgbClr val="F26B43"/>
          </p15:clr>
        </p15:guide>
        <p15:guide id="3" orient="horz" pos="210" userDrawn="1">
          <p15:clr>
            <a:srgbClr val="F26B43"/>
          </p15:clr>
        </p15:guide>
        <p15:guide id="4" orient="horz" pos="3861" userDrawn="1">
          <p15:clr>
            <a:srgbClr val="F26B43"/>
          </p15:clr>
        </p15:guide>
        <p15:guide id="5" orient="horz" pos="3952" userDrawn="1">
          <p15:clr>
            <a:srgbClr val="F26B43"/>
          </p15:clr>
        </p15:guide>
        <p15:guide id="6" orient="horz" pos="4110" userDrawn="1">
          <p15:clr>
            <a:srgbClr val="F26B43"/>
          </p15:clr>
        </p15:guide>
        <p15:guide id="7" pos="211" userDrawn="1">
          <p15:clr>
            <a:srgbClr val="F26B43"/>
          </p15:clr>
        </p15:guide>
        <p15:guide id="8" pos="7469" userDrawn="1">
          <p15:clr>
            <a:srgbClr val="F26B43"/>
          </p15:clr>
        </p15:guide>
        <p15:guide id="9" orient="horz" pos="640" userDrawn="1">
          <p15:clr>
            <a:srgbClr val="F26B43"/>
          </p15:clr>
        </p15:guide>
        <p15:guide id="10" pos="1186" userDrawn="1">
          <p15:clr>
            <a:srgbClr val="F26B43"/>
          </p15:clr>
        </p15:guide>
        <p15:guide id="11" pos="6494" userDrawn="1">
          <p15:clr>
            <a:srgbClr val="F26B43"/>
          </p15:clr>
        </p15:guide>
        <p15:guide id="12" orient="horz" pos="2160" userDrawn="1">
          <p15:clr>
            <a:srgbClr val="F26B43"/>
          </p15:clr>
        </p15:guide>
        <p15:guide id="13" orient="horz" pos="1026" userDrawn="1">
          <p15:clr>
            <a:srgbClr val="F26B43"/>
          </p15:clr>
        </p15:guide>
        <p15:guide id="14" orient="horz" pos="428" userDrawn="1">
          <p15:clr>
            <a:srgbClr val="F26B43"/>
          </p15:clr>
        </p15:guide>
        <p15:guide id="15" pos="3795" userDrawn="1">
          <p15:clr>
            <a:srgbClr val="F26B43"/>
          </p15:clr>
        </p15:guide>
        <p15:guide id="16" pos="3885" userDrawn="1">
          <p15:clr>
            <a:srgbClr val="F26B43"/>
          </p15:clr>
        </p15:guide>
        <p15:guide id="17" pos="452" userDrawn="1">
          <p15:clr>
            <a:srgbClr val="F26B43"/>
          </p15:clr>
        </p15:guide>
        <p15:guide id="18" pos="7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tockholmbusinessalliance.se/hittamaterial/konjunkturrapporter/" TargetMode="External"/><Relationship Id="rId2" Type="http://schemas.openxmlformats.org/officeDocument/2006/relationships/image" Target="../media/image7.jp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tockholmbusinessalliance.se/hitta-material/konjunkturrapporte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45DC991A-0CE0-41C6-B5E2-A1BB8299CB27}"/>
              </a:ext>
            </a:extLst>
          </p:cNvPr>
          <p:cNvSpPr txBox="1"/>
          <p:nvPr/>
        </p:nvSpPr>
        <p:spPr>
          <a:xfrm>
            <a:off x="1" y="4248971"/>
            <a:ext cx="5473700" cy="2617417"/>
          </a:xfrm>
          <a:prstGeom prst="rect">
            <a:avLst/>
          </a:prstGeom>
          <a:solidFill>
            <a:schemeClr val="accent4">
              <a:lumMod val="50000"/>
              <a:alpha val="50196"/>
            </a:schemeClr>
          </a:solidFill>
        </p:spPr>
        <p:txBody>
          <a:bodyPr wrap="square" lIns="432000" rtlCol="0" anchor="ctr">
            <a:noAutofit/>
          </a:bodyPr>
          <a:lstStyle/>
          <a:p>
            <a:r>
              <a:rPr lang="en-GB" sz="3200" dirty="0" err="1">
                <a:solidFill>
                  <a:schemeClr val="bg1"/>
                </a:solidFill>
              </a:rPr>
              <a:t>Konjunkturen</a:t>
            </a:r>
            <a:r>
              <a:rPr lang="en-GB" sz="3200" dirty="0">
                <a:solidFill>
                  <a:schemeClr val="bg1"/>
                </a:solidFill>
              </a:rPr>
              <a:t> </a:t>
            </a:r>
            <a:r>
              <a:rPr lang="en-GB" sz="3200" dirty="0" err="1">
                <a:solidFill>
                  <a:schemeClr val="bg1"/>
                </a:solidFill>
              </a:rPr>
              <a:t>i</a:t>
            </a:r>
            <a:r>
              <a:rPr lang="en-GB" sz="3200" dirty="0">
                <a:solidFill>
                  <a:schemeClr val="bg1"/>
                </a:solidFill>
              </a:rPr>
              <a:t> </a:t>
            </a:r>
            <a:r>
              <a:rPr lang="en-GB" sz="3200" dirty="0" err="1">
                <a:solidFill>
                  <a:schemeClr val="bg1"/>
                </a:solidFill>
              </a:rPr>
              <a:t>Stockholmsregionen</a:t>
            </a:r>
            <a:endParaRPr lang="en-GB" sz="3200" dirty="0">
              <a:solidFill>
                <a:schemeClr val="bg1"/>
              </a:solidFill>
            </a:endParaRPr>
          </a:p>
          <a:p>
            <a:r>
              <a:rPr lang="sv-SE" sz="2000" dirty="0">
                <a:solidFill>
                  <a:schemeClr val="bg1"/>
                </a:solidFill>
                <a:latin typeface="+mj-lt"/>
              </a:rPr>
              <a:t>2021 kv1</a:t>
            </a:r>
          </a:p>
          <a:p>
            <a:endParaRPr lang="sv-SE" sz="2000" dirty="0">
              <a:solidFill>
                <a:schemeClr val="bg1"/>
              </a:solidFill>
              <a:latin typeface="+mj-lt"/>
            </a:endParaRPr>
          </a:p>
          <a:p>
            <a:r>
              <a:rPr lang="sv-SE" sz="2000" dirty="0" smtClean="0">
                <a:solidFill>
                  <a:schemeClr val="bg1"/>
                </a:solidFill>
              </a:rPr>
              <a:t>2021-07-08</a:t>
            </a:r>
            <a:endParaRPr lang="sv-SE" sz="2000" dirty="0">
              <a:solidFill>
                <a:schemeClr val="bg1"/>
              </a:solidFill>
              <a:highlight>
                <a:srgbClr val="FFFF00"/>
              </a:highlight>
              <a:latin typeface="+mj-lt"/>
            </a:endParaRPr>
          </a:p>
          <a:p>
            <a:r>
              <a:rPr lang="sv-SE" sz="2000" dirty="0">
                <a:solidFill>
                  <a:schemeClr val="bg1"/>
                </a:solidFill>
                <a:latin typeface="+mj-lt"/>
              </a:rPr>
              <a:t>Stockholm Business Region</a:t>
            </a:r>
          </a:p>
        </p:txBody>
      </p:sp>
      <p:sp>
        <p:nvSpPr>
          <p:cNvPr id="5" name="Text Placeholder 5">
            <a:extLst>
              <a:ext uri="{FF2B5EF4-FFF2-40B4-BE49-F238E27FC236}">
                <a16:creationId xmlns:a16="http://schemas.microsoft.com/office/drawing/2014/main" id="{A8A177CB-7B08-4787-8ABC-81789830F7AA}"/>
              </a:ext>
            </a:extLst>
          </p:cNvPr>
          <p:cNvSpPr txBox="1">
            <a:spLocks noChangeAspect="1"/>
          </p:cNvSpPr>
          <p:nvPr/>
        </p:nvSpPr>
        <p:spPr>
          <a:xfrm>
            <a:off x="693738" y="685837"/>
            <a:ext cx="3182400" cy="781200"/>
          </a:xfrm>
          <a:prstGeom prst="rect">
            <a:avLst/>
          </a:prstGeom>
          <a:blipFill>
            <a:blip r:embed="rId3" cstate="screen">
              <a:lum bright="-100000"/>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800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360000" indent="0" algn="l" defTabSz="914400" rtl="0" eaLnBrk="1" latinLnBrk="0" hangingPunct="1">
              <a:lnSpc>
                <a:spcPct val="100000"/>
              </a:lnSpc>
              <a:spcBef>
                <a:spcPts val="500"/>
              </a:spcBef>
              <a:buFont typeface="Garamond" panose="02020404030301010803" pitchFamily="18" charset="0"/>
              <a:buNone/>
              <a:defRPr sz="2000" kern="1200">
                <a:solidFill>
                  <a:schemeClr val="tx1"/>
                </a:solidFill>
                <a:latin typeface="+mn-lt"/>
                <a:ea typeface="+mn-ea"/>
                <a:cs typeface="+mn-cs"/>
              </a:defRPr>
            </a:lvl3pPr>
            <a:lvl4pPr marL="54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72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endParaRPr lang="en-US" dirty="0"/>
          </a:p>
        </p:txBody>
      </p:sp>
      <p:pic>
        <p:nvPicPr>
          <p:cNvPr id="6" name="Bildobjekt 5">
            <a:extLst>
              <a:ext uri="{FF2B5EF4-FFF2-40B4-BE49-F238E27FC236}">
                <a16:creationId xmlns:a16="http://schemas.microsoft.com/office/drawing/2014/main" id="{1112999F-A2C6-4E44-99F6-15DA1A8B287D}"/>
              </a:ext>
            </a:extLst>
          </p:cNvPr>
          <p:cNvPicPr>
            <a:picLocks noChangeAspect="1"/>
          </p:cNvPicPr>
          <p:nvPr/>
        </p:nvPicPr>
        <p:blipFill rotWithShape="1">
          <a:blip r:embed="rId4"/>
          <a:srcRect t="41640" b="10477"/>
          <a:stretch/>
        </p:blipFill>
        <p:spPr>
          <a:xfrm>
            <a:off x="6208847" y="8388"/>
            <a:ext cx="5983152" cy="6858000"/>
          </a:xfrm>
          <a:prstGeom prst="rect">
            <a:avLst/>
          </a:prstGeom>
        </p:spPr>
      </p:pic>
    </p:spTree>
    <p:extLst>
      <p:ext uri="{BB962C8B-B14F-4D97-AF65-F5344CB8AC3E}">
        <p14:creationId xmlns:p14="http://schemas.microsoft.com/office/powerpoint/2010/main" val="245635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yrke</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3062952660"/>
              </p:ext>
            </p:extLst>
          </p:nvPr>
        </p:nvGraphicFramePr>
        <p:xfrm>
          <a:off x="1882773" y="1628775"/>
          <a:ext cx="7206093" cy="3524280"/>
        </p:xfrm>
        <a:graphic>
          <a:graphicData uri="http://schemas.openxmlformats.org/drawingml/2006/table">
            <a:tbl>
              <a:tblPr firstRow="1" bandRow="1">
                <a:tableStyleId>{5C22544A-7EE6-4342-B048-85BDC9FD1C3A}</a:tableStyleId>
              </a:tblPr>
              <a:tblGrid>
                <a:gridCol w="3075121">
                  <a:extLst>
                    <a:ext uri="{9D8B030D-6E8A-4147-A177-3AD203B41FA5}">
                      <a16:colId xmlns:a16="http://schemas.microsoft.com/office/drawing/2014/main" val="452260278"/>
                    </a:ext>
                  </a:extLst>
                </a:gridCol>
                <a:gridCol w="1392572">
                  <a:extLst>
                    <a:ext uri="{9D8B030D-6E8A-4147-A177-3AD203B41FA5}">
                      <a16:colId xmlns:a16="http://schemas.microsoft.com/office/drawing/2014/main" val="1889858293"/>
                    </a:ext>
                  </a:extLst>
                </a:gridCol>
                <a:gridCol w="1555552">
                  <a:extLst>
                    <a:ext uri="{9D8B030D-6E8A-4147-A177-3AD203B41FA5}">
                      <a16:colId xmlns:a16="http://schemas.microsoft.com/office/drawing/2014/main" val="1671515360"/>
                    </a:ext>
                  </a:extLst>
                </a:gridCol>
                <a:gridCol w="1182848">
                  <a:extLst>
                    <a:ext uri="{9D8B030D-6E8A-4147-A177-3AD203B41FA5}">
                      <a16:colId xmlns:a16="http://schemas.microsoft.com/office/drawing/2014/main" val="2818758293"/>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a:solidFill>
                            <a:schemeClr val="bg1"/>
                          </a:solidFill>
                        </a:rPr>
                        <a:t>Förändring -1år</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chemeClr val="bg1"/>
                          </a:solidFill>
                        </a:rPr>
                        <a:t>Stockholmsregionen</a:t>
                      </a:r>
                      <a:endParaRPr lang="sv-SE" sz="1100" b="1"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2021 kv1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t>
                      </a: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rtl="0" fontAlgn="ctr"/>
                      <a:r>
                        <a:rPr lang="sv-SE" sz="800" b="0" i="0" u="none" strike="noStrike">
                          <a:solidFill>
                            <a:srgbClr val="000000"/>
                          </a:solidFill>
                          <a:effectLst/>
                          <a:latin typeface="Futura Std Book" panose="020B0502020204020303" pitchFamily="34" charset="0"/>
                        </a:rPr>
                        <a:t>Militärt arbete</a:t>
                      </a:r>
                    </a:p>
                  </a:txBody>
                  <a:tcPr marL="144000" marR="4572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Chefsyrken</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182 300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6,6</a:t>
                      </a:r>
                    </a:p>
                  </a:txBody>
                  <a:tcPr marL="9525" marR="9525" marT="9525" marB="0" anchor="ctr"/>
                </a:tc>
                <a:extLst>
                  <a:ext uri="{0D108BD9-81ED-4DB2-BD59-A6C34878D82A}">
                    <a16:rowId xmlns:a16="http://schemas.microsoft.com/office/drawing/2014/main" val="293360832"/>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Yrken med krav på fördjupad högskolekompetens</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783 300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1559525621"/>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Yrken med krav på högskolekompetens eller motsvarande</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404 500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0,0</a:t>
                      </a:r>
                    </a:p>
                  </a:txBody>
                  <a:tcPr marL="9525" marR="9525" marT="9525" marB="0" anchor="ctr"/>
                </a:tc>
                <a:extLst>
                  <a:ext uri="{0D108BD9-81ED-4DB2-BD59-A6C34878D82A}">
                    <a16:rowId xmlns:a16="http://schemas.microsoft.com/office/drawing/2014/main" val="1947986397"/>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Yrken inom administration och kundtjänst</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162 300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5 800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3,7</a:t>
                      </a:r>
                    </a:p>
                  </a:txBody>
                  <a:tcPr marL="9525" marR="9525" marT="9525" marB="0" anchor="ctr"/>
                </a:tc>
                <a:extLst>
                  <a:ext uri="{0D108BD9-81ED-4DB2-BD59-A6C34878D82A}">
                    <a16:rowId xmlns:a16="http://schemas.microsoft.com/office/drawing/2014/main" val="2325918200"/>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Service-, omsorgs- och försäljningsarbete</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341 700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-58 000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-14,5</a:t>
                      </a:r>
                    </a:p>
                  </a:txBody>
                  <a:tcPr marL="9525" marR="9525" marT="9525" marB="0" anchor="ctr"/>
                </a:tc>
                <a:extLst>
                  <a:ext uri="{0D108BD9-81ED-4DB2-BD59-A6C34878D82A}">
                    <a16:rowId xmlns:a16="http://schemas.microsoft.com/office/drawing/2014/main" val="3944598109"/>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Yrken inom lantbruk, trädgård, skogsbruk och fiske</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8 900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34,8</a:t>
                      </a:r>
                    </a:p>
                  </a:txBody>
                  <a:tcPr marL="9525" marR="9525" marT="9525" marB="0" anchor="ctr"/>
                </a:tc>
                <a:extLst>
                  <a:ext uri="{0D108BD9-81ED-4DB2-BD59-A6C34878D82A}">
                    <a16:rowId xmlns:a16="http://schemas.microsoft.com/office/drawing/2014/main" val="3208508909"/>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Yrken inom byggverksamhet och tillverkning</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166 300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-3 700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-2,2</a:t>
                      </a:r>
                    </a:p>
                  </a:txBody>
                  <a:tcPr marL="9525" marR="9525" marT="9525" marB="0" anchor="ctr"/>
                </a:tc>
                <a:extLst>
                  <a:ext uri="{0D108BD9-81ED-4DB2-BD59-A6C34878D82A}">
                    <a16:rowId xmlns:a16="http://schemas.microsoft.com/office/drawing/2014/main" val="1121273573"/>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Yrken inom maskinell tillverkning och transport med mera</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115 400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-7 800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-6,3</a:t>
                      </a:r>
                    </a:p>
                  </a:txBody>
                  <a:tcPr marL="9525" marR="9525" marT="9525" marB="0" anchor="ctr"/>
                </a:tc>
                <a:extLst>
                  <a:ext uri="{0D108BD9-81ED-4DB2-BD59-A6C34878D82A}">
                    <a16:rowId xmlns:a16="http://schemas.microsoft.com/office/drawing/2014/main" val="1084239425"/>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Yrken med krav på kortare utbildning eller introduktion</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-105 300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-100,0</a:t>
                      </a:r>
                    </a:p>
                  </a:txBody>
                  <a:tcPr marL="9525" marR="9525" marT="9525" marB="0" anchor="ctr"/>
                </a:tc>
                <a:extLst>
                  <a:ext uri="{0D108BD9-81ED-4DB2-BD59-A6C34878D82A}">
                    <a16:rowId xmlns:a16="http://schemas.microsoft.com/office/drawing/2014/main" val="2047465816"/>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Uppgift saknas</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62 600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62 600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4226078857"/>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Sysselsatta i Sverige</a:t>
                      </a:r>
                    </a:p>
                  </a:txBody>
                  <a:tcPr marL="144000" marR="45720" anchor="ctr">
                    <a:lnL w="12700" cmpd="sng">
                      <a:noFill/>
                    </a:lnL>
                  </a:tcPr>
                </a:tc>
                <a:tc>
                  <a:txBody>
                    <a:bodyPr/>
                    <a:lstStyle/>
                    <a:p>
                      <a:pPr algn="ctr" rtl="0" fontAlgn="ctr"/>
                      <a:r>
                        <a:rPr lang="sv-SE" sz="800" b="0" i="0" u="none" strike="noStrike" dirty="0">
                          <a:solidFill>
                            <a:srgbClr val="000000"/>
                          </a:solidFill>
                          <a:effectLst/>
                          <a:latin typeface="Futura Std Book" panose="020B0502020204020303"/>
                        </a:rPr>
                        <a:t>2 271 300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-68 200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-2,9</a:t>
                      </a:r>
                    </a:p>
                  </a:txBody>
                  <a:tcPr marL="9525" marR="9525" marT="9525" marB="0" anchor="ctr"/>
                </a:tc>
                <a:extLst>
                  <a:ext uri="{0D108BD9-81ED-4DB2-BD59-A6C34878D82A}">
                    <a16:rowId xmlns:a16="http://schemas.microsoft.com/office/drawing/2014/main" val="2443966492"/>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Sysselsatta utomlands</a:t>
                      </a:r>
                    </a:p>
                  </a:txBody>
                  <a:tcPr marL="144000" marR="45720" anchor="ct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055248050"/>
                  </a:ext>
                </a:extLst>
              </a:tr>
              <a:tr h="216000">
                <a:tc>
                  <a:txBody>
                    <a:bodyPr/>
                    <a:lstStyle/>
                    <a:p>
                      <a:pPr algn="l" rtl="0" fontAlgn="ctr"/>
                      <a:r>
                        <a:rPr lang="sv-SE" sz="800" b="1" i="0" u="none" strike="noStrike">
                          <a:solidFill>
                            <a:srgbClr val="000000"/>
                          </a:solidFill>
                          <a:effectLst/>
                          <a:latin typeface="Futura Std Book" panose="020B0502020204020303" pitchFamily="34" charset="0"/>
                        </a:rPr>
                        <a:t>Total</a:t>
                      </a:r>
                    </a:p>
                  </a:txBody>
                  <a:tcPr marL="144000" marR="45720" anchor="ctr">
                    <a:lnL w="12700" cmpd="sng">
                      <a:noFill/>
                    </a:lnL>
                  </a:tcPr>
                </a:tc>
                <a:tc>
                  <a:txBody>
                    <a:bodyPr/>
                    <a:lstStyle/>
                    <a:p>
                      <a:pPr algn="ctr" rtl="0" fontAlgn="ctr"/>
                      <a:r>
                        <a:rPr lang="sv-SE" sz="800" b="1" i="0" u="none" strike="noStrike" dirty="0">
                          <a:solidFill>
                            <a:srgbClr val="000000"/>
                          </a:solidFill>
                          <a:effectLst/>
                          <a:latin typeface="Futura Std Book" panose="020B0502020204020303"/>
                        </a:rPr>
                        <a:t>2 281 600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-71 000</a:t>
                      </a: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a:rPr>
                        <a:t>-3,0</a:t>
                      </a:r>
                    </a:p>
                  </a:txBody>
                  <a:tcPr marL="9525" marR="9525" marT="9525" marB="0" anchor="ctr"/>
                </a:tc>
                <a:extLst>
                  <a:ext uri="{0D108BD9-81ED-4DB2-BD59-A6C34878D82A}">
                    <a16:rowId xmlns:a16="http://schemas.microsoft.com/office/drawing/2014/main" val="2884210164"/>
                  </a:ext>
                </a:extLst>
              </a:tr>
            </a:tbl>
          </a:graphicData>
        </a:graphic>
      </p:graphicFrame>
      <p:sp>
        <p:nvSpPr>
          <p:cNvPr id="4" name="textruta 3">
            <a:extLst>
              <a:ext uri="{FF2B5EF4-FFF2-40B4-BE49-F238E27FC236}">
                <a16:creationId xmlns:a16="http://schemas.microsoft.com/office/drawing/2014/main" id="{4F037521-850E-4FAC-9772-69E7898F459E}"/>
              </a:ext>
            </a:extLst>
          </p:cNvPr>
          <p:cNvSpPr txBox="1"/>
          <p:nvPr/>
        </p:nvSpPr>
        <p:spPr>
          <a:xfrm>
            <a:off x="1882773" y="5153055"/>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264086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8" y="351953"/>
            <a:ext cx="8426449" cy="1113955"/>
          </a:xfrm>
        </p:spPr>
        <p:txBody>
          <a:bodyPr/>
          <a:lstStyle/>
          <a:p>
            <a:r>
              <a:rPr lang="sv-SE" dirty="0"/>
              <a:t>Lediga jobb</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8" y="5756989"/>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7" y="3429001"/>
            <a:ext cx="4725915"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6" y="1331849"/>
            <a:ext cx="4725915" cy="2097152"/>
          </a:xfrm>
        </p:spPr>
        <p:txBody>
          <a:bodyPr/>
          <a:lstStyle/>
          <a:p>
            <a:pPr marL="285750" indent="-285750">
              <a:buFont typeface="Arial" panose="020B0604020202020204" pitchFamily="34" charset="0"/>
              <a:buChar char="•"/>
            </a:pPr>
            <a:r>
              <a:rPr lang="sv-SE" sz="1400" dirty="0"/>
              <a:t>Antalet lediga jobb hos Arbetsförmedlingen minskade med drygt 18 procent i Stockholmsregionen. </a:t>
            </a:r>
          </a:p>
          <a:p>
            <a:pPr marL="285750" indent="-285750">
              <a:buFont typeface="Arial" panose="020B0604020202020204" pitchFamily="34" charset="0"/>
              <a:buChar char="•"/>
            </a:pPr>
            <a:r>
              <a:rPr lang="sv-SE" sz="1400" dirty="0"/>
              <a:t>Antalet nyanmälda jobb har minskat som mest inom Personliga och kulturella tjänster och Transport.</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288627" y="5972431"/>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8" y="1465908"/>
            <a:ext cx="3892412" cy="492443"/>
          </a:xfrm>
          <a:prstGeom prst="rect">
            <a:avLst/>
          </a:prstGeom>
          <a:noFill/>
        </p:spPr>
        <p:txBody>
          <a:bodyPr wrap="none" rtlCol="0">
            <a:spAutoFit/>
          </a:bodyPr>
          <a:lstStyle/>
          <a:p>
            <a:r>
              <a:rPr lang="sv-SE" sz="1400" b="1" dirty="0"/>
              <a:t>Nyanmälda platser på Arbetsförmedlingen</a:t>
            </a:r>
            <a:r>
              <a:rPr lang="sv-SE" sz="1400" dirty="0"/>
              <a:t/>
            </a:r>
            <a:br>
              <a:rPr lang="sv-SE" sz="1400" dirty="0"/>
            </a:br>
            <a:r>
              <a:rPr lang="sv-SE" sz="1200" dirty="0"/>
              <a:t>Index 100 = 2011 kv1</a:t>
            </a:r>
            <a:endParaRPr lang="sv-SE" sz="1400" dirty="0"/>
          </a:p>
        </p:txBody>
      </p:sp>
      <p:graphicFrame>
        <p:nvGraphicFramePr>
          <p:cNvPr id="26" name="Tabell 25">
            <a:extLst>
              <a:ext uri="{FF2B5EF4-FFF2-40B4-BE49-F238E27FC236}">
                <a16:creationId xmlns:a16="http://schemas.microsoft.com/office/drawing/2014/main" id="{183E5421-7877-4D4B-AE95-F26FC9E6CAC2}"/>
              </a:ext>
            </a:extLst>
          </p:cNvPr>
          <p:cNvGraphicFramePr>
            <a:graphicFrameLocks noGrp="1"/>
          </p:cNvGraphicFramePr>
          <p:nvPr>
            <p:extLst>
              <p:ext uri="{D42A27DB-BD31-4B8C-83A1-F6EECF244321}">
                <p14:modId xmlns:p14="http://schemas.microsoft.com/office/powerpoint/2010/main" val="3218991404"/>
              </p:ext>
            </p:extLst>
          </p:nvPr>
        </p:nvGraphicFramePr>
        <p:xfrm>
          <a:off x="6830111" y="3598284"/>
          <a:ext cx="4293326" cy="2266427"/>
        </p:xfrm>
        <a:graphic>
          <a:graphicData uri="http://schemas.openxmlformats.org/drawingml/2006/table">
            <a:tbl>
              <a:tblPr bandRow="1">
                <a:tableStyleId>{2D5ABB26-0587-4C30-8999-92F81FD0307C}</a:tableStyleId>
              </a:tblPr>
              <a:tblGrid>
                <a:gridCol w="1265495">
                  <a:extLst>
                    <a:ext uri="{9D8B030D-6E8A-4147-A177-3AD203B41FA5}">
                      <a16:colId xmlns:a16="http://schemas.microsoft.com/office/drawing/2014/main" val="1678076792"/>
                    </a:ext>
                  </a:extLst>
                </a:gridCol>
                <a:gridCol w="652345">
                  <a:extLst>
                    <a:ext uri="{9D8B030D-6E8A-4147-A177-3AD203B41FA5}">
                      <a16:colId xmlns:a16="http://schemas.microsoft.com/office/drawing/2014/main" val="2601369493"/>
                    </a:ext>
                  </a:extLst>
                </a:gridCol>
                <a:gridCol w="593147">
                  <a:extLst>
                    <a:ext uri="{9D8B030D-6E8A-4147-A177-3AD203B41FA5}">
                      <a16:colId xmlns:a16="http://schemas.microsoft.com/office/drawing/2014/main" val="2395970223"/>
                    </a:ext>
                  </a:extLst>
                </a:gridCol>
                <a:gridCol w="585042">
                  <a:extLst>
                    <a:ext uri="{9D8B030D-6E8A-4147-A177-3AD203B41FA5}">
                      <a16:colId xmlns:a16="http://schemas.microsoft.com/office/drawing/2014/main" val="3235649811"/>
                    </a:ext>
                  </a:extLst>
                </a:gridCol>
                <a:gridCol w="682294">
                  <a:extLst>
                    <a:ext uri="{9D8B030D-6E8A-4147-A177-3AD203B41FA5}">
                      <a16:colId xmlns:a16="http://schemas.microsoft.com/office/drawing/2014/main" val="1050073455"/>
                    </a:ext>
                  </a:extLst>
                </a:gridCol>
                <a:gridCol w="515003">
                  <a:extLst>
                    <a:ext uri="{9D8B030D-6E8A-4147-A177-3AD203B41FA5}">
                      <a16:colId xmlns:a16="http://schemas.microsoft.com/office/drawing/2014/main" val="3827523272"/>
                    </a:ext>
                  </a:extLst>
                </a:gridCol>
              </a:tblGrid>
              <a:tr h="161505">
                <a:tc>
                  <a:txBody>
                    <a:bodyPr/>
                    <a:lstStyle/>
                    <a:p>
                      <a:pPr algn="ctr" rtl="0" fontAlgn="b"/>
                      <a:r>
                        <a:rPr lang="sv-SE" sz="700" b="0" i="0" u="none" strike="noStrike" dirty="0">
                          <a:solidFill>
                            <a:srgbClr val="000000"/>
                          </a:solidFill>
                          <a:effectLst/>
                          <a:latin typeface="Futura Std Book" panose="020B0502020204020303" pitchFamily="34" charset="0"/>
                        </a:rPr>
                        <a:t> </a:t>
                      </a:r>
                    </a:p>
                  </a:txBody>
                  <a:tcPr marL="144000"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169582">
                <a:tc>
                  <a:txBody>
                    <a:bodyPr/>
                    <a:lstStyle/>
                    <a:p>
                      <a:pPr algn="ctr" rtl="0" fontAlgn="b"/>
                      <a:endParaRPr lang="sv-SE" sz="700" b="0" i="0" u="none" strike="noStrike" dirty="0">
                        <a:solidFill>
                          <a:srgbClr val="000000"/>
                        </a:solidFill>
                        <a:effectLst/>
                        <a:latin typeface="Futura Std Book" panose="020B0502020204020303" pitchFamily="34" charset="0"/>
                      </a:endParaRPr>
                    </a:p>
                  </a:txBody>
                  <a:tcPr marL="144000" marR="9525" marT="9525" marB="0" anchor="b"/>
                </a:tc>
                <a:tc>
                  <a:txBody>
                    <a:bodyPr/>
                    <a:lstStyle/>
                    <a:p>
                      <a:pPr algn="ctr" rtl="0" fontAlgn="b"/>
                      <a:r>
                        <a:rPr lang="sv-SE" sz="7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193534">
                <a:tc>
                  <a:txBody>
                    <a:bodyPr/>
                    <a:lstStyle/>
                    <a:p>
                      <a:pPr algn="l" rtl="0" fontAlgn="b"/>
                      <a:r>
                        <a:rPr lang="sv-SE" sz="700" b="1" i="0" u="none" strike="noStrike" dirty="0">
                          <a:solidFill>
                            <a:srgbClr val="000000"/>
                          </a:solidFill>
                          <a:effectLst/>
                          <a:latin typeface="Futura Std Book" panose="020B0502020204020303" pitchFamily="34" charset="0"/>
                        </a:rPr>
                        <a:t>Stockholmsregionen</a:t>
                      </a:r>
                    </a:p>
                  </a:txBody>
                  <a:tcPr marL="144000" marR="9525" marT="9525" marB="0" anchor="ctr"/>
                </a:tc>
                <a:tc>
                  <a:txBody>
                    <a:bodyPr/>
                    <a:lstStyle/>
                    <a:p>
                      <a:pPr algn="ctr" rtl="0" fontAlgn="ctr"/>
                      <a:r>
                        <a:rPr lang="sv-SE" sz="800" b="1" i="0" u="none" strike="noStrike">
                          <a:solidFill>
                            <a:srgbClr val="000000"/>
                          </a:solidFill>
                          <a:effectLst/>
                          <a:latin typeface="Futura Std Book" panose="020B0502020204020303"/>
                        </a:rPr>
                        <a:t>136 857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-18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-22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406 188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-25 </a:t>
                      </a:r>
                    </a:p>
                  </a:txBody>
                  <a:tcPr marL="9525" marR="9525" marT="9525" marB="0" anchor="ctr"/>
                </a:tc>
                <a:extLst>
                  <a:ext uri="{0D108BD9-81ED-4DB2-BD59-A6C34878D82A}">
                    <a16:rowId xmlns:a16="http://schemas.microsoft.com/office/drawing/2014/main" val="1544414373"/>
                  </a:ext>
                </a:extLst>
              </a:tr>
              <a:tr h="193534">
                <a:tc>
                  <a:txBody>
                    <a:bodyPr/>
                    <a:lstStyle/>
                    <a:p>
                      <a:pPr algn="l" rtl="0" fontAlgn="b"/>
                      <a:r>
                        <a:rPr lang="sv-SE" sz="700" b="1" i="0" u="none" strike="noStrike">
                          <a:solidFill>
                            <a:srgbClr val="000000"/>
                          </a:solidFill>
                          <a:effectLst/>
                          <a:latin typeface="Futura Std Book" panose="020B0502020204020303" pitchFamily="34" charset="0"/>
                        </a:rPr>
                        <a:t>Övriga Sverige</a:t>
                      </a:r>
                    </a:p>
                  </a:txBody>
                  <a:tcPr marL="144000" marR="9525" marT="9525" marB="0" anchor="ctr"/>
                </a:tc>
                <a:tc>
                  <a:txBody>
                    <a:bodyPr/>
                    <a:lstStyle/>
                    <a:p>
                      <a:pPr algn="ctr" rtl="0" fontAlgn="ctr"/>
                      <a:r>
                        <a:rPr lang="sv-SE" sz="800" b="1" i="0" u="none" strike="noStrike">
                          <a:solidFill>
                            <a:srgbClr val="000000"/>
                          </a:solidFill>
                          <a:effectLst/>
                          <a:latin typeface="Futura Std Book" panose="020B0502020204020303"/>
                        </a:rPr>
                        <a:t>174 010 </a:t>
                      </a:r>
                    </a:p>
                  </a:txBody>
                  <a:tcPr marL="9525" marR="9525" marT="9525" marB="0" anchor="ctr"/>
                </a:tc>
                <a:tc>
                  <a:txBody>
                    <a:bodyPr/>
                    <a:lstStyle/>
                    <a:p>
                      <a:pPr algn="ctr" rtl="0" fontAlgn="b"/>
                      <a:r>
                        <a:rPr lang="sv-SE" sz="800" b="1" i="0" u="none" strike="noStrike">
                          <a:solidFill>
                            <a:srgbClr val="000000"/>
                          </a:solidFill>
                          <a:effectLst/>
                          <a:latin typeface="Futura Std Book" panose="020B0502020204020303"/>
                        </a:rPr>
                        <a:t>-7</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-9</a:t>
                      </a:r>
                    </a:p>
                  </a:txBody>
                  <a:tcPr marL="9525" marR="9525" marT="9525" marB="0" anchor="b"/>
                </a:tc>
                <a:tc>
                  <a:txBody>
                    <a:bodyPr/>
                    <a:lstStyle/>
                    <a:p>
                      <a:pPr algn="ctr" rtl="0" fontAlgn="ctr"/>
                      <a:r>
                        <a:rPr lang="sv-SE" sz="800" b="1" i="0" u="none" strike="noStrike">
                          <a:solidFill>
                            <a:srgbClr val="000000"/>
                          </a:solidFill>
                          <a:effectLst/>
                          <a:latin typeface="Futura Std Book" panose="020B0502020204020303"/>
                        </a:rPr>
                        <a:t>504 070 </a:t>
                      </a:r>
                    </a:p>
                  </a:txBody>
                  <a:tcPr marL="9525" marR="9525" marT="9525" marB="0" anchor="ctr"/>
                </a:tc>
                <a:tc>
                  <a:txBody>
                    <a:bodyPr/>
                    <a:lstStyle/>
                    <a:p>
                      <a:pPr algn="ctr" rtl="0" fontAlgn="b"/>
                      <a:r>
                        <a:rPr lang="sv-SE" sz="800" b="1" i="0" u="none" strike="noStrike">
                          <a:solidFill>
                            <a:srgbClr val="000000"/>
                          </a:solidFill>
                          <a:effectLst/>
                          <a:latin typeface="Futura Std Book" panose="020B0502020204020303"/>
                        </a:rPr>
                        <a:t>-13</a:t>
                      </a:r>
                    </a:p>
                  </a:txBody>
                  <a:tcPr marL="9525" marR="9525" marT="9525" marB="0" anchor="b"/>
                </a:tc>
                <a:extLst>
                  <a:ext uri="{0D108BD9-81ED-4DB2-BD59-A6C34878D82A}">
                    <a16:rowId xmlns:a16="http://schemas.microsoft.com/office/drawing/2014/main" val="4178915708"/>
                  </a:ext>
                </a:extLst>
              </a:tr>
              <a:tr h="193534">
                <a:tc>
                  <a:txBody>
                    <a:bodyPr/>
                    <a:lstStyle/>
                    <a:p>
                      <a:pPr algn="l" rtl="0" fontAlgn="b"/>
                      <a:r>
                        <a:rPr lang="sv-SE" sz="700" b="0" i="0" u="none" strike="noStrike">
                          <a:solidFill>
                            <a:srgbClr val="000000"/>
                          </a:solidFill>
                          <a:effectLst/>
                          <a:latin typeface="Futura Std Book" panose="020B0502020204020303" pitchFamily="34" charset="0"/>
                        </a:rPr>
                        <a:t>Stockholms län</a:t>
                      </a:r>
                    </a:p>
                  </a:txBody>
                  <a:tcPr marL="144000" marR="9525" marT="9525" marB="0" anchor="ctr"/>
                </a:tc>
                <a:tc>
                  <a:txBody>
                    <a:bodyPr/>
                    <a:lstStyle/>
                    <a:p>
                      <a:pPr algn="ctr" rtl="0" fontAlgn="ctr"/>
                      <a:r>
                        <a:rPr lang="sv-SE" sz="800" b="0" i="0" u="none" strike="noStrike">
                          <a:solidFill>
                            <a:srgbClr val="000000"/>
                          </a:solidFill>
                          <a:effectLst/>
                          <a:latin typeface="Futura Std Book" panose="020B0502020204020303"/>
                        </a:rPr>
                        <a:t>67 622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-24</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-35</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213 901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-31</a:t>
                      </a:r>
                    </a:p>
                  </a:txBody>
                  <a:tcPr marL="9525" marR="9525" marT="9525" marB="0" anchor="b"/>
                </a:tc>
                <a:extLst>
                  <a:ext uri="{0D108BD9-81ED-4DB2-BD59-A6C34878D82A}">
                    <a16:rowId xmlns:a16="http://schemas.microsoft.com/office/drawing/2014/main" val="1554613420"/>
                  </a:ext>
                </a:extLst>
              </a:tr>
              <a:tr h="193534">
                <a:tc>
                  <a:txBody>
                    <a:bodyPr/>
                    <a:lstStyle/>
                    <a:p>
                      <a:pPr algn="l" rtl="0" fontAlgn="b"/>
                      <a:r>
                        <a:rPr lang="sv-SE" sz="700" b="0" i="0" u="none" strike="noStrike">
                          <a:solidFill>
                            <a:srgbClr val="000000"/>
                          </a:solidFill>
                          <a:effectLst/>
                          <a:latin typeface="Futura Std Book" panose="020B0502020204020303" pitchFamily="34" charset="0"/>
                        </a:rPr>
                        <a:t>Uppsala län</a:t>
                      </a:r>
                    </a:p>
                  </a:txBody>
                  <a:tcPr marL="144000" marR="9525" marT="9525" marB="0" anchor="ctr"/>
                </a:tc>
                <a:tc>
                  <a:txBody>
                    <a:bodyPr/>
                    <a:lstStyle/>
                    <a:p>
                      <a:pPr algn="ctr" rtl="0" fontAlgn="ctr"/>
                      <a:r>
                        <a:rPr lang="sv-SE" sz="800" b="0" i="0" u="none" strike="noStrike">
                          <a:solidFill>
                            <a:srgbClr val="000000"/>
                          </a:solidFill>
                          <a:effectLst/>
                          <a:latin typeface="Futura Std Book" panose="020B0502020204020303"/>
                        </a:rPr>
                        <a:t>10 373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-5</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-4</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30 764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-14</a:t>
                      </a:r>
                    </a:p>
                  </a:txBody>
                  <a:tcPr marL="9525" marR="9525" marT="9525" marB="0" anchor="b"/>
                </a:tc>
                <a:extLst>
                  <a:ext uri="{0D108BD9-81ED-4DB2-BD59-A6C34878D82A}">
                    <a16:rowId xmlns:a16="http://schemas.microsoft.com/office/drawing/2014/main" val="923977588"/>
                  </a:ext>
                </a:extLst>
              </a:tr>
              <a:tr h="193534">
                <a:tc>
                  <a:txBody>
                    <a:bodyPr/>
                    <a:lstStyle/>
                    <a:p>
                      <a:pPr algn="l" rtl="0" fontAlgn="b"/>
                      <a:r>
                        <a:rPr lang="sv-SE" sz="700" b="0" i="0" u="none" strike="noStrike">
                          <a:solidFill>
                            <a:srgbClr val="000000"/>
                          </a:solidFill>
                          <a:effectLst/>
                          <a:latin typeface="Futura Std Book" panose="020B0502020204020303" pitchFamily="34" charset="0"/>
                        </a:rPr>
                        <a:t>Södermanlands län</a:t>
                      </a:r>
                    </a:p>
                  </a:txBody>
                  <a:tcPr marL="144000" marR="9525" marT="9525" marB="0" anchor="ctr"/>
                </a:tc>
                <a:tc>
                  <a:txBody>
                    <a:bodyPr/>
                    <a:lstStyle/>
                    <a:p>
                      <a:pPr algn="ctr" rtl="0" fontAlgn="ctr"/>
                      <a:r>
                        <a:rPr lang="sv-SE" sz="800" b="0" i="0" u="none" strike="noStrike">
                          <a:solidFill>
                            <a:srgbClr val="000000"/>
                          </a:solidFill>
                          <a:effectLst/>
                          <a:latin typeface="Futura Std Book" panose="020B0502020204020303"/>
                        </a:rPr>
                        <a:t>8 386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-25</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-20</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22 081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-26</a:t>
                      </a:r>
                    </a:p>
                  </a:txBody>
                  <a:tcPr marL="9525" marR="9525" marT="9525" marB="0" anchor="b"/>
                </a:tc>
                <a:extLst>
                  <a:ext uri="{0D108BD9-81ED-4DB2-BD59-A6C34878D82A}">
                    <a16:rowId xmlns:a16="http://schemas.microsoft.com/office/drawing/2014/main" val="969307260"/>
                  </a:ext>
                </a:extLst>
              </a:tr>
              <a:tr h="193534">
                <a:tc>
                  <a:txBody>
                    <a:bodyPr/>
                    <a:lstStyle/>
                    <a:p>
                      <a:pPr algn="l" rtl="0" fontAlgn="b"/>
                      <a:r>
                        <a:rPr lang="sv-SE" sz="700" b="0" i="0" u="none" strike="noStrike">
                          <a:solidFill>
                            <a:srgbClr val="000000"/>
                          </a:solidFill>
                          <a:effectLst/>
                          <a:latin typeface="Futura Std Book" panose="020B0502020204020303" pitchFamily="34" charset="0"/>
                        </a:rPr>
                        <a:t>Östergötlands län</a:t>
                      </a:r>
                    </a:p>
                  </a:txBody>
                  <a:tcPr marL="144000" marR="9525" marT="9525" marB="0" anchor="ctr"/>
                </a:tc>
                <a:tc>
                  <a:txBody>
                    <a:bodyPr/>
                    <a:lstStyle/>
                    <a:p>
                      <a:pPr algn="ctr" rtl="0" fontAlgn="ctr"/>
                      <a:r>
                        <a:rPr lang="sv-SE" sz="800" b="0" i="0" u="none" strike="noStrike">
                          <a:solidFill>
                            <a:srgbClr val="000000"/>
                          </a:solidFill>
                          <a:effectLst/>
                          <a:latin typeface="Futura Std Book" panose="020B0502020204020303"/>
                        </a:rPr>
                        <a:t>15 483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-25</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-9</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45 261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-29</a:t>
                      </a:r>
                    </a:p>
                  </a:txBody>
                  <a:tcPr marL="9525" marR="9525" marT="9525" marB="0" anchor="b"/>
                </a:tc>
                <a:extLst>
                  <a:ext uri="{0D108BD9-81ED-4DB2-BD59-A6C34878D82A}">
                    <a16:rowId xmlns:a16="http://schemas.microsoft.com/office/drawing/2014/main" val="604524990"/>
                  </a:ext>
                </a:extLst>
              </a:tr>
              <a:tr h="193534">
                <a:tc>
                  <a:txBody>
                    <a:bodyPr/>
                    <a:lstStyle/>
                    <a:p>
                      <a:pPr algn="l" rtl="0" fontAlgn="b"/>
                      <a:r>
                        <a:rPr lang="sv-SE" sz="700" b="0" i="0" u="none" strike="noStrike">
                          <a:solidFill>
                            <a:srgbClr val="000000"/>
                          </a:solidFill>
                          <a:effectLst/>
                          <a:latin typeface="Futura Std Book" panose="020B0502020204020303" pitchFamily="34" charset="0"/>
                        </a:rPr>
                        <a:t>Örebro län</a:t>
                      </a:r>
                    </a:p>
                  </a:txBody>
                  <a:tcPr marL="144000" marR="9525" marT="9525" marB="0" anchor="ctr"/>
                </a:tc>
                <a:tc>
                  <a:txBody>
                    <a:bodyPr/>
                    <a:lstStyle/>
                    <a:p>
                      <a:pPr algn="ctr" rtl="0" fontAlgn="ctr"/>
                      <a:r>
                        <a:rPr lang="sv-SE" sz="800" b="0" i="0" u="none" strike="noStrike">
                          <a:solidFill>
                            <a:srgbClr val="000000"/>
                          </a:solidFill>
                          <a:effectLst/>
                          <a:latin typeface="Futura Std Book" panose="020B0502020204020303"/>
                        </a:rPr>
                        <a:t>9 354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24 391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-7</a:t>
                      </a:r>
                    </a:p>
                  </a:txBody>
                  <a:tcPr marL="9525" marR="9525" marT="9525" marB="0" anchor="b"/>
                </a:tc>
                <a:extLst>
                  <a:ext uri="{0D108BD9-81ED-4DB2-BD59-A6C34878D82A}">
                    <a16:rowId xmlns:a16="http://schemas.microsoft.com/office/drawing/2014/main" val="2311283792"/>
                  </a:ext>
                </a:extLst>
              </a:tr>
              <a:tr h="193534">
                <a:tc>
                  <a:txBody>
                    <a:bodyPr/>
                    <a:lstStyle/>
                    <a:p>
                      <a:pPr algn="l" rtl="0" fontAlgn="b"/>
                      <a:r>
                        <a:rPr lang="sv-SE" sz="700" b="0" i="0" u="none" strike="noStrike">
                          <a:solidFill>
                            <a:srgbClr val="000000"/>
                          </a:solidFill>
                          <a:effectLst/>
                          <a:latin typeface="Futura Std Book" panose="020B0502020204020303" pitchFamily="34" charset="0"/>
                        </a:rPr>
                        <a:t>Västmanlands län</a:t>
                      </a:r>
                    </a:p>
                  </a:txBody>
                  <a:tcPr marL="144000" marR="9525" marT="9525" marB="0" anchor="ctr"/>
                </a:tc>
                <a:tc>
                  <a:txBody>
                    <a:bodyPr/>
                    <a:lstStyle/>
                    <a:p>
                      <a:pPr algn="ctr" rtl="0" fontAlgn="ctr"/>
                      <a:r>
                        <a:rPr lang="sv-SE" sz="800" b="0" i="0" u="none" strike="noStrike">
                          <a:solidFill>
                            <a:srgbClr val="000000"/>
                          </a:solidFill>
                          <a:effectLst/>
                          <a:latin typeface="Futura Std Book" panose="020B0502020204020303"/>
                        </a:rPr>
                        <a:t>8 989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11</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24 197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-3</a:t>
                      </a:r>
                    </a:p>
                  </a:txBody>
                  <a:tcPr marL="9525" marR="9525" marT="9525" marB="0" anchor="b"/>
                </a:tc>
                <a:extLst>
                  <a:ext uri="{0D108BD9-81ED-4DB2-BD59-A6C34878D82A}">
                    <a16:rowId xmlns:a16="http://schemas.microsoft.com/office/drawing/2014/main" val="1821739583"/>
                  </a:ext>
                </a:extLst>
              </a:tr>
              <a:tr h="193534">
                <a:tc>
                  <a:txBody>
                    <a:bodyPr/>
                    <a:lstStyle/>
                    <a:p>
                      <a:pPr algn="l" rtl="0" fontAlgn="b"/>
                      <a:r>
                        <a:rPr lang="sv-SE" sz="700" b="0" i="0" u="none" strike="noStrike">
                          <a:solidFill>
                            <a:srgbClr val="000000"/>
                          </a:solidFill>
                          <a:effectLst/>
                          <a:latin typeface="Futura Std Book" panose="020B0502020204020303" pitchFamily="34" charset="0"/>
                        </a:rPr>
                        <a:t>Dalarnas län</a:t>
                      </a:r>
                    </a:p>
                  </a:txBody>
                  <a:tcPr marL="144000" marR="9525" marT="9525" marB="0" anchor="ctr"/>
                </a:tc>
                <a:tc>
                  <a:txBody>
                    <a:bodyPr/>
                    <a:lstStyle/>
                    <a:p>
                      <a:pPr algn="ctr" rtl="0" fontAlgn="ctr"/>
                      <a:r>
                        <a:rPr lang="sv-SE" sz="800" b="0" i="0" u="none" strike="noStrike">
                          <a:solidFill>
                            <a:srgbClr val="000000"/>
                          </a:solidFill>
                          <a:effectLst/>
                          <a:latin typeface="Futura Std Book" panose="020B0502020204020303"/>
                        </a:rPr>
                        <a:t>9 227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3</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29</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24 411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-14</a:t>
                      </a:r>
                    </a:p>
                  </a:txBody>
                  <a:tcPr marL="9525" marR="9525" marT="9525" marB="0" anchor="b"/>
                </a:tc>
                <a:extLst>
                  <a:ext uri="{0D108BD9-81ED-4DB2-BD59-A6C34878D82A}">
                    <a16:rowId xmlns:a16="http://schemas.microsoft.com/office/drawing/2014/main" val="2127214107"/>
                  </a:ext>
                </a:extLst>
              </a:tr>
              <a:tr h="193534">
                <a:tc>
                  <a:txBody>
                    <a:bodyPr/>
                    <a:lstStyle/>
                    <a:p>
                      <a:pPr algn="l" rtl="0" fontAlgn="b"/>
                      <a:r>
                        <a:rPr lang="sv-SE" sz="700" b="0" i="0" u="none" strike="noStrike">
                          <a:solidFill>
                            <a:srgbClr val="000000"/>
                          </a:solidFill>
                          <a:effectLst/>
                          <a:latin typeface="Futura Std Book" panose="020B0502020204020303" pitchFamily="34" charset="0"/>
                        </a:rPr>
                        <a:t>Gävleborgs län</a:t>
                      </a:r>
                    </a:p>
                  </a:txBody>
                  <a:tcPr marL="144000" marR="9525" marT="9525" marB="0" anchor="ctr"/>
                </a:tc>
                <a:tc>
                  <a:txBody>
                    <a:bodyPr/>
                    <a:lstStyle/>
                    <a:p>
                      <a:pPr algn="ctr" rtl="0" fontAlgn="ctr"/>
                      <a:r>
                        <a:rPr lang="sv-SE" sz="800" b="0" i="0" u="none" strike="noStrike">
                          <a:solidFill>
                            <a:srgbClr val="000000"/>
                          </a:solidFill>
                          <a:effectLst/>
                          <a:latin typeface="Futura Std Book" panose="020B0502020204020303"/>
                        </a:rPr>
                        <a:t>7 423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-3</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0</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21 182 </a:t>
                      </a:r>
                    </a:p>
                  </a:txBody>
                  <a:tcPr marL="9525" marR="9525" marT="9525" marB="0" anchor="ctr"/>
                </a:tc>
                <a:tc>
                  <a:txBody>
                    <a:bodyPr/>
                    <a:lstStyle/>
                    <a:p>
                      <a:pPr algn="ctr" rtl="0" fontAlgn="b"/>
                      <a:r>
                        <a:rPr lang="sv-SE" sz="800" b="0" i="0" u="none" strike="noStrike" dirty="0">
                          <a:solidFill>
                            <a:srgbClr val="000000"/>
                          </a:solidFill>
                          <a:effectLst/>
                          <a:latin typeface="Futura Std Book" panose="020B0502020204020303"/>
                        </a:rPr>
                        <a:t>-10</a:t>
                      </a:r>
                    </a:p>
                  </a:txBody>
                  <a:tcPr marL="9525" marR="9525" marT="9525" marB="0" anchor="b"/>
                </a:tc>
                <a:extLst>
                  <a:ext uri="{0D108BD9-81ED-4DB2-BD59-A6C34878D82A}">
                    <a16:rowId xmlns:a16="http://schemas.microsoft.com/office/drawing/2014/main" val="216829240"/>
                  </a:ext>
                </a:extLst>
              </a:tr>
            </a:tbl>
          </a:graphicData>
        </a:graphic>
      </p:graphicFrame>
      <p:sp>
        <p:nvSpPr>
          <p:cNvPr id="29" name="textruta 28">
            <a:extLst>
              <a:ext uri="{FF2B5EF4-FFF2-40B4-BE49-F238E27FC236}">
                <a16:creationId xmlns:a16="http://schemas.microsoft.com/office/drawing/2014/main" id="{D98D1670-4B71-4E62-AE52-2B84FA711C16}"/>
              </a:ext>
            </a:extLst>
          </p:cNvPr>
          <p:cNvSpPr txBox="1"/>
          <p:nvPr/>
        </p:nvSpPr>
        <p:spPr>
          <a:xfrm>
            <a:off x="6830110" y="3428999"/>
            <a:ext cx="1027845" cy="276999"/>
          </a:xfrm>
          <a:prstGeom prst="rect">
            <a:avLst/>
          </a:prstGeom>
          <a:noFill/>
        </p:spPr>
        <p:txBody>
          <a:bodyPr wrap="none" rtlCol="0">
            <a:spAutoFit/>
          </a:bodyPr>
          <a:lstStyle/>
          <a:p>
            <a:r>
              <a:rPr lang="sv-SE" sz="1200" b="1">
                <a:latin typeface="+mj-lt"/>
                <a:cs typeface="Arial" panose="020B0604020202020204" pitchFamily="34" charset="0"/>
              </a:rPr>
              <a:t>Lediga jobb</a:t>
            </a:r>
            <a:endParaRPr lang="sv-SE" sz="1200" b="1" dirty="0">
              <a:latin typeface="+mj-lt"/>
              <a:cs typeface="Arial" panose="020B0604020202020204" pitchFamily="34" charset="0"/>
            </a:endParaRPr>
          </a:p>
        </p:txBody>
      </p:sp>
      <p:graphicFrame>
        <p:nvGraphicFramePr>
          <p:cNvPr id="12" name="Diagram 11">
            <a:extLst>
              <a:ext uri="{FF2B5EF4-FFF2-40B4-BE49-F238E27FC236}">
                <a16:creationId xmlns:a16="http://schemas.microsoft.com/office/drawing/2014/main" id="{D6FDAF7F-2DD1-46F3-AED8-08E667818B53}"/>
              </a:ext>
            </a:extLst>
          </p:cNvPr>
          <p:cNvGraphicFramePr>
            <a:graphicFrameLocks/>
          </p:cNvGraphicFramePr>
          <p:nvPr>
            <p:extLst>
              <p:ext uri="{D42A27DB-BD31-4B8C-83A1-F6EECF244321}">
                <p14:modId xmlns:p14="http://schemas.microsoft.com/office/powerpoint/2010/main" val="1164821866"/>
              </p:ext>
            </p:extLst>
          </p:nvPr>
        </p:nvGraphicFramePr>
        <p:xfrm>
          <a:off x="721638" y="1958351"/>
          <a:ext cx="5922443" cy="3798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4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9" y="342899"/>
            <a:ext cx="8426449" cy="1113955"/>
          </a:xfrm>
        </p:spPr>
        <p:txBody>
          <a:bodyPr/>
          <a:lstStyle/>
          <a:p>
            <a:r>
              <a:rPr lang="sv-SE" dirty="0"/>
              <a:t>Varslade personer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9" y="5756989"/>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92687" y="3429001"/>
            <a:ext cx="4684939"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99955" y="1820410"/>
            <a:ext cx="4684939" cy="1627765"/>
          </a:xfrm>
        </p:spPr>
        <p:txBody>
          <a:bodyPr/>
          <a:lstStyle/>
          <a:p>
            <a:pPr marL="285750" indent="-285750">
              <a:buFont typeface="Arial" panose="020B0604020202020204" pitchFamily="34" charset="0"/>
              <a:buChar char="•"/>
            </a:pPr>
            <a:r>
              <a:rPr lang="sv-SE" sz="1600" dirty="0"/>
              <a:t>Drygt 5 600 personer varslades i regionen under första kvartalet, vilket innebär en minskning med </a:t>
            </a:r>
            <a:r>
              <a:rPr lang="sv-SE" sz="1600" dirty="0" smtClean="0"/>
              <a:t>80 procent </a:t>
            </a:r>
            <a:r>
              <a:rPr lang="sv-SE" sz="1600" dirty="0"/>
              <a:t>jämfört med samma period 2020. </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85419" y="3429000"/>
            <a:ext cx="1544012" cy="276999"/>
          </a:xfrm>
          <a:prstGeom prst="rect">
            <a:avLst/>
          </a:prstGeom>
          <a:noFill/>
        </p:spPr>
        <p:txBody>
          <a:bodyPr wrap="none" rtlCol="0">
            <a:spAutoFit/>
          </a:bodyPr>
          <a:lstStyle/>
          <a:p>
            <a:r>
              <a:rPr lang="sv-SE" sz="1200" b="1" dirty="0">
                <a:latin typeface="+mj-lt"/>
                <a:cs typeface="Arial" panose="020B0604020202020204" pitchFamily="34" charset="0"/>
              </a:rPr>
              <a:t>Varslade personer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288627" y="5972433"/>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82599" y="1533055"/>
            <a:ext cx="1776448" cy="492443"/>
          </a:xfrm>
          <a:prstGeom prst="rect">
            <a:avLst/>
          </a:prstGeom>
          <a:noFill/>
        </p:spPr>
        <p:txBody>
          <a:bodyPr wrap="none" rtlCol="0">
            <a:spAutoFit/>
          </a:bodyPr>
          <a:lstStyle/>
          <a:p>
            <a:r>
              <a:rPr lang="sv-SE" sz="1400" b="1" dirty="0"/>
              <a:t>Varslade personer</a:t>
            </a:r>
            <a:r>
              <a:rPr lang="sv-SE" sz="1400" dirty="0"/>
              <a:t/>
            </a:r>
            <a:br>
              <a:rPr lang="sv-SE" sz="1400" dirty="0"/>
            </a:br>
            <a:r>
              <a:rPr lang="sv-SE" sz="1200" dirty="0"/>
              <a:t>Index 100 = 2011 kv1</a:t>
            </a:r>
            <a:endParaRPr lang="sv-SE" sz="1400" dirty="0"/>
          </a:p>
        </p:txBody>
      </p:sp>
      <p:graphicFrame>
        <p:nvGraphicFramePr>
          <p:cNvPr id="26" name="Tabell 25">
            <a:extLst>
              <a:ext uri="{FF2B5EF4-FFF2-40B4-BE49-F238E27FC236}">
                <a16:creationId xmlns:a16="http://schemas.microsoft.com/office/drawing/2014/main" id="{26664079-993C-4C2E-8CB6-73D4B5A72CE2}"/>
              </a:ext>
            </a:extLst>
          </p:cNvPr>
          <p:cNvGraphicFramePr>
            <a:graphicFrameLocks noGrp="1"/>
          </p:cNvGraphicFramePr>
          <p:nvPr>
            <p:extLst>
              <p:ext uri="{D42A27DB-BD31-4B8C-83A1-F6EECF244321}">
                <p14:modId xmlns:p14="http://schemas.microsoft.com/office/powerpoint/2010/main" val="2624957144"/>
              </p:ext>
            </p:extLst>
          </p:nvPr>
        </p:nvGraphicFramePr>
        <p:xfrm>
          <a:off x="7032035" y="3607189"/>
          <a:ext cx="4206239" cy="2306911"/>
        </p:xfrm>
        <a:graphic>
          <a:graphicData uri="http://schemas.openxmlformats.org/drawingml/2006/table">
            <a:tbl>
              <a:tblPr bandRow="1">
                <a:tableStyleId>{2D5ABB26-0587-4C30-8999-92F81FD0307C}</a:tableStyleId>
              </a:tblPr>
              <a:tblGrid>
                <a:gridCol w="1373966">
                  <a:extLst>
                    <a:ext uri="{9D8B030D-6E8A-4147-A177-3AD203B41FA5}">
                      <a16:colId xmlns:a16="http://schemas.microsoft.com/office/drawing/2014/main" val="1678076792"/>
                    </a:ext>
                  </a:extLst>
                </a:gridCol>
                <a:gridCol w="610213">
                  <a:extLst>
                    <a:ext uri="{9D8B030D-6E8A-4147-A177-3AD203B41FA5}">
                      <a16:colId xmlns:a16="http://schemas.microsoft.com/office/drawing/2014/main" val="2601369493"/>
                    </a:ext>
                  </a:extLst>
                </a:gridCol>
                <a:gridCol w="692283">
                  <a:extLst>
                    <a:ext uri="{9D8B030D-6E8A-4147-A177-3AD203B41FA5}">
                      <a16:colId xmlns:a16="http://schemas.microsoft.com/office/drawing/2014/main" val="2395970223"/>
                    </a:ext>
                  </a:extLst>
                </a:gridCol>
                <a:gridCol w="548056">
                  <a:extLst>
                    <a:ext uri="{9D8B030D-6E8A-4147-A177-3AD203B41FA5}">
                      <a16:colId xmlns:a16="http://schemas.microsoft.com/office/drawing/2014/main" val="3235649811"/>
                    </a:ext>
                  </a:extLst>
                </a:gridCol>
                <a:gridCol w="499981">
                  <a:extLst>
                    <a:ext uri="{9D8B030D-6E8A-4147-A177-3AD203B41FA5}">
                      <a16:colId xmlns:a16="http://schemas.microsoft.com/office/drawing/2014/main" val="1050073455"/>
                    </a:ext>
                  </a:extLst>
                </a:gridCol>
                <a:gridCol w="481740">
                  <a:extLst>
                    <a:ext uri="{9D8B030D-6E8A-4147-A177-3AD203B41FA5}">
                      <a16:colId xmlns:a16="http://schemas.microsoft.com/office/drawing/2014/main" val="3827523272"/>
                    </a:ext>
                  </a:extLst>
                </a:gridCol>
              </a:tblGrid>
              <a:tr h="164391">
                <a:tc>
                  <a:txBody>
                    <a:bodyPr/>
                    <a:lstStyle/>
                    <a:p>
                      <a:pPr algn="l" fontAlgn="b"/>
                      <a:r>
                        <a:rPr lang="sv-SE" sz="700" b="0" i="0" u="none" strike="noStrike" dirty="0">
                          <a:solidFill>
                            <a:srgbClr val="000000"/>
                          </a:solidFill>
                          <a:effectLst/>
                          <a:latin typeface="Arial" panose="020B0604020202020204" pitchFamily="34" charset="0"/>
                        </a:rPr>
                        <a:t> </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172610">
                <a:tc>
                  <a:txBody>
                    <a:bodyPr/>
                    <a:lstStyle/>
                    <a:p>
                      <a:pPr algn="l" fontAlgn="b"/>
                      <a:endParaRPr lang="sv-SE" sz="700" b="0" i="0" u="none" strike="noStrike">
                        <a:solidFill>
                          <a:srgbClr val="000000"/>
                        </a:solidFill>
                        <a:effectLst/>
                        <a:latin typeface="Arial" panose="020B0604020202020204" pitchFamily="34" charset="0"/>
                      </a:endParaRPr>
                    </a:p>
                  </a:txBody>
                  <a:tcPr marL="9525" marR="9525" marT="9525" marB="0" anchor="b"/>
                </a:tc>
                <a:tc>
                  <a:txBody>
                    <a:bodyPr/>
                    <a:lstStyle/>
                    <a:p>
                      <a:pPr algn="ctr" rtl="0" fontAlgn="b"/>
                      <a:r>
                        <a:rPr lang="sv-SE" sz="7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196991">
                <a:tc>
                  <a:txBody>
                    <a:bodyPr/>
                    <a:lstStyle/>
                    <a:p>
                      <a:pPr algn="l" rtl="0" fontAlgn="b"/>
                      <a:r>
                        <a:rPr lang="sv-SE" sz="700" b="1" i="0" u="none" strike="noStrike">
                          <a:solidFill>
                            <a:srgbClr val="000000"/>
                          </a:solidFill>
                          <a:effectLst/>
                          <a:latin typeface="Futura Std Book" panose="020B0502020204020303" pitchFamily="34" charset="0"/>
                        </a:rPr>
                        <a:t>Stockholmsregionen</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5 623 </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-82 </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8 </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50 243 </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-0 </a:t>
                      </a:r>
                    </a:p>
                  </a:txBody>
                  <a:tcPr marL="9525" marR="9525" marT="9525" marB="0" anchor="b"/>
                </a:tc>
                <a:extLst>
                  <a:ext uri="{0D108BD9-81ED-4DB2-BD59-A6C34878D82A}">
                    <a16:rowId xmlns:a16="http://schemas.microsoft.com/office/drawing/2014/main" val="1544414373"/>
                  </a:ext>
                </a:extLst>
              </a:tr>
              <a:tr h="196991">
                <a:tc>
                  <a:txBody>
                    <a:bodyPr/>
                    <a:lstStyle/>
                    <a:p>
                      <a:pPr algn="l" rtl="0" fontAlgn="b"/>
                      <a:r>
                        <a:rPr lang="sv-SE" sz="700" b="1" i="0" u="none" strike="noStrike">
                          <a:solidFill>
                            <a:srgbClr val="000000"/>
                          </a:solidFill>
                          <a:effectLst/>
                          <a:latin typeface="Futura Std Book" panose="020B0502020204020303" pitchFamily="34" charset="0"/>
                        </a:rPr>
                        <a:t>Övriga Sverige</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3 224 </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-82</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-40</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33 176 </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2</a:t>
                      </a:r>
                    </a:p>
                  </a:txBody>
                  <a:tcPr marL="9525" marR="9525" marT="9525" marB="0" anchor="b"/>
                </a:tc>
                <a:extLst>
                  <a:ext uri="{0D108BD9-81ED-4DB2-BD59-A6C34878D82A}">
                    <a16:rowId xmlns:a16="http://schemas.microsoft.com/office/drawing/2014/main" val="4178915708"/>
                  </a:ext>
                </a:extLst>
              </a:tr>
              <a:tr h="196991">
                <a:tc>
                  <a:txBody>
                    <a:bodyPr/>
                    <a:lstStyle/>
                    <a:p>
                      <a:pPr algn="l" rtl="0" fontAlgn="b"/>
                      <a:r>
                        <a:rPr lang="sv-SE" sz="700" b="0" i="0" u="none" strike="noStrike">
                          <a:solidFill>
                            <a:srgbClr val="000000"/>
                          </a:solidFill>
                          <a:effectLst/>
                          <a:latin typeface="Futura Std Book" panose="020B0502020204020303" pitchFamily="34" charset="0"/>
                        </a:rPr>
                        <a:t>Stockholms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4 100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-85</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48</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38 435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-5</a:t>
                      </a:r>
                    </a:p>
                  </a:txBody>
                  <a:tcPr marL="9525" marR="9525" marT="9525" marB="0" anchor="b"/>
                </a:tc>
                <a:extLst>
                  <a:ext uri="{0D108BD9-81ED-4DB2-BD59-A6C34878D82A}">
                    <a16:rowId xmlns:a16="http://schemas.microsoft.com/office/drawing/2014/main" val="1554613420"/>
                  </a:ext>
                </a:extLst>
              </a:tr>
              <a:tr h="196991">
                <a:tc>
                  <a:txBody>
                    <a:bodyPr/>
                    <a:lstStyle/>
                    <a:p>
                      <a:pPr algn="l" rtl="0" fontAlgn="b"/>
                      <a:r>
                        <a:rPr lang="sv-SE" sz="700" b="0" i="0" u="none" strike="noStrike">
                          <a:solidFill>
                            <a:srgbClr val="000000"/>
                          </a:solidFill>
                          <a:effectLst/>
                          <a:latin typeface="Futura Std Book" panose="020B0502020204020303" pitchFamily="34" charset="0"/>
                        </a:rPr>
                        <a:t>Uppsala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176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-76</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148</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1 169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-9</a:t>
                      </a:r>
                    </a:p>
                  </a:txBody>
                  <a:tcPr marL="9525" marR="9525" marT="9525" marB="0" anchor="b"/>
                </a:tc>
                <a:extLst>
                  <a:ext uri="{0D108BD9-81ED-4DB2-BD59-A6C34878D82A}">
                    <a16:rowId xmlns:a16="http://schemas.microsoft.com/office/drawing/2014/main" val="923977588"/>
                  </a:ext>
                </a:extLst>
              </a:tr>
              <a:tr h="196991">
                <a:tc>
                  <a:txBody>
                    <a:bodyPr/>
                    <a:lstStyle/>
                    <a:p>
                      <a:pPr algn="l" rtl="0" fontAlgn="b"/>
                      <a:r>
                        <a:rPr lang="sv-SE" sz="700" b="0" i="0" u="none" strike="noStrike">
                          <a:solidFill>
                            <a:srgbClr val="000000"/>
                          </a:solidFill>
                          <a:effectLst/>
                          <a:latin typeface="Futura Std Book" panose="020B0502020204020303" pitchFamily="34" charset="0"/>
                        </a:rPr>
                        <a:t>Södermanlands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154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-66</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-73</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1 561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53</a:t>
                      </a:r>
                    </a:p>
                  </a:txBody>
                  <a:tcPr marL="9525" marR="9525" marT="9525" marB="0" anchor="b"/>
                </a:tc>
                <a:extLst>
                  <a:ext uri="{0D108BD9-81ED-4DB2-BD59-A6C34878D82A}">
                    <a16:rowId xmlns:a16="http://schemas.microsoft.com/office/drawing/2014/main" val="3040069239"/>
                  </a:ext>
                </a:extLst>
              </a:tr>
              <a:tr h="196991">
                <a:tc>
                  <a:txBody>
                    <a:bodyPr/>
                    <a:lstStyle/>
                    <a:p>
                      <a:pPr algn="l" rtl="0" fontAlgn="b"/>
                      <a:r>
                        <a:rPr lang="sv-SE" sz="700" b="0" i="0" u="none" strike="noStrike">
                          <a:solidFill>
                            <a:srgbClr val="000000"/>
                          </a:solidFill>
                          <a:effectLst/>
                          <a:latin typeface="Futura Std Book" panose="020B0502020204020303" pitchFamily="34" charset="0"/>
                        </a:rPr>
                        <a:t>Östergötlands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419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-72</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19</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2 899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8</a:t>
                      </a:r>
                    </a:p>
                  </a:txBody>
                  <a:tcPr marL="9525" marR="9525" marT="9525" marB="0" anchor="b"/>
                </a:tc>
                <a:extLst>
                  <a:ext uri="{0D108BD9-81ED-4DB2-BD59-A6C34878D82A}">
                    <a16:rowId xmlns:a16="http://schemas.microsoft.com/office/drawing/2014/main" val="260289198"/>
                  </a:ext>
                </a:extLst>
              </a:tr>
              <a:tr h="196991">
                <a:tc>
                  <a:txBody>
                    <a:bodyPr/>
                    <a:lstStyle/>
                    <a:p>
                      <a:pPr algn="l" rtl="0" fontAlgn="b"/>
                      <a:r>
                        <a:rPr lang="sv-SE" sz="700" b="0" i="0" u="none" strike="noStrike">
                          <a:solidFill>
                            <a:srgbClr val="000000"/>
                          </a:solidFill>
                          <a:effectLst/>
                          <a:latin typeface="Futura Std Book" panose="020B0502020204020303" pitchFamily="34" charset="0"/>
                        </a:rPr>
                        <a:t>Örebro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51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-89</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-88</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1 369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-13</a:t>
                      </a:r>
                    </a:p>
                  </a:txBody>
                  <a:tcPr marL="9525" marR="9525" marT="9525" marB="0" anchor="b"/>
                </a:tc>
                <a:extLst>
                  <a:ext uri="{0D108BD9-81ED-4DB2-BD59-A6C34878D82A}">
                    <a16:rowId xmlns:a16="http://schemas.microsoft.com/office/drawing/2014/main" val="3222031581"/>
                  </a:ext>
                </a:extLst>
              </a:tr>
              <a:tr h="196991">
                <a:tc>
                  <a:txBody>
                    <a:bodyPr/>
                    <a:lstStyle/>
                    <a:p>
                      <a:pPr algn="l" rtl="0" fontAlgn="b"/>
                      <a:r>
                        <a:rPr lang="sv-SE" sz="700" b="0" i="0" u="none" strike="noStrike">
                          <a:solidFill>
                            <a:srgbClr val="000000"/>
                          </a:solidFill>
                          <a:effectLst/>
                          <a:latin typeface="Futura Std Book" panose="020B0502020204020303" pitchFamily="34" charset="0"/>
                        </a:rPr>
                        <a:t>Västmanlands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548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5</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31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1 608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25</a:t>
                      </a:r>
                    </a:p>
                  </a:txBody>
                  <a:tcPr marL="9525" marR="9525" marT="9525" marB="0" anchor="b"/>
                </a:tc>
                <a:extLst>
                  <a:ext uri="{0D108BD9-81ED-4DB2-BD59-A6C34878D82A}">
                    <a16:rowId xmlns:a16="http://schemas.microsoft.com/office/drawing/2014/main" val="2835388665"/>
                  </a:ext>
                </a:extLst>
              </a:tr>
              <a:tr h="196991">
                <a:tc>
                  <a:txBody>
                    <a:bodyPr/>
                    <a:lstStyle/>
                    <a:p>
                      <a:pPr algn="l" rtl="0" fontAlgn="b"/>
                      <a:r>
                        <a:rPr lang="sv-SE" sz="700" b="0" i="0" u="none" strike="noStrike">
                          <a:solidFill>
                            <a:srgbClr val="000000"/>
                          </a:solidFill>
                          <a:effectLst/>
                          <a:latin typeface="Futura Std Book" panose="020B0502020204020303" pitchFamily="34" charset="0"/>
                        </a:rPr>
                        <a:t>Dalarnas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59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-84</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-84</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1 605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60</a:t>
                      </a:r>
                    </a:p>
                  </a:txBody>
                  <a:tcPr marL="9525" marR="9525" marT="9525" marB="0" anchor="b"/>
                </a:tc>
                <a:extLst>
                  <a:ext uri="{0D108BD9-81ED-4DB2-BD59-A6C34878D82A}">
                    <a16:rowId xmlns:a16="http://schemas.microsoft.com/office/drawing/2014/main" val="2306719481"/>
                  </a:ext>
                </a:extLst>
              </a:tr>
              <a:tr h="196991">
                <a:tc>
                  <a:txBody>
                    <a:bodyPr/>
                    <a:lstStyle/>
                    <a:p>
                      <a:pPr algn="l" rtl="0" fontAlgn="b"/>
                      <a:r>
                        <a:rPr lang="sv-SE" sz="700" b="0" i="0" u="none" strike="noStrike">
                          <a:solidFill>
                            <a:srgbClr val="000000"/>
                          </a:solidFill>
                          <a:effectLst/>
                          <a:latin typeface="Futura Std Book" panose="020B0502020204020303" pitchFamily="34" charset="0"/>
                        </a:rPr>
                        <a:t>Gävleborgs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116 </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-80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-50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1 597 </a:t>
                      </a:r>
                    </a:p>
                  </a:txBody>
                  <a:tcPr marL="9525" marR="9525" marT="9525" marB="0" anchor="b"/>
                </a:tc>
                <a:tc>
                  <a:txBody>
                    <a:bodyPr/>
                    <a:lstStyle/>
                    <a:p>
                      <a:pPr algn="ctr" rtl="0" fontAlgn="b"/>
                      <a:r>
                        <a:rPr lang="sv-SE" sz="800" b="0" i="0" u="none" strike="noStrike" dirty="0">
                          <a:solidFill>
                            <a:srgbClr val="000000"/>
                          </a:solidFill>
                          <a:effectLst/>
                          <a:latin typeface="Futura Std Book" panose="020B0502020204020303"/>
                        </a:rPr>
                        <a:t>27</a:t>
                      </a:r>
                    </a:p>
                  </a:txBody>
                  <a:tcPr marL="9525" marR="9525" marT="9525" marB="0" anchor="b"/>
                </a:tc>
                <a:extLst>
                  <a:ext uri="{0D108BD9-81ED-4DB2-BD59-A6C34878D82A}">
                    <a16:rowId xmlns:a16="http://schemas.microsoft.com/office/drawing/2014/main" val="4051053083"/>
                  </a:ext>
                </a:extLst>
              </a:tr>
            </a:tbl>
          </a:graphicData>
        </a:graphic>
      </p:graphicFrame>
      <p:graphicFrame>
        <p:nvGraphicFramePr>
          <p:cNvPr id="13" name="Diagram 12">
            <a:extLst>
              <a:ext uri="{FF2B5EF4-FFF2-40B4-BE49-F238E27FC236}">
                <a16:creationId xmlns:a16="http://schemas.microsoft.com/office/drawing/2014/main" id="{3D4FCE34-A2BA-477D-9019-B237C264B74E}"/>
              </a:ext>
            </a:extLst>
          </p:cNvPr>
          <p:cNvGraphicFramePr>
            <a:graphicFrameLocks/>
          </p:cNvGraphicFramePr>
          <p:nvPr>
            <p:extLst>
              <p:ext uri="{D42A27DB-BD31-4B8C-83A1-F6EECF244321}">
                <p14:modId xmlns:p14="http://schemas.microsoft.com/office/powerpoint/2010/main" val="4023495215"/>
              </p:ext>
            </p:extLst>
          </p:nvPr>
        </p:nvGraphicFramePr>
        <p:xfrm>
          <a:off x="782599" y="2181506"/>
          <a:ext cx="5867400" cy="3419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65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0" y="342899"/>
            <a:ext cx="8426449" cy="1113955"/>
          </a:xfrm>
        </p:spPr>
        <p:txBody>
          <a:bodyPr/>
          <a:lstStyle/>
          <a:p>
            <a:r>
              <a:rPr lang="sv-SE" dirty="0"/>
              <a:t>Arbetslöshet</a:t>
            </a:r>
          </a:p>
        </p:txBody>
      </p:sp>
      <p:sp>
        <p:nvSpPr>
          <p:cNvPr id="8" name="textruta 7">
            <a:extLst>
              <a:ext uri="{FF2B5EF4-FFF2-40B4-BE49-F238E27FC236}">
                <a16:creationId xmlns:a16="http://schemas.microsoft.com/office/drawing/2014/main" id="{CD2ACD43-3A01-4617-AD46-8B798494D895}"/>
              </a:ext>
            </a:extLst>
          </p:cNvPr>
          <p:cNvSpPr txBox="1"/>
          <p:nvPr/>
        </p:nvSpPr>
        <p:spPr>
          <a:xfrm>
            <a:off x="721630" y="5584659"/>
            <a:ext cx="2866490" cy="215444"/>
          </a:xfrm>
          <a:prstGeom prst="rect">
            <a:avLst/>
          </a:prstGeom>
          <a:noFill/>
        </p:spPr>
        <p:txBody>
          <a:bodyPr wrap="none" rtlCol="0">
            <a:spAutoFit/>
          </a:bodyPr>
          <a:lstStyle/>
          <a:p>
            <a:r>
              <a:rPr lang="sv-SE" sz="800" dirty="0"/>
              <a:t>Källa: Arbetsförmedlingen och Statistiska centralbyrån</a:t>
            </a:r>
          </a:p>
        </p:txBody>
      </p:sp>
      <p:sp>
        <p:nvSpPr>
          <p:cNvPr id="9" name="Rektangel 8">
            <a:extLst>
              <a:ext uri="{FF2B5EF4-FFF2-40B4-BE49-F238E27FC236}">
                <a16:creationId xmlns:a16="http://schemas.microsoft.com/office/drawing/2014/main" id="{1D7A9D34-7147-43AF-B6BC-177834550829}"/>
              </a:ext>
            </a:extLst>
          </p:cNvPr>
          <p:cNvSpPr/>
          <p:nvPr/>
        </p:nvSpPr>
        <p:spPr>
          <a:xfrm>
            <a:off x="6810103" y="3429000"/>
            <a:ext cx="46675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0" name="Platshållare för innehåll 3">
            <a:extLst>
              <a:ext uri="{FF2B5EF4-FFF2-40B4-BE49-F238E27FC236}">
                <a16:creationId xmlns:a16="http://schemas.microsoft.com/office/drawing/2014/main" id="{65F7B4B2-65FA-4963-9D5C-4FA5AA3BCA81}"/>
              </a:ext>
            </a:extLst>
          </p:cNvPr>
          <p:cNvSpPr>
            <a:spLocks noGrp="1"/>
          </p:cNvSpPr>
          <p:nvPr>
            <p:ph sz="half" idx="2"/>
          </p:nvPr>
        </p:nvSpPr>
        <p:spPr>
          <a:xfrm>
            <a:off x="6810103" y="1474308"/>
            <a:ext cx="4667523" cy="1999332"/>
          </a:xfrm>
        </p:spPr>
        <p:txBody>
          <a:bodyPr/>
          <a:lstStyle/>
          <a:p>
            <a:pPr marL="285750" indent="-285750">
              <a:buFont typeface="Arial" panose="020B0604020202020204" pitchFamily="34" charset="0"/>
              <a:buChar char="•"/>
            </a:pPr>
            <a:r>
              <a:rPr lang="sv-SE" sz="1400" dirty="0"/>
              <a:t>Arbetslösheten har ökat </a:t>
            </a:r>
            <a:r>
              <a:rPr lang="sv-SE" sz="1400" dirty="0" smtClean="0"/>
              <a:t>snabbt i regionen </a:t>
            </a:r>
            <a:r>
              <a:rPr lang="sv-SE" sz="1400" dirty="0"/>
              <a:t>sedan Coronapandemin började och är nu 6,1 procent, vilket är högre än riket som helhet.</a:t>
            </a:r>
          </a:p>
          <a:p>
            <a:pPr marL="285750" indent="-285750">
              <a:buFont typeface="Arial" panose="020B0604020202020204" pitchFamily="34" charset="0"/>
              <a:buChar char="•"/>
            </a:pPr>
            <a:r>
              <a:rPr lang="sv-SE" sz="1400" dirty="0"/>
              <a:t>Dalarnas län hade den lägsta arbetslösheten (5,1%) i Stockholmsregionen följt av Uppsala län. </a:t>
            </a:r>
          </a:p>
        </p:txBody>
      </p:sp>
      <p:sp>
        <p:nvSpPr>
          <p:cNvPr id="11" name="textruta 10">
            <a:extLst>
              <a:ext uri="{FF2B5EF4-FFF2-40B4-BE49-F238E27FC236}">
                <a16:creationId xmlns:a16="http://schemas.microsoft.com/office/drawing/2014/main" id="{319CC01C-D60B-4393-9844-C417DB841EB4}"/>
              </a:ext>
            </a:extLst>
          </p:cNvPr>
          <p:cNvSpPr txBox="1"/>
          <p:nvPr/>
        </p:nvSpPr>
        <p:spPr>
          <a:xfrm>
            <a:off x="6810102" y="3446453"/>
            <a:ext cx="1099981" cy="276999"/>
          </a:xfrm>
          <a:prstGeom prst="rect">
            <a:avLst/>
          </a:prstGeom>
          <a:noFill/>
        </p:spPr>
        <p:txBody>
          <a:bodyPr wrap="none" rtlCol="0">
            <a:spAutoFit/>
          </a:bodyPr>
          <a:lstStyle/>
          <a:p>
            <a:r>
              <a:rPr lang="sv-SE" sz="1200" b="1" dirty="0">
                <a:latin typeface="+mj-lt"/>
                <a:cs typeface="Arial" panose="020B0604020202020204" pitchFamily="34" charset="0"/>
              </a:rPr>
              <a:t>Arbetslöshet</a:t>
            </a:r>
          </a:p>
        </p:txBody>
      </p:sp>
      <p:sp>
        <p:nvSpPr>
          <p:cNvPr id="19" name="textruta 18">
            <a:extLst>
              <a:ext uri="{FF2B5EF4-FFF2-40B4-BE49-F238E27FC236}">
                <a16:creationId xmlns:a16="http://schemas.microsoft.com/office/drawing/2014/main" id="{F8AD249B-55F6-456D-B812-30BDBAF78D80}"/>
              </a:ext>
            </a:extLst>
          </p:cNvPr>
          <p:cNvSpPr txBox="1"/>
          <p:nvPr/>
        </p:nvSpPr>
        <p:spPr>
          <a:xfrm>
            <a:off x="680852" y="1225194"/>
            <a:ext cx="5302934" cy="523220"/>
          </a:xfrm>
          <a:prstGeom prst="rect">
            <a:avLst/>
          </a:prstGeom>
          <a:noFill/>
        </p:spPr>
        <p:txBody>
          <a:bodyPr wrap="square" rtlCol="0">
            <a:spAutoFit/>
          </a:bodyPr>
          <a:lstStyle/>
          <a:p>
            <a:r>
              <a:rPr lang="sv-SE" sz="1400" dirty="0"/>
              <a:t/>
            </a:r>
            <a:br>
              <a:rPr lang="sv-SE" sz="1400" dirty="0"/>
            </a:br>
            <a:r>
              <a:rPr lang="sv-SE" sz="1400" b="1" dirty="0"/>
              <a:t>Arbetslöshet i förhållande till befolkningen (%), 15-74 år</a:t>
            </a:r>
            <a:endParaRPr lang="sv-SE" sz="1400" dirty="0"/>
          </a:p>
        </p:txBody>
      </p:sp>
      <p:graphicFrame>
        <p:nvGraphicFramePr>
          <p:cNvPr id="20" name="Tabell 19">
            <a:extLst>
              <a:ext uri="{FF2B5EF4-FFF2-40B4-BE49-F238E27FC236}">
                <a16:creationId xmlns:a16="http://schemas.microsoft.com/office/drawing/2014/main" id="{FF8B7CC6-055B-42F5-9593-383DFAF2FBA4}"/>
              </a:ext>
            </a:extLst>
          </p:cNvPr>
          <p:cNvGraphicFramePr>
            <a:graphicFrameLocks noGrp="1"/>
          </p:cNvGraphicFramePr>
          <p:nvPr>
            <p:extLst>
              <p:ext uri="{D42A27DB-BD31-4B8C-83A1-F6EECF244321}">
                <p14:modId xmlns:p14="http://schemas.microsoft.com/office/powerpoint/2010/main" val="1586133327"/>
              </p:ext>
            </p:extLst>
          </p:nvPr>
        </p:nvGraphicFramePr>
        <p:xfrm>
          <a:off x="6905898" y="3596751"/>
          <a:ext cx="4328160" cy="2160238"/>
        </p:xfrm>
        <a:graphic>
          <a:graphicData uri="http://schemas.openxmlformats.org/drawingml/2006/table">
            <a:tbl>
              <a:tblPr bandRow="1">
                <a:tableStyleId>{2D5ABB26-0587-4C30-8999-92F81FD0307C}</a:tableStyleId>
              </a:tblPr>
              <a:tblGrid>
                <a:gridCol w="1413791">
                  <a:extLst>
                    <a:ext uri="{9D8B030D-6E8A-4147-A177-3AD203B41FA5}">
                      <a16:colId xmlns:a16="http://schemas.microsoft.com/office/drawing/2014/main" val="1678076792"/>
                    </a:ext>
                  </a:extLst>
                </a:gridCol>
                <a:gridCol w="627899">
                  <a:extLst>
                    <a:ext uri="{9D8B030D-6E8A-4147-A177-3AD203B41FA5}">
                      <a16:colId xmlns:a16="http://schemas.microsoft.com/office/drawing/2014/main" val="2601369493"/>
                    </a:ext>
                  </a:extLst>
                </a:gridCol>
                <a:gridCol w="712349">
                  <a:extLst>
                    <a:ext uri="{9D8B030D-6E8A-4147-A177-3AD203B41FA5}">
                      <a16:colId xmlns:a16="http://schemas.microsoft.com/office/drawing/2014/main" val="2395970223"/>
                    </a:ext>
                  </a:extLst>
                </a:gridCol>
                <a:gridCol w="563942">
                  <a:extLst>
                    <a:ext uri="{9D8B030D-6E8A-4147-A177-3AD203B41FA5}">
                      <a16:colId xmlns:a16="http://schemas.microsoft.com/office/drawing/2014/main" val="3235649811"/>
                    </a:ext>
                  </a:extLst>
                </a:gridCol>
                <a:gridCol w="514474">
                  <a:extLst>
                    <a:ext uri="{9D8B030D-6E8A-4147-A177-3AD203B41FA5}">
                      <a16:colId xmlns:a16="http://schemas.microsoft.com/office/drawing/2014/main" val="1050073455"/>
                    </a:ext>
                  </a:extLst>
                </a:gridCol>
                <a:gridCol w="495705">
                  <a:extLst>
                    <a:ext uri="{9D8B030D-6E8A-4147-A177-3AD203B41FA5}">
                      <a16:colId xmlns:a16="http://schemas.microsoft.com/office/drawing/2014/main" val="3827523272"/>
                    </a:ext>
                  </a:extLst>
                </a:gridCol>
              </a:tblGrid>
              <a:tr h="255574">
                <a:tc>
                  <a:txBody>
                    <a:bodyPr/>
                    <a:lstStyle/>
                    <a:p>
                      <a:pPr algn="ctr" rtl="0" fontAlgn="b"/>
                      <a:r>
                        <a:rPr lang="sv-SE" sz="700" b="0" i="0" u="none" strike="noStrike" dirty="0">
                          <a:solidFill>
                            <a:srgbClr val="000000"/>
                          </a:solidFill>
                          <a:effectLst/>
                          <a:latin typeface="Futura Std Book" panose="020B0502020204020303" pitchFamily="34" charset="0"/>
                        </a:rPr>
                        <a:t> </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tc>
                <a:tc gridSpan="3">
                  <a:txBody>
                    <a:bodyPr/>
                    <a:lstStyle/>
                    <a:p>
                      <a:pPr algn="ctr" rtl="0" fontAlgn="b"/>
                      <a:r>
                        <a:rPr lang="sv-SE" sz="700" b="0" i="0" u="none" strike="noStrike">
                          <a:solidFill>
                            <a:srgbClr val="000000"/>
                          </a:solidFill>
                          <a:effectLst/>
                          <a:latin typeface="Futura Std Book" panose="020B0502020204020303" pitchFamily="34" charset="0"/>
                        </a:rPr>
                        <a:t>Arbetslösa i förh. till befolkningen, 15-74 år</a:t>
                      </a:r>
                    </a:p>
                  </a:txBody>
                  <a:tcPr marL="9525" marR="9525" marT="9525" marB="0" anchor="b"/>
                </a:tc>
                <a:tc hMerge="1">
                  <a:txBody>
                    <a:bodyPr/>
                    <a:lstStyle/>
                    <a:p>
                      <a:endParaRPr lang="sv-SE"/>
                    </a:p>
                  </a:txBody>
                  <a:tcPr>
                    <a:lnT>
                      <a:noFill/>
                    </a:lnT>
                  </a:tcPr>
                </a:tc>
                <a:tc hMerge="1">
                  <a:txBody>
                    <a:bodyPr/>
                    <a:lstStyle/>
                    <a:p>
                      <a:endParaRPr lang="sv-SE"/>
                    </a:p>
                  </a:txBody>
                  <a:tcPr>
                    <a:lnT>
                      <a:noFill/>
                    </a:lnT>
                  </a:tcPr>
                </a:tc>
                <a:extLst>
                  <a:ext uri="{0D108BD9-81ED-4DB2-BD59-A6C34878D82A}">
                    <a16:rowId xmlns:a16="http://schemas.microsoft.com/office/drawing/2014/main" val="41492332"/>
                  </a:ext>
                </a:extLst>
              </a:tr>
              <a:tr h="255574">
                <a:tc>
                  <a:txBody>
                    <a:bodyPr/>
                    <a:lstStyle/>
                    <a:p>
                      <a:pPr algn="ctr" rtl="0" fontAlgn="b"/>
                      <a:endParaRPr lang="sv-SE" sz="7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700" b="0" i="0" u="none" strike="noStrike" dirty="0">
                          <a:solidFill>
                            <a:srgbClr val="000000"/>
                          </a:solidFill>
                          <a:effectLst/>
                          <a:latin typeface="Futura Std Book" panose="020B0502020204020303" pitchFamily="34" charset="0"/>
                        </a:rPr>
                        <a:t>2021 kv1</a:t>
                      </a:r>
                    </a:p>
                  </a:txBody>
                  <a:tcPr marL="9525" marR="9525" marT="9525" marB="0" anchor="ctr"/>
                </a:tc>
                <a:tc>
                  <a:txBody>
                    <a:bodyPr/>
                    <a:lstStyle/>
                    <a:p>
                      <a:pPr algn="ctr" rtl="0" fontAlgn="b"/>
                      <a:r>
                        <a:rPr lang="sv-SE" sz="700" b="0" i="0" u="none" strike="noStrike">
                          <a:solidFill>
                            <a:srgbClr val="000000"/>
                          </a:solidFill>
                          <a:effectLst/>
                          <a:latin typeface="Futura Std Book" panose="020B0502020204020303" pitchFamily="34" charset="0"/>
                        </a:rPr>
                        <a:t>-1 år (antal)</a:t>
                      </a:r>
                    </a:p>
                  </a:txBody>
                  <a:tcPr marL="9525" marR="9525" marT="9525" marB="0" anchor="ctr"/>
                </a:tc>
                <a:tc>
                  <a:txBody>
                    <a:bodyPr/>
                    <a:lstStyle/>
                    <a:p>
                      <a:pPr algn="ctr" rtl="0" fontAlgn="b"/>
                      <a:r>
                        <a:rPr lang="sv-SE" sz="700" b="0" i="0" u="none" strike="noStrike" dirty="0">
                          <a:solidFill>
                            <a:srgbClr val="000000"/>
                          </a:solidFill>
                          <a:effectLst/>
                          <a:latin typeface="Futura Std Book" panose="020B0502020204020303" pitchFamily="34" charset="0"/>
                        </a:rPr>
                        <a:t>2021 kv1</a:t>
                      </a:r>
                    </a:p>
                  </a:txBody>
                  <a:tcPr marL="9525" marR="9525" marT="9525" marB="0" anchor="ct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ctr"/>
                </a:tc>
                <a:tc>
                  <a:txBody>
                    <a:bodyPr/>
                    <a:lstStyle/>
                    <a:p>
                      <a:pPr algn="ctr" rtl="0" fontAlgn="b"/>
                      <a:r>
                        <a:rPr lang="sv-SE" sz="700" b="0" i="0" u="none" strike="noStrike">
                          <a:solidFill>
                            <a:srgbClr val="000000"/>
                          </a:solidFill>
                          <a:effectLst/>
                          <a:latin typeface="Futura Std Book" panose="020B0502020204020303" pitchFamily="34" charset="0"/>
                        </a:rPr>
                        <a:t>-5 år</a:t>
                      </a:r>
                    </a:p>
                  </a:txBody>
                  <a:tcPr marL="9525" marR="9525" marT="9525" marB="0" anchor="ctr"/>
                </a:tc>
                <a:extLst>
                  <a:ext uri="{0D108BD9-81ED-4DB2-BD59-A6C34878D82A}">
                    <a16:rowId xmlns:a16="http://schemas.microsoft.com/office/drawing/2014/main" val="1194244375"/>
                  </a:ext>
                </a:extLst>
              </a:tr>
              <a:tr h="164909">
                <a:tc>
                  <a:txBody>
                    <a:bodyPr/>
                    <a:lstStyle/>
                    <a:p>
                      <a:pPr algn="l" rtl="0" fontAlgn="ctr"/>
                      <a:r>
                        <a:rPr lang="sv-SE" sz="700" b="1" i="0" u="none" strike="noStrike">
                          <a:solidFill>
                            <a:srgbClr val="000000"/>
                          </a:solidFill>
                          <a:effectLst/>
                          <a:latin typeface="Futura Std Book" panose="020B0502020204020303" pitchFamily="34" charset="0"/>
                        </a:rPr>
                        <a:t>Stockholmsregionen</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209 387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38 923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6,1</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5,0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1544414373"/>
                  </a:ext>
                </a:extLst>
              </a:tr>
              <a:tr h="164909">
                <a:tc>
                  <a:txBody>
                    <a:bodyPr/>
                    <a:lstStyle/>
                    <a:p>
                      <a:pPr algn="l" rtl="0" fontAlgn="ctr"/>
                      <a:r>
                        <a:rPr lang="sv-SE" sz="700" b="1" i="0" u="none" strike="noStrike" dirty="0">
                          <a:solidFill>
                            <a:srgbClr val="000000"/>
                          </a:solidFill>
                          <a:effectLst/>
                          <a:latin typeface="Futura Std Book" panose="020B0502020204020303" pitchFamily="34" charset="0"/>
                        </a:rPr>
                        <a:t>Sverige</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452 407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70 246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6,0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5,1</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5,2</a:t>
                      </a:r>
                    </a:p>
                  </a:txBody>
                  <a:tcPr marL="9525" marR="9525" marT="9525" marB="0" anchor="ctr"/>
                </a:tc>
                <a:extLst>
                  <a:ext uri="{0D108BD9-81ED-4DB2-BD59-A6C34878D82A}">
                    <a16:rowId xmlns:a16="http://schemas.microsoft.com/office/drawing/2014/main" val="4178915708"/>
                  </a:ext>
                </a:extLst>
              </a:tr>
              <a:tr h="164909">
                <a:tc>
                  <a:txBody>
                    <a:bodyPr/>
                    <a:lstStyle/>
                    <a:p>
                      <a:pPr algn="l" rtl="0" fontAlgn="ctr"/>
                      <a:r>
                        <a:rPr lang="sv-SE" sz="700" b="0" i="0" u="none" strike="noStrike" dirty="0">
                          <a:solidFill>
                            <a:srgbClr val="000000"/>
                          </a:solidFill>
                          <a:effectLst/>
                          <a:latin typeface="Futura Std Book" panose="020B0502020204020303" pitchFamily="34" charset="0"/>
                        </a:rPr>
                        <a:t>Stockholms län</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104 968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26 350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4,2</a:t>
                      </a:r>
                    </a:p>
                  </a:txBody>
                  <a:tcPr marL="9525" marR="9525" marT="9525" marB="0" anchor="ctr"/>
                </a:tc>
                <a:extLst>
                  <a:ext uri="{0D108BD9-81ED-4DB2-BD59-A6C34878D82A}">
                    <a16:rowId xmlns:a16="http://schemas.microsoft.com/office/drawing/2014/main" val="1554613420"/>
                  </a:ext>
                </a:extLst>
              </a:tr>
              <a:tr h="164909">
                <a:tc>
                  <a:txBody>
                    <a:bodyPr/>
                    <a:lstStyle/>
                    <a:p>
                      <a:pPr algn="l" rtl="0" fontAlgn="ctr"/>
                      <a:r>
                        <a:rPr lang="sv-SE" sz="700" b="0" i="0" u="none" strike="noStrike" dirty="0">
                          <a:solidFill>
                            <a:srgbClr val="000000"/>
                          </a:solidFill>
                          <a:effectLst/>
                          <a:latin typeface="Futura Std Book" panose="020B0502020204020303" pitchFamily="34" charset="0"/>
                        </a:rPr>
                        <a:t>Uppsala län</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14 679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3 481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3,6</a:t>
                      </a:r>
                    </a:p>
                  </a:txBody>
                  <a:tcPr marL="9525" marR="9525" marT="9525" marB="0" anchor="ctr"/>
                </a:tc>
                <a:extLst>
                  <a:ext uri="{0D108BD9-81ED-4DB2-BD59-A6C34878D82A}">
                    <a16:rowId xmlns:a16="http://schemas.microsoft.com/office/drawing/2014/main" val="923977588"/>
                  </a:ext>
                </a:extLst>
              </a:tr>
              <a:tr h="164909">
                <a:tc>
                  <a:txBody>
                    <a:bodyPr/>
                    <a:lstStyle/>
                    <a:p>
                      <a:pPr algn="l" rtl="0" fontAlgn="ctr"/>
                      <a:r>
                        <a:rPr lang="sv-SE" sz="700" b="0" i="0" u="none" strike="noStrike">
                          <a:solidFill>
                            <a:srgbClr val="000000"/>
                          </a:solidFill>
                          <a:effectLst/>
                          <a:latin typeface="Futura Std Book" panose="020B0502020204020303" pitchFamily="34" charset="0"/>
                        </a:rPr>
                        <a:t>Södermanlands län</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15 894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1 500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7,1</a:t>
                      </a:r>
                    </a:p>
                  </a:txBody>
                  <a:tcPr marL="9525" marR="9525" marT="9525" marB="0" anchor="ctr"/>
                </a:tc>
                <a:extLst>
                  <a:ext uri="{0D108BD9-81ED-4DB2-BD59-A6C34878D82A}">
                    <a16:rowId xmlns:a16="http://schemas.microsoft.com/office/drawing/2014/main" val="2476165088"/>
                  </a:ext>
                </a:extLst>
              </a:tr>
              <a:tr h="164909">
                <a:tc>
                  <a:txBody>
                    <a:bodyPr/>
                    <a:lstStyle/>
                    <a:p>
                      <a:pPr algn="l" rtl="0" fontAlgn="ctr"/>
                      <a:r>
                        <a:rPr lang="sv-SE" sz="700" b="0" i="0" u="none" strike="noStrike">
                          <a:solidFill>
                            <a:srgbClr val="000000"/>
                          </a:solidFill>
                          <a:effectLst/>
                          <a:latin typeface="Futura Std Book" panose="020B0502020204020303" pitchFamily="34" charset="0"/>
                        </a:rPr>
                        <a:t>Östergötlands län</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20 314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1 596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5,9</a:t>
                      </a:r>
                    </a:p>
                  </a:txBody>
                  <a:tcPr marL="9525" marR="9525" marT="9525" marB="0" anchor="ctr"/>
                </a:tc>
                <a:extLst>
                  <a:ext uri="{0D108BD9-81ED-4DB2-BD59-A6C34878D82A}">
                    <a16:rowId xmlns:a16="http://schemas.microsoft.com/office/drawing/2014/main" val="1837739304"/>
                  </a:ext>
                </a:extLst>
              </a:tr>
              <a:tr h="164909">
                <a:tc>
                  <a:txBody>
                    <a:bodyPr/>
                    <a:lstStyle/>
                    <a:p>
                      <a:pPr algn="l" rtl="0" fontAlgn="ctr"/>
                      <a:r>
                        <a:rPr lang="sv-SE" sz="700" b="0" i="0" u="none" strike="noStrike">
                          <a:solidFill>
                            <a:srgbClr val="000000"/>
                          </a:solidFill>
                          <a:effectLst/>
                          <a:latin typeface="Futura Std Book" panose="020B0502020204020303" pitchFamily="34" charset="0"/>
                        </a:rPr>
                        <a:t>Örebro län</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13 536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1 513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5,4</a:t>
                      </a:r>
                    </a:p>
                  </a:txBody>
                  <a:tcPr marL="9525" marR="9525" marT="9525" marB="0" anchor="ctr"/>
                </a:tc>
                <a:extLst>
                  <a:ext uri="{0D108BD9-81ED-4DB2-BD59-A6C34878D82A}">
                    <a16:rowId xmlns:a16="http://schemas.microsoft.com/office/drawing/2014/main" val="769060761"/>
                  </a:ext>
                </a:extLst>
              </a:tr>
              <a:tr h="164909">
                <a:tc>
                  <a:txBody>
                    <a:bodyPr/>
                    <a:lstStyle/>
                    <a:p>
                      <a:pPr algn="l" rtl="0" fontAlgn="ctr"/>
                      <a:r>
                        <a:rPr lang="sv-SE" sz="700" b="0" i="0" u="none" strike="noStrike">
                          <a:solidFill>
                            <a:srgbClr val="000000"/>
                          </a:solidFill>
                          <a:effectLst/>
                          <a:latin typeface="Futura Std Book" panose="020B0502020204020303" pitchFamily="34" charset="0"/>
                        </a:rPr>
                        <a:t>Västmanlands län</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14 399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2 057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6,3</a:t>
                      </a:r>
                    </a:p>
                  </a:txBody>
                  <a:tcPr marL="9525" marR="9525" marT="9525" marB="0" anchor="ctr"/>
                </a:tc>
                <a:extLst>
                  <a:ext uri="{0D108BD9-81ED-4DB2-BD59-A6C34878D82A}">
                    <a16:rowId xmlns:a16="http://schemas.microsoft.com/office/drawing/2014/main" val="119973538"/>
                  </a:ext>
                </a:extLst>
              </a:tr>
              <a:tr h="164909">
                <a:tc>
                  <a:txBody>
                    <a:bodyPr/>
                    <a:lstStyle/>
                    <a:p>
                      <a:pPr algn="l" rtl="0" fontAlgn="ctr"/>
                      <a:r>
                        <a:rPr lang="sv-SE" sz="700" b="0" i="0" u="none" strike="noStrike">
                          <a:solidFill>
                            <a:srgbClr val="000000"/>
                          </a:solidFill>
                          <a:effectLst/>
                          <a:latin typeface="Futura Std Book" panose="020B0502020204020303" pitchFamily="34" charset="0"/>
                        </a:rPr>
                        <a:t>Dalarnas län</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10 494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1 486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270328077"/>
                  </a:ext>
                </a:extLst>
              </a:tr>
              <a:tr h="164909">
                <a:tc>
                  <a:txBody>
                    <a:bodyPr/>
                    <a:lstStyle/>
                    <a:p>
                      <a:pPr algn="l" rtl="0" fontAlgn="ctr"/>
                      <a:r>
                        <a:rPr lang="sv-SE" sz="700" b="0" i="0" u="none" strike="noStrike">
                          <a:solidFill>
                            <a:srgbClr val="000000"/>
                          </a:solidFill>
                          <a:effectLst/>
                          <a:latin typeface="Futura Std Book" panose="020B0502020204020303" pitchFamily="34" charset="0"/>
                        </a:rPr>
                        <a:t>Gävleborgs län</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15 103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941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6,8</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7,8</a:t>
                      </a:r>
                    </a:p>
                  </a:txBody>
                  <a:tcPr marL="9525" marR="9525" marT="9525" marB="0" anchor="ctr"/>
                </a:tc>
                <a:extLst>
                  <a:ext uri="{0D108BD9-81ED-4DB2-BD59-A6C34878D82A}">
                    <a16:rowId xmlns:a16="http://schemas.microsoft.com/office/drawing/2014/main" val="2340225126"/>
                  </a:ext>
                </a:extLst>
              </a:tr>
            </a:tbl>
          </a:graphicData>
        </a:graphic>
      </p:graphicFrame>
      <p:graphicFrame>
        <p:nvGraphicFramePr>
          <p:cNvPr id="13" name="Diagram 12">
            <a:extLst>
              <a:ext uri="{FF2B5EF4-FFF2-40B4-BE49-F238E27FC236}">
                <a16:creationId xmlns:a16="http://schemas.microsoft.com/office/drawing/2014/main" id="{05D8E74F-ECB7-4AC6-8932-A4DE08E9A998}"/>
              </a:ext>
            </a:extLst>
          </p:cNvPr>
          <p:cNvGraphicFramePr>
            <a:graphicFrameLocks/>
          </p:cNvGraphicFramePr>
          <p:nvPr>
            <p:extLst>
              <p:ext uri="{D42A27DB-BD31-4B8C-83A1-F6EECF244321}">
                <p14:modId xmlns:p14="http://schemas.microsoft.com/office/powerpoint/2010/main" val="846251885"/>
              </p:ext>
            </p:extLst>
          </p:nvPr>
        </p:nvGraphicFramePr>
        <p:xfrm>
          <a:off x="542517" y="1835354"/>
          <a:ext cx="6119813" cy="36623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467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Arbetslöshet efter kategori</a:t>
            </a:r>
          </a:p>
        </p:txBody>
      </p:sp>
      <p:graphicFrame>
        <p:nvGraphicFramePr>
          <p:cNvPr id="6" name="Platshållare för innehåll 4">
            <a:extLst>
              <a:ext uri="{FF2B5EF4-FFF2-40B4-BE49-F238E27FC236}">
                <a16:creationId xmlns:a16="http://schemas.microsoft.com/office/drawing/2014/main" id="{159ACD62-4702-4221-B503-7B3F925A622F}"/>
              </a:ext>
            </a:extLst>
          </p:cNvPr>
          <p:cNvGraphicFramePr>
            <a:graphicFrameLocks noGrp="1"/>
          </p:cNvGraphicFramePr>
          <p:nvPr>
            <p:ph idx="1"/>
            <p:extLst>
              <p:ext uri="{D42A27DB-BD31-4B8C-83A1-F6EECF244321}">
                <p14:modId xmlns:p14="http://schemas.microsoft.com/office/powerpoint/2010/main" val="1194663147"/>
              </p:ext>
            </p:extLst>
          </p:nvPr>
        </p:nvGraphicFramePr>
        <p:xfrm>
          <a:off x="1882773" y="1628775"/>
          <a:ext cx="8426449" cy="3298113"/>
        </p:xfrm>
        <a:graphic>
          <a:graphicData uri="http://schemas.openxmlformats.org/drawingml/2006/table">
            <a:tbl>
              <a:tblPr firstRow="1" bandRow="1">
                <a:tableStyleId>{5C22544A-7EE6-4342-B048-85BDC9FD1C3A}</a:tableStyleId>
              </a:tblPr>
              <a:tblGrid>
                <a:gridCol w="2563392">
                  <a:extLst>
                    <a:ext uri="{9D8B030D-6E8A-4147-A177-3AD203B41FA5}">
                      <a16:colId xmlns:a16="http://schemas.microsoft.com/office/drawing/2014/main" val="452260278"/>
                    </a:ext>
                  </a:extLst>
                </a:gridCol>
                <a:gridCol w="2004969">
                  <a:extLst>
                    <a:ext uri="{9D8B030D-6E8A-4147-A177-3AD203B41FA5}">
                      <a16:colId xmlns:a16="http://schemas.microsoft.com/office/drawing/2014/main" val="1889858293"/>
                    </a:ext>
                  </a:extLst>
                </a:gridCol>
                <a:gridCol w="1661339">
                  <a:extLst>
                    <a:ext uri="{9D8B030D-6E8A-4147-A177-3AD203B41FA5}">
                      <a16:colId xmlns:a16="http://schemas.microsoft.com/office/drawing/2014/main" val="1671515360"/>
                    </a:ext>
                  </a:extLst>
                </a:gridCol>
                <a:gridCol w="1126252">
                  <a:extLst>
                    <a:ext uri="{9D8B030D-6E8A-4147-A177-3AD203B41FA5}">
                      <a16:colId xmlns:a16="http://schemas.microsoft.com/office/drawing/2014/main" val="2818758293"/>
                    </a:ext>
                  </a:extLst>
                </a:gridCol>
                <a:gridCol w="1070497">
                  <a:extLst>
                    <a:ext uri="{9D8B030D-6E8A-4147-A177-3AD203B41FA5}">
                      <a16:colId xmlns:a16="http://schemas.microsoft.com/office/drawing/2014/main" val="1452816917"/>
                    </a:ext>
                  </a:extLst>
                </a:gridCol>
              </a:tblGrid>
              <a:tr h="44771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0" dirty="0">
                          <a:solidFill>
                            <a:schemeClr val="bg1"/>
                          </a:solidFill>
                        </a:rPr>
                        <a:t>Antal     </a:t>
                      </a:r>
                      <a:r>
                        <a:rPr lang="sv-SE" sz="1000" dirty="0">
                          <a:solidFill>
                            <a:schemeClr val="bg1"/>
                          </a:solidFill>
                        </a:rPr>
                        <a:t>                                 </a:t>
                      </a:r>
                      <a:r>
                        <a:rPr lang="sv-SE" sz="1000" b="0"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475692">
                <a:tc>
                  <a:txBody>
                    <a:bodyPr/>
                    <a:lstStyle/>
                    <a:p>
                      <a:pPr algn="l"/>
                      <a:r>
                        <a:rPr lang="sv-SE" sz="1100" b="1">
                          <a:solidFill>
                            <a:schemeClr val="bg1"/>
                          </a:solidFill>
                        </a:rPr>
                        <a:t>Stockholmsregionen</a:t>
                      </a:r>
                      <a:endParaRPr lang="sv-SE" sz="1100" b="1"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2021 kv1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år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år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-5 år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391746">
                <a:tc>
                  <a:txBody>
                    <a:bodyPr/>
                    <a:lstStyle/>
                    <a:p>
                      <a:pPr algn="l" fontAlgn="t">
                        <a:spcAft>
                          <a:spcPts val="500"/>
                        </a:spcAft>
                      </a:pPr>
                      <a:r>
                        <a:rPr lang="sv-SE" sz="800" b="0" dirty="0"/>
                        <a:t>Öppet arbetslösa</a:t>
                      </a:r>
                    </a:p>
                  </a:txBody>
                  <a:tcPr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108 565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10 635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22,6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39659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42 984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5 946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58,6</a:t>
                      </a:r>
                    </a:p>
                  </a:txBody>
                  <a:tcPr marL="9525" marR="9525" marT="9525" marB="0" anchor="ctr"/>
                </a:tc>
                <a:extLst>
                  <a:ext uri="{0D108BD9-81ED-4DB2-BD59-A6C34878D82A}">
                    <a16:rowId xmlns:a16="http://schemas.microsoft.com/office/drawing/2014/main" val="293360832"/>
                  </a:ext>
                </a:extLst>
              </a:tr>
              <a:tr h="39659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11 220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1559525621"/>
                  </a:ext>
                </a:extLst>
              </a:tr>
              <a:tr h="396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100 822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28 288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39,0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32,5</a:t>
                      </a:r>
                    </a:p>
                  </a:txBody>
                  <a:tcPr marL="9525" marR="9525" marT="9525" marB="0" anchor="ctr"/>
                </a:tc>
                <a:extLst>
                  <a:ext uri="{0D108BD9-81ED-4DB2-BD59-A6C34878D82A}">
                    <a16:rowId xmlns:a16="http://schemas.microsoft.com/office/drawing/2014/main" val="1947986397"/>
                  </a:ext>
                </a:extLst>
              </a:tr>
              <a:tr h="39659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14 977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5 122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-4,0</a:t>
                      </a:r>
                    </a:p>
                  </a:txBody>
                  <a:tcPr marL="9525" marR="9525" marT="9525" marB="0" anchor="ctr"/>
                </a:tc>
                <a:extLst>
                  <a:ext uri="{0D108BD9-81ED-4DB2-BD59-A6C34878D82A}">
                    <a16:rowId xmlns:a16="http://schemas.microsoft.com/office/drawing/2014/main" val="2325918200"/>
                  </a:ext>
                </a:extLst>
              </a:tr>
              <a:tr h="396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nchor="ctr">
                    <a:lnL w="12700" cmpd="sng">
                      <a:noFill/>
                    </a:lnL>
                  </a:tcPr>
                </a:tc>
                <a:tc>
                  <a:txBody>
                    <a:bodyPr/>
                    <a:lstStyle/>
                    <a:p>
                      <a:pPr algn="ctr" fontAlgn="ctr"/>
                      <a:r>
                        <a:rPr lang="sv-SE" sz="800" b="1" i="0" u="none" strike="noStrike">
                          <a:solidFill>
                            <a:srgbClr val="000000"/>
                          </a:solidFill>
                          <a:effectLst/>
                          <a:latin typeface="Futura Std Book" panose="020B0502020204020303"/>
                        </a:rPr>
                        <a:t>209 387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38 923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22,8</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27,1</a:t>
                      </a:r>
                    </a:p>
                  </a:txBody>
                  <a:tcPr marL="9525" marR="9525" marT="9525" marB="0" anchor="ctr"/>
                </a:tc>
                <a:extLst>
                  <a:ext uri="{0D108BD9-81ED-4DB2-BD59-A6C34878D82A}">
                    <a16:rowId xmlns:a16="http://schemas.microsoft.com/office/drawing/2014/main" val="3944598109"/>
                  </a:ext>
                </a:extLst>
              </a:tr>
            </a:tbl>
          </a:graphicData>
        </a:graphic>
      </p:graphicFrame>
      <p:sp>
        <p:nvSpPr>
          <p:cNvPr id="5" name="textruta 4">
            <a:extLst>
              <a:ext uri="{FF2B5EF4-FFF2-40B4-BE49-F238E27FC236}">
                <a16:creationId xmlns:a16="http://schemas.microsoft.com/office/drawing/2014/main" id="{71F83D03-D305-4B4C-A8B7-9E39D4968B80}"/>
              </a:ext>
            </a:extLst>
          </p:cNvPr>
          <p:cNvSpPr txBox="1"/>
          <p:nvPr/>
        </p:nvSpPr>
        <p:spPr>
          <a:xfrm>
            <a:off x="1795688" y="5477935"/>
            <a:ext cx="1500732" cy="215444"/>
          </a:xfrm>
          <a:prstGeom prst="rect">
            <a:avLst/>
          </a:prstGeom>
          <a:noFill/>
        </p:spPr>
        <p:txBody>
          <a:bodyPr wrap="none" rtlCol="0">
            <a:spAutoFit/>
          </a:bodyPr>
          <a:lstStyle/>
          <a:p>
            <a:r>
              <a:rPr lang="sv-SE" sz="800" dirty="0"/>
              <a:t>Källa: Arbetsförmedlingen </a:t>
            </a:r>
          </a:p>
        </p:txBody>
      </p:sp>
    </p:spTree>
    <p:extLst>
      <p:ext uri="{BB962C8B-B14F-4D97-AF65-F5344CB8AC3E}">
        <p14:creationId xmlns:p14="http://schemas.microsoft.com/office/powerpoint/2010/main" val="340964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3" y="342899"/>
            <a:ext cx="8426449" cy="1113955"/>
          </a:xfrm>
        </p:spPr>
        <p:txBody>
          <a:bodyPr/>
          <a:lstStyle/>
          <a:p>
            <a:r>
              <a:rPr lang="sv-SE" dirty="0"/>
              <a:t>Befolkning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3" y="5756989"/>
            <a:ext cx="1627369" cy="215444"/>
          </a:xfrm>
          <a:prstGeom prst="rect">
            <a:avLst/>
          </a:prstGeom>
          <a:noFill/>
        </p:spPr>
        <p:txBody>
          <a:bodyPr wrap="none" rtlCol="0">
            <a:spAutoFit/>
          </a:bodyPr>
          <a:lstStyle/>
          <a:p>
            <a:r>
              <a:rPr lang="sv-SE" sz="800" dirty="0"/>
              <a:t>Källa: Statistiska centralbyrån</a:t>
            </a:r>
          </a:p>
        </p:txBody>
      </p:sp>
      <p:sp>
        <p:nvSpPr>
          <p:cNvPr id="10" name="Rektangel 9">
            <a:extLst>
              <a:ext uri="{FF2B5EF4-FFF2-40B4-BE49-F238E27FC236}">
                <a16:creationId xmlns:a16="http://schemas.microsoft.com/office/drawing/2014/main" id="{5172B7A3-1950-454E-A840-C9FF0842E69C}"/>
              </a:ext>
            </a:extLst>
          </p:cNvPr>
          <p:cNvSpPr/>
          <p:nvPr/>
        </p:nvSpPr>
        <p:spPr>
          <a:xfrm>
            <a:off x="6744442" y="3429000"/>
            <a:ext cx="4725925"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0" y="1735694"/>
            <a:ext cx="4725925" cy="1689023"/>
          </a:xfrm>
        </p:spPr>
        <p:txBody>
          <a:bodyPr/>
          <a:lstStyle/>
          <a:p>
            <a:pPr lvl="4"/>
            <a:r>
              <a:rPr lang="sv-SE" sz="1400" dirty="0"/>
              <a:t>Antal invånare i Stockholmsregionen har på årsbasis ökat med 22 300 personer, vilket motsvarar 0,5 procent.</a:t>
            </a:r>
          </a:p>
          <a:p>
            <a:pPr lvl="4"/>
            <a:r>
              <a:rPr lang="sv-SE" sz="1400" dirty="0"/>
              <a:t>Stockholmsregionen svarar för ungefär hälften av Sveriges totala befolkningsökning.</a:t>
            </a:r>
          </a:p>
          <a:p>
            <a:endParaRPr lang="sv-SE" sz="10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1" y="3437565"/>
            <a:ext cx="963725" cy="276999"/>
          </a:xfrm>
          <a:prstGeom prst="rect">
            <a:avLst/>
          </a:prstGeom>
          <a:noFill/>
        </p:spPr>
        <p:txBody>
          <a:bodyPr wrap="none" rtlCol="0">
            <a:spAutoFit/>
          </a:bodyPr>
          <a:lstStyle/>
          <a:p>
            <a:r>
              <a:rPr lang="sv-SE" sz="1200" b="1" dirty="0">
                <a:latin typeface="+mj-lt"/>
                <a:cs typeface="Arial" panose="020B0604020202020204" pitchFamily="34" charset="0"/>
              </a:rPr>
              <a:t>Befolkning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3" y="1458441"/>
            <a:ext cx="2421617" cy="492443"/>
          </a:xfrm>
          <a:prstGeom prst="rect">
            <a:avLst/>
          </a:prstGeom>
          <a:noFill/>
        </p:spPr>
        <p:txBody>
          <a:bodyPr wrap="square" rtlCol="0">
            <a:spAutoFit/>
          </a:bodyPr>
          <a:lstStyle/>
          <a:p>
            <a:r>
              <a:rPr lang="sv-SE" sz="1400" b="1" dirty="0"/>
              <a:t>Befolkningsutveckling</a:t>
            </a:r>
            <a:r>
              <a:rPr lang="sv-SE" sz="1400" dirty="0"/>
              <a:t/>
            </a:r>
            <a:br>
              <a:rPr lang="sv-SE" sz="1400" dirty="0"/>
            </a:br>
            <a:r>
              <a:rPr lang="sv-SE" sz="1200" dirty="0"/>
              <a:t>Index 100 = 2011 kv1</a:t>
            </a:r>
            <a:endParaRPr lang="sv-SE" sz="1400" dirty="0"/>
          </a:p>
        </p:txBody>
      </p:sp>
      <p:graphicFrame>
        <p:nvGraphicFramePr>
          <p:cNvPr id="26" name="Tabell 25">
            <a:extLst>
              <a:ext uri="{FF2B5EF4-FFF2-40B4-BE49-F238E27FC236}">
                <a16:creationId xmlns:a16="http://schemas.microsoft.com/office/drawing/2014/main" id="{234A3297-0C50-42B1-BEC4-44ED1A3B10DA}"/>
              </a:ext>
            </a:extLst>
          </p:cNvPr>
          <p:cNvGraphicFramePr>
            <a:graphicFrameLocks noGrp="1"/>
          </p:cNvGraphicFramePr>
          <p:nvPr>
            <p:extLst>
              <p:ext uri="{D42A27DB-BD31-4B8C-83A1-F6EECF244321}">
                <p14:modId xmlns:p14="http://schemas.microsoft.com/office/powerpoint/2010/main" val="2880546371"/>
              </p:ext>
            </p:extLst>
          </p:nvPr>
        </p:nvGraphicFramePr>
        <p:xfrm>
          <a:off x="6938968" y="3606270"/>
          <a:ext cx="4336870" cy="2150719"/>
        </p:xfrm>
        <a:graphic>
          <a:graphicData uri="http://schemas.openxmlformats.org/drawingml/2006/table">
            <a:tbl>
              <a:tblPr bandRow="1">
                <a:tableStyleId>{2D5ABB26-0587-4C30-8999-92F81FD0307C}</a:tableStyleId>
              </a:tblPr>
              <a:tblGrid>
                <a:gridCol w="1593086">
                  <a:extLst>
                    <a:ext uri="{9D8B030D-6E8A-4147-A177-3AD203B41FA5}">
                      <a16:colId xmlns:a16="http://schemas.microsoft.com/office/drawing/2014/main" val="1678076792"/>
                    </a:ext>
                  </a:extLst>
                </a:gridCol>
                <a:gridCol w="773495">
                  <a:extLst>
                    <a:ext uri="{9D8B030D-6E8A-4147-A177-3AD203B41FA5}">
                      <a16:colId xmlns:a16="http://schemas.microsoft.com/office/drawing/2014/main" val="2601369493"/>
                    </a:ext>
                  </a:extLst>
                </a:gridCol>
                <a:gridCol w="755110">
                  <a:extLst>
                    <a:ext uri="{9D8B030D-6E8A-4147-A177-3AD203B41FA5}">
                      <a16:colId xmlns:a16="http://schemas.microsoft.com/office/drawing/2014/main" val="557263932"/>
                    </a:ext>
                  </a:extLst>
                </a:gridCol>
                <a:gridCol w="686828">
                  <a:extLst>
                    <a:ext uri="{9D8B030D-6E8A-4147-A177-3AD203B41FA5}">
                      <a16:colId xmlns:a16="http://schemas.microsoft.com/office/drawing/2014/main" val="3235649811"/>
                    </a:ext>
                  </a:extLst>
                </a:gridCol>
                <a:gridCol w="528351">
                  <a:extLst>
                    <a:ext uri="{9D8B030D-6E8A-4147-A177-3AD203B41FA5}">
                      <a16:colId xmlns:a16="http://schemas.microsoft.com/office/drawing/2014/main" val="1050073455"/>
                    </a:ext>
                  </a:extLst>
                </a:gridCol>
              </a:tblGrid>
              <a:tr h="260050">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7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41332275"/>
                  </a:ext>
                </a:extLst>
              </a:tr>
              <a:tr h="171879">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gridSpan="2">
                  <a:txBody>
                    <a:bodyPr/>
                    <a:lstStyle/>
                    <a:p>
                      <a:pPr algn="ctr" rtl="0" fontAlgn="b"/>
                      <a:r>
                        <a:rPr lang="sv-SE" sz="700" b="0" i="0" u="none" strike="noStrike">
                          <a:solidFill>
                            <a:srgbClr val="000000"/>
                          </a:solidFill>
                          <a:effectLst/>
                          <a:latin typeface="Futura Std Book" panose="020B0502020204020303" pitchFamily="34" charset="0"/>
                        </a:rPr>
                        <a:t>(i tusental)</a:t>
                      </a:r>
                    </a:p>
                  </a:txBody>
                  <a:tcPr marL="9525" marR="9525" marT="9525" marB="0" anchor="b"/>
                </a:tc>
                <a:tc hMerge="1">
                  <a:txBody>
                    <a:bodyPr/>
                    <a:lstStyle/>
                    <a:p>
                      <a:endParaRPr lang="sv-SE"/>
                    </a:p>
                  </a:txBody>
                  <a:tcPr>
                    <a:lnT>
                      <a:noFill/>
                    </a:lnT>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2973882648"/>
                  </a:ext>
                </a:extLst>
              </a:tr>
              <a:tr h="171879">
                <a:tc>
                  <a:txBody>
                    <a:bodyPr/>
                    <a:lstStyle/>
                    <a:p>
                      <a:pPr marL="72000" algn="l" fontAlgn="b"/>
                      <a:r>
                        <a:rPr lang="sv-SE" sz="700" b="1" u="none" strike="noStrike" dirty="0">
                          <a:effectLst/>
                        </a:rPr>
                        <a:t>Stockholmsregionen</a:t>
                      </a:r>
                      <a:endParaRPr lang="sv-SE" sz="7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4 711,0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22,3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0,5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6,0 </a:t>
                      </a:r>
                    </a:p>
                  </a:txBody>
                  <a:tcPr marL="9525" marR="9525" marT="9525" marB="0" anchor="ctr"/>
                </a:tc>
                <a:extLst>
                  <a:ext uri="{0D108BD9-81ED-4DB2-BD59-A6C34878D82A}">
                    <a16:rowId xmlns:a16="http://schemas.microsoft.com/office/drawing/2014/main" val="1544414373"/>
                  </a:ext>
                </a:extLst>
              </a:tr>
              <a:tr h="171879">
                <a:tc>
                  <a:txBody>
                    <a:bodyPr/>
                    <a:lstStyle/>
                    <a:p>
                      <a:pPr marL="72000" algn="l" fontAlgn="b"/>
                      <a:r>
                        <a:rPr lang="sv-SE" sz="700" b="1" u="none" strike="noStrike" dirty="0">
                          <a:effectLst/>
                        </a:rPr>
                        <a:t>Övriga Sverige</a:t>
                      </a:r>
                      <a:endParaRPr lang="sv-SE" sz="7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5 678,8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24,1 </a:t>
                      </a:r>
                    </a:p>
                  </a:txBody>
                  <a:tcPr marL="9525" marR="9525" marT="9525" marB="0" anchor="ctr"/>
                </a:tc>
                <a:tc>
                  <a:txBody>
                    <a:bodyPr/>
                    <a:lstStyle/>
                    <a:p>
                      <a:pPr algn="ctr" rtl="0" fontAlgn="b"/>
                      <a:r>
                        <a:rPr lang="sv-SE" sz="800" b="1" i="0" u="none" strike="noStrike">
                          <a:solidFill>
                            <a:srgbClr val="000000"/>
                          </a:solidFill>
                          <a:effectLst/>
                          <a:latin typeface="Futura Std Book" panose="020B0502020204020303"/>
                        </a:rPr>
                        <a:t>0,4</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4,6</a:t>
                      </a:r>
                    </a:p>
                  </a:txBody>
                  <a:tcPr marL="9525" marR="9525" marT="9525" marB="0" anchor="b"/>
                </a:tc>
                <a:extLst>
                  <a:ext uri="{0D108BD9-81ED-4DB2-BD59-A6C34878D82A}">
                    <a16:rowId xmlns:a16="http://schemas.microsoft.com/office/drawing/2014/main" val="4178915708"/>
                  </a:ext>
                </a:extLst>
              </a:tr>
              <a:tr h="171879">
                <a:tc>
                  <a:txBody>
                    <a:bodyPr/>
                    <a:lstStyle/>
                    <a:p>
                      <a:pPr marL="72000" algn="l" fontAlgn="b"/>
                      <a:r>
                        <a:rPr lang="sv-SE" sz="700" u="none" strike="noStrike" dirty="0">
                          <a:effectLst/>
                        </a:rPr>
                        <a:t>Stockholms län</a:t>
                      </a:r>
                      <a:endParaRPr lang="sv-SE" sz="7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2 395,7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12,4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0,5</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7,0</a:t>
                      </a:r>
                    </a:p>
                  </a:txBody>
                  <a:tcPr marL="9525" marR="9525" marT="9525" marB="0" anchor="b"/>
                </a:tc>
                <a:extLst>
                  <a:ext uri="{0D108BD9-81ED-4DB2-BD59-A6C34878D82A}">
                    <a16:rowId xmlns:a16="http://schemas.microsoft.com/office/drawing/2014/main" val="1554613420"/>
                  </a:ext>
                </a:extLst>
              </a:tr>
              <a:tr h="171879">
                <a:tc>
                  <a:txBody>
                    <a:bodyPr/>
                    <a:lstStyle/>
                    <a:p>
                      <a:pPr marL="72000" algn="l" fontAlgn="b"/>
                      <a:r>
                        <a:rPr lang="sv-SE" sz="700" u="none" strike="noStrike" dirty="0">
                          <a:effectLst/>
                        </a:rPr>
                        <a:t>Uppsala län</a:t>
                      </a:r>
                      <a:endParaRPr lang="sv-SE" sz="7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389,5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4,5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1,2</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9,6</a:t>
                      </a:r>
                    </a:p>
                  </a:txBody>
                  <a:tcPr marL="9525" marR="9525" marT="9525" marB="0" anchor="b"/>
                </a:tc>
                <a:extLst>
                  <a:ext uri="{0D108BD9-81ED-4DB2-BD59-A6C34878D82A}">
                    <a16:rowId xmlns:a16="http://schemas.microsoft.com/office/drawing/2014/main" val="3047442943"/>
                  </a:ext>
                </a:extLst>
              </a:tr>
              <a:tr h="171879">
                <a:tc>
                  <a:txBody>
                    <a:bodyPr/>
                    <a:lstStyle/>
                    <a:p>
                      <a:pPr marL="72000" algn="l" fontAlgn="b"/>
                      <a:r>
                        <a:rPr lang="sv-SE" sz="700" u="none" strike="noStrike" dirty="0">
                          <a:effectLst/>
                        </a:rPr>
                        <a:t>Södermanlands län</a:t>
                      </a:r>
                      <a:endParaRPr lang="sv-SE" sz="7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299,6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1,6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0,5</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5,3</a:t>
                      </a:r>
                    </a:p>
                  </a:txBody>
                  <a:tcPr marL="9525" marR="9525" marT="9525" marB="0" anchor="b"/>
                </a:tc>
                <a:extLst>
                  <a:ext uri="{0D108BD9-81ED-4DB2-BD59-A6C34878D82A}">
                    <a16:rowId xmlns:a16="http://schemas.microsoft.com/office/drawing/2014/main" val="1568786618"/>
                  </a:ext>
                </a:extLst>
              </a:tr>
              <a:tr h="171879">
                <a:tc>
                  <a:txBody>
                    <a:bodyPr/>
                    <a:lstStyle/>
                    <a:p>
                      <a:pPr marL="72000" algn="l" fontAlgn="b"/>
                      <a:r>
                        <a:rPr lang="sv-SE" sz="700" u="none" strike="noStrike">
                          <a:effectLst/>
                        </a:rPr>
                        <a:t>Östergötlands län</a:t>
                      </a:r>
                      <a:endParaRPr lang="sv-SE" sz="700" b="0" i="0" u="none" strike="noStrike">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467,5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0,4</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4,7</a:t>
                      </a:r>
                    </a:p>
                  </a:txBody>
                  <a:tcPr marL="9525" marR="9525" marT="9525" marB="0" anchor="b"/>
                </a:tc>
                <a:extLst>
                  <a:ext uri="{0D108BD9-81ED-4DB2-BD59-A6C34878D82A}">
                    <a16:rowId xmlns:a16="http://schemas.microsoft.com/office/drawing/2014/main" val="2236702091"/>
                  </a:ext>
                </a:extLst>
              </a:tr>
              <a:tr h="171879">
                <a:tc>
                  <a:txBody>
                    <a:bodyPr/>
                    <a:lstStyle/>
                    <a:p>
                      <a:pPr marL="72000" algn="l" fontAlgn="b"/>
                      <a:r>
                        <a:rPr lang="sv-SE" sz="700" u="none" strike="noStrike" dirty="0">
                          <a:effectLst/>
                        </a:rPr>
                        <a:t>Örebro län</a:t>
                      </a:r>
                      <a:endParaRPr lang="sv-SE" sz="7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305,7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0,7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0,2</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4,8</a:t>
                      </a:r>
                    </a:p>
                  </a:txBody>
                  <a:tcPr marL="9525" marR="9525" marT="9525" marB="0" anchor="b"/>
                </a:tc>
                <a:extLst>
                  <a:ext uri="{0D108BD9-81ED-4DB2-BD59-A6C34878D82A}">
                    <a16:rowId xmlns:a16="http://schemas.microsoft.com/office/drawing/2014/main" val="3102384349"/>
                  </a:ext>
                </a:extLst>
              </a:tr>
              <a:tr h="171879">
                <a:tc>
                  <a:txBody>
                    <a:bodyPr/>
                    <a:lstStyle/>
                    <a:p>
                      <a:pPr marL="72000" algn="l" fontAlgn="b"/>
                      <a:r>
                        <a:rPr lang="sv-SE" sz="700" u="none" strike="noStrike" dirty="0">
                          <a:effectLst/>
                        </a:rPr>
                        <a:t>Västmanlands län</a:t>
                      </a:r>
                      <a:endParaRPr lang="sv-SE" sz="7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277,6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0,5</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4,9</a:t>
                      </a:r>
                    </a:p>
                  </a:txBody>
                  <a:tcPr marL="9525" marR="9525" marT="9525" marB="0" anchor="b"/>
                </a:tc>
                <a:extLst>
                  <a:ext uri="{0D108BD9-81ED-4DB2-BD59-A6C34878D82A}">
                    <a16:rowId xmlns:a16="http://schemas.microsoft.com/office/drawing/2014/main" val="392141135"/>
                  </a:ext>
                </a:extLst>
              </a:tr>
              <a:tr h="171879">
                <a:tc>
                  <a:txBody>
                    <a:bodyPr/>
                    <a:lstStyle/>
                    <a:p>
                      <a:pPr marL="72000" algn="l" fontAlgn="b"/>
                      <a:r>
                        <a:rPr lang="sv-SE" sz="700" u="none" strike="noStrike" dirty="0">
                          <a:effectLst/>
                        </a:rPr>
                        <a:t>Dalarnas län</a:t>
                      </a:r>
                      <a:endParaRPr lang="sv-SE" sz="7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287,8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0,1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0,0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2,3</a:t>
                      </a:r>
                    </a:p>
                  </a:txBody>
                  <a:tcPr marL="9525" marR="9525" marT="9525" marB="0" anchor="b"/>
                </a:tc>
                <a:extLst>
                  <a:ext uri="{0D108BD9-81ED-4DB2-BD59-A6C34878D82A}">
                    <a16:rowId xmlns:a16="http://schemas.microsoft.com/office/drawing/2014/main" val="923977588"/>
                  </a:ext>
                </a:extLst>
              </a:tr>
              <a:tr h="171879">
                <a:tc>
                  <a:txBody>
                    <a:bodyPr/>
                    <a:lstStyle/>
                    <a:p>
                      <a:pPr marL="72000" algn="l" fontAlgn="b"/>
                      <a:r>
                        <a:rPr lang="sv-SE" sz="700" u="none" strike="noStrike" dirty="0">
                          <a:effectLst/>
                        </a:rPr>
                        <a:t>Gävleborgs län</a:t>
                      </a:r>
                      <a:endParaRPr lang="sv-SE" sz="7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287,5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0,1 </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0,0</a:t>
                      </a:r>
                    </a:p>
                  </a:txBody>
                  <a:tcPr marL="9525" marR="9525" marT="9525" marB="0" anchor="b"/>
                </a:tc>
                <a:tc>
                  <a:txBody>
                    <a:bodyPr/>
                    <a:lstStyle/>
                    <a:p>
                      <a:pPr algn="ctr" rtl="0" fontAlgn="b"/>
                      <a:r>
                        <a:rPr lang="sv-SE" sz="800" b="0" i="0" u="none" strike="noStrike" dirty="0">
                          <a:solidFill>
                            <a:srgbClr val="000000"/>
                          </a:solidFill>
                          <a:effectLst/>
                          <a:latin typeface="Futura Std Book" panose="020B0502020204020303"/>
                        </a:rPr>
                        <a:t>1,9</a:t>
                      </a:r>
                    </a:p>
                  </a:txBody>
                  <a:tcPr marL="9525" marR="9525" marT="9525" marB="0" anchor="b"/>
                </a:tc>
                <a:extLst>
                  <a:ext uri="{0D108BD9-81ED-4DB2-BD59-A6C34878D82A}">
                    <a16:rowId xmlns:a16="http://schemas.microsoft.com/office/drawing/2014/main" val="254038644"/>
                  </a:ext>
                </a:extLst>
              </a:tr>
            </a:tbl>
          </a:graphicData>
        </a:graphic>
      </p:graphicFrame>
      <p:graphicFrame>
        <p:nvGraphicFramePr>
          <p:cNvPr id="13" name="Diagram 12">
            <a:extLst>
              <a:ext uri="{FF2B5EF4-FFF2-40B4-BE49-F238E27FC236}">
                <a16:creationId xmlns:a16="http://schemas.microsoft.com/office/drawing/2014/main" id="{7066A37D-3F79-4CCB-AD99-325157683768}"/>
              </a:ext>
            </a:extLst>
          </p:cNvPr>
          <p:cNvGraphicFramePr>
            <a:graphicFrameLocks/>
          </p:cNvGraphicFramePr>
          <p:nvPr>
            <p:extLst>
              <p:ext uri="{D42A27DB-BD31-4B8C-83A1-F6EECF244321}">
                <p14:modId xmlns:p14="http://schemas.microsoft.com/office/powerpoint/2010/main" val="293803484"/>
              </p:ext>
            </p:extLst>
          </p:nvPr>
        </p:nvGraphicFramePr>
        <p:xfrm>
          <a:off x="695297" y="1951751"/>
          <a:ext cx="5929313" cy="3805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1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7" y="342899"/>
            <a:ext cx="8426449" cy="1113955"/>
          </a:xfrm>
        </p:spPr>
        <p:txBody>
          <a:bodyPr/>
          <a:lstStyle/>
          <a:p>
            <a:r>
              <a:rPr lang="sv-SE" dirty="0"/>
              <a:t>Bostadsbyggande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7" y="5756989"/>
            <a:ext cx="1656223" cy="215444"/>
          </a:xfrm>
          <a:prstGeom prst="rect">
            <a:avLst/>
          </a:prstGeom>
          <a:noFill/>
        </p:spPr>
        <p:txBody>
          <a:bodyPr wrap="none" rtlCol="0">
            <a:spAutoFit/>
          </a:bodyPr>
          <a:lstStyle/>
          <a:p>
            <a:r>
              <a:rPr lang="sv-SE" sz="800" dirty="0"/>
              <a:t>Källa: Statistiska centralbyrån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36869"/>
            <a:ext cx="4750868" cy="244323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5" y="1779675"/>
            <a:ext cx="4746514" cy="1687975"/>
          </a:xfrm>
        </p:spPr>
        <p:txBody>
          <a:bodyPr/>
          <a:lstStyle/>
          <a:p>
            <a:pPr marL="285750" indent="-285750">
              <a:buFont typeface="Arial" panose="020B0604020202020204" pitchFamily="34" charset="0"/>
              <a:buChar char="•"/>
            </a:pPr>
            <a:r>
              <a:rPr lang="sv-SE" sz="1400" dirty="0"/>
              <a:t>Bostadsbyggandet ökar generellt </a:t>
            </a:r>
            <a:r>
              <a:rPr lang="sv-SE" sz="1400" dirty="0" smtClean="0"/>
              <a:t>i regionen med undantag från ett par län.</a:t>
            </a:r>
            <a:endParaRPr lang="sv-SE" sz="1400" dirty="0"/>
          </a:p>
          <a:p>
            <a:pPr marL="285750" indent="-285750">
              <a:buFont typeface="Arial" panose="020B0604020202020204" pitchFamily="34" charset="0"/>
              <a:buChar char="•"/>
            </a:pPr>
            <a:r>
              <a:rPr lang="sv-SE" sz="1400" dirty="0"/>
              <a:t>Gävleborg, Södermanland och Östergötland utmärker sig med den relativt största ökningen i bostadsbyggandet. </a:t>
            </a:r>
          </a:p>
          <a:p>
            <a:endParaRPr lang="sv-SE" sz="1400" dirty="0"/>
          </a:p>
          <a:p>
            <a:pPr marL="0" lvl="4" indent="0">
              <a:buNone/>
            </a:pPr>
            <a:endParaRPr lang="sv-SE" sz="1400" dirty="0"/>
          </a:p>
          <a:p>
            <a:endParaRPr lang="sv-SE" sz="14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4" y="3436869"/>
            <a:ext cx="1540806" cy="276999"/>
          </a:xfrm>
          <a:prstGeom prst="rect">
            <a:avLst/>
          </a:prstGeom>
          <a:noFill/>
        </p:spPr>
        <p:txBody>
          <a:bodyPr wrap="none" rtlCol="0">
            <a:spAutoFit/>
          </a:bodyPr>
          <a:lstStyle/>
          <a:p>
            <a:r>
              <a:rPr lang="sv-SE" sz="1200" b="1" dirty="0">
                <a:latin typeface="+mj-lt"/>
                <a:cs typeface="Arial" panose="020B0604020202020204" pitchFamily="34" charset="0"/>
              </a:rPr>
              <a:t>Bostadsbyggande</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880100"/>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7" y="1456854"/>
            <a:ext cx="4189997" cy="492443"/>
          </a:xfrm>
          <a:prstGeom prst="rect">
            <a:avLst/>
          </a:prstGeom>
          <a:noFill/>
        </p:spPr>
        <p:txBody>
          <a:bodyPr wrap="square" rtlCol="0">
            <a:spAutoFit/>
          </a:bodyPr>
          <a:lstStyle/>
          <a:p>
            <a:r>
              <a:rPr lang="sv-SE" sz="1400" b="1" dirty="0"/>
              <a:t>Påbörjade lägenheter</a:t>
            </a:r>
            <a:r>
              <a:rPr lang="sv-SE" sz="1400" dirty="0"/>
              <a:t/>
            </a:r>
            <a:br>
              <a:rPr lang="sv-SE" sz="1400" dirty="0"/>
            </a:br>
            <a:r>
              <a:rPr lang="sv-SE" sz="1200" dirty="0"/>
              <a:t>Index 100 = 2011 kv1</a:t>
            </a:r>
            <a:endParaRPr lang="sv-SE" sz="1400" dirty="0"/>
          </a:p>
        </p:txBody>
      </p:sp>
      <p:graphicFrame>
        <p:nvGraphicFramePr>
          <p:cNvPr id="26" name="Tabell 25">
            <a:extLst>
              <a:ext uri="{FF2B5EF4-FFF2-40B4-BE49-F238E27FC236}">
                <a16:creationId xmlns:a16="http://schemas.microsoft.com/office/drawing/2014/main" id="{8F05A520-8982-44C6-A1CB-3860A4812122}"/>
              </a:ext>
            </a:extLst>
          </p:cNvPr>
          <p:cNvGraphicFramePr>
            <a:graphicFrameLocks noGrp="1"/>
          </p:cNvGraphicFramePr>
          <p:nvPr>
            <p:extLst>
              <p:ext uri="{D42A27DB-BD31-4B8C-83A1-F6EECF244321}">
                <p14:modId xmlns:p14="http://schemas.microsoft.com/office/powerpoint/2010/main" val="85793399"/>
              </p:ext>
            </p:extLst>
          </p:nvPr>
        </p:nvGraphicFramePr>
        <p:xfrm>
          <a:off x="6962330" y="3590761"/>
          <a:ext cx="4310743" cy="2166228"/>
        </p:xfrm>
        <a:graphic>
          <a:graphicData uri="http://schemas.openxmlformats.org/drawingml/2006/table">
            <a:tbl>
              <a:tblPr bandRow="1">
                <a:tableStyleId>{2D5ABB26-0587-4C30-8999-92F81FD0307C}</a:tableStyleId>
              </a:tblPr>
              <a:tblGrid>
                <a:gridCol w="1408102">
                  <a:extLst>
                    <a:ext uri="{9D8B030D-6E8A-4147-A177-3AD203B41FA5}">
                      <a16:colId xmlns:a16="http://schemas.microsoft.com/office/drawing/2014/main" val="1678076792"/>
                    </a:ext>
                  </a:extLst>
                </a:gridCol>
                <a:gridCol w="625374">
                  <a:extLst>
                    <a:ext uri="{9D8B030D-6E8A-4147-A177-3AD203B41FA5}">
                      <a16:colId xmlns:a16="http://schemas.microsoft.com/office/drawing/2014/main" val="2601369493"/>
                    </a:ext>
                  </a:extLst>
                </a:gridCol>
                <a:gridCol w="709482">
                  <a:extLst>
                    <a:ext uri="{9D8B030D-6E8A-4147-A177-3AD203B41FA5}">
                      <a16:colId xmlns:a16="http://schemas.microsoft.com/office/drawing/2014/main" val="2395970223"/>
                    </a:ext>
                  </a:extLst>
                </a:gridCol>
                <a:gridCol w="561672">
                  <a:extLst>
                    <a:ext uri="{9D8B030D-6E8A-4147-A177-3AD203B41FA5}">
                      <a16:colId xmlns:a16="http://schemas.microsoft.com/office/drawing/2014/main" val="3235649811"/>
                    </a:ext>
                  </a:extLst>
                </a:gridCol>
                <a:gridCol w="512404">
                  <a:extLst>
                    <a:ext uri="{9D8B030D-6E8A-4147-A177-3AD203B41FA5}">
                      <a16:colId xmlns:a16="http://schemas.microsoft.com/office/drawing/2014/main" val="1050073455"/>
                    </a:ext>
                  </a:extLst>
                </a:gridCol>
                <a:gridCol w="493709">
                  <a:extLst>
                    <a:ext uri="{9D8B030D-6E8A-4147-A177-3AD203B41FA5}">
                      <a16:colId xmlns:a16="http://schemas.microsoft.com/office/drawing/2014/main" val="3827523272"/>
                    </a:ext>
                  </a:extLst>
                </a:gridCol>
              </a:tblGrid>
              <a:tr h="154365">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162083">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184978">
                <a:tc>
                  <a:txBody>
                    <a:bodyPr/>
                    <a:lstStyle/>
                    <a:p>
                      <a:pPr marL="72000" algn="l" fontAlgn="b"/>
                      <a:r>
                        <a:rPr lang="sv-SE" sz="800" b="1" u="none" strike="noStrike" dirty="0">
                          <a:effectLst/>
                        </a:rPr>
                        <a:t>Stockholmsregionen</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6 590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13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-28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22 421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-7 </a:t>
                      </a:r>
                    </a:p>
                  </a:txBody>
                  <a:tcPr marL="9525" marR="9525" marT="9525" marB="0" anchor="ctr"/>
                </a:tc>
                <a:extLst>
                  <a:ext uri="{0D108BD9-81ED-4DB2-BD59-A6C34878D82A}">
                    <a16:rowId xmlns:a16="http://schemas.microsoft.com/office/drawing/2014/main" val="1544414373"/>
                  </a:ext>
                </a:extLst>
              </a:tr>
              <a:tr h="184978">
                <a:tc>
                  <a:txBody>
                    <a:bodyPr/>
                    <a:lstStyle/>
                    <a:p>
                      <a:pPr marL="72000" algn="l" fontAlgn="b"/>
                      <a:r>
                        <a:rPr lang="sv-SE" sz="800" b="1" u="none" strike="noStrike" dirty="0">
                          <a:effectLst/>
                        </a:rPr>
                        <a:t>Övriga Sverige</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a:rPr>
                        <a:t>8 821 </a:t>
                      </a: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a:rPr>
                        <a:t>46</a:t>
                      </a: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a:rPr>
                        <a:t>54</a:t>
                      </a: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a:rPr>
                        <a:t>28 619 </a:t>
                      </a: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a:rPr>
                        <a:t>22</a:t>
                      </a:r>
                    </a:p>
                  </a:txBody>
                  <a:tcPr marL="9525" marR="9525" marT="9525" marB="0" anchor="ctr"/>
                </a:tc>
                <a:extLst>
                  <a:ext uri="{0D108BD9-81ED-4DB2-BD59-A6C34878D82A}">
                    <a16:rowId xmlns:a16="http://schemas.microsoft.com/office/drawing/2014/main" val="4178915708"/>
                  </a:ext>
                </a:extLst>
              </a:tr>
              <a:tr h="184978">
                <a:tc>
                  <a:txBody>
                    <a:bodyPr/>
                    <a:lstStyle/>
                    <a:p>
                      <a:pPr marL="72000" algn="l" fontAlgn="b"/>
                      <a:r>
                        <a:rPr lang="sv-SE" sz="800" u="none" strike="noStrike">
                          <a:effectLst/>
                        </a:rPr>
                        <a:t>Stockholms län</a:t>
                      </a:r>
                      <a:endParaRPr lang="sv-SE" sz="800" b="0" i="0" u="none" strike="noStrike">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3 879 </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13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11 655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-16</a:t>
                      </a:r>
                    </a:p>
                  </a:txBody>
                  <a:tcPr marL="9525" marR="9525" marT="9525" marB="0" anchor="ctr"/>
                </a:tc>
                <a:extLst>
                  <a:ext uri="{0D108BD9-81ED-4DB2-BD59-A6C34878D82A}">
                    <a16:rowId xmlns:a16="http://schemas.microsoft.com/office/drawing/2014/main" val="1554613420"/>
                  </a:ext>
                </a:extLst>
              </a:tr>
              <a:tr h="184978">
                <a:tc>
                  <a:txBody>
                    <a:bodyPr/>
                    <a:lstStyle/>
                    <a:p>
                      <a:pPr marL="72000" algn="l" fontAlgn="b"/>
                      <a:r>
                        <a:rPr lang="sv-SE" sz="800" u="none" strike="noStrike" dirty="0">
                          <a:effectLst/>
                        </a:rPr>
                        <a:t>Uppsala län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799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2 680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923977588"/>
                  </a:ext>
                </a:extLst>
              </a:tr>
              <a:tr h="184978">
                <a:tc>
                  <a:txBody>
                    <a:bodyPr/>
                    <a:lstStyle/>
                    <a:p>
                      <a:pPr marL="72000" algn="l" fontAlgn="b"/>
                      <a:r>
                        <a:rPr lang="sv-SE" sz="800" u="none" strike="noStrike" dirty="0">
                          <a:effectLst/>
                        </a:rPr>
                        <a:t>Södermanlands län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591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2 089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28</a:t>
                      </a:r>
                    </a:p>
                  </a:txBody>
                  <a:tcPr marL="9525" marR="9525" marT="9525" marB="0" anchor="ctr"/>
                </a:tc>
                <a:extLst>
                  <a:ext uri="{0D108BD9-81ED-4DB2-BD59-A6C34878D82A}">
                    <a16:rowId xmlns:a16="http://schemas.microsoft.com/office/drawing/2014/main" val="1906481131"/>
                  </a:ext>
                </a:extLst>
              </a:tr>
              <a:tr h="184978">
                <a:tc>
                  <a:txBody>
                    <a:bodyPr/>
                    <a:lstStyle/>
                    <a:p>
                      <a:pPr marL="72000" algn="l" fontAlgn="b"/>
                      <a:r>
                        <a:rPr lang="sv-SE" sz="800" u="none" strike="noStrike">
                          <a:effectLst/>
                        </a:rPr>
                        <a:t>Östergötlands län</a:t>
                      </a:r>
                      <a:endParaRPr lang="sv-SE" sz="800" b="0" i="0" u="none" strike="noStrike">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433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1 635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a:t>
                      </a:r>
                    </a:p>
                  </a:txBody>
                  <a:tcPr marL="9525" marR="9525" marT="9525" marB="0" anchor="ctr"/>
                </a:tc>
                <a:extLst>
                  <a:ext uri="{0D108BD9-81ED-4DB2-BD59-A6C34878D82A}">
                    <a16:rowId xmlns:a16="http://schemas.microsoft.com/office/drawing/2014/main" val="3147949284"/>
                  </a:ext>
                </a:extLst>
              </a:tr>
              <a:tr h="184978">
                <a:tc>
                  <a:txBody>
                    <a:bodyPr/>
                    <a:lstStyle/>
                    <a:p>
                      <a:pPr marL="72000" algn="l" fontAlgn="b"/>
                      <a:r>
                        <a:rPr lang="sv-SE" sz="800" u="none" strike="noStrike" dirty="0">
                          <a:effectLst/>
                        </a:rPr>
                        <a:t>Örebro län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149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1 437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extLst>
                  <a:ext uri="{0D108BD9-81ED-4DB2-BD59-A6C34878D82A}">
                    <a16:rowId xmlns:a16="http://schemas.microsoft.com/office/drawing/2014/main" val="2892915560"/>
                  </a:ext>
                </a:extLst>
              </a:tr>
              <a:tr h="184978">
                <a:tc>
                  <a:txBody>
                    <a:bodyPr/>
                    <a:lstStyle/>
                    <a:p>
                      <a:pPr marL="72000" algn="l" fontAlgn="b"/>
                      <a:r>
                        <a:rPr lang="sv-SE" sz="800" u="none" strike="noStrike">
                          <a:effectLst/>
                        </a:rPr>
                        <a:t>Västmanlands län</a:t>
                      </a:r>
                      <a:endParaRPr lang="sv-SE" sz="800" b="0" i="0" u="none" strike="noStrike">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344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1 442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extLst>
                  <a:ext uri="{0D108BD9-81ED-4DB2-BD59-A6C34878D82A}">
                    <a16:rowId xmlns:a16="http://schemas.microsoft.com/office/drawing/2014/main" val="3464285669"/>
                  </a:ext>
                </a:extLst>
              </a:tr>
              <a:tr h="184978">
                <a:tc>
                  <a:txBody>
                    <a:bodyPr/>
                    <a:lstStyle/>
                    <a:p>
                      <a:pPr marL="72000" algn="l" fontAlgn="b"/>
                      <a:r>
                        <a:rPr lang="sv-SE" sz="800" u="none" strike="noStrike" dirty="0">
                          <a:effectLst/>
                        </a:rPr>
                        <a:t>Dalarnas län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212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696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a:t>
                      </a:r>
                    </a:p>
                  </a:txBody>
                  <a:tcPr marL="9525" marR="9525" marT="9525" marB="0" anchor="ctr"/>
                </a:tc>
                <a:extLst>
                  <a:ext uri="{0D108BD9-81ED-4DB2-BD59-A6C34878D82A}">
                    <a16:rowId xmlns:a16="http://schemas.microsoft.com/office/drawing/2014/main" val="1690122003"/>
                  </a:ext>
                </a:extLst>
              </a:tr>
              <a:tr h="184978">
                <a:tc>
                  <a:txBody>
                    <a:bodyPr/>
                    <a:lstStyle/>
                    <a:p>
                      <a:pPr marL="72000" algn="l" fontAlgn="b"/>
                      <a:r>
                        <a:rPr lang="sv-SE" sz="800" u="none" strike="noStrike" dirty="0">
                          <a:effectLst/>
                        </a:rPr>
                        <a:t>Gävleborgs län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183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787 </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37</a:t>
                      </a:r>
                    </a:p>
                  </a:txBody>
                  <a:tcPr marL="9525" marR="9525" marT="9525" marB="0" anchor="ctr"/>
                </a:tc>
                <a:extLst>
                  <a:ext uri="{0D108BD9-81ED-4DB2-BD59-A6C34878D82A}">
                    <a16:rowId xmlns:a16="http://schemas.microsoft.com/office/drawing/2014/main" val="2641346115"/>
                  </a:ext>
                </a:extLst>
              </a:tr>
            </a:tbl>
          </a:graphicData>
        </a:graphic>
      </p:graphicFrame>
      <p:graphicFrame>
        <p:nvGraphicFramePr>
          <p:cNvPr id="12" name="Diagram 11">
            <a:extLst>
              <a:ext uri="{FF2B5EF4-FFF2-40B4-BE49-F238E27FC236}">
                <a16:creationId xmlns:a16="http://schemas.microsoft.com/office/drawing/2014/main" id="{1B088CE8-06CF-4649-832E-8371B6D1F47C}"/>
              </a:ext>
            </a:extLst>
          </p:cNvPr>
          <p:cNvGraphicFramePr>
            <a:graphicFrameLocks/>
          </p:cNvGraphicFramePr>
          <p:nvPr>
            <p:extLst>
              <p:ext uri="{D42A27DB-BD31-4B8C-83A1-F6EECF244321}">
                <p14:modId xmlns:p14="http://schemas.microsoft.com/office/powerpoint/2010/main" val="3281236710"/>
              </p:ext>
            </p:extLst>
          </p:nvPr>
        </p:nvGraphicFramePr>
        <p:xfrm>
          <a:off x="825301" y="1949297"/>
          <a:ext cx="5862639" cy="37671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5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4" y="342899"/>
            <a:ext cx="8426449" cy="1113955"/>
          </a:xfrm>
        </p:spPr>
        <p:txBody>
          <a:bodyPr/>
          <a:lstStyle/>
          <a:p>
            <a:r>
              <a:rPr lang="sv-SE" dirty="0"/>
              <a:t>Kommersiella övernattningar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4" y="5756989"/>
            <a:ext cx="2534668" cy="215444"/>
          </a:xfrm>
          <a:prstGeom prst="rect">
            <a:avLst/>
          </a:prstGeom>
          <a:noFill/>
        </p:spPr>
        <p:txBody>
          <a:bodyPr wrap="none" rtlCol="0">
            <a:spAutoFit/>
          </a:bodyPr>
          <a:lstStyle/>
          <a:p>
            <a:r>
              <a:rPr lang="sv-SE" sz="800" dirty="0"/>
              <a:t>Källa: Statistiska centralbyrån och Tillväxtverket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1" y="2026297"/>
            <a:ext cx="47259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1" y="2064950"/>
            <a:ext cx="2197653" cy="276999"/>
          </a:xfrm>
          <a:prstGeom prst="rect">
            <a:avLst/>
          </a:prstGeom>
          <a:noFill/>
        </p:spPr>
        <p:txBody>
          <a:bodyPr wrap="none" rtlCol="0">
            <a:spAutoFit/>
          </a:bodyPr>
          <a:lstStyle/>
          <a:p>
            <a:r>
              <a:rPr lang="sv-SE" sz="1200" b="1">
                <a:latin typeface="+mj-lt"/>
                <a:cs typeface="Arial" panose="020B0604020202020204" pitchFamily="34" charset="0"/>
              </a:rPr>
              <a:t>Kommersiella övernattningar</a:t>
            </a:r>
            <a:endParaRPr lang="sv-SE" sz="1200" b="1" dirty="0">
              <a:latin typeface="+mj-lt"/>
              <a:cs typeface="Arial" panose="020B0604020202020204" pitchFamily="34" charset="0"/>
            </a:endParaRPr>
          </a:p>
        </p:txBody>
      </p:sp>
      <p:sp>
        <p:nvSpPr>
          <p:cNvPr id="37" name="textruta 36">
            <a:extLst>
              <a:ext uri="{FF2B5EF4-FFF2-40B4-BE49-F238E27FC236}">
                <a16:creationId xmlns:a16="http://schemas.microsoft.com/office/drawing/2014/main" id="{AA5C7BA9-BFDC-48E1-9434-68AD052BEC58}"/>
              </a:ext>
            </a:extLst>
          </p:cNvPr>
          <p:cNvSpPr txBox="1"/>
          <p:nvPr/>
        </p:nvSpPr>
        <p:spPr>
          <a:xfrm>
            <a:off x="10288630" y="4504034"/>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6854"/>
            <a:ext cx="4378325" cy="707886"/>
          </a:xfrm>
          <a:prstGeom prst="rect">
            <a:avLst/>
          </a:prstGeom>
          <a:noFill/>
        </p:spPr>
        <p:txBody>
          <a:bodyPr wrap="square" rtlCol="0">
            <a:spAutoFit/>
          </a:bodyPr>
          <a:lstStyle/>
          <a:p>
            <a:r>
              <a:rPr lang="sv-SE" sz="1400" b="1" dirty="0"/>
              <a:t>Kommersiella övernattningar </a:t>
            </a:r>
          </a:p>
          <a:p>
            <a:r>
              <a:rPr lang="sv-SE" sz="1400" b="1" dirty="0"/>
              <a:t>(hotell, vandrarhem, stugbyar och camping)</a:t>
            </a:r>
            <a:r>
              <a:rPr lang="sv-SE" sz="1400" dirty="0"/>
              <a:t/>
            </a:r>
            <a:br>
              <a:rPr lang="sv-SE" sz="1400" dirty="0"/>
            </a:br>
            <a:r>
              <a:rPr lang="sv-SE" sz="1200" dirty="0"/>
              <a:t>Index 100 = 2011 kv1</a:t>
            </a:r>
            <a:endParaRPr lang="sv-SE" sz="1400" dirty="0"/>
          </a:p>
        </p:txBody>
      </p:sp>
      <p:graphicFrame>
        <p:nvGraphicFramePr>
          <p:cNvPr id="29" name="Tabell 28">
            <a:extLst>
              <a:ext uri="{FF2B5EF4-FFF2-40B4-BE49-F238E27FC236}">
                <a16:creationId xmlns:a16="http://schemas.microsoft.com/office/drawing/2014/main" id="{7A9A587A-633F-4973-B4A2-D0E29EAC7C5E}"/>
              </a:ext>
            </a:extLst>
          </p:cNvPr>
          <p:cNvGraphicFramePr>
            <a:graphicFrameLocks noGrp="1"/>
          </p:cNvGraphicFramePr>
          <p:nvPr>
            <p:extLst>
              <p:ext uri="{D42A27DB-BD31-4B8C-83A1-F6EECF244321}">
                <p14:modId xmlns:p14="http://schemas.microsoft.com/office/powerpoint/2010/main" val="3517319542"/>
              </p:ext>
            </p:extLst>
          </p:nvPr>
        </p:nvGraphicFramePr>
        <p:xfrm>
          <a:off x="6825237" y="2276252"/>
          <a:ext cx="4362996" cy="2179247"/>
        </p:xfrm>
        <a:graphic>
          <a:graphicData uri="http://schemas.openxmlformats.org/drawingml/2006/table">
            <a:tbl>
              <a:tblPr bandRow="1">
                <a:tableStyleId>{2D5ABB26-0587-4C30-8999-92F81FD0307C}</a:tableStyleId>
              </a:tblPr>
              <a:tblGrid>
                <a:gridCol w="1425171">
                  <a:extLst>
                    <a:ext uri="{9D8B030D-6E8A-4147-A177-3AD203B41FA5}">
                      <a16:colId xmlns:a16="http://schemas.microsoft.com/office/drawing/2014/main" val="1678076792"/>
                    </a:ext>
                  </a:extLst>
                </a:gridCol>
                <a:gridCol w="632954">
                  <a:extLst>
                    <a:ext uri="{9D8B030D-6E8A-4147-A177-3AD203B41FA5}">
                      <a16:colId xmlns:a16="http://schemas.microsoft.com/office/drawing/2014/main" val="2601369493"/>
                    </a:ext>
                  </a:extLst>
                </a:gridCol>
                <a:gridCol w="718081">
                  <a:extLst>
                    <a:ext uri="{9D8B030D-6E8A-4147-A177-3AD203B41FA5}">
                      <a16:colId xmlns:a16="http://schemas.microsoft.com/office/drawing/2014/main" val="2395970223"/>
                    </a:ext>
                  </a:extLst>
                </a:gridCol>
                <a:gridCol w="568481">
                  <a:extLst>
                    <a:ext uri="{9D8B030D-6E8A-4147-A177-3AD203B41FA5}">
                      <a16:colId xmlns:a16="http://schemas.microsoft.com/office/drawing/2014/main" val="3235649811"/>
                    </a:ext>
                  </a:extLst>
                </a:gridCol>
                <a:gridCol w="518615">
                  <a:extLst>
                    <a:ext uri="{9D8B030D-6E8A-4147-A177-3AD203B41FA5}">
                      <a16:colId xmlns:a16="http://schemas.microsoft.com/office/drawing/2014/main" val="1050073455"/>
                    </a:ext>
                  </a:extLst>
                </a:gridCol>
                <a:gridCol w="499694">
                  <a:extLst>
                    <a:ext uri="{9D8B030D-6E8A-4147-A177-3AD203B41FA5}">
                      <a16:colId xmlns:a16="http://schemas.microsoft.com/office/drawing/2014/main" val="3827523272"/>
                    </a:ext>
                  </a:extLst>
                </a:gridCol>
              </a:tblGrid>
              <a:tr h="194991">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rtl="0"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146398">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rtl="0"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167078">
                <a:tc>
                  <a:txBody>
                    <a:bodyPr/>
                    <a:lstStyle/>
                    <a:p>
                      <a:pPr marL="72000" algn="l" fontAlgn="ctr"/>
                      <a:r>
                        <a:rPr lang="sv-SE" sz="800" b="1" u="none" strike="noStrike" dirty="0">
                          <a:effectLst/>
                        </a:rPr>
                        <a:t>Stockholmsregionen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2 500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-39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-42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10 375 </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-52 </a:t>
                      </a:r>
                    </a:p>
                  </a:txBody>
                  <a:tcPr marL="9525" marR="9525" marT="9525" marB="0" anchor="ctr"/>
                </a:tc>
                <a:extLst>
                  <a:ext uri="{0D108BD9-81ED-4DB2-BD59-A6C34878D82A}">
                    <a16:rowId xmlns:a16="http://schemas.microsoft.com/office/drawing/2014/main" val="1544414373"/>
                  </a:ext>
                </a:extLst>
              </a:tr>
              <a:tr h="167078">
                <a:tc>
                  <a:txBody>
                    <a:bodyPr/>
                    <a:lstStyle/>
                    <a:p>
                      <a:pPr marL="72000" algn="l" fontAlgn="ctr"/>
                      <a:r>
                        <a:rPr lang="sv-SE" sz="800" b="0" i="1" u="none" strike="noStrike">
                          <a:effectLst/>
                        </a:rPr>
                        <a:t>Varav utländska**</a:t>
                      </a:r>
                      <a:endParaRPr lang="sv-SE" sz="800" b="0" i="1" u="none" strike="noStrike" dirty="0">
                        <a:solidFill>
                          <a:srgbClr val="000000"/>
                        </a:solidFill>
                        <a:effectLst/>
                        <a:latin typeface="Futura Std Book" panose="020B0502020204020303"/>
                      </a:endParaRPr>
                    </a:p>
                  </a:txBody>
                  <a:tcPr marL="9525" marR="9525" marT="9525" marB="0" anchor="ctr"/>
                </a:tc>
                <a:tc>
                  <a:txBody>
                    <a:bodyPr/>
                    <a:lstStyle/>
                    <a:p>
                      <a:pPr algn="ctr" rtl="0" fontAlgn="ctr"/>
                      <a:r>
                        <a:rPr lang="sv-SE" sz="800" b="0" i="1" u="none" strike="noStrike">
                          <a:solidFill>
                            <a:srgbClr val="000000"/>
                          </a:solidFill>
                          <a:effectLst/>
                          <a:latin typeface="Futura Std Book" panose="020B0502020204020303"/>
                        </a:rPr>
                        <a:t>306 </a:t>
                      </a:r>
                    </a:p>
                  </a:txBody>
                  <a:tcPr marL="9525" marR="9525" marT="9525" marB="0" anchor="ctr"/>
                </a:tc>
                <a:tc>
                  <a:txBody>
                    <a:bodyPr/>
                    <a:lstStyle/>
                    <a:p>
                      <a:pPr algn="ctr" rtl="0" fontAlgn="ctr"/>
                      <a:r>
                        <a:rPr lang="sv-SE" sz="800" b="0" i="1" u="none" strike="noStrike">
                          <a:solidFill>
                            <a:srgbClr val="000000"/>
                          </a:solidFill>
                          <a:effectLst/>
                          <a:latin typeface="Futura Std Book" panose="020B0502020204020303"/>
                        </a:rPr>
                        <a:t>-64</a:t>
                      </a:r>
                    </a:p>
                  </a:txBody>
                  <a:tcPr marL="9525" marR="9525" marT="9525" marB="0" anchor="ctr"/>
                </a:tc>
                <a:tc>
                  <a:txBody>
                    <a:bodyPr/>
                    <a:lstStyle/>
                    <a:p>
                      <a:pPr algn="ctr" rtl="0" fontAlgn="ctr"/>
                      <a:r>
                        <a:rPr lang="sv-SE" sz="800" b="0" i="1" u="none" strike="noStrike">
                          <a:solidFill>
                            <a:srgbClr val="000000"/>
                          </a:solidFill>
                          <a:effectLst/>
                          <a:latin typeface="Futura Std Book" panose="020B0502020204020303"/>
                        </a:rPr>
                        <a:t>-68</a:t>
                      </a:r>
                    </a:p>
                  </a:txBody>
                  <a:tcPr marL="9525" marR="9525" marT="9525" marB="0" anchor="ctr"/>
                </a:tc>
                <a:tc>
                  <a:txBody>
                    <a:bodyPr/>
                    <a:lstStyle/>
                    <a:p>
                      <a:pPr algn="ctr" rtl="0" fontAlgn="ctr"/>
                      <a:r>
                        <a:rPr lang="sv-SE" sz="800" b="0" i="1" u="none" strike="noStrike">
                          <a:solidFill>
                            <a:srgbClr val="000000"/>
                          </a:solidFill>
                          <a:effectLst/>
                          <a:latin typeface="Futura Std Book" panose="020B0502020204020303"/>
                        </a:rPr>
                        <a:t>1 341 </a:t>
                      </a:r>
                    </a:p>
                  </a:txBody>
                  <a:tcPr marL="9525" marR="9525" marT="9525" marB="0" anchor="ctr"/>
                </a:tc>
                <a:tc>
                  <a:txBody>
                    <a:bodyPr/>
                    <a:lstStyle/>
                    <a:p>
                      <a:pPr algn="ctr" rtl="0" fontAlgn="ctr"/>
                      <a:r>
                        <a:rPr lang="sv-SE" sz="800" b="0" i="1" u="none" strike="noStrike">
                          <a:solidFill>
                            <a:srgbClr val="000000"/>
                          </a:solidFill>
                          <a:effectLst/>
                          <a:latin typeface="Futura Std Book" panose="020B0502020204020303"/>
                        </a:rPr>
                        <a:t>-77</a:t>
                      </a:r>
                    </a:p>
                  </a:txBody>
                  <a:tcPr marL="9525" marR="9525" marT="9525" marB="0" anchor="ctr"/>
                </a:tc>
                <a:extLst>
                  <a:ext uri="{0D108BD9-81ED-4DB2-BD59-A6C34878D82A}">
                    <a16:rowId xmlns:a16="http://schemas.microsoft.com/office/drawing/2014/main" val="4178915708"/>
                  </a:ext>
                </a:extLst>
              </a:tr>
              <a:tr h="167078">
                <a:tc>
                  <a:txBody>
                    <a:bodyPr/>
                    <a:lstStyle/>
                    <a:p>
                      <a:pPr marL="72000" algn="l" fontAlgn="ctr"/>
                      <a:r>
                        <a:rPr lang="sv-SE" sz="800" b="1" u="none" strike="noStrike" dirty="0">
                          <a:effectLst/>
                        </a:rPr>
                        <a:t>Övriga Sverige</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a:rPr>
                        <a:t>2 572 </a:t>
                      </a: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a:rPr>
                        <a:t>-37</a:t>
                      </a: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a:rPr>
                        <a:t>-39</a:t>
                      </a: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a:rPr>
                        <a:t>13 627 </a:t>
                      </a: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a:rPr>
                        <a:t>-42</a:t>
                      </a:r>
                    </a:p>
                  </a:txBody>
                  <a:tcPr marL="9525" marR="9525" marT="9525" marB="0" anchor="ctr"/>
                </a:tc>
                <a:extLst>
                  <a:ext uri="{0D108BD9-81ED-4DB2-BD59-A6C34878D82A}">
                    <a16:rowId xmlns:a16="http://schemas.microsoft.com/office/drawing/2014/main" val="1554613420"/>
                  </a:ext>
                </a:extLst>
              </a:tr>
              <a:tr h="167078">
                <a:tc>
                  <a:txBody>
                    <a:bodyPr/>
                    <a:lstStyle/>
                    <a:p>
                      <a:pPr marL="72000" algn="l" fontAlgn="ctr"/>
                      <a:r>
                        <a:rPr lang="sv-SE" sz="800" u="none" strike="noStrike" dirty="0">
                          <a:effectLst/>
                        </a:rPr>
                        <a:t>Stockholms län</a:t>
                      </a:r>
                      <a:endParaRPr lang="sv-SE" sz="800" b="0" i="0" u="none" strike="noStrike" dirty="0">
                        <a:solidFill>
                          <a:srgbClr val="000000"/>
                        </a:solidFill>
                        <a:effectLst/>
                        <a:latin typeface="Futura Std Book" panose="020B0502020204020303"/>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1 153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5 253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-62</a:t>
                      </a:r>
                    </a:p>
                  </a:txBody>
                  <a:tcPr marL="9525" marR="9525" marT="9525" marB="0" anchor="ctr"/>
                </a:tc>
                <a:extLst>
                  <a:ext uri="{0D108BD9-81ED-4DB2-BD59-A6C34878D82A}">
                    <a16:rowId xmlns:a16="http://schemas.microsoft.com/office/drawing/2014/main" val="923977588"/>
                  </a:ext>
                </a:extLst>
              </a:tr>
              <a:tr h="167078">
                <a:tc>
                  <a:txBody>
                    <a:bodyPr/>
                    <a:lstStyle/>
                    <a:p>
                      <a:pPr marL="72000" algn="l" fontAlgn="ctr"/>
                      <a:r>
                        <a:rPr lang="sv-SE" sz="800" u="none" strike="noStrike" dirty="0">
                          <a:effectLst/>
                        </a:rPr>
                        <a:t>Uppsala län</a:t>
                      </a:r>
                      <a:endParaRPr lang="sv-SE" sz="800" b="0" i="0" u="none" strike="noStrike" dirty="0">
                        <a:solidFill>
                          <a:srgbClr val="000000"/>
                        </a:solidFill>
                        <a:effectLst/>
                        <a:latin typeface="Futura Std Book" panose="020B0502020204020303"/>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79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424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-47</a:t>
                      </a:r>
                    </a:p>
                  </a:txBody>
                  <a:tcPr marL="9525" marR="9525" marT="9525" marB="0" anchor="ctr"/>
                </a:tc>
                <a:extLst>
                  <a:ext uri="{0D108BD9-81ED-4DB2-BD59-A6C34878D82A}">
                    <a16:rowId xmlns:a16="http://schemas.microsoft.com/office/drawing/2014/main" val="1906481131"/>
                  </a:ext>
                </a:extLst>
              </a:tr>
              <a:tr h="167078">
                <a:tc>
                  <a:txBody>
                    <a:bodyPr/>
                    <a:lstStyle/>
                    <a:p>
                      <a:pPr marL="72000" algn="l" fontAlgn="ctr"/>
                      <a:r>
                        <a:rPr lang="sv-SE" sz="800" u="none" strike="noStrike" dirty="0">
                          <a:effectLst/>
                        </a:rPr>
                        <a:t>Södermanlands län</a:t>
                      </a:r>
                      <a:endParaRPr lang="sv-SE" sz="800" b="0" i="0" u="none" strike="noStrike" dirty="0">
                        <a:solidFill>
                          <a:srgbClr val="000000"/>
                        </a:solidFill>
                        <a:effectLst/>
                        <a:latin typeface="Futura Std Book" panose="020B0502020204020303"/>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76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487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-35</a:t>
                      </a:r>
                    </a:p>
                  </a:txBody>
                  <a:tcPr marL="9525" marR="9525" marT="9525" marB="0" anchor="ctr"/>
                </a:tc>
                <a:extLst>
                  <a:ext uri="{0D108BD9-81ED-4DB2-BD59-A6C34878D82A}">
                    <a16:rowId xmlns:a16="http://schemas.microsoft.com/office/drawing/2014/main" val="3147949284"/>
                  </a:ext>
                </a:extLst>
              </a:tr>
              <a:tr h="167078">
                <a:tc>
                  <a:txBody>
                    <a:bodyPr/>
                    <a:lstStyle/>
                    <a:p>
                      <a:pPr marL="72000" algn="l" fontAlgn="ctr"/>
                      <a:r>
                        <a:rPr lang="sv-SE" sz="800" u="none" strike="noStrike" dirty="0">
                          <a:effectLst/>
                        </a:rPr>
                        <a:t>Östergötlands län</a:t>
                      </a:r>
                      <a:endParaRPr lang="sv-SE" sz="800" b="0" i="0" u="none" strike="noStrike" dirty="0">
                        <a:solidFill>
                          <a:srgbClr val="000000"/>
                        </a:solidFill>
                        <a:effectLst/>
                        <a:latin typeface="Futura Std Book" panose="020B0502020204020303"/>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137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928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-35</a:t>
                      </a:r>
                    </a:p>
                  </a:txBody>
                  <a:tcPr marL="9525" marR="9525" marT="9525" marB="0" anchor="ctr"/>
                </a:tc>
                <a:extLst>
                  <a:ext uri="{0D108BD9-81ED-4DB2-BD59-A6C34878D82A}">
                    <a16:rowId xmlns:a16="http://schemas.microsoft.com/office/drawing/2014/main" val="2892915560"/>
                  </a:ext>
                </a:extLst>
              </a:tr>
              <a:tr h="167078">
                <a:tc>
                  <a:txBody>
                    <a:bodyPr/>
                    <a:lstStyle/>
                    <a:p>
                      <a:pPr marL="72000" algn="l" fontAlgn="ctr"/>
                      <a:r>
                        <a:rPr lang="sv-SE" sz="800" u="none" strike="noStrike" dirty="0">
                          <a:effectLst/>
                        </a:rPr>
                        <a:t>Örebro län</a:t>
                      </a:r>
                      <a:endParaRPr lang="sv-SE" sz="800" b="0" i="0" u="none" strike="noStrike" dirty="0">
                        <a:solidFill>
                          <a:srgbClr val="000000"/>
                        </a:solidFill>
                        <a:effectLst/>
                        <a:latin typeface="Futura Std Book" panose="020B0502020204020303"/>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78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470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-44</a:t>
                      </a:r>
                    </a:p>
                  </a:txBody>
                  <a:tcPr marL="9525" marR="9525" marT="9525" marB="0" anchor="ctr"/>
                </a:tc>
                <a:extLst>
                  <a:ext uri="{0D108BD9-81ED-4DB2-BD59-A6C34878D82A}">
                    <a16:rowId xmlns:a16="http://schemas.microsoft.com/office/drawing/2014/main" val="3464285669"/>
                  </a:ext>
                </a:extLst>
              </a:tr>
              <a:tr h="167078">
                <a:tc>
                  <a:txBody>
                    <a:bodyPr/>
                    <a:lstStyle/>
                    <a:p>
                      <a:pPr marL="72000" algn="l" fontAlgn="ctr"/>
                      <a:r>
                        <a:rPr lang="sv-SE" sz="800" u="none" strike="noStrike" dirty="0">
                          <a:effectLst/>
                        </a:rPr>
                        <a:t>Västmanlands län</a:t>
                      </a:r>
                      <a:endParaRPr lang="sv-SE" sz="800" b="0" i="0" u="none" strike="noStrike" dirty="0">
                        <a:solidFill>
                          <a:srgbClr val="000000"/>
                        </a:solidFill>
                        <a:effectLst/>
                        <a:latin typeface="Futura Std Book" panose="020B0502020204020303"/>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91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438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-34</a:t>
                      </a:r>
                    </a:p>
                  </a:txBody>
                  <a:tcPr marL="9525" marR="9525" marT="9525" marB="0" anchor="ctr"/>
                </a:tc>
                <a:extLst>
                  <a:ext uri="{0D108BD9-81ED-4DB2-BD59-A6C34878D82A}">
                    <a16:rowId xmlns:a16="http://schemas.microsoft.com/office/drawing/2014/main" val="1690122003"/>
                  </a:ext>
                </a:extLst>
              </a:tr>
              <a:tr h="167078">
                <a:tc>
                  <a:txBody>
                    <a:bodyPr/>
                    <a:lstStyle/>
                    <a:p>
                      <a:pPr marL="72000" algn="l" fontAlgn="ctr"/>
                      <a:r>
                        <a:rPr lang="sv-SE" sz="800" u="none" strike="noStrike" dirty="0">
                          <a:effectLst/>
                        </a:rPr>
                        <a:t>Dalarnas län</a:t>
                      </a:r>
                      <a:endParaRPr lang="sv-SE" sz="800" b="0" i="0" u="none" strike="noStrike" dirty="0">
                        <a:solidFill>
                          <a:srgbClr val="000000"/>
                        </a:solidFill>
                        <a:effectLst/>
                        <a:latin typeface="Futura Std Book" panose="020B0502020204020303"/>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755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1 812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-27</a:t>
                      </a:r>
                    </a:p>
                  </a:txBody>
                  <a:tcPr marL="9525" marR="9525" marT="9525" marB="0" anchor="ctr"/>
                </a:tc>
                <a:extLst>
                  <a:ext uri="{0D108BD9-81ED-4DB2-BD59-A6C34878D82A}">
                    <a16:rowId xmlns:a16="http://schemas.microsoft.com/office/drawing/2014/main" val="2641346115"/>
                  </a:ext>
                </a:extLst>
              </a:tr>
              <a:tr h="167078">
                <a:tc>
                  <a:txBody>
                    <a:bodyPr/>
                    <a:lstStyle/>
                    <a:p>
                      <a:pPr marL="72000" algn="l" fontAlgn="ctr"/>
                      <a:r>
                        <a:rPr lang="sv-SE" sz="800" u="none" strike="noStrike" dirty="0">
                          <a:effectLst/>
                        </a:rPr>
                        <a:t>Gävleborgs län</a:t>
                      </a:r>
                      <a:endParaRPr lang="sv-SE" sz="800" b="0" i="0" u="none" strike="noStrike" dirty="0">
                        <a:solidFill>
                          <a:srgbClr val="000000"/>
                        </a:solidFill>
                        <a:effectLst/>
                        <a:latin typeface="Futura Std Book" panose="020B0502020204020303"/>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131 </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563 </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-30</a:t>
                      </a:r>
                    </a:p>
                  </a:txBody>
                  <a:tcPr marL="9525" marR="9525" marT="9525" marB="0" anchor="ctr"/>
                </a:tc>
                <a:extLst>
                  <a:ext uri="{0D108BD9-81ED-4DB2-BD59-A6C34878D82A}">
                    <a16:rowId xmlns:a16="http://schemas.microsoft.com/office/drawing/2014/main" val="2026898791"/>
                  </a:ext>
                </a:extLst>
              </a:tr>
            </a:tbl>
          </a:graphicData>
        </a:graphic>
      </p:graphicFrame>
      <p:sp>
        <p:nvSpPr>
          <p:cNvPr id="11" name="textruta 10">
            <a:extLst>
              <a:ext uri="{FF2B5EF4-FFF2-40B4-BE49-F238E27FC236}">
                <a16:creationId xmlns:a16="http://schemas.microsoft.com/office/drawing/2014/main" id="{6D71C9D0-6744-4B6D-936F-6FB6B9C3603A}"/>
              </a:ext>
            </a:extLst>
          </p:cNvPr>
          <p:cNvSpPr txBox="1"/>
          <p:nvPr/>
        </p:nvSpPr>
        <p:spPr>
          <a:xfrm>
            <a:off x="10288630" y="4666801"/>
            <a:ext cx="1572866" cy="184666"/>
          </a:xfrm>
          <a:prstGeom prst="rect">
            <a:avLst/>
          </a:prstGeom>
          <a:noFill/>
        </p:spPr>
        <p:txBody>
          <a:bodyPr wrap="none" rtlCol="0">
            <a:spAutoFit/>
          </a:bodyPr>
          <a:lstStyle/>
          <a:p>
            <a:r>
              <a:rPr lang="sv-SE" sz="600"/>
              <a:t>** För utländska gästnätter exkl camping</a:t>
            </a:r>
            <a:endParaRPr lang="sv-SE" sz="600" dirty="0"/>
          </a:p>
        </p:txBody>
      </p:sp>
      <p:graphicFrame>
        <p:nvGraphicFramePr>
          <p:cNvPr id="12" name="Diagram 11">
            <a:extLst>
              <a:ext uri="{FF2B5EF4-FFF2-40B4-BE49-F238E27FC236}">
                <a16:creationId xmlns:a16="http://schemas.microsoft.com/office/drawing/2014/main" id="{BDB6E1FA-6199-44CE-A7A8-61D82043236A}"/>
              </a:ext>
            </a:extLst>
          </p:cNvPr>
          <p:cNvGraphicFramePr>
            <a:graphicFrameLocks/>
          </p:cNvGraphicFramePr>
          <p:nvPr>
            <p:extLst>
              <p:ext uri="{D42A27DB-BD31-4B8C-83A1-F6EECF244321}">
                <p14:modId xmlns:p14="http://schemas.microsoft.com/office/powerpoint/2010/main" val="2003381052"/>
              </p:ext>
            </p:extLst>
          </p:nvPr>
        </p:nvGraphicFramePr>
        <p:xfrm>
          <a:off x="874743" y="2164740"/>
          <a:ext cx="5777727" cy="34655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263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5" name="Platshållare för bild 5">
            <a:extLst>
              <a:ext uri="{FF2B5EF4-FFF2-40B4-BE49-F238E27FC236}">
                <a16:creationId xmlns:a16="http://schemas.microsoft.com/office/drawing/2014/main" id="{718F961F-E8E9-47E0-82DD-7ABF22E1A3FE}"/>
              </a:ext>
            </a:extLst>
          </p:cNvPr>
          <p:cNvPicPr>
            <a:picLocks noGrp="1" noChangeAspect="1"/>
          </p:cNvPicPr>
          <p:nvPr>
            <p:ph type="pic" sz="quarter" idx="13"/>
          </p:nvPr>
        </p:nvPicPr>
        <p:blipFill>
          <a:blip r:embed="rId2"/>
          <a:srcRect l="10" r="10"/>
          <a:stretch>
            <a:fillRect/>
          </a:stretch>
        </p:blipFill>
        <p:spPr>
          <a:xfrm>
            <a:off x="6467279" y="0"/>
            <a:ext cx="5727202" cy="6858000"/>
          </a:xfrm>
        </p:spPr>
      </p:pic>
      <p:sp>
        <p:nvSpPr>
          <p:cNvPr id="3" name="Platshållare för innehåll 2">
            <a:extLst>
              <a:ext uri="{FF2B5EF4-FFF2-40B4-BE49-F238E27FC236}">
                <a16:creationId xmlns:a16="http://schemas.microsoft.com/office/drawing/2014/main" id="{522BD689-D5E0-4A99-9B6E-D1E8D5674AAD}"/>
              </a:ext>
            </a:extLst>
          </p:cNvPr>
          <p:cNvSpPr>
            <a:spLocks noGrp="1"/>
          </p:cNvSpPr>
          <p:nvPr>
            <p:ph sz="half" idx="1"/>
          </p:nvPr>
        </p:nvSpPr>
        <p:spPr>
          <a:xfrm>
            <a:off x="730247" y="1628775"/>
            <a:ext cx="5296792" cy="3995277"/>
          </a:xfrm>
        </p:spPr>
        <p:txBody>
          <a:bodyPr/>
          <a:lstStyle/>
          <a:p>
            <a:pPr lvl="0"/>
            <a:r>
              <a:rPr lang="sv-SE" sz="1200" dirty="0">
                <a:solidFill>
                  <a:schemeClr val="bg1"/>
                </a:solidFill>
              </a:rPr>
              <a:t>Stockholm Business Region är Stockholms stads näringslivsbolag med ansvar för strategisk utveckling och internationell marknadsföring av Stockholm, under varumärket Stockholm - The </a:t>
            </a:r>
            <a:r>
              <a:rPr lang="sv-SE" sz="1200" dirty="0" err="1">
                <a:solidFill>
                  <a:schemeClr val="bg1"/>
                </a:solidFill>
              </a:rPr>
              <a:t>Capital</a:t>
            </a:r>
            <a:r>
              <a:rPr lang="sv-SE" sz="1200" dirty="0">
                <a:solidFill>
                  <a:schemeClr val="bg1"/>
                </a:solidFill>
              </a:rPr>
              <a:t> </a:t>
            </a:r>
            <a:r>
              <a:rPr lang="sv-SE" sz="1200" dirty="0" err="1">
                <a:solidFill>
                  <a:schemeClr val="bg1"/>
                </a:solidFill>
              </a:rPr>
              <a:t>of</a:t>
            </a:r>
            <a:r>
              <a:rPr lang="sv-SE" sz="1200" dirty="0">
                <a:solidFill>
                  <a:schemeClr val="bg1"/>
                </a:solidFill>
              </a:rPr>
              <a:t> Scandinavia.</a:t>
            </a:r>
          </a:p>
          <a:p>
            <a:r>
              <a:rPr lang="sv-SE" sz="1200" dirty="0">
                <a:solidFill>
                  <a:schemeClr val="bg1"/>
                </a:solidFill>
              </a:rPr>
              <a:t>Bolaget ägs av Stockholms stad och har två dotterbolag, </a:t>
            </a:r>
            <a:br>
              <a:rPr lang="sv-SE" sz="1200" dirty="0">
                <a:solidFill>
                  <a:schemeClr val="bg1"/>
                </a:solidFill>
              </a:rPr>
            </a:br>
            <a:r>
              <a:rPr lang="sv-SE" sz="1200" dirty="0" err="1">
                <a:solidFill>
                  <a:schemeClr val="bg1"/>
                </a:solidFill>
              </a:rPr>
              <a:t>Invest</a:t>
            </a:r>
            <a:r>
              <a:rPr lang="sv-SE" sz="1200" dirty="0">
                <a:solidFill>
                  <a:schemeClr val="bg1"/>
                </a:solidFill>
              </a:rPr>
              <a:t> Stockholm och Visit Stockholm.</a:t>
            </a:r>
          </a:p>
          <a:p>
            <a:r>
              <a:rPr lang="sv-SE" sz="1200" dirty="0">
                <a:solidFill>
                  <a:schemeClr val="bg1"/>
                </a:solidFill>
              </a:rPr>
              <a:t>Samtliga rapporter finns tillgängliga på </a:t>
            </a:r>
            <a:br>
              <a:rPr lang="sv-SE" sz="1200" dirty="0">
                <a:solidFill>
                  <a:schemeClr val="bg1"/>
                </a:solidFill>
              </a:rPr>
            </a:br>
            <a:r>
              <a:rPr lang="sv-SE" sz="1200" u="sng" dirty="0">
                <a:solidFill>
                  <a:schemeClr val="bg1"/>
                </a:solidFill>
                <a:hlinkClick r:id="rId3">
                  <a:extLst>
                    <a:ext uri="{A12FA001-AC4F-418D-AE19-62706E023703}">
                      <ahyp:hlinkClr xmlns="" xmlns:ahyp="http://schemas.microsoft.com/office/drawing/2018/hyperlinkcolor" val="tx"/>
                    </a:ext>
                  </a:extLst>
                </a:hlinkClick>
              </a:rPr>
              <a:t>http://stockholmbusinessalliance.se/hittamaterial/konjunkturrapporter/</a:t>
            </a:r>
            <a:endParaRPr lang="sv-SE" sz="1200" dirty="0">
              <a:solidFill>
                <a:schemeClr val="bg1"/>
              </a:solidFill>
            </a:endParaRPr>
          </a:p>
          <a:p>
            <a:r>
              <a:rPr lang="sv-SE" sz="1200" dirty="0">
                <a:solidFill>
                  <a:schemeClr val="bg1"/>
                </a:solidFill>
              </a:rPr>
              <a:t>Frågor kan ställas till Stefan Frid på </a:t>
            </a:r>
            <a:r>
              <a:rPr lang="sv-SE" sz="1200" dirty="0" err="1">
                <a:solidFill>
                  <a:schemeClr val="bg1"/>
                </a:solidFill>
              </a:rPr>
              <a:t>Invest</a:t>
            </a:r>
            <a:r>
              <a:rPr lang="sv-SE" sz="1200" dirty="0">
                <a:solidFill>
                  <a:schemeClr val="bg1"/>
                </a:solidFill>
              </a:rPr>
              <a:t> Stockholm. </a:t>
            </a:r>
          </a:p>
          <a:p>
            <a:r>
              <a:rPr lang="sv-SE" sz="1200" dirty="0">
                <a:solidFill>
                  <a:schemeClr val="bg1"/>
                </a:solidFill>
              </a:rPr>
              <a:t>Ansvarig utgivare: Staffan Ingvarsson, VD Stockholm Business Region</a:t>
            </a:r>
          </a:p>
          <a:p>
            <a:r>
              <a:rPr lang="sv-SE" sz="1200" dirty="0">
                <a:solidFill>
                  <a:schemeClr val="bg1"/>
                </a:solidFill>
              </a:rPr>
              <a:t>Stockholm Business Region </a:t>
            </a:r>
            <a:br>
              <a:rPr lang="sv-SE" sz="1200" dirty="0">
                <a:solidFill>
                  <a:schemeClr val="bg1"/>
                </a:solidFill>
              </a:rPr>
            </a:br>
            <a:r>
              <a:rPr lang="sv-SE" sz="1200" dirty="0">
                <a:solidFill>
                  <a:schemeClr val="bg1"/>
                </a:solidFill>
              </a:rPr>
              <a:t>P.O. Box 16282 </a:t>
            </a:r>
            <a:br>
              <a:rPr lang="sv-SE" sz="1200" dirty="0">
                <a:solidFill>
                  <a:schemeClr val="bg1"/>
                </a:solidFill>
              </a:rPr>
            </a:br>
            <a:r>
              <a:rPr lang="sv-SE" sz="1200" dirty="0">
                <a:solidFill>
                  <a:schemeClr val="bg1"/>
                </a:solidFill>
              </a:rPr>
              <a:t>SE-103 25 Stockholm, Sweden </a:t>
            </a:r>
            <a:br>
              <a:rPr lang="sv-SE" sz="1200" dirty="0">
                <a:solidFill>
                  <a:schemeClr val="bg1"/>
                </a:solidFill>
              </a:rPr>
            </a:br>
            <a:r>
              <a:rPr lang="sv-SE" sz="1200" dirty="0">
                <a:solidFill>
                  <a:schemeClr val="bg1"/>
                </a:solidFill>
              </a:rPr>
              <a:t>Telefon + 46 8 508 280 00 </a:t>
            </a:r>
            <a:br>
              <a:rPr lang="sv-SE" sz="1200" dirty="0">
                <a:solidFill>
                  <a:schemeClr val="bg1"/>
                </a:solidFill>
              </a:rPr>
            </a:br>
            <a:r>
              <a:rPr lang="sv-SE" sz="1200" dirty="0">
                <a:solidFill>
                  <a:schemeClr val="bg1"/>
                </a:solidFill>
              </a:rPr>
              <a:t>www.visitstockholm.com </a:t>
            </a:r>
            <a:br>
              <a:rPr lang="sv-SE" sz="1200" dirty="0">
                <a:solidFill>
                  <a:schemeClr val="bg1"/>
                </a:solidFill>
              </a:rPr>
            </a:br>
            <a:r>
              <a:rPr lang="sv-SE" sz="1200" dirty="0">
                <a:solidFill>
                  <a:schemeClr val="bg1"/>
                </a:solidFill>
              </a:rPr>
              <a:t>www.investstockholm.com </a:t>
            </a:r>
            <a:br>
              <a:rPr lang="sv-SE" sz="1200" dirty="0">
                <a:solidFill>
                  <a:schemeClr val="bg1"/>
                </a:solidFill>
              </a:rPr>
            </a:br>
            <a:r>
              <a:rPr lang="sv-SE" sz="1200" dirty="0">
                <a:solidFill>
                  <a:schemeClr val="bg1"/>
                </a:solidFill>
              </a:rPr>
              <a:t>www.stockholmbusinessregion.se </a:t>
            </a:r>
          </a:p>
        </p:txBody>
      </p:sp>
      <p:sp>
        <p:nvSpPr>
          <p:cNvPr id="4" name="Rubrik 3">
            <a:extLst>
              <a:ext uri="{FF2B5EF4-FFF2-40B4-BE49-F238E27FC236}">
                <a16:creationId xmlns:a16="http://schemas.microsoft.com/office/drawing/2014/main" id="{62BF7A97-3214-47AD-BB39-30A1CB8B5129}"/>
              </a:ext>
            </a:extLst>
          </p:cNvPr>
          <p:cNvSpPr>
            <a:spLocks noGrp="1"/>
          </p:cNvSpPr>
          <p:nvPr>
            <p:ph type="title"/>
          </p:nvPr>
        </p:nvSpPr>
        <p:spPr>
          <a:xfrm>
            <a:off x="730249" y="342899"/>
            <a:ext cx="5296792" cy="1113955"/>
          </a:xfrm>
        </p:spPr>
        <p:txBody>
          <a:bodyPr/>
          <a:lstStyle/>
          <a:p>
            <a:r>
              <a:rPr lang="sv-SE" sz="2800" dirty="0">
                <a:solidFill>
                  <a:schemeClr val="bg1"/>
                </a:solidFill>
              </a:rPr>
              <a:t>Stockholm Business Region</a:t>
            </a:r>
          </a:p>
        </p:txBody>
      </p:sp>
      <p:pic>
        <p:nvPicPr>
          <p:cNvPr id="6" name="Bildobjekt 5">
            <a:extLst>
              <a:ext uri="{FF2B5EF4-FFF2-40B4-BE49-F238E27FC236}">
                <a16:creationId xmlns:a16="http://schemas.microsoft.com/office/drawing/2014/main" id="{98AF5AE4-9335-46AF-A398-88ED86C2B0CE}"/>
              </a:ext>
            </a:extLst>
          </p:cNvPr>
          <p:cNvPicPr>
            <a:picLocks noChangeAspect="1"/>
          </p:cNvPicPr>
          <p:nvPr/>
        </p:nvPicPr>
        <p:blipFill rotWithShape="1">
          <a:blip r:embed="rId4"/>
          <a:srcRect t="41640" b="10477"/>
          <a:stretch/>
        </p:blipFill>
        <p:spPr>
          <a:xfrm>
            <a:off x="6104073" y="0"/>
            <a:ext cx="5983152" cy="6858000"/>
          </a:xfrm>
          <a:prstGeom prst="rect">
            <a:avLst/>
          </a:prstGeom>
        </p:spPr>
      </p:pic>
    </p:spTree>
    <p:extLst>
      <p:ext uri="{BB962C8B-B14F-4D97-AF65-F5344CB8AC3E}">
        <p14:creationId xmlns:p14="http://schemas.microsoft.com/office/powerpoint/2010/main" val="23525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utomhus, himmel, träd, byggnad&#10;&#10;Automatiskt genererad beskrivning">
            <a:extLst>
              <a:ext uri="{FF2B5EF4-FFF2-40B4-BE49-F238E27FC236}">
                <a16:creationId xmlns:a16="http://schemas.microsoft.com/office/drawing/2014/main" id="{05093794-FC30-41DF-A8F2-A2F52806EF4C}"/>
              </a:ext>
            </a:extLst>
          </p:cNvPr>
          <p:cNvPicPr>
            <a:picLocks noGrp="1" noChangeAspect="1"/>
          </p:cNvPicPr>
          <p:nvPr>
            <p:ph type="pic" sz="quarter" idx="13"/>
          </p:nvPr>
        </p:nvPicPr>
        <p:blipFill>
          <a:blip r:embed="rId3"/>
          <a:srcRect t="2468" b="2468"/>
          <a:stretch>
            <a:fillRect/>
          </a:stretch>
        </p:blipFill>
        <p:spPr/>
      </p:pic>
      <p:sp>
        <p:nvSpPr>
          <p:cNvPr id="9" name="Platshållare för innehåll 8">
            <a:extLst>
              <a:ext uri="{FF2B5EF4-FFF2-40B4-BE49-F238E27FC236}">
                <a16:creationId xmlns:a16="http://schemas.microsoft.com/office/drawing/2014/main" id="{F1F827C4-3106-42A7-B524-F8FC580C0E36}"/>
              </a:ext>
            </a:extLst>
          </p:cNvPr>
          <p:cNvSpPr>
            <a:spLocks noGrp="1"/>
          </p:cNvSpPr>
          <p:nvPr>
            <p:ph sz="half" idx="1"/>
          </p:nvPr>
        </p:nvSpPr>
        <p:spPr>
          <a:xfrm>
            <a:off x="6515133" y="1495425"/>
            <a:ext cx="4951381" cy="5029200"/>
          </a:xfrm>
        </p:spPr>
        <p:txBody>
          <a:bodyPr/>
          <a:lstStyle/>
          <a:p>
            <a:r>
              <a:rPr lang="sv-SE" sz="1100" dirty="0"/>
              <a:t>Rapporten är utgiven av Stockholm Business Region och publiceras fyra gånger per år. Rapporten omfattar Stockholms län, Uppsala län, Södermanlands län, Östergötlands län, Örebro län, Västmanlands län, Gävleborgs län och Dalarnas län. </a:t>
            </a:r>
          </a:p>
          <a:p>
            <a:r>
              <a:rPr lang="sv-SE" sz="1100" dirty="0"/>
              <a:t>Statistiken bygger på uppgifter från Statistiska centralbyrån, Arbetsförmedlingen och Bolagsverket. </a:t>
            </a:r>
          </a:p>
          <a:p>
            <a:r>
              <a:rPr lang="sv-SE" sz="1100" dirty="0"/>
              <a:t>I rapporten jämförs främst utvecklingen med samma kvartal föregående år, exempelvis kvartal 1 jämförs med kvartal 1 tidigare år osv. För vissa indikatorer presenteras även totala rullande 12-värden där de fyra senaste kvartalen summeras för att få mer stabilitet i trenden. Dessa jämförs då med föregående fyra kvartal. Diagrammen som visar absoluta värden är säsongrensande för att visa trenden. Övriga diagram har indexerade värden som visar procentuella förändringen från startåret med värde 100, motsvarande kvartal för 10 år sedan.</a:t>
            </a:r>
          </a:p>
          <a:p>
            <a:r>
              <a:rPr lang="sv-SE" sz="1100" dirty="0"/>
              <a:t>Läs samtliga konjunkturrapporter som tas fram inom ramen för partnerskapet Stockholm Business Alliance här: </a:t>
            </a:r>
            <a:r>
              <a:rPr lang="sv-SE" sz="1100" u="sng" dirty="0">
                <a:hlinkClick r:id="rId4"/>
              </a:rPr>
              <a:t>http://stockholmbusinessalliance.se/hitta-material/konjunkturrapporter/</a:t>
            </a:r>
            <a:r>
              <a:rPr lang="sv-SE" sz="1100" dirty="0"/>
              <a:t> </a:t>
            </a:r>
          </a:p>
          <a:p>
            <a:r>
              <a:rPr lang="sv-SE" sz="1100" dirty="0"/>
              <a:t/>
            </a:r>
            <a:br>
              <a:rPr lang="sv-SE" sz="1100" dirty="0"/>
            </a:br>
            <a:r>
              <a:rPr lang="sv-SE" sz="1100" dirty="0"/>
              <a:t/>
            </a:r>
            <a:br>
              <a:rPr lang="sv-SE" sz="1100" dirty="0"/>
            </a:br>
            <a:r>
              <a:rPr lang="sv-SE" sz="1100" dirty="0"/>
              <a:t>Frågor kan ställas till Stefan Frid på </a:t>
            </a:r>
            <a:r>
              <a:rPr lang="sv-SE" sz="1100" dirty="0" err="1"/>
              <a:t>Invest</a:t>
            </a:r>
            <a:r>
              <a:rPr lang="sv-SE" sz="1100" dirty="0"/>
              <a:t> Stockholm. </a:t>
            </a:r>
            <a:br>
              <a:rPr lang="sv-SE" sz="1100" dirty="0"/>
            </a:br>
            <a:r>
              <a:rPr lang="sv-SE" sz="1100" dirty="0"/>
              <a:t>Ansvarig utgivare: Staffan Ingvarsson, VD Stockholm Business Region.</a:t>
            </a:r>
            <a:endParaRPr lang="en-US" sz="1100" dirty="0"/>
          </a:p>
        </p:txBody>
      </p:sp>
      <p:sp>
        <p:nvSpPr>
          <p:cNvPr id="8" name="Rubrik 7">
            <a:extLst>
              <a:ext uri="{FF2B5EF4-FFF2-40B4-BE49-F238E27FC236}">
                <a16:creationId xmlns:a16="http://schemas.microsoft.com/office/drawing/2014/main" id="{D0BB0A45-356C-4EF6-B3CF-1A12EF48F661}"/>
              </a:ext>
            </a:extLst>
          </p:cNvPr>
          <p:cNvSpPr>
            <a:spLocks noGrp="1"/>
          </p:cNvSpPr>
          <p:nvPr>
            <p:ph type="title"/>
          </p:nvPr>
        </p:nvSpPr>
        <p:spPr/>
        <p:txBody>
          <a:bodyPr/>
          <a:lstStyle/>
          <a:p>
            <a:r>
              <a:rPr lang="en-US" dirty="0"/>
              <a:t>Om </a:t>
            </a:r>
            <a:r>
              <a:rPr lang="en-US" dirty="0" err="1"/>
              <a:t>rapporten</a:t>
            </a:r>
            <a:endParaRPr lang="en-US" dirty="0"/>
          </a:p>
        </p:txBody>
      </p:sp>
      <p:sp>
        <p:nvSpPr>
          <p:cNvPr id="10" name="Platshållare för text 9">
            <a:extLst>
              <a:ext uri="{FF2B5EF4-FFF2-40B4-BE49-F238E27FC236}">
                <a16:creationId xmlns:a16="http://schemas.microsoft.com/office/drawing/2014/main" id="{7A6F38D0-3263-46C2-98E7-6AB776B804B5}"/>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92707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utomhus, himmel, träd, byggnad&#10;&#10;Automatiskt genererad beskrivning">
            <a:extLst>
              <a:ext uri="{FF2B5EF4-FFF2-40B4-BE49-F238E27FC236}">
                <a16:creationId xmlns:a16="http://schemas.microsoft.com/office/drawing/2014/main" id="{58749C77-B791-4B52-8513-AA247DA6AAAF}"/>
              </a:ext>
            </a:extLst>
          </p:cNvPr>
          <p:cNvPicPr>
            <a:picLocks noGrp="1" noChangeAspect="1"/>
          </p:cNvPicPr>
          <p:nvPr>
            <p:ph type="pic" sz="quarter" idx="13"/>
          </p:nvPr>
        </p:nvPicPr>
        <p:blipFill>
          <a:blip r:embed="rId2"/>
          <a:srcRect t="2468" b="2468"/>
          <a:stretch>
            <a:fillRect/>
          </a:stretch>
        </p:blipFill>
        <p:spPr/>
      </p:pic>
      <p:sp>
        <p:nvSpPr>
          <p:cNvPr id="2" name="Platshållare för innehåll 1">
            <a:extLst>
              <a:ext uri="{FF2B5EF4-FFF2-40B4-BE49-F238E27FC236}">
                <a16:creationId xmlns:a16="http://schemas.microsoft.com/office/drawing/2014/main" id="{D1F8F9E8-EABC-4D65-941B-F81F9B6A1FCA}"/>
              </a:ext>
            </a:extLst>
          </p:cNvPr>
          <p:cNvSpPr>
            <a:spLocks noGrp="1"/>
          </p:cNvSpPr>
          <p:nvPr>
            <p:ph sz="half" idx="1"/>
          </p:nvPr>
        </p:nvSpPr>
        <p:spPr>
          <a:xfrm>
            <a:off x="6515134" y="1305901"/>
            <a:ext cx="5339426" cy="4717972"/>
          </a:xfrm>
        </p:spPr>
        <p:txBody>
          <a:bodyPr/>
          <a:lstStyle/>
          <a:p>
            <a:pPr>
              <a:spcBef>
                <a:spcPts val="600"/>
              </a:spcBef>
            </a:pPr>
            <a:r>
              <a:rPr lang="sv-SE" sz="1050" b="1" dirty="0">
                <a:cs typeface="Times New Roman" panose="02020603050405020304" pitchFamily="18" charset="0"/>
              </a:rPr>
              <a:t>Fjolåret präglades starkt av den pågående Covid-19 pandemin med stora negativa konsekvenser på konjunkturen. Under årets första kvartal ser vi att regionen som helhet bjuder på en rad positiva signaler som en stigande lönesumma, färre konkurser och ett ökat nyföretagande. Å andra sidan ser det fortsatt mörkt ut vad gäller utvecklingen på arbetsmarknaden. Antalet sysselsatta invånare minskar med 62 000 personer i regionen och antalet arbetslösa har ökat. Särskilt oroande är att de långtidsarbetslösa har ökat med drygt 16 procent jämfört med förra året. Däremot finns det indikationer på att arbetslösheten har börjat plana ut.</a:t>
            </a:r>
          </a:p>
          <a:p>
            <a:pPr>
              <a:spcBef>
                <a:spcPts val="600"/>
              </a:spcBef>
            </a:pPr>
            <a:r>
              <a:rPr lang="sv-SE" sz="1050" dirty="0">
                <a:cs typeface="Times New Roman" panose="02020603050405020304" pitchFamily="18" charset="0"/>
              </a:rPr>
              <a:t>Lönesumman i privat sektor ökar för första gången på ett år och stiger även totalt sett och i förhållande till per sysselsatt och invånare. Detta är ett viktigt styrkebesked för den generella köpkraften vilket kommer att gynna näringslivet på sikt i samband med återhämtningen. Därtill kan årets första kvartal rapportera färre företagskonkurser och fler nystartade företag. Konkurserna inom Hotell- och restauranger har stigit jämfört med förra året. Flest konkurser återfinns inom byggindustrin och företag inom juridik, ekonomi, vetenskap &amp; teknik.</a:t>
            </a:r>
          </a:p>
          <a:p>
            <a:pPr>
              <a:spcBef>
                <a:spcPts val="600"/>
              </a:spcBef>
            </a:pPr>
            <a:r>
              <a:rPr lang="sv-SE" sz="1050" dirty="0">
                <a:cs typeface="Times New Roman" panose="02020603050405020304" pitchFamily="18" charset="0"/>
              </a:rPr>
              <a:t>Arbetsmarknaden försvagades ytterligare under årets första kvartal. Antalet sysselsatta minskar med 2,6 procent i regionen, vilket motsvarar 62 000 personer. Vidare minskar antalet lediga jobb med 18 procent och arbetslösheten stiger med 1,1 procentenheter till 6,1 procent. Däremot minskar antalet varslade personer med 82 procent jämfört med förra årets rekordnivåer.</a:t>
            </a:r>
          </a:p>
          <a:p>
            <a:pPr>
              <a:spcBef>
                <a:spcPts val="600"/>
              </a:spcBef>
            </a:pPr>
            <a:r>
              <a:rPr lang="sv-SE" sz="1050" dirty="0">
                <a:cs typeface="Times New Roman" panose="02020603050405020304" pitchFamily="18" charset="0"/>
              </a:rPr>
              <a:t>Antalet invånare ökar med 0,5 procent eller 22 000 personer, vilket liknar utvecklingen i Sverige som helhet</a:t>
            </a:r>
            <a:r>
              <a:rPr lang="sv-SE" sz="1050" dirty="0" smtClean="0">
                <a:cs typeface="Times New Roman" panose="02020603050405020304" pitchFamily="18" charset="0"/>
              </a:rPr>
              <a:t>. </a:t>
            </a:r>
            <a:r>
              <a:rPr lang="sv-SE" sz="1050" dirty="0">
                <a:cs typeface="Times New Roman" panose="02020603050405020304" pitchFamily="18" charset="0"/>
              </a:rPr>
              <a:t>Turismen drabbas fortsatt hårt och de kommersiella övernattningarna minskar med 39 procent jämfört med förra året.</a:t>
            </a:r>
            <a:br>
              <a:rPr lang="sv-SE" sz="1050" dirty="0">
                <a:cs typeface="Times New Roman" panose="02020603050405020304" pitchFamily="18" charset="0"/>
              </a:rPr>
            </a:br>
            <a:r>
              <a:rPr lang="sv-SE" sz="1050" dirty="0">
                <a:effectLst/>
                <a:latin typeface="Minion Pro"/>
                <a:ea typeface="Times New Roman" panose="02020603050405020304" pitchFamily="18" charset="0"/>
                <a:cs typeface="Times New Roman" panose="02020603050405020304" pitchFamily="18" charset="0"/>
              </a:rPr>
              <a:t/>
            </a:r>
            <a:br>
              <a:rPr lang="sv-SE" sz="1050" dirty="0">
                <a:effectLst/>
                <a:latin typeface="Minion Pro"/>
                <a:ea typeface="Times New Roman" panose="02020603050405020304" pitchFamily="18" charset="0"/>
                <a:cs typeface="Times New Roman" panose="02020603050405020304" pitchFamily="18" charset="0"/>
              </a:rPr>
            </a:br>
            <a:r>
              <a:rPr lang="sv-SE" sz="1050" dirty="0"/>
              <a:t>Staffan Ingvarsson</a:t>
            </a:r>
            <a:br>
              <a:rPr lang="sv-SE" sz="1050" dirty="0"/>
            </a:br>
            <a:r>
              <a:rPr lang="sv-SE" sz="1050" dirty="0"/>
              <a:t>VD Stockholm Business Region</a:t>
            </a:r>
          </a:p>
          <a:p>
            <a:pPr>
              <a:lnSpc>
                <a:spcPct val="114000"/>
              </a:lnSpc>
              <a:spcBef>
                <a:spcPts val="0"/>
              </a:spcBef>
              <a:spcAft>
                <a:spcPts val="1000"/>
              </a:spcAft>
            </a:pPr>
            <a:endParaRPr lang="sv-SE" sz="1050" dirty="0"/>
          </a:p>
        </p:txBody>
      </p:sp>
      <p:sp>
        <p:nvSpPr>
          <p:cNvPr id="4" name="Rubrik 3">
            <a:extLst>
              <a:ext uri="{FF2B5EF4-FFF2-40B4-BE49-F238E27FC236}">
                <a16:creationId xmlns:a16="http://schemas.microsoft.com/office/drawing/2014/main" id="{93EB36B5-4A72-4230-BF50-BF5AF08FBDCB}"/>
              </a:ext>
            </a:extLst>
          </p:cNvPr>
          <p:cNvSpPr>
            <a:spLocks noGrp="1"/>
          </p:cNvSpPr>
          <p:nvPr>
            <p:ph type="title"/>
          </p:nvPr>
        </p:nvSpPr>
        <p:spPr>
          <a:xfrm>
            <a:off x="6515134" y="142614"/>
            <a:ext cx="5147948" cy="1140902"/>
          </a:xfrm>
        </p:spPr>
        <p:txBody>
          <a:bodyPr/>
          <a:lstStyle/>
          <a:p>
            <a:r>
              <a:rPr lang="sv-SE" dirty="0"/>
              <a:t>Fortsatt nedgång i spåren av Covid-19</a:t>
            </a:r>
          </a:p>
        </p:txBody>
      </p:sp>
      <p:sp>
        <p:nvSpPr>
          <p:cNvPr id="13" name="Platshållare för text 12">
            <a:extLst>
              <a:ext uri="{FF2B5EF4-FFF2-40B4-BE49-F238E27FC236}">
                <a16:creationId xmlns:a16="http://schemas.microsoft.com/office/drawing/2014/main" id="{08C2CC2A-24E6-4A09-93DC-BB09A5E1AF0C}"/>
              </a:ext>
            </a:extLst>
          </p:cNvPr>
          <p:cNvSpPr>
            <a:spLocks noGrp="1"/>
          </p:cNvSpPr>
          <p:nvPr>
            <p:ph type="body" sz="quarter" idx="14"/>
          </p:nvPr>
        </p:nvSpPr>
        <p:spPr/>
        <p:txBody>
          <a:bodyPr/>
          <a:lstStyle/>
          <a:p>
            <a:endParaRPr lang="sv-SE"/>
          </a:p>
        </p:txBody>
      </p:sp>
      <p:sp>
        <p:nvSpPr>
          <p:cNvPr id="3" name="textruta 2">
            <a:extLst>
              <a:ext uri="{FF2B5EF4-FFF2-40B4-BE49-F238E27FC236}">
                <a16:creationId xmlns:a16="http://schemas.microsoft.com/office/drawing/2014/main" id="{8FDA5FA1-75C1-4499-A907-6FA66F947740}"/>
              </a:ext>
            </a:extLst>
          </p:cNvPr>
          <p:cNvSpPr txBox="1"/>
          <p:nvPr/>
        </p:nvSpPr>
        <p:spPr>
          <a:xfrm>
            <a:off x="213037" y="1095375"/>
            <a:ext cx="5390537" cy="4528677"/>
          </a:xfrm>
          <a:prstGeom prst="rect">
            <a:avLst/>
          </a:prstGeom>
          <a:solidFill>
            <a:srgbClr val="FFFFFF">
              <a:alpha val="69804"/>
            </a:srgbClr>
          </a:solidFill>
        </p:spPr>
        <p:txBody>
          <a:bodyPr wrap="square" lIns="216000" tIns="216000" rtlCol="0">
            <a:noAutofit/>
          </a:bodyPr>
          <a:lstStyle/>
          <a:p>
            <a:r>
              <a:rPr lang="sv-SE" sz="2000" b="1" dirty="0"/>
              <a:t>Konjunkturläget i Stockholmsregionen</a:t>
            </a:r>
            <a:r>
              <a:rPr lang="sv-SE" sz="2000" b="1" dirty="0">
                <a:latin typeface="+mj-lt"/>
                <a:ea typeface="+mj-ea"/>
                <a:cs typeface="+mj-cs"/>
              </a:rPr>
              <a:t>, 2021 kv1</a:t>
            </a:r>
          </a:p>
        </p:txBody>
      </p:sp>
      <p:graphicFrame>
        <p:nvGraphicFramePr>
          <p:cNvPr id="14" name="Tabell 13">
            <a:extLst>
              <a:ext uri="{FF2B5EF4-FFF2-40B4-BE49-F238E27FC236}">
                <a16:creationId xmlns:a16="http://schemas.microsoft.com/office/drawing/2014/main" id="{6C265B5A-20C6-42BE-BA4E-BC1A7B8D15BD}"/>
              </a:ext>
            </a:extLst>
          </p:cNvPr>
          <p:cNvGraphicFramePr>
            <a:graphicFrameLocks noGrp="1"/>
          </p:cNvGraphicFramePr>
          <p:nvPr>
            <p:extLst>
              <p:ext uri="{D42A27DB-BD31-4B8C-83A1-F6EECF244321}">
                <p14:modId xmlns:p14="http://schemas.microsoft.com/office/powerpoint/2010/main" val="4027298003"/>
              </p:ext>
            </p:extLst>
          </p:nvPr>
        </p:nvGraphicFramePr>
        <p:xfrm>
          <a:off x="337440" y="1997071"/>
          <a:ext cx="5035750" cy="3707272"/>
        </p:xfrm>
        <a:graphic>
          <a:graphicData uri="http://schemas.openxmlformats.org/drawingml/2006/table">
            <a:tbl>
              <a:tblPr>
                <a:tableStyleId>{5C22544A-7EE6-4342-B048-85BDC9FD1C3A}</a:tableStyleId>
              </a:tblPr>
              <a:tblGrid>
                <a:gridCol w="1569293">
                  <a:extLst>
                    <a:ext uri="{9D8B030D-6E8A-4147-A177-3AD203B41FA5}">
                      <a16:colId xmlns:a16="http://schemas.microsoft.com/office/drawing/2014/main" val="1445391966"/>
                    </a:ext>
                  </a:extLst>
                </a:gridCol>
                <a:gridCol w="1437585">
                  <a:extLst>
                    <a:ext uri="{9D8B030D-6E8A-4147-A177-3AD203B41FA5}">
                      <a16:colId xmlns:a16="http://schemas.microsoft.com/office/drawing/2014/main" val="3782094969"/>
                    </a:ext>
                  </a:extLst>
                </a:gridCol>
                <a:gridCol w="1356318">
                  <a:extLst>
                    <a:ext uri="{9D8B030D-6E8A-4147-A177-3AD203B41FA5}">
                      <a16:colId xmlns:a16="http://schemas.microsoft.com/office/drawing/2014/main" val="464390418"/>
                    </a:ext>
                  </a:extLst>
                </a:gridCol>
                <a:gridCol w="672554">
                  <a:extLst>
                    <a:ext uri="{9D8B030D-6E8A-4147-A177-3AD203B41FA5}">
                      <a16:colId xmlns:a16="http://schemas.microsoft.com/office/drawing/2014/main" val="772953022"/>
                    </a:ext>
                  </a:extLst>
                </a:gridCol>
              </a:tblGrid>
              <a:tr h="209598">
                <a:tc>
                  <a:txBody>
                    <a:bodyPr/>
                    <a:lstStyle/>
                    <a:p>
                      <a:pPr algn="l" fontAlgn="b"/>
                      <a:endParaRPr lang="sv-SE" sz="1100" b="0" i="0" u="none" strike="noStrike" dirty="0">
                        <a:solidFill>
                          <a:srgbClr val="000000"/>
                        </a:solidFill>
                        <a:effectLst/>
                        <a:latin typeface="Futura Std Book" panose="020B05020202040203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fontAlgn="b"/>
                      <a:r>
                        <a:rPr lang="sv-SE" sz="1100" u="none" strike="noStrike">
                          <a:effectLst/>
                        </a:rPr>
                        <a:t>Stockholmsregionen</a:t>
                      </a:r>
                      <a:endParaRPr lang="sv-SE" sz="1100" b="0" i="0" u="none" strike="noStrike">
                        <a:solidFill>
                          <a:srgbClr val="000000"/>
                        </a:solidFill>
                        <a:effectLst/>
                        <a:latin typeface="Futura Std Book" panose="020B05020202040203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sv-SE"/>
                    </a:p>
                  </a:txBody>
                  <a:tcPr/>
                </a:tc>
                <a:tc>
                  <a:txBody>
                    <a:bodyPr/>
                    <a:lstStyle/>
                    <a:p>
                      <a:pPr algn="l" fontAlgn="b"/>
                      <a:endParaRPr lang="sv-SE" sz="1100" b="0" i="0" u="none" strike="noStrike">
                        <a:solidFill>
                          <a:srgbClr val="000000"/>
                        </a:solidFill>
                        <a:effectLst/>
                        <a:latin typeface="Futura Std Book" panose="020B05020202040203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3361381"/>
                  </a:ext>
                </a:extLst>
              </a:tr>
              <a:tr h="419194">
                <a:tc>
                  <a:txBody>
                    <a:bodyPr/>
                    <a:lstStyle/>
                    <a:p>
                      <a:pPr algn="l" fontAlgn="b"/>
                      <a:r>
                        <a:rPr lang="sv-SE" sz="1100" u="none" strike="noStrike" dirty="0">
                          <a:effectLst/>
                        </a:rPr>
                        <a:t>Nyckeltal</a:t>
                      </a:r>
                      <a:endParaRPr lang="sv-SE" sz="1100" b="0" i="0" u="none" strike="noStrike" dirty="0">
                        <a:solidFill>
                          <a:srgbClr val="000000"/>
                        </a:solidFill>
                        <a:effectLst/>
                        <a:latin typeface="Futura Std Book" panose="020B05020202040203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1100" b="0" i="0" u="none" strike="noStrike" dirty="0">
                          <a:solidFill>
                            <a:srgbClr val="000000"/>
                          </a:solidFill>
                          <a:effectLst/>
                          <a:latin typeface="Futura Std Book" panose="020B0502020204020303" pitchFamily="34" charset="0"/>
                        </a:rPr>
                        <a:t>  Värde</a:t>
                      </a:r>
                      <a:br>
                        <a:rPr lang="sv-SE" sz="1100" b="0" i="0" u="none" strike="noStrike" dirty="0">
                          <a:solidFill>
                            <a:srgbClr val="000000"/>
                          </a:solidFill>
                          <a:effectLst/>
                          <a:latin typeface="Futura Std Book" panose="020B0502020204020303" pitchFamily="34" charset="0"/>
                        </a:rPr>
                      </a:br>
                      <a:r>
                        <a:rPr lang="sv-SE" sz="1100" b="0" i="0" u="none" strike="noStrike" dirty="0">
                          <a:solidFill>
                            <a:srgbClr val="000000"/>
                          </a:solidFill>
                          <a:effectLst/>
                          <a:latin typeface="Futura Std Book" panose="020B0502020204020303" pitchFamily="34" charset="0"/>
                        </a:rPr>
                        <a:t>2021 kv1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1100" u="none" strike="noStrike" dirty="0">
                          <a:effectLst/>
                        </a:rPr>
                        <a:t>Förändring %</a:t>
                      </a:r>
                      <a:br>
                        <a:rPr lang="sv-SE" sz="1100" u="none" strike="noStrike" dirty="0">
                          <a:effectLst/>
                        </a:rPr>
                      </a:br>
                      <a:r>
                        <a:rPr lang="sv-SE" sz="1100" u="none" strike="noStrike" dirty="0">
                          <a:effectLst/>
                        </a:rPr>
                        <a:t>-1 år</a:t>
                      </a:r>
                      <a:endParaRPr lang="sv-SE" sz="1100" b="0" i="0" u="none" strike="noStrike" dirty="0">
                        <a:solidFill>
                          <a:srgbClr val="000000"/>
                        </a:solidFill>
                        <a:effectLst/>
                        <a:latin typeface="Futura Std Book" panose="020B05020202040203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a:solidFill>
                          <a:srgbClr val="000000"/>
                        </a:solidFill>
                        <a:effectLst/>
                        <a:latin typeface="Futura Std Book" panose="020B05020202040203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3861032"/>
                  </a:ext>
                </a:extLst>
              </a:tr>
              <a:tr h="274320">
                <a:tc>
                  <a:txBody>
                    <a:bodyPr/>
                    <a:lstStyle/>
                    <a:p>
                      <a:pPr algn="l" rtl="0" fontAlgn="ctr"/>
                      <a:r>
                        <a:rPr lang="sv-SE" sz="1000" u="none" strike="noStrike" dirty="0">
                          <a:effectLst/>
                        </a:rPr>
                        <a:t>Lönesumma privat sektor (mdkr) </a:t>
                      </a:r>
                      <a:endParaRPr lang="sv-SE" sz="1000" b="0" i="0" u="none" strike="noStrike" dirty="0">
                        <a:solidFill>
                          <a:srgbClr val="000000"/>
                        </a:solidFill>
                        <a:effectLst/>
                        <a:latin typeface="Futura Std Book" panose="020B0502020204020303"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sv-SE" sz="1000" b="0" i="0" u="none" strike="noStrike">
                          <a:solidFill>
                            <a:srgbClr val="000000"/>
                          </a:solidFill>
                          <a:effectLst/>
                          <a:latin typeface="Futura Std Book" panose="020B0502020204020303"/>
                        </a:rPr>
                        <a:t>183</a:t>
                      </a: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1000" b="0" i="0" u="none" strike="noStrike">
                          <a:solidFill>
                            <a:srgbClr val="000000"/>
                          </a:solidFill>
                          <a:effectLst/>
                          <a:latin typeface="Futura Std Book" panose="020B0502020204020303"/>
                        </a:rPr>
                        <a:t>2,1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a:solidFill>
                          <a:srgbClr val="000000"/>
                        </a:solidFill>
                        <a:effectLst/>
                        <a:latin typeface="Futura Std Book" panose="020B0502020204020303"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5204443"/>
                  </a:ext>
                </a:extLst>
              </a:tr>
              <a:tr h="274320">
                <a:tc>
                  <a:txBody>
                    <a:bodyPr/>
                    <a:lstStyle/>
                    <a:p>
                      <a:pPr algn="l" rtl="0" fontAlgn="ctr"/>
                      <a:r>
                        <a:rPr lang="sv-SE" sz="1000" u="none" strike="noStrike" dirty="0">
                          <a:effectLst/>
                        </a:rPr>
                        <a:t>Nya företag</a:t>
                      </a:r>
                      <a:endParaRPr lang="sv-SE" sz="1000" b="0" i="0" u="none" strike="noStrike" dirty="0">
                        <a:solidFill>
                          <a:srgbClr val="000000"/>
                        </a:solidFill>
                        <a:effectLst/>
                        <a:latin typeface="Futura Std Book" panose="020B0502020204020303"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sv-SE" sz="1000" b="0" i="0" u="none" strike="noStrike">
                          <a:solidFill>
                            <a:srgbClr val="000000"/>
                          </a:solidFill>
                          <a:effectLst/>
                          <a:latin typeface="Futura Std Book" panose="020B0502020204020303"/>
                        </a:rPr>
                        <a:t>11 299</a:t>
                      </a: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1000" b="0" i="0" u="none" strike="noStrike">
                          <a:solidFill>
                            <a:srgbClr val="000000"/>
                          </a:solidFill>
                          <a:effectLst/>
                          <a:latin typeface="Futura Std Book" panose="020B0502020204020303"/>
                        </a:rPr>
                        <a:t>2</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dirty="0">
                        <a:solidFill>
                          <a:srgbClr val="000000"/>
                        </a:solidFill>
                        <a:effectLst/>
                        <a:latin typeface="Futura Std Book" panose="020B0502020204020303" pitchFamily="34"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5159724"/>
                  </a:ext>
                </a:extLst>
              </a:tr>
              <a:tr h="274320">
                <a:tc>
                  <a:txBody>
                    <a:bodyPr/>
                    <a:lstStyle/>
                    <a:p>
                      <a:pPr algn="l" rtl="0" fontAlgn="ctr"/>
                      <a:r>
                        <a:rPr lang="sv-SE" sz="1000" u="none" strike="noStrike">
                          <a:effectLst/>
                        </a:rPr>
                        <a:t>Företagskonkurser</a:t>
                      </a:r>
                      <a:endParaRPr lang="sv-SE" sz="1000" b="0" i="0" u="none" strike="noStrike">
                        <a:solidFill>
                          <a:srgbClr val="000000"/>
                        </a:solidFill>
                        <a:effectLst/>
                        <a:latin typeface="Futura Std Book" panose="020B0502020204020303"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sv-SE" sz="1000" b="0" i="0" u="none" strike="noStrike">
                          <a:solidFill>
                            <a:srgbClr val="000000"/>
                          </a:solidFill>
                          <a:effectLst/>
                          <a:latin typeface="Futura Std Book" panose="020B0502020204020303"/>
                        </a:rPr>
                        <a:t>897</a:t>
                      </a: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1000" b="0" i="0" u="none" strike="noStrike">
                          <a:solidFill>
                            <a:srgbClr val="000000"/>
                          </a:solidFill>
                          <a:effectLst/>
                          <a:latin typeface="Futura Std Book" panose="020B0502020204020303"/>
                        </a:rPr>
                        <a:t>-14</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dirty="0">
                        <a:solidFill>
                          <a:srgbClr val="000000"/>
                        </a:solidFill>
                        <a:effectLst/>
                        <a:latin typeface="Futura Std Book" panose="020B0502020204020303" pitchFamily="34"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902846"/>
                  </a:ext>
                </a:extLst>
              </a:tr>
              <a:tr h="274320">
                <a:tc>
                  <a:txBody>
                    <a:bodyPr/>
                    <a:lstStyle/>
                    <a:p>
                      <a:pPr algn="l" rtl="0" fontAlgn="ctr"/>
                      <a:r>
                        <a:rPr lang="sv-SE" sz="1000" u="none" strike="noStrike" dirty="0">
                          <a:effectLst/>
                        </a:rPr>
                        <a:t>Sysselsatta</a:t>
                      </a:r>
                      <a:endParaRPr lang="sv-SE" sz="1000" b="0" i="0" u="none" strike="noStrike" dirty="0">
                        <a:solidFill>
                          <a:srgbClr val="000000"/>
                        </a:solidFill>
                        <a:effectLst/>
                        <a:latin typeface="Futura Std Book" panose="020B0502020204020303"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sv-SE" sz="1000" b="0" i="0" u="none" strike="noStrike">
                          <a:solidFill>
                            <a:srgbClr val="000000"/>
                          </a:solidFill>
                          <a:effectLst/>
                          <a:latin typeface="Futura Std Book" panose="020B0502020204020303"/>
                        </a:rPr>
                        <a:t>2 290 500</a:t>
                      </a: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1000" b="0" i="0" u="none" strike="noStrike">
                          <a:solidFill>
                            <a:srgbClr val="000000"/>
                          </a:solidFill>
                          <a:effectLst/>
                          <a:latin typeface="Futura Std Book" panose="020B0502020204020303"/>
                        </a:rPr>
                        <a:t>-2,6</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dirty="0">
                        <a:solidFill>
                          <a:srgbClr val="000000"/>
                        </a:solidFill>
                        <a:effectLst/>
                        <a:latin typeface="Futura Std Book" panose="020B0502020204020303" pitchFamily="34"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9971001"/>
                  </a:ext>
                </a:extLst>
              </a:tr>
              <a:tr h="274320">
                <a:tc>
                  <a:txBody>
                    <a:bodyPr/>
                    <a:lstStyle/>
                    <a:p>
                      <a:pPr algn="l" rtl="0" fontAlgn="ctr"/>
                      <a:r>
                        <a:rPr lang="sv-SE" sz="1000" u="none" strike="noStrike">
                          <a:effectLst/>
                        </a:rPr>
                        <a:t>Nyanmälda platser</a:t>
                      </a:r>
                      <a:endParaRPr lang="sv-SE" sz="1000" b="0" i="0" u="none" strike="noStrike">
                        <a:solidFill>
                          <a:srgbClr val="000000"/>
                        </a:solidFill>
                        <a:effectLst/>
                        <a:latin typeface="Futura Std Book" panose="020B0502020204020303"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sv-SE" sz="1000" b="0" i="0" u="none" strike="noStrike">
                          <a:solidFill>
                            <a:srgbClr val="000000"/>
                          </a:solidFill>
                          <a:effectLst/>
                          <a:latin typeface="Futura Std Book" panose="020B0502020204020303"/>
                        </a:rPr>
                        <a:t>136 857</a:t>
                      </a: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1000" b="0" i="0" u="none" strike="noStrike" dirty="0">
                          <a:solidFill>
                            <a:srgbClr val="000000"/>
                          </a:solidFill>
                          <a:effectLst/>
                          <a:latin typeface="Futura Std Book" panose="020B0502020204020303"/>
                        </a:rPr>
                        <a:t>-18</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a:solidFill>
                          <a:srgbClr val="000000"/>
                        </a:solidFill>
                        <a:effectLst/>
                        <a:latin typeface="Futura Std Book" panose="020B0502020204020303" pitchFamily="34"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6683519"/>
                  </a:ext>
                </a:extLst>
              </a:tr>
              <a:tr h="274320">
                <a:tc>
                  <a:txBody>
                    <a:bodyPr/>
                    <a:lstStyle/>
                    <a:p>
                      <a:pPr algn="l" rtl="0" fontAlgn="ctr"/>
                      <a:r>
                        <a:rPr lang="sv-SE" sz="1000" u="none" strike="noStrike">
                          <a:effectLst/>
                        </a:rPr>
                        <a:t>Varsel</a:t>
                      </a:r>
                      <a:endParaRPr lang="sv-SE" sz="1000" b="0" i="0" u="none" strike="noStrike">
                        <a:solidFill>
                          <a:srgbClr val="000000"/>
                        </a:solidFill>
                        <a:effectLst/>
                        <a:latin typeface="Futura Std Book" panose="020B0502020204020303"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sv-SE" sz="1000" b="0" i="0" u="none" strike="noStrike">
                          <a:solidFill>
                            <a:srgbClr val="000000"/>
                          </a:solidFill>
                          <a:effectLst/>
                          <a:latin typeface="Futura Std Book" panose="020B0502020204020303"/>
                        </a:rPr>
                        <a:t>5 623</a:t>
                      </a: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1000" b="0" i="0" u="none" strike="noStrike">
                          <a:solidFill>
                            <a:srgbClr val="000000"/>
                          </a:solidFill>
                          <a:effectLst/>
                          <a:latin typeface="Futura Std Book" panose="020B0502020204020303"/>
                        </a:rPr>
                        <a:t>-82</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dirty="0">
                        <a:solidFill>
                          <a:srgbClr val="000000"/>
                        </a:solidFill>
                        <a:effectLst/>
                        <a:latin typeface="Futura Std Book" panose="020B0502020204020303" pitchFamily="34"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531028"/>
                  </a:ext>
                </a:extLst>
              </a:tr>
              <a:tr h="274320">
                <a:tc>
                  <a:txBody>
                    <a:bodyPr/>
                    <a:lstStyle/>
                    <a:p>
                      <a:pPr algn="l" rtl="0" fontAlgn="ctr"/>
                      <a:r>
                        <a:rPr lang="sv-SE" sz="1000" u="none" strike="noStrike">
                          <a:effectLst/>
                        </a:rPr>
                        <a:t>Arbetslöshet (%)</a:t>
                      </a:r>
                      <a:endParaRPr lang="sv-SE" sz="1000" b="0" i="0" u="none" strike="noStrike">
                        <a:solidFill>
                          <a:srgbClr val="000000"/>
                        </a:solidFill>
                        <a:effectLst/>
                        <a:latin typeface="Futura Std Book" panose="020B0502020204020303"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sv-SE" sz="1000" b="0" i="0" u="none" strike="noStrike" dirty="0">
                          <a:solidFill>
                            <a:srgbClr val="000000"/>
                          </a:solidFill>
                          <a:effectLst/>
                          <a:latin typeface="Futura Std Book" panose="020B0502020204020303"/>
                        </a:rPr>
                        <a:t>6,1</a:t>
                      </a: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1000" b="0" i="0" u="none" strike="noStrike" dirty="0">
                          <a:solidFill>
                            <a:srgbClr val="000000"/>
                          </a:solidFill>
                          <a:effectLst/>
                          <a:latin typeface="+mn-lt"/>
                        </a:rPr>
                        <a:t>1,1 p.p.*</a:t>
                      </a:r>
                      <a:endParaRPr lang="sv-SE" sz="1000" b="0" i="0" u="none" strike="noStrike" dirty="0">
                        <a:solidFill>
                          <a:srgbClr val="000000"/>
                        </a:solidFill>
                        <a:effectLst/>
                        <a:latin typeface="Futura Std Book" panose="020B0502020204020303"/>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dirty="0">
                        <a:solidFill>
                          <a:srgbClr val="000000"/>
                        </a:solidFill>
                        <a:effectLst/>
                        <a:latin typeface="Futura Std Book" panose="020B0502020204020303" pitchFamily="34"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926581"/>
                  </a:ext>
                </a:extLst>
              </a:tr>
              <a:tr h="274320">
                <a:tc>
                  <a:txBody>
                    <a:bodyPr/>
                    <a:lstStyle/>
                    <a:p>
                      <a:pPr algn="l" rtl="0" fontAlgn="ctr"/>
                      <a:r>
                        <a:rPr lang="sv-SE" sz="1000" u="none" strike="noStrike">
                          <a:effectLst/>
                        </a:rPr>
                        <a:t>Befolkning (tusental)</a:t>
                      </a:r>
                      <a:endParaRPr lang="sv-SE" sz="1000" b="0" i="0" u="none" strike="noStrike">
                        <a:solidFill>
                          <a:srgbClr val="000000"/>
                        </a:solidFill>
                        <a:effectLst/>
                        <a:latin typeface="Futura Std Book" panose="020B0502020204020303"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sv-SE" sz="1000" b="0" i="0" u="none" strike="noStrike">
                          <a:solidFill>
                            <a:srgbClr val="000000"/>
                          </a:solidFill>
                          <a:effectLst/>
                          <a:latin typeface="Futura Std Book" panose="020B0502020204020303"/>
                        </a:rPr>
                        <a:t>4 711,0</a:t>
                      </a: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1000" b="0" i="0" u="none" strike="noStrike" dirty="0">
                          <a:solidFill>
                            <a:srgbClr val="000000"/>
                          </a:solidFill>
                          <a:effectLst/>
                          <a:latin typeface="Futura Std Book" panose="020B0502020204020303"/>
                        </a:rPr>
                        <a:t>0,5</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dirty="0">
                        <a:solidFill>
                          <a:srgbClr val="000000"/>
                        </a:solidFill>
                        <a:effectLst/>
                        <a:latin typeface="Futura Std Book" panose="020B0502020204020303" pitchFamily="34"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2022198"/>
                  </a:ext>
                </a:extLst>
              </a:tr>
              <a:tr h="274320">
                <a:tc>
                  <a:txBody>
                    <a:bodyPr/>
                    <a:lstStyle/>
                    <a:p>
                      <a:pPr algn="l" rtl="0" fontAlgn="ctr"/>
                      <a:r>
                        <a:rPr lang="sv-SE" sz="1000" u="none" strike="noStrike" dirty="0">
                          <a:effectLst/>
                        </a:rPr>
                        <a:t>Påbörjade lägenheter</a:t>
                      </a:r>
                      <a:endParaRPr lang="sv-SE" sz="1000" b="0" i="0" u="none" strike="noStrike" dirty="0">
                        <a:solidFill>
                          <a:srgbClr val="000000"/>
                        </a:solidFill>
                        <a:effectLst/>
                        <a:latin typeface="Futura Std Book" panose="020B0502020204020303"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sv-SE" sz="1000" b="0" i="0" u="none" strike="noStrike">
                          <a:solidFill>
                            <a:srgbClr val="000000"/>
                          </a:solidFill>
                          <a:effectLst/>
                          <a:latin typeface="Futura Std Book" panose="020B0502020204020303"/>
                        </a:rPr>
                        <a:t>6 590</a:t>
                      </a: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1000" b="0" i="0" u="none" strike="noStrike">
                          <a:solidFill>
                            <a:srgbClr val="000000"/>
                          </a:solidFill>
                          <a:effectLst/>
                          <a:latin typeface="Futura Std Book" panose="020B0502020204020303"/>
                        </a:rPr>
                        <a:t>13</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dirty="0">
                        <a:solidFill>
                          <a:srgbClr val="000000"/>
                        </a:solidFill>
                        <a:effectLst/>
                        <a:latin typeface="Futura Std Book" panose="020B0502020204020303" pitchFamily="34"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6950787"/>
                  </a:ext>
                </a:extLst>
              </a:tr>
              <a:tr h="274320">
                <a:tc>
                  <a:txBody>
                    <a:bodyPr/>
                    <a:lstStyle/>
                    <a:p>
                      <a:pPr algn="l" rtl="0" fontAlgn="ctr"/>
                      <a:r>
                        <a:rPr lang="sv-SE" sz="1000" u="none" strike="noStrike" dirty="0">
                          <a:effectLst/>
                        </a:rPr>
                        <a:t>Kommersiella övernattningar (tusental)</a:t>
                      </a:r>
                      <a:endParaRPr lang="sv-SE" sz="1000" b="0" i="0" u="none" strike="noStrike" dirty="0">
                        <a:solidFill>
                          <a:srgbClr val="000000"/>
                        </a:solidFill>
                        <a:effectLst/>
                        <a:latin typeface="Futura Std Book" panose="020B0502020204020303"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sv-SE" sz="1000" b="0" i="0" u="none" strike="noStrike">
                          <a:solidFill>
                            <a:srgbClr val="000000"/>
                          </a:solidFill>
                          <a:effectLst/>
                          <a:latin typeface="Futura Std Book" panose="020B0502020204020303"/>
                        </a:rPr>
                        <a:t>2 500</a:t>
                      </a: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sv-SE" sz="1000" b="0" i="0" u="none" strike="noStrike" dirty="0">
                          <a:solidFill>
                            <a:srgbClr val="000000"/>
                          </a:solidFill>
                          <a:effectLst/>
                          <a:latin typeface="Futura Std Book" panose="020B0502020204020303"/>
                        </a:rPr>
                        <a:t>-39</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a:solidFill>
                          <a:srgbClr val="000000"/>
                        </a:solidFill>
                        <a:effectLst/>
                        <a:latin typeface="Futura Std Book" panose="020B0502020204020303" pitchFamily="34"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3387026"/>
                  </a:ext>
                </a:extLst>
              </a:tr>
              <a:tr h="274320">
                <a:tc gridSpan="2">
                  <a:txBody>
                    <a:bodyPr/>
                    <a:lstStyle/>
                    <a:p>
                      <a:pPr algn="l" rtl="0" fontAlgn="ctr"/>
                      <a:r>
                        <a:rPr lang="sv-SE" sz="700" u="none" strike="noStrike" dirty="0">
                          <a:effectLst/>
                        </a:rPr>
                        <a:t>* Förändring i arbetslösheten visas i procentenheter, ej i procent</a:t>
                      </a:r>
                      <a:endParaRPr lang="sv-SE" sz="700" b="0" i="0" u="none" strike="noStrike" dirty="0">
                        <a:solidFill>
                          <a:srgbClr val="000000"/>
                        </a:solidFill>
                        <a:effectLst/>
                        <a:latin typeface="Futura Std Book" panose="020B05020202040203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sv-SE"/>
                    </a:p>
                  </a:txBody>
                  <a:tcPr/>
                </a:tc>
                <a:tc>
                  <a:txBody>
                    <a:bodyPr/>
                    <a:lstStyle/>
                    <a:p>
                      <a:pPr algn="l" fontAlgn="b"/>
                      <a:endParaRPr lang="sv-SE" sz="1100" b="0" i="0" u="none" strike="noStrike" dirty="0">
                        <a:solidFill>
                          <a:srgbClr val="000000"/>
                        </a:solidFill>
                        <a:effectLst/>
                        <a:latin typeface="Futura Std Book" panose="020B05020202040203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sv-SE" sz="1100" b="0" i="0" u="none" strike="noStrike" dirty="0">
                        <a:solidFill>
                          <a:srgbClr val="000000"/>
                        </a:solidFill>
                        <a:effectLst/>
                        <a:latin typeface="Futura Std Book" panose="020B0502020204020303"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4952469"/>
                  </a:ext>
                </a:extLst>
              </a:tr>
            </a:tbl>
          </a:graphicData>
        </a:graphic>
      </p:graphicFrame>
      <p:sp>
        <p:nvSpPr>
          <p:cNvPr id="45" name="Likbent triangel 44">
            <a:extLst>
              <a:ext uri="{FF2B5EF4-FFF2-40B4-BE49-F238E27FC236}">
                <a16:creationId xmlns:a16="http://schemas.microsoft.com/office/drawing/2014/main" id="{77889251-56AB-4C4F-AC04-5835F3155AD2}"/>
              </a:ext>
            </a:extLst>
          </p:cNvPr>
          <p:cNvSpPr/>
          <p:nvPr/>
        </p:nvSpPr>
        <p:spPr>
          <a:xfrm>
            <a:off x="4957062" y="2660176"/>
            <a:ext cx="168232" cy="1362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144000" rIns="144000" bIns="14400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sv-SE" sz="1100" dirty="0">
              <a:latin typeface="+mj-lt"/>
            </a:endParaRPr>
          </a:p>
        </p:txBody>
      </p:sp>
      <p:sp>
        <p:nvSpPr>
          <p:cNvPr id="47" name="Likbent triangel 46">
            <a:extLst>
              <a:ext uri="{FF2B5EF4-FFF2-40B4-BE49-F238E27FC236}">
                <a16:creationId xmlns:a16="http://schemas.microsoft.com/office/drawing/2014/main" id="{61304814-C9AC-4B42-A3F1-72C32F9001ED}"/>
              </a:ext>
            </a:extLst>
          </p:cNvPr>
          <p:cNvSpPr/>
          <p:nvPr/>
        </p:nvSpPr>
        <p:spPr>
          <a:xfrm rot="10800000">
            <a:off x="4957062" y="3256732"/>
            <a:ext cx="168232" cy="1362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144000" rIns="144000" bIns="14400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sv-SE" sz="1100" dirty="0">
              <a:latin typeface="+mj-lt"/>
            </a:endParaRPr>
          </a:p>
        </p:txBody>
      </p:sp>
      <p:sp>
        <p:nvSpPr>
          <p:cNvPr id="48" name="Likbent triangel 47">
            <a:extLst>
              <a:ext uri="{FF2B5EF4-FFF2-40B4-BE49-F238E27FC236}">
                <a16:creationId xmlns:a16="http://schemas.microsoft.com/office/drawing/2014/main" id="{58976A50-E7E8-482B-80F4-AB13AD3D7A11}"/>
              </a:ext>
            </a:extLst>
          </p:cNvPr>
          <p:cNvSpPr/>
          <p:nvPr/>
        </p:nvSpPr>
        <p:spPr>
          <a:xfrm rot="10800000">
            <a:off x="4957062" y="3528648"/>
            <a:ext cx="168232" cy="13623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144000" rIns="144000" bIns="14400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sv-SE" sz="1100" dirty="0">
              <a:latin typeface="+mj-lt"/>
            </a:endParaRPr>
          </a:p>
        </p:txBody>
      </p:sp>
      <p:sp>
        <p:nvSpPr>
          <p:cNvPr id="49" name="Likbent triangel 48">
            <a:extLst>
              <a:ext uri="{FF2B5EF4-FFF2-40B4-BE49-F238E27FC236}">
                <a16:creationId xmlns:a16="http://schemas.microsoft.com/office/drawing/2014/main" id="{31FE3FF8-6C6B-4C68-9A29-6D7454DF412C}"/>
              </a:ext>
            </a:extLst>
          </p:cNvPr>
          <p:cNvSpPr/>
          <p:nvPr/>
        </p:nvSpPr>
        <p:spPr>
          <a:xfrm rot="10800000">
            <a:off x="4957063" y="3800564"/>
            <a:ext cx="168232" cy="13623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144000" rIns="144000" bIns="14400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sv-SE" sz="1100" dirty="0">
              <a:latin typeface="+mj-lt"/>
            </a:endParaRPr>
          </a:p>
        </p:txBody>
      </p:sp>
      <p:sp>
        <p:nvSpPr>
          <p:cNvPr id="50" name="Likbent triangel 49">
            <a:extLst>
              <a:ext uri="{FF2B5EF4-FFF2-40B4-BE49-F238E27FC236}">
                <a16:creationId xmlns:a16="http://schemas.microsoft.com/office/drawing/2014/main" id="{78A2FEF7-7F86-4587-8B39-F7C4C87DC2FF}"/>
              </a:ext>
            </a:extLst>
          </p:cNvPr>
          <p:cNvSpPr/>
          <p:nvPr/>
        </p:nvSpPr>
        <p:spPr>
          <a:xfrm rot="10800000">
            <a:off x="4957062" y="4072480"/>
            <a:ext cx="168232" cy="1362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144000" rIns="144000" bIns="14400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sv-SE" sz="1100" dirty="0">
              <a:latin typeface="+mj-lt"/>
            </a:endParaRPr>
          </a:p>
        </p:txBody>
      </p:sp>
      <p:sp>
        <p:nvSpPr>
          <p:cNvPr id="51" name="Likbent triangel 50">
            <a:extLst>
              <a:ext uri="{FF2B5EF4-FFF2-40B4-BE49-F238E27FC236}">
                <a16:creationId xmlns:a16="http://schemas.microsoft.com/office/drawing/2014/main" id="{0657305E-8890-43E2-8428-25AC0D6175D7}"/>
              </a:ext>
            </a:extLst>
          </p:cNvPr>
          <p:cNvSpPr/>
          <p:nvPr/>
        </p:nvSpPr>
        <p:spPr>
          <a:xfrm>
            <a:off x="4957063" y="4344396"/>
            <a:ext cx="168232" cy="13623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144000" rIns="144000" bIns="14400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sv-SE" sz="1100" dirty="0">
              <a:latin typeface="+mj-lt"/>
            </a:endParaRPr>
          </a:p>
        </p:txBody>
      </p:sp>
      <p:sp>
        <p:nvSpPr>
          <p:cNvPr id="52" name="Likbent triangel 51">
            <a:extLst>
              <a:ext uri="{FF2B5EF4-FFF2-40B4-BE49-F238E27FC236}">
                <a16:creationId xmlns:a16="http://schemas.microsoft.com/office/drawing/2014/main" id="{403ED09C-A599-4FF9-B0CE-ABB9402705E1}"/>
              </a:ext>
            </a:extLst>
          </p:cNvPr>
          <p:cNvSpPr/>
          <p:nvPr/>
        </p:nvSpPr>
        <p:spPr>
          <a:xfrm>
            <a:off x="4957062" y="4616312"/>
            <a:ext cx="168232" cy="1362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144000" rIns="144000" bIns="14400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sv-SE" sz="1100" dirty="0">
              <a:latin typeface="+mj-lt"/>
            </a:endParaRPr>
          </a:p>
        </p:txBody>
      </p:sp>
      <p:sp>
        <p:nvSpPr>
          <p:cNvPr id="54" name="Likbent triangel 53">
            <a:extLst>
              <a:ext uri="{FF2B5EF4-FFF2-40B4-BE49-F238E27FC236}">
                <a16:creationId xmlns:a16="http://schemas.microsoft.com/office/drawing/2014/main" id="{71019FFB-0605-4133-8848-E4989828B36A}"/>
              </a:ext>
            </a:extLst>
          </p:cNvPr>
          <p:cNvSpPr/>
          <p:nvPr/>
        </p:nvSpPr>
        <p:spPr>
          <a:xfrm rot="10800000">
            <a:off x="4957062" y="5160144"/>
            <a:ext cx="168232" cy="13623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144000" rIns="144000" bIns="14400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sv-SE" sz="1100" dirty="0">
              <a:latin typeface="+mj-lt"/>
            </a:endParaRPr>
          </a:p>
        </p:txBody>
      </p:sp>
      <p:sp>
        <p:nvSpPr>
          <p:cNvPr id="19" name="Likbent triangel 18">
            <a:extLst>
              <a:ext uri="{FF2B5EF4-FFF2-40B4-BE49-F238E27FC236}">
                <a16:creationId xmlns:a16="http://schemas.microsoft.com/office/drawing/2014/main" id="{46DA747F-C1D9-47EB-A905-5FCBCBC98820}"/>
              </a:ext>
            </a:extLst>
          </p:cNvPr>
          <p:cNvSpPr/>
          <p:nvPr/>
        </p:nvSpPr>
        <p:spPr>
          <a:xfrm>
            <a:off x="4957062" y="2960494"/>
            <a:ext cx="168232" cy="1362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144000" rIns="144000" bIns="14400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sv-SE" sz="1100" dirty="0">
              <a:latin typeface="+mj-lt"/>
            </a:endParaRPr>
          </a:p>
        </p:txBody>
      </p:sp>
      <p:sp>
        <p:nvSpPr>
          <p:cNvPr id="20" name="Likbent triangel 19">
            <a:extLst>
              <a:ext uri="{FF2B5EF4-FFF2-40B4-BE49-F238E27FC236}">
                <a16:creationId xmlns:a16="http://schemas.microsoft.com/office/drawing/2014/main" id="{5CD37E49-3508-4668-B15D-F2FC210418D3}"/>
              </a:ext>
            </a:extLst>
          </p:cNvPr>
          <p:cNvSpPr/>
          <p:nvPr/>
        </p:nvSpPr>
        <p:spPr>
          <a:xfrm>
            <a:off x="4957062" y="4880530"/>
            <a:ext cx="168232" cy="1362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144000" rIns="144000" bIns="14400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sv-SE" sz="1100" dirty="0">
              <a:latin typeface="+mj-lt"/>
            </a:endParaRPr>
          </a:p>
        </p:txBody>
      </p:sp>
    </p:spTree>
    <p:extLst>
      <p:ext uri="{BB962C8B-B14F-4D97-AF65-F5344CB8AC3E}">
        <p14:creationId xmlns:p14="http://schemas.microsoft.com/office/powerpoint/2010/main" val="2771732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054E43AC-2679-46B6-A33A-FA05DD8F5F0E}"/>
              </a:ext>
            </a:extLst>
          </p:cNvPr>
          <p:cNvSpPr/>
          <p:nvPr/>
        </p:nvSpPr>
        <p:spPr>
          <a:xfrm>
            <a:off x="6167439" y="1010194"/>
            <a:ext cx="5310185" cy="504929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17550" y="342899"/>
            <a:ext cx="8426449" cy="1113955"/>
          </a:xfrm>
        </p:spPr>
        <p:txBody>
          <a:bodyPr/>
          <a:lstStyle/>
          <a:p>
            <a:r>
              <a:rPr lang="sv-SE" dirty="0"/>
              <a:t>Lönesumma</a:t>
            </a:r>
            <a:endParaRPr lang="sv-SE" b="0" dirty="0"/>
          </a:p>
        </p:txBody>
      </p:sp>
      <p:sp>
        <p:nvSpPr>
          <p:cNvPr id="3" name="textruta 2">
            <a:extLst>
              <a:ext uri="{FF2B5EF4-FFF2-40B4-BE49-F238E27FC236}">
                <a16:creationId xmlns:a16="http://schemas.microsoft.com/office/drawing/2014/main" id="{9798359B-6E44-404C-A1D1-E11B135A38C7}"/>
              </a:ext>
            </a:extLst>
          </p:cNvPr>
          <p:cNvSpPr txBox="1"/>
          <p:nvPr/>
        </p:nvSpPr>
        <p:spPr>
          <a:xfrm>
            <a:off x="714376" y="5403326"/>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47" name="textruta 46">
            <a:extLst>
              <a:ext uri="{FF2B5EF4-FFF2-40B4-BE49-F238E27FC236}">
                <a16:creationId xmlns:a16="http://schemas.microsoft.com/office/drawing/2014/main" id="{F0D5978A-B46A-429E-B36C-D780549CB1C3}"/>
              </a:ext>
            </a:extLst>
          </p:cNvPr>
          <p:cNvSpPr txBox="1"/>
          <p:nvPr/>
        </p:nvSpPr>
        <p:spPr>
          <a:xfrm>
            <a:off x="717550" y="1454674"/>
            <a:ext cx="5306047" cy="492443"/>
          </a:xfrm>
          <a:prstGeom prst="rect">
            <a:avLst/>
          </a:prstGeom>
          <a:noFill/>
        </p:spPr>
        <p:txBody>
          <a:bodyPr wrap="square" rtlCol="0">
            <a:spAutoFit/>
          </a:bodyPr>
          <a:lstStyle/>
          <a:p>
            <a:r>
              <a:rPr lang="sv-SE" sz="1400" b="1" dirty="0"/>
              <a:t>Lönesumma, Stockholmsregionen</a:t>
            </a:r>
            <a:r>
              <a:rPr lang="sv-SE" sz="1400" dirty="0"/>
              <a:t/>
            </a:r>
            <a:br>
              <a:rPr lang="sv-SE" sz="1400" dirty="0"/>
            </a:br>
            <a:r>
              <a:rPr lang="sv-SE" sz="1200" dirty="0"/>
              <a:t>Index 100 = 2011 kv1</a:t>
            </a:r>
            <a:endParaRPr lang="sv-SE" sz="1400" dirty="0"/>
          </a:p>
        </p:txBody>
      </p:sp>
      <p:graphicFrame>
        <p:nvGraphicFramePr>
          <p:cNvPr id="48" name="Tabell 47">
            <a:extLst>
              <a:ext uri="{FF2B5EF4-FFF2-40B4-BE49-F238E27FC236}">
                <a16:creationId xmlns:a16="http://schemas.microsoft.com/office/drawing/2014/main" id="{DD8C4322-11D1-4A72-A647-0B2E940C6CF9}"/>
              </a:ext>
            </a:extLst>
          </p:cNvPr>
          <p:cNvGraphicFramePr>
            <a:graphicFrameLocks noGrp="1"/>
          </p:cNvGraphicFramePr>
          <p:nvPr>
            <p:extLst>
              <p:ext uri="{D42A27DB-BD31-4B8C-83A1-F6EECF244321}">
                <p14:modId xmlns:p14="http://schemas.microsoft.com/office/powerpoint/2010/main" val="2652506320"/>
              </p:ext>
            </p:extLst>
          </p:nvPr>
        </p:nvGraphicFramePr>
        <p:xfrm>
          <a:off x="6270170" y="1111994"/>
          <a:ext cx="5068391" cy="4845692"/>
        </p:xfrm>
        <a:graphic>
          <a:graphicData uri="http://schemas.openxmlformats.org/drawingml/2006/table">
            <a:tbl>
              <a:tblPr/>
              <a:tblGrid>
                <a:gridCol w="1453645">
                  <a:extLst>
                    <a:ext uri="{9D8B030D-6E8A-4147-A177-3AD203B41FA5}">
                      <a16:colId xmlns:a16="http://schemas.microsoft.com/office/drawing/2014/main" val="3285181219"/>
                    </a:ext>
                  </a:extLst>
                </a:gridCol>
                <a:gridCol w="1072928">
                  <a:extLst>
                    <a:ext uri="{9D8B030D-6E8A-4147-A177-3AD203B41FA5}">
                      <a16:colId xmlns:a16="http://schemas.microsoft.com/office/drawing/2014/main" val="1123074367"/>
                    </a:ext>
                  </a:extLst>
                </a:gridCol>
                <a:gridCol w="906882">
                  <a:extLst>
                    <a:ext uri="{9D8B030D-6E8A-4147-A177-3AD203B41FA5}">
                      <a16:colId xmlns:a16="http://schemas.microsoft.com/office/drawing/2014/main" val="1134596441"/>
                    </a:ext>
                  </a:extLst>
                </a:gridCol>
                <a:gridCol w="817468">
                  <a:extLst>
                    <a:ext uri="{9D8B030D-6E8A-4147-A177-3AD203B41FA5}">
                      <a16:colId xmlns:a16="http://schemas.microsoft.com/office/drawing/2014/main" val="2648990650"/>
                    </a:ext>
                  </a:extLst>
                </a:gridCol>
                <a:gridCol w="817468">
                  <a:extLst>
                    <a:ext uri="{9D8B030D-6E8A-4147-A177-3AD203B41FA5}">
                      <a16:colId xmlns:a16="http://schemas.microsoft.com/office/drawing/2014/main" val="760927890"/>
                    </a:ext>
                  </a:extLst>
                </a:gridCol>
              </a:tblGrid>
              <a:tr h="167012">
                <a:tc>
                  <a:txBody>
                    <a:bodyPr/>
                    <a:lstStyle/>
                    <a:p>
                      <a:pPr algn="l" rtl="0" fontAlgn="b"/>
                      <a:r>
                        <a:rPr lang="sv-SE" sz="900" b="1" i="0" u="none" strike="noStrike" dirty="0">
                          <a:solidFill>
                            <a:srgbClr val="000000"/>
                          </a:solidFill>
                          <a:effectLst/>
                          <a:latin typeface="Futura Std Book" panose="020B0502020204020303" pitchFamily="34" charset="0"/>
                        </a:rPr>
                        <a:t>Lönesumma, total</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7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7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7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7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7300476"/>
                  </a:ext>
                </a:extLst>
              </a:tr>
              <a:tr h="112552">
                <a:tc>
                  <a:txBody>
                    <a:bodyPr/>
                    <a:lstStyle/>
                    <a:p>
                      <a:pPr marL="0" algn="ctr" defTabSz="914400" rtl="0" eaLnBrk="1" fontAlgn="b" latinLnBrk="0" hangingPunct="1"/>
                      <a:endParaRPr lang="sv-SE" sz="700" b="0" i="0" u="none" strike="noStrike" kern="1200">
                        <a:solidFill>
                          <a:srgbClr val="000000"/>
                        </a:solidFill>
                        <a:effectLst/>
                        <a:latin typeface="Futura Std Book" panose="020B0502020204020303" pitchFamily="34" charset="0"/>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2021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795392603"/>
                  </a:ext>
                </a:extLst>
              </a:tr>
              <a:tr h="112552">
                <a:tc>
                  <a:txBody>
                    <a:bodyPr/>
                    <a:lstStyle/>
                    <a:p>
                      <a:pPr marL="0" algn="ctr" defTabSz="914400" rtl="0" eaLnBrk="1" fontAlgn="b" latinLnBrk="0" hangingPunct="1"/>
                      <a:endParaRPr lang="sv-SE" sz="700" b="0" i="0" u="none" strike="noStrike" kern="1200">
                        <a:solidFill>
                          <a:srgbClr val="000000"/>
                        </a:solidFill>
                        <a:effectLst/>
                        <a:latin typeface="Futura Std Book" panose="020B0502020204020303" pitchFamily="34" charset="0"/>
                        <a:ea typeface="+mn-ea"/>
                        <a:cs typeface="+mn-cs"/>
                      </a:endParaRP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39282928"/>
                  </a:ext>
                </a:extLst>
              </a:tr>
              <a:tr h="112552">
                <a:tc>
                  <a:txBody>
                    <a:bodyPr/>
                    <a:lstStyle/>
                    <a:p>
                      <a:pPr algn="l" rtl="0" fontAlgn="b"/>
                      <a:r>
                        <a:rPr lang="sv-SE" sz="700" b="1" i="0" u="none" strike="noStrike">
                          <a:solidFill>
                            <a:srgbClr val="000000"/>
                          </a:solidFill>
                          <a:effectLst/>
                          <a:latin typeface="Futura Std Book" panose="020B0502020204020303" pitchFamily="34" charset="0"/>
                        </a:rPr>
                        <a:t>Stockholmsregionen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242,67</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6,27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2,65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23,32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18593738"/>
                  </a:ext>
                </a:extLst>
              </a:tr>
              <a:tr h="112552">
                <a:tc>
                  <a:txBody>
                    <a:bodyPr/>
                    <a:lstStyle/>
                    <a:p>
                      <a:pPr algn="l" rtl="0" fontAlgn="b"/>
                      <a:r>
                        <a:rPr lang="sv-SE" sz="700" b="1" i="0" u="none" strike="noStrike">
                          <a:solidFill>
                            <a:srgbClr val="000000"/>
                          </a:solidFill>
                          <a:effectLst/>
                          <a:latin typeface="Futura Std Book" panose="020B0502020204020303" pitchFamily="34" charset="0"/>
                        </a:rPr>
                        <a:t>Övriga Sverige</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246,27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7,67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3,21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21,57</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40802310"/>
                  </a:ext>
                </a:extLst>
              </a:tr>
              <a:tr h="112552">
                <a:tc>
                  <a:txBody>
                    <a:bodyPr/>
                    <a:lstStyle/>
                    <a:p>
                      <a:pPr algn="l" rtl="0" fontAlgn="b"/>
                      <a:r>
                        <a:rPr lang="sv-SE" sz="700" b="0" i="0" u="none" strike="noStrike">
                          <a:solidFill>
                            <a:srgbClr val="000000"/>
                          </a:solidFill>
                          <a:effectLst/>
                          <a:latin typeface="Futura Std Book" panose="020B0502020204020303" pitchFamily="34" charset="0"/>
                        </a:rPr>
                        <a:t>Stockholms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150,18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3,75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2,56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25,66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73042615"/>
                  </a:ext>
                </a:extLst>
              </a:tr>
              <a:tr h="112552">
                <a:tc>
                  <a:txBody>
                    <a:bodyPr/>
                    <a:lstStyle/>
                    <a:p>
                      <a:pPr algn="l" rtl="0" fontAlgn="b"/>
                      <a:r>
                        <a:rPr lang="sv-SE" sz="700" b="0" i="0" u="none" strike="noStrike">
                          <a:solidFill>
                            <a:srgbClr val="000000"/>
                          </a:solidFill>
                          <a:effectLst/>
                          <a:latin typeface="Futura Std Book" panose="020B0502020204020303" pitchFamily="34" charset="0"/>
                        </a:rPr>
                        <a:t>Uppsala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15,24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0,65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4,48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24,72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1780031"/>
                  </a:ext>
                </a:extLst>
              </a:tr>
              <a:tr h="112552">
                <a:tc>
                  <a:txBody>
                    <a:bodyPr/>
                    <a:lstStyle/>
                    <a:p>
                      <a:pPr algn="l" rtl="0" fontAlgn="b"/>
                      <a:r>
                        <a:rPr lang="sv-SE" sz="700" b="0" i="0" u="none" strike="noStrike">
                          <a:solidFill>
                            <a:srgbClr val="000000"/>
                          </a:solidFill>
                          <a:effectLst/>
                          <a:latin typeface="Futura Std Book" panose="020B0502020204020303" pitchFamily="34" charset="0"/>
                        </a:rPr>
                        <a:t>Södermanlands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10,19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0,44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4,50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19,79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49914578"/>
                  </a:ext>
                </a:extLst>
              </a:tr>
              <a:tr h="112552">
                <a:tc>
                  <a:txBody>
                    <a:bodyPr/>
                    <a:lstStyle/>
                    <a:p>
                      <a:pPr algn="l" rtl="0" fontAlgn="b"/>
                      <a:r>
                        <a:rPr lang="sv-SE" sz="700" b="0" i="0" u="none" strike="noStrike">
                          <a:solidFill>
                            <a:srgbClr val="000000"/>
                          </a:solidFill>
                          <a:effectLst/>
                          <a:latin typeface="Futura Std Book" panose="020B0502020204020303" pitchFamily="34" charset="0"/>
                        </a:rPr>
                        <a:t>Östergötlands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20,17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0,53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2,71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21,98</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89417947"/>
                  </a:ext>
                </a:extLst>
              </a:tr>
              <a:tr h="112552">
                <a:tc>
                  <a:txBody>
                    <a:bodyPr/>
                    <a:lstStyle/>
                    <a:p>
                      <a:pPr algn="l" rtl="0" fontAlgn="b"/>
                      <a:r>
                        <a:rPr lang="sv-SE" sz="700" b="0" i="0" u="none" strike="noStrike">
                          <a:solidFill>
                            <a:srgbClr val="000000"/>
                          </a:solidFill>
                          <a:effectLst/>
                          <a:latin typeface="Futura Std Book" panose="020B0502020204020303" pitchFamily="34" charset="0"/>
                        </a:rPr>
                        <a:t>Örebro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13,03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0,25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1,99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19,06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15974242"/>
                  </a:ext>
                </a:extLst>
              </a:tr>
              <a:tr h="112552">
                <a:tc>
                  <a:txBody>
                    <a:bodyPr/>
                    <a:lstStyle/>
                    <a:p>
                      <a:pPr algn="l" rtl="0" fontAlgn="b"/>
                      <a:r>
                        <a:rPr lang="sv-SE" sz="700" b="0" i="0" u="none" strike="noStrike">
                          <a:solidFill>
                            <a:srgbClr val="000000"/>
                          </a:solidFill>
                          <a:effectLst/>
                          <a:latin typeface="Futura Std Book" panose="020B0502020204020303" pitchFamily="34" charset="0"/>
                        </a:rPr>
                        <a:t>Västmanlands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11,22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0,02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0,22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16,73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79251396"/>
                  </a:ext>
                </a:extLst>
              </a:tr>
              <a:tr h="112552">
                <a:tc>
                  <a:txBody>
                    <a:bodyPr/>
                    <a:lstStyle/>
                    <a:p>
                      <a:pPr algn="l" rtl="0" fontAlgn="b"/>
                      <a:r>
                        <a:rPr lang="sv-SE" sz="700" b="0" i="0" u="none" strike="noStrike">
                          <a:solidFill>
                            <a:srgbClr val="000000"/>
                          </a:solidFill>
                          <a:effectLst/>
                          <a:latin typeface="Futura Std Book" panose="020B0502020204020303" pitchFamily="34" charset="0"/>
                        </a:rPr>
                        <a:t>Dalarnas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11,44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0,33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2,97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15,91</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5086362"/>
                  </a:ext>
                </a:extLst>
              </a:tr>
              <a:tr h="112552">
                <a:tc>
                  <a:txBody>
                    <a:bodyPr/>
                    <a:lstStyle/>
                    <a:p>
                      <a:pPr algn="l" rtl="0" fontAlgn="b"/>
                      <a:r>
                        <a:rPr lang="sv-SE" sz="700" b="0" i="0" u="none" strike="noStrike">
                          <a:solidFill>
                            <a:srgbClr val="000000"/>
                          </a:solidFill>
                          <a:effectLst/>
                          <a:latin typeface="Futura Std Book" panose="020B0502020204020303" pitchFamily="34" charset="0"/>
                        </a:rPr>
                        <a:t>Gävleborgs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11,21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0,29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2,62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a:rPr>
                        <a:t>16,80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08389213"/>
                  </a:ext>
                </a:extLst>
              </a:tr>
              <a:tr h="112552">
                <a:tc>
                  <a:txBody>
                    <a:bodyPr/>
                    <a:lstStyle/>
                    <a:p>
                      <a:pPr algn="l" fontAlgn="b"/>
                      <a:endParaRPr lang="sv-SE" sz="700" b="0" i="0" u="none" strike="noStrike">
                        <a:solidFill>
                          <a:srgbClr val="000000"/>
                        </a:solidFill>
                        <a:effectLst/>
                        <a:latin typeface="Arial" panose="020B0604020202020204" pitchFamily="34" charset="0"/>
                      </a:endParaRP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34295022"/>
                  </a:ext>
                </a:extLst>
              </a:tr>
              <a:tr h="125873">
                <a:tc gridSpan="2">
                  <a:txBody>
                    <a:bodyPr/>
                    <a:lstStyle/>
                    <a:p>
                      <a:pPr algn="l" rtl="0" fontAlgn="b"/>
                      <a:r>
                        <a:rPr lang="sv-SE" sz="800" b="1" i="0" u="none" strike="noStrike">
                          <a:solidFill>
                            <a:srgbClr val="000000"/>
                          </a:solidFill>
                          <a:effectLst/>
                          <a:latin typeface="Futura Std Book" panose="020B0502020204020303" pitchFamily="34" charset="0"/>
                        </a:rPr>
                        <a:t>Lönesumma per sysselsatt</a:t>
                      </a:r>
                    </a:p>
                  </a:txBody>
                  <a:tcPr marL="144000"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18054916"/>
                  </a:ext>
                </a:extLst>
              </a:tr>
              <a:tr h="112552">
                <a:tc>
                  <a:txBody>
                    <a:bodyPr/>
                    <a:lstStyle/>
                    <a:p>
                      <a:pPr algn="ctr" rtl="0" fontAlgn="b"/>
                      <a:endParaRPr lang="sv-SE" sz="700" b="0" i="0" u="none" strike="noStrike">
                        <a:solidFill>
                          <a:srgbClr val="000000"/>
                        </a:solidFill>
                        <a:effectLst/>
                        <a:latin typeface="Futura Std Book" panose="020B0502020204020303" pitchFamily="34" charset="0"/>
                      </a:endParaRP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2021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610307148"/>
                  </a:ext>
                </a:extLst>
              </a:tr>
              <a:tr h="112552">
                <a:tc>
                  <a:txBody>
                    <a:bodyPr/>
                    <a:lstStyle/>
                    <a:p>
                      <a:pPr algn="ctr" rtl="0" fontAlgn="b"/>
                      <a:endParaRPr lang="sv-SE" sz="700" b="0" i="0" u="none" strike="noStrike">
                        <a:solidFill>
                          <a:srgbClr val="000000"/>
                        </a:solidFill>
                        <a:effectLst/>
                        <a:latin typeface="Futura Std Book" panose="020B0502020204020303" pitchFamily="34" charset="0"/>
                      </a:endParaRP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64197611"/>
                  </a:ext>
                </a:extLst>
              </a:tr>
              <a:tr h="112552">
                <a:tc>
                  <a:txBody>
                    <a:bodyPr/>
                    <a:lstStyle/>
                    <a:p>
                      <a:pPr algn="l" rtl="0" fontAlgn="b"/>
                      <a:r>
                        <a:rPr lang="sv-SE" sz="700" b="1" i="0" u="none" strike="noStrike">
                          <a:solidFill>
                            <a:srgbClr val="000000"/>
                          </a:solidFill>
                          <a:effectLst/>
                          <a:latin typeface="Futura Std Book" panose="020B0502020204020303" pitchFamily="34" charset="0"/>
                        </a:rPr>
                        <a:t>Stockholmsregionen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105,95</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5,46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5,44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18,70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62210337"/>
                  </a:ext>
                </a:extLst>
              </a:tr>
              <a:tr h="112552">
                <a:tc>
                  <a:txBody>
                    <a:bodyPr/>
                    <a:lstStyle/>
                    <a:p>
                      <a:pPr algn="l" rtl="0" fontAlgn="b"/>
                      <a:r>
                        <a:rPr lang="sv-SE" sz="700" b="1" i="0" u="none" strike="noStrike">
                          <a:solidFill>
                            <a:srgbClr val="000000"/>
                          </a:solidFill>
                          <a:effectLst/>
                          <a:latin typeface="Futura Std Book" panose="020B0502020204020303" pitchFamily="34" charset="0"/>
                        </a:rPr>
                        <a:t>Övriga Sverige</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93,61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5,33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6,04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20,45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4244441"/>
                  </a:ext>
                </a:extLst>
              </a:tr>
              <a:tr h="112552">
                <a:tc>
                  <a:txBody>
                    <a:bodyPr/>
                    <a:lstStyle/>
                    <a:p>
                      <a:pPr algn="l" rtl="0" fontAlgn="b"/>
                      <a:r>
                        <a:rPr lang="sv-SE" sz="700" b="0" i="0" u="none" strike="noStrike">
                          <a:solidFill>
                            <a:srgbClr val="000000"/>
                          </a:solidFill>
                          <a:effectLst/>
                          <a:latin typeface="Futura Std Book" panose="020B0502020204020303" pitchFamily="34" charset="0"/>
                        </a:rPr>
                        <a:t>Stockholms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120,12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6,46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5,69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17,95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60847663"/>
                  </a:ext>
                </a:extLst>
              </a:tr>
              <a:tr h="112552">
                <a:tc>
                  <a:txBody>
                    <a:bodyPr/>
                    <a:lstStyle/>
                    <a:p>
                      <a:pPr algn="l" rtl="0" fontAlgn="b"/>
                      <a:r>
                        <a:rPr lang="sv-SE" sz="700" b="0" i="0" u="none" strike="noStrike">
                          <a:solidFill>
                            <a:srgbClr val="000000"/>
                          </a:solidFill>
                          <a:effectLst/>
                          <a:latin typeface="Futura Std Book" panose="020B0502020204020303" pitchFamily="34" charset="0"/>
                        </a:rPr>
                        <a:t>Uppsala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84,69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4,35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5,41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24,45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40445591"/>
                  </a:ext>
                </a:extLst>
              </a:tr>
              <a:tr h="112552">
                <a:tc>
                  <a:txBody>
                    <a:bodyPr/>
                    <a:lstStyle/>
                    <a:p>
                      <a:pPr algn="l" rtl="0" fontAlgn="b"/>
                      <a:r>
                        <a:rPr lang="sv-SE" sz="700" b="0" i="0" u="none" strike="noStrike">
                          <a:solidFill>
                            <a:srgbClr val="000000"/>
                          </a:solidFill>
                          <a:effectLst/>
                          <a:latin typeface="Futura Std Book" panose="020B0502020204020303" pitchFamily="34" charset="0"/>
                        </a:rPr>
                        <a:t>Södermanlands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78,90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5,06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6,85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19,05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07282379"/>
                  </a:ext>
                </a:extLst>
              </a:tr>
              <a:tr h="112552">
                <a:tc>
                  <a:txBody>
                    <a:bodyPr/>
                    <a:lstStyle/>
                    <a:p>
                      <a:pPr algn="l" rtl="0" fontAlgn="b"/>
                      <a:r>
                        <a:rPr lang="sv-SE" sz="700" b="0" i="0" u="none" strike="noStrike">
                          <a:solidFill>
                            <a:srgbClr val="000000"/>
                          </a:solidFill>
                          <a:effectLst/>
                          <a:latin typeface="Futura Std Book" panose="020B0502020204020303" pitchFamily="34" charset="0"/>
                        </a:rPr>
                        <a:t>Östergötlands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95,44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7,24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8,20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21,34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08835504"/>
                  </a:ext>
                </a:extLst>
              </a:tr>
              <a:tr h="112552">
                <a:tc>
                  <a:txBody>
                    <a:bodyPr/>
                    <a:lstStyle/>
                    <a:p>
                      <a:pPr algn="l" rtl="0" fontAlgn="b"/>
                      <a:r>
                        <a:rPr lang="sv-SE" sz="700" b="0" i="0" u="none" strike="noStrike">
                          <a:solidFill>
                            <a:srgbClr val="000000"/>
                          </a:solidFill>
                          <a:effectLst/>
                          <a:latin typeface="Futura Std Book" panose="020B0502020204020303" pitchFamily="34" charset="0"/>
                        </a:rPr>
                        <a:t>Örebro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91,76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-0,48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-0,52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12,86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85246496"/>
                  </a:ext>
                </a:extLst>
              </a:tr>
              <a:tr h="112552">
                <a:tc>
                  <a:txBody>
                    <a:bodyPr/>
                    <a:lstStyle/>
                    <a:p>
                      <a:pPr algn="l" rtl="0" fontAlgn="b"/>
                      <a:r>
                        <a:rPr lang="sv-SE" sz="700" b="0" i="0" u="none" strike="noStrike">
                          <a:solidFill>
                            <a:srgbClr val="000000"/>
                          </a:solidFill>
                          <a:effectLst/>
                          <a:latin typeface="Futura Std Book" panose="020B0502020204020303" pitchFamily="34" charset="0"/>
                        </a:rPr>
                        <a:t>Västmanlands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91,16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4,43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5,11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16,07</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23345248"/>
                  </a:ext>
                </a:extLst>
              </a:tr>
              <a:tr h="112552">
                <a:tc>
                  <a:txBody>
                    <a:bodyPr/>
                    <a:lstStyle/>
                    <a:p>
                      <a:pPr algn="l" rtl="0" fontAlgn="b"/>
                      <a:r>
                        <a:rPr lang="sv-SE" sz="700" b="0" i="0" u="none" strike="noStrike">
                          <a:solidFill>
                            <a:srgbClr val="000000"/>
                          </a:solidFill>
                          <a:effectLst/>
                          <a:latin typeface="Futura Std Book" panose="020B0502020204020303" pitchFamily="34" charset="0"/>
                        </a:rPr>
                        <a:t>Dalarnas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86,77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2,57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3,05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17,15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7448679"/>
                  </a:ext>
                </a:extLst>
              </a:tr>
              <a:tr h="112552">
                <a:tc>
                  <a:txBody>
                    <a:bodyPr/>
                    <a:lstStyle/>
                    <a:p>
                      <a:pPr algn="l" rtl="0" fontAlgn="b"/>
                      <a:r>
                        <a:rPr lang="sv-SE" sz="700" b="0" i="0" u="none" strike="noStrike">
                          <a:solidFill>
                            <a:srgbClr val="000000"/>
                          </a:solidFill>
                          <a:effectLst/>
                          <a:latin typeface="Futura Std Book" panose="020B0502020204020303" pitchFamily="34" charset="0"/>
                        </a:rPr>
                        <a:t>Gävleborgs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91,11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6,19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7,29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a:rPr>
                        <a:t>16,70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87404314"/>
                  </a:ext>
                </a:extLst>
              </a:tr>
              <a:tr h="112552">
                <a:tc>
                  <a:txBody>
                    <a:bodyPr/>
                    <a:lstStyle/>
                    <a:p>
                      <a:pPr algn="l" fontAlgn="b"/>
                      <a:endParaRPr lang="sv-SE" sz="700" b="0" i="0" u="none" strike="noStrike">
                        <a:solidFill>
                          <a:srgbClr val="000000"/>
                        </a:solidFill>
                        <a:effectLst/>
                        <a:latin typeface="Arial" panose="020B0604020202020204" pitchFamily="34" charset="0"/>
                      </a:endParaRP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4240591"/>
                  </a:ext>
                </a:extLst>
              </a:tr>
              <a:tr h="125873">
                <a:tc gridSpan="2">
                  <a:txBody>
                    <a:bodyPr/>
                    <a:lstStyle/>
                    <a:p>
                      <a:pPr algn="l" rtl="0" fontAlgn="b"/>
                      <a:r>
                        <a:rPr lang="sv-SE" sz="800" b="1" i="0" u="none" strike="noStrike">
                          <a:solidFill>
                            <a:srgbClr val="000000"/>
                          </a:solidFill>
                          <a:effectLst/>
                          <a:latin typeface="Futura Std Book" panose="020B0502020204020303" pitchFamily="34" charset="0"/>
                        </a:rPr>
                        <a:t>Lönesumma per invånare</a:t>
                      </a:r>
                    </a:p>
                  </a:txBody>
                  <a:tcPr marL="144000"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7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75481177"/>
                  </a:ext>
                </a:extLst>
              </a:tr>
              <a:tr h="112552">
                <a:tc>
                  <a:txBody>
                    <a:bodyPr/>
                    <a:lstStyle/>
                    <a:p>
                      <a:pPr algn="ctr" rtl="0"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2021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998410928"/>
                  </a:ext>
                </a:extLst>
              </a:tr>
              <a:tr h="112552">
                <a:tc>
                  <a:txBody>
                    <a:bodyPr/>
                    <a:lstStyle/>
                    <a:p>
                      <a:pPr algn="ctr" rtl="0" fontAlgn="b"/>
                      <a:endParaRPr lang="sv-SE" sz="7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7548939"/>
                  </a:ext>
                </a:extLst>
              </a:tr>
              <a:tr h="112552">
                <a:tc>
                  <a:txBody>
                    <a:bodyPr/>
                    <a:lstStyle/>
                    <a:p>
                      <a:pPr algn="l" rtl="0" fontAlgn="b"/>
                      <a:r>
                        <a:rPr lang="sv-SE" sz="700" b="1" i="0" u="none" strike="noStrike">
                          <a:solidFill>
                            <a:srgbClr val="000000"/>
                          </a:solidFill>
                          <a:effectLst/>
                          <a:latin typeface="Futura Std Book" panose="020B0502020204020303" pitchFamily="34" charset="0"/>
                        </a:rPr>
                        <a:t>Stockholmsregionen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51,51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1,09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2,17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16,38</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05125194"/>
                  </a:ext>
                </a:extLst>
              </a:tr>
              <a:tr h="112552">
                <a:tc>
                  <a:txBody>
                    <a:bodyPr/>
                    <a:lstStyle/>
                    <a:p>
                      <a:pPr algn="l" rtl="0" fontAlgn="b"/>
                      <a:r>
                        <a:rPr lang="sv-SE" sz="700" b="1" i="0" u="none" strike="noStrike">
                          <a:solidFill>
                            <a:srgbClr val="000000"/>
                          </a:solidFill>
                          <a:effectLst/>
                          <a:latin typeface="Futura Std Book" panose="020B0502020204020303" pitchFamily="34" charset="0"/>
                        </a:rPr>
                        <a:t>Övriga Sverige</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43,37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1,17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2,78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16,23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8436302"/>
                  </a:ext>
                </a:extLst>
              </a:tr>
              <a:tr h="112552">
                <a:tc>
                  <a:txBody>
                    <a:bodyPr/>
                    <a:lstStyle/>
                    <a:p>
                      <a:pPr algn="l" rtl="0" fontAlgn="b"/>
                      <a:r>
                        <a:rPr lang="sv-SE" sz="700" b="0" i="0" u="none" strike="noStrike">
                          <a:solidFill>
                            <a:srgbClr val="000000"/>
                          </a:solidFill>
                          <a:effectLst/>
                          <a:latin typeface="Futura Std Book" panose="020B0502020204020303" pitchFamily="34" charset="0"/>
                        </a:rPr>
                        <a:t>Stockholms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62,69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1,25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2,03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17,45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3048211"/>
                  </a:ext>
                </a:extLst>
              </a:tr>
              <a:tr h="112552">
                <a:tc>
                  <a:txBody>
                    <a:bodyPr/>
                    <a:lstStyle/>
                    <a:p>
                      <a:pPr algn="l" rtl="0" fontAlgn="b"/>
                      <a:r>
                        <a:rPr lang="sv-SE" sz="700" b="0" i="0" u="none" strike="noStrike">
                          <a:solidFill>
                            <a:srgbClr val="000000"/>
                          </a:solidFill>
                          <a:effectLst/>
                          <a:latin typeface="Futura Std Book" panose="020B0502020204020303" pitchFamily="34" charset="0"/>
                        </a:rPr>
                        <a:t>Uppsala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39,14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1,24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3,28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13,83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44031259"/>
                  </a:ext>
                </a:extLst>
              </a:tr>
              <a:tr h="112552">
                <a:tc>
                  <a:txBody>
                    <a:bodyPr/>
                    <a:lstStyle/>
                    <a:p>
                      <a:pPr algn="l" rtl="0" fontAlgn="b"/>
                      <a:r>
                        <a:rPr lang="sv-SE" sz="700" b="0" i="0" u="none" strike="noStrike">
                          <a:solidFill>
                            <a:srgbClr val="000000"/>
                          </a:solidFill>
                          <a:effectLst/>
                          <a:latin typeface="Futura Std Book" panose="020B0502020204020303" pitchFamily="34" charset="0"/>
                        </a:rPr>
                        <a:t>Södermanlands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33,99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1,29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3,95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13,72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49306117"/>
                  </a:ext>
                </a:extLst>
              </a:tr>
              <a:tr h="112552">
                <a:tc>
                  <a:txBody>
                    <a:bodyPr/>
                    <a:lstStyle/>
                    <a:p>
                      <a:pPr algn="l" rtl="0" fontAlgn="b"/>
                      <a:r>
                        <a:rPr lang="sv-SE" sz="700" b="0" i="0" u="none" strike="noStrike">
                          <a:solidFill>
                            <a:srgbClr val="000000"/>
                          </a:solidFill>
                          <a:effectLst/>
                          <a:latin typeface="Futura Std Book" panose="020B0502020204020303" pitchFamily="34" charset="0"/>
                        </a:rPr>
                        <a:t>Östergötlands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43,14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0,98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2,33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16,54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13351606"/>
                  </a:ext>
                </a:extLst>
              </a:tr>
              <a:tr h="112552">
                <a:tc>
                  <a:txBody>
                    <a:bodyPr/>
                    <a:lstStyle/>
                    <a:p>
                      <a:pPr algn="l" rtl="0" fontAlgn="b"/>
                      <a:r>
                        <a:rPr lang="sv-SE" sz="700" b="0" i="0" u="none" strike="noStrike">
                          <a:solidFill>
                            <a:srgbClr val="000000"/>
                          </a:solidFill>
                          <a:effectLst/>
                          <a:latin typeface="Futura Std Book" panose="020B0502020204020303" pitchFamily="34" charset="0"/>
                        </a:rPr>
                        <a:t>Örebro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42,63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0,74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1,76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13,59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1624687"/>
                  </a:ext>
                </a:extLst>
              </a:tr>
              <a:tr h="112552">
                <a:tc>
                  <a:txBody>
                    <a:bodyPr/>
                    <a:lstStyle/>
                    <a:p>
                      <a:pPr algn="l" rtl="0" fontAlgn="b"/>
                      <a:r>
                        <a:rPr lang="sv-SE" sz="700" b="0" i="0" u="none" strike="noStrike">
                          <a:solidFill>
                            <a:srgbClr val="000000"/>
                          </a:solidFill>
                          <a:effectLst/>
                          <a:latin typeface="Futura Std Book" panose="020B0502020204020303" pitchFamily="34" charset="0"/>
                        </a:rPr>
                        <a:t>Västmanlands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40,42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-0,10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-0,24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11,33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7819549"/>
                  </a:ext>
                </a:extLst>
              </a:tr>
              <a:tr h="112552">
                <a:tc>
                  <a:txBody>
                    <a:bodyPr/>
                    <a:lstStyle/>
                    <a:p>
                      <a:pPr algn="l" rtl="0" fontAlgn="b"/>
                      <a:r>
                        <a:rPr lang="sv-SE" sz="700" b="0" i="0" u="none" strike="noStrike">
                          <a:solidFill>
                            <a:srgbClr val="000000"/>
                          </a:solidFill>
                          <a:effectLst/>
                          <a:latin typeface="Futura Std Book" panose="020B0502020204020303" pitchFamily="34" charset="0"/>
                        </a:rPr>
                        <a:t>Dalarnas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39,73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1,14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2,96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13,31</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40832860"/>
                  </a:ext>
                </a:extLst>
              </a:tr>
              <a:tr h="112552">
                <a:tc>
                  <a:txBody>
                    <a:bodyPr/>
                    <a:lstStyle/>
                    <a:p>
                      <a:pPr algn="l" rtl="0" fontAlgn="b"/>
                      <a:r>
                        <a:rPr lang="sv-SE" sz="700" b="0" i="0" u="none" strike="noStrike">
                          <a:solidFill>
                            <a:srgbClr val="000000"/>
                          </a:solidFill>
                          <a:effectLst/>
                          <a:latin typeface="Futura Std Book" panose="020B0502020204020303" pitchFamily="34" charset="0"/>
                        </a:rPr>
                        <a:t>Gävleborgs län</a:t>
                      </a:r>
                    </a:p>
                  </a:txBody>
                  <a:tcPr marL="144000"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38,97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0,98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2,57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a:rPr>
                        <a:t>14,66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80591204"/>
                  </a:ext>
                </a:extLst>
              </a:tr>
            </a:tbl>
          </a:graphicData>
        </a:graphic>
      </p:graphicFrame>
      <p:graphicFrame>
        <p:nvGraphicFramePr>
          <p:cNvPr id="8" name="Diagram 7">
            <a:extLst>
              <a:ext uri="{FF2B5EF4-FFF2-40B4-BE49-F238E27FC236}">
                <a16:creationId xmlns:a16="http://schemas.microsoft.com/office/drawing/2014/main" id="{CEEFEE53-63F1-4C0D-B0A8-19657EC4C6CB}"/>
              </a:ext>
            </a:extLst>
          </p:cNvPr>
          <p:cNvGraphicFramePr>
            <a:graphicFrameLocks/>
          </p:cNvGraphicFramePr>
          <p:nvPr>
            <p:extLst>
              <p:ext uri="{D42A27DB-BD31-4B8C-83A1-F6EECF244321}">
                <p14:modId xmlns:p14="http://schemas.microsoft.com/office/powerpoint/2010/main" val="2126330437"/>
              </p:ext>
            </p:extLst>
          </p:nvPr>
        </p:nvGraphicFramePr>
        <p:xfrm>
          <a:off x="714377" y="1901101"/>
          <a:ext cx="5314000" cy="3383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400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1ACDB6A-7CD6-4A8B-B8D3-405B91A5B37F}"/>
              </a:ext>
            </a:extLst>
          </p:cNvPr>
          <p:cNvSpPr>
            <a:spLocks noGrp="1"/>
          </p:cNvSpPr>
          <p:nvPr>
            <p:ph type="title"/>
          </p:nvPr>
        </p:nvSpPr>
        <p:spPr>
          <a:xfrm>
            <a:off x="717550" y="339576"/>
            <a:ext cx="8426449" cy="1113955"/>
          </a:xfrm>
        </p:spPr>
        <p:txBody>
          <a:bodyPr/>
          <a:lstStyle/>
          <a:p>
            <a:r>
              <a:rPr lang="sv-SE" dirty="0"/>
              <a:t>Lönesumma efter sektor</a:t>
            </a:r>
          </a:p>
        </p:txBody>
      </p:sp>
      <p:sp>
        <p:nvSpPr>
          <p:cNvPr id="9" name="textruta 8">
            <a:extLst>
              <a:ext uri="{FF2B5EF4-FFF2-40B4-BE49-F238E27FC236}">
                <a16:creationId xmlns:a16="http://schemas.microsoft.com/office/drawing/2014/main" id="{6C5ABB88-2DCC-4FEB-B7BF-E357241F858A}"/>
              </a:ext>
            </a:extLst>
          </p:cNvPr>
          <p:cNvSpPr txBox="1"/>
          <p:nvPr/>
        </p:nvSpPr>
        <p:spPr>
          <a:xfrm>
            <a:off x="717550" y="5749523"/>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11" name="Rektangel 10">
            <a:extLst>
              <a:ext uri="{FF2B5EF4-FFF2-40B4-BE49-F238E27FC236}">
                <a16:creationId xmlns:a16="http://schemas.microsoft.com/office/drawing/2014/main" id="{AD96E257-3E57-4C3F-A13C-E78E67C4357C}"/>
              </a:ext>
            </a:extLst>
          </p:cNvPr>
          <p:cNvSpPr/>
          <p:nvPr/>
        </p:nvSpPr>
        <p:spPr>
          <a:xfrm>
            <a:off x="6167438" y="1016000"/>
            <a:ext cx="5307011" cy="5113337"/>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35" name="textruta 34">
            <a:extLst>
              <a:ext uri="{FF2B5EF4-FFF2-40B4-BE49-F238E27FC236}">
                <a16:creationId xmlns:a16="http://schemas.microsoft.com/office/drawing/2014/main" id="{7BEAC0AA-359B-4125-9E83-5111F610F497}"/>
              </a:ext>
            </a:extLst>
          </p:cNvPr>
          <p:cNvSpPr txBox="1"/>
          <p:nvPr/>
        </p:nvSpPr>
        <p:spPr>
          <a:xfrm>
            <a:off x="717549" y="1450749"/>
            <a:ext cx="5511583" cy="461665"/>
          </a:xfrm>
          <a:prstGeom prst="rect">
            <a:avLst/>
          </a:prstGeom>
          <a:noFill/>
        </p:spPr>
        <p:txBody>
          <a:bodyPr wrap="square" rtlCol="0">
            <a:spAutoFit/>
          </a:bodyPr>
          <a:lstStyle/>
          <a:p>
            <a:r>
              <a:rPr lang="sv-SE" sz="1200" b="1" dirty="0"/>
              <a:t>Lönesumma i privat sektor efter näringsgren, Stockholmsregionen</a:t>
            </a:r>
            <a:r>
              <a:rPr lang="sv-SE" sz="1200" dirty="0"/>
              <a:t/>
            </a:r>
            <a:br>
              <a:rPr lang="sv-SE" sz="1200" dirty="0"/>
            </a:br>
            <a:r>
              <a:rPr lang="sv-SE" sz="1100" dirty="0"/>
              <a:t>Index 100 = 2011 kv1</a:t>
            </a:r>
            <a:endParaRPr lang="sv-SE" sz="1200" dirty="0"/>
          </a:p>
        </p:txBody>
      </p:sp>
      <p:graphicFrame>
        <p:nvGraphicFramePr>
          <p:cNvPr id="36" name="Tabell 35">
            <a:extLst>
              <a:ext uri="{FF2B5EF4-FFF2-40B4-BE49-F238E27FC236}">
                <a16:creationId xmlns:a16="http://schemas.microsoft.com/office/drawing/2014/main" id="{9964D3EE-8858-4494-9399-45B6A2035CD4}"/>
              </a:ext>
            </a:extLst>
          </p:cNvPr>
          <p:cNvGraphicFramePr>
            <a:graphicFrameLocks noGrp="1"/>
          </p:cNvGraphicFramePr>
          <p:nvPr>
            <p:extLst>
              <p:ext uri="{D42A27DB-BD31-4B8C-83A1-F6EECF244321}">
                <p14:modId xmlns:p14="http://schemas.microsoft.com/office/powerpoint/2010/main" val="2493323126"/>
              </p:ext>
            </p:extLst>
          </p:nvPr>
        </p:nvGraphicFramePr>
        <p:xfrm>
          <a:off x="6370239" y="1160585"/>
          <a:ext cx="4907361" cy="4795728"/>
        </p:xfrm>
        <a:graphic>
          <a:graphicData uri="http://schemas.openxmlformats.org/drawingml/2006/table">
            <a:tbl>
              <a:tblPr/>
              <a:tblGrid>
                <a:gridCol w="1362767">
                  <a:extLst>
                    <a:ext uri="{9D8B030D-6E8A-4147-A177-3AD203B41FA5}">
                      <a16:colId xmlns:a16="http://schemas.microsoft.com/office/drawing/2014/main" val="2902089952"/>
                    </a:ext>
                  </a:extLst>
                </a:gridCol>
                <a:gridCol w="893254">
                  <a:extLst>
                    <a:ext uri="{9D8B030D-6E8A-4147-A177-3AD203B41FA5}">
                      <a16:colId xmlns:a16="http://schemas.microsoft.com/office/drawing/2014/main" val="1769554071"/>
                    </a:ext>
                  </a:extLst>
                </a:gridCol>
                <a:gridCol w="1055661">
                  <a:extLst>
                    <a:ext uri="{9D8B030D-6E8A-4147-A177-3AD203B41FA5}">
                      <a16:colId xmlns:a16="http://schemas.microsoft.com/office/drawing/2014/main" val="2922638486"/>
                    </a:ext>
                  </a:extLst>
                </a:gridCol>
                <a:gridCol w="767386">
                  <a:extLst>
                    <a:ext uri="{9D8B030D-6E8A-4147-A177-3AD203B41FA5}">
                      <a16:colId xmlns:a16="http://schemas.microsoft.com/office/drawing/2014/main" val="858848143"/>
                    </a:ext>
                  </a:extLst>
                </a:gridCol>
                <a:gridCol w="828293">
                  <a:extLst>
                    <a:ext uri="{9D8B030D-6E8A-4147-A177-3AD203B41FA5}">
                      <a16:colId xmlns:a16="http://schemas.microsoft.com/office/drawing/2014/main" val="595606904"/>
                    </a:ext>
                  </a:extLst>
                </a:gridCol>
              </a:tblGrid>
              <a:tr h="192707">
                <a:tc>
                  <a:txBody>
                    <a:bodyPr/>
                    <a:lstStyle/>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2021 kv1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3770252610"/>
                  </a:ext>
                </a:extLst>
              </a:tr>
              <a:tr h="161625">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34267235"/>
                  </a:ext>
                </a:extLst>
              </a:tr>
              <a:tr h="141226">
                <a:tc>
                  <a:txBody>
                    <a:bodyPr/>
                    <a:lstStyle/>
                    <a:p>
                      <a:pPr algn="l" rtl="0" fontAlgn="b"/>
                      <a:r>
                        <a:rPr lang="sv-SE" sz="700" b="1" i="0" u="none" strike="noStrike">
                          <a:solidFill>
                            <a:srgbClr val="C40064"/>
                          </a:solidFill>
                          <a:effectLst/>
                          <a:latin typeface="Futura Std Book" panose="020B0502020204020303" pitchFamily="34" charset="0"/>
                        </a:rPr>
                        <a:t>Industri</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3503858"/>
                  </a:ext>
                </a:extLst>
              </a:tr>
              <a:tr h="124852">
                <a:tc>
                  <a:txBody>
                    <a:bodyPr/>
                    <a:lstStyle/>
                    <a:p>
                      <a:pPr algn="l" rtl="0" fontAlgn="b"/>
                      <a:r>
                        <a:rPr lang="sv-SE" sz="700" b="1" i="0" u="none" strike="noStrike">
                          <a:solidFill>
                            <a:srgbClr val="000000"/>
                          </a:solidFill>
                          <a:effectLst/>
                          <a:latin typeface="Futura Std Book" panose="020B0502020204020303" pitchFamily="34" charset="0"/>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27,51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1,01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3,81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6,80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62065759"/>
                  </a:ext>
                </a:extLst>
              </a:tr>
              <a:tr h="124852">
                <a:tc>
                  <a:txBody>
                    <a:bodyPr/>
                    <a:lstStyle/>
                    <a:p>
                      <a:pPr algn="l" rtl="0" fontAlgn="b"/>
                      <a:r>
                        <a:rPr lang="sv-SE" sz="700" b="1" i="0" u="none" strike="noStrike">
                          <a:solidFill>
                            <a:srgbClr val="000000"/>
                          </a:solidFill>
                          <a:effectLst/>
                          <a:latin typeface="Futura Std Book" panose="020B0502020204020303" pitchFamily="34" charset="0"/>
                        </a:rPr>
                        <a:t>Övriga 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43,89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2,13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5,09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19,34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88204665"/>
                  </a:ext>
                </a:extLst>
              </a:tr>
              <a:tr h="124852">
                <a:tc>
                  <a:txBody>
                    <a:bodyPr/>
                    <a:lstStyle/>
                    <a:p>
                      <a:pPr algn="l" rtl="0" fontAlgn="b"/>
                      <a:r>
                        <a:rPr lang="sv-SE" sz="700" b="0" i="0" u="none" strike="noStrike">
                          <a:solidFill>
                            <a:srgbClr val="000000"/>
                          </a:solidFill>
                          <a:effectLst/>
                          <a:latin typeface="Futura Std Book" panose="020B0502020204020303" pitchFamily="34" charset="0"/>
                        </a:rPr>
                        <a:t>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10,46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0,69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7,02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-1,35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72217211"/>
                  </a:ext>
                </a:extLst>
              </a:tr>
              <a:tr h="124852">
                <a:tc>
                  <a:txBody>
                    <a:bodyPr/>
                    <a:lstStyle/>
                    <a:p>
                      <a:pPr algn="l" rtl="0" fontAlgn="b"/>
                      <a:r>
                        <a:rPr lang="sv-SE" sz="700" b="0" i="0" u="none" strike="noStrike">
                          <a:solidFill>
                            <a:srgbClr val="000000"/>
                          </a:solidFill>
                          <a:effectLst/>
                          <a:latin typeface="Futura Std Book" panose="020B0502020204020303" pitchFamily="34" charset="0"/>
                        </a:rPr>
                        <a:t>Uppsala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1,87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0,11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6,18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24,77</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10732449"/>
                  </a:ext>
                </a:extLst>
              </a:tr>
              <a:tr h="124852">
                <a:tc>
                  <a:txBody>
                    <a:bodyPr/>
                    <a:lstStyle/>
                    <a:p>
                      <a:pPr algn="l" rtl="0" fontAlgn="b"/>
                      <a:r>
                        <a:rPr lang="sv-SE" sz="700" b="0" i="0" u="none" strike="noStrike">
                          <a:solidFill>
                            <a:srgbClr val="000000"/>
                          </a:solidFill>
                          <a:effectLst/>
                          <a:latin typeface="Futura Std Book" panose="020B0502020204020303" pitchFamily="34" charset="0"/>
                        </a:rPr>
                        <a:t>Södermanlands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1,90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0,12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6,46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13,49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87921729"/>
                  </a:ext>
                </a:extLst>
              </a:tr>
              <a:tr h="124852">
                <a:tc>
                  <a:txBody>
                    <a:bodyPr/>
                    <a:lstStyle/>
                    <a:p>
                      <a:pPr algn="l" rtl="0" fontAlgn="b"/>
                      <a:r>
                        <a:rPr lang="sv-SE" sz="700" b="0" i="0" u="none" strike="noStrike">
                          <a:solidFill>
                            <a:srgbClr val="000000"/>
                          </a:solidFill>
                          <a:effectLst/>
                          <a:latin typeface="Futura Std Book" panose="020B0502020204020303" pitchFamily="34" charset="0"/>
                        </a:rPr>
                        <a:t>Östergötlands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3,73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0,07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1,93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15,52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88132206"/>
                  </a:ext>
                </a:extLst>
              </a:tr>
              <a:tr h="126000">
                <a:tc>
                  <a:txBody>
                    <a:bodyPr/>
                    <a:lstStyle/>
                    <a:p>
                      <a:pPr algn="l" rtl="0" fontAlgn="b"/>
                      <a:r>
                        <a:rPr lang="sv-SE" sz="700" b="0" i="0" u="none" strike="noStrike">
                          <a:solidFill>
                            <a:srgbClr val="000000"/>
                          </a:solidFill>
                          <a:effectLst/>
                          <a:latin typeface="Futura Std Book" panose="020B0502020204020303" pitchFamily="34" charset="0"/>
                        </a:rPr>
                        <a:t>Örebro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2,44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0,09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3,77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12,53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21585894"/>
                  </a:ext>
                </a:extLst>
              </a:tr>
              <a:tr h="124852">
                <a:tc>
                  <a:txBody>
                    <a:bodyPr/>
                    <a:lstStyle/>
                    <a:p>
                      <a:pPr algn="l" rtl="0" fontAlgn="b"/>
                      <a:r>
                        <a:rPr lang="sv-SE" sz="700" b="0" i="0" u="none" strike="noStrike">
                          <a:solidFill>
                            <a:srgbClr val="000000"/>
                          </a:solidFill>
                          <a:effectLst/>
                          <a:latin typeface="Futura Std Book" panose="020B0502020204020303" pitchFamily="34" charset="0"/>
                        </a:rPr>
                        <a:t>Västmanlands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2,64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-0,23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-8,02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6,80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8240644"/>
                  </a:ext>
                </a:extLst>
              </a:tr>
              <a:tr h="124852">
                <a:tc>
                  <a:txBody>
                    <a:bodyPr/>
                    <a:lstStyle/>
                    <a:p>
                      <a:pPr algn="l" rtl="0" fontAlgn="b"/>
                      <a:r>
                        <a:rPr lang="sv-SE" sz="700" b="0" i="0" u="none" strike="noStrike">
                          <a:solidFill>
                            <a:srgbClr val="000000"/>
                          </a:solidFill>
                          <a:effectLst/>
                          <a:latin typeface="Futura Std Book" panose="020B0502020204020303" pitchFamily="34" charset="0"/>
                        </a:rPr>
                        <a:t>Dalarnas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2,19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0,19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9,79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9,44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50425080"/>
                  </a:ext>
                </a:extLst>
              </a:tr>
              <a:tr h="124852">
                <a:tc>
                  <a:txBody>
                    <a:bodyPr/>
                    <a:lstStyle/>
                    <a:p>
                      <a:pPr algn="l" rtl="0" fontAlgn="b"/>
                      <a:r>
                        <a:rPr lang="sv-SE" sz="700" b="0" i="0" u="none" strike="noStrike">
                          <a:solidFill>
                            <a:srgbClr val="000000"/>
                          </a:solidFill>
                          <a:effectLst/>
                          <a:latin typeface="Futura Std Book" panose="020B0502020204020303" pitchFamily="34" charset="0"/>
                        </a:rPr>
                        <a:t>Gävleborgs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2,28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-0,02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-0,99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a:rPr>
                        <a:t>7,98</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25644711"/>
                  </a:ext>
                </a:extLst>
              </a:tr>
              <a:tr h="124852">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63654103"/>
                  </a:ext>
                </a:extLst>
              </a:tr>
              <a:tr h="124852">
                <a:tc>
                  <a:txBody>
                    <a:bodyPr/>
                    <a:lstStyle/>
                    <a:p>
                      <a:pPr algn="l" rtl="0" fontAlgn="b"/>
                      <a:r>
                        <a:rPr lang="sv-SE" sz="700" b="1" i="0" u="none" strike="noStrike">
                          <a:solidFill>
                            <a:srgbClr val="006EBF"/>
                          </a:solidFill>
                          <a:effectLst/>
                          <a:latin typeface="Futura Std Book" panose="020B0502020204020303" pitchFamily="34" charset="0"/>
                        </a:rPr>
                        <a:t>Tjänster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94591235"/>
                  </a:ext>
                </a:extLst>
              </a:tr>
              <a:tr h="124852">
                <a:tc>
                  <a:txBody>
                    <a:bodyPr/>
                    <a:lstStyle/>
                    <a:p>
                      <a:pPr algn="l" rtl="0" fontAlgn="b"/>
                      <a:r>
                        <a:rPr lang="sv-SE" sz="700" b="1" i="0" u="none" strike="noStrike">
                          <a:solidFill>
                            <a:srgbClr val="000000"/>
                          </a:solidFill>
                          <a:effectLst/>
                          <a:latin typeface="Futura Std Book" panose="020B0502020204020303" pitchFamily="34" charset="0"/>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138,01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2,10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1,54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24,82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76234542"/>
                  </a:ext>
                </a:extLst>
              </a:tr>
              <a:tr h="146843">
                <a:tc>
                  <a:txBody>
                    <a:bodyPr/>
                    <a:lstStyle/>
                    <a:p>
                      <a:pPr algn="l" rtl="0" fontAlgn="b"/>
                      <a:r>
                        <a:rPr lang="sv-SE" sz="700" b="1" i="0" u="none" strike="noStrike">
                          <a:solidFill>
                            <a:srgbClr val="000000"/>
                          </a:solidFill>
                          <a:effectLst/>
                          <a:latin typeface="Futura Std Book" panose="020B0502020204020303" pitchFamily="34" charset="0"/>
                        </a:rPr>
                        <a:t>Övriga 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105,51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1,10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1,05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21,74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89154255"/>
                  </a:ext>
                </a:extLst>
              </a:tr>
              <a:tr h="124852">
                <a:tc>
                  <a:txBody>
                    <a:bodyPr/>
                    <a:lstStyle/>
                    <a:p>
                      <a:pPr algn="l" rtl="0" fontAlgn="b"/>
                      <a:r>
                        <a:rPr lang="sv-SE" sz="700" b="0" i="0" u="none" strike="noStrike">
                          <a:solidFill>
                            <a:srgbClr val="000000"/>
                          </a:solidFill>
                          <a:effectLst/>
                          <a:latin typeface="Futura Std Book" panose="020B0502020204020303" pitchFamily="34" charset="0"/>
                        </a:rPr>
                        <a:t>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102,41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1,62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1,61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27,02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71367003"/>
                  </a:ext>
                </a:extLst>
              </a:tr>
              <a:tr h="124852">
                <a:tc>
                  <a:txBody>
                    <a:bodyPr/>
                    <a:lstStyle/>
                    <a:p>
                      <a:pPr algn="l" rtl="0" fontAlgn="b"/>
                      <a:r>
                        <a:rPr lang="sv-SE" sz="700" b="0" i="0" u="none" strike="noStrike">
                          <a:solidFill>
                            <a:srgbClr val="000000"/>
                          </a:solidFill>
                          <a:effectLst/>
                          <a:latin typeface="Futura Std Book" panose="020B0502020204020303" pitchFamily="34" charset="0"/>
                        </a:rPr>
                        <a:t>Uppsala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6,29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0,31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5,21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28,35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60980241"/>
                  </a:ext>
                </a:extLst>
              </a:tr>
              <a:tr h="124852">
                <a:tc>
                  <a:txBody>
                    <a:bodyPr/>
                    <a:lstStyle/>
                    <a:p>
                      <a:pPr algn="l" rtl="0" fontAlgn="b"/>
                      <a:r>
                        <a:rPr lang="sv-SE" sz="700" b="0" i="0" u="none" strike="noStrike">
                          <a:solidFill>
                            <a:srgbClr val="000000"/>
                          </a:solidFill>
                          <a:effectLst/>
                          <a:latin typeface="Futura Std Book" panose="020B0502020204020303" pitchFamily="34" charset="0"/>
                        </a:rPr>
                        <a:t>Södermanlands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3,54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0,07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1,98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12,30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0705941"/>
                  </a:ext>
                </a:extLst>
              </a:tr>
              <a:tr h="124852">
                <a:tc>
                  <a:txBody>
                    <a:bodyPr/>
                    <a:lstStyle/>
                    <a:p>
                      <a:pPr algn="l" rtl="0" fontAlgn="b"/>
                      <a:r>
                        <a:rPr lang="sv-SE" sz="700" b="0" i="0" u="none" strike="noStrike">
                          <a:solidFill>
                            <a:srgbClr val="000000"/>
                          </a:solidFill>
                          <a:effectLst/>
                          <a:latin typeface="Futura Std Book" panose="020B0502020204020303" pitchFamily="34" charset="0"/>
                        </a:rPr>
                        <a:t>Östergötlands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8,38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0,13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1,59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23,44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70453554"/>
                  </a:ext>
                </a:extLst>
              </a:tr>
              <a:tr h="130543">
                <a:tc>
                  <a:txBody>
                    <a:bodyPr/>
                    <a:lstStyle/>
                    <a:p>
                      <a:pPr algn="l" rtl="0" fontAlgn="b"/>
                      <a:r>
                        <a:rPr lang="sv-SE" sz="700" b="0" i="0" u="none" strike="noStrike">
                          <a:solidFill>
                            <a:srgbClr val="000000"/>
                          </a:solidFill>
                          <a:effectLst/>
                          <a:latin typeface="Futura Std Book" panose="020B0502020204020303" pitchFamily="34" charset="0"/>
                        </a:rPr>
                        <a:t>Örebro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5,07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-0,02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-0,43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17,21</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3262820"/>
                  </a:ext>
                </a:extLst>
              </a:tr>
              <a:tr h="124852">
                <a:tc>
                  <a:txBody>
                    <a:bodyPr/>
                    <a:lstStyle/>
                    <a:p>
                      <a:pPr algn="l" rtl="0" fontAlgn="b"/>
                      <a:r>
                        <a:rPr lang="sv-SE" sz="700" b="0" i="0" u="none" strike="noStrike" dirty="0">
                          <a:solidFill>
                            <a:srgbClr val="000000"/>
                          </a:solidFill>
                          <a:effectLst/>
                          <a:latin typeface="Futura Std Book" panose="020B0502020204020303" pitchFamily="34" charset="0"/>
                        </a:rPr>
                        <a:t>Västmanlands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4,40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0,05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1,04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16,23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05864079"/>
                  </a:ext>
                </a:extLst>
              </a:tr>
              <a:tr h="124852">
                <a:tc>
                  <a:txBody>
                    <a:bodyPr/>
                    <a:lstStyle/>
                    <a:p>
                      <a:pPr algn="l" rtl="0" fontAlgn="b"/>
                      <a:r>
                        <a:rPr lang="sv-SE" sz="700" b="0" i="0" u="none" strike="noStrike">
                          <a:solidFill>
                            <a:srgbClr val="000000"/>
                          </a:solidFill>
                          <a:effectLst/>
                          <a:latin typeface="Futura Std Book" panose="020B0502020204020303" pitchFamily="34" charset="0"/>
                        </a:rPr>
                        <a:t>Dalarnas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4,12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-0,04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-0,86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14,28</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91463291"/>
                  </a:ext>
                </a:extLst>
              </a:tr>
              <a:tr h="124852">
                <a:tc>
                  <a:txBody>
                    <a:bodyPr/>
                    <a:lstStyle/>
                    <a:p>
                      <a:pPr algn="l" rtl="0" fontAlgn="b"/>
                      <a:r>
                        <a:rPr lang="sv-SE" sz="700" b="0" i="0" u="none" strike="noStrike">
                          <a:solidFill>
                            <a:srgbClr val="000000"/>
                          </a:solidFill>
                          <a:effectLst/>
                          <a:latin typeface="Futura Std Book" panose="020B0502020204020303" pitchFamily="34" charset="0"/>
                        </a:rPr>
                        <a:t>Gävleborgs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3,80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-0,02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-0,57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a:rPr>
                        <a:t>12,34</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40818617"/>
                  </a:ext>
                </a:extLst>
              </a:tr>
              <a:tr h="124852">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70341681"/>
                  </a:ext>
                </a:extLst>
              </a:tr>
              <a:tr h="124852">
                <a:tc>
                  <a:txBody>
                    <a:bodyPr/>
                    <a:lstStyle/>
                    <a:p>
                      <a:pPr algn="l" rtl="0" fontAlgn="b"/>
                      <a:r>
                        <a:rPr lang="sv-SE" sz="700" b="1" i="0" u="none" strike="noStrike">
                          <a:solidFill>
                            <a:srgbClr val="DD4A2C"/>
                          </a:solidFill>
                          <a:effectLst/>
                          <a:latin typeface="Futura Std Book" panose="020B0502020204020303" pitchFamily="34" charset="0"/>
                        </a:rPr>
                        <a:t>Övrigt*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17154549"/>
                  </a:ext>
                </a:extLst>
              </a:tr>
              <a:tr h="124852">
                <a:tc>
                  <a:txBody>
                    <a:bodyPr/>
                    <a:lstStyle/>
                    <a:p>
                      <a:pPr algn="l" rtl="0" fontAlgn="b"/>
                      <a:r>
                        <a:rPr lang="sv-SE" sz="700" b="1" i="0" u="none" strike="noStrike">
                          <a:solidFill>
                            <a:srgbClr val="000000"/>
                          </a:solidFill>
                          <a:effectLst/>
                          <a:latin typeface="Futura Std Book" panose="020B0502020204020303" pitchFamily="34" charset="0"/>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17,33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0,64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3,84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30,93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62014838"/>
                  </a:ext>
                </a:extLst>
              </a:tr>
              <a:tr h="124852">
                <a:tc>
                  <a:txBody>
                    <a:bodyPr/>
                    <a:lstStyle/>
                    <a:p>
                      <a:pPr algn="l" rtl="0" fontAlgn="b"/>
                      <a:r>
                        <a:rPr lang="sv-SE" sz="700" b="1" i="0" u="none" strike="noStrike">
                          <a:solidFill>
                            <a:srgbClr val="000000"/>
                          </a:solidFill>
                          <a:effectLst/>
                          <a:latin typeface="Futura Std Book" panose="020B0502020204020303" pitchFamily="34" charset="0"/>
                        </a:rPr>
                        <a:t>Övriga 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20,45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0,74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3,75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1" i="0" u="none" strike="noStrike">
                          <a:solidFill>
                            <a:srgbClr val="000000"/>
                          </a:solidFill>
                          <a:effectLst/>
                          <a:latin typeface="Futura Std Book" panose="020B0502020204020303"/>
                        </a:rPr>
                        <a:t>31,76</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93607120"/>
                  </a:ext>
                </a:extLst>
              </a:tr>
              <a:tr h="124852">
                <a:tc>
                  <a:txBody>
                    <a:bodyPr/>
                    <a:lstStyle/>
                    <a:p>
                      <a:pPr algn="l" rtl="0" fontAlgn="b"/>
                      <a:r>
                        <a:rPr lang="sv-SE" sz="700" b="0" i="0" u="none" strike="noStrike">
                          <a:solidFill>
                            <a:srgbClr val="000000"/>
                          </a:solidFill>
                          <a:effectLst/>
                          <a:latin typeface="Futura Std Book" panose="020B0502020204020303" pitchFamily="34" charset="0"/>
                        </a:rPr>
                        <a:t>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9,33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0,45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5,01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32,19</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5587738"/>
                  </a:ext>
                </a:extLst>
              </a:tr>
              <a:tr h="124852">
                <a:tc>
                  <a:txBody>
                    <a:bodyPr/>
                    <a:lstStyle/>
                    <a:p>
                      <a:pPr algn="l" rtl="0" fontAlgn="b"/>
                      <a:r>
                        <a:rPr lang="sv-SE" sz="700" b="0" i="0" u="none" strike="noStrike">
                          <a:solidFill>
                            <a:srgbClr val="000000"/>
                          </a:solidFill>
                          <a:effectLst/>
                          <a:latin typeface="Futura Std Book" panose="020B0502020204020303" pitchFamily="34" charset="0"/>
                        </a:rPr>
                        <a:t>Uppsala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1,31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0,03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1,97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28,98</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15253616"/>
                  </a:ext>
                </a:extLst>
              </a:tr>
              <a:tr h="124852">
                <a:tc>
                  <a:txBody>
                    <a:bodyPr/>
                    <a:lstStyle/>
                    <a:p>
                      <a:pPr algn="l" rtl="0" fontAlgn="b"/>
                      <a:r>
                        <a:rPr lang="sv-SE" sz="700" b="0" i="0" u="none" strike="noStrike">
                          <a:solidFill>
                            <a:srgbClr val="000000"/>
                          </a:solidFill>
                          <a:effectLst/>
                          <a:latin typeface="Futura Std Book" panose="020B0502020204020303" pitchFamily="34" charset="0"/>
                        </a:rPr>
                        <a:t>Södermanlands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1,00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0,05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4,97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33,30</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91430988"/>
                  </a:ext>
                </a:extLst>
              </a:tr>
              <a:tr h="124852">
                <a:tc>
                  <a:txBody>
                    <a:bodyPr/>
                    <a:lstStyle/>
                    <a:p>
                      <a:pPr algn="l" rtl="0" fontAlgn="b"/>
                      <a:r>
                        <a:rPr lang="sv-SE" sz="700" b="0" i="0" u="none" strike="noStrike">
                          <a:solidFill>
                            <a:srgbClr val="000000"/>
                          </a:solidFill>
                          <a:effectLst/>
                          <a:latin typeface="Futura Std Book" panose="020B0502020204020303" pitchFamily="34" charset="0"/>
                        </a:rPr>
                        <a:t>Östergötlands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1,56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-0,01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-0,52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27,03</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09859294"/>
                  </a:ext>
                </a:extLst>
              </a:tr>
              <a:tr h="124852">
                <a:tc>
                  <a:txBody>
                    <a:bodyPr/>
                    <a:lstStyle/>
                    <a:p>
                      <a:pPr algn="l" rtl="0" fontAlgn="b"/>
                      <a:r>
                        <a:rPr lang="sv-SE" sz="700" b="0" i="0" u="none" strike="noStrike">
                          <a:solidFill>
                            <a:srgbClr val="000000"/>
                          </a:solidFill>
                          <a:effectLst/>
                          <a:latin typeface="Futura Std Book" panose="020B0502020204020303" pitchFamily="34" charset="0"/>
                        </a:rPr>
                        <a:t>Örebro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1,05</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0,02</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1,56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33,52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55070201"/>
                  </a:ext>
                </a:extLst>
              </a:tr>
              <a:tr h="124852">
                <a:tc>
                  <a:txBody>
                    <a:bodyPr/>
                    <a:lstStyle/>
                    <a:p>
                      <a:pPr algn="l" rtl="0" fontAlgn="b"/>
                      <a:r>
                        <a:rPr lang="sv-SE" sz="700" b="0" i="0" u="none" strike="noStrike">
                          <a:solidFill>
                            <a:srgbClr val="000000"/>
                          </a:solidFill>
                          <a:effectLst/>
                          <a:latin typeface="Futura Std Book" panose="020B0502020204020303" pitchFamily="34" charset="0"/>
                        </a:rPr>
                        <a:t>Västmanlands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0,91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0,04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4,70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36,42</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25577340"/>
                  </a:ext>
                </a:extLst>
              </a:tr>
              <a:tr h="124852">
                <a:tc>
                  <a:txBody>
                    <a:bodyPr/>
                    <a:lstStyle/>
                    <a:p>
                      <a:pPr algn="l" rtl="0" fontAlgn="b"/>
                      <a:r>
                        <a:rPr lang="sv-SE" sz="700" b="0" i="0" u="none" strike="noStrike">
                          <a:solidFill>
                            <a:srgbClr val="000000"/>
                          </a:solidFill>
                          <a:effectLst/>
                          <a:latin typeface="Futura Std Book" panose="020B0502020204020303" pitchFamily="34" charset="0"/>
                        </a:rPr>
                        <a:t>Dalarnas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1,08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0,03</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2,79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26,47</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36234347"/>
                  </a:ext>
                </a:extLst>
              </a:tr>
              <a:tr h="124852">
                <a:tc>
                  <a:txBody>
                    <a:bodyPr/>
                    <a:lstStyle/>
                    <a:p>
                      <a:pPr algn="l" rtl="0" fontAlgn="b"/>
                      <a:r>
                        <a:rPr lang="sv-SE" sz="700" b="0" i="0" u="none" strike="noStrike">
                          <a:solidFill>
                            <a:srgbClr val="000000"/>
                          </a:solidFill>
                          <a:effectLst/>
                          <a:latin typeface="Futura Std Book" panose="020B0502020204020303" pitchFamily="34" charset="0"/>
                        </a:rPr>
                        <a:t>Gävleborgs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1,08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0,04</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a:rPr>
                        <a:t>4,26</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a:rPr>
                        <a:t>24,35</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12299490"/>
                  </a:ext>
                </a:extLst>
              </a:tr>
            </a:tbl>
          </a:graphicData>
        </a:graphic>
      </p:graphicFrame>
      <p:sp>
        <p:nvSpPr>
          <p:cNvPr id="37" name="Rektangel 36">
            <a:extLst>
              <a:ext uri="{FF2B5EF4-FFF2-40B4-BE49-F238E27FC236}">
                <a16:creationId xmlns:a16="http://schemas.microsoft.com/office/drawing/2014/main" id="{C3B2ECF0-2518-46E1-9F26-48A5CAD593E0}"/>
              </a:ext>
            </a:extLst>
          </p:cNvPr>
          <p:cNvSpPr/>
          <p:nvPr/>
        </p:nvSpPr>
        <p:spPr>
          <a:xfrm>
            <a:off x="6167438" y="6273800"/>
            <a:ext cx="3564132" cy="200055"/>
          </a:xfrm>
          <a:prstGeom prst="rect">
            <a:avLst/>
          </a:prstGeom>
        </p:spPr>
        <p:txBody>
          <a:bodyPr wrap="square">
            <a:spAutoFit/>
          </a:bodyPr>
          <a:lstStyle/>
          <a:p>
            <a:r>
              <a:rPr lang="sv-SE" sz="700"/>
              <a:t>*I </a:t>
            </a:r>
            <a:r>
              <a:rPr lang="sv-SE" sz="700" dirty="0"/>
              <a:t>övrigt ingår jordbruk, skogsbruk och fiske, byggverksamhet samt okänd näringsgren</a:t>
            </a:r>
          </a:p>
        </p:txBody>
      </p:sp>
      <p:graphicFrame>
        <p:nvGraphicFramePr>
          <p:cNvPr id="10" name="Diagram 9">
            <a:extLst>
              <a:ext uri="{FF2B5EF4-FFF2-40B4-BE49-F238E27FC236}">
                <a16:creationId xmlns:a16="http://schemas.microsoft.com/office/drawing/2014/main" id="{C5E8EDC1-3380-4530-88A4-300459EE5E5A}"/>
              </a:ext>
            </a:extLst>
          </p:cNvPr>
          <p:cNvGraphicFramePr>
            <a:graphicFrameLocks/>
          </p:cNvGraphicFramePr>
          <p:nvPr>
            <p:extLst>
              <p:ext uri="{D42A27DB-BD31-4B8C-83A1-F6EECF244321}">
                <p14:modId xmlns:p14="http://schemas.microsoft.com/office/powerpoint/2010/main" val="3003601931"/>
              </p:ext>
            </p:extLst>
          </p:nvPr>
        </p:nvGraphicFramePr>
        <p:xfrm>
          <a:off x="717549" y="1826902"/>
          <a:ext cx="5307012" cy="39226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110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9" y="342899"/>
            <a:ext cx="8426449" cy="1113955"/>
          </a:xfrm>
        </p:spPr>
        <p:txBody>
          <a:bodyPr/>
          <a:lstStyle/>
          <a:p>
            <a:r>
              <a:rPr lang="sv-SE" dirty="0"/>
              <a:t>Nyföretagande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9" y="5468395"/>
            <a:ext cx="1149674" cy="215444"/>
          </a:xfrm>
          <a:prstGeom prst="rect">
            <a:avLst/>
          </a:prstGeom>
          <a:noFill/>
        </p:spPr>
        <p:txBody>
          <a:bodyPr wrap="none" rtlCol="0">
            <a:spAutoFit/>
          </a:bodyPr>
          <a:lstStyle/>
          <a:p>
            <a:r>
              <a:rPr lang="sv-SE" sz="800" dirty="0"/>
              <a:t>Källa: Bolagsverket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8" y="3429000"/>
            <a:ext cx="4704373"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2" y="1484319"/>
            <a:ext cx="4704373" cy="1961791"/>
          </a:xfrm>
        </p:spPr>
        <p:txBody>
          <a:bodyPr/>
          <a:lstStyle/>
          <a:p>
            <a:pPr marL="285750" indent="-285750">
              <a:buFont typeface="Arial" panose="020B0604020202020204" pitchFamily="34" charset="0"/>
              <a:buChar char="•"/>
            </a:pPr>
            <a:r>
              <a:rPr lang="sv-SE" sz="1400" dirty="0"/>
              <a:t>Det startades nästan 11 300 nya företag i Stockholmsregionen under kvartalet. Det är en ökning med drygt 2 procent jämfört med 2020. </a:t>
            </a:r>
          </a:p>
          <a:p>
            <a:pPr marL="285750" indent="-285750">
              <a:buFont typeface="Arial" panose="020B0604020202020204" pitchFamily="34" charset="0"/>
              <a:buChar char="•"/>
            </a:pPr>
            <a:r>
              <a:rPr lang="sv-SE" sz="1400" dirty="0" smtClean="0"/>
              <a:t>Södermanland, Östergötland</a:t>
            </a:r>
            <a:r>
              <a:rPr lang="sv-SE" sz="1400" dirty="0"/>
              <a:t>, </a:t>
            </a:r>
            <a:r>
              <a:rPr lang="sv-SE" sz="1400" dirty="0" smtClean="0"/>
              <a:t>och Örebro län </a:t>
            </a:r>
            <a:r>
              <a:rPr lang="sv-SE" sz="1400" dirty="0"/>
              <a:t>svarade för den starkaste ökningen av nyföretagandet.</a:t>
            </a:r>
            <a:br>
              <a:rPr lang="sv-SE" sz="1400" dirty="0"/>
            </a:br>
            <a:endParaRPr lang="sv-SE" sz="1400" dirty="0"/>
          </a:p>
          <a:p>
            <a:pPr marL="285750" indent="-285750">
              <a:buFont typeface="Arial" panose="020B0604020202020204" pitchFamily="34" charset="0"/>
              <a:buChar char="•"/>
            </a:pPr>
            <a:r>
              <a:rPr lang="sv-SE" sz="1400" dirty="0"/>
              <a:t/>
            </a:r>
            <a:br>
              <a:rPr lang="sv-SE" sz="1400" dirty="0"/>
            </a:br>
            <a:endParaRPr lang="sv-SE" sz="1400" dirty="0"/>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2433"/>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32409" y="1453192"/>
            <a:ext cx="3773790" cy="492443"/>
          </a:xfrm>
          <a:prstGeom prst="rect">
            <a:avLst/>
          </a:prstGeom>
          <a:noFill/>
        </p:spPr>
        <p:txBody>
          <a:bodyPr wrap="none" rtlCol="0">
            <a:spAutoFit/>
          </a:bodyPr>
          <a:lstStyle/>
          <a:p>
            <a:r>
              <a:rPr lang="sv-SE" sz="1400" b="1" dirty="0"/>
              <a:t>Nyregistrerade företag</a:t>
            </a:r>
            <a:r>
              <a:rPr lang="sv-SE" sz="1400" dirty="0"/>
              <a:t/>
            </a:r>
            <a:br>
              <a:rPr lang="sv-SE" sz="1400" dirty="0"/>
            </a:br>
            <a:r>
              <a:rPr lang="sv-SE" sz="1200" dirty="0"/>
              <a:t>Säsongsrensade värden (glidande medelvärde)</a:t>
            </a:r>
            <a:endParaRPr lang="sv-SE" sz="1400" dirty="0"/>
          </a:p>
        </p:txBody>
      </p:sp>
      <p:graphicFrame>
        <p:nvGraphicFramePr>
          <p:cNvPr id="26" name="Tabell 25">
            <a:extLst>
              <a:ext uri="{FF2B5EF4-FFF2-40B4-BE49-F238E27FC236}">
                <a16:creationId xmlns:a16="http://schemas.microsoft.com/office/drawing/2014/main" id="{939CDD42-BDD7-4554-B633-F6201AB90704}"/>
              </a:ext>
            </a:extLst>
          </p:cNvPr>
          <p:cNvGraphicFramePr>
            <a:graphicFrameLocks noGrp="1"/>
          </p:cNvGraphicFramePr>
          <p:nvPr>
            <p:extLst>
              <p:ext uri="{D42A27DB-BD31-4B8C-83A1-F6EECF244321}">
                <p14:modId xmlns:p14="http://schemas.microsoft.com/office/powerpoint/2010/main" val="493749649"/>
              </p:ext>
            </p:extLst>
          </p:nvPr>
        </p:nvGraphicFramePr>
        <p:xfrm>
          <a:off x="6934615" y="3637350"/>
          <a:ext cx="4345576" cy="2265881"/>
        </p:xfrm>
        <a:graphic>
          <a:graphicData uri="http://schemas.openxmlformats.org/drawingml/2006/table">
            <a:tbl>
              <a:tblPr bandRow="1">
                <a:tableStyleId>{2D5ABB26-0587-4C30-8999-92F81FD0307C}</a:tableStyleId>
              </a:tblPr>
              <a:tblGrid>
                <a:gridCol w="1419481">
                  <a:extLst>
                    <a:ext uri="{9D8B030D-6E8A-4147-A177-3AD203B41FA5}">
                      <a16:colId xmlns:a16="http://schemas.microsoft.com/office/drawing/2014/main" val="1678076792"/>
                    </a:ext>
                  </a:extLst>
                </a:gridCol>
                <a:gridCol w="630426">
                  <a:extLst>
                    <a:ext uri="{9D8B030D-6E8A-4147-A177-3AD203B41FA5}">
                      <a16:colId xmlns:a16="http://schemas.microsoft.com/office/drawing/2014/main" val="2601369493"/>
                    </a:ext>
                  </a:extLst>
                </a:gridCol>
                <a:gridCol w="715215">
                  <a:extLst>
                    <a:ext uri="{9D8B030D-6E8A-4147-A177-3AD203B41FA5}">
                      <a16:colId xmlns:a16="http://schemas.microsoft.com/office/drawing/2014/main" val="2395970223"/>
                    </a:ext>
                  </a:extLst>
                </a:gridCol>
                <a:gridCol w="566211">
                  <a:extLst>
                    <a:ext uri="{9D8B030D-6E8A-4147-A177-3AD203B41FA5}">
                      <a16:colId xmlns:a16="http://schemas.microsoft.com/office/drawing/2014/main" val="3235649811"/>
                    </a:ext>
                  </a:extLst>
                </a:gridCol>
                <a:gridCol w="516544">
                  <a:extLst>
                    <a:ext uri="{9D8B030D-6E8A-4147-A177-3AD203B41FA5}">
                      <a16:colId xmlns:a16="http://schemas.microsoft.com/office/drawing/2014/main" val="1050073455"/>
                    </a:ext>
                  </a:extLst>
                </a:gridCol>
                <a:gridCol w="497699">
                  <a:extLst>
                    <a:ext uri="{9D8B030D-6E8A-4147-A177-3AD203B41FA5}">
                      <a16:colId xmlns:a16="http://schemas.microsoft.com/office/drawing/2014/main" val="3827523272"/>
                    </a:ext>
                  </a:extLst>
                </a:gridCol>
              </a:tblGrid>
              <a:tr h="160286">
                <a:tc>
                  <a:txBody>
                    <a:bodyPr/>
                    <a:lstStyle/>
                    <a:p>
                      <a:pPr algn="ctr" rtl="0" fontAlgn="b"/>
                      <a:r>
                        <a:rPr lang="sv-SE" sz="700" b="0" i="0" u="none" strike="noStrike" dirty="0">
                          <a:solidFill>
                            <a:srgbClr val="000000"/>
                          </a:solidFill>
                          <a:effectLst/>
                          <a:latin typeface="Futura Std Book" panose="020B0502020204020303" pitchFamily="34" charset="0"/>
                        </a:rPr>
                        <a:t> </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168301">
                <a:tc>
                  <a:txBody>
                    <a:bodyPr/>
                    <a:lstStyle/>
                    <a:p>
                      <a:pPr algn="ctr" rtl="0" fontAlgn="b"/>
                      <a:r>
                        <a:rPr lang="sv-SE" sz="700" b="0" i="0" u="none" strike="noStrike" dirty="0">
                          <a:solidFill>
                            <a:srgbClr val="000000"/>
                          </a:solidFill>
                          <a:effectLst/>
                          <a:latin typeface="Futura Std Book" panose="020B0502020204020303" pitchFamily="34" charset="0"/>
                        </a:rPr>
                        <a:t> </a:t>
                      </a:r>
                    </a:p>
                  </a:txBody>
                  <a:tcPr marL="9525" marR="9525" marT="9525" marB="0" anchor="b"/>
                </a:tc>
                <a:tc>
                  <a:txBody>
                    <a:bodyPr/>
                    <a:lstStyle/>
                    <a:p>
                      <a:pPr algn="ctr" rtl="0" fontAlgn="b"/>
                      <a:r>
                        <a:rPr lang="sv-SE" sz="7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192074">
                <a:tc>
                  <a:txBody>
                    <a:bodyPr/>
                    <a:lstStyle/>
                    <a:p>
                      <a:pPr algn="l" rtl="0" fontAlgn="b"/>
                      <a:r>
                        <a:rPr lang="sv-SE" sz="700" b="1" i="0" u="none" strike="noStrike">
                          <a:solidFill>
                            <a:srgbClr val="000000"/>
                          </a:solidFill>
                          <a:effectLst/>
                          <a:latin typeface="Futura Std Book" panose="020B0502020204020303" pitchFamily="34" charset="0"/>
                        </a:rPr>
                        <a:t>Stockholmsregionen</a:t>
                      </a:r>
                    </a:p>
                  </a:txBody>
                  <a:tcPr marL="9525" marR="9525" marT="9525" marB="0" anchor="b"/>
                </a:tc>
                <a:tc>
                  <a:txBody>
                    <a:bodyPr/>
                    <a:lstStyle/>
                    <a:p>
                      <a:pPr algn="ctr" rtl="0" fontAlgn="ctr"/>
                      <a:r>
                        <a:rPr lang="sv-SE" sz="800" b="1" i="0" u="none" strike="noStrike">
                          <a:solidFill>
                            <a:srgbClr val="000000"/>
                          </a:solidFill>
                          <a:effectLst/>
                          <a:latin typeface="Futura Std Book" panose="020B0502020204020303"/>
                        </a:rPr>
                        <a:t>11 299</a:t>
                      </a:r>
                    </a:p>
                  </a:txBody>
                  <a:tcPr marL="9525" marR="9525" marT="9525" marB="0" anchor="ctr"/>
                </a:tc>
                <a:tc>
                  <a:txBody>
                    <a:bodyPr/>
                    <a:lstStyle/>
                    <a:p>
                      <a:pPr algn="ctr" rtl="0" fontAlgn="b"/>
                      <a:r>
                        <a:rPr lang="sv-SE" sz="800" b="1" i="0" u="none" strike="noStrike">
                          <a:solidFill>
                            <a:srgbClr val="000000"/>
                          </a:solidFill>
                          <a:effectLst/>
                          <a:latin typeface="Futura Std Book" panose="020B0502020204020303"/>
                        </a:rPr>
                        <a:t>2</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13</a:t>
                      </a:r>
                    </a:p>
                  </a:txBody>
                  <a:tcPr marL="9525" marR="9525" marT="9525" marB="0" anchor="b"/>
                </a:tc>
                <a:tc>
                  <a:txBody>
                    <a:bodyPr/>
                    <a:lstStyle/>
                    <a:p>
                      <a:pPr algn="ctr" rtl="0" fontAlgn="ctr"/>
                      <a:r>
                        <a:rPr lang="sv-SE" sz="800" b="1" i="0" u="none" strike="noStrike">
                          <a:solidFill>
                            <a:srgbClr val="000000"/>
                          </a:solidFill>
                          <a:effectLst/>
                          <a:latin typeface="Futura Std Book" panose="020B0502020204020303"/>
                        </a:rPr>
                        <a:t>38 429</a:t>
                      </a:r>
                    </a:p>
                  </a:txBody>
                  <a:tcPr marL="9525" marR="9525" marT="9525" marB="0" anchor="ctr"/>
                </a:tc>
                <a:tc>
                  <a:txBody>
                    <a:bodyPr/>
                    <a:lstStyle/>
                    <a:p>
                      <a:pPr algn="ctr" rtl="0" fontAlgn="b"/>
                      <a:r>
                        <a:rPr lang="sv-SE" sz="800" b="1" i="0" u="none" strike="noStrike">
                          <a:solidFill>
                            <a:srgbClr val="000000"/>
                          </a:solidFill>
                          <a:effectLst/>
                          <a:latin typeface="Futura Std Book" panose="020B0502020204020303"/>
                        </a:rPr>
                        <a:t>9</a:t>
                      </a:r>
                    </a:p>
                  </a:txBody>
                  <a:tcPr marL="9525" marR="9525" marT="9525" marB="0" anchor="b"/>
                </a:tc>
                <a:extLst>
                  <a:ext uri="{0D108BD9-81ED-4DB2-BD59-A6C34878D82A}">
                    <a16:rowId xmlns:a16="http://schemas.microsoft.com/office/drawing/2014/main" val="1544414373"/>
                  </a:ext>
                </a:extLst>
              </a:tr>
              <a:tr h="192074">
                <a:tc>
                  <a:txBody>
                    <a:bodyPr/>
                    <a:lstStyle/>
                    <a:p>
                      <a:pPr algn="l" rtl="0" fontAlgn="b"/>
                      <a:r>
                        <a:rPr lang="sv-SE" sz="700" b="1" i="0" u="none" strike="noStrike">
                          <a:solidFill>
                            <a:srgbClr val="000000"/>
                          </a:solidFill>
                          <a:effectLst/>
                          <a:latin typeface="Futura Std Book" panose="020B0502020204020303" pitchFamily="34" charset="0"/>
                        </a:rPr>
                        <a:t>Övriga Sverige</a:t>
                      </a:r>
                    </a:p>
                  </a:txBody>
                  <a:tcPr marL="9525" marR="9525" marT="9525" marB="0" anchor="b"/>
                </a:tc>
                <a:tc>
                  <a:txBody>
                    <a:bodyPr/>
                    <a:lstStyle/>
                    <a:p>
                      <a:pPr algn="ctr" rtl="0" fontAlgn="ctr"/>
                      <a:r>
                        <a:rPr lang="sv-SE" sz="800" b="1" i="0" u="none" strike="noStrike">
                          <a:solidFill>
                            <a:srgbClr val="000000"/>
                          </a:solidFill>
                          <a:effectLst/>
                          <a:latin typeface="Futura Std Book" panose="020B0502020204020303"/>
                        </a:rPr>
                        <a:t>10 817</a:t>
                      </a:r>
                    </a:p>
                  </a:txBody>
                  <a:tcPr marL="9525" marR="9525" marT="9525" marB="0" anchor="ctr"/>
                </a:tc>
                <a:tc>
                  <a:txBody>
                    <a:bodyPr/>
                    <a:lstStyle/>
                    <a:p>
                      <a:pPr algn="ctr" rtl="0" fontAlgn="b"/>
                      <a:r>
                        <a:rPr lang="sv-SE" sz="800" b="1" i="0" u="none" strike="noStrike">
                          <a:solidFill>
                            <a:srgbClr val="000000"/>
                          </a:solidFill>
                          <a:effectLst/>
                          <a:latin typeface="Futura Std Book" panose="020B0502020204020303"/>
                        </a:rPr>
                        <a:t>7</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22</a:t>
                      </a:r>
                    </a:p>
                  </a:txBody>
                  <a:tcPr marL="9525" marR="9525" marT="9525" marB="0" anchor="b"/>
                </a:tc>
                <a:tc>
                  <a:txBody>
                    <a:bodyPr/>
                    <a:lstStyle/>
                    <a:p>
                      <a:pPr algn="ctr" rtl="0" fontAlgn="ctr"/>
                      <a:r>
                        <a:rPr lang="sv-SE" sz="800" b="1" i="0" u="none" strike="noStrike">
                          <a:solidFill>
                            <a:srgbClr val="000000"/>
                          </a:solidFill>
                          <a:effectLst/>
                          <a:latin typeface="Futura Std Book" panose="020B0502020204020303"/>
                        </a:rPr>
                        <a:t>35 926</a:t>
                      </a:r>
                    </a:p>
                  </a:txBody>
                  <a:tcPr marL="9525" marR="9525" marT="9525" marB="0" anchor="ctr"/>
                </a:tc>
                <a:tc>
                  <a:txBody>
                    <a:bodyPr/>
                    <a:lstStyle/>
                    <a:p>
                      <a:pPr algn="ctr" rtl="0" fontAlgn="b"/>
                      <a:r>
                        <a:rPr lang="sv-SE" sz="800" b="1" i="0" u="none" strike="noStrike">
                          <a:solidFill>
                            <a:srgbClr val="000000"/>
                          </a:solidFill>
                          <a:effectLst/>
                          <a:latin typeface="Futura Std Book" panose="020B0502020204020303"/>
                        </a:rPr>
                        <a:t>14</a:t>
                      </a:r>
                    </a:p>
                  </a:txBody>
                  <a:tcPr marL="9525" marR="9525" marT="9525" marB="0" anchor="b"/>
                </a:tc>
                <a:extLst>
                  <a:ext uri="{0D108BD9-81ED-4DB2-BD59-A6C34878D82A}">
                    <a16:rowId xmlns:a16="http://schemas.microsoft.com/office/drawing/2014/main" val="4178915708"/>
                  </a:ext>
                </a:extLst>
              </a:tr>
              <a:tr h="192074">
                <a:tc>
                  <a:txBody>
                    <a:bodyPr/>
                    <a:lstStyle/>
                    <a:p>
                      <a:pPr algn="l" rtl="0" fontAlgn="b"/>
                      <a:r>
                        <a:rPr lang="sv-SE" sz="700" b="0" i="0" u="none" strike="noStrike">
                          <a:solidFill>
                            <a:srgbClr val="000000"/>
                          </a:solidFill>
                          <a:effectLst/>
                          <a:latin typeface="Futura Std Book" panose="020B0502020204020303" pitchFamily="34" charset="0"/>
                        </a:rPr>
                        <a:t>Stockholms län</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7 375</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9</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25 496</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9</a:t>
                      </a:r>
                    </a:p>
                  </a:txBody>
                  <a:tcPr marL="9525" marR="9525" marT="9525" marB="0" anchor="b"/>
                </a:tc>
                <a:extLst>
                  <a:ext uri="{0D108BD9-81ED-4DB2-BD59-A6C34878D82A}">
                    <a16:rowId xmlns:a16="http://schemas.microsoft.com/office/drawing/2014/main" val="1554613420"/>
                  </a:ext>
                </a:extLst>
              </a:tr>
              <a:tr h="192074">
                <a:tc>
                  <a:txBody>
                    <a:bodyPr/>
                    <a:lstStyle/>
                    <a:p>
                      <a:pPr algn="l" rtl="0" fontAlgn="b"/>
                      <a:r>
                        <a:rPr lang="sv-SE" sz="700" b="0" i="0" u="none" strike="noStrike">
                          <a:solidFill>
                            <a:srgbClr val="000000"/>
                          </a:solidFill>
                          <a:effectLst/>
                          <a:latin typeface="Futura Std Book" panose="020B0502020204020303" pitchFamily="34" charset="0"/>
                        </a:rPr>
                        <a:t>Uppsala län</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710</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6</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8</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2 429</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11</a:t>
                      </a:r>
                    </a:p>
                  </a:txBody>
                  <a:tcPr marL="9525" marR="9525" marT="9525" marB="0" anchor="b"/>
                </a:tc>
                <a:extLst>
                  <a:ext uri="{0D108BD9-81ED-4DB2-BD59-A6C34878D82A}">
                    <a16:rowId xmlns:a16="http://schemas.microsoft.com/office/drawing/2014/main" val="923977588"/>
                  </a:ext>
                </a:extLst>
              </a:tr>
              <a:tr h="192074">
                <a:tc>
                  <a:txBody>
                    <a:bodyPr/>
                    <a:lstStyle/>
                    <a:p>
                      <a:pPr algn="l" rtl="0" fontAlgn="b"/>
                      <a:r>
                        <a:rPr lang="sv-SE" sz="700" b="0" i="0" u="none" strike="noStrike">
                          <a:solidFill>
                            <a:srgbClr val="000000"/>
                          </a:solidFill>
                          <a:effectLst/>
                          <a:latin typeface="Futura Std Book" panose="020B0502020204020303" pitchFamily="34" charset="0"/>
                        </a:rPr>
                        <a:t>Södermanlands län</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547</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16</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24</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1 731</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17</a:t>
                      </a:r>
                    </a:p>
                  </a:txBody>
                  <a:tcPr marL="9525" marR="9525" marT="9525" marB="0" anchor="b"/>
                </a:tc>
                <a:extLst>
                  <a:ext uri="{0D108BD9-81ED-4DB2-BD59-A6C34878D82A}">
                    <a16:rowId xmlns:a16="http://schemas.microsoft.com/office/drawing/2014/main" val="2632995549"/>
                  </a:ext>
                </a:extLst>
              </a:tr>
              <a:tr h="192074">
                <a:tc>
                  <a:txBody>
                    <a:bodyPr/>
                    <a:lstStyle/>
                    <a:p>
                      <a:pPr algn="l" rtl="0" fontAlgn="b"/>
                      <a:r>
                        <a:rPr lang="sv-SE" sz="700" b="0" i="0" u="none" strike="noStrike">
                          <a:solidFill>
                            <a:srgbClr val="000000"/>
                          </a:solidFill>
                          <a:effectLst/>
                          <a:latin typeface="Futura Std Book" panose="020B0502020204020303" pitchFamily="34" charset="0"/>
                        </a:rPr>
                        <a:t>Östergötlands län</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787</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12</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28</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2 524</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15</a:t>
                      </a:r>
                    </a:p>
                  </a:txBody>
                  <a:tcPr marL="9525" marR="9525" marT="9525" marB="0" anchor="b"/>
                </a:tc>
                <a:extLst>
                  <a:ext uri="{0D108BD9-81ED-4DB2-BD59-A6C34878D82A}">
                    <a16:rowId xmlns:a16="http://schemas.microsoft.com/office/drawing/2014/main" val="1272737229"/>
                  </a:ext>
                </a:extLst>
              </a:tr>
              <a:tr h="208628">
                <a:tc>
                  <a:txBody>
                    <a:bodyPr/>
                    <a:lstStyle/>
                    <a:p>
                      <a:pPr algn="l" rtl="0" fontAlgn="b"/>
                      <a:r>
                        <a:rPr lang="sv-SE" sz="700" b="0" i="0" u="none" strike="noStrike">
                          <a:solidFill>
                            <a:srgbClr val="000000"/>
                          </a:solidFill>
                          <a:effectLst/>
                          <a:latin typeface="Futura Std Book" panose="020B0502020204020303" pitchFamily="34" charset="0"/>
                        </a:rPr>
                        <a:t>Örebro län</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564</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8</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18</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1 699</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11</a:t>
                      </a:r>
                    </a:p>
                  </a:txBody>
                  <a:tcPr marL="9525" marR="9525" marT="9525" marB="0" anchor="b"/>
                </a:tc>
                <a:extLst>
                  <a:ext uri="{0D108BD9-81ED-4DB2-BD59-A6C34878D82A}">
                    <a16:rowId xmlns:a16="http://schemas.microsoft.com/office/drawing/2014/main" val="2904050235"/>
                  </a:ext>
                </a:extLst>
              </a:tr>
              <a:tr h="192074">
                <a:tc>
                  <a:txBody>
                    <a:bodyPr/>
                    <a:lstStyle/>
                    <a:p>
                      <a:pPr algn="l" rtl="0" fontAlgn="b"/>
                      <a:r>
                        <a:rPr lang="sv-SE" sz="700" b="0" i="0" u="none" strike="noStrike" dirty="0">
                          <a:solidFill>
                            <a:srgbClr val="000000"/>
                          </a:solidFill>
                          <a:effectLst/>
                          <a:latin typeface="Futura Std Book" panose="020B0502020204020303" pitchFamily="34" charset="0"/>
                        </a:rPr>
                        <a:t>Västmanlands län</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449</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-10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23</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1 587</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7</a:t>
                      </a:r>
                    </a:p>
                  </a:txBody>
                  <a:tcPr marL="9525" marR="9525" marT="9525" marB="0" anchor="b"/>
                </a:tc>
                <a:extLst>
                  <a:ext uri="{0D108BD9-81ED-4DB2-BD59-A6C34878D82A}">
                    <a16:rowId xmlns:a16="http://schemas.microsoft.com/office/drawing/2014/main" val="2274722386"/>
                  </a:ext>
                </a:extLst>
              </a:tr>
              <a:tr h="192074">
                <a:tc>
                  <a:txBody>
                    <a:bodyPr/>
                    <a:lstStyle/>
                    <a:p>
                      <a:pPr algn="l" rtl="0" fontAlgn="b"/>
                      <a:r>
                        <a:rPr lang="sv-SE" sz="700" b="0" i="0" u="none" strike="noStrike">
                          <a:solidFill>
                            <a:srgbClr val="000000"/>
                          </a:solidFill>
                          <a:effectLst/>
                          <a:latin typeface="Futura Std Book" panose="020B0502020204020303" pitchFamily="34" charset="0"/>
                        </a:rPr>
                        <a:t>Dalarnas län</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471</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3</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21</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1 616</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9</a:t>
                      </a:r>
                    </a:p>
                  </a:txBody>
                  <a:tcPr marL="9525" marR="9525" marT="9525" marB="0" anchor="b"/>
                </a:tc>
                <a:extLst>
                  <a:ext uri="{0D108BD9-81ED-4DB2-BD59-A6C34878D82A}">
                    <a16:rowId xmlns:a16="http://schemas.microsoft.com/office/drawing/2014/main" val="2828395267"/>
                  </a:ext>
                </a:extLst>
              </a:tr>
              <a:tr h="192074">
                <a:tc>
                  <a:txBody>
                    <a:bodyPr/>
                    <a:lstStyle/>
                    <a:p>
                      <a:pPr algn="l" rtl="0" fontAlgn="b"/>
                      <a:r>
                        <a:rPr lang="sv-SE" sz="700" b="0" i="0" u="none" strike="noStrike">
                          <a:solidFill>
                            <a:srgbClr val="000000"/>
                          </a:solidFill>
                          <a:effectLst/>
                          <a:latin typeface="Futura Std Book" panose="020B0502020204020303" pitchFamily="34" charset="0"/>
                        </a:rPr>
                        <a:t>Gävleborgs län</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396</a:t>
                      </a:r>
                    </a:p>
                  </a:txBody>
                  <a:tcPr marL="9525" marR="9525" marT="9525" marB="0" anchor="ctr"/>
                </a:tc>
                <a:tc>
                  <a:txBody>
                    <a:bodyPr/>
                    <a:lstStyle/>
                    <a:p>
                      <a:pPr algn="ctr" rtl="0" fontAlgn="b"/>
                      <a:r>
                        <a:rPr lang="sv-SE" sz="800" b="0" i="0" u="none" strike="noStrike">
                          <a:solidFill>
                            <a:srgbClr val="000000"/>
                          </a:solidFill>
                          <a:effectLst/>
                          <a:latin typeface="Futura Std Book" panose="020B0502020204020303"/>
                        </a:rPr>
                        <a:t>-3</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15</a:t>
                      </a:r>
                    </a:p>
                  </a:txBody>
                  <a:tcPr marL="9525" marR="9525" marT="9525" marB="0" anchor="b"/>
                </a:tc>
                <a:tc>
                  <a:txBody>
                    <a:bodyPr/>
                    <a:lstStyle/>
                    <a:p>
                      <a:pPr algn="ctr" rtl="0" fontAlgn="ctr"/>
                      <a:r>
                        <a:rPr lang="sv-SE" sz="800" b="0" i="0" u="none" strike="noStrike">
                          <a:solidFill>
                            <a:srgbClr val="000000"/>
                          </a:solidFill>
                          <a:effectLst/>
                          <a:latin typeface="Futura Std Book" panose="020B0502020204020303"/>
                        </a:rPr>
                        <a:t>1 347</a:t>
                      </a:r>
                    </a:p>
                  </a:txBody>
                  <a:tcPr marL="9525" marR="9525" marT="9525" marB="0" anchor="ctr"/>
                </a:tc>
                <a:tc>
                  <a:txBody>
                    <a:bodyPr/>
                    <a:lstStyle/>
                    <a:p>
                      <a:pPr algn="ctr" rtl="0" fontAlgn="b"/>
                      <a:r>
                        <a:rPr lang="sv-SE" sz="800" b="0" i="0" u="none" strike="noStrike" dirty="0">
                          <a:solidFill>
                            <a:srgbClr val="000000"/>
                          </a:solidFill>
                          <a:effectLst/>
                          <a:latin typeface="Futura Std Book" panose="020B0502020204020303"/>
                        </a:rPr>
                        <a:t>2</a:t>
                      </a:r>
                    </a:p>
                  </a:txBody>
                  <a:tcPr marL="9525" marR="9525" marT="9525" marB="0" anchor="b"/>
                </a:tc>
                <a:extLst>
                  <a:ext uri="{0D108BD9-81ED-4DB2-BD59-A6C34878D82A}">
                    <a16:rowId xmlns:a16="http://schemas.microsoft.com/office/drawing/2014/main" val="3033885077"/>
                  </a:ext>
                </a:extLst>
              </a:tr>
            </a:tbl>
          </a:graphicData>
        </a:graphic>
      </p:graphicFrame>
      <p:sp>
        <p:nvSpPr>
          <p:cNvPr id="29" name="textruta 28">
            <a:extLst>
              <a:ext uri="{FF2B5EF4-FFF2-40B4-BE49-F238E27FC236}">
                <a16:creationId xmlns:a16="http://schemas.microsoft.com/office/drawing/2014/main" id="{8A0C9E91-2DAF-4976-AAF5-3AEF2CF79889}"/>
              </a:ext>
            </a:extLst>
          </p:cNvPr>
          <p:cNvSpPr txBox="1"/>
          <p:nvPr/>
        </p:nvSpPr>
        <p:spPr>
          <a:xfrm>
            <a:off x="6755212" y="3446110"/>
            <a:ext cx="1257075" cy="276999"/>
          </a:xfrm>
          <a:prstGeom prst="rect">
            <a:avLst/>
          </a:prstGeom>
          <a:noFill/>
        </p:spPr>
        <p:txBody>
          <a:bodyPr wrap="none" rtlCol="0">
            <a:spAutoFit/>
          </a:bodyPr>
          <a:lstStyle/>
          <a:p>
            <a:r>
              <a:rPr lang="sv-SE" sz="1200" b="1">
                <a:latin typeface="+mj-lt"/>
                <a:cs typeface="Arial" panose="020B0604020202020204" pitchFamily="34" charset="0"/>
              </a:rPr>
              <a:t>Nyföretagande</a:t>
            </a:r>
            <a:endParaRPr lang="sv-SE" sz="1200" b="1" dirty="0">
              <a:latin typeface="+mj-lt"/>
              <a:cs typeface="Arial" panose="020B0604020202020204" pitchFamily="34" charset="0"/>
            </a:endParaRPr>
          </a:p>
        </p:txBody>
      </p:sp>
      <p:graphicFrame>
        <p:nvGraphicFramePr>
          <p:cNvPr id="12" name="Diagram 11">
            <a:extLst>
              <a:ext uri="{FF2B5EF4-FFF2-40B4-BE49-F238E27FC236}">
                <a16:creationId xmlns:a16="http://schemas.microsoft.com/office/drawing/2014/main" id="{D5358422-1228-4F14-AF80-CCD0BD5C816B}"/>
              </a:ext>
            </a:extLst>
          </p:cNvPr>
          <p:cNvGraphicFramePr>
            <a:graphicFrameLocks/>
          </p:cNvGraphicFramePr>
          <p:nvPr>
            <p:extLst>
              <p:ext uri="{D42A27DB-BD31-4B8C-83A1-F6EECF244321}">
                <p14:modId xmlns:p14="http://schemas.microsoft.com/office/powerpoint/2010/main" val="3111276054"/>
              </p:ext>
            </p:extLst>
          </p:nvPr>
        </p:nvGraphicFramePr>
        <p:xfrm>
          <a:off x="732409" y="1945635"/>
          <a:ext cx="5843403" cy="35227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122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5" y="342899"/>
            <a:ext cx="8426449" cy="1113955"/>
          </a:xfrm>
        </p:spPr>
        <p:txBody>
          <a:bodyPr/>
          <a:lstStyle/>
          <a:p>
            <a:r>
              <a:rPr lang="sv-SE" dirty="0"/>
              <a:t>Företagskonkurser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5" y="5756989"/>
            <a:ext cx="3350597" cy="215444"/>
          </a:xfrm>
          <a:prstGeom prst="rect">
            <a:avLst/>
          </a:prstGeom>
          <a:noFill/>
        </p:spPr>
        <p:txBody>
          <a:bodyPr wrap="none" rtlCol="0">
            <a:spAutoFit/>
          </a:bodyPr>
          <a:lstStyle/>
          <a:p>
            <a:r>
              <a:rPr lang="sv-SE" sz="800" dirty="0"/>
              <a:t>Källa: Statistiska centralbyrån (Konkurser och offentliga ackord)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0"/>
            <a:ext cx="4722412" cy="2543434"/>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5" y="1185918"/>
            <a:ext cx="4722412" cy="2266435"/>
          </a:xfrm>
        </p:spPr>
        <p:txBody>
          <a:bodyPr/>
          <a:lstStyle/>
          <a:p>
            <a:pPr marL="171450" indent="-171450">
              <a:buFont typeface="Arial" panose="020B0604020202020204" pitchFamily="34" charset="0"/>
              <a:buChar char="•"/>
            </a:pPr>
            <a:r>
              <a:rPr lang="sv-SE" sz="1600" dirty="0"/>
              <a:t>Företagskonkurserna minskar överlag i </a:t>
            </a:r>
            <a:r>
              <a:rPr lang="sv-SE" sz="1600" dirty="0" smtClean="0"/>
              <a:t>Stockholmsregionen med ett par undantag.</a:t>
            </a:r>
          </a:p>
          <a:p>
            <a:pPr marL="171450" indent="-171450">
              <a:buFont typeface="Arial" panose="020B0604020202020204" pitchFamily="34" charset="0"/>
              <a:buChar char="•"/>
            </a:pPr>
            <a:r>
              <a:rPr lang="sv-SE" sz="1600" dirty="0" smtClean="0"/>
              <a:t>Konkurserna </a:t>
            </a:r>
            <a:r>
              <a:rPr lang="sv-SE" sz="1600" dirty="0"/>
              <a:t>inom Hotell- och restauranger ökar något men det är inom Handel &amp; service för motorfordon &amp; motorcyklar som konkurserna ökar mest.</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2433"/>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4374" y="1456854"/>
            <a:ext cx="5292158" cy="492443"/>
          </a:xfrm>
          <a:prstGeom prst="rect">
            <a:avLst/>
          </a:prstGeom>
          <a:noFill/>
        </p:spPr>
        <p:txBody>
          <a:bodyPr wrap="square" rtlCol="0">
            <a:spAutoFit/>
          </a:bodyPr>
          <a:lstStyle/>
          <a:p>
            <a:r>
              <a:rPr lang="sv-SE" sz="1400" b="1" dirty="0"/>
              <a:t>Företagskonkurser</a:t>
            </a:r>
            <a:r>
              <a:rPr lang="sv-SE" sz="1400" dirty="0"/>
              <a:t/>
            </a:r>
            <a:br>
              <a:rPr lang="sv-SE" sz="1400" dirty="0"/>
            </a:br>
            <a:r>
              <a:rPr lang="sv-SE" sz="1200" dirty="0"/>
              <a:t>Säsongsrensade värden (glidande medelvärde)</a:t>
            </a:r>
            <a:endParaRPr lang="sv-SE" sz="1400" dirty="0"/>
          </a:p>
        </p:txBody>
      </p:sp>
      <p:graphicFrame>
        <p:nvGraphicFramePr>
          <p:cNvPr id="26" name="Tabell 25">
            <a:extLst>
              <a:ext uri="{FF2B5EF4-FFF2-40B4-BE49-F238E27FC236}">
                <a16:creationId xmlns:a16="http://schemas.microsoft.com/office/drawing/2014/main" id="{514B3F7E-81B8-47B7-88CC-7D0F6FE429E8}"/>
              </a:ext>
            </a:extLst>
          </p:cNvPr>
          <p:cNvGraphicFramePr>
            <a:graphicFrameLocks noGrp="1"/>
          </p:cNvGraphicFramePr>
          <p:nvPr>
            <p:extLst>
              <p:ext uri="{D42A27DB-BD31-4B8C-83A1-F6EECF244321}">
                <p14:modId xmlns:p14="http://schemas.microsoft.com/office/powerpoint/2010/main" val="3955441745"/>
              </p:ext>
            </p:extLst>
          </p:nvPr>
        </p:nvGraphicFramePr>
        <p:xfrm>
          <a:off x="6856546" y="3598276"/>
          <a:ext cx="4345578" cy="2266435"/>
        </p:xfrm>
        <a:graphic>
          <a:graphicData uri="http://schemas.openxmlformats.org/drawingml/2006/table">
            <a:tbl>
              <a:tblPr bandRow="1">
                <a:tableStyleId>{2D5ABB26-0587-4C30-8999-92F81FD0307C}</a:tableStyleId>
              </a:tblPr>
              <a:tblGrid>
                <a:gridCol w="1419481">
                  <a:extLst>
                    <a:ext uri="{9D8B030D-6E8A-4147-A177-3AD203B41FA5}">
                      <a16:colId xmlns:a16="http://schemas.microsoft.com/office/drawing/2014/main" val="1678076792"/>
                    </a:ext>
                  </a:extLst>
                </a:gridCol>
                <a:gridCol w="630426">
                  <a:extLst>
                    <a:ext uri="{9D8B030D-6E8A-4147-A177-3AD203B41FA5}">
                      <a16:colId xmlns:a16="http://schemas.microsoft.com/office/drawing/2014/main" val="2601369493"/>
                    </a:ext>
                  </a:extLst>
                </a:gridCol>
                <a:gridCol w="715216">
                  <a:extLst>
                    <a:ext uri="{9D8B030D-6E8A-4147-A177-3AD203B41FA5}">
                      <a16:colId xmlns:a16="http://schemas.microsoft.com/office/drawing/2014/main" val="2395970223"/>
                    </a:ext>
                  </a:extLst>
                </a:gridCol>
                <a:gridCol w="566211">
                  <a:extLst>
                    <a:ext uri="{9D8B030D-6E8A-4147-A177-3AD203B41FA5}">
                      <a16:colId xmlns:a16="http://schemas.microsoft.com/office/drawing/2014/main" val="3235649811"/>
                    </a:ext>
                  </a:extLst>
                </a:gridCol>
                <a:gridCol w="516544">
                  <a:extLst>
                    <a:ext uri="{9D8B030D-6E8A-4147-A177-3AD203B41FA5}">
                      <a16:colId xmlns:a16="http://schemas.microsoft.com/office/drawing/2014/main" val="1050073455"/>
                    </a:ext>
                  </a:extLst>
                </a:gridCol>
                <a:gridCol w="497700">
                  <a:extLst>
                    <a:ext uri="{9D8B030D-6E8A-4147-A177-3AD203B41FA5}">
                      <a16:colId xmlns:a16="http://schemas.microsoft.com/office/drawing/2014/main" val="3827523272"/>
                    </a:ext>
                  </a:extLst>
                </a:gridCol>
              </a:tblGrid>
              <a:tr h="161505">
                <a:tc>
                  <a:txBody>
                    <a:bodyPr/>
                    <a:lstStyle/>
                    <a:p>
                      <a:pPr algn="ctr" rtl="0" fontAlgn="b"/>
                      <a:r>
                        <a:rPr lang="sv-SE" sz="700" b="0" i="0" u="none" strike="noStrike" dirty="0">
                          <a:solidFill>
                            <a:srgbClr val="000000"/>
                          </a:solidFill>
                          <a:effectLst/>
                          <a:latin typeface="Futura Std Book" panose="020B0502020204020303" pitchFamily="34" charset="0"/>
                        </a:rPr>
                        <a:t> </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169580">
                <a:tc>
                  <a:txBody>
                    <a:bodyPr/>
                    <a:lstStyle/>
                    <a:p>
                      <a:pPr algn="ctr" rtl="0" fontAlgn="b"/>
                      <a:endParaRPr lang="sv-SE" sz="7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7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700" b="0" i="0" u="none" strike="noStrike" dirty="0">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193535">
                <a:tc>
                  <a:txBody>
                    <a:bodyPr/>
                    <a:lstStyle/>
                    <a:p>
                      <a:pPr algn="l" rtl="0" fontAlgn="b"/>
                      <a:r>
                        <a:rPr lang="sv-SE" sz="700" b="1" i="0" u="none" strike="noStrike">
                          <a:solidFill>
                            <a:srgbClr val="000000"/>
                          </a:solidFill>
                          <a:effectLst/>
                          <a:latin typeface="Futura Std Book" panose="020B0502020204020303" pitchFamily="34" charset="0"/>
                        </a:rPr>
                        <a:t>Stockholmsregionen</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897</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-14</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25</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3 815</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-10</a:t>
                      </a:r>
                    </a:p>
                  </a:txBody>
                  <a:tcPr marL="9525" marR="9525" marT="9525" marB="0" anchor="b"/>
                </a:tc>
                <a:extLst>
                  <a:ext uri="{0D108BD9-81ED-4DB2-BD59-A6C34878D82A}">
                    <a16:rowId xmlns:a16="http://schemas.microsoft.com/office/drawing/2014/main" val="1544414373"/>
                  </a:ext>
                </a:extLst>
              </a:tr>
              <a:tr h="193535">
                <a:tc>
                  <a:txBody>
                    <a:bodyPr/>
                    <a:lstStyle/>
                    <a:p>
                      <a:pPr algn="l" rtl="0" fontAlgn="b"/>
                      <a:r>
                        <a:rPr lang="sv-SE" sz="700" b="1" i="0" u="none" strike="noStrike">
                          <a:solidFill>
                            <a:srgbClr val="000000"/>
                          </a:solidFill>
                          <a:effectLst/>
                          <a:latin typeface="Futura Std Book" panose="020B0502020204020303" pitchFamily="34" charset="0"/>
                        </a:rPr>
                        <a:t>Övriga Sverige</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854</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-20</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21</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3 527</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-7</a:t>
                      </a:r>
                    </a:p>
                  </a:txBody>
                  <a:tcPr marL="9525" marR="9525" marT="9525" marB="0" anchor="b"/>
                </a:tc>
                <a:extLst>
                  <a:ext uri="{0D108BD9-81ED-4DB2-BD59-A6C34878D82A}">
                    <a16:rowId xmlns:a16="http://schemas.microsoft.com/office/drawing/2014/main" val="4178915708"/>
                  </a:ext>
                </a:extLst>
              </a:tr>
              <a:tr h="193535">
                <a:tc>
                  <a:txBody>
                    <a:bodyPr/>
                    <a:lstStyle/>
                    <a:p>
                      <a:pPr algn="l" rtl="0" fontAlgn="b"/>
                      <a:r>
                        <a:rPr lang="sv-SE" sz="700" b="0" i="0" u="none" strike="noStrike">
                          <a:solidFill>
                            <a:srgbClr val="000000"/>
                          </a:solidFill>
                          <a:effectLst/>
                          <a:latin typeface="Futura Std Book" panose="020B0502020204020303" pitchFamily="34" charset="0"/>
                        </a:rPr>
                        <a:t>Stockholms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589</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-14</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22</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2 499</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-11</a:t>
                      </a:r>
                    </a:p>
                  </a:txBody>
                  <a:tcPr marL="9525" marR="9525" marT="9525" marB="0" anchor="b"/>
                </a:tc>
                <a:extLst>
                  <a:ext uri="{0D108BD9-81ED-4DB2-BD59-A6C34878D82A}">
                    <a16:rowId xmlns:a16="http://schemas.microsoft.com/office/drawing/2014/main" val="1554613420"/>
                  </a:ext>
                </a:extLst>
              </a:tr>
              <a:tr h="193535">
                <a:tc>
                  <a:txBody>
                    <a:bodyPr/>
                    <a:lstStyle/>
                    <a:p>
                      <a:pPr algn="l" rtl="0" fontAlgn="b"/>
                      <a:r>
                        <a:rPr lang="sv-SE" sz="700" b="0" i="0" u="none" strike="noStrike">
                          <a:solidFill>
                            <a:srgbClr val="000000"/>
                          </a:solidFill>
                          <a:effectLst/>
                          <a:latin typeface="Futura Std Book" panose="020B0502020204020303" pitchFamily="34" charset="0"/>
                        </a:rPr>
                        <a:t>Uppsala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53</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-16</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26</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229</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-9</a:t>
                      </a:r>
                    </a:p>
                  </a:txBody>
                  <a:tcPr marL="9525" marR="9525" marT="9525" marB="0" anchor="b"/>
                </a:tc>
                <a:extLst>
                  <a:ext uri="{0D108BD9-81ED-4DB2-BD59-A6C34878D82A}">
                    <a16:rowId xmlns:a16="http://schemas.microsoft.com/office/drawing/2014/main" val="923977588"/>
                  </a:ext>
                </a:extLst>
              </a:tr>
              <a:tr h="193535">
                <a:tc>
                  <a:txBody>
                    <a:bodyPr/>
                    <a:lstStyle/>
                    <a:p>
                      <a:pPr algn="l" rtl="0" fontAlgn="b"/>
                      <a:r>
                        <a:rPr lang="sv-SE" sz="700" b="0" i="0" u="none" strike="noStrike">
                          <a:solidFill>
                            <a:srgbClr val="000000"/>
                          </a:solidFill>
                          <a:effectLst/>
                          <a:latin typeface="Futura Std Book" panose="020B0502020204020303" pitchFamily="34" charset="0"/>
                        </a:rPr>
                        <a:t>Södermanlands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45</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18</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203</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6</a:t>
                      </a:r>
                    </a:p>
                  </a:txBody>
                  <a:tcPr marL="9525" marR="9525" marT="9525" marB="0" anchor="b"/>
                </a:tc>
                <a:extLst>
                  <a:ext uri="{0D108BD9-81ED-4DB2-BD59-A6C34878D82A}">
                    <a16:rowId xmlns:a16="http://schemas.microsoft.com/office/drawing/2014/main" val="2632995549"/>
                  </a:ext>
                </a:extLst>
              </a:tr>
              <a:tr h="193535">
                <a:tc>
                  <a:txBody>
                    <a:bodyPr/>
                    <a:lstStyle/>
                    <a:p>
                      <a:pPr algn="l" rtl="0" fontAlgn="b"/>
                      <a:r>
                        <a:rPr lang="sv-SE" sz="700" b="0" i="0" u="none" strike="noStrike">
                          <a:solidFill>
                            <a:srgbClr val="000000"/>
                          </a:solidFill>
                          <a:effectLst/>
                          <a:latin typeface="Futura Std Book" panose="020B0502020204020303" pitchFamily="34" charset="0"/>
                        </a:rPr>
                        <a:t>Östergötlands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52</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6</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13</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215</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-4</a:t>
                      </a:r>
                    </a:p>
                  </a:txBody>
                  <a:tcPr marL="9525" marR="9525" marT="9525" marB="0" anchor="b"/>
                </a:tc>
                <a:extLst>
                  <a:ext uri="{0D108BD9-81ED-4DB2-BD59-A6C34878D82A}">
                    <a16:rowId xmlns:a16="http://schemas.microsoft.com/office/drawing/2014/main" val="1272737229"/>
                  </a:ext>
                </a:extLst>
              </a:tr>
              <a:tr h="193535">
                <a:tc>
                  <a:txBody>
                    <a:bodyPr/>
                    <a:lstStyle/>
                    <a:p>
                      <a:pPr algn="l" rtl="0" fontAlgn="b"/>
                      <a:r>
                        <a:rPr lang="sv-SE" sz="700" b="0" i="0" u="none" strike="noStrike">
                          <a:solidFill>
                            <a:srgbClr val="000000"/>
                          </a:solidFill>
                          <a:effectLst/>
                          <a:latin typeface="Futura Std Book" panose="020B0502020204020303" pitchFamily="34" charset="0"/>
                        </a:rPr>
                        <a:t>Örebro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39</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-26</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-5</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171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-18</a:t>
                      </a:r>
                    </a:p>
                  </a:txBody>
                  <a:tcPr marL="9525" marR="9525" marT="9525" marB="0" anchor="b"/>
                </a:tc>
                <a:extLst>
                  <a:ext uri="{0D108BD9-81ED-4DB2-BD59-A6C34878D82A}">
                    <a16:rowId xmlns:a16="http://schemas.microsoft.com/office/drawing/2014/main" val="2904050235"/>
                  </a:ext>
                </a:extLst>
              </a:tr>
              <a:tr h="193535">
                <a:tc>
                  <a:txBody>
                    <a:bodyPr/>
                    <a:lstStyle/>
                    <a:p>
                      <a:pPr algn="l" rtl="0" fontAlgn="b"/>
                      <a:r>
                        <a:rPr lang="sv-SE" sz="700" b="0" i="0" u="none" strike="noStrike" dirty="0">
                          <a:solidFill>
                            <a:srgbClr val="000000"/>
                          </a:solidFill>
                          <a:effectLst/>
                          <a:latin typeface="Futura Std Book" panose="020B0502020204020303" pitchFamily="34" charset="0"/>
                        </a:rPr>
                        <a:t>Västmanlands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37</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164</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165</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-11</a:t>
                      </a:r>
                    </a:p>
                  </a:txBody>
                  <a:tcPr marL="9525" marR="9525" marT="9525" marB="0" anchor="b"/>
                </a:tc>
                <a:extLst>
                  <a:ext uri="{0D108BD9-81ED-4DB2-BD59-A6C34878D82A}">
                    <a16:rowId xmlns:a16="http://schemas.microsoft.com/office/drawing/2014/main" val="2274722386"/>
                  </a:ext>
                </a:extLst>
              </a:tr>
              <a:tr h="193535">
                <a:tc>
                  <a:txBody>
                    <a:bodyPr/>
                    <a:lstStyle/>
                    <a:p>
                      <a:pPr algn="l" rtl="0" fontAlgn="b"/>
                      <a:r>
                        <a:rPr lang="sv-SE" sz="700" b="0" i="0" u="none" strike="noStrike">
                          <a:solidFill>
                            <a:srgbClr val="000000"/>
                          </a:solidFill>
                          <a:effectLst/>
                          <a:latin typeface="Futura Std Book" panose="020B0502020204020303" pitchFamily="34" charset="0"/>
                        </a:rPr>
                        <a:t>Dalarnas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44</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63</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168</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8</a:t>
                      </a:r>
                    </a:p>
                  </a:txBody>
                  <a:tcPr marL="9525" marR="9525" marT="9525" marB="0" anchor="b"/>
                </a:tc>
                <a:extLst>
                  <a:ext uri="{0D108BD9-81ED-4DB2-BD59-A6C34878D82A}">
                    <a16:rowId xmlns:a16="http://schemas.microsoft.com/office/drawing/2014/main" val="2828395267"/>
                  </a:ext>
                </a:extLst>
              </a:tr>
              <a:tr h="193535">
                <a:tc>
                  <a:txBody>
                    <a:bodyPr/>
                    <a:lstStyle/>
                    <a:p>
                      <a:pPr algn="l" rtl="0" fontAlgn="b"/>
                      <a:r>
                        <a:rPr lang="sv-SE" sz="700" b="0" i="0" u="none" strike="noStrike">
                          <a:solidFill>
                            <a:srgbClr val="000000"/>
                          </a:solidFill>
                          <a:effectLst/>
                          <a:latin typeface="Futura Std Book" panose="020B0502020204020303" pitchFamily="34" charset="0"/>
                        </a:rPr>
                        <a:t>Gävleborgs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38</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-27</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46</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165</a:t>
                      </a:r>
                    </a:p>
                  </a:txBody>
                  <a:tcPr marL="9525" marR="9525" marT="9525" marB="0" anchor="b"/>
                </a:tc>
                <a:tc>
                  <a:txBody>
                    <a:bodyPr/>
                    <a:lstStyle/>
                    <a:p>
                      <a:pPr algn="ctr" rtl="0" fontAlgn="b"/>
                      <a:r>
                        <a:rPr lang="sv-SE" sz="800" b="0" i="0" u="none" strike="noStrike" dirty="0">
                          <a:solidFill>
                            <a:srgbClr val="000000"/>
                          </a:solidFill>
                          <a:effectLst/>
                          <a:latin typeface="Futura Std Book" panose="020B0502020204020303"/>
                        </a:rPr>
                        <a:t>-18</a:t>
                      </a:r>
                    </a:p>
                  </a:txBody>
                  <a:tcPr marL="9525" marR="9525" marT="9525" marB="0" anchor="b"/>
                </a:tc>
                <a:extLst>
                  <a:ext uri="{0D108BD9-81ED-4DB2-BD59-A6C34878D82A}">
                    <a16:rowId xmlns:a16="http://schemas.microsoft.com/office/drawing/2014/main" val="3033885077"/>
                  </a:ext>
                </a:extLst>
              </a:tr>
            </a:tbl>
          </a:graphicData>
        </a:graphic>
      </p:graphicFrame>
      <p:sp>
        <p:nvSpPr>
          <p:cNvPr id="29" name="textruta 28">
            <a:extLst>
              <a:ext uri="{FF2B5EF4-FFF2-40B4-BE49-F238E27FC236}">
                <a16:creationId xmlns:a16="http://schemas.microsoft.com/office/drawing/2014/main" id="{3BE44604-3DF2-4944-A002-6657ABB9829B}"/>
              </a:ext>
            </a:extLst>
          </p:cNvPr>
          <p:cNvSpPr txBox="1"/>
          <p:nvPr/>
        </p:nvSpPr>
        <p:spPr>
          <a:xfrm>
            <a:off x="6744445" y="3429000"/>
            <a:ext cx="1460656" cy="276999"/>
          </a:xfrm>
          <a:prstGeom prst="rect">
            <a:avLst/>
          </a:prstGeom>
          <a:noFill/>
        </p:spPr>
        <p:txBody>
          <a:bodyPr wrap="none" rtlCol="0">
            <a:spAutoFit/>
          </a:bodyPr>
          <a:lstStyle/>
          <a:p>
            <a:r>
              <a:rPr lang="sv-SE" sz="1200" b="1">
                <a:latin typeface="+mj-lt"/>
                <a:cs typeface="Arial" panose="020B0604020202020204" pitchFamily="34" charset="0"/>
              </a:rPr>
              <a:t>Företagskonkurser</a:t>
            </a:r>
            <a:endParaRPr lang="sv-SE" sz="1200" b="1" dirty="0">
              <a:latin typeface="+mj-lt"/>
              <a:cs typeface="Arial" panose="020B0604020202020204" pitchFamily="34" charset="0"/>
            </a:endParaRPr>
          </a:p>
        </p:txBody>
      </p:sp>
      <p:graphicFrame>
        <p:nvGraphicFramePr>
          <p:cNvPr id="12" name="Diagram 11">
            <a:extLst>
              <a:ext uri="{FF2B5EF4-FFF2-40B4-BE49-F238E27FC236}">
                <a16:creationId xmlns:a16="http://schemas.microsoft.com/office/drawing/2014/main" id="{33B6A8CB-61CE-46A5-8219-1A4D7E07480F}"/>
              </a:ext>
            </a:extLst>
          </p:cNvPr>
          <p:cNvGraphicFramePr>
            <a:graphicFrameLocks/>
          </p:cNvGraphicFramePr>
          <p:nvPr>
            <p:extLst>
              <p:ext uri="{D42A27DB-BD31-4B8C-83A1-F6EECF244321}">
                <p14:modId xmlns:p14="http://schemas.microsoft.com/office/powerpoint/2010/main" val="3282804564"/>
              </p:ext>
            </p:extLst>
          </p:nvPr>
        </p:nvGraphicFramePr>
        <p:xfrm>
          <a:off x="611396" y="1949297"/>
          <a:ext cx="5998214" cy="38794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58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6" y="342899"/>
            <a:ext cx="8426449" cy="1113955"/>
          </a:xfrm>
        </p:spPr>
        <p:txBody>
          <a:bodyPr/>
          <a:lstStyle/>
          <a:p>
            <a:r>
              <a:rPr lang="sv-SE" dirty="0"/>
              <a:t>Sysselsättning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6" y="5756989"/>
            <a:ext cx="3541354" cy="215444"/>
          </a:xfrm>
          <a:prstGeom prst="rect">
            <a:avLst/>
          </a:prstGeom>
          <a:noFill/>
        </p:spPr>
        <p:txBody>
          <a:bodyPr wrap="none" rtlCol="0">
            <a:spAutoFit/>
          </a:bodyPr>
          <a:lstStyle/>
          <a:p>
            <a:r>
              <a:rPr lang="sv-SE" sz="800" dirty="0"/>
              <a:t>Källa: Statistiska centralbyrån (Arbetskraftsundersökningarna, AKU)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1"/>
            <a:ext cx="4722411"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2039" y="1162566"/>
            <a:ext cx="4722411" cy="2278024"/>
          </a:xfrm>
        </p:spPr>
        <p:txBody>
          <a:bodyPr/>
          <a:lstStyle/>
          <a:p>
            <a:pPr marL="171450" indent="-171450">
              <a:buFont typeface="Arial" panose="020B0604020202020204" pitchFamily="34" charset="0"/>
              <a:buChar char="•"/>
            </a:pPr>
            <a:r>
              <a:rPr lang="sv-SE" sz="1400" dirty="0"/>
              <a:t>Trenden av sjunkande sysselsättning fortsätter under årets första kvartal. </a:t>
            </a:r>
          </a:p>
          <a:p>
            <a:pPr marL="171450" indent="-171450">
              <a:buFont typeface="Arial" panose="020B0604020202020204" pitchFamily="34" charset="0"/>
              <a:buChar char="•"/>
            </a:pPr>
            <a:r>
              <a:rPr lang="sv-SE" sz="1400" dirty="0"/>
              <a:t>Under första kvartalet var sysselsättningstillväxten som starkast inom Information &amp; kommunikation samt </a:t>
            </a:r>
            <a:r>
              <a:rPr lang="sv-SE" sz="1400" dirty="0" err="1"/>
              <a:t>Tillverkn</a:t>
            </a:r>
            <a:r>
              <a:rPr lang="sv-SE" sz="1400" dirty="0"/>
              <a:t>. och utvinning, energi och miljö.</a:t>
            </a:r>
          </a:p>
          <a:p>
            <a:pPr marL="171450" indent="-171450">
              <a:buFont typeface="Arial" panose="020B0604020202020204" pitchFamily="34" charset="0"/>
              <a:buChar char="•"/>
            </a:pPr>
            <a:r>
              <a:rPr lang="sv-SE" sz="1400" dirty="0"/>
              <a:t>Sysselsättningen minskar mest inom Transport, Hotell och restauranger samt Personliga- och kulturella tjänster.</a:t>
            </a:r>
          </a:p>
          <a:p>
            <a:pPr marL="171450" indent="-171450">
              <a:buFont typeface="Arial" panose="020B0604020202020204" pitchFamily="34" charset="0"/>
              <a:buChar char="•"/>
            </a:pPr>
            <a:endParaRPr lang="sv-SE" sz="1100" dirty="0"/>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0817"/>
            <a:ext cx="1941557" cy="492443"/>
          </a:xfrm>
          <a:prstGeom prst="rect">
            <a:avLst/>
          </a:prstGeom>
          <a:noFill/>
        </p:spPr>
        <p:txBody>
          <a:bodyPr wrap="none" rtlCol="0">
            <a:spAutoFit/>
          </a:bodyPr>
          <a:lstStyle/>
          <a:p>
            <a:r>
              <a:rPr lang="sv-SE" sz="1400" b="1" dirty="0"/>
              <a:t>Sysselsatta invånare</a:t>
            </a:r>
            <a:r>
              <a:rPr lang="sv-SE" sz="1400" dirty="0"/>
              <a:t/>
            </a:r>
            <a:br>
              <a:rPr lang="sv-SE" sz="1400" dirty="0"/>
            </a:br>
            <a:r>
              <a:rPr lang="sv-SE" sz="1200" dirty="0"/>
              <a:t>Index 100 = 2011 kv1</a:t>
            </a:r>
            <a:endParaRPr lang="sv-SE" sz="1400" dirty="0"/>
          </a:p>
        </p:txBody>
      </p:sp>
      <p:sp>
        <p:nvSpPr>
          <p:cNvPr id="26" name="textruta 25">
            <a:extLst>
              <a:ext uri="{FF2B5EF4-FFF2-40B4-BE49-F238E27FC236}">
                <a16:creationId xmlns:a16="http://schemas.microsoft.com/office/drawing/2014/main" id="{515986CB-690A-469B-964F-75EEEDF509D5}"/>
              </a:ext>
            </a:extLst>
          </p:cNvPr>
          <p:cNvSpPr txBox="1"/>
          <p:nvPr/>
        </p:nvSpPr>
        <p:spPr>
          <a:xfrm>
            <a:off x="6755211" y="3429000"/>
            <a:ext cx="1157689" cy="276999"/>
          </a:xfrm>
          <a:prstGeom prst="rect">
            <a:avLst/>
          </a:prstGeom>
          <a:noFill/>
        </p:spPr>
        <p:txBody>
          <a:bodyPr wrap="none" rtlCol="0">
            <a:spAutoFit/>
          </a:bodyPr>
          <a:lstStyle/>
          <a:p>
            <a:r>
              <a:rPr lang="sv-SE" sz="1200" b="1">
                <a:latin typeface="+mj-lt"/>
                <a:cs typeface="Arial" panose="020B0604020202020204" pitchFamily="34" charset="0"/>
              </a:rPr>
              <a:t>Sysselsättning</a:t>
            </a:r>
            <a:endParaRPr lang="sv-SE" sz="1200" b="1" dirty="0">
              <a:latin typeface="+mj-lt"/>
              <a:cs typeface="Arial" panose="020B0604020202020204" pitchFamily="34" charset="0"/>
            </a:endParaRPr>
          </a:p>
        </p:txBody>
      </p:sp>
      <p:graphicFrame>
        <p:nvGraphicFramePr>
          <p:cNvPr id="12" name="Diagram 11">
            <a:extLst>
              <a:ext uri="{FF2B5EF4-FFF2-40B4-BE49-F238E27FC236}">
                <a16:creationId xmlns:a16="http://schemas.microsoft.com/office/drawing/2014/main" id="{59D0BCF6-4ED9-4F72-AD6B-D0A5BBA7E0D3}"/>
              </a:ext>
            </a:extLst>
          </p:cNvPr>
          <p:cNvGraphicFramePr>
            <a:graphicFrameLocks/>
          </p:cNvGraphicFramePr>
          <p:nvPr>
            <p:extLst>
              <p:ext uri="{D42A27DB-BD31-4B8C-83A1-F6EECF244321}">
                <p14:modId xmlns:p14="http://schemas.microsoft.com/office/powerpoint/2010/main" val="2330727040"/>
              </p:ext>
            </p:extLst>
          </p:nvPr>
        </p:nvGraphicFramePr>
        <p:xfrm>
          <a:off x="714374" y="1943260"/>
          <a:ext cx="5922162" cy="38137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 2"/>
          <p:cNvGraphicFramePr>
            <a:graphicFrameLocks noGrp="1"/>
          </p:cNvGraphicFramePr>
          <p:nvPr>
            <p:extLst>
              <p:ext uri="{D42A27DB-BD31-4B8C-83A1-F6EECF244321}">
                <p14:modId xmlns:p14="http://schemas.microsoft.com/office/powerpoint/2010/main" val="3573921518"/>
              </p:ext>
            </p:extLst>
          </p:nvPr>
        </p:nvGraphicFramePr>
        <p:xfrm>
          <a:off x="6845320" y="3662080"/>
          <a:ext cx="4406537" cy="2266429"/>
        </p:xfrm>
        <a:graphic>
          <a:graphicData uri="http://schemas.openxmlformats.org/drawingml/2006/table">
            <a:tbl>
              <a:tblPr bandRow="1">
                <a:tableStyleId>{2D5ABB26-0587-4C30-8999-92F81FD0307C}</a:tableStyleId>
              </a:tblPr>
              <a:tblGrid>
                <a:gridCol w="1625569">
                  <a:extLst>
                    <a:ext uri="{9D8B030D-6E8A-4147-A177-3AD203B41FA5}">
                      <a16:colId xmlns:a16="http://schemas.microsoft.com/office/drawing/2014/main" val="3948211824"/>
                    </a:ext>
                  </a:extLst>
                </a:gridCol>
                <a:gridCol w="721956">
                  <a:extLst>
                    <a:ext uri="{9D8B030D-6E8A-4147-A177-3AD203B41FA5}">
                      <a16:colId xmlns:a16="http://schemas.microsoft.com/office/drawing/2014/main" val="2295665555"/>
                    </a:ext>
                  </a:extLst>
                </a:gridCol>
                <a:gridCol w="819055">
                  <a:extLst>
                    <a:ext uri="{9D8B030D-6E8A-4147-A177-3AD203B41FA5}">
                      <a16:colId xmlns:a16="http://schemas.microsoft.com/office/drawing/2014/main" val="1691720478"/>
                    </a:ext>
                  </a:extLst>
                </a:gridCol>
                <a:gridCol w="648417">
                  <a:extLst>
                    <a:ext uri="{9D8B030D-6E8A-4147-A177-3AD203B41FA5}">
                      <a16:colId xmlns:a16="http://schemas.microsoft.com/office/drawing/2014/main" val="2043115227"/>
                    </a:ext>
                  </a:extLst>
                </a:gridCol>
                <a:gridCol w="591540">
                  <a:extLst>
                    <a:ext uri="{9D8B030D-6E8A-4147-A177-3AD203B41FA5}">
                      <a16:colId xmlns:a16="http://schemas.microsoft.com/office/drawing/2014/main" val="2327705932"/>
                    </a:ext>
                  </a:extLst>
                </a:gridCol>
              </a:tblGrid>
              <a:tr h="167935">
                <a:tc>
                  <a:txBody>
                    <a:bodyPr/>
                    <a:lstStyle/>
                    <a:p>
                      <a:pPr algn="ctr" rtl="0" fontAlgn="b"/>
                      <a:r>
                        <a:rPr lang="sv-SE" sz="700" b="0" i="0" u="none" strike="noStrike" dirty="0">
                          <a:solidFill>
                            <a:srgbClr val="000000"/>
                          </a:solidFill>
                          <a:effectLst/>
                          <a:latin typeface="Futura Std Book" panose="020B0502020204020303" pitchFamily="34" charset="0"/>
                        </a:rPr>
                        <a:t> </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tc>
                <a:tc gridSpan="2">
                  <a:txBody>
                    <a:bodyPr/>
                    <a:lstStyle/>
                    <a:p>
                      <a:pPr algn="ctr" rtl="0" fontAlgn="b"/>
                      <a:r>
                        <a:rPr lang="sv-SE" sz="700" b="0" i="0" u="none" strike="noStrike">
                          <a:solidFill>
                            <a:srgbClr val="000000"/>
                          </a:solidFill>
                          <a:effectLst/>
                          <a:latin typeface="Futura Std Book" panose="020B0502020204020303" pitchFamily="34" charset="0"/>
                        </a:rPr>
                        <a:t>Förändring (%)</a:t>
                      </a:r>
                    </a:p>
                  </a:txBody>
                  <a:tcPr marL="9525" marR="9525" marT="9525" marB="0" anchor="b"/>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76101583"/>
                  </a:ext>
                </a:extLst>
              </a:tr>
              <a:tr h="167935">
                <a:tc>
                  <a:txBody>
                    <a:bodyPr/>
                    <a:lstStyle/>
                    <a:p>
                      <a:pPr algn="ctr" rtl="0" fontAlgn="b"/>
                      <a:endParaRPr lang="sv-SE" sz="7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700" b="0" i="0" u="none" strike="noStrike" dirty="0">
                          <a:solidFill>
                            <a:srgbClr val="000000"/>
                          </a:solidFill>
                          <a:effectLst/>
                          <a:latin typeface="Futura Std Book" panose="020B0502020204020303" pitchFamily="34" charset="0"/>
                        </a:rPr>
                        <a:t>2021 kv1</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7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3037839521"/>
                  </a:ext>
                </a:extLst>
              </a:tr>
              <a:tr h="191655">
                <a:tc>
                  <a:txBody>
                    <a:bodyPr/>
                    <a:lstStyle/>
                    <a:p>
                      <a:pPr algn="l" rtl="0" fontAlgn="b"/>
                      <a:r>
                        <a:rPr lang="sv-SE" sz="700" b="1" i="0" u="none" strike="noStrike" dirty="0">
                          <a:solidFill>
                            <a:srgbClr val="000000"/>
                          </a:solidFill>
                          <a:effectLst/>
                          <a:latin typeface="Futura Std Book" panose="020B0502020204020303" pitchFamily="34" charset="0"/>
                        </a:rPr>
                        <a:t>Stockholmsregionen</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2 290 500</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-62 100</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-2,6</a:t>
                      </a:r>
                    </a:p>
                  </a:txBody>
                  <a:tcPr marL="9525" marR="9525" marT="9525" marB="0" anchor="b"/>
                </a:tc>
                <a:tc>
                  <a:txBody>
                    <a:bodyPr/>
                    <a:lstStyle/>
                    <a:p>
                      <a:pPr algn="ctr" rtl="0" fontAlgn="b"/>
                      <a:r>
                        <a:rPr lang="sv-SE" sz="800" b="1" i="0" u="none" strike="noStrike">
                          <a:solidFill>
                            <a:srgbClr val="000000"/>
                          </a:solidFill>
                          <a:effectLst/>
                          <a:latin typeface="Futura Std Book" panose="020B0502020204020303"/>
                        </a:rPr>
                        <a:t>3,9</a:t>
                      </a:r>
                    </a:p>
                  </a:txBody>
                  <a:tcPr marL="9525" marR="9525" marT="9525" marB="0" anchor="b"/>
                </a:tc>
                <a:extLst>
                  <a:ext uri="{0D108BD9-81ED-4DB2-BD59-A6C34878D82A}">
                    <a16:rowId xmlns:a16="http://schemas.microsoft.com/office/drawing/2014/main" val="1248079838"/>
                  </a:ext>
                </a:extLst>
              </a:tr>
              <a:tr h="191655">
                <a:tc>
                  <a:txBody>
                    <a:bodyPr/>
                    <a:lstStyle/>
                    <a:p>
                      <a:pPr algn="l" rtl="0" fontAlgn="b"/>
                      <a:r>
                        <a:rPr lang="sv-SE" sz="700" b="1" i="0" u="none" strike="noStrike" dirty="0">
                          <a:solidFill>
                            <a:srgbClr val="000000"/>
                          </a:solidFill>
                          <a:effectLst/>
                          <a:latin typeface="Futura Std Book" panose="020B0502020204020303" pitchFamily="34" charset="0"/>
                        </a:rPr>
                        <a:t>Övriga Sverige</a:t>
                      </a:r>
                    </a:p>
                  </a:txBody>
                  <a:tcPr marL="9525" marR="9525" marT="9525" marB="0" anchor="b"/>
                </a:tc>
                <a:tc>
                  <a:txBody>
                    <a:bodyPr/>
                    <a:lstStyle/>
                    <a:p>
                      <a:pPr algn="ctr" rtl="0" fontAlgn="b"/>
                      <a:r>
                        <a:rPr lang="sv-SE" sz="800" b="1" i="0" u="none" strike="noStrike" dirty="0">
                          <a:solidFill>
                            <a:srgbClr val="000000"/>
                          </a:solidFill>
                          <a:effectLst/>
                          <a:latin typeface="Futura Std Book" panose="020B0502020204020303"/>
                        </a:rPr>
                        <a:t>2 630 900</a:t>
                      </a:r>
                    </a:p>
                  </a:txBody>
                  <a:tcPr marL="9525" marR="9525" marT="9525" marB="0" anchor="b"/>
                </a:tc>
                <a:tc>
                  <a:txBody>
                    <a:bodyPr/>
                    <a:lstStyle/>
                    <a:p>
                      <a:pPr algn="ctr" rtl="0" fontAlgn="b"/>
                      <a:r>
                        <a:rPr lang="sv-SE" sz="800" b="1" i="0" u="none" strike="noStrike" dirty="0">
                          <a:solidFill>
                            <a:srgbClr val="000000"/>
                          </a:solidFill>
                          <a:effectLst/>
                          <a:latin typeface="Futura Std Book" panose="020B0502020204020303"/>
                        </a:rPr>
                        <a:t>-72 000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-2,7</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0,9</a:t>
                      </a:r>
                    </a:p>
                  </a:txBody>
                  <a:tcPr marL="9525" marR="9525" marT="9525" marB="0" anchor="b"/>
                </a:tc>
                <a:extLst>
                  <a:ext uri="{0D108BD9-81ED-4DB2-BD59-A6C34878D82A}">
                    <a16:rowId xmlns:a16="http://schemas.microsoft.com/office/drawing/2014/main" val="3306356070"/>
                  </a:ext>
                </a:extLst>
              </a:tr>
              <a:tr h="191655">
                <a:tc>
                  <a:txBody>
                    <a:bodyPr/>
                    <a:lstStyle/>
                    <a:p>
                      <a:pPr algn="l" rtl="0" fontAlgn="b"/>
                      <a:r>
                        <a:rPr lang="sv-SE" sz="700" b="0" i="0" u="none" strike="noStrike" dirty="0">
                          <a:solidFill>
                            <a:srgbClr val="000000"/>
                          </a:solidFill>
                          <a:effectLst/>
                          <a:latin typeface="Futura Std Book" panose="020B0502020204020303" pitchFamily="34" charset="0"/>
                        </a:rPr>
                        <a:t>Stockholms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1 250 200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-38 100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-3,0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6,5</a:t>
                      </a:r>
                    </a:p>
                  </a:txBody>
                  <a:tcPr marL="9525" marR="9525" marT="9525" marB="0" anchor="b"/>
                </a:tc>
                <a:extLst>
                  <a:ext uri="{0D108BD9-81ED-4DB2-BD59-A6C34878D82A}">
                    <a16:rowId xmlns:a16="http://schemas.microsoft.com/office/drawing/2014/main" val="874790148"/>
                  </a:ext>
                </a:extLst>
              </a:tr>
              <a:tr h="191655">
                <a:tc>
                  <a:txBody>
                    <a:bodyPr/>
                    <a:lstStyle/>
                    <a:p>
                      <a:pPr algn="l" rtl="0" fontAlgn="b"/>
                      <a:r>
                        <a:rPr lang="sv-SE" sz="700" b="0" i="0" u="none" strike="noStrike">
                          <a:solidFill>
                            <a:srgbClr val="000000"/>
                          </a:solidFill>
                          <a:effectLst/>
                          <a:latin typeface="Futura Std Book" panose="020B0502020204020303" pitchFamily="34" charset="0"/>
                        </a:rPr>
                        <a:t>Uppsala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180 000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-1 600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-0,9</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0,2</a:t>
                      </a:r>
                    </a:p>
                  </a:txBody>
                  <a:tcPr marL="9525" marR="9525" marT="9525" marB="0" anchor="b"/>
                </a:tc>
                <a:extLst>
                  <a:ext uri="{0D108BD9-81ED-4DB2-BD59-A6C34878D82A}">
                    <a16:rowId xmlns:a16="http://schemas.microsoft.com/office/drawing/2014/main" val="1067238806"/>
                  </a:ext>
                </a:extLst>
              </a:tr>
              <a:tr h="191655">
                <a:tc>
                  <a:txBody>
                    <a:bodyPr/>
                    <a:lstStyle/>
                    <a:p>
                      <a:pPr algn="l" rtl="0" fontAlgn="b"/>
                      <a:r>
                        <a:rPr lang="sv-SE" sz="700" b="0" i="0" u="none" strike="noStrike">
                          <a:solidFill>
                            <a:srgbClr val="000000"/>
                          </a:solidFill>
                          <a:effectLst/>
                          <a:latin typeface="Futura Std Book" panose="020B0502020204020303" pitchFamily="34" charset="0"/>
                        </a:rPr>
                        <a:t>Södermanlands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129 100</a:t>
                      </a:r>
                    </a:p>
                  </a:txBody>
                  <a:tcPr marL="9525" marR="9525" marT="9525" marB="0" anchor="b"/>
                </a:tc>
                <a:tc>
                  <a:txBody>
                    <a:bodyPr/>
                    <a:lstStyle/>
                    <a:p>
                      <a:pPr algn="ctr" rtl="0" fontAlgn="b"/>
                      <a:r>
                        <a:rPr lang="sv-SE" sz="800" b="0" i="0" u="none" strike="noStrike" dirty="0">
                          <a:solidFill>
                            <a:srgbClr val="000000"/>
                          </a:solidFill>
                          <a:effectLst/>
                          <a:latin typeface="Futura Std Book" panose="020B0502020204020303"/>
                        </a:rPr>
                        <a:t>-2 900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-2,2</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0,6</a:t>
                      </a:r>
                    </a:p>
                  </a:txBody>
                  <a:tcPr marL="9525" marR="9525" marT="9525" marB="0" anchor="b"/>
                </a:tc>
                <a:extLst>
                  <a:ext uri="{0D108BD9-81ED-4DB2-BD59-A6C34878D82A}">
                    <a16:rowId xmlns:a16="http://schemas.microsoft.com/office/drawing/2014/main" val="1061408460"/>
                  </a:ext>
                </a:extLst>
              </a:tr>
              <a:tr h="191655">
                <a:tc>
                  <a:txBody>
                    <a:bodyPr/>
                    <a:lstStyle/>
                    <a:p>
                      <a:pPr algn="l" rtl="0" fontAlgn="b"/>
                      <a:r>
                        <a:rPr lang="sv-SE" sz="700" b="0" i="0" u="none" strike="noStrike" dirty="0">
                          <a:solidFill>
                            <a:srgbClr val="000000"/>
                          </a:solidFill>
                          <a:effectLst/>
                          <a:latin typeface="Futura Std Book" panose="020B0502020204020303" pitchFamily="34" charset="0"/>
                        </a:rPr>
                        <a:t>Östergötlands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211 300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-11 300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-5,1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0,5</a:t>
                      </a:r>
                    </a:p>
                  </a:txBody>
                  <a:tcPr marL="9525" marR="9525" marT="9525" marB="0" anchor="b"/>
                </a:tc>
                <a:extLst>
                  <a:ext uri="{0D108BD9-81ED-4DB2-BD59-A6C34878D82A}">
                    <a16:rowId xmlns:a16="http://schemas.microsoft.com/office/drawing/2014/main" val="1152896613"/>
                  </a:ext>
                </a:extLst>
              </a:tr>
              <a:tr h="205664">
                <a:tc>
                  <a:txBody>
                    <a:bodyPr/>
                    <a:lstStyle/>
                    <a:p>
                      <a:pPr algn="l" rtl="0" fontAlgn="b"/>
                      <a:r>
                        <a:rPr lang="sv-SE" sz="700" b="0" i="0" u="none" strike="noStrike">
                          <a:solidFill>
                            <a:srgbClr val="000000"/>
                          </a:solidFill>
                          <a:effectLst/>
                          <a:latin typeface="Futura Std Book" panose="020B0502020204020303" pitchFamily="34" charset="0"/>
                        </a:rPr>
                        <a:t>Örebro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142 000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3 500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2,5</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5,5</a:t>
                      </a:r>
                    </a:p>
                  </a:txBody>
                  <a:tcPr marL="9525" marR="9525" marT="9525" marB="0" anchor="b"/>
                </a:tc>
                <a:extLst>
                  <a:ext uri="{0D108BD9-81ED-4DB2-BD59-A6C34878D82A}">
                    <a16:rowId xmlns:a16="http://schemas.microsoft.com/office/drawing/2014/main" val="1729159072"/>
                  </a:ext>
                </a:extLst>
              </a:tr>
              <a:tr h="191655">
                <a:tc>
                  <a:txBody>
                    <a:bodyPr/>
                    <a:lstStyle/>
                    <a:p>
                      <a:pPr algn="l" rtl="0" fontAlgn="b"/>
                      <a:r>
                        <a:rPr lang="sv-SE" sz="700" b="0" i="0" u="none" strike="noStrike">
                          <a:solidFill>
                            <a:srgbClr val="000000"/>
                          </a:solidFill>
                          <a:effectLst/>
                          <a:latin typeface="Futura Std Book" panose="020B0502020204020303" pitchFamily="34" charset="0"/>
                        </a:rPr>
                        <a:t>Västmanlands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123 100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-6 000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-4,6</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0,6</a:t>
                      </a:r>
                    </a:p>
                  </a:txBody>
                  <a:tcPr marL="9525" marR="9525" marT="9525" marB="0" anchor="b"/>
                </a:tc>
                <a:extLst>
                  <a:ext uri="{0D108BD9-81ED-4DB2-BD59-A6C34878D82A}">
                    <a16:rowId xmlns:a16="http://schemas.microsoft.com/office/drawing/2014/main" val="1040229795"/>
                  </a:ext>
                </a:extLst>
              </a:tr>
              <a:tr h="191655">
                <a:tc>
                  <a:txBody>
                    <a:bodyPr/>
                    <a:lstStyle/>
                    <a:p>
                      <a:pPr algn="l" rtl="0" fontAlgn="b"/>
                      <a:r>
                        <a:rPr lang="sv-SE" sz="700" b="0" i="0" u="none" strike="noStrike">
                          <a:solidFill>
                            <a:srgbClr val="000000"/>
                          </a:solidFill>
                          <a:effectLst/>
                          <a:latin typeface="Futura Std Book" panose="020B0502020204020303" pitchFamily="34" charset="0"/>
                        </a:rPr>
                        <a:t>Dalarnas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131 800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-100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-0,1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-1,1</a:t>
                      </a:r>
                    </a:p>
                  </a:txBody>
                  <a:tcPr marL="9525" marR="9525" marT="9525" marB="0" anchor="b"/>
                </a:tc>
                <a:extLst>
                  <a:ext uri="{0D108BD9-81ED-4DB2-BD59-A6C34878D82A}">
                    <a16:rowId xmlns:a16="http://schemas.microsoft.com/office/drawing/2014/main" val="3472693790"/>
                  </a:ext>
                </a:extLst>
              </a:tr>
              <a:tr h="191655">
                <a:tc>
                  <a:txBody>
                    <a:bodyPr/>
                    <a:lstStyle/>
                    <a:p>
                      <a:pPr algn="l" rtl="0" fontAlgn="b"/>
                      <a:r>
                        <a:rPr lang="sv-SE" sz="700" b="0" i="0" u="none" strike="noStrike" dirty="0">
                          <a:solidFill>
                            <a:srgbClr val="000000"/>
                          </a:solidFill>
                          <a:effectLst/>
                          <a:latin typeface="Futura Std Book" panose="020B0502020204020303" pitchFamily="34" charset="0"/>
                        </a:rPr>
                        <a:t>Gävleborgs län</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123 000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-5 600</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a:rPr>
                        <a:t>-4,4</a:t>
                      </a:r>
                    </a:p>
                  </a:txBody>
                  <a:tcPr marL="9525" marR="9525" marT="9525" marB="0" anchor="b"/>
                </a:tc>
                <a:tc>
                  <a:txBody>
                    <a:bodyPr/>
                    <a:lstStyle/>
                    <a:p>
                      <a:pPr algn="ctr" rtl="0" fontAlgn="b"/>
                      <a:r>
                        <a:rPr lang="sv-SE" sz="800" b="0" i="0" u="none" strike="noStrike" dirty="0">
                          <a:solidFill>
                            <a:srgbClr val="000000"/>
                          </a:solidFill>
                          <a:effectLst/>
                          <a:latin typeface="Futura Std Book" panose="020B0502020204020303"/>
                        </a:rPr>
                        <a:t>0,1</a:t>
                      </a:r>
                    </a:p>
                  </a:txBody>
                  <a:tcPr marL="9525" marR="9525" marT="9525" marB="0" anchor="b"/>
                </a:tc>
                <a:extLst>
                  <a:ext uri="{0D108BD9-81ED-4DB2-BD59-A6C34878D82A}">
                    <a16:rowId xmlns:a16="http://schemas.microsoft.com/office/drawing/2014/main" val="1724406361"/>
                  </a:ext>
                </a:extLst>
              </a:tr>
            </a:tbl>
          </a:graphicData>
        </a:graphic>
      </p:graphicFrame>
    </p:spTree>
    <p:extLst>
      <p:ext uri="{BB962C8B-B14F-4D97-AF65-F5344CB8AC3E}">
        <p14:creationId xmlns:p14="http://schemas.microsoft.com/office/powerpoint/2010/main" val="123831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bransch</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3519009722"/>
              </p:ext>
            </p:extLst>
          </p:nvPr>
        </p:nvGraphicFramePr>
        <p:xfrm>
          <a:off x="1882774" y="1621872"/>
          <a:ext cx="8426450" cy="4157040"/>
        </p:xfrm>
        <a:graphic>
          <a:graphicData uri="http://schemas.openxmlformats.org/drawingml/2006/table">
            <a:tbl>
              <a:tblPr firstRow="1" bandRow="1">
                <a:tableStyleId>{5C22544A-7EE6-4342-B048-85BDC9FD1C3A}</a:tableStyleId>
              </a:tblPr>
              <a:tblGrid>
                <a:gridCol w="2135553">
                  <a:extLst>
                    <a:ext uri="{9D8B030D-6E8A-4147-A177-3AD203B41FA5}">
                      <a16:colId xmlns:a16="http://schemas.microsoft.com/office/drawing/2014/main" val="452260278"/>
                    </a:ext>
                  </a:extLst>
                </a:gridCol>
                <a:gridCol w="1702965">
                  <a:extLst>
                    <a:ext uri="{9D8B030D-6E8A-4147-A177-3AD203B41FA5}">
                      <a16:colId xmlns:a16="http://schemas.microsoft.com/office/drawing/2014/main" val="1889858293"/>
                    </a:ext>
                  </a:extLst>
                </a:gridCol>
                <a:gridCol w="1672285">
                  <a:extLst>
                    <a:ext uri="{9D8B030D-6E8A-4147-A177-3AD203B41FA5}">
                      <a16:colId xmlns:a16="http://schemas.microsoft.com/office/drawing/2014/main" val="1671515360"/>
                    </a:ext>
                  </a:extLst>
                </a:gridCol>
                <a:gridCol w="1456808">
                  <a:extLst>
                    <a:ext uri="{9D8B030D-6E8A-4147-A177-3AD203B41FA5}">
                      <a16:colId xmlns:a16="http://schemas.microsoft.com/office/drawing/2014/main" val="2818758293"/>
                    </a:ext>
                  </a:extLst>
                </a:gridCol>
                <a:gridCol w="1458839">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0" dirty="0">
                          <a:solidFill>
                            <a:schemeClr val="bg1"/>
                          </a:solidFill>
                        </a:rPr>
                        <a:t>Antal  </a:t>
                      </a:r>
                      <a:r>
                        <a:rPr lang="sv-SE" sz="1000" dirty="0">
                          <a:solidFill>
                            <a:schemeClr val="bg1"/>
                          </a:solidFill>
                        </a:rPr>
                        <a:t>                               </a:t>
                      </a:r>
                      <a:r>
                        <a:rPr lang="sv-SE" sz="1000" b="0"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algn="l" rtl="0" fontAlgn="ctr"/>
                      <a:r>
                        <a:rPr lang="sv-SE" sz="1000" b="1" i="0" u="none" strike="noStrike">
                          <a:solidFill>
                            <a:srgbClr val="FFFFFF"/>
                          </a:solidFill>
                          <a:effectLst/>
                          <a:latin typeface="Futura Std Book" panose="020B0502020204020303" pitchFamily="34" charset="0"/>
                        </a:rPr>
                        <a:t>Stockholmsregionen</a:t>
                      </a:r>
                    </a:p>
                  </a:txBody>
                  <a:tcPr marL="14400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2021 kv1</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  1 år</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rtl="0" fontAlgn="t"/>
                      <a:r>
                        <a:rPr lang="sv-SE" sz="800" b="0" i="0" u="none" strike="noStrike">
                          <a:solidFill>
                            <a:srgbClr val="000000"/>
                          </a:solidFill>
                          <a:effectLst/>
                          <a:latin typeface="Futura Std Book" panose="020B0502020204020303" pitchFamily="34" charset="0"/>
                        </a:rPr>
                        <a:t>Jordbruk, skogsbruk och fiske</a:t>
                      </a:r>
                    </a:p>
                  </a:txBody>
                  <a:tcPr marL="144000" marR="45720">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algn="l" rtl="0" fontAlgn="ctr"/>
                      <a:r>
                        <a:rPr lang="sv-SE" sz="800" b="0" i="0" u="none" strike="noStrike" dirty="0" err="1">
                          <a:solidFill>
                            <a:srgbClr val="000000"/>
                          </a:solidFill>
                          <a:effectLst/>
                          <a:latin typeface="Futura Std Book" panose="020B0502020204020303" pitchFamily="34" charset="0"/>
                        </a:rPr>
                        <a:t>Tillverkn</a:t>
                      </a:r>
                      <a:r>
                        <a:rPr lang="sv-SE" sz="800" b="0" i="0" u="none" strike="noStrike" dirty="0">
                          <a:solidFill>
                            <a:srgbClr val="000000"/>
                          </a:solidFill>
                          <a:effectLst/>
                          <a:latin typeface="Futura Std Book" panose="020B0502020204020303" pitchFamily="34" charset="0"/>
                        </a:rPr>
                        <a:t>. och utvinning, energi och miljö</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219 200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11 500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8,5</a:t>
                      </a:r>
                    </a:p>
                  </a:txBody>
                  <a:tcPr marL="9525" marR="9525" marT="9525" marB="0" anchor="ctr"/>
                </a:tc>
                <a:extLst>
                  <a:ext uri="{0D108BD9-81ED-4DB2-BD59-A6C34878D82A}">
                    <a16:rowId xmlns:a16="http://schemas.microsoft.com/office/drawing/2014/main" val="293360832"/>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därav tillverkn. av verkstadsvaror </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110 600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7,9</a:t>
                      </a:r>
                    </a:p>
                  </a:txBody>
                  <a:tcPr marL="9525" marR="9525" marT="9525" marB="0" anchor="ctr"/>
                </a:tc>
                <a:extLst>
                  <a:ext uri="{0D108BD9-81ED-4DB2-BD59-A6C34878D82A}">
                    <a16:rowId xmlns:a16="http://schemas.microsoft.com/office/drawing/2014/main" val="1559525621"/>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Byggverksamhet</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132 600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-15 100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-6,9</a:t>
                      </a:r>
                    </a:p>
                  </a:txBody>
                  <a:tcPr marL="9525" marR="9525" marT="9525" marB="0" anchor="ctr"/>
                </a:tc>
                <a:extLst>
                  <a:ext uri="{0D108BD9-81ED-4DB2-BD59-A6C34878D82A}">
                    <a16:rowId xmlns:a16="http://schemas.microsoft.com/office/drawing/2014/main" val="1947986397"/>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Handel</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223 700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-32 000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-11,1</a:t>
                      </a:r>
                    </a:p>
                  </a:txBody>
                  <a:tcPr marL="9525" marR="9525" marT="9525" marB="0" anchor="ctr"/>
                </a:tc>
                <a:extLst>
                  <a:ext uri="{0D108BD9-81ED-4DB2-BD59-A6C34878D82A}">
                    <a16:rowId xmlns:a16="http://schemas.microsoft.com/office/drawing/2014/main" val="2325918200"/>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Transport</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67 500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-27 600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-29,0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-34,3</a:t>
                      </a:r>
                    </a:p>
                  </a:txBody>
                  <a:tcPr marL="9525" marR="9525" marT="9525" marB="0" anchor="ctr"/>
                </a:tc>
                <a:extLst>
                  <a:ext uri="{0D108BD9-81ED-4DB2-BD59-A6C34878D82A}">
                    <a16:rowId xmlns:a16="http://schemas.microsoft.com/office/drawing/2014/main" val="3944598109"/>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Hotell och restauranger</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32 600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-10 100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-23,7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-58,6</a:t>
                      </a:r>
                    </a:p>
                  </a:txBody>
                  <a:tcPr marL="9525" marR="9525" marT="9525" marB="0" anchor="ctr"/>
                </a:tc>
                <a:extLst>
                  <a:ext uri="{0D108BD9-81ED-4DB2-BD59-A6C34878D82A}">
                    <a16:rowId xmlns:a16="http://schemas.microsoft.com/office/drawing/2014/main" val="3208508909"/>
                  </a:ext>
                </a:extLst>
              </a:tr>
              <a:tr h="216000">
                <a:tc>
                  <a:txBody>
                    <a:bodyPr/>
                    <a:lstStyle/>
                    <a:p>
                      <a:pPr algn="l" rtl="0" fontAlgn="ctr"/>
                      <a:r>
                        <a:rPr lang="sv-SE" sz="800" b="0" i="0" u="none" strike="noStrike" dirty="0">
                          <a:solidFill>
                            <a:srgbClr val="000000"/>
                          </a:solidFill>
                          <a:effectLst/>
                          <a:latin typeface="Futura Std Book" panose="020B0502020204020303" pitchFamily="34" charset="0"/>
                        </a:rPr>
                        <a:t>Information och kommunikation</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160 900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34,4</a:t>
                      </a:r>
                    </a:p>
                  </a:txBody>
                  <a:tcPr marL="9525" marR="9525" marT="9525" marB="0" anchor="ctr"/>
                </a:tc>
                <a:extLst>
                  <a:ext uri="{0D108BD9-81ED-4DB2-BD59-A6C34878D82A}">
                    <a16:rowId xmlns:a16="http://schemas.microsoft.com/office/drawing/2014/main" val="1121273573"/>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Personliga och kulturella tjänster</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91 900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-26 800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-22,6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-21,5</a:t>
                      </a:r>
                    </a:p>
                  </a:txBody>
                  <a:tcPr marL="9525" marR="9525" marT="9525" marB="0" anchor="ctr"/>
                </a:tc>
                <a:extLst>
                  <a:ext uri="{0D108BD9-81ED-4DB2-BD59-A6C34878D82A}">
                    <a16:rowId xmlns:a16="http://schemas.microsoft.com/office/drawing/2014/main" val="1084239425"/>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Finansiell verksamhet, företagstjänster</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474 500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10,9</a:t>
                      </a:r>
                    </a:p>
                  </a:txBody>
                  <a:tcPr marL="9525" marR="9525" marT="9525" marB="0" anchor="ctr"/>
                </a:tc>
                <a:extLst>
                  <a:ext uri="{0D108BD9-81ED-4DB2-BD59-A6C34878D82A}">
                    <a16:rowId xmlns:a16="http://schemas.microsoft.com/office/drawing/2014/main" val="2047465816"/>
                  </a:ext>
                </a:extLst>
              </a:tr>
              <a:tr h="216000">
                <a:tc>
                  <a:txBody>
                    <a:bodyPr/>
                    <a:lstStyle/>
                    <a:p>
                      <a:pPr algn="l" rtl="0" fontAlgn="ctr"/>
                      <a:r>
                        <a:rPr lang="sv-SE" sz="800" b="1" i="0" u="none" strike="noStrike" dirty="0">
                          <a:solidFill>
                            <a:srgbClr val="000000"/>
                          </a:solidFill>
                          <a:effectLst/>
                          <a:latin typeface="Futura Std Book" panose="020B0502020204020303" pitchFamily="34" charset="0"/>
                        </a:rPr>
                        <a:t>Offentlig förvaltning</a:t>
                      </a:r>
                    </a:p>
                  </a:txBody>
                  <a:tcPr marL="144000" marR="45720" anchor="ctr">
                    <a:lnL w="12700" cmpd="sng">
                      <a:noFill/>
                    </a:lnL>
                  </a:tcPr>
                </a:tc>
                <a:tc>
                  <a:txBody>
                    <a:bodyPr/>
                    <a:lstStyle/>
                    <a:p>
                      <a:pPr algn="ctr" rtl="0" fontAlgn="ctr"/>
                      <a:r>
                        <a:rPr lang="sv-SE" sz="800" b="1" i="0" u="none" strike="noStrike">
                          <a:solidFill>
                            <a:srgbClr val="000000"/>
                          </a:solidFill>
                          <a:effectLst/>
                          <a:latin typeface="Futura Std Book" panose="020B0502020204020303"/>
                        </a:rPr>
                        <a:t>192 900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17 000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9,7</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27,5</a:t>
                      </a:r>
                    </a:p>
                  </a:txBody>
                  <a:tcPr marL="9525" marR="9525" marT="9525" marB="0" anchor="ctr"/>
                </a:tc>
                <a:extLst>
                  <a:ext uri="{0D108BD9-81ED-4DB2-BD59-A6C34878D82A}">
                    <a16:rowId xmlns:a16="http://schemas.microsoft.com/office/drawing/2014/main" val="4226078857"/>
                  </a:ext>
                </a:extLst>
              </a:tr>
              <a:tr h="216000">
                <a:tc>
                  <a:txBody>
                    <a:bodyPr/>
                    <a:lstStyle/>
                    <a:p>
                      <a:pPr algn="l" rtl="0" fontAlgn="ctr"/>
                      <a:r>
                        <a:rPr lang="sv-SE" sz="800" b="0" i="0" u="none" strike="noStrike" dirty="0">
                          <a:solidFill>
                            <a:srgbClr val="000000"/>
                          </a:solidFill>
                          <a:effectLst/>
                          <a:latin typeface="Futura Std Book" panose="020B0502020204020303" pitchFamily="34" charset="0"/>
                        </a:rPr>
                        <a:t>Utbildning</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259 500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2 800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2,1</a:t>
                      </a:r>
                    </a:p>
                  </a:txBody>
                  <a:tcPr marL="9525" marR="9525" marT="9525" marB="0" anchor="ctr"/>
                </a:tc>
                <a:extLst>
                  <a:ext uri="{0D108BD9-81ED-4DB2-BD59-A6C34878D82A}">
                    <a16:rowId xmlns:a16="http://schemas.microsoft.com/office/drawing/2014/main" val="2443966492"/>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Vård och omsorg</a:t>
                      </a:r>
                    </a:p>
                  </a:txBody>
                  <a:tcPr marL="144000" marR="4572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313 300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-15 900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0,3</a:t>
                      </a:r>
                    </a:p>
                  </a:txBody>
                  <a:tcPr marL="9525" marR="9525" marT="9525" marB="0" anchor="ctr"/>
                </a:tc>
                <a:extLst>
                  <a:ext uri="{0D108BD9-81ED-4DB2-BD59-A6C34878D82A}">
                    <a16:rowId xmlns:a16="http://schemas.microsoft.com/office/drawing/2014/main" val="3055248050"/>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Uppgift saknas</a:t>
                      </a:r>
                    </a:p>
                  </a:txBody>
                  <a:tcPr marL="144000" marR="45720" anchor="ct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884210164"/>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Sysselsatta i Sverige</a:t>
                      </a:r>
                    </a:p>
                  </a:txBody>
                  <a:tcPr marL="144000" marR="45720" anchor="ctr">
                    <a:lnL w="12700" cmpd="sng">
                      <a:noFill/>
                    </a:lnL>
                  </a:tcPr>
                </a:tc>
                <a:tc>
                  <a:txBody>
                    <a:bodyPr/>
                    <a:lstStyle/>
                    <a:p>
                      <a:pPr algn="ctr" rtl="0" fontAlgn="ctr"/>
                      <a:r>
                        <a:rPr lang="sv-SE" sz="800" b="0" i="0" u="none" strike="noStrike" dirty="0">
                          <a:solidFill>
                            <a:srgbClr val="000000"/>
                          </a:solidFill>
                          <a:effectLst/>
                          <a:latin typeface="Futura Std Book" panose="020B0502020204020303"/>
                        </a:rPr>
                        <a:t>2 271 300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-68 200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3,9</a:t>
                      </a:r>
                    </a:p>
                  </a:txBody>
                  <a:tcPr marL="9525" marR="9525" marT="9525" marB="0" anchor="ctr"/>
                </a:tc>
                <a:extLst>
                  <a:ext uri="{0D108BD9-81ED-4DB2-BD59-A6C34878D82A}">
                    <a16:rowId xmlns:a16="http://schemas.microsoft.com/office/drawing/2014/main" val="2561171434"/>
                  </a:ext>
                </a:extLst>
              </a:tr>
              <a:tr h="216000">
                <a:tc>
                  <a:txBody>
                    <a:bodyPr/>
                    <a:lstStyle/>
                    <a:p>
                      <a:pPr algn="l" rtl="0" fontAlgn="ctr"/>
                      <a:r>
                        <a:rPr lang="sv-SE" sz="800" b="0" i="0" u="none" strike="noStrike">
                          <a:solidFill>
                            <a:srgbClr val="000000"/>
                          </a:solidFill>
                          <a:effectLst/>
                          <a:latin typeface="Futura Std Book" panose="020B0502020204020303" pitchFamily="34" charset="0"/>
                        </a:rPr>
                        <a:t>Sysselsatta utomlands</a:t>
                      </a:r>
                    </a:p>
                  </a:txBody>
                  <a:tcPr marL="144000" marR="45720" anchor="ct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19391046"/>
                  </a:ext>
                </a:extLst>
              </a:tr>
              <a:tr h="216000">
                <a:tc>
                  <a:txBody>
                    <a:bodyPr/>
                    <a:lstStyle/>
                    <a:p>
                      <a:pPr algn="l" rtl="0" fontAlgn="ctr"/>
                      <a:r>
                        <a:rPr lang="sv-SE" sz="800" b="1" i="0" u="none" strike="noStrike">
                          <a:solidFill>
                            <a:srgbClr val="000000"/>
                          </a:solidFill>
                          <a:effectLst/>
                          <a:latin typeface="Futura Std Book" panose="020B0502020204020303" pitchFamily="34" charset="0"/>
                        </a:rPr>
                        <a:t>Total</a:t>
                      </a:r>
                    </a:p>
                  </a:txBody>
                  <a:tcPr marL="144000" marR="45720" anchor="ctr">
                    <a:lnL w="12700" cmpd="sng">
                      <a:noFill/>
                    </a:lnL>
                  </a:tcPr>
                </a:tc>
                <a:tc>
                  <a:txBody>
                    <a:bodyPr/>
                    <a:lstStyle/>
                    <a:p>
                      <a:pPr algn="ctr" rtl="0" fontAlgn="ctr"/>
                      <a:r>
                        <a:rPr lang="sv-SE" sz="800" b="1" i="0" u="none" strike="noStrike">
                          <a:solidFill>
                            <a:srgbClr val="000000"/>
                          </a:solidFill>
                          <a:effectLst/>
                          <a:latin typeface="Futura Std Book" panose="020B0502020204020303"/>
                        </a:rPr>
                        <a:t>2 281 600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-71 000</a:t>
                      </a: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a:rPr>
                        <a:t>-3,0</a:t>
                      </a:r>
                    </a:p>
                  </a:txBody>
                  <a:tcPr marL="9525" marR="9525" marT="9525" marB="0" anchor="ctr"/>
                </a:tc>
                <a:tc>
                  <a:txBody>
                    <a:bodyPr/>
                    <a:lstStyle/>
                    <a:p>
                      <a:pPr algn="ctr" rtl="0" fontAlgn="ctr"/>
                      <a:r>
                        <a:rPr lang="sv-SE" sz="800" b="1" i="0" u="none" strike="noStrike" dirty="0">
                          <a:solidFill>
                            <a:srgbClr val="000000"/>
                          </a:solidFill>
                          <a:effectLst/>
                          <a:latin typeface="Futura Std Book" panose="020B0502020204020303"/>
                        </a:rPr>
                        <a:t>3,9</a:t>
                      </a:r>
                    </a:p>
                  </a:txBody>
                  <a:tcPr marL="9525" marR="9525" marT="9525" marB="0" anchor="ctr"/>
                </a:tc>
                <a:extLst>
                  <a:ext uri="{0D108BD9-81ED-4DB2-BD59-A6C34878D82A}">
                    <a16:rowId xmlns:a16="http://schemas.microsoft.com/office/drawing/2014/main" val="1325546280"/>
                  </a:ext>
                </a:extLst>
              </a:tr>
            </a:tbl>
          </a:graphicData>
        </a:graphic>
      </p:graphicFrame>
      <p:sp>
        <p:nvSpPr>
          <p:cNvPr id="4" name="textruta 3">
            <a:extLst>
              <a:ext uri="{FF2B5EF4-FFF2-40B4-BE49-F238E27FC236}">
                <a16:creationId xmlns:a16="http://schemas.microsoft.com/office/drawing/2014/main" id="{E2A516BB-0D10-45CD-BDB3-49F93ADE33A2}"/>
              </a:ext>
            </a:extLst>
          </p:cNvPr>
          <p:cNvSpPr txBox="1"/>
          <p:nvPr/>
        </p:nvSpPr>
        <p:spPr>
          <a:xfrm>
            <a:off x="1882774" y="5836208"/>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3966327530"/>
      </p:ext>
    </p:extLst>
  </p:cSld>
  <p:clrMapOvr>
    <a:masterClrMapping/>
  </p:clrMapOvr>
</p:sld>
</file>

<file path=ppt/theme/theme1.xml><?xml version="1.0" encoding="utf-8"?>
<a:theme xmlns:a="http://schemas.openxmlformats.org/drawingml/2006/main" name="Stockholm Business Region">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New">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algn="l">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thlm bus region mall med exempelsidor.potx" id="{231D5FF8-AE30-49FB-AAE4-EDC658702CD4}" vid="{15FC85DB-6A9F-45EE-93F8-5A4DFC58E511}"/>
    </a:ext>
  </a:extLst>
</a:theme>
</file>

<file path=ppt/theme/theme2.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ppt/theme/theme3.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docProps/app.xml><?xml version="1.0" encoding="utf-8"?>
<Properties xmlns="http://schemas.openxmlformats.org/officeDocument/2006/extended-properties" xmlns:vt="http://schemas.openxmlformats.org/officeDocument/2006/docPropsVTypes">
  <Template>PPT mall med exempelsidor_16_9</Template>
  <TotalTime>8174</TotalTime>
  <Words>3148</Words>
  <Application>Microsoft Office PowerPoint</Application>
  <PresentationFormat>Bredbild</PresentationFormat>
  <Paragraphs>1263</Paragraphs>
  <Slides>18</Slides>
  <Notes>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18</vt:i4>
      </vt:variant>
    </vt:vector>
  </HeadingPairs>
  <TitlesOfParts>
    <vt:vector size="24" baseType="lpstr">
      <vt:lpstr>Arial</vt:lpstr>
      <vt:lpstr>Futura Std Book</vt:lpstr>
      <vt:lpstr>Garamond</vt:lpstr>
      <vt:lpstr>Minion Pro</vt:lpstr>
      <vt:lpstr>Times New Roman</vt:lpstr>
      <vt:lpstr>Stockholm Business Region</vt:lpstr>
      <vt:lpstr>PowerPoint-presentation</vt:lpstr>
      <vt:lpstr>Om rapporten</vt:lpstr>
      <vt:lpstr>Fortsatt nedgång i spåren av Covid-19</vt:lpstr>
      <vt:lpstr>Lönesumma</vt:lpstr>
      <vt:lpstr>Lönesumma efter sektor</vt:lpstr>
      <vt:lpstr>Nyföretagande</vt:lpstr>
      <vt:lpstr>Företagskonkurser</vt:lpstr>
      <vt:lpstr>Sysselsättning </vt:lpstr>
      <vt:lpstr>Sysselsättning efter bransch</vt:lpstr>
      <vt:lpstr>Sysselsättning efter yrke</vt:lpstr>
      <vt:lpstr>Lediga jobb</vt:lpstr>
      <vt:lpstr>Varslade personer</vt:lpstr>
      <vt:lpstr>Arbetslöshet</vt:lpstr>
      <vt:lpstr>Arbetslöshet efter kategori</vt:lpstr>
      <vt:lpstr>Befolkning </vt:lpstr>
      <vt:lpstr>Bostadsbyggande</vt:lpstr>
      <vt:lpstr>Kommersiella övernattningar</vt:lpstr>
      <vt:lpstr>Stockholm Business Region</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Frid</dc:creator>
  <cp:keywords>class='Open'</cp:keywords>
  <cp:lastModifiedBy>Stefan Frid</cp:lastModifiedBy>
  <cp:revision>510</cp:revision>
  <cp:lastPrinted>2020-06-18T09:27:44Z</cp:lastPrinted>
  <dcterms:created xsi:type="dcterms:W3CDTF">2019-04-29T08:02:07Z</dcterms:created>
  <dcterms:modified xsi:type="dcterms:W3CDTF">2021-07-01T06:53:26Z</dcterms:modified>
</cp:coreProperties>
</file>