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2364"/>
    <a:srgbClr val="C400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4660"/>
  </p:normalViewPr>
  <p:slideViewPr>
    <p:cSldViewPr snapToGrid="0">
      <p:cViewPr varScale="1">
        <p:scale>
          <a:sx n="69" d="100"/>
          <a:sy n="69" d="100"/>
        </p:scale>
        <p:origin x="480" y="44"/>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1Q1\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7.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1Q1\Sida%2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1\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Grafdata'!$B$45</c:f>
              <c:strCache>
                <c:ptCount val="1"/>
                <c:pt idx="0">
                  <c:v>Total</c:v>
                </c:pt>
              </c:strCache>
            </c:strRef>
          </c:tx>
          <c:spPr>
            <a:ln w="28575" cap="rnd">
              <a:solidFill>
                <a:schemeClr val="accent1"/>
              </a:solidFill>
              <a:round/>
            </a:ln>
            <a:effectLst/>
          </c:spPr>
          <c:marker>
            <c:symbol val="none"/>
          </c:marker>
          <c:cat>
            <c:strRef>
              <c:f>'s4 Grafdata'!$C$41:$AQ$41</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's4 Grafdata'!$C$45:$AQ$45</c:f>
              <c:numCache>
                <c:formatCode>General</c:formatCode>
                <c:ptCount val="41"/>
                <c:pt idx="0">
                  <c:v>100</c:v>
                </c:pt>
                <c:pt idx="1">
                  <c:v>109.81831276891945</c:v>
                </c:pt>
                <c:pt idx="2">
                  <c:v>110.96794731437225</c:v>
                </c:pt>
                <c:pt idx="3">
                  <c:v>108.46892195013984</c:v>
                </c:pt>
                <c:pt idx="4">
                  <c:v>106.48610675406209</c:v>
                </c:pt>
                <c:pt idx="5">
                  <c:v>113.13501727224802</c:v>
                </c:pt>
                <c:pt idx="6">
                  <c:v>112.80262728340132</c:v>
                </c:pt>
                <c:pt idx="7">
                  <c:v>110.6708306752201</c:v>
                </c:pt>
                <c:pt idx="8">
                  <c:v>107.68540627369427</c:v>
                </c:pt>
                <c:pt idx="9">
                  <c:v>114.8113424385584</c:v>
                </c:pt>
                <c:pt idx="10">
                  <c:v>116.15822124385537</c:v>
                </c:pt>
                <c:pt idx="11">
                  <c:v>114.62745821629152</c:v>
                </c:pt>
                <c:pt idx="12">
                  <c:v>111.83901365121686</c:v>
                </c:pt>
                <c:pt idx="13">
                  <c:v>119.69933164811502</c:v>
                </c:pt>
                <c:pt idx="14">
                  <c:v>120.59519031106676</c:v>
                </c:pt>
                <c:pt idx="15">
                  <c:v>117.65102058658292</c:v>
                </c:pt>
                <c:pt idx="16">
                  <c:v>115.90939750650972</c:v>
                </c:pt>
                <c:pt idx="17">
                  <c:v>123.76479297557711</c:v>
                </c:pt>
                <c:pt idx="18">
                  <c:v>124.56324013500617</c:v>
                </c:pt>
                <c:pt idx="19">
                  <c:v>121.88208202558653</c:v>
                </c:pt>
                <c:pt idx="20">
                  <c:v>120.05792137374155</c:v>
                </c:pt>
                <c:pt idx="21">
                  <c:v>127.27153057108903</c:v>
                </c:pt>
                <c:pt idx="22">
                  <c:v>128.9005162910577</c:v>
                </c:pt>
                <c:pt idx="23">
                  <c:v>128.10356425666231</c:v>
                </c:pt>
                <c:pt idx="24">
                  <c:v>125.15353674205923</c:v>
                </c:pt>
                <c:pt idx="25">
                  <c:v>131.89269349485542</c:v>
                </c:pt>
                <c:pt idx="26">
                  <c:v>134.59020895793452</c:v>
                </c:pt>
                <c:pt idx="27">
                  <c:v>132.25232877444097</c:v>
                </c:pt>
                <c:pt idx="28">
                  <c:v>130.38029599762731</c:v>
                </c:pt>
                <c:pt idx="29">
                  <c:v>139.39584367133199</c:v>
                </c:pt>
                <c:pt idx="30">
                  <c:v>139.09592181441448</c:v>
                </c:pt>
                <c:pt idx="31">
                  <c:v>137.12336712753347</c:v>
                </c:pt>
                <c:pt idx="32">
                  <c:v>135.25154099059691</c:v>
                </c:pt>
                <c:pt idx="33">
                  <c:v>143.65585690427324</c:v>
                </c:pt>
                <c:pt idx="34">
                  <c:v>143.78014133020125</c:v>
                </c:pt>
                <c:pt idx="35">
                  <c:v>139.27118401551161</c:v>
                </c:pt>
                <c:pt idx="36">
                  <c:v>137.61934755448789</c:v>
                </c:pt>
                <c:pt idx="37">
                  <c:v>141.49294227375069</c:v>
                </c:pt>
                <c:pt idx="38">
                  <c:v>143.16661227658139</c:v>
                </c:pt>
                <c:pt idx="39">
                  <c:v>142.14036314989272</c:v>
                </c:pt>
                <c:pt idx="40">
                  <c:v>143.81588072042459</c:v>
                </c:pt>
              </c:numCache>
            </c:numRef>
          </c:val>
          <c:smooth val="0"/>
          <c:extLst>
            <c:ext xmlns:c16="http://schemas.microsoft.com/office/drawing/2014/chart" uri="{C3380CC4-5D6E-409C-BE32-E72D297353CC}">
              <c16:uniqueId val="{00000000-B618-4CB8-B18D-F8A5EAA84105}"/>
            </c:ext>
          </c:extLst>
        </c:ser>
        <c:ser>
          <c:idx val="1"/>
          <c:order val="1"/>
          <c:tx>
            <c:strRef>
              <c:f>'s4 Grafdata'!$B$46</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's4 Grafdata'!$C$46:$AQ$46</c:f>
              <c:numCache>
                <c:formatCode>General</c:formatCode>
                <c:ptCount val="41"/>
                <c:pt idx="0">
                  <c:v>100</c:v>
                </c:pt>
                <c:pt idx="1">
                  <c:v>109.52971608765181</c:v>
                </c:pt>
                <c:pt idx="2">
                  <c:v>110.46612688344344</c:v>
                </c:pt>
                <c:pt idx="3">
                  <c:v>107.83935067845175</c:v>
                </c:pt>
                <c:pt idx="4">
                  <c:v>105.7915812227691</c:v>
                </c:pt>
                <c:pt idx="5">
                  <c:v>111.99964970865619</c:v>
                </c:pt>
                <c:pt idx="6">
                  <c:v>111.46170245836096</c:v>
                </c:pt>
                <c:pt idx="7">
                  <c:v>109.16338408943489</c:v>
                </c:pt>
                <c:pt idx="8">
                  <c:v>105.97482913857365</c:v>
                </c:pt>
                <c:pt idx="9">
                  <c:v>112.5550982961836</c:v>
                </c:pt>
                <c:pt idx="10">
                  <c:v>113.6140933585076</c:v>
                </c:pt>
                <c:pt idx="11">
                  <c:v>111.90681688123995</c:v>
                </c:pt>
                <c:pt idx="12">
                  <c:v>108.95805712906314</c:v>
                </c:pt>
                <c:pt idx="13">
                  <c:v>116.10662925816975</c:v>
                </c:pt>
                <c:pt idx="14">
                  <c:v>116.68322918770284</c:v>
                </c:pt>
                <c:pt idx="15">
                  <c:v>113.59121236477816</c:v>
                </c:pt>
                <c:pt idx="16">
                  <c:v>111.7484352555458</c:v>
                </c:pt>
                <c:pt idx="17">
                  <c:v>118.7859536419512</c:v>
                </c:pt>
                <c:pt idx="18">
                  <c:v>119.27641549946325</c:v>
                </c:pt>
                <c:pt idx="19">
                  <c:v>116.41287104308404</c:v>
                </c:pt>
                <c:pt idx="20">
                  <c:v>114.36501420809877</c:v>
                </c:pt>
                <c:pt idx="21">
                  <c:v>120.70109972171223</c:v>
                </c:pt>
                <c:pt idx="22">
                  <c:v>121.8281439390995</c:v>
                </c:pt>
                <c:pt idx="23">
                  <c:v>120.49286159118144</c:v>
                </c:pt>
                <c:pt idx="24">
                  <c:v>117.38724144938354</c:v>
                </c:pt>
                <c:pt idx="25">
                  <c:v>123.29084773007901</c:v>
                </c:pt>
                <c:pt idx="26">
                  <c:v>125.45582868770032</c:v>
                </c:pt>
                <c:pt idx="27">
                  <c:v>123.01004082373159</c:v>
                </c:pt>
                <c:pt idx="28">
                  <c:v>120.95786569116727</c:v>
                </c:pt>
                <c:pt idx="29">
                  <c:v>128.84019180543555</c:v>
                </c:pt>
                <c:pt idx="30">
                  <c:v>128.28207358552007</c:v>
                </c:pt>
                <c:pt idx="31">
                  <c:v>126.08909939967133</c:v>
                </c:pt>
                <c:pt idx="32">
                  <c:v>124.04630703134086</c:v>
                </c:pt>
                <c:pt idx="33">
                  <c:v>131.26254445815385</c:v>
                </c:pt>
                <c:pt idx="34">
                  <c:v>131.13600220053672</c:v>
                </c:pt>
                <c:pt idx="35">
                  <c:v>126.83956683372772</c:v>
                </c:pt>
                <c:pt idx="36">
                  <c:v>125.12113249721583</c:v>
                </c:pt>
                <c:pt idx="37">
                  <c:v>128.36299750010289</c:v>
                </c:pt>
                <c:pt idx="38">
                  <c:v>129.70679389677835</c:v>
                </c:pt>
                <c:pt idx="39">
                  <c:v>128.64799298172375</c:v>
                </c:pt>
                <c:pt idx="40">
                  <c:v>130.06020929546148</c:v>
                </c:pt>
              </c:numCache>
            </c:numRef>
          </c:val>
          <c:smooth val="0"/>
          <c:extLst>
            <c:ext xmlns:c16="http://schemas.microsoft.com/office/drawing/2014/chart" uri="{C3380CC4-5D6E-409C-BE32-E72D297353CC}">
              <c16:uniqueId val="{00000001-B618-4CB8-B18D-F8A5EAA84105}"/>
            </c:ext>
          </c:extLst>
        </c:ser>
        <c:ser>
          <c:idx val="2"/>
          <c:order val="2"/>
          <c:tx>
            <c:strRef>
              <c:f>'s4 Grafdata'!$B$47</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's4 Grafdata'!$C$47:$AQ$47</c:f>
              <c:numCache>
                <c:formatCode>General</c:formatCode>
                <c:ptCount val="41"/>
                <c:pt idx="0">
                  <c:v>100</c:v>
                </c:pt>
                <c:pt idx="1">
                  <c:v>107.6237022019946</c:v>
                </c:pt>
                <c:pt idx="2">
                  <c:v>107.46185103271752</c:v>
                </c:pt>
                <c:pt idx="3">
                  <c:v>108.55746800887465</c:v>
                </c:pt>
                <c:pt idx="4">
                  <c:v>106.48610675406209</c:v>
                </c:pt>
                <c:pt idx="5">
                  <c:v>106.61301397061959</c:v>
                </c:pt>
                <c:pt idx="6">
                  <c:v>109.41140905810917</c:v>
                </c:pt>
                <c:pt idx="7">
                  <c:v>109.86432259742497</c:v>
                </c:pt>
                <c:pt idx="8">
                  <c:v>110.29432589101852</c:v>
                </c:pt>
                <c:pt idx="9">
                  <c:v>112.51695110285581</c:v>
                </c:pt>
                <c:pt idx="10">
                  <c:v>110.56675407217911</c:v>
                </c:pt>
                <c:pt idx="11">
                  <c:v>109.6203305562975</c:v>
                </c:pt>
                <c:pt idx="12">
                  <c:v>107.37245946467648</c:v>
                </c:pt>
                <c:pt idx="13">
                  <c:v>113.49681407624827</c:v>
                </c:pt>
                <c:pt idx="14">
                  <c:v>110.74884143922687</c:v>
                </c:pt>
                <c:pt idx="15">
                  <c:v>110.86867889250627</c:v>
                </c:pt>
                <c:pt idx="16">
                  <c:v>109.14356477955523</c:v>
                </c:pt>
                <c:pt idx="17">
                  <c:v>117.17037543479347</c:v>
                </c:pt>
                <c:pt idx="18">
                  <c:v>117.92627984982052</c:v>
                </c:pt>
                <c:pt idx="19">
                  <c:v>116.83145626533938</c:v>
                </c:pt>
                <c:pt idx="20">
                  <c:v>114.72409322229706</c:v>
                </c:pt>
                <c:pt idx="21">
                  <c:v>118.92903695133778</c:v>
                </c:pt>
                <c:pt idx="22">
                  <c:v>119.72123710063387</c:v>
                </c:pt>
                <c:pt idx="23">
                  <c:v>122.69919513958435</c:v>
                </c:pt>
                <c:pt idx="24">
                  <c:v>119.78004375157268</c:v>
                </c:pt>
                <c:pt idx="25">
                  <c:v>120.22337711873064</c:v>
                </c:pt>
                <c:pt idx="26">
                  <c:v>119.65743015404476</c:v>
                </c:pt>
                <c:pt idx="27">
                  <c:v>119.22158461578282</c:v>
                </c:pt>
                <c:pt idx="28">
                  <c:v>118.84479025508632</c:v>
                </c:pt>
                <c:pt idx="29">
                  <c:v>123.57144203980695</c:v>
                </c:pt>
                <c:pt idx="30">
                  <c:v>119.58737738041526</c:v>
                </c:pt>
                <c:pt idx="31">
                  <c:v>124.71309206109495</c:v>
                </c:pt>
                <c:pt idx="32">
                  <c:v>129.84995243106641</c:v>
                </c:pt>
                <c:pt idx="33">
                  <c:v>130.94578480642301</c:v>
                </c:pt>
                <c:pt idx="34">
                  <c:v>127.55025562288476</c:v>
                </c:pt>
                <c:pt idx="35">
                  <c:v>129.15769410213102</c:v>
                </c:pt>
                <c:pt idx="36">
                  <c:v>127.81918189530467</c:v>
                </c:pt>
                <c:pt idx="37">
                  <c:v>136.80626752966748</c:v>
                </c:pt>
                <c:pt idx="38">
                  <c:v>133.37558256161759</c:v>
                </c:pt>
                <c:pt idx="39">
                  <c:v>129.85401283291242</c:v>
                </c:pt>
                <c:pt idx="40">
                  <c:v>136.57495721397407</c:v>
                </c:pt>
              </c:numCache>
            </c:numRef>
          </c:val>
          <c:smooth val="0"/>
          <c:extLst>
            <c:ext xmlns:c16="http://schemas.microsoft.com/office/drawing/2014/chart" uri="{C3380CC4-5D6E-409C-BE32-E72D297353CC}">
              <c16:uniqueId val="{00000002-B618-4CB8-B18D-F8A5EAA84105}"/>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Grafdata!$B$23:$AP$23</c:f>
              <c:numCache>
                <c:formatCode>General</c:formatCode>
                <c:ptCount val="41"/>
                <c:pt idx="0">
                  <c:v>100</c:v>
                </c:pt>
                <c:pt idx="1">
                  <c:v>102.99887542171686</c:v>
                </c:pt>
                <c:pt idx="2">
                  <c:v>61.964263401224542</c:v>
                </c:pt>
                <c:pt idx="3">
                  <c:v>68.736723728601774</c:v>
                </c:pt>
                <c:pt idx="4">
                  <c:v>69.786330126202671</c:v>
                </c:pt>
                <c:pt idx="5">
                  <c:v>77.658378108209419</c:v>
                </c:pt>
                <c:pt idx="6">
                  <c:v>55.016868674247156</c:v>
                </c:pt>
                <c:pt idx="7">
                  <c:v>63.92602773959765</c:v>
                </c:pt>
                <c:pt idx="8">
                  <c:v>91.865550418593031</c:v>
                </c:pt>
                <c:pt idx="9">
                  <c:v>97.750843433712362</c:v>
                </c:pt>
                <c:pt idx="10">
                  <c:v>81.381981756841185</c:v>
                </c:pt>
                <c:pt idx="11">
                  <c:v>110.12120454829439</c:v>
                </c:pt>
                <c:pt idx="12">
                  <c:v>109.07159815069349</c:v>
                </c:pt>
                <c:pt idx="13">
                  <c:v>115.29426465075596</c:v>
                </c:pt>
                <c:pt idx="14">
                  <c:v>96.976133949768837</c:v>
                </c:pt>
                <c:pt idx="15">
                  <c:v>138.5605397975759</c:v>
                </c:pt>
                <c:pt idx="16">
                  <c:v>141.35949019117831</c:v>
                </c:pt>
                <c:pt idx="17">
                  <c:v>165.18805447957016</c:v>
                </c:pt>
                <c:pt idx="18">
                  <c:v>147.10733474946895</c:v>
                </c:pt>
                <c:pt idx="19">
                  <c:v>147.26977383481196</c:v>
                </c:pt>
                <c:pt idx="20">
                  <c:v>185.9552667749594</c:v>
                </c:pt>
                <c:pt idx="21">
                  <c:v>207.13482444083468</c:v>
                </c:pt>
                <c:pt idx="22">
                  <c:v>183.20629763838559</c:v>
                </c:pt>
                <c:pt idx="23">
                  <c:v>187.95451705610395</c:v>
                </c:pt>
                <c:pt idx="24">
                  <c:v>212.07047357241035</c:v>
                </c:pt>
                <c:pt idx="25">
                  <c:v>221.31700612270399</c:v>
                </c:pt>
                <c:pt idx="26">
                  <c:v>158.85293015119331</c:v>
                </c:pt>
                <c:pt idx="27">
                  <c:v>204.68574284643259</c:v>
                </c:pt>
                <c:pt idx="28">
                  <c:v>172.29788829189053</c:v>
                </c:pt>
                <c:pt idx="29">
                  <c:v>179.55766587529678</c:v>
                </c:pt>
                <c:pt idx="30">
                  <c:v>137.91078345620392</c:v>
                </c:pt>
                <c:pt idx="31">
                  <c:v>171.71060852180432</c:v>
                </c:pt>
                <c:pt idx="32">
                  <c:v>145.24553292515307</c:v>
                </c:pt>
                <c:pt idx="33">
                  <c:v>157.99075346744971</c:v>
                </c:pt>
                <c:pt idx="34">
                  <c:v>111.15831563163813</c:v>
                </c:pt>
                <c:pt idx="35">
                  <c:v>176.18393102586529</c:v>
                </c:pt>
                <c:pt idx="36">
                  <c:v>148.13195051855556</c:v>
                </c:pt>
                <c:pt idx="37">
                  <c:v>156.24140947144821</c:v>
                </c:pt>
                <c:pt idx="38">
                  <c:v>128.36436336373859</c:v>
                </c:pt>
                <c:pt idx="39">
                  <c:v>160.58977883293764</c:v>
                </c:pt>
                <c:pt idx="40">
                  <c:v>192.56528801699363</c:v>
                </c:pt>
              </c:numCache>
            </c:numRef>
          </c:val>
          <c:smooth val="0"/>
          <c:extLst>
            <c:ext xmlns:c16="http://schemas.microsoft.com/office/drawing/2014/chart" uri="{C3380CC4-5D6E-409C-BE32-E72D297353CC}">
              <c16:uniqueId val="{00000000-5D78-4118-AAD9-FAAD47ADA879}"/>
            </c:ext>
          </c:extLst>
        </c:ser>
        <c:ser>
          <c:idx val="1"/>
          <c:order val="1"/>
          <c:tx>
            <c:strRef>
              <c:f>Grafdata!$A$26</c:f>
              <c:strCache>
                <c:ptCount val="1"/>
                <c:pt idx="0">
                  <c:v>Södermanlands län</c:v>
                </c:pt>
              </c:strCache>
            </c:strRef>
          </c:tx>
          <c:spPr>
            <a:ln w="28575" cap="rnd">
              <a:solidFill>
                <a:schemeClr val="accent2"/>
              </a:solidFill>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Grafdata!$B$26:$AP$26</c:f>
              <c:numCache>
                <c:formatCode>General</c:formatCode>
                <c:ptCount val="41"/>
                <c:pt idx="0">
                  <c:v>100</c:v>
                </c:pt>
                <c:pt idx="1">
                  <c:v>78.391959798994975</c:v>
                </c:pt>
                <c:pt idx="2">
                  <c:v>131.15577889447235</c:v>
                </c:pt>
                <c:pt idx="3">
                  <c:v>113.06532663316582</c:v>
                </c:pt>
                <c:pt idx="4">
                  <c:v>26.633165829145728</c:v>
                </c:pt>
                <c:pt idx="5">
                  <c:v>31.155778894472363</c:v>
                </c:pt>
                <c:pt idx="6">
                  <c:v>39.698492462311556</c:v>
                </c:pt>
                <c:pt idx="7">
                  <c:v>104.02010050251256</c:v>
                </c:pt>
                <c:pt idx="8">
                  <c:v>93.969849246231149</c:v>
                </c:pt>
                <c:pt idx="9">
                  <c:v>47.236180904522612</c:v>
                </c:pt>
                <c:pt idx="10">
                  <c:v>66.331658291457288</c:v>
                </c:pt>
                <c:pt idx="11">
                  <c:v>25.125628140703519</c:v>
                </c:pt>
                <c:pt idx="12">
                  <c:v>24.623115577889447</c:v>
                </c:pt>
                <c:pt idx="13">
                  <c:v>119.59798994974874</c:v>
                </c:pt>
                <c:pt idx="14">
                  <c:v>124.62311557788945</c:v>
                </c:pt>
                <c:pt idx="15">
                  <c:v>52.261306532663319</c:v>
                </c:pt>
                <c:pt idx="16">
                  <c:v>141.20603015075378</c:v>
                </c:pt>
                <c:pt idx="17">
                  <c:v>82.412060301507537</c:v>
                </c:pt>
                <c:pt idx="18">
                  <c:v>70.854271356783926</c:v>
                </c:pt>
                <c:pt idx="19">
                  <c:v>137.1859296482412</c:v>
                </c:pt>
                <c:pt idx="20">
                  <c:v>169.3467336683417</c:v>
                </c:pt>
                <c:pt idx="21">
                  <c:v>191.4572864321608</c:v>
                </c:pt>
                <c:pt idx="22">
                  <c:v>145.22613065326632</c:v>
                </c:pt>
                <c:pt idx="23">
                  <c:v>198.99497487437185</c:v>
                </c:pt>
                <c:pt idx="24">
                  <c:v>336.68341708542715</c:v>
                </c:pt>
                <c:pt idx="25">
                  <c:v>214.57286432160805</c:v>
                </c:pt>
                <c:pt idx="26">
                  <c:v>150.25125628140702</c:v>
                </c:pt>
                <c:pt idx="27">
                  <c:v>351.2562814070352</c:v>
                </c:pt>
                <c:pt idx="28">
                  <c:v>281.4070351758794</c:v>
                </c:pt>
                <c:pt idx="29">
                  <c:v>304.02010050251255</c:v>
                </c:pt>
                <c:pt idx="30">
                  <c:v>154.2713567839196</c:v>
                </c:pt>
                <c:pt idx="31">
                  <c:v>215.0753768844221</c:v>
                </c:pt>
                <c:pt idx="32">
                  <c:v>332.66331658291455</c:v>
                </c:pt>
                <c:pt idx="33">
                  <c:v>156.78391959798995</c:v>
                </c:pt>
                <c:pt idx="34">
                  <c:v>236.18090452261308</c:v>
                </c:pt>
                <c:pt idx="35">
                  <c:v>253.76884422110552</c:v>
                </c:pt>
                <c:pt idx="36">
                  <c:v>171.356783919598</c:v>
                </c:pt>
                <c:pt idx="37">
                  <c:v>255.7788944723618</c:v>
                </c:pt>
                <c:pt idx="38">
                  <c:v>129.14572864321607</c:v>
                </c:pt>
                <c:pt idx="39">
                  <c:v>367.8391959798995</c:v>
                </c:pt>
                <c:pt idx="40">
                  <c:v>296.9849246231156</c:v>
                </c:pt>
              </c:numCache>
            </c:numRef>
          </c:val>
          <c:smooth val="0"/>
          <c:extLst>
            <c:ext xmlns:c16="http://schemas.microsoft.com/office/drawing/2014/chart" uri="{C3380CC4-5D6E-409C-BE32-E72D297353CC}">
              <c16:uniqueId val="{00000001-5D78-4118-AAD9-FAAD47ADA879}"/>
            </c:ext>
          </c:extLst>
        </c:ser>
        <c:ser>
          <c:idx val="2"/>
          <c:order val="2"/>
          <c:tx>
            <c:strRef>
              <c:f>Grafdata!$A$27</c:f>
              <c:strCache>
                <c:ptCount val="1"/>
                <c:pt idx="0">
                  <c:v>Eskilstuna kommun</c:v>
                </c:pt>
              </c:strCache>
            </c:strRef>
          </c:tx>
          <c:spPr>
            <a:ln w="28575" cap="rnd">
              <a:solidFill>
                <a:schemeClr val="accent3"/>
              </a:solidFill>
              <a:prstDash val="sysDot"/>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Grafdata!$B$27:$AP$27</c:f>
              <c:numCache>
                <c:formatCode>General</c:formatCode>
                <c:ptCount val="41"/>
                <c:pt idx="0">
                  <c:v>100</c:v>
                </c:pt>
                <c:pt idx="1">
                  <c:v>46.341463414634148</c:v>
                </c:pt>
                <c:pt idx="2">
                  <c:v>236.58536585365854</c:v>
                </c:pt>
                <c:pt idx="3">
                  <c:v>7.3170731707317076</c:v>
                </c:pt>
                <c:pt idx="4">
                  <c:v>2.4390243902439024</c:v>
                </c:pt>
                <c:pt idx="5">
                  <c:v>9.7560975609756095</c:v>
                </c:pt>
                <c:pt idx="6">
                  <c:v>21.951219512195124</c:v>
                </c:pt>
                <c:pt idx="7">
                  <c:v>9.7560975609756095</c:v>
                </c:pt>
                <c:pt idx="8">
                  <c:v>343.90243902439022</c:v>
                </c:pt>
                <c:pt idx="9">
                  <c:v>156.09756097560975</c:v>
                </c:pt>
                <c:pt idx="10">
                  <c:v>12.195121951219512</c:v>
                </c:pt>
                <c:pt idx="11">
                  <c:v>9.7560975609756095</c:v>
                </c:pt>
                <c:pt idx="12">
                  <c:v>26.829268292682926</c:v>
                </c:pt>
                <c:pt idx="13">
                  <c:v>21.951219512195124</c:v>
                </c:pt>
                <c:pt idx="14">
                  <c:v>107.3170731707317</c:v>
                </c:pt>
                <c:pt idx="15">
                  <c:v>14.634146341463415</c:v>
                </c:pt>
                <c:pt idx="16">
                  <c:v>395.1219512195122</c:v>
                </c:pt>
                <c:pt idx="17">
                  <c:v>73.170731707317074</c:v>
                </c:pt>
                <c:pt idx="18">
                  <c:v>34.146341463414636</c:v>
                </c:pt>
                <c:pt idx="19">
                  <c:v>197.5609756097561</c:v>
                </c:pt>
                <c:pt idx="20">
                  <c:v>331.70731707317071</c:v>
                </c:pt>
                <c:pt idx="21">
                  <c:v>363.41463414634148</c:v>
                </c:pt>
                <c:pt idx="22">
                  <c:v>65.853658536585371</c:v>
                </c:pt>
                <c:pt idx="23">
                  <c:v>163.41463414634146</c:v>
                </c:pt>
                <c:pt idx="24">
                  <c:v>802.43902439024396</c:v>
                </c:pt>
                <c:pt idx="25">
                  <c:v>143.90243902439025</c:v>
                </c:pt>
                <c:pt idx="26">
                  <c:v>309.7560975609756</c:v>
                </c:pt>
                <c:pt idx="27">
                  <c:v>312.19512195121951</c:v>
                </c:pt>
                <c:pt idx="28">
                  <c:v>275.60975609756099</c:v>
                </c:pt>
                <c:pt idx="29">
                  <c:v>392.6829268292683</c:v>
                </c:pt>
                <c:pt idx="30">
                  <c:v>117.07317073170732</c:v>
                </c:pt>
                <c:pt idx="31">
                  <c:v>451.21951219512198</c:v>
                </c:pt>
                <c:pt idx="32">
                  <c:v>529.26829268292681</c:v>
                </c:pt>
                <c:pt idx="33">
                  <c:v>153.65853658536585</c:v>
                </c:pt>
                <c:pt idx="34">
                  <c:v>460.97560975609758</c:v>
                </c:pt>
                <c:pt idx="35">
                  <c:v>297.5609756097561</c:v>
                </c:pt>
                <c:pt idx="36">
                  <c:v>263.41463414634148</c:v>
                </c:pt>
                <c:pt idx="37">
                  <c:v>848.78048780487802</c:v>
                </c:pt>
                <c:pt idx="38">
                  <c:v>36.585365853658537</c:v>
                </c:pt>
                <c:pt idx="39">
                  <c:v>1021.9512195121952</c:v>
                </c:pt>
                <c:pt idx="40">
                  <c:v>451.21951219512198</c:v>
                </c:pt>
              </c:numCache>
            </c:numRef>
          </c:val>
          <c:smooth val="0"/>
          <c:extLst>
            <c:ext xmlns:c16="http://schemas.microsoft.com/office/drawing/2014/chart" uri="{C3380CC4-5D6E-409C-BE32-E72D297353CC}">
              <c16:uniqueId val="{00000002-5D78-4118-AAD9-FAAD47ADA879}"/>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Grafdata!$B$21:$L$21</c:f>
              <c:numCache>
                <c:formatCode>General</c:formatCode>
                <c:ptCount val="11"/>
                <c:pt idx="0">
                  <c:v>100</c:v>
                </c:pt>
                <c:pt idx="1">
                  <c:v>103.69666481832473</c:v>
                </c:pt>
                <c:pt idx="2">
                  <c:v>105.0493355962673</c:v>
                </c:pt>
                <c:pt idx="3">
                  <c:v>110.42703265740364</c:v>
                </c:pt>
                <c:pt idx="4">
                  <c:v>118.49331056313135</c:v>
                </c:pt>
                <c:pt idx="5">
                  <c:v>124.77849163877498</c:v>
                </c:pt>
                <c:pt idx="6">
                  <c:v>127.92385897246275</c:v>
                </c:pt>
                <c:pt idx="7">
                  <c:v>136.7116826440693</c:v>
                </c:pt>
                <c:pt idx="8">
                  <c:v>139.0011615429905</c:v>
                </c:pt>
                <c:pt idx="9">
                  <c:v>96.485918432727871</c:v>
                </c:pt>
                <c:pt idx="10">
                  <c:v>36.203828808893057</c:v>
                </c:pt>
              </c:numCache>
            </c:numRef>
          </c:val>
          <c:smooth val="0"/>
          <c:extLst>
            <c:ext xmlns:c16="http://schemas.microsoft.com/office/drawing/2014/chart" uri="{C3380CC4-5D6E-409C-BE32-E72D297353CC}">
              <c16:uniqueId val="{00000000-658E-434E-8765-D08F48D6E5EE}"/>
            </c:ext>
          </c:extLst>
        </c:ser>
        <c:ser>
          <c:idx val="1"/>
          <c:order val="1"/>
          <c:tx>
            <c:strRef>
              <c:f>Grafdata!$A$24</c:f>
              <c:strCache>
                <c:ptCount val="1"/>
                <c:pt idx="0">
                  <c:v>Södermanlands län</c:v>
                </c:pt>
              </c:strCache>
            </c:strRef>
          </c:tx>
          <c:spPr>
            <a:ln w="28575" cap="rnd">
              <a:solidFill>
                <a:schemeClr val="accent2"/>
              </a:solidFill>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Grafdata!$B$24:$L$24</c:f>
              <c:numCache>
                <c:formatCode>General</c:formatCode>
                <c:ptCount val="11"/>
                <c:pt idx="0">
                  <c:v>100</c:v>
                </c:pt>
                <c:pt idx="1">
                  <c:v>95.548651541654706</c:v>
                </c:pt>
                <c:pt idx="2">
                  <c:v>93.016212829282296</c:v>
                </c:pt>
                <c:pt idx="3">
                  <c:v>92.759985230548892</c:v>
                </c:pt>
                <c:pt idx="4">
                  <c:v>99.920185289477516</c:v>
                </c:pt>
                <c:pt idx="5">
                  <c:v>104.84482752190243</c:v>
                </c:pt>
                <c:pt idx="6">
                  <c:v>109.29878674180686</c:v>
                </c:pt>
                <c:pt idx="7">
                  <c:v>122.16760343277848</c:v>
                </c:pt>
                <c:pt idx="8">
                  <c:v>117.18962707135957</c:v>
                </c:pt>
                <c:pt idx="9">
                  <c:v>85.753447137672921</c:v>
                </c:pt>
                <c:pt idx="10">
                  <c:v>28.314082074884102</c:v>
                </c:pt>
              </c:numCache>
            </c:numRef>
          </c:val>
          <c:smooth val="0"/>
          <c:extLst>
            <c:ext xmlns:c16="http://schemas.microsoft.com/office/drawing/2014/chart" uri="{C3380CC4-5D6E-409C-BE32-E72D297353CC}">
              <c16:uniqueId val="{00000001-658E-434E-8765-D08F48D6E5EE}"/>
            </c:ext>
          </c:extLst>
        </c:ser>
        <c:ser>
          <c:idx val="2"/>
          <c:order val="2"/>
          <c:tx>
            <c:strRef>
              <c:f>Grafdata!$A$25</c:f>
              <c:strCache>
                <c:ptCount val="1"/>
                <c:pt idx="0">
                  <c:v>Eskilstuna kommun</c:v>
                </c:pt>
              </c:strCache>
            </c:strRef>
          </c:tx>
          <c:spPr>
            <a:ln w="28575" cap="rnd">
              <a:solidFill>
                <a:schemeClr val="accent3"/>
              </a:solidFill>
              <a:prstDash val="sysDot"/>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Grafdata!$B$25:$L$25</c:f>
              <c:numCache>
                <c:formatCode>General</c:formatCode>
                <c:ptCount val="11"/>
                <c:pt idx="0">
                  <c:v>100</c:v>
                </c:pt>
                <c:pt idx="1">
                  <c:v>97.190334518540013</c:v>
                </c:pt>
                <c:pt idx="2">
                  <c:v>102.63696393585371</c:v>
                </c:pt>
                <c:pt idx="3">
                  <c:v>106.91531819171323</c:v>
                </c:pt>
                <c:pt idx="4">
                  <c:v>122.59632827806401</c:v>
                </c:pt>
                <c:pt idx="5">
                  <c:v>130.9034177490748</c:v>
                </c:pt>
                <c:pt idx="6">
                  <c:v>137.54009143023004</c:v>
                </c:pt>
                <c:pt idx="7">
                  <c:v>160.17560409259124</c:v>
                </c:pt>
                <c:pt idx="8">
                  <c:v>157.53138378927508</c:v>
                </c:pt>
                <c:pt idx="9">
                  <c:v>110.17052463536754</c:v>
                </c:pt>
                <c:pt idx="10">
                  <c:v>36.672229881721208</c:v>
                </c:pt>
              </c:numCache>
            </c:numRef>
          </c:val>
          <c:smooth val="0"/>
          <c:extLst>
            <c:ext xmlns:c16="http://schemas.microsoft.com/office/drawing/2014/chart" uri="{C3380CC4-5D6E-409C-BE32-E72D297353CC}">
              <c16:uniqueId val="{00000002-658E-434E-8765-D08F48D6E5EE}"/>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Grafdata!$B$37</c:f>
              <c:strCache>
                <c:ptCount val="1"/>
                <c:pt idx="0">
                  <c:v>Privat sektor</c:v>
                </c:pt>
              </c:strCache>
            </c:strRef>
          </c:tx>
          <c:spPr>
            <a:ln w="28575" cap="rnd">
              <a:solidFill>
                <a:schemeClr val="accent1"/>
              </a:solidFill>
              <a:round/>
            </a:ln>
            <a:effectLst/>
          </c:spPr>
          <c:marker>
            <c:symbol val="none"/>
          </c:marker>
          <c:cat>
            <c:strRef>
              <c:f>Grafdata!$C$32:$AQ$32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Grafdata!$C$37:$AQ$37</c:f>
              <c:numCache>
                <c:formatCode>General</c:formatCode>
                <c:ptCount val="41"/>
                <c:pt idx="0">
                  <c:v>100</c:v>
                </c:pt>
                <c:pt idx="1">
                  <c:v>112.88034525888331</c:v>
                </c:pt>
                <c:pt idx="2">
                  <c:v>112.47272790200068</c:v>
                </c:pt>
                <c:pt idx="3">
                  <c:v>111.56879707616527</c:v>
                </c:pt>
                <c:pt idx="4">
                  <c:v>108.52826567389742</c:v>
                </c:pt>
                <c:pt idx="5">
                  <c:v>116.97329844283082</c:v>
                </c:pt>
                <c:pt idx="6">
                  <c:v>114.93076483285016</c:v>
                </c:pt>
                <c:pt idx="7">
                  <c:v>112.28867091289716</c:v>
                </c:pt>
                <c:pt idx="8">
                  <c:v>107.72247293726639</c:v>
                </c:pt>
                <c:pt idx="9">
                  <c:v>116.97144712767376</c:v>
                </c:pt>
                <c:pt idx="10">
                  <c:v>117.1433949763591</c:v>
                </c:pt>
                <c:pt idx="11">
                  <c:v>116.02767858560046</c:v>
                </c:pt>
                <c:pt idx="12">
                  <c:v>111.79248226956048</c:v>
                </c:pt>
                <c:pt idx="13">
                  <c:v>121.12178954594501</c:v>
                </c:pt>
                <c:pt idx="14">
                  <c:v>120.74343608097951</c:v>
                </c:pt>
                <c:pt idx="15">
                  <c:v>118.97251543732523</c:v>
                </c:pt>
                <c:pt idx="16">
                  <c:v>115.22157145176915</c:v>
                </c:pt>
                <c:pt idx="17">
                  <c:v>124.82127527487884</c:v>
                </c:pt>
                <c:pt idx="18">
                  <c:v>124.35263632725723</c:v>
                </c:pt>
                <c:pt idx="19">
                  <c:v>123.06268510687713</c:v>
                </c:pt>
                <c:pt idx="20">
                  <c:v>119.11690184905852</c:v>
                </c:pt>
                <c:pt idx="21">
                  <c:v>127.92048120017705</c:v>
                </c:pt>
                <c:pt idx="22">
                  <c:v>127.63935173541627</c:v>
                </c:pt>
                <c:pt idx="23">
                  <c:v>127.3943007456307</c:v>
                </c:pt>
                <c:pt idx="24">
                  <c:v>122.9706819613556</c:v>
                </c:pt>
                <c:pt idx="25">
                  <c:v>130.218201341796</c:v>
                </c:pt>
                <c:pt idx="26">
                  <c:v>131.12975000300366</c:v>
                </c:pt>
                <c:pt idx="27">
                  <c:v>130.97406283874605</c:v>
                </c:pt>
                <c:pt idx="28">
                  <c:v>127.42101562099252</c:v>
                </c:pt>
                <c:pt idx="29">
                  <c:v>138.37638374778604</c:v>
                </c:pt>
                <c:pt idx="30">
                  <c:v>135.63318639520224</c:v>
                </c:pt>
                <c:pt idx="31">
                  <c:v>134.60170468330418</c:v>
                </c:pt>
                <c:pt idx="32">
                  <c:v>130.54524795830488</c:v>
                </c:pt>
                <c:pt idx="33">
                  <c:v>141.07069005255622</c:v>
                </c:pt>
                <c:pt idx="34">
                  <c:v>139.25589013689952</c:v>
                </c:pt>
                <c:pt idx="35">
                  <c:v>136.20866746698536</c:v>
                </c:pt>
                <c:pt idx="36">
                  <c:v>132.60202969401274</c:v>
                </c:pt>
                <c:pt idx="37">
                  <c:v>137.08101425813317</c:v>
                </c:pt>
                <c:pt idx="38">
                  <c:v>136.10807622262166</c:v>
                </c:pt>
                <c:pt idx="39">
                  <c:v>136.36566941634408</c:v>
                </c:pt>
                <c:pt idx="40">
                  <c:v>137.54584549038515</c:v>
                </c:pt>
              </c:numCache>
            </c:numRef>
          </c:val>
          <c:smooth val="0"/>
          <c:extLst>
            <c:ext xmlns:c16="http://schemas.microsoft.com/office/drawing/2014/chart" uri="{C3380CC4-5D6E-409C-BE32-E72D297353CC}">
              <c16:uniqueId val="{00000000-1FFD-472E-B2C4-97401808A909}"/>
            </c:ext>
          </c:extLst>
        </c:ser>
        <c:ser>
          <c:idx val="1"/>
          <c:order val="1"/>
          <c:tx>
            <c:strRef>
              <c:f>Grafdata!$B$38</c:f>
              <c:strCache>
                <c:ptCount val="1"/>
                <c:pt idx="0">
                  <c:v>Industri</c:v>
                </c:pt>
              </c:strCache>
            </c:strRef>
          </c:tx>
          <c:spPr>
            <a:ln w="28575" cap="rnd">
              <a:solidFill>
                <a:schemeClr val="accent2"/>
              </a:solidFill>
              <a:prstDash val="sysDot"/>
              <a:round/>
            </a:ln>
            <a:effectLst/>
          </c:spPr>
          <c:marker>
            <c:symbol val="none"/>
          </c:marker>
          <c:cat>
            <c:strRef>
              <c:f>Grafdata!$C$32:$AQ$32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Grafdata!$C$38:$AQ$38</c:f>
              <c:numCache>
                <c:formatCode>General</c:formatCode>
                <c:ptCount val="41"/>
                <c:pt idx="0">
                  <c:v>100</c:v>
                </c:pt>
                <c:pt idx="1">
                  <c:v>122.5962535842346</c:v>
                </c:pt>
                <c:pt idx="2">
                  <c:v>117.00990601672885</c:v>
                </c:pt>
                <c:pt idx="3">
                  <c:v>114.10391763456636</c:v>
                </c:pt>
                <c:pt idx="4">
                  <c:v>114.45096688791351</c:v>
                </c:pt>
                <c:pt idx="5">
                  <c:v>122.97130385234674</c:v>
                </c:pt>
                <c:pt idx="6">
                  <c:v>113.91438676699015</c:v>
                </c:pt>
                <c:pt idx="7">
                  <c:v>107.33926592229672</c:v>
                </c:pt>
                <c:pt idx="8">
                  <c:v>107.25358537970094</c:v>
                </c:pt>
                <c:pt idx="9">
                  <c:v>119.02964007762976</c:v>
                </c:pt>
                <c:pt idx="10">
                  <c:v>114.5214556015445</c:v>
                </c:pt>
                <c:pt idx="11">
                  <c:v>111.35802591380333</c:v>
                </c:pt>
                <c:pt idx="12">
                  <c:v>111.44701625055113</c:v>
                </c:pt>
                <c:pt idx="13">
                  <c:v>120.8443448398484</c:v>
                </c:pt>
                <c:pt idx="14">
                  <c:v>116.0101071476</c:v>
                </c:pt>
                <c:pt idx="15">
                  <c:v>111.5217321610827</c:v>
                </c:pt>
                <c:pt idx="16">
                  <c:v>112.02671116252499</c:v>
                </c:pt>
                <c:pt idx="17">
                  <c:v>121.83546590690851</c:v>
                </c:pt>
                <c:pt idx="18">
                  <c:v>115.31742126753967</c:v>
                </c:pt>
                <c:pt idx="19">
                  <c:v>110.87032920440113</c:v>
                </c:pt>
                <c:pt idx="20">
                  <c:v>111.75807674218881</c:v>
                </c:pt>
                <c:pt idx="21">
                  <c:v>122.25478626590798</c:v>
                </c:pt>
                <c:pt idx="22">
                  <c:v>117.70052039604143</c:v>
                </c:pt>
                <c:pt idx="23">
                  <c:v>114.87487913477517</c:v>
                </c:pt>
                <c:pt idx="24">
                  <c:v>112.49071284119843</c:v>
                </c:pt>
                <c:pt idx="25">
                  <c:v>120.04190781219418</c:v>
                </c:pt>
                <c:pt idx="26">
                  <c:v>116.20701342583202</c:v>
                </c:pt>
                <c:pt idx="27">
                  <c:v>112.3115930926744</c:v>
                </c:pt>
                <c:pt idx="28">
                  <c:v>116.03918941564807</c:v>
                </c:pt>
                <c:pt idx="29">
                  <c:v>130.04638335549382</c:v>
                </c:pt>
                <c:pt idx="30">
                  <c:v>119.58099953012487</c:v>
                </c:pt>
                <c:pt idx="31">
                  <c:v>116.54442253898708</c:v>
                </c:pt>
                <c:pt idx="32">
                  <c:v>120.62310462063283</c:v>
                </c:pt>
                <c:pt idx="33">
                  <c:v>135.20139545905067</c:v>
                </c:pt>
                <c:pt idx="34">
                  <c:v>122.86040020920389</c:v>
                </c:pt>
                <c:pt idx="35">
                  <c:v>116.27022347673895</c:v>
                </c:pt>
                <c:pt idx="36">
                  <c:v>119.13484640933655</c:v>
                </c:pt>
                <c:pt idx="37">
                  <c:v>124.87985731329249</c:v>
                </c:pt>
                <c:pt idx="38">
                  <c:v>116.80337809325096</c:v>
                </c:pt>
                <c:pt idx="39">
                  <c:v>116.22686384464922</c:v>
                </c:pt>
                <c:pt idx="40">
                  <c:v>126.8294534636222</c:v>
                </c:pt>
              </c:numCache>
            </c:numRef>
          </c:val>
          <c:smooth val="0"/>
          <c:extLst>
            <c:ext xmlns:c16="http://schemas.microsoft.com/office/drawing/2014/chart" uri="{C3380CC4-5D6E-409C-BE32-E72D297353CC}">
              <c16:uniqueId val="{00000001-1FFD-472E-B2C4-97401808A909}"/>
            </c:ext>
          </c:extLst>
        </c:ser>
        <c:ser>
          <c:idx val="2"/>
          <c:order val="2"/>
          <c:tx>
            <c:strRef>
              <c:f>Grafdata!$B$39</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Grafdata!$C$39:$AQ$39</c:f>
              <c:numCache>
                <c:formatCode>General</c:formatCode>
                <c:ptCount val="41"/>
                <c:pt idx="0">
                  <c:v>100</c:v>
                </c:pt>
                <c:pt idx="1">
                  <c:v>106.79469424913253</c:v>
                </c:pt>
                <c:pt idx="2">
                  <c:v>109.67728431977719</c:v>
                </c:pt>
                <c:pt idx="3">
                  <c:v>108.31556265877721</c:v>
                </c:pt>
                <c:pt idx="4">
                  <c:v>105.12040906788378</c:v>
                </c:pt>
                <c:pt idx="5">
                  <c:v>112.64469377982032</c:v>
                </c:pt>
                <c:pt idx="6">
                  <c:v>114.94793486606065</c:v>
                </c:pt>
                <c:pt idx="7">
                  <c:v>113.03676604203923</c:v>
                </c:pt>
                <c:pt idx="8">
                  <c:v>107.90537124767013</c:v>
                </c:pt>
                <c:pt idx="9">
                  <c:v>115.20235421243761</c:v>
                </c:pt>
                <c:pt idx="10">
                  <c:v>118.40365013208007</c:v>
                </c:pt>
                <c:pt idx="11">
                  <c:v>116.92659482394492</c:v>
                </c:pt>
                <c:pt idx="12">
                  <c:v>112.00937433496311</c:v>
                </c:pt>
                <c:pt idx="13">
                  <c:v>120.00865421220502</c:v>
                </c:pt>
                <c:pt idx="14">
                  <c:v>123.20281936952956</c:v>
                </c:pt>
                <c:pt idx="15">
                  <c:v>120.33637481899947</c:v>
                </c:pt>
                <c:pt idx="16">
                  <c:v>116.36608725930175</c:v>
                </c:pt>
                <c:pt idx="17">
                  <c:v>124.45310884121922</c:v>
                </c:pt>
                <c:pt idx="18">
                  <c:v>127.59774549263257</c:v>
                </c:pt>
                <c:pt idx="19">
                  <c:v>126.23975488981725</c:v>
                </c:pt>
                <c:pt idx="20">
                  <c:v>121.4340988619027</c:v>
                </c:pt>
                <c:pt idx="21">
                  <c:v>127.61341181194906</c:v>
                </c:pt>
                <c:pt idx="22">
                  <c:v>130.49085677725927</c:v>
                </c:pt>
                <c:pt idx="23">
                  <c:v>129.96958037574672</c:v>
                </c:pt>
                <c:pt idx="24">
                  <c:v>125.7374244224153</c:v>
                </c:pt>
                <c:pt idx="25">
                  <c:v>130.41791983281453</c:v>
                </c:pt>
                <c:pt idx="26">
                  <c:v>134.26624797511496</c:v>
                </c:pt>
                <c:pt idx="27">
                  <c:v>133.94344740734286</c:v>
                </c:pt>
                <c:pt idx="28">
                  <c:v>128.09537921393428</c:v>
                </c:pt>
                <c:pt idx="29">
                  <c:v>136.32991938823648</c:v>
                </c:pt>
                <c:pt idx="30">
                  <c:v>138.22511633014767</c:v>
                </c:pt>
                <c:pt idx="31">
                  <c:v>136.79584443513815</c:v>
                </c:pt>
                <c:pt idx="32">
                  <c:v>130.13597859287978</c:v>
                </c:pt>
                <c:pt idx="33">
                  <c:v>137.52600280678817</c:v>
                </c:pt>
                <c:pt idx="34">
                  <c:v>142.1093083150875</c:v>
                </c:pt>
                <c:pt idx="35">
                  <c:v>138.82818255424343</c:v>
                </c:pt>
                <c:pt idx="36">
                  <c:v>133.71739852160061</c:v>
                </c:pt>
                <c:pt idx="37">
                  <c:v>135.72879217325894</c:v>
                </c:pt>
                <c:pt idx="38">
                  <c:v>138.98032071171491</c:v>
                </c:pt>
                <c:pt idx="39">
                  <c:v>138.57314190456302</c:v>
                </c:pt>
                <c:pt idx="40">
                  <c:v>136.37071784253715</c:v>
                </c:pt>
              </c:numCache>
            </c:numRef>
          </c:val>
          <c:smooth val="0"/>
          <c:extLst>
            <c:ext xmlns:c16="http://schemas.microsoft.com/office/drawing/2014/chart" uri="{C3380CC4-5D6E-409C-BE32-E72D297353CC}">
              <c16:uniqueId val="{00000002-1FFD-472E-B2C4-97401808A909}"/>
            </c:ext>
          </c:extLst>
        </c:ser>
        <c:ser>
          <c:idx val="3"/>
          <c:order val="3"/>
          <c:tx>
            <c:strRef>
              <c:f>Grafdata!$B$40</c:f>
              <c:strCache>
                <c:ptCount val="1"/>
                <c:pt idx="0">
                  <c:v>Övrigt</c:v>
                </c:pt>
              </c:strCache>
            </c:strRef>
          </c:tx>
          <c:spPr>
            <a:ln w="28575" cap="rnd">
              <a:solidFill>
                <a:schemeClr val="accent4"/>
              </a:solidFill>
              <a:prstDash val="dash"/>
              <a:round/>
            </a:ln>
            <a:effectLst/>
          </c:spPr>
          <c:marker>
            <c:symbol val="none"/>
          </c:marker>
          <c:cat>
            <c:strRef>
              <c:f>Grafdata!$C$32:$AQ$32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Grafdata!$C$40:$AQ$40</c:f>
              <c:numCache>
                <c:formatCode>General</c:formatCode>
                <c:ptCount val="41"/>
                <c:pt idx="0">
                  <c:v>100</c:v>
                </c:pt>
                <c:pt idx="1">
                  <c:v>114.99022619989141</c:v>
                </c:pt>
                <c:pt idx="2">
                  <c:v>113.25195532429899</c:v>
                </c:pt>
                <c:pt idx="3">
                  <c:v>119.50510645516925</c:v>
                </c:pt>
                <c:pt idx="4">
                  <c:v>108.4755684440693</c:v>
                </c:pt>
                <c:pt idx="5">
                  <c:v>120.81129259084076</c:v>
                </c:pt>
                <c:pt idx="6">
                  <c:v>117.45730881525056</c:v>
                </c:pt>
                <c:pt idx="7">
                  <c:v>121.64506556264935</c:v>
                </c:pt>
                <c:pt idx="8">
                  <c:v>108.11202235609723</c:v>
                </c:pt>
                <c:pt idx="9">
                  <c:v>119.5468679605966</c:v>
                </c:pt>
                <c:pt idx="10">
                  <c:v>118.26829007568914</c:v>
                </c:pt>
                <c:pt idx="11">
                  <c:v>123.99880350104742</c:v>
                </c:pt>
                <c:pt idx="12">
                  <c:v>111.71521696189659</c:v>
                </c:pt>
                <c:pt idx="13">
                  <c:v>126.76902324961455</c:v>
                </c:pt>
                <c:pt idx="14">
                  <c:v>121.95693322788485</c:v>
                </c:pt>
                <c:pt idx="15">
                  <c:v>132.00340159899417</c:v>
                </c:pt>
                <c:pt idx="16">
                  <c:v>118.32688070588222</c:v>
                </c:pt>
                <c:pt idx="17">
                  <c:v>134.10001758644847</c:v>
                </c:pt>
                <c:pt idx="18">
                  <c:v>133.09749946342401</c:v>
                </c:pt>
                <c:pt idx="19">
                  <c:v>140.19396168514064</c:v>
                </c:pt>
                <c:pt idx="20">
                  <c:v>127.68424393185339</c:v>
                </c:pt>
                <c:pt idx="21">
                  <c:v>143.79078269290505</c:v>
                </c:pt>
                <c:pt idx="22">
                  <c:v>140.44379125115461</c:v>
                </c:pt>
                <c:pt idx="23">
                  <c:v>148.0320571776779</c:v>
                </c:pt>
                <c:pt idx="24">
                  <c:v>137.53676460207373</c:v>
                </c:pt>
                <c:pt idx="25">
                  <c:v>155.39142272403993</c:v>
                </c:pt>
                <c:pt idx="26">
                  <c:v>155.43279365900983</c:v>
                </c:pt>
                <c:pt idx="27">
                  <c:v>165.59478929670047</c:v>
                </c:pt>
                <c:pt idx="28">
                  <c:v>153.57625273518278</c:v>
                </c:pt>
                <c:pt idx="29">
                  <c:v>168.78354768596449</c:v>
                </c:pt>
                <c:pt idx="30">
                  <c:v>165.24363802494855</c:v>
                </c:pt>
                <c:pt idx="31">
                  <c:v>171.11091363699299</c:v>
                </c:pt>
                <c:pt idx="32">
                  <c:v>157.76800774653088</c:v>
                </c:pt>
                <c:pt idx="33">
                  <c:v>171.82122752715159</c:v>
                </c:pt>
                <c:pt idx="34">
                  <c:v>168.58575316769981</c:v>
                </c:pt>
                <c:pt idx="35">
                  <c:v>175.64852352994859</c:v>
                </c:pt>
                <c:pt idx="36">
                  <c:v>162.14148872890212</c:v>
                </c:pt>
                <c:pt idx="37">
                  <c:v>174.32228279680197</c:v>
                </c:pt>
                <c:pt idx="38">
                  <c:v>172.80420820660049</c:v>
                </c:pt>
                <c:pt idx="39">
                  <c:v>178.14601505533656</c:v>
                </c:pt>
                <c:pt idx="40">
                  <c:v>170.19958211201549</c:v>
                </c:pt>
              </c:numCache>
            </c:numRef>
          </c:val>
          <c:smooth val="0"/>
          <c:extLst>
            <c:ext xmlns:c16="http://schemas.microsoft.com/office/drawing/2014/chart" uri="{C3380CC4-5D6E-409C-BE32-E72D297353CC}">
              <c16:uniqueId val="{00000003-1FFD-472E-B2C4-97401808A909}"/>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Södermanlands län</c:v>
                </c:pt>
              </c:strCache>
            </c:strRef>
          </c:tx>
          <c:spPr>
            <a:ln w="28575" cap="rnd">
              <a:solidFill>
                <a:schemeClr val="accent2"/>
              </a:solidFill>
              <a:prstDash val="solid"/>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Grafdata!$B$23:$AP$23</c:f>
              <c:numCache>
                <c:formatCode>General</c:formatCode>
                <c:ptCount val="41"/>
                <c:pt idx="0">
                  <c:v>372.75</c:v>
                </c:pt>
                <c:pt idx="1">
                  <c:v>391.5</c:v>
                </c:pt>
                <c:pt idx="2">
                  <c:v>394</c:v>
                </c:pt>
                <c:pt idx="3">
                  <c:v>373.75</c:v>
                </c:pt>
                <c:pt idx="4">
                  <c:v>358</c:v>
                </c:pt>
                <c:pt idx="5">
                  <c:v>334.5</c:v>
                </c:pt>
                <c:pt idx="6">
                  <c:v>333.25</c:v>
                </c:pt>
                <c:pt idx="7">
                  <c:v>338.5</c:v>
                </c:pt>
                <c:pt idx="8">
                  <c:v>330.75</c:v>
                </c:pt>
                <c:pt idx="9">
                  <c:v>338.25</c:v>
                </c:pt>
                <c:pt idx="10">
                  <c:v>336.5</c:v>
                </c:pt>
                <c:pt idx="11">
                  <c:v>334.5</c:v>
                </c:pt>
                <c:pt idx="12">
                  <c:v>325.75</c:v>
                </c:pt>
                <c:pt idx="13">
                  <c:v>322.25</c:v>
                </c:pt>
                <c:pt idx="14">
                  <c:v>336.5</c:v>
                </c:pt>
                <c:pt idx="15">
                  <c:v>337.25</c:v>
                </c:pt>
                <c:pt idx="16">
                  <c:v>348.5</c:v>
                </c:pt>
                <c:pt idx="17">
                  <c:v>351.25</c:v>
                </c:pt>
                <c:pt idx="18">
                  <c:v>342.5</c:v>
                </c:pt>
                <c:pt idx="19">
                  <c:v>361</c:v>
                </c:pt>
                <c:pt idx="20">
                  <c:v>369</c:v>
                </c:pt>
                <c:pt idx="21">
                  <c:v>383.5</c:v>
                </c:pt>
                <c:pt idx="22">
                  <c:v>389.25</c:v>
                </c:pt>
                <c:pt idx="23">
                  <c:v>385.75</c:v>
                </c:pt>
                <c:pt idx="24">
                  <c:v>405.75</c:v>
                </c:pt>
                <c:pt idx="25">
                  <c:v>393.75</c:v>
                </c:pt>
                <c:pt idx="26">
                  <c:v>406.5</c:v>
                </c:pt>
                <c:pt idx="27">
                  <c:v>414</c:v>
                </c:pt>
                <c:pt idx="28">
                  <c:v>389</c:v>
                </c:pt>
                <c:pt idx="29">
                  <c:v>403.75</c:v>
                </c:pt>
                <c:pt idx="30">
                  <c:v>379.25</c:v>
                </c:pt>
                <c:pt idx="31">
                  <c:v>355.25</c:v>
                </c:pt>
                <c:pt idx="32">
                  <c:v>362</c:v>
                </c:pt>
                <c:pt idx="33">
                  <c:v>346.75</c:v>
                </c:pt>
                <c:pt idx="34">
                  <c:v>363.25</c:v>
                </c:pt>
                <c:pt idx="35">
                  <c:v>364</c:v>
                </c:pt>
                <c:pt idx="36">
                  <c:v>370.5</c:v>
                </c:pt>
                <c:pt idx="37">
                  <c:v>378.5</c:v>
                </c:pt>
                <c:pt idx="38">
                  <c:v>387.5</c:v>
                </c:pt>
                <c:pt idx="39">
                  <c:v>414.25</c:v>
                </c:pt>
                <c:pt idx="40">
                  <c:v>432.75</c:v>
                </c:pt>
              </c:numCache>
            </c:numRef>
          </c:val>
          <c:smooth val="0"/>
          <c:extLst>
            <c:ext xmlns:c16="http://schemas.microsoft.com/office/drawing/2014/chart" uri="{C3380CC4-5D6E-409C-BE32-E72D297353CC}">
              <c16:uniqueId val="{00000000-9EE0-4392-8DF4-329F84FAEFD0}"/>
            </c:ext>
          </c:extLst>
        </c:ser>
        <c:ser>
          <c:idx val="1"/>
          <c:order val="1"/>
          <c:tx>
            <c:strRef>
              <c:f>Grafdata!$A$24</c:f>
              <c:strCache>
                <c:ptCount val="1"/>
                <c:pt idx="0">
                  <c:v>Eskilstuna kommun</c:v>
                </c:pt>
              </c:strCache>
            </c:strRef>
          </c:tx>
          <c:spPr>
            <a:ln w="28575" cap="rnd">
              <a:solidFill>
                <a:schemeClr val="accent3"/>
              </a:solidFill>
              <a:prstDash val="sysDot"/>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Grafdata!$B$24:$AP$24</c:f>
              <c:numCache>
                <c:formatCode>General</c:formatCode>
                <c:ptCount val="41"/>
                <c:pt idx="0">
                  <c:v>131.25</c:v>
                </c:pt>
                <c:pt idx="1">
                  <c:v>137.25</c:v>
                </c:pt>
                <c:pt idx="2">
                  <c:v>135.5</c:v>
                </c:pt>
                <c:pt idx="3">
                  <c:v>128.75</c:v>
                </c:pt>
                <c:pt idx="4">
                  <c:v>129</c:v>
                </c:pt>
                <c:pt idx="5">
                  <c:v>124</c:v>
                </c:pt>
                <c:pt idx="6">
                  <c:v>126.25</c:v>
                </c:pt>
                <c:pt idx="7">
                  <c:v>126.25</c:v>
                </c:pt>
                <c:pt idx="8">
                  <c:v>120</c:v>
                </c:pt>
                <c:pt idx="9">
                  <c:v>122.5</c:v>
                </c:pt>
                <c:pt idx="10">
                  <c:v>119.5</c:v>
                </c:pt>
                <c:pt idx="11">
                  <c:v>121.5</c:v>
                </c:pt>
                <c:pt idx="12">
                  <c:v>117.25</c:v>
                </c:pt>
                <c:pt idx="13">
                  <c:v>113.25</c:v>
                </c:pt>
                <c:pt idx="14">
                  <c:v>115</c:v>
                </c:pt>
                <c:pt idx="15">
                  <c:v>115</c:v>
                </c:pt>
                <c:pt idx="16">
                  <c:v>117.5</c:v>
                </c:pt>
                <c:pt idx="17">
                  <c:v>124</c:v>
                </c:pt>
                <c:pt idx="18">
                  <c:v>125.5</c:v>
                </c:pt>
                <c:pt idx="19">
                  <c:v>129.75</c:v>
                </c:pt>
                <c:pt idx="20">
                  <c:v>126.75</c:v>
                </c:pt>
                <c:pt idx="21">
                  <c:v>128.5</c:v>
                </c:pt>
                <c:pt idx="22">
                  <c:v>129.25</c:v>
                </c:pt>
                <c:pt idx="23">
                  <c:v>128.5</c:v>
                </c:pt>
                <c:pt idx="24">
                  <c:v>144.25</c:v>
                </c:pt>
                <c:pt idx="25">
                  <c:v>140</c:v>
                </c:pt>
                <c:pt idx="26">
                  <c:v>144.25</c:v>
                </c:pt>
                <c:pt idx="27">
                  <c:v>146.75</c:v>
                </c:pt>
                <c:pt idx="28">
                  <c:v>136</c:v>
                </c:pt>
                <c:pt idx="29">
                  <c:v>142.5</c:v>
                </c:pt>
                <c:pt idx="30">
                  <c:v>137.5</c:v>
                </c:pt>
                <c:pt idx="31">
                  <c:v>123.5</c:v>
                </c:pt>
                <c:pt idx="32">
                  <c:v>128.5</c:v>
                </c:pt>
                <c:pt idx="33">
                  <c:v>120.75</c:v>
                </c:pt>
                <c:pt idx="34">
                  <c:v>124.25</c:v>
                </c:pt>
                <c:pt idx="35">
                  <c:v>129.25</c:v>
                </c:pt>
                <c:pt idx="36">
                  <c:v>125.75</c:v>
                </c:pt>
                <c:pt idx="37">
                  <c:v>124.75</c:v>
                </c:pt>
                <c:pt idx="38">
                  <c:v>127</c:v>
                </c:pt>
                <c:pt idx="39">
                  <c:v>141</c:v>
                </c:pt>
                <c:pt idx="40">
                  <c:v>157</c:v>
                </c:pt>
              </c:numCache>
            </c:numRef>
          </c:val>
          <c:smooth val="0"/>
          <c:extLst>
            <c:ext xmlns:c16="http://schemas.microsoft.com/office/drawing/2014/chart" uri="{C3380CC4-5D6E-409C-BE32-E72D297353CC}">
              <c16:uniqueId val="{00000001-9EE0-4392-8DF4-329F84FAEFD0}"/>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Södermanlands län</c:v>
                </c:pt>
              </c:strCache>
            </c:strRef>
          </c:tx>
          <c:spPr>
            <a:ln w="28575" cap="rnd">
              <a:solidFill>
                <a:schemeClr val="accent2"/>
              </a:solidFill>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Grafdata!$B$23:$AP$23</c:f>
              <c:numCache>
                <c:formatCode>General</c:formatCode>
                <c:ptCount val="41"/>
                <c:pt idx="0">
                  <c:v>48.75</c:v>
                </c:pt>
                <c:pt idx="1">
                  <c:v>45</c:v>
                </c:pt>
                <c:pt idx="2">
                  <c:v>43.25</c:v>
                </c:pt>
                <c:pt idx="3">
                  <c:v>38.75</c:v>
                </c:pt>
                <c:pt idx="4">
                  <c:v>37.75</c:v>
                </c:pt>
                <c:pt idx="5">
                  <c:v>40.25</c:v>
                </c:pt>
                <c:pt idx="6">
                  <c:v>42</c:v>
                </c:pt>
                <c:pt idx="7">
                  <c:v>43</c:v>
                </c:pt>
                <c:pt idx="8">
                  <c:v>39.25</c:v>
                </c:pt>
                <c:pt idx="9">
                  <c:v>42.5</c:v>
                </c:pt>
                <c:pt idx="10">
                  <c:v>41.25</c:v>
                </c:pt>
                <c:pt idx="11">
                  <c:v>41.75</c:v>
                </c:pt>
                <c:pt idx="12">
                  <c:v>42.5</c:v>
                </c:pt>
                <c:pt idx="13">
                  <c:v>39.25</c:v>
                </c:pt>
                <c:pt idx="14">
                  <c:v>37</c:v>
                </c:pt>
                <c:pt idx="15">
                  <c:v>38.25</c:v>
                </c:pt>
                <c:pt idx="16">
                  <c:v>40.25</c:v>
                </c:pt>
                <c:pt idx="17">
                  <c:v>40</c:v>
                </c:pt>
                <c:pt idx="18">
                  <c:v>37.5</c:v>
                </c:pt>
                <c:pt idx="19">
                  <c:v>35.75</c:v>
                </c:pt>
                <c:pt idx="20">
                  <c:v>34.25</c:v>
                </c:pt>
                <c:pt idx="21">
                  <c:v>30.75</c:v>
                </c:pt>
                <c:pt idx="22">
                  <c:v>33.25</c:v>
                </c:pt>
                <c:pt idx="23">
                  <c:v>35.25</c:v>
                </c:pt>
                <c:pt idx="24">
                  <c:v>34.5</c:v>
                </c:pt>
                <c:pt idx="25">
                  <c:v>38.25</c:v>
                </c:pt>
                <c:pt idx="26">
                  <c:v>37</c:v>
                </c:pt>
                <c:pt idx="27">
                  <c:v>37.25</c:v>
                </c:pt>
                <c:pt idx="28">
                  <c:v>36.75</c:v>
                </c:pt>
                <c:pt idx="29">
                  <c:v>38.5</c:v>
                </c:pt>
                <c:pt idx="30">
                  <c:v>44.75</c:v>
                </c:pt>
                <c:pt idx="31">
                  <c:v>48.75</c:v>
                </c:pt>
                <c:pt idx="32">
                  <c:v>52.25</c:v>
                </c:pt>
                <c:pt idx="33">
                  <c:v>50.25</c:v>
                </c:pt>
                <c:pt idx="34">
                  <c:v>52</c:v>
                </c:pt>
                <c:pt idx="35">
                  <c:v>48.75</c:v>
                </c:pt>
                <c:pt idx="36">
                  <c:v>48</c:v>
                </c:pt>
                <c:pt idx="37">
                  <c:v>54.5</c:v>
                </c:pt>
                <c:pt idx="38">
                  <c:v>50.75</c:v>
                </c:pt>
                <c:pt idx="39">
                  <c:v>50.5</c:v>
                </c:pt>
                <c:pt idx="40">
                  <c:v>50.75</c:v>
                </c:pt>
              </c:numCache>
            </c:numRef>
          </c:val>
          <c:smooth val="0"/>
          <c:extLst>
            <c:ext xmlns:c16="http://schemas.microsoft.com/office/drawing/2014/chart" uri="{C3380CC4-5D6E-409C-BE32-E72D297353CC}">
              <c16:uniqueId val="{00000000-E449-4E5E-8A0E-83850FD9F827}"/>
            </c:ext>
          </c:extLst>
        </c:ser>
        <c:ser>
          <c:idx val="1"/>
          <c:order val="1"/>
          <c:tx>
            <c:strRef>
              <c:f>Grafdata!$A$24</c:f>
              <c:strCache>
                <c:ptCount val="1"/>
                <c:pt idx="0">
                  <c:v>Eskilstuna kommun</c:v>
                </c:pt>
              </c:strCache>
            </c:strRef>
          </c:tx>
          <c:spPr>
            <a:ln w="28575" cap="rnd">
              <a:solidFill>
                <a:schemeClr val="accent3"/>
              </a:solidFill>
              <a:prstDash val="sysDot"/>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Grafdata!$B$24:$AP$24</c:f>
              <c:numCache>
                <c:formatCode>General</c:formatCode>
                <c:ptCount val="41"/>
                <c:pt idx="0">
                  <c:v>16.75</c:v>
                </c:pt>
                <c:pt idx="1">
                  <c:v>16.75</c:v>
                </c:pt>
                <c:pt idx="2">
                  <c:v>17.75</c:v>
                </c:pt>
                <c:pt idx="3">
                  <c:v>18.25</c:v>
                </c:pt>
                <c:pt idx="4">
                  <c:v>16.5</c:v>
                </c:pt>
                <c:pt idx="5">
                  <c:v>18</c:v>
                </c:pt>
                <c:pt idx="6">
                  <c:v>18.5</c:v>
                </c:pt>
                <c:pt idx="7">
                  <c:v>18.5</c:v>
                </c:pt>
                <c:pt idx="8">
                  <c:v>19.25</c:v>
                </c:pt>
                <c:pt idx="9">
                  <c:v>18.25</c:v>
                </c:pt>
                <c:pt idx="10">
                  <c:v>16.5</c:v>
                </c:pt>
                <c:pt idx="11">
                  <c:v>15</c:v>
                </c:pt>
                <c:pt idx="12">
                  <c:v>14.25</c:v>
                </c:pt>
                <c:pt idx="13">
                  <c:v>13</c:v>
                </c:pt>
                <c:pt idx="14">
                  <c:v>12.25</c:v>
                </c:pt>
                <c:pt idx="15">
                  <c:v>13.5</c:v>
                </c:pt>
                <c:pt idx="16">
                  <c:v>13.5</c:v>
                </c:pt>
                <c:pt idx="17">
                  <c:v>14.75</c:v>
                </c:pt>
                <c:pt idx="18">
                  <c:v>14.25</c:v>
                </c:pt>
                <c:pt idx="19">
                  <c:v>13.5</c:v>
                </c:pt>
                <c:pt idx="20">
                  <c:v>13.5</c:v>
                </c:pt>
                <c:pt idx="21">
                  <c:v>10.25</c:v>
                </c:pt>
                <c:pt idx="22">
                  <c:v>11.5</c:v>
                </c:pt>
                <c:pt idx="23">
                  <c:v>11.25</c:v>
                </c:pt>
                <c:pt idx="24">
                  <c:v>11</c:v>
                </c:pt>
                <c:pt idx="25">
                  <c:v>13.25</c:v>
                </c:pt>
                <c:pt idx="26">
                  <c:v>13.25</c:v>
                </c:pt>
                <c:pt idx="27">
                  <c:v>13.25</c:v>
                </c:pt>
                <c:pt idx="28">
                  <c:v>13.75</c:v>
                </c:pt>
                <c:pt idx="29">
                  <c:v>14.25</c:v>
                </c:pt>
                <c:pt idx="30">
                  <c:v>17</c:v>
                </c:pt>
                <c:pt idx="31">
                  <c:v>19.5</c:v>
                </c:pt>
                <c:pt idx="32">
                  <c:v>22</c:v>
                </c:pt>
                <c:pt idx="33">
                  <c:v>22</c:v>
                </c:pt>
                <c:pt idx="34">
                  <c:v>22.75</c:v>
                </c:pt>
                <c:pt idx="35">
                  <c:v>21.5</c:v>
                </c:pt>
                <c:pt idx="36">
                  <c:v>20</c:v>
                </c:pt>
                <c:pt idx="37">
                  <c:v>22</c:v>
                </c:pt>
                <c:pt idx="38">
                  <c:v>19.75</c:v>
                </c:pt>
                <c:pt idx="39">
                  <c:v>19.5</c:v>
                </c:pt>
                <c:pt idx="40">
                  <c:v>18.75</c:v>
                </c:pt>
              </c:numCache>
            </c:numRef>
          </c:val>
          <c:smooth val="0"/>
          <c:extLst>
            <c:ext xmlns:c16="http://schemas.microsoft.com/office/drawing/2014/chart" uri="{C3380CC4-5D6E-409C-BE32-E72D297353CC}">
              <c16:uniqueId val="{00000001-E449-4E5E-8A0E-83850FD9F827}"/>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Grafdata!$B$14:$AP$14</c:f>
              <c:numCache>
                <c:formatCode>General</c:formatCode>
                <c:ptCount val="41"/>
                <c:pt idx="0">
                  <c:v>100</c:v>
                </c:pt>
                <c:pt idx="1">
                  <c:v>102.47281230009044</c:v>
                </c:pt>
                <c:pt idx="2">
                  <c:v>103.84708711093464</c:v>
                </c:pt>
                <c:pt idx="3">
                  <c:v>101.84854300399267</c:v>
                </c:pt>
                <c:pt idx="4">
                  <c:v>100.82059426907551</c:v>
                </c:pt>
                <c:pt idx="5">
                  <c:v>103.1919352348179</c:v>
                </c:pt>
                <c:pt idx="6">
                  <c:v>104.45812101559571</c:v>
                </c:pt>
                <c:pt idx="7">
                  <c:v>102.45516511150818</c:v>
                </c:pt>
                <c:pt idx="8">
                  <c:v>101.65883572673329</c:v>
                </c:pt>
                <c:pt idx="9">
                  <c:v>104.03679438819402</c:v>
                </c:pt>
                <c:pt idx="10">
                  <c:v>105.58092338914257</c:v>
                </c:pt>
                <c:pt idx="11">
                  <c:v>103.84708711093464</c:v>
                </c:pt>
                <c:pt idx="12">
                  <c:v>102.78163810028015</c:v>
                </c:pt>
                <c:pt idx="13">
                  <c:v>105.41106919903822</c:v>
                </c:pt>
                <c:pt idx="14">
                  <c:v>107.61696777182185</c:v>
                </c:pt>
                <c:pt idx="15">
                  <c:v>105.28092118324399</c:v>
                </c:pt>
                <c:pt idx="16">
                  <c:v>104.55738645137096</c:v>
                </c:pt>
                <c:pt idx="17">
                  <c:v>106.69049037125274</c:v>
                </c:pt>
                <c:pt idx="18">
                  <c:v>108.62506341958397</c:v>
                </c:pt>
                <c:pt idx="19">
                  <c:v>106.92652151854058</c:v>
                </c:pt>
                <c:pt idx="20">
                  <c:v>106.13460392870536</c:v>
                </c:pt>
                <c:pt idx="21">
                  <c:v>108.8500650740079</c:v>
                </c:pt>
                <c:pt idx="22">
                  <c:v>109.71257141596629</c:v>
                </c:pt>
                <c:pt idx="23">
                  <c:v>108.55006286810932</c:v>
                </c:pt>
                <c:pt idx="24">
                  <c:v>108.62726931815675</c:v>
                </c:pt>
                <c:pt idx="25">
                  <c:v>111.04272825535482</c:v>
                </c:pt>
                <c:pt idx="26">
                  <c:v>112.58465135773058</c:v>
                </c:pt>
                <c:pt idx="27">
                  <c:v>110.85081507952265</c:v>
                </c:pt>
                <c:pt idx="28">
                  <c:v>110.67213729512717</c:v>
                </c:pt>
                <c:pt idx="29">
                  <c:v>112.9442128250943</c:v>
                </c:pt>
                <c:pt idx="30">
                  <c:v>113.85966073279951</c:v>
                </c:pt>
                <c:pt idx="31">
                  <c:v>112.30009044184149</c:v>
                </c:pt>
                <c:pt idx="32">
                  <c:v>111.45302538989257</c:v>
                </c:pt>
                <c:pt idx="33">
                  <c:v>113.50451106258134</c:v>
                </c:pt>
                <c:pt idx="34">
                  <c:v>114.67804910330223</c:v>
                </c:pt>
                <c:pt idx="35">
                  <c:v>113.1603908852271</c:v>
                </c:pt>
                <c:pt idx="36">
                  <c:v>111.51920234707607</c:v>
                </c:pt>
                <c:pt idx="37">
                  <c:v>111.34493635982618</c:v>
                </c:pt>
                <c:pt idx="38">
                  <c:v>112.4059735733351</c:v>
                </c:pt>
                <c:pt idx="39">
                  <c:v>111.59420289855072</c:v>
                </c:pt>
                <c:pt idx="40">
                  <c:v>108.56109236097325</c:v>
                </c:pt>
              </c:numCache>
            </c:numRef>
          </c:val>
          <c:smooth val="0"/>
          <c:extLst>
            <c:ext xmlns:c16="http://schemas.microsoft.com/office/drawing/2014/chart" uri="{C3380CC4-5D6E-409C-BE32-E72D297353CC}">
              <c16:uniqueId val="{00000000-92A0-4DD8-83CE-8F45CF9D2CD0}"/>
            </c:ext>
          </c:extLst>
        </c:ser>
        <c:ser>
          <c:idx val="1"/>
          <c:order val="1"/>
          <c:tx>
            <c:strRef>
              <c:f>Grafdata!$A$15</c:f>
              <c:strCache>
                <c:ptCount val="1"/>
                <c:pt idx="0">
                  <c:v>SBA-länen</c:v>
                </c:pt>
              </c:strCache>
            </c:strRef>
          </c:tx>
          <c:spPr>
            <a:ln w="28575" cap="rnd">
              <a:solidFill>
                <a:schemeClr val="accent6"/>
              </a:solidFill>
              <a:prstDash val="sysDot"/>
              <a:round/>
            </a:ln>
            <a:effectLst/>
          </c:spPr>
          <c:marker>
            <c:symbol val="none"/>
          </c:marker>
          <c:cat>
            <c:strRef>
              <c:f>Grafdata!$B$13:$AP$13</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Grafdata!$B$15:$AP$15</c:f>
              <c:numCache>
                <c:formatCode>General</c:formatCode>
                <c:ptCount val="41"/>
                <c:pt idx="0">
                  <c:v>100</c:v>
                </c:pt>
                <c:pt idx="1">
                  <c:v>101.92326372025255</c:v>
                </c:pt>
                <c:pt idx="2">
                  <c:v>103.02088392423506</c:v>
                </c:pt>
                <c:pt idx="3">
                  <c:v>101.85041282175814</c:v>
                </c:pt>
                <c:pt idx="4">
                  <c:v>101.01505585235552</c:v>
                </c:pt>
                <c:pt idx="5">
                  <c:v>102.79261777561923</c:v>
                </c:pt>
                <c:pt idx="6">
                  <c:v>103.89509470616804</c:v>
                </c:pt>
                <c:pt idx="7">
                  <c:v>102.8994657600777</c:v>
                </c:pt>
                <c:pt idx="8">
                  <c:v>102.03011170471102</c:v>
                </c:pt>
                <c:pt idx="9">
                  <c:v>104.191355026712</c:v>
                </c:pt>
                <c:pt idx="10">
                  <c:v>105.31811559009228</c:v>
                </c:pt>
                <c:pt idx="11">
                  <c:v>104.60417678484701</c:v>
                </c:pt>
                <c:pt idx="12">
                  <c:v>103.41427877610491</c:v>
                </c:pt>
                <c:pt idx="13">
                  <c:v>105.67751335599806</c:v>
                </c:pt>
                <c:pt idx="14">
                  <c:v>107.62991743564837</c:v>
                </c:pt>
                <c:pt idx="15">
                  <c:v>106.14375910636231</c:v>
                </c:pt>
                <c:pt idx="16">
                  <c:v>105.48810101991258</c:v>
                </c:pt>
                <c:pt idx="17">
                  <c:v>107.29966002914036</c:v>
                </c:pt>
                <c:pt idx="18">
                  <c:v>108.45070422535211</c:v>
                </c:pt>
                <c:pt idx="19">
                  <c:v>107.82904322438075</c:v>
                </c:pt>
                <c:pt idx="20">
                  <c:v>107.07625060660514</c:v>
                </c:pt>
                <c:pt idx="21">
                  <c:v>109.89315201554153</c:v>
                </c:pt>
                <c:pt idx="22">
                  <c:v>110.29626032054395</c:v>
                </c:pt>
                <c:pt idx="23">
                  <c:v>109.45604662457504</c:v>
                </c:pt>
                <c:pt idx="24">
                  <c:v>109.18406993686256</c:v>
                </c:pt>
                <c:pt idx="25">
                  <c:v>111.75813501699854</c:v>
                </c:pt>
                <c:pt idx="26">
                  <c:v>113.11316172899465</c:v>
                </c:pt>
                <c:pt idx="27">
                  <c:v>112.1321029626032</c:v>
                </c:pt>
                <c:pt idx="28">
                  <c:v>112.10781932977173</c:v>
                </c:pt>
                <c:pt idx="29">
                  <c:v>114.03108305002428</c:v>
                </c:pt>
                <c:pt idx="30">
                  <c:v>115.36668285575522</c:v>
                </c:pt>
                <c:pt idx="31">
                  <c:v>114.00679941719281</c:v>
                </c:pt>
                <c:pt idx="32">
                  <c:v>113.79796017484216</c:v>
                </c:pt>
                <c:pt idx="33">
                  <c:v>115.2161243322001</c:v>
                </c:pt>
                <c:pt idx="34">
                  <c:v>116.54201068479844</c:v>
                </c:pt>
                <c:pt idx="35">
                  <c:v>115.23555123846528</c:v>
                </c:pt>
                <c:pt idx="36">
                  <c:v>114.25934919864012</c:v>
                </c:pt>
                <c:pt idx="37">
                  <c:v>113.63768819815445</c:v>
                </c:pt>
                <c:pt idx="38">
                  <c:v>113.87566779990287</c:v>
                </c:pt>
                <c:pt idx="39">
                  <c:v>113.09859154929578</c:v>
                </c:pt>
                <c:pt idx="40">
                  <c:v>111.24332200097135</c:v>
                </c:pt>
              </c:numCache>
            </c:numRef>
          </c:val>
          <c:smooth val="0"/>
          <c:extLst>
            <c:ext xmlns:c16="http://schemas.microsoft.com/office/drawing/2014/chart" uri="{C3380CC4-5D6E-409C-BE32-E72D297353CC}">
              <c16:uniqueId val="{00000001-92A0-4DD8-83CE-8F45CF9D2CD0}"/>
            </c:ext>
          </c:extLst>
        </c:ser>
        <c:ser>
          <c:idx val="2"/>
          <c:order val="2"/>
          <c:tx>
            <c:strRef>
              <c:f>Grafdata!$A$17</c:f>
              <c:strCache>
                <c:ptCount val="1"/>
                <c:pt idx="0">
                  <c:v>Södermanlands län</c:v>
                </c:pt>
              </c:strCache>
            </c:strRef>
          </c:tx>
          <c:spPr>
            <a:ln w="28575" cap="rnd">
              <a:solidFill>
                <a:schemeClr val="accent2"/>
              </a:solidFill>
              <a:round/>
            </a:ln>
            <a:effectLst/>
          </c:spPr>
          <c:marker>
            <c:symbol val="none"/>
          </c:marker>
          <c:cat>
            <c:strRef>
              <c:f>Grafdata!$B$13:$AP$13</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Grafdata!$B$17:$AP$17</c:f>
              <c:numCache>
                <c:formatCode>General</c:formatCode>
                <c:ptCount val="41"/>
                <c:pt idx="0">
                  <c:v>100</c:v>
                </c:pt>
                <c:pt idx="1">
                  <c:v>102.03915171288745</c:v>
                </c:pt>
                <c:pt idx="2">
                  <c:v>103.2626427406199</c:v>
                </c:pt>
                <c:pt idx="3">
                  <c:v>99.9184339314845</c:v>
                </c:pt>
                <c:pt idx="4">
                  <c:v>100</c:v>
                </c:pt>
                <c:pt idx="5">
                  <c:v>106.11745513866232</c:v>
                </c:pt>
                <c:pt idx="6">
                  <c:v>103.09951060358891</c:v>
                </c:pt>
                <c:pt idx="7">
                  <c:v>100.73409461663948</c:v>
                </c:pt>
                <c:pt idx="8">
                  <c:v>97.634584013050571</c:v>
                </c:pt>
                <c:pt idx="9">
                  <c:v>102.03915171288745</c:v>
                </c:pt>
                <c:pt idx="10">
                  <c:v>105.05709624796084</c:v>
                </c:pt>
                <c:pt idx="11">
                  <c:v>104.56769983686786</c:v>
                </c:pt>
                <c:pt idx="12">
                  <c:v>104.15986949429038</c:v>
                </c:pt>
                <c:pt idx="13">
                  <c:v>105.46492659053834</c:v>
                </c:pt>
                <c:pt idx="14">
                  <c:v>108.89070146818923</c:v>
                </c:pt>
                <c:pt idx="15">
                  <c:v>106.11745513866232</c:v>
                </c:pt>
                <c:pt idx="16">
                  <c:v>106.19902120717781</c:v>
                </c:pt>
                <c:pt idx="17">
                  <c:v>105.62805872756933</c:v>
                </c:pt>
                <c:pt idx="18">
                  <c:v>105.62805872756933</c:v>
                </c:pt>
                <c:pt idx="19">
                  <c:v>104.32300163132138</c:v>
                </c:pt>
                <c:pt idx="20">
                  <c:v>104.64926590538336</c:v>
                </c:pt>
                <c:pt idx="21">
                  <c:v>107.01468189233279</c:v>
                </c:pt>
                <c:pt idx="22">
                  <c:v>107.66721044045677</c:v>
                </c:pt>
                <c:pt idx="23">
                  <c:v>104.40456769983687</c:v>
                </c:pt>
                <c:pt idx="24">
                  <c:v>104.48613376835236</c:v>
                </c:pt>
                <c:pt idx="25">
                  <c:v>109.7063621533442</c:v>
                </c:pt>
                <c:pt idx="26">
                  <c:v>112.47960848287113</c:v>
                </c:pt>
                <c:pt idx="27">
                  <c:v>110.92985318107667</c:v>
                </c:pt>
                <c:pt idx="28">
                  <c:v>109.7063621533442</c:v>
                </c:pt>
                <c:pt idx="29">
                  <c:v>112.80587275693311</c:v>
                </c:pt>
                <c:pt idx="30">
                  <c:v>116.31321370309951</c:v>
                </c:pt>
                <c:pt idx="31">
                  <c:v>109.9510603588907</c:v>
                </c:pt>
                <c:pt idx="32">
                  <c:v>104.15986949429038</c:v>
                </c:pt>
                <c:pt idx="33">
                  <c:v>109.7063621533442</c:v>
                </c:pt>
                <c:pt idx="34">
                  <c:v>112.72430668841761</c:v>
                </c:pt>
                <c:pt idx="35">
                  <c:v>107.83034257748777</c:v>
                </c:pt>
                <c:pt idx="36">
                  <c:v>107.66721044045677</c:v>
                </c:pt>
                <c:pt idx="37">
                  <c:v>103.42577487765089</c:v>
                </c:pt>
                <c:pt idx="38">
                  <c:v>107.34094616639479</c:v>
                </c:pt>
                <c:pt idx="39">
                  <c:v>109.46166394779772</c:v>
                </c:pt>
                <c:pt idx="40">
                  <c:v>105.30179445350734</c:v>
                </c:pt>
              </c:numCache>
            </c:numRef>
          </c:val>
          <c:smooth val="0"/>
          <c:extLst>
            <c:ext xmlns:c16="http://schemas.microsoft.com/office/drawing/2014/chart" uri="{C3380CC4-5D6E-409C-BE32-E72D297353CC}">
              <c16:uniqueId val="{00000002-92A0-4DD8-83CE-8F45CF9D2CD0}"/>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Grafdata!$B$21:$AP$21</c:f>
              <c:numCache>
                <c:formatCode>General</c:formatCode>
                <c:ptCount val="41"/>
                <c:pt idx="0">
                  <c:v>100</c:v>
                </c:pt>
                <c:pt idx="1">
                  <c:v>88.39986809342426</c:v>
                </c:pt>
                <c:pt idx="2">
                  <c:v>69.282495137139833</c:v>
                </c:pt>
                <c:pt idx="3">
                  <c:v>72.328294438417316</c:v>
                </c:pt>
                <c:pt idx="4">
                  <c:v>102.01683242607736</c:v>
                </c:pt>
                <c:pt idx="5">
                  <c:v>82.916664675323432</c:v>
                </c:pt>
                <c:pt idx="6">
                  <c:v>63.930242450021268</c:v>
                </c:pt>
                <c:pt idx="7">
                  <c:v>68.643034998255587</c:v>
                </c:pt>
                <c:pt idx="8">
                  <c:v>98.518918557247929</c:v>
                </c:pt>
                <c:pt idx="9">
                  <c:v>84.589392990790429</c:v>
                </c:pt>
                <c:pt idx="10">
                  <c:v>65.344414760154649</c:v>
                </c:pt>
                <c:pt idx="11">
                  <c:v>71.496709504442293</c:v>
                </c:pt>
                <c:pt idx="12">
                  <c:v>101.76018811024713</c:v>
                </c:pt>
                <c:pt idx="13">
                  <c:v>98.868279813992615</c:v>
                </c:pt>
                <c:pt idx="14">
                  <c:v>81.919240676929249</c:v>
                </c:pt>
                <c:pt idx="15">
                  <c:v>97.6581803583462</c:v>
                </c:pt>
                <c:pt idx="16">
                  <c:v>143.59607912482855</c:v>
                </c:pt>
                <c:pt idx="17">
                  <c:v>128.52909830385349</c:v>
                </c:pt>
                <c:pt idx="18">
                  <c:v>106.55040408336878</c:v>
                </c:pt>
                <c:pt idx="19">
                  <c:v>136.51183574763786</c:v>
                </c:pt>
                <c:pt idx="20">
                  <c:v>174.69257643173594</c:v>
                </c:pt>
                <c:pt idx="21">
                  <c:v>168.85236499887688</c:v>
                </c:pt>
                <c:pt idx="22">
                  <c:v>130.30123447349681</c:v>
                </c:pt>
                <c:pt idx="23">
                  <c:v>147.31431520892377</c:v>
                </c:pt>
                <c:pt idx="24">
                  <c:v>183.33293506468678</c:v>
                </c:pt>
                <c:pt idx="25">
                  <c:v>157.16572914227271</c:v>
                </c:pt>
                <c:pt idx="26">
                  <c:v>124.2712878574262</c:v>
                </c:pt>
                <c:pt idx="27">
                  <c:v>146.37806527463809</c:v>
                </c:pt>
                <c:pt idx="28">
                  <c:v>193.15615157786073</c:v>
                </c:pt>
                <c:pt idx="29">
                  <c:v>169.84739938539184</c:v>
                </c:pt>
                <c:pt idx="30">
                  <c:v>123.85597331281453</c:v>
                </c:pt>
                <c:pt idx="31">
                  <c:v>143.83647407987993</c:v>
                </c:pt>
                <c:pt idx="32">
                  <c:v>178.62253212833173</c:v>
                </c:pt>
                <c:pt idx="33">
                  <c:v>141.81438450766825</c:v>
                </c:pt>
                <c:pt idx="34">
                  <c:v>104.39736378017483</c:v>
                </c:pt>
                <c:pt idx="35">
                  <c:v>119.93892152036666</c:v>
                </c:pt>
                <c:pt idx="36">
                  <c:v>169.37760168993353</c:v>
                </c:pt>
                <c:pt idx="37">
                  <c:v>89.851796271249626</c:v>
                </c:pt>
                <c:pt idx="38">
                  <c:v>75.665148466586061</c:v>
                </c:pt>
                <c:pt idx="39">
                  <c:v>120.94542604390195</c:v>
                </c:pt>
                <c:pt idx="40">
                  <c:v>148.57029521265156</c:v>
                </c:pt>
              </c:numCache>
            </c:numRef>
          </c:val>
          <c:smooth val="0"/>
          <c:extLst>
            <c:ext xmlns:c16="http://schemas.microsoft.com/office/drawing/2014/chart" uri="{C3380CC4-5D6E-409C-BE32-E72D297353CC}">
              <c16:uniqueId val="{00000000-787F-4C23-B617-DABAA897E406}"/>
            </c:ext>
          </c:extLst>
        </c:ser>
        <c:ser>
          <c:idx val="1"/>
          <c:order val="1"/>
          <c:tx>
            <c:strRef>
              <c:f>Grafdata!$A$24</c:f>
              <c:strCache>
                <c:ptCount val="1"/>
                <c:pt idx="0">
                  <c:v>Södermanlands län</c:v>
                </c:pt>
              </c:strCache>
            </c:strRef>
          </c:tx>
          <c:spPr>
            <a:ln w="28575" cap="rnd">
              <a:solidFill>
                <a:schemeClr val="accent2"/>
              </a:solidFill>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Grafdata!$B$24:$AP$24</c:f>
              <c:numCache>
                <c:formatCode>General</c:formatCode>
                <c:ptCount val="41"/>
                <c:pt idx="0">
                  <c:v>100</c:v>
                </c:pt>
                <c:pt idx="1">
                  <c:v>63.388991960420533</c:v>
                </c:pt>
                <c:pt idx="2">
                  <c:v>47.820037105751389</c:v>
                </c:pt>
                <c:pt idx="3">
                  <c:v>55.921459492888062</c:v>
                </c:pt>
                <c:pt idx="4">
                  <c:v>76.113172541743964</c:v>
                </c:pt>
                <c:pt idx="5">
                  <c:v>64.517625231910941</c:v>
                </c:pt>
                <c:pt idx="6">
                  <c:v>43.212739641311067</c:v>
                </c:pt>
                <c:pt idx="7">
                  <c:v>54.143475572047002</c:v>
                </c:pt>
                <c:pt idx="8">
                  <c:v>84.477427334570194</c:v>
                </c:pt>
                <c:pt idx="9">
                  <c:v>87.69325912183055</c:v>
                </c:pt>
                <c:pt idx="10">
                  <c:v>49.520717377860237</c:v>
                </c:pt>
                <c:pt idx="11">
                  <c:v>52.64378478664193</c:v>
                </c:pt>
                <c:pt idx="12">
                  <c:v>78.756957328385894</c:v>
                </c:pt>
                <c:pt idx="13">
                  <c:v>80.364873222016072</c:v>
                </c:pt>
                <c:pt idx="14">
                  <c:v>52.071737786023498</c:v>
                </c:pt>
                <c:pt idx="15">
                  <c:v>68.753865182436613</c:v>
                </c:pt>
                <c:pt idx="16">
                  <c:v>137.6777983920841</c:v>
                </c:pt>
                <c:pt idx="17">
                  <c:v>98.56215213358071</c:v>
                </c:pt>
                <c:pt idx="18">
                  <c:v>72.526283240568958</c:v>
                </c:pt>
                <c:pt idx="19">
                  <c:v>113.35807050092764</c:v>
                </c:pt>
                <c:pt idx="20">
                  <c:v>161.59554730983302</c:v>
                </c:pt>
                <c:pt idx="21">
                  <c:v>153.75695732838591</c:v>
                </c:pt>
                <c:pt idx="22">
                  <c:v>98.995052566481135</c:v>
                </c:pt>
                <c:pt idx="23">
                  <c:v>127.3191094619666</c:v>
                </c:pt>
                <c:pt idx="24">
                  <c:v>147.66542980828694</c:v>
                </c:pt>
                <c:pt idx="25">
                  <c:v>135.31230674087817</c:v>
                </c:pt>
                <c:pt idx="26">
                  <c:v>92.377860235003098</c:v>
                </c:pt>
                <c:pt idx="27">
                  <c:v>121.67594310451453</c:v>
                </c:pt>
                <c:pt idx="28">
                  <c:v>159.6165739022882</c:v>
                </c:pt>
                <c:pt idx="29">
                  <c:v>128.20037105751391</c:v>
                </c:pt>
                <c:pt idx="30">
                  <c:v>90.646258503401356</c:v>
                </c:pt>
                <c:pt idx="31">
                  <c:v>107.93135435992579</c:v>
                </c:pt>
                <c:pt idx="32">
                  <c:v>158.79715522572664</c:v>
                </c:pt>
                <c:pt idx="33">
                  <c:v>128.38589981447123</c:v>
                </c:pt>
                <c:pt idx="34">
                  <c:v>73.361162646876934</c:v>
                </c:pt>
                <c:pt idx="35">
                  <c:v>90.027829313543606</c:v>
                </c:pt>
                <c:pt idx="36">
                  <c:v>172.6808905380334</c:v>
                </c:pt>
                <c:pt idx="37">
                  <c:v>57.946815089672235</c:v>
                </c:pt>
                <c:pt idx="38">
                  <c:v>59.693877551020407</c:v>
                </c:pt>
                <c:pt idx="39">
                  <c:v>94.094001236858375</c:v>
                </c:pt>
                <c:pt idx="40">
                  <c:v>129.65367965367966</c:v>
                </c:pt>
              </c:numCache>
            </c:numRef>
          </c:val>
          <c:smooth val="0"/>
          <c:extLst>
            <c:ext xmlns:c16="http://schemas.microsoft.com/office/drawing/2014/chart" uri="{C3380CC4-5D6E-409C-BE32-E72D297353CC}">
              <c16:uniqueId val="{00000001-787F-4C23-B617-DABAA897E406}"/>
            </c:ext>
          </c:extLst>
        </c:ser>
        <c:ser>
          <c:idx val="2"/>
          <c:order val="2"/>
          <c:tx>
            <c:strRef>
              <c:f>Grafdata!$A$25</c:f>
              <c:strCache>
                <c:ptCount val="1"/>
                <c:pt idx="0">
                  <c:v>Eskilstuna kommun</c:v>
                </c:pt>
              </c:strCache>
            </c:strRef>
          </c:tx>
          <c:spPr>
            <a:ln w="28575" cap="rnd">
              <a:solidFill>
                <a:schemeClr val="accent3"/>
              </a:solidFill>
              <a:prstDash val="sysDot"/>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Grafdata!$B$25:$AP$25</c:f>
              <c:numCache>
                <c:formatCode>General</c:formatCode>
                <c:ptCount val="41"/>
                <c:pt idx="0">
                  <c:v>100</c:v>
                </c:pt>
                <c:pt idx="1">
                  <c:v>62.317810167081404</c:v>
                </c:pt>
                <c:pt idx="2">
                  <c:v>50.231070031994314</c:v>
                </c:pt>
                <c:pt idx="3">
                  <c:v>63.846427301813009</c:v>
                </c:pt>
                <c:pt idx="4">
                  <c:v>66.690366157127627</c:v>
                </c:pt>
                <c:pt idx="5">
                  <c:v>67.223604692499109</c:v>
                </c:pt>
                <c:pt idx="6">
                  <c:v>41.485958051901882</c:v>
                </c:pt>
                <c:pt idx="7">
                  <c:v>62.993245645218629</c:v>
                </c:pt>
                <c:pt idx="8">
                  <c:v>82.580874511198004</c:v>
                </c:pt>
                <c:pt idx="9">
                  <c:v>104.37255599004621</c:v>
                </c:pt>
                <c:pt idx="10">
                  <c:v>51.119800924280128</c:v>
                </c:pt>
                <c:pt idx="11">
                  <c:v>64.201919658727334</c:v>
                </c:pt>
                <c:pt idx="12">
                  <c:v>66.334873800213302</c:v>
                </c:pt>
                <c:pt idx="13">
                  <c:v>91.325986491290436</c:v>
                </c:pt>
                <c:pt idx="14">
                  <c:v>53.466050479914685</c:v>
                </c:pt>
                <c:pt idx="15">
                  <c:v>70.174191254888015</c:v>
                </c:pt>
                <c:pt idx="16">
                  <c:v>147.95591894774262</c:v>
                </c:pt>
                <c:pt idx="17">
                  <c:v>97.973693565588334</c:v>
                </c:pt>
                <c:pt idx="18">
                  <c:v>63.135442587984357</c:v>
                </c:pt>
                <c:pt idx="19">
                  <c:v>115.037326697476</c:v>
                </c:pt>
                <c:pt idx="20">
                  <c:v>197.65375044436544</c:v>
                </c:pt>
                <c:pt idx="21">
                  <c:v>199.11126910771418</c:v>
                </c:pt>
                <c:pt idx="22">
                  <c:v>120.51190899395662</c:v>
                </c:pt>
                <c:pt idx="23">
                  <c:v>140.77497333807324</c:v>
                </c:pt>
                <c:pt idx="24">
                  <c:v>160.11375755421258</c:v>
                </c:pt>
                <c:pt idx="25">
                  <c:v>146.35620334162815</c:v>
                </c:pt>
                <c:pt idx="26">
                  <c:v>104.47920369712051</c:v>
                </c:pt>
                <c:pt idx="27">
                  <c:v>141.02381798791325</c:v>
                </c:pt>
                <c:pt idx="28">
                  <c:v>144.96978314966228</c:v>
                </c:pt>
                <c:pt idx="29">
                  <c:v>131.85211517952365</c:v>
                </c:pt>
                <c:pt idx="30">
                  <c:v>106.50551013153218</c:v>
                </c:pt>
                <c:pt idx="31">
                  <c:v>118.20120867401351</c:v>
                </c:pt>
                <c:pt idx="32">
                  <c:v>167.6501955207963</c:v>
                </c:pt>
                <c:pt idx="33">
                  <c:v>173.01813011020263</c:v>
                </c:pt>
                <c:pt idx="34">
                  <c:v>81.372200497689306</c:v>
                </c:pt>
                <c:pt idx="35">
                  <c:v>103.66157127621756</c:v>
                </c:pt>
                <c:pt idx="36">
                  <c:v>181.58549591183788</c:v>
                </c:pt>
                <c:pt idx="37">
                  <c:v>52.612868823320298</c:v>
                </c:pt>
                <c:pt idx="38">
                  <c:v>58.976182012086738</c:v>
                </c:pt>
                <c:pt idx="39">
                  <c:v>110.48702452897263</c:v>
                </c:pt>
                <c:pt idx="40">
                  <c:v>133.94952008531817</c:v>
                </c:pt>
              </c:numCache>
            </c:numRef>
          </c:val>
          <c:smooth val="0"/>
          <c:extLst>
            <c:ext xmlns:c16="http://schemas.microsoft.com/office/drawing/2014/chart" uri="{C3380CC4-5D6E-409C-BE32-E72D297353CC}">
              <c16:uniqueId val="{00000002-787F-4C23-B617-DABAA897E406}"/>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Grafdata!$B$19:$AP$19</c:f>
              <c:numCache>
                <c:formatCode>General</c:formatCode>
                <c:ptCount val="41"/>
                <c:pt idx="0">
                  <c:v>100</c:v>
                </c:pt>
                <c:pt idx="1">
                  <c:v>132.4217344368478</c:v>
                </c:pt>
                <c:pt idx="2">
                  <c:v>121.24265323257767</c:v>
                </c:pt>
                <c:pt idx="3">
                  <c:v>203.51445364039822</c:v>
                </c:pt>
                <c:pt idx="4">
                  <c:v>198.11682859541801</c:v>
                </c:pt>
                <c:pt idx="5">
                  <c:v>166.51073527647836</c:v>
                </c:pt>
                <c:pt idx="6">
                  <c:v>182.89552596857382</c:v>
                </c:pt>
                <c:pt idx="7">
                  <c:v>309.73971452560875</c:v>
                </c:pt>
                <c:pt idx="8">
                  <c:v>206.3452081084323</c:v>
                </c:pt>
                <c:pt idx="9">
                  <c:v>186.57790572148255</c:v>
                </c:pt>
                <c:pt idx="10">
                  <c:v>137.65143336931749</c:v>
                </c:pt>
                <c:pt idx="11">
                  <c:v>174.16336811802807</c:v>
                </c:pt>
                <c:pt idx="12">
                  <c:v>156.998920474991</c:v>
                </c:pt>
                <c:pt idx="13">
                  <c:v>150.97756986925754</c:v>
                </c:pt>
                <c:pt idx="14">
                  <c:v>122.20223101835192</c:v>
                </c:pt>
                <c:pt idx="15">
                  <c:v>134.46083723161809</c:v>
                </c:pt>
                <c:pt idx="16">
                  <c:v>201.03154611970731</c:v>
                </c:pt>
                <c:pt idx="17">
                  <c:v>107.62864339690536</c:v>
                </c:pt>
                <c:pt idx="18">
                  <c:v>92.563272160249497</c:v>
                </c:pt>
                <c:pt idx="19">
                  <c:v>116.25284874655152</c:v>
                </c:pt>
                <c:pt idx="20">
                  <c:v>126.32841549718124</c:v>
                </c:pt>
                <c:pt idx="21">
                  <c:v>107.67662228619407</c:v>
                </c:pt>
                <c:pt idx="22">
                  <c:v>91.447762984286911</c:v>
                </c:pt>
                <c:pt idx="23">
                  <c:v>137.38754947822957</c:v>
                </c:pt>
                <c:pt idx="24">
                  <c:v>112.12666426772221</c:v>
                </c:pt>
                <c:pt idx="25">
                  <c:v>92.37135660309464</c:v>
                </c:pt>
                <c:pt idx="26">
                  <c:v>100.9955619527408</c:v>
                </c:pt>
                <c:pt idx="27">
                  <c:v>109.28391507736596</c:v>
                </c:pt>
                <c:pt idx="28">
                  <c:v>99.760105553556429</c:v>
                </c:pt>
                <c:pt idx="29">
                  <c:v>114.78949262324578</c:v>
                </c:pt>
                <c:pt idx="30">
                  <c:v>84.454839870456993</c:v>
                </c:pt>
                <c:pt idx="31">
                  <c:v>130.03478469473433</c:v>
                </c:pt>
                <c:pt idx="32">
                  <c:v>191.06393186997721</c:v>
                </c:pt>
                <c:pt idx="33">
                  <c:v>144.70433009475832</c:v>
                </c:pt>
                <c:pt idx="34">
                  <c:v>100.08396305625524</c:v>
                </c:pt>
                <c:pt idx="35">
                  <c:v>163.7759385870217</c:v>
                </c:pt>
                <c:pt idx="36">
                  <c:v>586.52992683219384</c:v>
                </c:pt>
                <c:pt idx="37">
                  <c:v>559.88964855463598</c:v>
                </c:pt>
                <c:pt idx="38">
                  <c:v>162.44452440925991</c:v>
                </c:pt>
                <c:pt idx="39">
                  <c:v>172.13626004557995</c:v>
                </c:pt>
                <c:pt idx="40">
                  <c:v>106.1173083843109</c:v>
                </c:pt>
              </c:numCache>
            </c:numRef>
          </c:val>
          <c:smooth val="0"/>
          <c:extLst>
            <c:ext xmlns:c16="http://schemas.microsoft.com/office/drawing/2014/chart" uri="{C3380CC4-5D6E-409C-BE32-E72D297353CC}">
              <c16:uniqueId val="{00000000-7135-4C0F-8F8D-727A23D12C19}"/>
            </c:ext>
          </c:extLst>
        </c:ser>
        <c:ser>
          <c:idx val="1"/>
          <c:order val="1"/>
          <c:tx>
            <c:strRef>
              <c:f>Grafdata!$A$22</c:f>
              <c:strCache>
                <c:ptCount val="1"/>
                <c:pt idx="0">
                  <c:v>Södermanlands län</c:v>
                </c:pt>
              </c:strCache>
            </c:strRef>
          </c:tx>
          <c:spPr>
            <a:ln w="28575" cap="rnd">
              <a:solidFill>
                <a:schemeClr val="accent2"/>
              </a:solidFill>
              <a:round/>
            </a:ln>
            <a:effectLst/>
          </c:spPr>
          <c:marker>
            <c:symbol val="none"/>
          </c:marker>
          <c:cat>
            <c:strRef>
              <c:f>Grafdata!$B$18:$AP$18</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Grafdata!$B$22:$AP$22</c:f>
              <c:numCache>
                <c:formatCode>General</c:formatCode>
                <c:ptCount val="41"/>
                <c:pt idx="0">
                  <c:v>100</c:v>
                </c:pt>
                <c:pt idx="1">
                  <c:v>232.12121212121212</c:v>
                </c:pt>
                <c:pt idx="2">
                  <c:v>112.12121212121212</c:v>
                </c:pt>
                <c:pt idx="3">
                  <c:v>353.33333333333331</c:v>
                </c:pt>
                <c:pt idx="4">
                  <c:v>183.03030303030303</c:v>
                </c:pt>
                <c:pt idx="5">
                  <c:v>176.96969696969697</c:v>
                </c:pt>
                <c:pt idx="6">
                  <c:v>301.81818181818181</c:v>
                </c:pt>
                <c:pt idx="7">
                  <c:v>386.66666666666669</c:v>
                </c:pt>
                <c:pt idx="8">
                  <c:v>303.030303030303</c:v>
                </c:pt>
                <c:pt idx="9">
                  <c:v>236.36363636363637</c:v>
                </c:pt>
                <c:pt idx="10">
                  <c:v>121.21212121212122</c:v>
                </c:pt>
                <c:pt idx="11">
                  <c:v>166.66666666666666</c:v>
                </c:pt>
                <c:pt idx="12">
                  <c:v>120</c:v>
                </c:pt>
                <c:pt idx="13">
                  <c:v>138.78787878787878</c:v>
                </c:pt>
                <c:pt idx="14">
                  <c:v>143.03030303030303</c:v>
                </c:pt>
                <c:pt idx="15">
                  <c:v>343.63636363636363</c:v>
                </c:pt>
                <c:pt idx="16">
                  <c:v>492.12121212121212</c:v>
                </c:pt>
                <c:pt idx="17">
                  <c:v>122.42424242424242</c:v>
                </c:pt>
                <c:pt idx="18">
                  <c:v>78.181818181818187</c:v>
                </c:pt>
                <c:pt idx="19">
                  <c:v>190.30303030303031</c:v>
                </c:pt>
                <c:pt idx="20">
                  <c:v>347.87878787878788</c:v>
                </c:pt>
                <c:pt idx="21">
                  <c:v>204.24242424242425</c:v>
                </c:pt>
                <c:pt idx="22">
                  <c:v>177.57575757575756</c:v>
                </c:pt>
                <c:pt idx="23">
                  <c:v>147.87878787878788</c:v>
                </c:pt>
                <c:pt idx="24">
                  <c:v>22.424242424242426</c:v>
                </c:pt>
                <c:pt idx="25">
                  <c:v>112.12121212121212</c:v>
                </c:pt>
                <c:pt idx="26">
                  <c:v>76.969696969696969</c:v>
                </c:pt>
                <c:pt idx="27">
                  <c:v>201.81818181818181</c:v>
                </c:pt>
                <c:pt idx="28">
                  <c:v>78.787878787878782</c:v>
                </c:pt>
                <c:pt idx="29">
                  <c:v>147.27272727272728</c:v>
                </c:pt>
                <c:pt idx="30">
                  <c:v>173.33333333333334</c:v>
                </c:pt>
                <c:pt idx="31">
                  <c:v>190.30303030303031</c:v>
                </c:pt>
                <c:pt idx="32">
                  <c:v>483.63636363636363</c:v>
                </c:pt>
                <c:pt idx="33">
                  <c:v>100.60606060606061</c:v>
                </c:pt>
                <c:pt idx="34">
                  <c:v>109.6969696969697</c:v>
                </c:pt>
                <c:pt idx="35">
                  <c:v>137.57575757575756</c:v>
                </c:pt>
                <c:pt idx="36">
                  <c:v>270.90909090909093</c:v>
                </c:pt>
                <c:pt idx="37">
                  <c:v>704.84848484848487</c:v>
                </c:pt>
                <c:pt idx="38">
                  <c:v>61.212121212121211</c:v>
                </c:pt>
                <c:pt idx="39">
                  <c:v>86.666666666666671</c:v>
                </c:pt>
                <c:pt idx="40">
                  <c:v>93.333333333333329</c:v>
                </c:pt>
              </c:numCache>
            </c:numRef>
          </c:val>
          <c:smooth val="0"/>
          <c:extLst>
            <c:ext xmlns:c16="http://schemas.microsoft.com/office/drawing/2014/chart" uri="{C3380CC4-5D6E-409C-BE32-E72D297353CC}">
              <c16:uniqueId val="{00000001-7135-4C0F-8F8D-727A23D12C19}"/>
            </c:ext>
          </c:extLst>
        </c:ser>
        <c:ser>
          <c:idx val="2"/>
          <c:order val="2"/>
          <c:tx>
            <c:strRef>
              <c:f>Grafdata!$A$23</c:f>
              <c:strCache>
                <c:ptCount val="1"/>
                <c:pt idx="0">
                  <c:v>Eskilstuna kommun</c:v>
                </c:pt>
              </c:strCache>
            </c:strRef>
          </c:tx>
          <c:spPr>
            <a:ln w="28575" cap="rnd">
              <a:solidFill>
                <a:schemeClr val="accent3"/>
              </a:solidFill>
              <a:prstDash val="sysDot"/>
              <a:round/>
            </a:ln>
            <a:effectLst/>
          </c:spPr>
          <c:marker>
            <c:symbol val="none"/>
          </c:marker>
          <c:cat>
            <c:strRef>
              <c:f>Grafdata!$B$18:$AP$18</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Grafdata!$B$23:$AP$23</c:f>
              <c:numCache>
                <c:formatCode>General</c:formatCode>
                <c:ptCount val="41"/>
                <c:pt idx="0">
                  <c:v>100</c:v>
                </c:pt>
                <c:pt idx="1">
                  <c:v>104.4776119402985</c:v>
                </c:pt>
                <c:pt idx="2">
                  <c:v>134.32835820895522</c:v>
                </c:pt>
                <c:pt idx="3">
                  <c:v>486.56716417910445</c:v>
                </c:pt>
                <c:pt idx="4">
                  <c:v>222.38805970149255</c:v>
                </c:pt>
                <c:pt idx="5">
                  <c:v>192.53731343283582</c:v>
                </c:pt>
                <c:pt idx="6">
                  <c:v>471.64179104477614</c:v>
                </c:pt>
                <c:pt idx="7">
                  <c:v>347.76119402985074</c:v>
                </c:pt>
                <c:pt idx="8">
                  <c:v>328.35820895522386</c:v>
                </c:pt>
                <c:pt idx="9">
                  <c:v>353.73134328358208</c:v>
                </c:pt>
                <c:pt idx="10">
                  <c:v>91.044776119402982</c:v>
                </c:pt>
                <c:pt idx="11">
                  <c:v>191.044776119403</c:v>
                </c:pt>
                <c:pt idx="12">
                  <c:v>73.134328358208961</c:v>
                </c:pt>
                <c:pt idx="13">
                  <c:v>64.179104477611943</c:v>
                </c:pt>
                <c:pt idx="14">
                  <c:v>68.656716417910445</c:v>
                </c:pt>
                <c:pt idx="15">
                  <c:v>364.17910447761193</c:v>
                </c:pt>
                <c:pt idx="16">
                  <c:v>285.07462686567163</c:v>
                </c:pt>
                <c:pt idx="17">
                  <c:v>83.582089552238813</c:v>
                </c:pt>
                <c:pt idx="18">
                  <c:v>38.805970149253731</c:v>
                </c:pt>
                <c:pt idx="19">
                  <c:v>98.507462686567166</c:v>
                </c:pt>
                <c:pt idx="20">
                  <c:v>52.238805970149251</c:v>
                </c:pt>
                <c:pt idx="21">
                  <c:v>213.43283582089552</c:v>
                </c:pt>
                <c:pt idx="22">
                  <c:v>261.19402985074629</c:v>
                </c:pt>
                <c:pt idx="23">
                  <c:v>98.507462686567166</c:v>
                </c:pt>
                <c:pt idx="24">
                  <c:v>0</c:v>
                </c:pt>
                <c:pt idx="25">
                  <c:v>183.58208955223881</c:v>
                </c:pt>
                <c:pt idx="26">
                  <c:v>140.29850746268656</c:v>
                </c:pt>
                <c:pt idx="27">
                  <c:v>250.74626865671641</c:v>
                </c:pt>
                <c:pt idx="28">
                  <c:v>11.940298507462687</c:v>
                </c:pt>
                <c:pt idx="29">
                  <c:v>32.835820895522389</c:v>
                </c:pt>
                <c:pt idx="30">
                  <c:v>300</c:v>
                </c:pt>
                <c:pt idx="31">
                  <c:v>77.611940298507463</c:v>
                </c:pt>
                <c:pt idx="32">
                  <c:v>73.134328358208961</c:v>
                </c:pt>
                <c:pt idx="33">
                  <c:v>113.43283582089552</c:v>
                </c:pt>
                <c:pt idx="34">
                  <c:v>189.55223880597015</c:v>
                </c:pt>
                <c:pt idx="35">
                  <c:v>173.13432835820896</c:v>
                </c:pt>
                <c:pt idx="36">
                  <c:v>252.23880597014926</c:v>
                </c:pt>
                <c:pt idx="37">
                  <c:v>426.86567164179104</c:v>
                </c:pt>
                <c:pt idx="38">
                  <c:v>10.447761194029852</c:v>
                </c:pt>
                <c:pt idx="39">
                  <c:v>34.328358208955223</c:v>
                </c:pt>
                <c:pt idx="40">
                  <c:v>10.447761194029852</c:v>
                </c:pt>
              </c:numCache>
            </c:numRef>
          </c:val>
          <c:smooth val="0"/>
          <c:extLst>
            <c:ext xmlns:c16="http://schemas.microsoft.com/office/drawing/2014/chart" uri="{C3380CC4-5D6E-409C-BE32-E72D297353CC}">
              <c16:uniqueId val="{00000002-7135-4C0F-8F8D-727A23D12C19}"/>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Grafdata!$B$4:$AP$4</c:f>
              <c:numCache>
                <c:formatCode>General</c:formatCode>
                <c:ptCount val="41"/>
                <c:pt idx="0">
                  <c:v>5.6342609000000001</c:v>
                </c:pt>
                <c:pt idx="1">
                  <c:v>5.1058506000000001</c:v>
                </c:pt>
                <c:pt idx="2">
                  <c:v>5.1979901999999996</c:v>
                </c:pt>
                <c:pt idx="3">
                  <c:v>5.3716065000000004</c:v>
                </c:pt>
                <c:pt idx="4">
                  <c:v>5.6471321000000003</c:v>
                </c:pt>
                <c:pt idx="5">
                  <c:v>5.2812840999999997</c:v>
                </c:pt>
                <c:pt idx="6">
                  <c:v>5.4272818000000003</c:v>
                </c:pt>
                <c:pt idx="7">
                  <c:v>5.6900012000000002</c:v>
                </c:pt>
                <c:pt idx="8">
                  <c:v>5.8598794999999999</c:v>
                </c:pt>
                <c:pt idx="9">
                  <c:v>5.4593397000000001</c:v>
                </c:pt>
                <c:pt idx="10">
                  <c:v>5.5785103999999999</c:v>
                </c:pt>
                <c:pt idx="11">
                  <c:v>5.6457477999999996</c:v>
                </c:pt>
                <c:pt idx="12">
                  <c:v>5.5976245000000002</c:v>
                </c:pt>
                <c:pt idx="13">
                  <c:v>5.0938878000000001</c:v>
                </c:pt>
                <c:pt idx="14">
                  <c:v>5.1062773000000004</c:v>
                </c:pt>
                <c:pt idx="15">
                  <c:v>5.2243864999999996</c:v>
                </c:pt>
                <c:pt idx="16">
                  <c:v>5.2929404</c:v>
                </c:pt>
                <c:pt idx="17">
                  <c:v>4.9356795</c:v>
                </c:pt>
                <c:pt idx="18">
                  <c:v>5.0270139</c:v>
                </c:pt>
                <c:pt idx="19">
                  <c:v>5.1607665000000003</c:v>
                </c:pt>
                <c:pt idx="20">
                  <c:v>5.1933197</c:v>
                </c:pt>
                <c:pt idx="21">
                  <c:v>4.8013187999999998</c:v>
                </c:pt>
                <c:pt idx="22">
                  <c:v>4.8220586000000001</c:v>
                </c:pt>
                <c:pt idx="23">
                  <c:v>4.9710428000000002</c:v>
                </c:pt>
                <c:pt idx="24">
                  <c:v>5.0919134000000001</c:v>
                </c:pt>
                <c:pt idx="25">
                  <c:v>4.8117241000000002</c:v>
                </c:pt>
                <c:pt idx="26">
                  <c:v>4.8194819000000004</c:v>
                </c:pt>
                <c:pt idx="27">
                  <c:v>4.8820189999999997</c:v>
                </c:pt>
                <c:pt idx="28">
                  <c:v>4.9013086000000001</c:v>
                </c:pt>
                <c:pt idx="29">
                  <c:v>4.5815858</c:v>
                </c:pt>
                <c:pt idx="30">
                  <c:v>4.5682245000000004</c:v>
                </c:pt>
                <c:pt idx="31">
                  <c:v>4.5652578999999998</c:v>
                </c:pt>
                <c:pt idx="32">
                  <c:v>4.6360673999999999</c:v>
                </c:pt>
                <c:pt idx="33">
                  <c:v>4.4652865000000004</c:v>
                </c:pt>
                <c:pt idx="34">
                  <c:v>4.6453017000000001</c:v>
                </c:pt>
                <c:pt idx="35">
                  <c:v>4.8557554528969531</c:v>
                </c:pt>
                <c:pt idx="36">
                  <c:v>5.0690150105641782</c:v>
                </c:pt>
                <c:pt idx="37">
                  <c:v>5.8655588453141814</c:v>
                </c:pt>
                <c:pt idx="38">
                  <c:v>6.2768198893320166</c:v>
                </c:pt>
                <c:pt idx="39">
                  <c:v>6.0307963571851229</c:v>
                </c:pt>
                <c:pt idx="40">
                  <c:v>5.9896784238545449</c:v>
                </c:pt>
              </c:numCache>
            </c:numRef>
          </c:val>
          <c:smooth val="0"/>
          <c:extLst>
            <c:ext xmlns:c16="http://schemas.microsoft.com/office/drawing/2014/chart" uri="{C3380CC4-5D6E-409C-BE32-E72D297353CC}">
              <c16:uniqueId val="{00000000-3A5F-4D31-B894-FDFD401FA781}"/>
            </c:ext>
          </c:extLst>
        </c:ser>
        <c:ser>
          <c:idx val="1"/>
          <c:order val="1"/>
          <c:tx>
            <c:strRef>
              <c:f>Grafdata!$A$7</c:f>
              <c:strCache>
                <c:ptCount val="1"/>
                <c:pt idx="0">
                  <c:v>Södermanlands län</c:v>
                </c:pt>
              </c:strCache>
            </c:strRef>
          </c:tx>
          <c:spPr>
            <a:ln w="28575" cap="rnd">
              <a:solidFill>
                <a:schemeClr val="accent2"/>
              </a:solidFill>
              <a:round/>
            </a:ln>
            <a:effectLst/>
          </c:spPr>
          <c:marker>
            <c:symbol val="none"/>
          </c:marker>
          <c:cat>
            <c:numRef>
              <c:f>Grafdata!$B$2:$AP$2</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Grafdata!$B$7:$AP$7</c:f>
              <c:numCache>
                <c:formatCode>General</c:formatCode>
                <c:ptCount val="41"/>
                <c:pt idx="0">
                  <c:v>6.9545386000000002</c:v>
                </c:pt>
                <c:pt idx="1">
                  <c:v>6.4606602999999998</c:v>
                </c:pt>
                <c:pt idx="2">
                  <c:v>6.6604647000000003</c:v>
                </c:pt>
                <c:pt idx="3">
                  <c:v>6.9813010999999996</c:v>
                </c:pt>
                <c:pt idx="4">
                  <c:v>7.2406952000000002</c:v>
                </c:pt>
                <c:pt idx="5">
                  <c:v>6.7645973000000001</c:v>
                </c:pt>
                <c:pt idx="6">
                  <c:v>7.0445991000000001</c:v>
                </c:pt>
                <c:pt idx="7">
                  <c:v>7.4621871999999998</c:v>
                </c:pt>
                <c:pt idx="8">
                  <c:v>7.6157006000000003</c:v>
                </c:pt>
                <c:pt idx="9">
                  <c:v>7.0424420999999997</c:v>
                </c:pt>
                <c:pt idx="10">
                  <c:v>7.1031506999999996</c:v>
                </c:pt>
                <c:pt idx="11">
                  <c:v>7.1938595000000003</c:v>
                </c:pt>
                <c:pt idx="12">
                  <c:v>7.2131276</c:v>
                </c:pt>
                <c:pt idx="13">
                  <c:v>6.7015295999999998</c:v>
                </c:pt>
                <c:pt idx="14">
                  <c:v>6.6768245999999998</c:v>
                </c:pt>
                <c:pt idx="15">
                  <c:v>6.8510480999999999</c:v>
                </c:pt>
                <c:pt idx="16">
                  <c:v>6.9107979000000004</c:v>
                </c:pt>
                <c:pt idx="17">
                  <c:v>6.5940886000000001</c:v>
                </c:pt>
                <c:pt idx="18">
                  <c:v>6.8032607</c:v>
                </c:pt>
                <c:pt idx="19">
                  <c:v>7.0896863000000003</c:v>
                </c:pt>
                <c:pt idx="20">
                  <c:v>7.1130969999999998</c:v>
                </c:pt>
                <c:pt idx="21">
                  <c:v>6.7002391000000001</c:v>
                </c:pt>
                <c:pt idx="22">
                  <c:v>6.7644666000000004</c:v>
                </c:pt>
                <c:pt idx="23">
                  <c:v>6.9335768</c:v>
                </c:pt>
                <c:pt idx="24">
                  <c:v>7.0588515999999997</c:v>
                </c:pt>
                <c:pt idx="25">
                  <c:v>6.6415670000000002</c:v>
                </c:pt>
                <c:pt idx="26">
                  <c:v>6.6001779999999997</c:v>
                </c:pt>
                <c:pt idx="27">
                  <c:v>6.5792393000000002</c:v>
                </c:pt>
                <c:pt idx="28">
                  <c:v>6.4684030999999997</c:v>
                </c:pt>
                <c:pt idx="29">
                  <c:v>6.0790987999999997</c:v>
                </c:pt>
                <c:pt idx="30">
                  <c:v>6.0817921999999998</c:v>
                </c:pt>
                <c:pt idx="31">
                  <c:v>5.9783765000000004</c:v>
                </c:pt>
                <c:pt idx="32">
                  <c:v>5.9858456000000002</c:v>
                </c:pt>
                <c:pt idx="33">
                  <c:v>5.8445628999999997</c:v>
                </c:pt>
                <c:pt idx="34">
                  <c:v>6.2449298999999998</c:v>
                </c:pt>
                <c:pt idx="35">
                  <c:v>6.5839391739194664</c:v>
                </c:pt>
                <c:pt idx="36">
                  <c:v>6.7843396018915652</c:v>
                </c:pt>
                <c:pt idx="37">
                  <c:v>7.4253350300859378</c:v>
                </c:pt>
                <c:pt idx="38">
                  <c:v>7.8567144306166599</c:v>
                </c:pt>
                <c:pt idx="39">
                  <c:v>7.557968864546492</c:v>
                </c:pt>
                <c:pt idx="40">
                  <c:v>7.4815170457398201</c:v>
                </c:pt>
              </c:numCache>
            </c:numRef>
          </c:val>
          <c:smooth val="0"/>
          <c:extLst>
            <c:ext xmlns:c16="http://schemas.microsoft.com/office/drawing/2014/chart" uri="{C3380CC4-5D6E-409C-BE32-E72D297353CC}">
              <c16:uniqueId val="{00000001-3A5F-4D31-B894-FDFD401FA781}"/>
            </c:ext>
          </c:extLst>
        </c:ser>
        <c:ser>
          <c:idx val="2"/>
          <c:order val="2"/>
          <c:tx>
            <c:strRef>
              <c:f>Grafdata!$A$8</c:f>
              <c:strCache>
                <c:ptCount val="1"/>
                <c:pt idx="0">
                  <c:v>Eskilstuna kommun</c:v>
                </c:pt>
              </c:strCache>
            </c:strRef>
          </c:tx>
          <c:spPr>
            <a:ln w="28575" cap="rnd">
              <a:solidFill>
                <a:schemeClr val="accent3"/>
              </a:solidFill>
              <a:prstDash val="sysDash"/>
              <a:round/>
            </a:ln>
            <a:effectLst/>
          </c:spPr>
          <c:marker>
            <c:symbol val="none"/>
          </c:marker>
          <c:cat>
            <c:numRef>
              <c:f>Grafdata!$B$2:$AP$2</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Grafdata!$B$8:$AP$8</c:f>
              <c:numCache>
                <c:formatCode>General</c:formatCode>
                <c:ptCount val="41"/>
                <c:pt idx="0">
                  <c:v>8.7946711999999998</c:v>
                </c:pt>
                <c:pt idx="1">
                  <c:v>8.3574599000000003</c:v>
                </c:pt>
                <c:pt idx="2">
                  <c:v>8.4047444999999996</c:v>
                </c:pt>
                <c:pt idx="3">
                  <c:v>8.7232717999999991</c:v>
                </c:pt>
                <c:pt idx="4">
                  <c:v>9.1000647000000008</c:v>
                </c:pt>
                <c:pt idx="5">
                  <c:v>8.5733499000000002</c:v>
                </c:pt>
                <c:pt idx="6">
                  <c:v>8.9297710000000006</c:v>
                </c:pt>
                <c:pt idx="7">
                  <c:v>9.5028781999999996</c:v>
                </c:pt>
                <c:pt idx="8">
                  <c:v>9.7511656000000002</c:v>
                </c:pt>
                <c:pt idx="9">
                  <c:v>9.0130998000000009</c:v>
                </c:pt>
                <c:pt idx="10">
                  <c:v>9.1918618999999993</c:v>
                </c:pt>
                <c:pt idx="11">
                  <c:v>9.2458211000000006</c:v>
                </c:pt>
                <c:pt idx="12">
                  <c:v>9.3585600000000007</c:v>
                </c:pt>
                <c:pt idx="13">
                  <c:v>8.8665070999999998</c:v>
                </c:pt>
                <c:pt idx="14">
                  <c:v>8.9351558999999998</c:v>
                </c:pt>
                <c:pt idx="15">
                  <c:v>9.0673946999999995</c:v>
                </c:pt>
                <c:pt idx="16">
                  <c:v>9.0655751999999996</c:v>
                </c:pt>
                <c:pt idx="17">
                  <c:v>8.8311907999999999</c:v>
                </c:pt>
                <c:pt idx="18">
                  <c:v>9.1040565000000004</c:v>
                </c:pt>
                <c:pt idx="19">
                  <c:v>9.3943964999999992</c:v>
                </c:pt>
                <c:pt idx="20">
                  <c:v>9.2814636000000004</c:v>
                </c:pt>
                <c:pt idx="21">
                  <c:v>8.8084296999999996</c:v>
                </c:pt>
                <c:pt idx="22">
                  <c:v>8.7748308000000002</c:v>
                </c:pt>
                <c:pt idx="23">
                  <c:v>8.6777858000000005</c:v>
                </c:pt>
                <c:pt idx="24">
                  <c:v>8.9614201999999992</c:v>
                </c:pt>
                <c:pt idx="25">
                  <c:v>8.5815984000000007</c:v>
                </c:pt>
                <c:pt idx="26">
                  <c:v>8.5137180000000008</c:v>
                </c:pt>
                <c:pt idx="27">
                  <c:v>8.3158401000000008</c:v>
                </c:pt>
                <c:pt idx="28">
                  <c:v>8.2439806999999998</c:v>
                </c:pt>
                <c:pt idx="29">
                  <c:v>7.7954955000000004</c:v>
                </c:pt>
                <c:pt idx="30">
                  <c:v>7.9481089000000003</c:v>
                </c:pt>
                <c:pt idx="31">
                  <c:v>7.7786615000000001</c:v>
                </c:pt>
                <c:pt idx="32">
                  <c:v>7.9951998</c:v>
                </c:pt>
                <c:pt idx="33">
                  <c:v>7.9824089999999996</c:v>
                </c:pt>
                <c:pt idx="34">
                  <c:v>8.4697861000000003</c:v>
                </c:pt>
                <c:pt idx="35">
                  <c:v>8.8336757070667673</c:v>
                </c:pt>
                <c:pt idx="36">
                  <c:v>9.1300569412558215</c:v>
                </c:pt>
                <c:pt idx="37">
                  <c:v>10.042501990928292</c:v>
                </c:pt>
                <c:pt idx="38">
                  <c:v>10.413901971498705</c:v>
                </c:pt>
                <c:pt idx="39">
                  <c:v>9.8818712840304581</c:v>
                </c:pt>
                <c:pt idx="40">
                  <c:v>9.6140013346159492</c:v>
                </c:pt>
              </c:numCache>
            </c:numRef>
          </c:val>
          <c:smooth val="0"/>
          <c:extLst>
            <c:ext xmlns:c16="http://schemas.microsoft.com/office/drawing/2014/chart" uri="{C3380CC4-5D6E-409C-BE32-E72D297353CC}">
              <c16:uniqueId val="{00000002-3A5F-4D31-B894-FDFD401FA78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Grafdata!$B$23:$AP$23</c:f>
              <c:numCache>
                <c:formatCode>General</c:formatCode>
                <c:ptCount val="41"/>
                <c:pt idx="0">
                  <c:v>100</c:v>
                </c:pt>
                <c:pt idx="1">
                  <c:v>100.19895940349939</c:v>
                </c:pt>
                <c:pt idx="2">
                  <c:v>100.45735843260974</c:v>
                </c:pt>
                <c:pt idx="3">
                  <c:v>100.58125462582204</c:v>
                </c:pt>
                <c:pt idx="4">
                  <c:v>100.71127085186403</c:v>
                </c:pt>
                <c:pt idx="5">
                  <c:v>100.91590480920028</c:v>
                </c:pt>
                <c:pt idx="6">
                  <c:v>101.18806065387406</c:v>
                </c:pt>
                <c:pt idx="7">
                  <c:v>101.3559425943042</c:v>
                </c:pt>
                <c:pt idx="8">
                  <c:v>101.54233312622095</c:v>
                </c:pt>
                <c:pt idx="9">
                  <c:v>101.78596770871275</c:v>
                </c:pt>
                <c:pt idx="10">
                  <c:v>102.09364519974112</c:v>
                </c:pt>
                <c:pt idx="11">
                  <c:v>102.29962620069847</c:v>
                </c:pt>
                <c:pt idx="12">
                  <c:v>102.53304658628387</c:v>
                </c:pt>
                <c:pt idx="13">
                  <c:v>102.82285188438675</c:v>
                </c:pt>
                <c:pt idx="14">
                  <c:v>103.18670215507888</c:v>
                </c:pt>
                <c:pt idx="15">
                  <c:v>103.38671161620415</c:v>
                </c:pt>
                <c:pt idx="16">
                  <c:v>103.59886568320462</c:v>
                </c:pt>
                <c:pt idx="17">
                  <c:v>103.87267616413737</c:v>
                </c:pt>
                <c:pt idx="18">
                  <c:v>104.24903166655601</c:v>
                </c:pt>
                <c:pt idx="19">
                  <c:v>104.48621741029486</c:v>
                </c:pt>
                <c:pt idx="20">
                  <c:v>104.74460583276252</c:v>
                </c:pt>
                <c:pt idx="21">
                  <c:v>105.07291324381468</c:v>
                </c:pt>
                <c:pt idx="22">
                  <c:v>105.58297608392994</c:v>
                </c:pt>
                <c:pt idx="23">
                  <c:v>106.01501646044878</c:v>
                </c:pt>
                <c:pt idx="24">
                  <c:v>106.31985137123738</c:v>
                </c:pt>
                <c:pt idx="25">
                  <c:v>106.62922592509547</c:v>
                </c:pt>
                <c:pt idx="26">
                  <c:v>107.06062990305317</c:v>
                </c:pt>
                <c:pt idx="27">
                  <c:v>107.34179078736715</c:v>
                </c:pt>
                <c:pt idx="28">
                  <c:v>107.57984627580623</c:v>
                </c:pt>
                <c:pt idx="29">
                  <c:v>107.88572063757802</c:v>
                </c:pt>
                <c:pt idx="30">
                  <c:v>108.26291406476882</c:v>
                </c:pt>
                <c:pt idx="31">
                  <c:v>108.50791690416708</c:v>
                </c:pt>
                <c:pt idx="32">
                  <c:v>108.77220261996803</c:v>
                </c:pt>
                <c:pt idx="33">
                  <c:v>109.04889810771131</c:v>
                </c:pt>
                <c:pt idx="34">
                  <c:v>109.39104718746837</c:v>
                </c:pt>
                <c:pt idx="35">
                  <c:v>109.54104632833032</c:v>
                </c:pt>
                <c:pt idx="36">
                  <c:v>109.70877977576285</c:v>
                </c:pt>
                <c:pt idx="37">
                  <c:v>109.80410167357972</c:v>
                </c:pt>
                <c:pt idx="38">
                  <c:v>110.02509107393742</c:v>
                </c:pt>
                <c:pt idx="39">
                  <c:v>110.08947339503995</c:v>
                </c:pt>
                <c:pt idx="40">
                  <c:v>110.20095981630992</c:v>
                </c:pt>
              </c:numCache>
            </c:numRef>
          </c:val>
          <c:smooth val="0"/>
          <c:extLst>
            <c:ext xmlns:c16="http://schemas.microsoft.com/office/drawing/2014/chart" uri="{C3380CC4-5D6E-409C-BE32-E72D297353CC}">
              <c16:uniqueId val="{00000000-372F-4229-873A-13ED572011A6}"/>
            </c:ext>
          </c:extLst>
        </c:ser>
        <c:ser>
          <c:idx val="1"/>
          <c:order val="1"/>
          <c:tx>
            <c:strRef>
              <c:f>Grafdata!$A$26</c:f>
              <c:strCache>
                <c:ptCount val="1"/>
                <c:pt idx="0">
                  <c:v>Södermanlands län</c:v>
                </c:pt>
              </c:strCache>
            </c:strRef>
          </c:tx>
          <c:spPr>
            <a:ln w="28575" cap="rnd">
              <a:solidFill>
                <a:schemeClr val="accent2"/>
              </a:solidFill>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Grafdata!$B$26:$AP$26</c:f>
              <c:numCache>
                <c:formatCode>General</c:formatCode>
                <c:ptCount val="41"/>
                <c:pt idx="0">
                  <c:v>100</c:v>
                </c:pt>
                <c:pt idx="1">
                  <c:v>100.26348710795222</c:v>
                </c:pt>
                <c:pt idx="2">
                  <c:v>100.45427539200165</c:v>
                </c:pt>
                <c:pt idx="3">
                  <c:v>100.58380476860002</c:v>
                </c:pt>
                <c:pt idx="4">
                  <c:v>100.6565035925028</c:v>
                </c:pt>
                <c:pt idx="5">
                  <c:v>101.01372420944642</c:v>
                </c:pt>
                <c:pt idx="6">
                  <c:v>101.20303637524403</c:v>
                </c:pt>
                <c:pt idx="7">
                  <c:v>101.38090862458992</c:v>
                </c:pt>
                <c:pt idx="8">
                  <c:v>101.61413530837956</c:v>
                </c:pt>
                <c:pt idx="9">
                  <c:v>102.00456858598942</c:v>
                </c:pt>
                <c:pt idx="10">
                  <c:v>102.2392713880309</c:v>
                </c:pt>
                <c:pt idx="11">
                  <c:v>102.4311667607692</c:v>
                </c:pt>
                <c:pt idx="12">
                  <c:v>102.64409681859614</c:v>
                </c:pt>
                <c:pt idx="13">
                  <c:v>103.09431288540524</c:v>
                </c:pt>
                <c:pt idx="14">
                  <c:v>103.35263357947605</c:v>
                </c:pt>
                <c:pt idx="15">
                  <c:v>103.57405131725102</c:v>
                </c:pt>
                <c:pt idx="16">
                  <c:v>103.72350829024913</c:v>
                </c:pt>
                <c:pt idx="17">
                  <c:v>104.19143777608024</c:v>
                </c:pt>
                <c:pt idx="18">
                  <c:v>104.432414080692</c:v>
                </c:pt>
                <c:pt idx="19">
                  <c:v>104.69811536602197</c:v>
                </c:pt>
                <c:pt idx="20">
                  <c:v>104.97783977474435</c:v>
                </c:pt>
                <c:pt idx="21">
                  <c:v>105.44355508319771</c:v>
                </c:pt>
                <c:pt idx="22">
                  <c:v>105.80520405489683</c:v>
                </c:pt>
                <c:pt idx="23">
                  <c:v>106.31630999959407</c:v>
                </c:pt>
                <c:pt idx="24">
                  <c:v>106.6159620047162</c:v>
                </c:pt>
                <c:pt idx="25">
                  <c:v>106.9768729172894</c:v>
                </c:pt>
                <c:pt idx="26">
                  <c:v>107.28095327716703</c:v>
                </c:pt>
                <c:pt idx="27">
                  <c:v>107.51344190183076</c:v>
                </c:pt>
                <c:pt idx="28">
                  <c:v>107.78984504448651</c:v>
                </c:pt>
                <c:pt idx="29">
                  <c:v>108.19282532723696</c:v>
                </c:pt>
                <c:pt idx="30">
                  <c:v>108.42974230665618</c:v>
                </c:pt>
                <c:pt idx="31">
                  <c:v>108.75116705599285</c:v>
                </c:pt>
                <c:pt idx="32">
                  <c:v>109.03310564209299</c:v>
                </c:pt>
                <c:pt idx="33">
                  <c:v>109.44162136828781</c:v>
                </c:pt>
                <c:pt idx="34">
                  <c:v>109.64200442097416</c:v>
                </c:pt>
                <c:pt idx="35">
                  <c:v>109.80105616260919</c:v>
                </c:pt>
                <c:pt idx="36">
                  <c:v>109.98889221015496</c:v>
                </c:pt>
                <c:pt idx="37">
                  <c:v>110.22876142607784</c:v>
                </c:pt>
                <c:pt idx="38">
                  <c:v>110.37711131038708</c:v>
                </c:pt>
                <c:pt idx="39">
                  <c:v>110.48782017927456</c:v>
                </c:pt>
                <c:pt idx="40">
                  <c:v>110.57638727438454</c:v>
                </c:pt>
              </c:numCache>
            </c:numRef>
          </c:val>
          <c:smooth val="0"/>
          <c:extLst>
            <c:ext xmlns:c16="http://schemas.microsoft.com/office/drawing/2014/chart" uri="{C3380CC4-5D6E-409C-BE32-E72D297353CC}">
              <c16:uniqueId val="{00000001-372F-4229-873A-13ED572011A6}"/>
            </c:ext>
          </c:extLst>
        </c:ser>
        <c:ser>
          <c:idx val="2"/>
          <c:order val="2"/>
          <c:tx>
            <c:strRef>
              <c:f>Grafdata!$A$27</c:f>
              <c:strCache>
                <c:ptCount val="1"/>
                <c:pt idx="0">
                  <c:v>Eskilstuna kommun</c:v>
                </c:pt>
              </c:strCache>
            </c:strRef>
          </c:tx>
          <c:spPr>
            <a:ln w="28575" cap="rnd">
              <a:solidFill>
                <a:schemeClr val="accent3"/>
              </a:solidFill>
              <a:prstDash val="sysDot"/>
              <a:round/>
            </a:ln>
            <a:effectLst/>
          </c:spPr>
          <c:marker>
            <c:symbol val="none"/>
          </c:marker>
          <c:cat>
            <c:strRef>
              <c:f>Grafdata!$B$22:$AP$22</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Grafdata!$B$27:$AP$27</c:f>
              <c:numCache>
                <c:formatCode>General</c:formatCode>
                <c:ptCount val="41"/>
                <c:pt idx="0">
                  <c:v>100</c:v>
                </c:pt>
                <c:pt idx="1">
                  <c:v>100.33877233877234</c:v>
                </c:pt>
                <c:pt idx="2">
                  <c:v>100.78528878528878</c:v>
                </c:pt>
                <c:pt idx="3">
                  <c:v>101.10955710955712</c:v>
                </c:pt>
                <c:pt idx="4">
                  <c:v>101.28464128464128</c:v>
                </c:pt>
                <c:pt idx="5">
                  <c:v>101.77881377881378</c:v>
                </c:pt>
                <c:pt idx="6">
                  <c:v>102.10619010619011</c:v>
                </c:pt>
                <c:pt idx="7">
                  <c:v>102.32064232064232</c:v>
                </c:pt>
                <c:pt idx="8">
                  <c:v>102.7029267029267</c:v>
                </c:pt>
                <c:pt idx="9">
                  <c:v>103.1090391090391</c:v>
                </c:pt>
                <c:pt idx="10">
                  <c:v>103.33592333592334</c:v>
                </c:pt>
                <c:pt idx="11">
                  <c:v>103.31934731934732</c:v>
                </c:pt>
                <c:pt idx="12">
                  <c:v>103.69541569541569</c:v>
                </c:pt>
                <c:pt idx="13">
                  <c:v>104.06941206941207</c:v>
                </c:pt>
                <c:pt idx="14">
                  <c:v>104.37088837088837</c:v>
                </c:pt>
                <c:pt idx="15">
                  <c:v>104.55633255633256</c:v>
                </c:pt>
                <c:pt idx="16">
                  <c:v>104.81222481222481</c:v>
                </c:pt>
                <c:pt idx="17">
                  <c:v>105.27738927738928</c:v>
                </c:pt>
                <c:pt idx="18">
                  <c:v>105.45454545454545</c:v>
                </c:pt>
                <c:pt idx="19">
                  <c:v>105.73944573944574</c:v>
                </c:pt>
                <c:pt idx="20">
                  <c:v>106.13519813519814</c:v>
                </c:pt>
                <c:pt idx="21">
                  <c:v>106.51541051541052</c:v>
                </c:pt>
                <c:pt idx="22">
                  <c:v>106.88319088319088</c:v>
                </c:pt>
                <c:pt idx="23">
                  <c:v>107.41673141673142</c:v>
                </c:pt>
                <c:pt idx="24">
                  <c:v>107.73374773374773</c:v>
                </c:pt>
                <c:pt idx="25">
                  <c:v>108.02590002590003</c:v>
                </c:pt>
                <c:pt idx="26">
                  <c:v>108.29215229215229</c:v>
                </c:pt>
                <c:pt idx="27">
                  <c:v>108.47863247863248</c:v>
                </c:pt>
                <c:pt idx="28">
                  <c:v>108.79461279461279</c:v>
                </c:pt>
                <c:pt idx="29">
                  <c:v>109.18829318829319</c:v>
                </c:pt>
                <c:pt idx="30">
                  <c:v>109.40481740481741</c:v>
                </c:pt>
                <c:pt idx="31">
                  <c:v>109.73737373737374</c:v>
                </c:pt>
                <c:pt idx="32">
                  <c:v>110.05335405335406</c:v>
                </c:pt>
                <c:pt idx="33">
                  <c:v>110.37037037037037</c:v>
                </c:pt>
                <c:pt idx="34">
                  <c:v>110.5910385910386</c:v>
                </c:pt>
                <c:pt idx="35">
                  <c:v>110.7060347060347</c:v>
                </c:pt>
                <c:pt idx="36">
                  <c:v>110.85314685314685</c:v>
                </c:pt>
                <c:pt idx="37">
                  <c:v>110.84278684278684</c:v>
                </c:pt>
                <c:pt idx="38">
                  <c:v>110.88629888629889</c:v>
                </c:pt>
                <c:pt idx="39">
                  <c:v>110.82621082621083</c:v>
                </c:pt>
                <c:pt idx="40">
                  <c:v>110.8925148925149</c:v>
                </c:pt>
              </c:numCache>
            </c:numRef>
          </c:val>
          <c:smooth val="0"/>
          <c:extLst>
            <c:ext xmlns:c16="http://schemas.microsoft.com/office/drawing/2014/chart" uri="{C3380CC4-5D6E-409C-BE32-E72D297353CC}">
              <c16:uniqueId val="{00000002-372F-4229-873A-13ED572011A6}"/>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2021-07-01</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01/07/2021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7/1/2021</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7/1/2021</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7/1/2021</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7/1/2021</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7/1/2021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7/1/2021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7/1/2021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7/1/2021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7/1/2021</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7/1/2021</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7/1/2021</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tockholmbusinessalliance.se/hitta-material/konjunkturrapport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tockholmbusinessalliance.se/hittamaterial/konjunkturrapporter/" TargetMode="External"/><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6.sv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5DC991A-0CE0-41C6-B5E2-A1BB8299CB27}"/>
              </a:ext>
            </a:extLst>
          </p:cNvPr>
          <p:cNvSpPr txBox="1"/>
          <p:nvPr/>
        </p:nvSpPr>
        <p:spPr>
          <a:xfrm>
            <a:off x="1" y="4248971"/>
            <a:ext cx="5553074" cy="2617417"/>
          </a:xfrm>
          <a:prstGeom prst="rect">
            <a:avLst/>
          </a:prstGeom>
          <a:solidFill>
            <a:schemeClr val="accent4">
              <a:alpha val="50196"/>
            </a:schemeClr>
          </a:solidFill>
        </p:spPr>
        <p:txBody>
          <a:bodyPr wrap="square" lIns="432000" rtlCol="0" anchor="ctr">
            <a:noAutofit/>
          </a:bodyPr>
          <a:lstStyle/>
          <a:p>
            <a:r>
              <a:rPr lang="en-GB" sz="3200" dirty="0" err="1">
                <a:solidFill>
                  <a:schemeClr val="bg1"/>
                </a:solidFill>
              </a:rPr>
              <a:t>Södermanlands-konjunkturen</a:t>
            </a:r>
            <a:r>
              <a:rPr lang="en-GB" sz="2400" dirty="0">
                <a:solidFill>
                  <a:schemeClr val="bg1"/>
                </a:solidFill>
              </a:rPr>
              <a:t/>
            </a:r>
            <a:br>
              <a:rPr lang="en-GB" sz="2400" dirty="0">
                <a:solidFill>
                  <a:schemeClr val="bg1"/>
                </a:solidFill>
              </a:rPr>
            </a:br>
            <a:r>
              <a:rPr lang="en-GB" sz="2400" dirty="0" err="1">
                <a:solidFill>
                  <a:schemeClr val="bg1"/>
                </a:solidFill>
              </a:rPr>
              <a:t>Södermanlands</a:t>
            </a:r>
            <a:r>
              <a:rPr lang="en-GB" sz="2400" dirty="0">
                <a:solidFill>
                  <a:schemeClr val="bg1"/>
                </a:solidFill>
              </a:rPr>
              <a:t> </a:t>
            </a:r>
            <a:r>
              <a:rPr lang="en-GB" sz="2400" dirty="0" err="1">
                <a:solidFill>
                  <a:schemeClr val="bg1"/>
                </a:solidFill>
              </a:rPr>
              <a:t>län</a:t>
            </a:r>
            <a:r>
              <a:rPr lang="sv-SE" sz="2000" dirty="0">
                <a:solidFill>
                  <a:schemeClr val="bg1"/>
                </a:solidFill>
                <a:latin typeface="+mj-lt"/>
              </a:rPr>
              <a:t>, 2021 kv1</a:t>
            </a:r>
          </a:p>
          <a:p>
            <a:endParaRPr lang="sv-SE" sz="2000" dirty="0">
              <a:solidFill>
                <a:schemeClr val="bg1"/>
              </a:solidFill>
              <a:latin typeface="+mj-lt"/>
            </a:endParaRPr>
          </a:p>
          <a:p>
            <a:r>
              <a:rPr lang="sv-SE" sz="2000" dirty="0">
                <a:solidFill>
                  <a:schemeClr val="bg1"/>
                </a:solidFill>
                <a:latin typeface="+mj-lt"/>
              </a:rPr>
              <a:t>2021-07-08</a:t>
            </a:r>
          </a:p>
          <a:p>
            <a:r>
              <a:rPr lang="sv-SE" sz="2000" dirty="0">
                <a:solidFill>
                  <a:schemeClr val="bg1"/>
                </a:solidFill>
                <a:latin typeface="+mj-lt"/>
              </a:rPr>
              <a:t>Stockholm 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lum bright="-100000"/>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37876888"/>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a:solidFill>
                            <a:schemeClr val="bg1"/>
                          </a:solidFill>
                        </a:rPr>
                        <a:t>Förändring -1år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Södermanlands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9 500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31 100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19 100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-16,6</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10 100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32,9</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22 200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-19,3</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17 200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14,7</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9 900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13,8</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-131 600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rtl="0" fontAlgn="ctr"/>
                      <a:r>
                        <a:rPr lang="sv-SE" sz="800" b="1" i="0" u="none" strike="noStrike">
                          <a:solidFill>
                            <a:srgbClr val="000000"/>
                          </a:solidFill>
                          <a:effectLst/>
                          <a:latin typeface="Futura Std Book" panose="020B0502020204020303"/>
                        </a:rPr>
                        <a:t>129 100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-2 900</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-2,2</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42704"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0637" y="1837189"/>
            <a:ext cx="4742704" cy="1591809"/>
          </a:xfrm>
        </p:spPr>
        <p:txBody>
          <a:bodyPr/>
          <a:lstStyle/>
          <a:p>
            <a:pPr lvl="4"/>
            <a:r>
              <a:rPr lang="sv-SE" sz="1400" dirty="0"/>
              <a:t>Antalet lediga jobb minskade med 25 procent i </a:t>
            </a:r>
            <a:r>
              <a:rPr lang="sv-SE" sz="1400" dirty="0" smtClean="0"/>
              <a:t>länet, vilket är mer än för Stockholmsregionen och riket som helhet. </a:t>
            </a:r>
            <a:endParaRPr lang="sv-SE" sz="1400" dirty="0"/>
          </a:p>
          <a:p>
            <a:pPr lvl="4"/>
            <a:r>
              <a:rPr lang="sv-SE" sz="1400" dirty="0"/>
              <a:t>Färre jobb anmäldes lediga inom framförallt Hotell och restaurang.</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906839"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2011 kv1</a:t>
            </a:r>
            <a:endParaRPr lang="sv-SE" sz="1400" dirty="0"/>
          </a:p>
        </p:txBody>
      </p:sp>
      <p:graphicFrame>
        <p:nvGraphicFramePr>
          <p:cNvPr id="26" name="Tabell 25">
            <a:extLst>
              <a:ext uri="{FF2B5EF4-FFF2-40B4-BE49-F238E27FC236}">
                <a16:creationId xmlns:a16="http://schemas.microsoft.com/office/drawing/2014/main" id="{98B5A19B-62E7-4251-B3B0-9A5EC1521319}"/>
              </a:ext>
            </a:extLst>
          </p:cNvPr>
          <p:cNvGraphicFramePr>
            <a:graphicFrameLocks noGrp="1"/>
          </p:cNvGraphicFramePr>
          <p:nvPr>
            <p:extLst>
              <p:ext uri="{D42A27DB-BD31-4B8C-83A1-F6EECF244321}">
                <p14:modId xmlns:p14="http://schemas.microsoft.com/office/powerpoint/2010/main" val="1340458609"/>
              </p:ext>
            </p:extLst>
          </p:nvPr>
        </p:nvGraphicFramePr>
        <p:xfrm>
          <a:off x="6740637" y="3705998"/>
          <a:ext cx="4750321" cy="2266432"/>
        </p:xfrm>
        <a:graphic>
          <a:graphicData uri="http://schemas.openxmlformats.org/drawingml/2006/table">
            <a:tbl>
              <a:tblPr bandRow="1">
                <a:tableStyleId>{2D5ABB26-0587-4C30-8999-92F81FD0307C}</a:tableStyleId>
              </a:tblPr>
              <a:tblGrid>
                <a:gridCol w="1551690">
                  <a:extLst>
                    <a:ext uri="{9D8B030D-6E8A-4147-A177-3AD203B41FA5}">
                      <a16:colId xmlns:a16="http://schemas.microsoft.com/office/drawing/2014/main" val="1678076792"/>
                    </a:ext>
                  </a:extLst>
                </a:gridCol>
                <a:gridCol w="689144">
                  <a:extLst>
                    <a:ext uri="{9D8B030D-6E8A-4147-A177-3AD203B41FA5}">
                      <a16:colId xmlns:a16="http://schemas.microsoft.com/office/drawing/2014/main" val="2601369493"/>
                    </a:ext>
                  </a:extLst>
                </a:gridCol>
                <a:gridCol w="626606">
                  <a:extLst>
                    <a:ext uri="{9D8B030D-6E8A-4147-A177-3AD203B41FA5}">
                      <a16:colId xmlns:a16="http://schemas.microsoft.com/office/drawing/2014/main" val="2395970223"/>
                    </a:ext>
                  </a:extLst>
                </a:gridCol>
                <a:gridCol w="618044">
                  <a:extLst>
                    <a:ext uri="{9D8B030D-6E8A-4147-A177-3AD203B41FA5}">
                      <a16:colId xmlns:a16="http://schemas.microsoft.com/office/drawing/2014/main" val="3235649811"/>
                    </a:ext>
                  </a:extLst>
                </a:gridCol>
                <a:gridCol w="720782">
                  <a:extLst>
                    <a:ext uri="{9D8B030D-6E8A-4147-A177-3AD203B41FA5}">
                      <a16:colId xmlns:a16="http://schemas.microsoft.com/office/drawing/2014/main" val="1050073455"/>
                    </a:ext>
                  </a:extLst>
                </a:gridCol>
                <a:gridCol w="544055">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310 867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910 258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136 857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406 188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8 386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22 081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3 768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10 015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-34</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7ECD3F0B-96DF-45AF-B9F8-BED1C277EC1B}"/>
              </a:ext>
            </a:extLst>
          </p:cNvPr>
          <p:cNvGraphicFramePr>
            <a:graphicFrameLocks/>
          </p:cNvGraphicFramePr>
          <p:nvPr>
            <p:extLst>
              <p:ext uri="{D42A27DB-BD31-4B8C-83A1-F6EECF244321}">
                <p14:modId xmlns:p14="http://schemas.microsoft.com/office/powerpoint/2010/main" val="1312944447"/>
              </p:ext>
            </p:extLst>
          </p:nvPr>
        </p:nvGraphicFramePr>
        <p:xfrm>
          <a:off x="701042" y="1899570"/>
          <a:ext cx="5926261" cy="3857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86018" y="2105638"/>
            <a:ext cx="4684939" cy="1333356"/>
          </a:xfrm>
        </p:spPr>
        <p:txBody>
          <a:bodyPr/>
          <a:lstStyle/>
          <a:p>
            <a:pPr lvl="4"/>
            <a:r>
              <a:rPr lang="sv-SE" sz="1400" dirty="0"/>
              <a:t>Antalet varslade personer minskar med </a:t>
            </a:r>
            <a:br>
              <a:rPr lang="sv-SE" sz="1400" dirty="0"/>
            </a:br>
            <a:r>
              <a:rPr lang="sv-SE" sz="1400" dirty="0"/>
              <a:t>66 procent i länet </a:t>
            </a:r>
            <a:r>
              <a:rPr lang="sv-SE" sz="1400" dirty="0" smtClean="0"/>
              <a:t>och nästan upphörde </a:t>
            </a:r>
            <a:r>
              <a:rPr lang="sv-SE" sz="1400" dirty="0"/>
              <a:t>i Eskilstuna under första kvartalet.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2011 kv1</a:t>
            </a:r>
            <a:endParaRPr lang="sv-SE" sz="1400" dirty="0"/>
          </a:p>
        </p:txBody>
      </p:sp>
      <p:graphicFrame>
        <p:nvGraphicFramePr>
          <p:cNvPr id="26" name="Tabell 25">
            <a:extLst>
              <a:ext uri="{FF2B5EF4-FFF2-40B4-BE49-F238E27FC236}">
                <a16:creationId xmlns:a16="http://schemas.microsoft.com/office/drawing/2014/main" id="{6BCB8BA9-4C21-4636-9B1D-CDB4C409C70D}"/>
              </a:ext>
            </a:extLst>
          </p:cNvPr>
          <p:cNvGraphicFramePr>
            <a:graphicFrameLocks noGrp="1"/>
          </p:cNvGraphicFramePr>
          <p:nvPr>
            <p:extLst>
              <p:ext uri="{D42A27DB-BD31-4B8C-83A1-F6EECF244321}">
                <p14:modId xmlns:p14="http://schemas.microsoft.com/office/powerpoint/2010/main" val="3741458500"/>
              </p:ext>
            </p:extLst>
          </p:nvPr>
        </p:nvGraphicFramePr>
        <p:xfrm>
          <a:off x="6779353" y="3715992"/>
          <a:ext cx="4698270" cy="2266433"/>
        </p:xfrm>
        <a:graphic>
          <a:graphicData uri="http://schemas.openxmlformats.org/drawingml/2006/table">
            <a:tbl>
              <a:tblPr bandRow="1">
                <a:tableStyleId>{2D5ABB26-0587-4C30-8999-92F81FD0307C}</a:tableStyleId>
              </a:tblPr>
              <a:tblGrid>
                <a:gridCol w="1534688">
                  <a:extLst>
                    <a:ext uri="{9D8B030D-6E8A-4147-A177-3AD203B41FA5}">
                      <a16:colId xmlns:a16="http://schemas.microsoft.com/office/drawing/2014/main" val="1678076792"/>
                    </a:ext>
                  </a:extLst>
                </a:gridCol>
                <a:gridCol w="681593">
                  <a:extLst>
                    <a:ext uri="{9D8B030D-6E8A-4147-A177-3AD203B41FA5}">
                      <a16:colId xmlns:a16="http://schemas.microsoft.com/office/drawing/2014/main" val="2601369493"/>
                    </a:ext>
                  </a:extLst>
                </a:gridCol>
                <a:gridCol w="773262">
                  <a:extLst>
                    <a:ext uri="{9D8B030D-6E8A-4147-A177-3AD203B41FA5}">
                      <a16:colId xmlns:a16="http://schemas.microsoft.com/office/drawing/2014/main" val="2395970223"/>
                    </a:ext>
                  </a:extLst>
                </a:gridCol>
                <a:gridCol w="612166">
                  <a:extLst>
                    <a:ext uri="{9D8B030D-6E8A-4147-A177-3AD203B41FA5}">
                      <a16:colId xmlns:a16="http://schemas.microsoft.com/office/drawing/2014/main" val="3235649811"/>
                    </a:ext>
                  </a:extLst>
                </a:gridCol>
                <a:gridCol w="558468">
                  <a:extLst>
                    <a:ext uri="{9D8B030D-6E8A-4147-A177-3AD203B41FA5}">
                      <a16:colId xmlns:a16="http://schemas.microsoft.com/office/drawing/2014/main" val="1050073455"/>
                    </a:ext>
                  </a:extLst>
                </a:gridCol>
                <a:gridCol w="538093">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8 847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83 419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5 623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50 243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1 561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53</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323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-34</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A64794F4-5D5D-4B36-9501-3904A1923169}"/>
              </a:ext>
            </a:extLst>
          </p:cNvPr>
          <p:cNvGraphicFramePr>
            <a:graphicFrameLocks/>
          </p:cNvGraphicFramePr>
          <p:nvPr>
            <p:extLst>
              <p:ext uri="{D42A27DB-BD31-4B8C-83A1-F6EECF244321}">
                <p14:modId xmlns:p14="http://schemas.microsoft.com/office/powerpoint/2010/main" val="2010647046"/>
              </p:ext>
            </p:extLst>
          </p:nvPr>
        </p:nvGraphicFramePr>
        <p:xfrm>
          <a:off x="890462" y="2101697"/>
          <a:ext cx="5745230" cy="3655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02847" y="1764197"/>
            <a:ext cx="4667523" cy="1675087"/>
          </a:xfrm>
        </p:spPr>
        <p:txBody>
          <a:bodyPr/>
          <a:lstStyle/>
          <a:p>
            <a:pPr lvl="4"/>
            <a:r>
              <a:rPr lang="sv-SE" sz="1400" dirty="0"/>
              <a:t>Arbetslösheten ökade med 0,7 %-enheter i Södermanland till 7,5 procent. I Eskilstuna ökade arbetslösheten till 9,6 procent.</a:t>
            </a:r>
          </a:p>
          <a:p>
            <a:pPr lvl="4"/>
            <a:r>
              <a:rPr lang="sv-SE" sz="1400" dirty="0"/>
              <a:t>Trosa kommun stod för länets lägsta arbetslöshet (3,5 %).</a:t>
            </a:r>
          </a:p>
          <a:p>
            <a:endParaRPr lang="sv-SE" sz="18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34544" y="1241410"/>
            <a:ext cx="4973776"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20" name="Tabell 19">
            <a:extLst>
              <a:ext uri="{FF2B5EF4-FFF2-40B4-BE49-F238E27FC236}">
                <a16:creationId xmlns:a16="http://schemas.microsoft.com/office/drawing/2014/main" id="{5682EC60-2B0B-4FC8-8045-13E3EC8B960B}"/>
              </a:ext>
            </a:extLst>
          </p:cNvPr>
          <p:cNvGraphicFramePr>
            <a:graphicFrameLocks noGrp="1"/>
          </p:cNvGraphicFramePr>
          <p:nvPr>
            <p:extLst>
              <p:ext uri="{D42A27DB-BD31-4B8C-83A1-F6EECF244321}">
                <p14:modId xmlns:p14="http://schemas.microsoft.com/office/powerpoint/2010/main" val="515934861"/>
              </p:ext>
            </p:extLst>
          </p:nvPr>
        </p:nvGraphicFramePr>
        <p:xfrm>
          <a:off x="6810101" y="3716283"/>
          <a:ext cx="4667523" cy="2174100"/>
        </p:xfrm>
        <a:graphic>
          <a:graphicData uri="http://schemas.openxmlformats.org/drawingml/2006/table">
            <a:tbl>
              <a:tblPr bandRow="1">
                <a:tableStyleId>{2D5ABB26-0587-4C30-8999-92F81FD0307C}</a:tableStyleId>
              </a:tblPr>
              <a:tblGrid>
                <a:gridCol w="1524644">
                  <a:extLst>
                    <a:ext uri="{9D8B030D-6E8A-4147-A177-3AD203B41FA5}">
                      <a16:colId xmlns:a16="http://schemas.microsoft.com/office/drawing/2014/main" val="1678076792"/>
                    </a:ext>
                  </a:extLst>
                </a:gridCol>
                <a:gridCol w="677132">
                  <a:extLst>
                    <a:ext uri="{9D8B030D-6E8A-4147-A177-3AD203B41FA5}">
                      <a16:colId xmlns:a16="http://schemas.microsoft.com/office/drawing/2014/main" val="2601369493"/>
                    </a:ext>
                  </a:extLst>
                </a:gridCol>
                <a:gridCol w="768202">
                  <a:extLst>
                    <a:ext uri="{9D8B030D-6E8A-4147-A177-3AD203B41FA5}">
                      <a16:colId xmlns:a16="http://schemas.microsoft.com/office/drawing/2014/main" val="2395970223"/>
                    </a:ext>
                  </a:extLst>
                </a:gridCol>
                <a:gridCol w="608160">
                  <a:extLst>
                    <a:ext uri="{9D8B030D-6E8A-4147-A177-3AD203B41FA5}">
                      <a16:colId xmlns:a16="http://schemas.microsoft.com/office/drawing/2014/main" val="3235649811"/>
                    </a:ext>
                  </a:extLst>
                </a:gridCol>
                <a:gridCol w="554813">
                  <a:extLst>
                    <a:ext uri="{9D8B030D-6E8A-4147-A177-3AD203B41FA5}">
                      <a16:colId xmlns:a16="http://schemas.microsoft.com/office/drawing/2014/main" val="1050073455"/>
                    </a:ext>
                  </a:extLst>
                </a:gridCol>
                <a:gridCol w="534572">
                  <a:extLst>
                    <a:ext uri="{9D8B030D-6E8A-4147-A177-3AD203B41FA5}">
                      <a16:colId xmlns:a16="http://schemas.microsoft.com/office/drawing/2014/main" val="3827523272"/>
                    </a:ext>
                  </a:extLst>
                </a:gridCol>
              </a:tblGrid>
              <a:tr h="331166">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fontAlgn="b"/>
                      <a:r>
                        <a:rPr lang="sv-SE" sz="800" b="0" i="0" u="none" strike="noStrike">
                          <a:solidFill>
                            <a:srgbClr val="000000"/>
                          </a:solidFill>
                          <a:effectLst/>
                          <a:latin typeface="Futura Std Book" panose="020B0502020204020303" pitchFamily="34" charset="0"/>
                        </a:rPr>
                        <a:t>Arbetslösa i förh. till befolkningen, 15-74 år</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331166">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194244375"/>
                  </a:ext>
                </a:extLst>
              </a:tr>
              <a:tr h="37794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452 407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70 246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1544414373"/>
                  </a:ext>
                </a:extLst>
              </a:tr>
              <a:tr h="37794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209 387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38 923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4178915708"/>
                  </a:ext>
                </a:extLst>
              </a:tr>
              <a:tr h="37794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15 894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1 500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7,5</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6,8</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1554613420"/>
                  </a:ext>
                </a:extLst>
              </a:tr>
              <a:tr h="37794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7 396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357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9,6</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9,1</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9,3</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2B9A3179-AFE4-4682-B068-DF7B03E1E6BA}"/>
              </a:ext>
            </a:extLst>
          </p:cNvPr>
          <p:cNvGraphicFramePr>
            <a:graphicFrameLocks/>
          </p:cNvGraphicFramePr>
          <p:nvPr>
            <p:extLst>
              <p:ext uri="{D42A27DB-BD31-4B8C-83A1-F6EECF244321}">
                <p14:modId xmlns:p14="http://schemas.microsoft.com/office/powerpoint/2010/main" val="2282455108"/>
              </p:ext>
            </p:extLst>
          </p:nvPr>
        </p:nvGraphicFramePr>
        <p:xfrm>
          <a:off x="581298" y="1764197"/>
          <a:ext cx="6002383" cy="3852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30914677"/>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622552">
                  <a:extLst>
                    <a:ext uri="{9D8B030D-6E8A-4147-A177-3AD203B41FA5}">
                      <a16:colId xmlns:a16="http://schemas.microsoft.com/office/drawing/2014/main" val="452260278"/>
                    </a:ext>
                  </a:extLst>
                </a:gridCol>
                <a:gridCol w="194580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a:solidFill>
                            <a:schemeClr val="bg1"/>
                          </a:solidFill>
                        </a:rPr>
                        <a:t>Södermanlands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6 316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-1 077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2 053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-755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-16,7</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9 579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2 577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24,7</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1 460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-15,7</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15 894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1 500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10,4</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7,6</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3450483841"/>
              </p:ext>
            </p:extLst>
          </p:nvPr>
        </p:nvGraphicFramePr>
        <p:xfrm>
          <a:off x="1882774" y="3585949"/>
          <a:ext cx="8426449" cy="1915560"/>
        </p:xfrm>
        <a:graphic>
          <a:graphicData uri="http://schemas.openxmlformats.org/drawingml/2006/table">
            <a:tbl>
              <a:tblPr firstRow="1" bandRow="1">
                <a:tableStyleId>{5C22544A-7EE6-4342-B048-85BDC9FD1C3A}</a:tableStyleId>
              </a:tblPr>
              <a:tblGrid>
                <a:gridCol w="2622551">
                  <a:extLst>
                    <a:ext uri="{9D8B030D-6E8A-4147-A177-3AD203B41FA5}">
                      <a16:colId xmlns:a16="http://schemas.microsoft.com/office/drawing/2014/main" val="3172541576"/>
                    </a:ext>
                  </a:extLst>
                </a:gridCol>
                <a:gridCol w="1962587">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Eskilstuna kommun</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2 940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-619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1 055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-14,8</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363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-19,8</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4 456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976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25,0</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559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-24,0</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7 396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357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5,7</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39" y="1877902"/>
            <a:ext cx="4725925" cy="1567520"/>
          </a:xfrm>
        </p:spPr>
        <p:txBody>
          <a:bodyPr/>
          <a:lstStyle/>
          <a:p>
            <a:pPr lvl="4"/>
            <a:r>
              <a:rPr lang="sv-SE" sz="1400" dirty="0"/>
              <a:t>Antalet invånare ökade med 0,5 procent eller </a:t>
            </a:r>
            <a:br>
              <a:rPr lang="sv-SE" sz="1400" dirty="0"/>
            </a:br>
            <a:r>
              <a:rPr lang="sv-SE" sz="1400" dirty="0"/>
              <a:t>1 600 personer i Södermanland under första kvartalet</a:t>
            </a:r>
            <a:r>
              <a:rPr lang="sv-SE" sz="1400" dirty="0" smtClean="0"/>
              <a:t>.</a:t>
            </a:r>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2011 kv1</a:t>
            </a:r>
            <a:endParaRPr lang="sv-SE" sz="1400" dirty="0"/>
          </a:p>
        </p:txBody>
      </p:sp>
      <p:graphicFrame>
        <p:nvGraphicFramePr>
          <p:cNvPr id="17" name="Tabell 16">
            <a:extLst>
              <a:ext uri="{FF2B5EF4-FFF2-40B4-BE49-F238E27FC236}">
                <a16:creationId xmlns:a16="http://schemas.microsoft.com/office/drawing/2014/main" id="{FA0D1C48-9EB3-4098-BEED-C4EAFEB340AE}"/>
              </a:ext>
            </a:extLst>
          </p:cNvPr>
          <p:cNvGraphicFramePr>
            <a:graphicFrameLocks noGrp="1"/>
          </p:cNvGraphicFramePr>
          <p:nvPr>
            <p:extLst>
              <p:ext uri="{D42A27DB-BD31-4B8C-83A1-F6EECF244321}">
                <p14:modId xmlns:p14="http://schemas.microsoft.com/office/powerpoint/2010/main" val="3943306035"/>
              </p:ext>
            </p:extLst>
          </p:nvPr>
        </p:nvGraphicFramePr>
        <p:xfrm>
          <a:off x="6744440" y="3723128"/>
          <a:ext cx="4725925" cy="2156970"/>
        </p:xfrm>
        <a:graphic>
          <a:graphicData uri="http://schemas.openxmlformats.org/drawingml/2006/table">
            <a:tbl>
              <a:tblPr bandRow="1">
                <a:tableStyleId>{2D5ABB26-0587-4C30-8999-92F81FD0307C}</a:tableStyleId>
              </a:tblPr>
              <a:tblGrid>
                <a:gridCol w="1736000">
                  <a:extLst>
                    <a:ext uri="{9D8B030D-6E8A-4147-A177-3AD203B41FA5}">
                      <a16:colId xmlns:a16="http://schemas.microsoft.com/office/drawing/2014/main" val="1678076792"/>
                    </a:ext>
                  </a:extLst>
                </a:gridCol>
                <a:gridCol w="842884">
                  <a:extLst>
                    <a:ext uri="{9D8B030D-6E8A-4147-A177-3AD203B41FA5}">
                      <a16:colId xmlns:a16="http://schemas.microsoft.com/office/drawing/2014/main" val="2601369493"/>
                    </a:ext>
                  </a:extLst>
                </a:gridCol>
                <a:gridCol w="822850">
                  <a:extLst>
                    <a:ext uri="{9D8B030D-6E8A-4147-A177-3AD203B41FA5}">
                      <a16:colId xmlns:a16="http://schemas.microsoft.com/office/drawing/2014/main" val="557263932"/>
                    </a:ext>
                  </a:extLst>
                </a:gridCol>
                <a:gridCol w="748442">
                  <a:extLst>
                    <a:ext uri="{9D8B030D-6E8A-4147-A177-3AD203B41FA5}">
                      <a16:colId xmlns:a16="http://schemas.microsoft.com/office/drawing/2014/main" val="3235649811"/>
                    </a:ext>
                  </a:extLst>
                </a:gridCol>
                <a:gridCol w="575749">
                  <a:extLst>
                    <a:ext uri="{9D8B030D-6E8A-4147-A177-3AD203B41FA5}">
                      <a16:colId xmlns:a16="http://schemas.microsoft.com/office/drawing/2014/main" val="1050073455"/>
                    </a:ext>
                  </a:extLst>
                </a:gridCol>
              </a:tblGrid>
              <a:tr h="35949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35949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2973882648"/>
                  </a:ext>
                </a:extLst>
              </a:tr>
              <a:tr h="359495">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10 389,8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1544414373"/>
                  </a:ext>
                </a:extLst>
              </a:tr>
              <a:tr h="359495">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4 711,0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 </a:t>
                      </a:r>
                    </a:p>
                  </a:txBody>
                  <a:tcPr marL="9525" marR="9525" marT="9525" marB="0" anchor="ctr"/>
                </a:tc>
                <a:extLst>
                  <a:ext uri="{0D108BD9-81ED-4DB2-BD59-A6C34878D82A}">
                    <a16:rowId xmlns:a16="http://schemas.microsoft.com/office/drawing/2014/main" val="4178915708"/>
                  </a:ext>
                </a:extLst>
              </a:tr>
              <a:tr h="359495">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299,6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5,3 </a:t>
                      </a:r>
                    </a:p>
                  </a:txBody>
                  <a:tcPr marL="9525" marR="9525" marT="9525" marB="0" anchor="ctr"/>
                </a:tc>
                <a:extLst>
                  <a:ext uri="{0D108BD9-81ED-4DB2-BD59-A6C34878D82A}">
                    <a16:rowId xmlns:a16="http://schemas.microsoft.com/office/drawing/2014/main" val="1554613420"/>
                  </a:ext>
                </a:extLst>
              </a:tr>
              <a:tr h="359495">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107,0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0,0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4,5 </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84836816-ADF0-4A03-928A-37A81F9B976B}"/>
              </a:ext>
            </a:extLst>
          </p:cNvPr>
          <p:cNvGraphicFramePr>
            <a:graphicFrameLocks/>
          </p:cNvGraphicFramePr>
          <p:nvPr>
            <p:extLst>
              <p:ext uri="{D42A27DB-BD31-4B8C-83A1-F6EECF244321}">
                <p14:modId xmlns:p14="http://schemas.microsoft.com/office/powerpoint/2010/main" val="3693720717"/>
              </p:ext>
            </p:extLst>
          </p:nvPr>
        </p:nvGraphicFramePr>
        <p:xfrm>
          <a:off x="721633" y="1975607"/>
          <a:ext cx="5788224" cy="3781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33180"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37181" y="1819452"/>
            <a:ext cx="4733180" cy="1616870"/>
          </a:xfrm>
        </p:spPr>
        <p:txBody>
          <a:bodyPr/>
          <a:lstStyle/>
          <a:p>
            <a:pPr lvl="4"/>
            <a:r>
              <a:rPr lang="sv-SE" sz="1400" dirty="0"/>
              <a:t>Antalet påbörjade lägenheter ökade med 73 procent i länet och 71 procent i Eskilstuna under första kvartalet.</a:t>
            </a:r>
          </a:p>
          <a:p>
            <a:pPr lvl="4"/>
            <a:r>
              <a:rPr lang="sv-SE" sz="1400" dirty="0"/>
              <a:t>Under de fyra senaste kvartalen har bostadsbyggandet ökat med 28 procent i </a:t>
            </a:r>
            <a:r>
              <a:rPr lang="sv-SE" sz="1400" dirty="0" smtClean="0"/>
              <a:t>länet och fördubblats i Eskilstuna.</a:t>
            </a:r>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2011 kv1</a:t>
            </a:r>
            <a:endParaRPr lang="sv-SE" sz="1400" dirty="0"/>
          </a:p>
        </p:txBody>
      </p:sp>
      <p:graphicFrame>
        <p:nvGraphicFramePr>
          <p:cNvPr id="3" name="Tabell 2">
            <a:extLst>
              <a:ext uri="{FF2B5EF4-FFF2-40B4-BE49-F238E27FC236}">
                <a16:creationId xmlns:a16="http://schemas.microsoft.com/office/drawing/2014/main" id="{F9F6D2B7-F3FF-442D-920E-1CFEA79086EA}"/>
              </a:ext>
            </a:extLst>
          </p:cNvPr>
          <p:cNvGraphicFramePr>
            <a:graphicFrameLocks noGrp="1"/>
          </p:cNvGraphicFramePr>
          <p:nvPr>
            <p:extLst>
              <p:ext uri="{D42A27DB-BD31-4B8C-83A1-F6EECF244321}">
                <p14:modId xmlns:p14="http://schemas.microsoft.com/office/powerpoint/2010/main" val="1073616329"/>
              </p:ext>
            </p:extLst>
          </p:nvPr>
        </p:nvGraphicFramePr>
        <p:xfrm>
          <a:off x="6744444" y="3682543"/>
          <a:ext cx="4725917" cy="2197559"/>
        </p:xfrm>
        <a:graphic>
          <a:graphicData uri="http://schemas.openxmlformats.org/drawingml/2006/table">
            <a:tbl>
              <a:tblPr bandRow="1">
                <a:tableStyleId>{2D5ABB26-0587-4C30-8999-92F81FD0307C}</a:tableStyleId>
              </a:tblPr>
              <a:tblGrid>
                <a:gridCol w="1543719">
                  <a:extLst>
                    <a:ext uri="{9D8B030D-6E8A-4147-A177-3AD203B41FA5}">
                      <a16:colId xmlns:a16="http://schemas.microsoft.com/office/drawing/2014/main" val="1453612001"/>
                    </a:ext>
                  </a:extLst>
                </a:gridCol>
                <a:gridCol w="685604">
                  <a:extLst>
                    <a:ext uri="{9D8B030D-6E8A-4147-A177-3AD203B41FA5}">
                      <a16:colId xmlns:a16="http://schemas.microsoft.com/office/drawing/2014/main" val="566359689"/>
                    </a:ext>
                  </a:extLst>
                </a:gridCol>
                <a:gridCol w="777813">
                  <a:extLst>
                    <a:ext uri="{9D8B030D-6E8A-4147-A177-3AD203B41FA5}">
                      <a16:colId xmlns:a16="http://schemas.microsoft.com/office/drawing/2014/main" val="418176542"/>
                    </a:ext>
                  </a:extLst>
                </a:gridCol>
                <a:gridCol w="615768">
                  <a:extLst>
                    <a:ext uri="{9D8B030D-6E8A-4147-A177-3AD203B41FA5}">
                      <a16:colId xmlns:a16="http://schemas.microsoft.com/office/drawing/2014/main" val="1381227373"/>
                    </a:ext>
                  </a:extLst>
                </a:gridCol>
                <a:gridCol w="561754">
                  <a:extLst>
                    <a:ext uri="{9D8B030D-6E8A-4147-A177-3AD203B41FA5}">
                      <a16:colId xmlns:a16="http://schemas.microsoft.com/office/drawing/2014/main" val="1623764247"/>
                    </a:ext>
                  </a:extLst>
                </a:gridCol>
                <a:gridCol w="541259">
                  <a:extLst>
                    <a:ext uri="{9D8B030D-6E8A-4147-A177-3AD203B41FA5}">
                      <a16:colId xmlns:a16="http://schemas.microsoft.com/office/drawing/2014/main" val="1091310737"/>
                    </a:ext>
                  </a:extLst>
                </a:gridCol>
              </a:tblGrid>
              <a:tr h="321127">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1681008599"/>
                  </a:ext>
                </a:extLst>
              </a:tr>
              <a:tr h="337184">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2176245807"/>
                  </a:ext>
                </a:extLst>
              </a:tr>
              <a:tr h="38481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15 411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51 040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2022427312"/>
                  </a:ext>
                </a:extLst>
              </a:tr>
              <a:tr h="38481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6 590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22 421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1802779270"/>
                  </a:ext>
                </a:extLst>
              </a:tr>
              <a:tr h="38481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591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2 089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a:t>
                      </a:r>
                    </a:p>
                  </a:txBody>
                  <a:tcPr marL="9525" marR="9525" marT="9525" marB="0" anchor="ctr"/>
                </a:tc>
                <a:extLst>
                  <a:ext uri="{0D108BD9-81ED-4DB2-BD59-A6C34878D82A}">
                    <a16:rowId xmlns:a16="http://schemas.microsoft.com/office/drawing/2014/main" val="1286294017"/>
                  </a:ext>
                </a:extLst>
              </a:tr>
              <a:tr h="38481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71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967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101</a:t>
                      </a:r>
                    </a:p>
                  </a:txBody>
                  <a:tcPr marL="9525" marR="9525" marT="9525" marB="0" anchor="ctr"/>
                </a:tc>
                <a:extLst>
                  <a:ext uri="{0D108BD9-81ED-4DB2-BD59-A6C34878D82A}">
                    <a16:rowId xmlns:a16="http://schemas.microsoft.com/office/drawing/2014/main" val="160948823"/>
                  </a:ext>
                </a:extLst>
              </a:tr>
            </a:tbl>
          </a:graphicData>
        </a:graphic>
      </p:graphicFrame>
      <p:graphicFrame>
        <p:nvGraphicFramePr>
          <p:cNvPr id="14" name="Diagram 13">
            <a:extLst>
              <a:ext uri="{FF2B5EF4-FFF2-40B4-BE49-F238E27FC236}">
                <a16:creationId xmlns:a16="http://schemas.microsoft.com/office/drawing/2014/main" id="{84836816-ADF0-4A03-928A-37A81F9B976B}"/>
              </a:ext>
            </a:extLst>
          </p:cNvPr>
          <p:cNvGraphicFramePr>
            <a:graphicFrameLocks/>
          </p:cNvGraphicFramePr>
          <p:nvPr>
            <p:extLst>
              <p:ext uri="{D42A27DB-BD31-4B8C-83A1-F6EECF244321}">
                <p14:modId xmlns:p14="http://schemas.microsoft.com/office/powerpoint/2010/main" val="648074496"/>
              </p:ext>
            </p:extLst>
          </p:nvPr>
        </p:nvGraphicFramePr>
        <p:xfrm>
          <a:off x="801498" y="2006995"/>
          <a:ext cx="5599302" cy="3749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816788" y="2339850"/>
            <a:ext cx="473318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816788" y="2315303"/>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68237" y="4798105"/>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6854"/>
            <a:ext cx="5895343"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2011 kv1</a:t>
            </a:r>
            <a:endParaRPr lang="sv-SE" sz="1400" dirty="0"/>
          </a:p>
        </p:txBody>
      </p:sp>
      <p:graphicFrame>
        <p:nvGraphicFramePr>
          <p:cNvPr id="29" name="Tabell 28">
            <a:extLst>
              <a:ext uri="{FF2B5EF4-FFF2-40B4-BE49-F238E27FC236}">
                <a16:creationId xmlns:a16="http://schemas.microsoft.com/office/drawing/2014/main" id="{50030C4F-8188-46CD-95FC-4C74672A23E5}"/>
              </a:ext>
            </a:extLst>
          </p:cNvPr>
          <p:cNvGraphicFramePr>
            <a:graphicFrameLocks noGrp="1"/>
          </p:cNvGraphicFramePr>
          <p:nvPr>
            <p:extLst>
              <p:ext uri="{D42A27DB-BD31-4B8C-83A1-F6EECF244321}">
                <p14:modId xmlns:p14="http://schemas.microsoft.com/office/powerpoint/2010/main" val="314961516"/>
              </p:ext>
            </p:extLst>
          </p:nvPr>
        </p:nvGraphicFramePr>
        <p:xfrm>
          <a:off x="6818214" y="2539253"/>
          <a:ext cx="4733182" cy="2174103"/>
        </p:xfrm>
        <a:graphic>
          <a:graphicData uri="http://schemas.openxmlformats.org/drawingml/2006/table">
            <a:tbl>
              <a:tblPr bandRow="1">
                <a:tableStyleId>{2D5ABB26-0587-4C30-8999-92F81FD0307C}</a:tableStyleId>
              </a:tblPr>
              <a:tblGrid>
                <a:gridCol w="1546092">
                  <a:extLst>
                    <a:ext uri="{9D8B030D-6E8A-4147-A177-3AD203B41FA5}">
                      <a16:colId xmlns:a16="http://schemas.microsoft.com/office/drawing/2014/main" val="1678076792"/>
                    </a:ext>
                  </a:extLst>
                </a:gridCol>
                <a:gridCol w="686658">
                  <a:extLst>
                    <a:ext uri="{9D8B030D-6E8A-4147-A177-3AD203B41FA5}">
                      <a16:colId xmlns:a16="http://schemas.microsoft.com/office/drawing/2014/main" val="2601369493"/>
                    </a:ext>
                  </a:extLst>
                </a:gridCol>
                <a:gridCol w="779009">
                  <a:extLst>
                    <a:ext uri="{9D8B030D-6E8A-4147-A177-3AD203B41FA5}">
                      <a16:colId xmlns:a16="http://schemas.microsoft.com/office/drawing/2014/main" val="2395970223"/>
                    </a:ext>
                  </a:extLst>
                </a:gridCol>
                <a:gridCol w="572926">
                  <a:extLst>
                    <a:ext uri="{9D8B030D-6E8A-4147-A177-3AD203B41FA5}">
                      <a16:colId xmlns:a16="http://schemas.microsoft.com/office/drawing/2014/main" val="3235649811"/>
                    </a:ext>
                  </a:extLst>
                </a:gridCol>
                <a:gridCol w="606405">
                  <a:extLst>
                    <a:ext uri="{9D8B030D-6E8A-4147-A177-3AD203B41FA5}">
                      <a16:colId xmlns:a16="http://schemas.microsoft.com/office/drawing/2014/main" val="1050073455"/>
                    </a:ext>
                  </a:extLst>
                </a:gridCol>
                <a:gridCol w="542092">
                  <a:extLst>
                    <a:ext uri="{9D8B030D-6E8A-4147-A177-3AD203B41FA5}">
                      <a16:colId xmlns:a16="http://schemas.microsoft.com/office/drawing/2014/main" val="3827523272"/>
                    </a:ext>
                  </a:extLst>
                </a:gridCol>
              </a:tblGrid>
              <a:tr h="23529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47060">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28195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5 072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24 003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 </a:t>
                      </a:r>
                    </a:p>
                  </a:txBody>
                  <a:tcPr marL="9525" marR="9525" marT="9525" marB="0" anchor="ctr"/>
                </a:tc>
                <a:extLst>
                  <a:ext uri="{0D108BD9-81ED-4DB2-BD59-A6C34878D82A}">
                    <a16:rowId xmlns:a16="http://schemas.microsoft.com/office/drawing/2014/main" val="1544414373"/>
                  </a:ext>
                </a:extLst>
              </a:tr>
              <a:tr h="28195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2 500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10 375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4178915708"/>
                  </a:ext>
                </a:extLst>
              </a:tr>
              <a:tr h="281958">
                <a:tc>
                  <a:txBody>
                    <a:bodyPr/>
                    <a:lstStyle/>
                    <a:p>
                      <a:pPr marL="72000" algn="l" fontAlgn="b"/>
                      <a:r>
                        <a:rPr lang="sv-SE" sz="800" b="1" u="none" strike="noStrike" dirty="0">
                          <a:effectLst/>
                        </a:rPr>
                        <a:t>Södermanlands län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76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487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-35 </a:t>
                      </a:r>
                    </a:p>
                  </a:txBody>
                  <a:tcPr marL="9525" marR="9525" marT="9525" marB="0" anchor="ctr"/>
                </a:tc>
                <a:extLst>
                  <a:ext uri="{0D108BD9-81ED-4DB2-BD59-A6C34878D82A}">
                    <a16:rowId xmlns:a16="http://schemas.microsoft.com/office/drawing/2014/main" val="1554613420"/>
                  </a:ext>
                </a:extLst>
              </a:tr>
              <a:tr h="281958">
                <a:tc>
                  <a:txBody>
                    <a:bodyPr/>
                    <a:lstStyle/>
                    <a:p>
                      <a:pPr marL="72000" algn="l" fontAlgn="b"/>
                      <a:r>
                        <a:rPr lang="sv-SE" sz="800" b="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11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-25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70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-37 </a:t>
                      </a:r>
                    </a:p>
                  </a:txBody>
                  <a:tcPr marL="9525" marR="9525" marT="9525" marB="0" anchor="ctr"/>
                </a:tc>
                <a:extLst>
                  <a:ext uri="{0D108BD9-81ED-4DB2-BD59-A6C34878D82A}">
                    <a16:rowId xmlns:a16="http://schemas.microsoft.com/office/drawing/2014/main" val="1376509740"/>
                  </a:ext>
                </a:extLst>
              </a:tr>
              <a:tr h="281958">
                <a:tc>
                  <a:txBody>
                    <a:bodyPr/>
                    <a:lstStyle/>
                    <a:p>
                      <a:pPr marL="72000" algn="l" fontAlgn="b"/>
                      <a:r>
                        <a:rPr lang="sv-SE" sz="800" b="1" u="none" strike="noStrike" dirty="0">
                          <a:effectLst/>
                        </a:rPr>
                        <a:t>Eskilstuna kommun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25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-40 </a:t>
                      </a:r>
                    </a:p>
                  </a:txBody>
                  <a:tcPr marL="9525" marR="9525" marT="9525" marB="0" anchor="ctr"/>
                </a:tc>
                <a:extLst>
                  <a:ext uri="{0D108BD9-81ED-4DB2-BD59-A6C34878D82A}">
                    <a16:rowId xmlns:a16="http://schemas.microsoft.com/office/drawing/2014/main" val="923977588"/>
                  </a:ext>
                </a:extLst>
              </a:tr>
              <a:tr h="281958">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2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-63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12 </a:t>
                      </a:r>
                    </a:p>
                  </a:txBody>
                  <a:tcPr marL="9525" marR="9525" marT="9525" marB="0" anchor="ctr"/>
                </a:tc>
                <a:tc>
                  <a:txBody>
                    <a:bodyPr/>
                    <a:lstStyle/>
                    <a:p>
                      <a:pPr algn="ctr" fontAlgn="ctr"/>
                      <a:r>
                        <a:rPr lang="sv-SE" sz="800" b="0" i="1" u="none" strike="noStrike" dirty="0">
                          <a:solidFill>
                            <a:srgbClr val="000000"/>
                          </a:solidFill>
                          <a:effectLst/>
                          <a:latin typeface="Futura Std Book" panose="020B0502020204020303"/>
                        </a:rPr>
                        <a:t>-61 </a:t>
                      </a:r>
                    </a:p>
                  </a:txBody>
                  <a:tcPr marL="9525" marR="9525" marT="9525" marB="0" anchor="ctr"/>
                </a:tc>
                <a:extLst>
                  <a:ext uri="{0D108BD9-81ED-4DB2-BD59-A6C34878D82A}">
                    <a16:rowId xmlns:a16="http://schemas.microsoft.com/office/drawing/2014/main" val="6640234"/>
                  </a:ext>
                </a:extLst>
              </a:tr>
            </a:tbl>
          </a:graphicData>
        </a:graphic>
      </p:graphicFrame>
      <p:sp>
        <p:nvSpPr>
          <p:cNvPr id="11" name="textruta 10">
            <a:extLst>
              <a:ext uri="{FF2B5EF4-FFF2-40B4-BE49-F238E27FC236}">
                <a16:creationId xmlns:a16="http://schemas.microsoft.com/office/drawing/2014/main" id="{A173649D-2B56-416D-B2BC-3EE9F096DA69}"/>
              </a:ext>
            </a:extLst>
          </p:cNvPr>
          <p:cNvSpPr txBox="1"/>
          <p:nvPr/>
        </p:nvSpPr>
        <p:spPr>
          <a:xfrm>
            <a:off x="10392424" y="4982771"/>
            <a:ext cx="1133360" cy="276999"/>
          </a:xfrm>
          <a:prstGeom prst="rect">
            <a:avLst/>
          </a:prstGeom>
          <a:noFill/>
        </p:spPr>
        <p:txBody>
          <a:bodyPr wrap="square" rtlCol="0">
            <a:spAutoFit/>
          </a:bodyPr>
          <a:lstStyle/>
          <a:p>
            <a:r>
              <a:rPr lang="sv-SE" sz="600" dirty="0"/>
              <a:t>**För utländska gästnätter exklusive camping</a:t>
            </a:r>
          </a:p>
        </p:txBody>
      </p:sp>
      <p:graphicFrame>
        <p:nvGraphicFramePr>
          <p:cNvPr id="12" name="Diagram 11">
            <a:extLst>
              <a:ext uri="{FF2B5EF4-FFF2-40B4-BE49-F238E27FC236}">
                <a16:creationId xmlns:a16="http://schemas.microsoft.com/office/drawing/2014/main" id="{8D432EFD-8918-415F-8E75-5A35AE9521D2}"/>
              </a:ext>
            </a:extLst>
          </p:cNvPr>
          <p:cNvGraphicFramePr>
            <a:graphicFrameLocks/>
          </p:cNvGraphicFramePr>
          <p:nvPr>
            <p:extLst>
              <p:ext uri="{D42A27DB-BD31-4B8C-83A1-F6EECF244321}">
                <p14:modId xmlns:p14="http://schemas.microsoft.com/office/powerpoint/2010/main" val="1029827504"/>
              </p:ext>
            </p:extLst>
          </p:nvPr>
        </p:nvGraphicFramePr>
        <p:xfrm>
          <a:off x="693363" y="2155953"/>
          <a:ext cx="5895343" cy="3347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himmel, utomhus&#10;&#10;Automatiskt genererad beskrivning">
            <a:extLst>
              <a:ext uri="{FF2B5EF4-FFF2-40B4-BE49-F238E27FC236}">
                <a16:creationId xmlns:a16="http://schemas.microsoft.com/office/drawing/2014/main" id="{F9D84AFF-811B-4A83-B635-99CD17748DAB}"/>
              </a:ext>
            </a:extLst>
          </p:cNvPr>
          <p:cNvPicPr>
            <a:picLocks noGrp="1" noChangeAspect="1"/>
          </p:cNvPicPr>
          <p:nvPr>
            <p:ph type="pic" sz="quarter" idx="13"/>
          </p:nvPr>
        </p:nvPicPr>
        <p:blipFill>
          <a:blip r:embed="rId2"/>
          <a:srcRect l="16879" r="16879"/>
          <a:stretch>
            <a:fillRect/>
          </a:stretch>
        </p:blipFill>
        <p:spPr>
          <a:xfrm>
            <a:off x="0" y="0"/>
            <a:ext cx="6024563" cy="6858000"/>
          </a:xfrm>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950408943"/>
              </p:ext>
            </p:extLst>
          </p:nvPr>
        </p:nvGraphicFramePr>
        <p:xfrm>
          <a:off x="6167439" y="106615"/>
          <a:ext cx="5687122" cy="6418008"/>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1116702">
                  <a:extLst>
                    <a:ext uri="{9D8B030D-6E8A-4147-A177-3AD203B41FA5}">
                      <a16:colId xmlns:a16="http://schemas.microsoft.com/office/drawing/2014/main" val="2818758293"/>
                    </a:ext>
                  </a:extLst>
                </a:gridCol>
                <a:gridCol w="1116702">
                  <a:extLst>
                    <a:ext uri="{9D8B030D-6E8A-4147-A177-3AD203B41FA5}">
                      <a16:colId xmlns:a16="http://schemas.microsoft.com/office/drawing/2014/main" val="1186767086"/>
                    </a:ext>
                  </a:extLst>
                </a:gridCol>
              </a:tblGrid>
              <a:tr h="541721">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tcPr>
                </a:tc>
                <a:extLst>
                  <a:ext uri="{0D108BD9-81ED-4DB2-BD59-A6C34878D82A}">
                    <a16:rowId xmlns:a16="http://schemas.microsoft.com/office/drawing/2014/main" val="3100129660"/>
                  </a:ext>
                </a:extLst>
              </a:tr>
              <a:tr h="541721">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41721">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dirty="0">
                          <a:solidFill>
                            <a:srgbClr val="FFFFFF"/>
                          </a:solidFill>
                          <a:effectLst/>
                          <a:latin typeface="Futura Std Book" panose="020B0502020204020303" pitchFamily="34" charset="0"/>
                        </a:rPr>
                        <a:t>2021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74006">
                <a:tc>
                  <a:txBody>
                    <a:bodyPr/>
                    <a:lstStyle/>
                    <a:p>
                      <a:pPr algn="l" rtl="0" fontAlgn="ctr"/>
                      <a:r>
                        <a:rPr lang="sv-SE" sz="800" b="1" i="0" u="none" strike="noStrike">
                          <a:solidFill>
                            <a:srgbClr val="000000"/>
                          </a:solidFill>
                          <a:effectLst/>
                          <a:latin typeface="Futura Std Book" panose="020B0502020204020303" pitchFamily="34" charset="0"/>
                        </a:rPr>
                        <a:t>Södermanlands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547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Eskilstuna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218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a:t>
                      </a:r>
                    </a:p>
                  </a:txBody>
                  <a:tcPr marL="9525" marR="9525" marT="9525" marB="0" anchor="ctr"/>
                </a:tc>
                <a:extLst>
                  <a:ext uri="{0D108BD9-81ED-4DB2-BD59-A6C34878D82A}">
                    <a16:rowId xmlns:a16="http://schemas.microsoft.com/office/drawing/2014/main" val="293360832"/>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Flen</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300</a:t>
                      </a:r>
                    </a:p>
                  </a:txBody>
                  <a:tcPr marL="9525" marR="9525" marT="9525" marB="0" anchor="ctr"/>
                </a:tc>
                <a:extLst>
                  <a:ext uri="{0D108BD9-81ED-4DB2-BD59-A6C34878D82A}">
                    <a16:rowId xmlns:a16="http://schemas.microsoft.com/office/drawing/2014/main" val="1559525621"/>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Gnesta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Katrineholm</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a:t>
                      </a:r>
                    </a:p>
                  </a:txBody>
                  <a:tcPr marL="9525" marR="9525" marT="9525" marB="0" anchor="ctr"/>
                </a:tc>
                <a:extLst>
                  <a:ext uri="{0D108BD9-81ED-4DB2-BD59-A6C34878D82A}">
                    <a16:rowId xmlns:a16="http://schemas.microsoft.com/office/drawing/2014/main" val="2325918200"/>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Nyköping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57</a:t>
                      </a:r>
                    </a:p>
                  </a:txBody>
                  <a:tcPr marL="9525" marR="9525" marT="9525" marB="0" anchor="ctr"/>
                </a:tc>
                <a:extLst>
                  <a:ext uri="{0D108BD9-81ED-4DB2-BD59-A6C34878D82A}">
                    <a16:rowId xmlns:a16="http://schemas.microsoft.com/office/drawing/2014/main" val="3944598109"/>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Oxelösund</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208508909"/>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Strängnäs</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extLst>
                  <a:ext uri="{0D108BD9-81ED-4DB2-BD59-A6C34878D82A}">
                    <a16:rowId xmlns:a16="http://schemas.microsoft.com/office/drawing/2014/main" val="1121273573"/>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Trosa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1084239425"/>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Vingåker</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a:t>
            </a:r>
            <a:r>
              <a:rPr lang="sv-SE" sz="2400" b="0"/>
              <a:t>i Södermanlands </a:t>
            </a:r>
            <a:r>
              <a:rPr lang="sv-SE" sz="2400" b="0" dirty="0"/>
              <a:t>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himmel, utomhus&#10;&#10;Automatiskt genererad beskrivning">
            <a:extLst>
              <a:ext uri="{FF2B5EF4-FFF2-40B4-BE49-F238E27FC236}">
                <a16:creationId xmlns:a16="http://schemas.microsoft.com/office/drawing/2014/main" id="{57B83E83-90A5-4B6A-BA1C-4CFC13094D5F}"/>
              </a:ext>
            </a:extLst>
          </p:cNvPr>
          <p:cNvPicPr>
            <a:picLocks noGrp="1" noChangeAspect="1"/>
          </p:cNvPicPr>
          <p:nvPr>
            <p:ph type="pic" sz="quarter" idx="13"/>
          </p:nvPr>
        </p:nvPicPr>
        <p:blipFill>
          <a:blip r:embed="rId2"/>
          <a:srcRect l="16879" r="16879"/>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Södermanlands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3966818743"/>
              </p:ext>
            </p:extLst>
          </p:nvPr>
        </p:nvGraphicFramePr>
        <p:xfrm>
          <a:off x="6167438" y="106615"/>
          <a:ext cx="5689601" cy="6418008"/>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1117189">
                  <a:extLst>
                    <a:ext uri="{9D8B030D-6E8A-4147-A177-3AD203B41FA5}">
                      <a16:colId xmlns:a16="http://schemas.microsoft.com/office/drawing/2014/main" val="2818758293"/>
                    </a:ext>
                  </a:extLst>
                </a:gridCol>
                <a:gridCol w="1117189">
                  <a:extLst>
                    <a:ext uri="{9D8B030D-6E8A-4147-A177-3AD203B41FA5}">
                      <a16:colId xmlns:a16="http://schemas.microsoft.com/office/drawing/2014/main" val="2585109716"/>
                    </a:ext>
                  </a:extLst>
                </a:gridCol>
              </a:tblGrid>
              <a:tr h="541721">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tcPr>
                </a:tc>
                <a:extLst>
                  <a:ext uri="{0D108BD9-81ED-4DB2-BD59-A6C34878D82A}">
                    <a16:rowId xmlns:a16="http://schemas.microsoft.com/office/drawing/2014/main" val="3100129660"/>
                  </a:ext>
                </a:extLst>
              </a:tr>
              <a:tr h="541721">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41721">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2021 kv1</a:t>
                      </a:r>
                    </a:p>
                  </a:txBody>
                  <a:tcPr marL="9525" marR="9525" marT="9525"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2021 kv1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74006">
                <a:tc>
                  <a:txBody>
                    <a:bodyPr/>
                    <a:lstStyle/>
                    <a:p>
                      <a:pPr marL="72000" algn="l" fontAlgn="b"/>
                      <a:r>
                        <a:rPr lang="sv-SE" sz="800" b="1" i="0" u="none" strike="noStrike" dirty="0">
                          <a:solidFill>
                            <a:srgbClr val="000000"/>
                          </a:solidFill>
                          <a:effectLst/>
                          <a:latin typeface="Futura Std Book" panose="020B0502020204020303"/>
                        </a:rPr>
                        <a:t>Södermanlands län</a:t>
                      </a:r>
                    </a:p>
                  </a:txBody>
                  <a:tcPr marL="9156" marR="9156" marT="9156"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8 386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79871">
                <a:tc>
                  <a:txBody>
                    <a:bodyPr/>
                    <a:lstStyle/>
                    <a:p>
                      <a:pPr marL="72000" algn="l" fontAlgn="b"/>
                      <a:r>
                        <a:rPr lang="sv-SE" sz="800" b="0" i="0" u="none" strike="noStrike" dirty="0">
                          <a:solidFill>
                            <a:srgbClr val="000000"/>
                          </a:solidFill>
                          <a:effectLst/>
                          <a:latin typeface="Futura Std Book" panose="020B0502020204020303"/>
                        </a:rPr>
                        <a:t>Vingåker</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185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93360832"/>
                  </a:ext>
                </a:extLst>
              </a:tr>
              <a:tr h="479871">
                <a:tc>
                  <a:txBody>
                    <a:bodyPr/>
                    <a:lstStyle/>
                    <a:p>
                      <a:pPr marL="72000" algn="l" fontAlgn="b"/>
                      <a:r>
                        <a:rPr lang="sv-SE" sz="800" b="0" i="0" u="none" strike="noStrike" dirty="0">
                          <a:solidFill>
                            <a:srgbClr val="000000"/>
                          </a:solidFill>
                          <a:effectLst/>
                          <a:latin typeface="Futura Std Book" panose="020B0502020204020303"/>
                        </a:rPr>
                        <a:t>Gnesta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180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559525621"/>
                  </a:ext>
                </a:extLst>
              </a:tr>
              <a:tr h="479871">
                <a:tc>
                  <a:txBody>
                    <a:bodyPr/>
                    <a:lstStyle/>
                    <a:p>
                      <a:pPr marL="72000" algn="l" fontAlgn="b"/>
                      <a:r>
                        <a:rPr lang="sv-SE" sz="800" b="0" i="0" u="none" strike="noStrike" dirty="0">
                          <a:solidFill>
                            <a:srgbClr val="000000"/>
                          </a:solidFill>
                          <a:effectLst/>
                          <a:latin typeface="Futura Std Book" panose="020B0502020204020303"/>
                        </a:rPr>
                        <a:t>Nyköping</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1 875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extLst>
                  <a:ext uri="{0D108BD9-81ED-4DB2-BD59-A6C34878D82A}">
                    <a16:rowId xmlns:a16="http://schemas.microsoft.com/office/drawing/2014/main" val="1947986397"/>
                  </a:ext>
                </a:extLst>
              </a:tr>
              <a:tr h="479871">
                <a:tc>
                  <a:txBody>
                    <a:bodyPr/>
                    <a:lstStyle/>
                    <a:p>
                      <a:pPr marL="72000" algn="l" fontAlgn="b"/>
                      <a:r>
                        <a:rPr lang="sv-SE" sz="800" b="0" i="0" u="none" strike="noStrike" dirty="0">
                          <a:solidFill>
                            <a:srgbClr val="000000"/>
                          </a:solidFill>
                          <a:effectLst/>
                          <a:latin typeface="Futura Std Book" panose="020B0502020204020303"/>
                        </a:rPr>
                        <a:t>Oxelösund</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254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325918200"/>
                  </a:ext>
                </a:extLst>
              </a:tr>
              <a:tr h="479871">
                <a:tc>
                  <a:txBody>
                    <a:bodyPr/>
                    <a:lstStyle/>
                    <a:p>
                      <a:pPr marL="72000" algn="l" fontAlgn="b"/>
                      <a:r>
                        <a:rPr lang="sv-SE" sz="800" b="0" i="0" u="none" strike="noStrike" dirty="0">
                          <a:solidFill>
                            <a:srgbClr val="000000"/>
                          </a:solidFill>
                          <a:effectLst/>
                          <a:latin typeface="Futura Std Book" panose="020B0502020204020303"/>
                        </a:rPr>
                        <a:t>Flen</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944598109"/>
                  </a:ext>
                </a:extLst>
              </a:tr>
              <a:tr h="479871">
                <a:tc>
                  <a:txBody>
                    <a:bodyPr/>
                    <a:lstStyle/>
                    <a:p>
                      <a:pPr marL="72000" algn="l" fontAlgn="b"/>
                      <a:r>
                        <a:rPr lang="sv-SE" sz="800" b="0" i="0" u="none" strike="noStrike" dirty="0">
                          <a:solidFill>
                            <a:srgbClr val="000000"/>
                          </a:solidFill>
                          <a:effectLst/>
                          <a:latin typeface="Futura Std Book" panose="020B0502020204020303"/>
                        </a:rPr>
                        <a:t>Katrineholm</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1 062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-38</a:t>
                      </a:r>
                    </a:p>
                  </a:txBody>
                  <a:tcPr marL="9525" marR="9525" marT="9525" marB="0" anchor="ctr"/>
                </a:tc>
                <a:extLst>
                  <a:ext uri="{0D108BD9-81ED-4DB2-BD59-A6C34878D82A}">
                    <a16:rowId xmlns:a16="http://schemas.microsoft.com/office/drawing/2014/main" val="3208508909"/>
                  </a:ext>
                </a:extLst>
              </a:tr>
              <a:tr h="479871">
                <a:tc>
                  <a:txBody>
                    <a:bodyPr/>
                    <a:lstStyle/>
                    <a:p>
                      <a:pPr marL="72000" algn="l" fontAlgn="b"/>
                      <a:r>
                        <a:rPr lang="sv-SE" sz="800" b="0" i="0" u="none" strike="noStrike" dirty="0">
                          <a:solidFill>
                            <a:srgbClr val="000000"/>
                          </a:solidFill>
                          <a:effectLst/>
                          <a:latin typeface="Futura Std Book" panose="020B0502020204020303"/>
                        </a:rPr>
                        <a:t>Eskilstuna</a:t>
                      </a:r>
                    </a:p>
                  </a:txBody>
                  <a:tcPr marL="9156" marR="9156" marT="9156"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3 768</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-26</a:t>
                      </a: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-96</a:t>
                      </a:r>
                    </a:p>
                  </a:txBody>
                  <a:tcPr marL="9525" marR="9525" marT="9525" marB="0" anchor="ctr"/>
                </a:tc>
                <a:extLst>
                  <a:ext uri="{0D108BD9-81ED-4DB2-BD59-A6C34878D82A}">
                    <a16:rowId xmlns:a16="http://schemas.microsoft.com/office/drawing/2014/main" val="1121273573"/>
                  </a:ext>
                </a:extLst>
              </a:tr>
              <a:tr h="479871">
                <a:tc>
                  <a:txBody>
                    <a:bodyPr/>
                    <a:lstStyle/>
                    <a:p>
                      <a:pPr marL="72000" algn="l" fontAlgn="b"/>
                      <a:r>
                        <a:rPr lang="sv-SE" sz="800" b="0" i="0" u="none" strike="noStrike" dirty="0">
                          <a:solidFill>
                            <a:srgbClr val="000000"/>
                          </a:solidFill>
                          <a:effectLst/>
                          <a:latin typeface="Futura Std Book" panose="020B0502020204020303"/>
                        </a:rPr>
                        <a:t>Strängnäs</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556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084239425"/>
                  </a:ext>
                </a:extLst>
              </a:tr>
              <a:tr h="479871">
                <a:tc>
                  <a:txBody>
                    <a:bodyPr/>
                    <a:lstStyle/>
                    <a:p>
                      <a:pPr marL="72000" algn="l" fontAlgn="b"/>
                      <a:r>
                        <a:rPr lang="sv-SE" sz="800" b="0" i="0" u="none" strike="noStrike" dirty="0">
                          <a:solidFill>
                            <a:srgbClr val="000000"/>
                          </a:solidFill>
                          <a:effectLst/>
                          <a:latin typeface="Futura Std Book" panose="020B0502020204020303"/>
                        </a:rPr>
                        <a:t>Trosa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047465816"/>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E0D083F9-8538-4369-A435-E7763B6E6547}"/>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B17DEA33-AF09-4084-91CD-F0A86682014C}"/>
              </a:ext>
              <a:ext uri="{C183D7F6-B498-43B3-948B-1728B52AA6E4}">
                <adec:decorative xmlns="" xmlns:adec="http://schemas.microsoft.com/office/drawing/2017/decorative" val="1"/>
              </a:ext>
            </a:extLst>
          </p:cNvPr>
          <p:cNvPicPr>
            <a:picLocks noGrp="1" noChangeAspect="1"/>
          </p:cNvPicPr>
          <p:nvPr>
            <p:ph type="pic" sz="quarter" idx="13"/>
          </p:nvPr>
        </p:nvPicPr>
        <p:blipFill>
          <a:blip r:embed="rId3"/>
          <a:srcRect t="2499" b="2499"/>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Södermanlands län och Eskilstuna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säsongrensande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hlinkClick r:id="rId4"/>
              </a:rPr>
              <a:t>http://stockholmbusinessalliance.se/hitta-material/konjunkturrapporter/</a:t>
            </a:r>
            <a:r>
              <a:rPr lang="sv-SE" sz="1100" dirty="0"/>
              <a:t> </a:t>
            </a:r>
          </a:p>
          <a:p>
            <a:r>
              <a:rPr lang="sv-SE" sz="1100" dirty="0"/>
              <a:t/>
            </a:r>
            <a:br>
              <a:rPr lang="sv-SE" sz="1100" dirty="0"/>
            </a:br>
            <a:r>
              <a:rPr lang="sv-SE" sz="1100" dirty="0"/>
              <a:t>Frågor kan ställas till Stefan Frid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a:t>Om 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himmel, utomhus&#10;&#10;Automatiskt genererad beskrivning">
            <a:extLst>
              <a:ext uri="{FF2B5EF4-FFF2-40B4-BE49-F238E27FC236}">
                <a16:creationId xmlns:a16="http://schemas.microsoft.com/office/drawing/2014/main" id="{18DE41FB-9368-4409-9A56-9F564C8A53F6}"/>
              </a:ext>
            </a:extLst>
          </p:cNvPr>
          <p:cNvPicPr>
            <a:picLocks noGrp="1" noChangeAspect="1"/>
          </p:cNvPicPr>
          <p:nvPr>
            <p:ph type="pic" sz="quarter" idx="13"/>
          </p:nvPr>
        </p:nvPicPr>
        <p:blipFill>
          <a:blip r:embed="rId2"/>
          <a:srcRect l="16879" r="16879"/>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Södermanlands </a:t>
            </a:r>
            <a:r>
              <a:rPr lang="sv-SE" sz="2400" b="0" dirty="0"/>
              <a:t>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3842257540"/>
              </p:ext>
            </p:extLst>
          </p:nvPr>
        </p:nvGraphicFramePr>
        <p:xfrm>
          <a:off x="6167440" y="106614"/>
          <a:ext cx="5702807" cy="6424988"/>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169380">
                  <a:extLst>
                    <a:ext uri="{9D8B030D-6E8A-4147-A177-3AD203B41FA5}">
                      <a16:colId xmlns:a16="http://schemas.microsoft.com/office/drawing/2014/main" val="2818758293"/>
                    </a:ext>
                  </a:extLst>
                </a:gridCol>
                <a:gridCol w="1153696">
                  <a:extLst>
                    <a:ext uri="{9D8B030D-6E8A-4147-A177-3AD203B41FA5}">
                      <a16:colId xmlns:a16="http://schemas.microsoft.com/office/drawing/2014/main" val="3070896393"/>
                    </a:ext>
                  </a:extLst>
                </a:gridCol>
              </a:tblGrid>
              <a:tr h="54231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(andel av </a:t>
                      </a:r>
                      <a:r>
                        <a:rPr lang="sv-SE" sz="1000" dirty="0" err="1"/>
                        <a:t>bef</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tcPr>
                </a:tc>
                <a:extLst>
                  <a:ext uri="{0D108BD9-81ED-4DB2-BD59-A6C34878D82A}">
                    <a16:rowId xmlns:a16="http://schemas.microsoft.com/office/drawing/2014/main" val="3100129660"/>
                  </a:ext>
                </a:extLst>
              </a:tr>
              <a:tr h="54231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a:solidFill>
                            <a:schemeClr val="bg1"/>
                          </a:solidFill>
                        </a:rPr>
                        <a:t>.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(p.e.)</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4231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2021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74521">
                <a:tc>
                  <a:txBody>
                    <a:bodyPr/>
                    <a:lstStyle/>
                    <a:p>
                      <a:pPr marL="72000" algn="l" fontAlgn="b"/>
                      <a:r>
                        <a:rPr lang="sv-SE" sz="800" b="1" i="0" u="none" strike="noStrike" dirty="0">
                          <a:solidFill>
                            <a:srgbClr val="000000"/>
                          </a:solidFill>
                          <a:effectLst/>
                          <a:latin typeface="Futura Std Book" panose="020B0502020204020303"/>
                        </a:rPr>
                        <a:t>Södermanlands län</a:t>
                      </a:r>
                    </a:p>
                  </a:txBody>
                  <a:tcPr marL="9156" marR="9156" marT="9156"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15 894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80393">
                <a:tc>
                  <a:txBody>
                    <a:bodyPr/>
                    <a:lstStyle/>
                    <a:p>
                      <a:pPr marL="72000" algn="l" fontAlgn="b"/>
                      <a:r>
                        <a:rPr lang="sv-SE" sz="800" b="0" i="0" u="none" strike="noStrike" dirty="0">
                          <a:solidFill>
                            <a:srgbClr val="000000"/>
                          </a:solidFill>
                          <a:effectLst/>
                          <a:latin typeface="Futura Std Book" panose="020B0502020204020303"/>
                        </a:rPr>
                        <a:t>Vingåker</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293360832"/>
                  </a:ext>
                </a:extLst>
              </a:tr>
              <a:tr h="480393">
                <a:tc>
                  <a:txBody>
                    <a:bodyPr/>
                    <a:lstStyle/>
                    <a:p>
                      <a:pPr marL="72000" algn="l" fontAlgn="b"/>
                      <a:r>
                        <a:rPr lang="sv-SE" sz="800" b="0" i="0" u="none" strike="noStrike" dirty="0">
                          <a:solidFill>
                            <a:srgbClr val="000000"/>
                          </a:solidFill>
                          <a:effectLst/>
                          <a:latin typeface="Futura Std Book" panose="020B0502020204020303"/>
                        </a:rPr>
                        <a:t>Gnesta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1559525621"/>
                  </a:ext>
                </a:extLst>
              </a:tr>
              <a:tr h="480393">
                <a:tc>
                  <a:txBody>
                    <a:bodyPr/>
                    <a:lstStyle/>
                    <a:p>
                      <a:pPr marL="72000" algn="l" fontAlgn="b"/>
                      <a:r>
                        <a:rPr lang="sv-SE" sz="800" b="0" i="0" u="none" strike="noStrike" dirty="0">
                          <a:solidFill>
                            <a:srgbClr val="000000"/>
                          </a:solidFill>
                          <a:effectLst/>
                          <a:latin typeface="Futura Std Book" panose="020B0502020204020303"/>
                        </a:rPr>
                        <a:t>Nyköping</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2 638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1947986397"/>
                  </a:ext>
                </a:extLst>
              </a:tr>
              <a:tr h="480393">
                <a:tc>
                  <a:txBody>
                    <a:bodyPr/>
                    <a:lstStyle/>
                    <a:p>
                      <a:pPr marL="72000" algn="l" fontAlgn="b"/>
                      <a:r>
                        <a:rPr lang="sv-SE" sz="800" b="0" i="0" u="none" strike="noStrike" dirty="0">
                          <a:solidFill>
                            <a:srgbClr val="000000"/>
                          </a:solidFill>
                          <a:effectLst/>
                          <a:latin typeface="Futura Std Book" panose="020B0502020204020303"/>
                        </a:rPr>
                        <a:t>Oxelösund</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652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325918200"/>
                  </a:ext>
                </a:extLst>
              </a:tr>
              <a:tr h="480393">
                <a:tc>
                  <a:txBody>
                    <a:bodyPr/>
                    <a:lstStyle/>
                    <a:p>
                      <a:pPr marL="72000" algn="l" fontAlgn="b"/>
                      <a:r>
                        <a:rPr lang="sv-SE" sz="800" b="0" i="0" u="none" strike="noStrike" dirty="0">
                          <a:solidFill>
                            <a:srgbClr val="000000"/>
                          </a:solidFill>
                          <a:effectLst/>
                          <a:latin typeface="Futura Std Book" panose="020B0502020204020303"/>
                        </a:rPr>
                        <a:t>Flen</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979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3944598109"/>
                  </a:ext>
                </a:extLst>
              </a:tr>
              <a:tr h="480393">
                <a:tc>
                  <a:txBody>
                    <a:bodyPr/>
                    <a:lstStyle/>
                    <a:p>
                      <a:pPr marL="72000" algn="l" fontAlgn="b"/>
                      <a:r>
                        <a:rPr lang="sv-SE" sz="800" b="0" i="0" u="none" strike="noStrike" dirty="0">
                          <a:solidFill>
                            <a:srgbClr val="000000"/>
                          </a:solidFill>
                          <a:effectLst/>
                          <a:latin typeface="Futura Std Book" panose="020B0502020204020303"/>
                        </a:rPr>
                        <a:t>Katrineholm</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1 697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3208508909"/>
                  </a:ext>
                </a:extLst>
              </a:tr>
              <a:tr h="480393">
                <a:tc>
                  <a:txBody>
                    <a:bodyPr/>
                    <a:lstStyle/>
                    <a:p>
                      <a:pPr marL="72000" algn="l" fontAlgn="b"/>
                      <a:r>
                        <a:rPr lang="sv-SE" sz="800" b="0" i="0" u="none" strike="noStrike" dirty="0">
                          <a:solidFill>
                            <a:srgbClr val="000000"/>
                          </a:solidFill>
                          <a:effectLst/>
                          <a:latin typeface="Futura Std Book" panose="020B0502020204020303"/>
                        </a:rPr>
                        <a:t>Eskilstuna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7 396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121273573"/>
                  </a:ext>
                </a:extLst>
              </a:tr>
              <a:tr h="480393">
                <a:tc>
                  <a:txBody>
                    <a:bodyPr/>
                    <a:lstStyle/>
                    <a:p>
                      <a:pPr marL="72000" algn="l" fontAlgn="b"/>
                      <a:r>
                        <a:rPr lang="sv-SE" sz="800" b="0" i="0" u="none" strike="noStrike" dirty="0">
                          <a:solidFill>
                            <a:srgbClr val="000000"/>
                          </a:solidFill>
                          <a:effectLst/>
                          <a:latin typeface="Futura Std Book" panose="020B0502020204020303"/>
                        </a:rPr>
                        <a:t>Strängnäs</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1 403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1084239425"/>
                  </a:ext>
                </a:extLst>
              </a:tr>
              <a:tr h="480393">
                <a:tc>
                  <a:txBody>
                    <a:bodyPr/>
                    <a:lstStyle/>
                    <a:p>
                      <a:pPr marL="72000" algn="l" fontAlgn="b"/>
                      <a:r>
                        <a:rPr lang="sv-SE" sz="800" b="0" i="0" u="none" strike="noStrike" dirty="0">
                          <a:solidFill>
                            <a:srgbClr val="000000"/>
                          </a:solidFill>
                          <a:effectLst/>
                          <a:latin typeface="Futura Std Book" panose="020B0502020204020303"/>
                        </a:rPr>
                        <a:t>Trosa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359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3,5</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2047465816"/>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utomhus&#10;&#10;Automatiskt genererad beskrivning">
            <a:extLst>
              <a:ext uri="{FF2B5EF4-FFF2-40B4-BE49-F238E27FC236}">
                <a16:creationId xmlns:a16="http://schemas.microsoft.com/office/drawing/2014/main" id="{F91E08CF-99DF-4454-9BD7-984120A69195}"/>
              </a:ext>
            </a:extLst>
          </p:cNvPr>
          <p:cNvPicPr>
            <a:picLocks noGrp="1" noChangeAspect="1"/>
          </p:cNvPicPr>
          <p:nvPr>
            <p:ph type="pic" sz="quarter" idx="13"/>
          </p:nvPr>
        </p:nvPicPr>
        <p:blipFill>
          <a:blip r:embed="rId2"/>
          <a:srcRect l="16879" r="16879"/>
          <a:stretch>
            <a:fillRect/>
          </a:stretch>
        </p:blipFill>
        <p:spPr>
          <a:xfrm>
            <a:off x="0" y="0"/>
            <a:ext cx="6024563" cy="6858000"/>
          </a:xfrm>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644524" y="47624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a:t>
            </a:r>
            <a:r>
              <a:rPr lang="sv-SE" sz="2400" b="0"/>
              <a:t>i Södermanlands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3609796860"/>
              </p:ext>
            </p:extLst>
          </p:nvPr>
        </p:nvGraphicFramePr>
        <p:xfrm>
          <a:off x="6167439" y="106614"/>
          <a:ext cx="5687122" cy="6424988"/>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54231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4231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4231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2021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74521">
                <a:tc>
                  <a:txBody>
                    <a:bodyPr/>
                    <a:lstStyle/>
                    <a:p>
                      <a:pPr algn="l" rtl="0" fontAlgn="ctr"/>
                      <a:r>
                        <a:rPr lang="sv-SE" sz="800" b="1" i="0" u="none" strike="noStrike" dirty="0">
                          <a:solidFill>
                            <a:srgbClr val="000000"/>
                          </a:solidFill>
                          <a:effectLst/>
                          <a:latin typeface="Futura Std Book" panose="020B0502020204020303" pitchFamily="34" charset="0"/>
                        </a:rPr>
                        <a:t>Södermanlands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299 641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80393">
                <a:tc>
                  <a:txBody>
                    <a:bodyPr/>
                    <a:lstStyle/>
                    <a:p>
                      <a:pPr algn="l" rtl="0" fontAlgn="ctr"/>
                      <a:r>
                        <a:rPr lang="sv-SE" sz="800" b="0" i="0" u="none" strike="noStrike" dirty="0">
                          <a:solidFill>
                            <a:srgbClr val="000000"/>
                          </a:solidFill>
                          <a:effectLst/>
                          <a:latin typeface="Futura Std Book" panose="020B0502020204020303" pitchFamily="34" charset="0"/>
                        </a:rPr>
                        <a:t>Eskilstuna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107 039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185</a:t>
                      </a:r>
                    </a:p>
                  </a:txBody>
                  <a:tcPr marL="9525" marR="9525" marT="9525" marB="0" anchor="ctr"/>
                </a:tc>
                <a:tc>
                  <a:txBody>
                    <a:bodyPr/>
                    <a:lstStyle/>
                    <a:p>
                      <a:pPr algn="ctr" fontAlgn="ctr"/>
                      <a:r>
                        <a:rPr lang="sv-SE" sz="800" b="0" i="0" u="none" strike="noStrike" dirty="0">
                          <a:solidFill>
                            <a:srgbClr val="000000"/>
                          </a:solidFill>
                          <a:effectLst/>
                          <a:latin typeface="+mn-lt"/>
                        </a:rPr>
                        <a:t>71</a:t>
                      </a:r>
                    </a:p>
                  </a:txBody>
                  <a:tcPr marL="9525" marR="9525" marT="9525" marB="0" anchor="ctr"/>
                </a:tc>
                <a:extLst>
                  <a:ext uri="{0D108BD9-81ED-4DB2-BD59-A6C34878D82A}">
                    <a16:rowId xmlns:a16="http://schemas.microsoft.com/office/drawing/2014/main" val="293360832"/>
                  </a:ext>
                </a:extLst>
              </a:tr>
              <a:tr h="480393">
                <a:tc>
                  <a:txBody>
                    <a:bodyPr/>
                    <a:lstStyle/>
                    <a:p>
                      <a:pPr algn="l" rtl="0" fontAlgn="ctr"/>
                      <a:r>
                        <a:rPr lang="sv-SE" sz="800" b="0" i="0" u="none" strike="noStrike" dirty="0">
                          <a:solidFill>
                            <a:srgbClr val="000000"/>
                          </a:solidFill>
                          <a:effectLst/>
                          <a:latin typeface="Futura Std Book" panose="020B0502020204020303" pitchFamily="34" charset="0"/>
                        </a:rPr>
                        <a:t>Vingåker</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9 102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367</a:t>
                      </a:r>
                    </a:p>
                  </a:txBody>
                  <a:tcPr marL="9525" marR="9525" marT="9525" marB="0" anchor="ctr"/>
                </a:tc>
                <a:extLst>
                  <a:ext uri="{0D108BD9-81ED-4DB2-BD59-A6C34878D82A}">
                    <a16:rowId xmlns:a16="http://schemas.microsoft.com/office/drawing/2014/main" val="1559525621"/>
                  </a:ext>
                </a:extLst>
              </a:tr>
              <a:tr h="480393">
                <a:tc>
                  <a:txBody>
                    <a:bodyPr/>
                    <a:lstStyle/>
                    <a:p>
                      <a:pPr algn="l" rtl="0" fontAlgn="ctr"/>
                      <a:r>
                        <a:rPr lang="sv-SE" sz="800" b="0" i="0" u="none" strike="noStrike" dirty="0">
                          <a:solidFill>
                            <a:srgbClr val="000000"/>
                          </a:solidFill>
                          <a:effectLst/>
                          <a:latin typeface="Futura Std Book" panose="020B0502020204020303" pitchFamily="34" charset="0"/>
                        </a:rPr>
                        <a:t>Gnesta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11 428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480393">
                <a:tc>
                  <a:txBody>
                    <a:bodyPr/>
                    <a:lstStyle/>
                    <a:p>
                      <a:pPr algn="l" rtl="0" fontAlgn="ctr"/>
                      <a:r>
                        <a:rPr lang="sv-SE" sz="800" b="0" i="0" u="none" strike="noStrike" dirty="0">
                          <a:solidFill>
                            <a:srgbClr val="000000"/>
                          </a:solidFill>
                          <a:effectLst/>
                          <a:latin typeface="Futura Std Book" panose="020B0502020204020303" pitchFamily="34" charset="0"/>
                        </a:rPr>
                        <a:t>Nyköping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57 129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65</a:t>
                      </a:r>
                    </a:p>
                  </a:txBody>
                  <a:tcPr marL="9525" marR="9525" marT="9525" marB="0" anchor="ctr"/>
                </a:tc>
                <a:extLst>
                  <a:ext uri="{0D108BD9-81ED-4DB2-BD59-A6C34878D82A}">
                    <a16:rowId xmlns:a16="http://schemas.microsoft.com/office/drawing/2014/main" val="2325918200"/>
                  </a:ext>
                </a:extLst>
              </a:tr>
              <a:tr h="480393">
                <a:tc>
                  <a:txBody>
                    <a:bodyPr/>
                    <a:lstStyle/>
                    <a:p>
                      <a:pPr algn="l" rtl="0" fontAlgn="ctr"/>
                      <a:r>
                        <a:rPr lang="sv-SE" sz="800" b="0" i="0" u="none" strike="noStrike" dirty="0">
                          <a:solidFill>
                            <a:srgbClr val="000000"/>
                          </a:solidFill>
                          <a:effectLst/>
                          <a:latin typeface="Futura Std Book" panose="020B0502020204020303" pitchFamily="34" charset="0"/>
                        </a:rPr>
                        <a:t>Oxelösund</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11 981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7 200</a:t>
                      </a:r>
                    </a:p>
                  </a:txBody>
                  <a:tcPr marL="9525" marR="9525" marT="9525" marB="0" anchor="ctr"/>
                </a:tc>
                <a:extLst>
                  <a:ext uri="{0D108BD9-81ED-4DB2-BD59-A6C34878D82A}">
                    <a16:rowId xmlns:a16="http://schemas.microsoft.com/office/drawing/2014/main" val="3944598109"/>
                  </a:ext>
                </a:extLst>
              </a:tr>
              <a:tr h="480393">
                <a:tc>
                  <a:txBody>
                    <a:bodyPr/>
                    <a:lstStyle/>
                    <a:p>
                      <a:pPr algn="l" rtl="0" fontAlgn="ctr"/>
                      <a:r>
                        <a:rPr lang="sv-SE" sz="800" b="0" i="0" u="none" strike="noStrike" dirty="0">
                          <a:solidFill>
                            <a:srgbClr val="000000"/>
                          </a:solidFill>
                          <a:effectLst/>
                          <a:latin typeface="Futura Std Book" panose="020B0502020204020303" pitchFamily="34" charset="0"/>
                        </a:rPr>
                        <a:t>Flen</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16 425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208508909"/>
                  </a:ext>
                </a:extLst>
              </a:tr>
              <a:tr h="480393">
                <a:tc>
                  <a:txBody>
                    <a:bodyPr/>
                    <a:lstStyle/>
                    <a:p>
                      <a:pPr algn="l" rtl="0" fontAlgn="ctr"/>
                      <a:r>
                        <a:rPr lang="sv-SE" sz="800" b="0" i="0" u="none" strike="noStrike" dirty="0">
                          <a:solidFill>
                            <a:srgbClr val="000000"/>
                          </a:solidFill>
                          <a:effectLst/>
                          <a:latin typeface="Futura Std Book" panose="020B0502020204020303" pitchFamily="34" charset="0"/>
                        </a:rPr>
                        <a:t>Katrineholm</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34 674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1121273573"/>
                  </a:ext>
                </a:extLst>
              </a:tr>
              <a:tr h="480393">
                <a:tc>
                  <a:txBody>
                    <a:bodyPr/>
                    <a:lstStyle/>
                    <a:p>
                      <a:pPr algn="l" rtl="0" fontAlgn="ctr"/>
                      <a:r>
                        <a:rPr lang="sv-SE" sz="800" b="0" i="0" u="none" strike="noStrike" dirty="0">
                          <a:solidFill>
                            <a:srgbClr val="000000"/>
                          </a:solidFill>
                          <a:effectLst/>
                          <a:latin typeface="Futura Std Book" panose="020B0502020204020303" pitchFamily="34" charset="0"/>
                        </a:rPr>
                        <a:t>Strängnäs</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37 459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64</a:t>
                      </a:r>
                    </a:p>
                  </a:txBody>
                  <a:tcPr marL="9525" marR="9525" marT="9525" marB="0" anchor="ctr"/>
                </a:tc>
                <a:extLst>
                  <a:ext uri="{0D108BD9-81ED-4DB2-BD59-A6C34878D82A}">
                    <a16:rowId xmlns:a16="http://schemas.microsoft.com/office/drawing/2014/main" val="1084239425"/>
                  </a:ext>
                </a:extLst>
              </a:tr>
              <a:tr h="480393">
                <a:tc>
                  <a:txBody>
                    <a:bodyPr/>
                    <a:lstStyle/>
                    <a:p>
                      <a:pPr algn="l" rtl="0" fontAlgn="ctr"/>
                      <a:r>
                        <a:rPr lang="sv-SE" sz="800" b="0" i="0" u="none" strike="noStrike" dirty="0">
                          <a:solidFill>
                            <a:srgbClr val="000000"/>
                          </a:solidFill>
                          <a:effectLst/>
                          <a:latin typeface="Futura Std Book" panose="020B0502020204020303" pitchFamily="34" charset="0"/>
                        </a:rPr>
                        <a:t>Trosa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14 404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2047465816"/>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himmel, utomhus&#10;&#10;Automatiskt genererad beskrivning">
            <a:extLst>
              <a:ext uri="{FF2B5EF4-FFF2-40B4-BE49-F238E27FC236}">
                <a16:creationId xmlns:a16="http://schemas.microsoft.com/office/drawing/2014/main" id="{B51AE484-440E-46A4-B958-D0DBA7E6D9D6}"/>
              </a:ext>
            </a:extLst>
          </p:cNvPr>
          <p:cNvPicPr>
            <a:picLocks noGrp="1" noChangeAspect="1"/>
          </p:cNvPicPr>
          <p:nvPr>
            <p:ph type="pic" sz="quarter" idx="13"/>
          </p:nvPr>
        </p:nvPicPr>
        <p:blipFill>
          <a:blip r:embed="rId2"/>
          <a:srcRect l="16879" r="16879"/>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a:t>
            </a:r>
            <a:r>
              <a:rPr lang="sv-SE" sz="2400" b="0"/>
              <a:t>i Södermanlands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3736630600"/>
              </p:ext>
            </p:extLst>
          </p:nvPr>
        </p:nvGraphicFramePr>
        <p:xfrm>
          <a:off x="6164962" y="106615"/>
          <a:ext cx="4871338" cy="6418008"/>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541721">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541721">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41721">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74006">
                <a:tc>
                  <a:txBody>
                    <a:bodyPr/>
                    <a:lstStyle/>
                    <a:p>
                      <a:pPr algn="l" rtl="0" fontAlgn="ctr"/>
                      <a:r>
                        <a:rPr lang="sv-SE" sz="800" b="1" i="0" u="none" strike="noStrike">
                          <a:solidFill>
                            <a:srgbClr val="000000"/>
                          </a:solidFill>
                          <a:effectLst/>
                          <a:latin typeface="Futura Std Book" panose="020B0502020204020303" pitchFamily="34" charset="0"/>
                        </a:rPr>
                        <a:t>Södermanland</a:t>
                      </a:r>
                    </a:p>
                  </a:txBody>
                  <a:tcPr marL="180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Eskilstuna</a:t>
                      </a:r>
                    </a:p>
                  </a:txBody>
                  <a:tcPr marL="180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25</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-38</a:t>
                      </a:r>
                    </a:p>
                  </a:txBody>
                  <a:tcPr marL="0" marR="0" marT="0" marB="0" anchor="ctr"/>
                </a:tc>
                <a:extLst>
                  <a:ext uri="{0D108BD9-81ED-4DB2-BD59-A6C34878D82A}">
                    <a16:rowId xmlns:a16="http://schemas.microsoft.com/office/drawing/2014/main" val="293360832"/>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Flen</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-91</a:t>
                      </a:r>
                    </a:p>
                  </a:txBody>
                  <a:tcPr marL="9525" marR="9525" marT="9525" marB="0" anchor="ctr"/>
                </a:tc>
                <a:extLst>
                  <a:ext uri="{0D108BD9-81ED-4DB2-BD59-A6C34878D82A}">
                    <a16:rowId xmlns:a16="http://schemas.microsoft.com/office/drawing/2014/main" val="1559525621"/>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Gnesta</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-97</a:t>
                      </a:r>
                    </a:p>
                  </a:txBody>
                  <a:tcPr marL="9525" marR="9525" marT="9525" marB="0" anchor="ctr"/>
                </a:tc>
                <a:extLst>
                  <a:ext uri="{0D108BD9-81ED-4DB2-BD59-A6C34878D82A}">
                    <a16:rowId xmlns:a16="http://schemas.microsoft.com/office/drawing/2014/main" val="1947986397"/>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Katrineholm</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-86</a:t>
                      </a:r>
                    </a:p>
                  </a:txBody>
                  <a:tcPr marL="9525" marR="9525" marT="9525" marB="0" anchor="ctr"/>
                </a:tc>
                <a:extLst>
                  <a:ext uri="{0D108BD9-81ED-4DB2-BD59-A6C34878D82A}">
                    <a16:rowId xmlns:a16="http://schemas.microsoft.com/office/drawing/2014/main" val="2325918200"/>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Nyköping</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-91</a:t>
                      </a:r>
                    </a:p>
                  </a:txBody>
                  <a:tcPr marL="9525" marR="9525" marT="9525" marB="0" anchor="ctr"/>
                </a:tc>
                <a:extLst>
                  <a:ext uri="{0D108BD9-81ED-4DB2-BD59-A6C34878D82A}">
                    <a16:rowId xmlns:a16="http://schemas.microsoft.com/office/drawing/2014/main" val="3944598109"/>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Oxelösund</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extLst>
                  <a:ext uri="{0D108BD9-81ED-4DB2-BD59-A6C34878D82A}">
                    <a16:rowId xmlns:a16="http://schemas.microsoft.com/office/drawing/2014/main" val="3208508909"/>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Strängnäs</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-94</a:t>
                      </a:r>
                    </a:p>
                  </a:txBody>
                  <a:tcPr marL="9525" marR="9525" marT="9525" marB="0" anchor="ctr"/>
                </a:tc>
                <a:extLst>
                  <a:ext uri="{0D108BD9-81ED-4DB2-BD59-A6C34878D82A}">
                    <a16:rowId xmlns:a16="http://schemas.microsoft.com/office/drawing/2014/main" val="1121273573"/>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Trosa</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-87</a:t>
                      </a:r>
                    </a:p>
                  </a:txBody>
                  <a:tcPr marL="9525" marR="9525" marT="9525" marB="0" anchor="ctr"/>
                </a:tc>
                <a:extLst>
                  <a:ext uri="{0D108BD9-81ED-4DB2-BD59-A6C34878D82A}">
                    <a16:rowId xmlns:a16="http://schemas.microsoft.com/office/drawing/2014/main" val="1084239425"/>
                  </a:ext>
                </a:extLst>
              </a:tr>
              <a:tr h="479871">
                <a:tc>
                  <a:txBody>
                    <a:bodyPr/>
                    <a:lstStyle/>
                    <a:p>
                      <a:pPr algn="l" rtl="0" fontAlgn="ctr"/>
                      <a:r>
                        <a:rPr lang="sv-SE" sz="800" b="0" i="0" u="none" strike="noStrike">
                          <a:solidFill>
                            <a:srgbClr val="000000"/>
                          </a:solidFill>
                          <a:effectLst/>
                          <a:latin typeface="Futura Std Book" panose="020B0502020204020303" pitchFamily="34" charset="0"/>
                        </a:rPr>
                        <a:t>Vingåker</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latshållare för bild 5">
            <a:extLst>
              <a:ext uri="{FF2B5EF4-FFF2-40B4-BE49-F238E27FC236}">
                <a16:creationId xmlns:a16="http://schemas.microsoft.com/office/drawing/2014/main" id="{718F961F-E8E9-47E0-82DD-7ABF22E1A3FE}"/>
              </a:ext>
            </a:extLst>
          </p:cNvPr>
          <p:cNvPicPr>
            <a:picLocks noGrp="1" noChangeAspect="1"/>
          </p:cNvPicPr>
          <p:nvPr>
            <p:ph type="pic" sz="quarter" idx="13"/>
          </p:nvPr>
        </p:nvPicPr>
        <p:blipFill>
          <a:blip r:embed="rId2"/>
          <a:srcRect l="10" r="10"/>
          <a:stretch>
            <a:fillRect/>
          </a:stretch>
        </p:blipFill>
        <p:spPr>
          <a:xfrm>
            <a:off x="6468536" y="0"/>
            <a:ext cx="5723466" cy="6858000"/>
          </a:xfrm>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393253" y="1628775"/>
            <a:ext cx="5378897"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a:solidFill>
                  <a:schemeClr val="bg1"/>
                </a:solidFill>
              </a:rPr>
              <a:t> Scandinavia.</a:t>
            </a:r>
          </a:p>
          <a:p>
            <a:r>
              <a:rPr lang="sv-SE" sz="1200">
                <a:solidFill>
                  <a:schemeClr val="bg1"/>
                </a:solidFill>
              </a:rPr>
              <a:t>Bolaget </a:t>
            </a:r>
            <a:r>
              <a:rPr lang="sv-SE" sz="1200" dirty="0">
                <a:solidFill>
                  <a:schemeClr val="bg1"/>
                </a:solidFill>
              </a:rPr>
              <a:t>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u="sng" dirty="0">
                <a:solidFill>
                  <a:schemeClr val="bg1"/>
                </a:solidFill>
                <a:hlinkClick r:id="rId3">
                  <a:extLst>
                    <a:ext uri="{A12FA001-AC4F-418D-AE19-62706E023703}">
                      <ahyp:hlinkClr xmlns="" xmlns:ahyp="http://schemas.microsoft.com/office/drawing/2018/hyperlinkcolor" val="tx"/>
                    </a:ext>
                  </a:extLst>
                </a:hlinkClick>
              </a:rPr>
              <a:t>http://stockholmbusinessalliance.se/hittamaterial/konjunkturrapporter/</a:t>
            </a:r>
            <a:endParaRPr lang="sv-SE" sz="1200" dirty="0">
              <a:solidFill>
                <a:schemeClr val="bg1"/>
              </a:solidFill>
            </a:endParaRPr>
          </a:p>
          <a:p>
            <a:r>
              <a:rPr lang="sv-SE" sz="1200" dirty="0">
                <a:solidFill>
                  <a:schemeClr val="bg1"/>
                </a:solidFill>
              </a:rPr>
              <a:t>Frågor kan ställas till Stefan Frid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434305" y="316773"/>
            <a:ext cx="5296792" cy="1113955"/>
          </a:xfrm>
        </p:spPr>
        <p:txBody>
          <a:bodyPr/>
          <a:lstStyle/>
          <a:p>
            <a:r>
              <a:rPr lang="sv-SE" sz="2800"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4"/>
          <a:stretch>
            <a:fillRect/>
          </a:stretch>
        </p:blipFill>
        <p:spPr>
          <a:xfrm>
            <a:off x="5990192" y="0"/>
            <a:ext cx="5808555"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gräs, utomhus, byggnad, himmel&#10;&#10;Automatiskt genererad beskrivning">
            <a:extLst>
              <a:ext uri="{FF2B5EF4-FFF2-40B4-BE49-F238E27FC236}">
                <a16:creationId xmlns:a16="http://schemas.microsoft.com/office/drawing/2014/main" id="{EBC3996B-A28E-4168-99A9-AAA301EC8B7D}"/>
              </a:ext>
            </a:extLst>
          </p:cNvPr>
          <p:cNvPicPr>
            <a:picLocks noGrp="1" noChangeAspect="1"/>
          </p:cNvPicPr>
          <p:nvPr>
            <p:ph type="pic" sz="quarter" idx="13"/>
          </p:nvPr>
        </p:nvPicPr>
        <p:blipFill>
          <a:blip r:embed="rId2"/>
          <a:srcRect t="2499" b="2499"/>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01624" y="1095374"/>
            <a:ext cx="5204202" cy="5600989"/>
          </a:xfrm>
        </p:spPr>
        <p:txBody>
          <a:bodyPr/>
          <a:lstStyle/>
          <a:p>
            <a:pPr>
              <a:lnSpc>
                <a:spcPct val="107000"/>
              </a:lnSpc>
              <a:spcAft>
                <a:spcPts val="800"/>
              </a:spcAft>
            </a:pPr>
            <a:r>
              <a:rPr lang="sv-SE" sz="1100" b="1" dirty="0">
                <a:effectLst/>
                <a:ea typeface="Calibri" panose="020F0502020204030204" pitchFamily="34" charset="0"/>
                <a:cs typeface="Times New Roman" panose="02020603050405020304" pitchFamily="18" charset="0"/>
              </a:rPr>
              <a:t>Fjolåret präglades starkt av </a:t>
            </a:r>
            <a:r>
              <a:rPr lang="sv-SE" sz="1100" b="1" dirty="0" smtClean="0">
                <a:effectLst/>
                <a:ea typeface="Calibri" panose="020F0502020204030204" pitchFamily="34" charset="0"/>
                <a:cs typeface="Times New Roman" panose="02020603050405020304" pitchFamily="18" charset="0"/>
              </a:rPr>
              <a:t>Covid-19 </a:t>
            </a:r>
            <a:r>
              <a:rPr lang="sv-SE" sz="1100" b="1" dirty="0">
                <a:effectLst/>
                <a:ea typeface="Calibri" panose="020F0502020204030204" pitchFamily="34" charset="0"/>
                <a:cs typeface="Times New Roman" panose="02020603050405020304" pitchFamily="18" charset="0"/>
              </a:rPr>
              <a:t>pandemin och följdverkningarna fortsätter att påverka ekonomin under årets första kvartal. </a:t>
            </a:r>
            <a:r>
              <a:rPr lang="sv-SE" sz="1100" b="1" dirty="0" smtClean="0">
                <a:effectLst/>
                <a:ea typeface="Calibri" panose="020F0502020204030204" pitchFamily="34" charset="0"/>
                <a:cs typeface="Times New Roman" panose="02020603050405020304" pitchFamily="18" charset="0"/>
              </a:rPr>
              <a:t>I Södermanland växer nu ekonomin mer än i övriga riket pådrivet av </a:t>
            </a:r>
            <a:r>
              <a:rPr lang="sv-SE" sz="1100" b="1" dirty="0" smtClean="0">
                <a:effectLst/>
                <a:ea typeface="Calibri" panose="020F0502020204030204" pitchFamily="34" charset="0"/>
                <a:cs typeface="Times New Roman" panose="02020603050405020304" pitchFamily="18" charset="0"/>
              </a:rPr>
              <a:t>en stark </a:t>
            </a:r>
            <a:r>
              <a:rPr lang="sv-SE" sz="1100" b="1" dirty="0" smtClean="0">
                <a:effectLst/>
                <a:ea typeface="Calibri" panose="020F0502020204030204" pitchFamily="34" charset="0"/>
                <a:cs typeface="Times New Roman" panose="02020603050405020304" pitchFamily="18" charset="0"/>
              </a:rPr>
              <a:t>industrisektor. Företagandet stärks också med </a:t>
            </a:r>
            <a:r>
              <a:rPr lang="sv-SE" sz="1100" b="1" dirty="0" smtClean="0">
                <a:effectLst/>
                <a:ea typeface="Calibri" panose="020F0502020204030204" pitchFamily="34" charset="0"/>
                <a:cs typeface="Times New Roman" panose="02020603050405020304" pitchFamily="18" charset="0"/>
              </a:rPr>
              <a:t>fler </a:t>
            </a:r>
            <a:r>
              <a:rPr lang="sv-SE" sz="1100" b="1" dirty="0" smtClean="0">
                <a:effectLst/>
                <a:ea typeface="Calibri" panose="020F0502020204030204" pitchFamily="34" charset="0"/>
                <a:cs typeface="Times New Roman" panose="02020603050405020304" pitchFamily="18" charset="0"/>
              </a:rPr>
              <a:t>nya företag och färre konkurser i </a:t>
            </a:r>
            <a:r>
              <a:rPr lang="sv-SE" sz="1100" b="1" dirty="0" err="1" smtClean="0">
                <a:effectLst/>
                <a:ea typeface="Calibri" panose="020F0502020204030204" pitchFamily="34" charset="0"/>
                <a:cs typeface="Times New Roman" panose="02020603050405020304" pitchFamily="18" charset="0"/>
              </a:rPr>
              <a:t>bl</a:t>
            </a:r>
            <a:r>
              <a:rPr lang="sv-SE" sz="1100" b="1" dirty="0" smtClean="0">
                <a:effectLst/>
                <a:ea typeface="Calibri" panose="020F0502020204030204" pitchFamily="34" charset="0"/>
                <a:cs typeface="Times New Roman" panose="02020603050405020304" pitchFamily="18" charset="0"/>
              </a:rPr>
              <a:t> a Eskilstuna</a:t>
            </a:r>
            <a:r>
              <a:rPr lang="sv-SE" sz="1100" b="1" dirty="0" smtClean="0">
                <a:effectLst/>
                <a:ea typeface="Calibri" panose="020F0502020204030204" pitchFamily="34" charset="0"/>
                <a:cs typeface="Times New Roman" panose="02020603050405020304" pitchFamily="18" charset="0"/>
              </a:rPr>
              <a:t>. På arbetsmarknaden är det dock bara varslade personer som pekar åt rätt håll. Sysselsättningen minskar, antalet lediga jobb blir färr</a:t>
            </a:r>
            <a:r>
              <a:rPr lang="sv-SE" sz="1100" b="1" dirty="0" smtClean="0">
                <a:ea typeface="Calibri" panose="020F0502020204030204" pitchFamily="34" charset="0"/>
                <a:cs typeface="Times New Roman" panose="02020603050405020304" pitchFamily="18" charset="0"/>
              </a:rPr>
              <a:t>e och arbetslösheten ökar. </a:t>
            </a:r>
            <a:endParaRPr lang="sv-SE" sz="1100" b="1" dirty="0" smtClean="0">
              <a:effectLst/>
              <a:ea typeface="Calibri" panose="020F0502020204030204" pitchFamily="34" charset="0"/>
              <a:cs typeface="Times New Roman" panose="02020603050405020304" pitchFamily="18" charset="0"/>
            </a:endParaRPr>
          </a:p>
          <a:p>
            <a:pPr>
              <a:lnSpc>
                <a:spcPct val="107000"/>
              </a:lnSpc>
              <a:spcAft>
                <a:spcPts val="800"/>
              </a:spcAft>
            </a:pPr>
            <a:r>
              <a:rPr lang="sv-SE" sz="1100" dirty="0" smtClean="0">
                <a:effectLst/>
                <a:ea typeface="Calibri" panose="020F0502020204030204" pitchFamily="34" charset="0"/>
                <a:cs typeface="Times New Roman" panose="02020603050405020304" pitchFamily="18" charset="0"/>
              </a:rPr>
              <a:t>Lönesumman i privat sektor ökar med 3,7 procent i Södermanland under första kvartalet, vilket är en starkare utveckling än Stockholmsregionen och Sverige som helhet. Företagandet stärks </a:t>
            </a:r>
            <a:r>
              <a:rPr lang="sv-SE" sz="1100" dirty="0" err="1" smtClean="0">
                <a:effectLst/>
                <a:ea typeface="Calibri" panose="020F0502020204030204" pitchFamily="34" charset="0"/>
                <a:cs typeface="Times New Roman" panose="02020603050405020304" pitchFamily="18" charset="0"/>
              </a:rPr>
              <a:t>bl</a:t>
            </a:r>
            <a:r>
              <a:rPr lang="sv-SE" sz="1100" dirty="0" smtClean="0">
                <a:effectLst/>
                <a:ea typeface="Calibri" panose="020F0502020204030204" pitchFamily="34" charset="0"/>
                <a:cs typeface="Times New Roman" panose="02020603050405020304" pitchFamily="18" charset="0"/>
              </a:rPr>
              <a:t> a i Eskilstuna med fler </a:t>
            </a:r>
            <a:r>
              <a:rPr lang="sv-SE" sz="1100" dirty="0" smtClean="0">
                <a:effectLst/>
                <a:ea typeface="Calibri" panose="020F0502020204030204" pitchFamily="34" charset="0"/>
                <a:cs typeface="Times New Roman" panose="02020603050405020304" pitchFamily="18" charset="0"/>
              </a:rPr>
              <a:t>nyregistrerade företag och </a:t>
            </a:r>
            <a:r>
              <a:rPr lang="sv-SE" sz="1100" dirty="0" smtClean="0">
                <a:effectLst/>
                <a:ea typeface="Calibri" panose="020F0502020204030204" pitchFamily="34" charset="0"/>
                <a:cs typeface="Times New Roman" panose="02020603050405020304" pitchFamily="18" charset="0"/>
              </a:rPr>
              <a:t>färre konkurser.</a:t>
            </a:r>
          </a:p>
          <a:p>
            <a:pPr>
              <a:lnSpc>
                <a:spcPct val="107000"/>
              </a:lnSpc>
              <a:spcAft>
                <a:spcPts val="800"/>
              </a:spcAft>
            </a:pPr>
            <a:r>
              <a:rPr lang="sv-SE" sz="1100" dirty="0" smtClean="0">
                <a:effectLst/>
                <a:ea typeface="Calibri" panose="020F0502020204030204" pitchFamily="34" charset="0"/>
                <a:cs typeface="Times New Roman" panose="02020603050405020304" pitchFamily="18" charset="0"/>
              </a:rPr>
              <a:t>Utvecklingen </a:t>
            </a:r>
            <a:r>
              <a:rPr lang="sv-SE" sz="1100" dirty="0">
                <a:effectLst/>
                <a:ea typeface="Calibri" panose="020F0502020204030204" pitchFamily="34" charset="0"/>
                <a:cs typeface="Times New Roman" panose="02020603050405020304" pitchFamily="18" charset="0"/>
              </a:rPr>
              <a:t>på arbetsmarknaden är fortsatt prekär. Sysselsättningen minskar med </a:t>
            </a:r>
            <a:r>
              <a:rPr lang="sv-SE" sz="1100" dirty="0" smtClean="0">
                <a:effectLst/>
                <a:ea typeface="Calibri" panose="020F0502020204030204" pitchFamily="34" charset="0"/>
                <a:cs typeface="Times New Roman" panose="02020603050405020304" pitchFamily="18" charset="0"/>
              </a:rPr>
              <a:t>2,2 </a:t>
            </a:r>
            <a:r>
              <a:rPr lang="sv-SE" sz="1100" dirty="0">
                <a:effectLst/>
                <a:ea typeface="Calibri" panose="020F0502020204030204" pitchFamily="34" charset="0"/>
                <a:cs typeface="Times New Roman" panose="02020603050405020304" pitchFamily="18" charset="0"/>
              </a:rPr>
              <a:t>procent </a:t>
            </a:r>
            <a:r>
              <a:rPr lang="sv-SE" sz="1100" dirty="0" smtClean="0">
                <a:ea typeface="Calibri" panose="020F0502020204030204" pitchFamily="34" charset="0"/>
                <a:cs typeface="Times New Roman" panose="02020603050405020304" pitchFamily="18" charset="0"/>
              </a:rPr>
              <a:t>motsvarande </a:t>
            </a:r>
            <a:r>
              <a:rPr lang="sv-SE" sz="1100" dirty="0" smtClean="0">
                <a:effectLst/>
                <a:ea typeface="Calibri" panose="020F0502020204030204" pitchFamily="34" charset="0"/>
                <a:cs typeface="Times New Roman" panose="02020603050405020304" pitchFamily="18" charset="0"/>
              </a:rPr>
              <a:t>2 900 persone</a:t>
            </a:r>
            <a:r>
              <a:rPr lang="sv-SE" sz="1100" dirty="0" smtClean="0">
                <a:ea typeface="Calibri" panose="020F0502020204030204" pitchFamily="34" charset="0"/>
                <a:cs typeface="Times New Roman" panose="02020603050405020304" pitchFamily="18" charset="0"/>
              </a:rPr>
              <a:t>r </a:t>
            </a:r>
            <a:r>
              <a:rPr lang="sv-SE" sz="1100" dirty="0" smtClean="0">
                <a:effectLst/>
                <a:ea typeface="Calibri" panose="020F0502020204030204" pitchFamily="34" charset="0"/>
                <a:cs typeface="Times New Roman" panose="02020603050405020304" pitchFamily="18" charset="0"/>
              </a:rPr>
              <a:t>under </a:t>
            </a:r>
            <a:r>
              <a:rPr lang="sv-SE" sz="1100" dirty="0">
                <a:effectLst/>
                <a:ea typeface="Calibri" panose="020F0502020204030204" pitchFamily="34" charset="0"/>
                <a:cs typeface="Times New Roman" panose="02020603050405020304" pitchFamily="18" charset="0"/>
              </a:rPr>
              <a:t>kvartalet och arbetslösheten stiger med 0,7 procentenheter </a:t>
            </a:r>
            <a:r>
              <a:rPr lang="sv-SE" sz="1100" dirty="0" smtClean="0">
                <a:effectLst/>
                <a:ea typeface="Calibri" panose="020F0502020204030204" pitchFamily="34" charset="0"/>
                <a:cs typeface="Times New Roman" panose="02020603050405020304" pitchFamily="18" charset="0"/>
              </a:rPr>
              <a:t>till </a:t>
            </a:r>
            <a:r>
              <a:rPr lang="sv-SE" sz="1100" dirty="0">
                <a:effectLst/>
                <a:ea typeface="Calibri" panose="020F0502020204030204" pitchFamily="34" charset="0"/>
                <a:cs typeface="Times New Roman" panose="02020603050405020304" pitchFamily="18" charset="0"/>
              </a:rPr>
              <a:t>7,5 procent. </a:t>
            </a:r>
            <a:r>
              <a:rPr lang="sv-SE" sz="1100" dirty="0" smtClean="0">
                <a:effectLst/>
                <a:ea typeface="Calibri" panose="020F0502020204030204" pitchFamily="34" charset="0"/>
                <a:cs typeface="Times New Roman" panose="02020603050405020304" pitchFamily="18" charset="0"/>
              </a:rPr>
              <a:t>Antalet </a:t>
            </a:r>
            <a:r>
              <a:rPr lang="sv-SE" sz="1100" dirty="0">
                <a:effectLst/>
                <a:ea typeface="Calibri" panose="020F0502020204030204" pitchFamily="34" charset="0"/>
                <a:cs typeface="Times New Roman" panose="02020603050405020304" pitchFamily="18" charset="0"/>
              </a:rPr>
              <a:t>lediga jobb </a:t>
            </a:r>
            <a:r>
              <a:rPr lang="sv-SE" sz="1100" dirty="0" smtClean="0">
                <a:effectLst/>
                <a:ea typeface="Calibri" panose="020F0502020204030204" pitchFamily="34" charset="0"/>
                <a:cs typeface="Times New Roman" panose="02020603050405020304" pitchFamily="18" charset="0"/>
              </a:rPr>
              <a:t>minskar med 25 procent. </a:t>
            </a:r>
            <a:r>
              <a:rPr lang="sv-SE" sz="1100" dirty="0">
                <a:effectLst/>
                <a:ea typeface="Calibri" panose="020F0502020204030204" pitchFamily="34" charset="0"/>
                <a:cs typeface="Times New Roman" panose="02020603050405020304" pitchFamily="18" charset="0"/>
              </a:rPr>
              <a:t>Däremot </a:t>
            </a:r>
            <a:r>
              <a:rPr lang="sv-SE" sz="1100" dirty="0">
                <a:ea typeface="Calibri" panose="020F0502020204030204" pitchFamily="34" charset="0"/>
                <a:cs typeface="Times New Roman" panose="02020603050405020304" pitchFamily="18" charset="0"/>
              </a:rPr>
              <a:t>minskar</a:t>
            </a:r>
            <a:r>
              <a:rPr lang="sv-SE" sz="1100" dirty="0">
                <a:effectLst/>
                <a:ea typeface="Calibri" panose="020F0502020204030204" pitchFamily="34" charset="0"/>
                <a:cs typeface="Times New Roman" panose="02020603050405020304" pitchFamily="18" charset="0"/>
              </a:rPr>
              <a:t> </a:t>
            </a:r>
            <a:r>
              <a:rPr lang="sv-SE" sz="1100" dirty="0" smtClean="0">
                <a:effectLst/>
                <a:ea typeface="Calibri" panose="020F0502020204030204" pitchFamily="34" charset="0"/>
                <a:cs typeface="Times New Roman" panose="02020603050405020304" pitchFamily="18" charset="0"/>
              </a:rPr>
              <a:t>glädjande också </a:t>
            </a:r>
            <a:r>
              <a:rPr lang="sv-SE" sz="1100" dirty="0" smtClean="0">
                <a:ea typeface="Calibri" panose="020F0502020204030204" pitchFamily="34" charset="0"/>
                <a:cs typeface="Times New Roman" panose="02020603050405020304" pitchFamily="18" charset="0"/>
              </a:rPr>
              <a:t>antalet </a:t>
            </a:r>
            <a:r>
              <a:rPr lang="sv-SE" sz="1100" dirty="0" smtClean="0">
                <a:ea typeface="Calibri" panose="020F0502020204030204" pitchFamily="34" charset="0"/>
                <a:cs typeface="Times New Roman" panose="02020603050405020304" pitchFamily="18" charset="0"/>
              </a:rPr>
              <a:t>varslade personer </a:t>
            </a:r>
            <a:r>
              <a:rPr lang="sv-SE" sz="1100" dirty="0" smtClean="0">
                <a:ea typeface="Calibri" panose="020F0502020204030204" pitchFamily="34" charset="0"/>
                <a:cs typeface="Times New Roman" panose="02020603050405020304" pitchFamily="18" charset="0"/>
              </a:rPr>
              <a:t>med </a:t>
            </a:r>
            <a:r>
              <a:rPr lang="sv-SE" sz="1100" dirty="0" smtClean="0">
                <a:ea typeface="Calibri" panose="020F0502020204030204" pitchFamily="34" charset="0"/>
                <a:cs typeface="Times New Roman" panose="02020603050405020304" pitchFamily="18" charset="0"/>
              </a:rPr>
              <a:t>stora </a:t>
            </a:r>
            <a:r>
              <a:rPr lang="sv-SE" sz="1100" dirty="0" smtClean="0">
                <a:ea typeface="Calibri" panose="020F0502020204030204" pitchFamily="34" charset="0"/>
                <a:cs typeface="Times New Roman" panose="02020603050405020304" pitchFamily="18" charset="0"/>
              </a:rPr>
              <a:t>tal i likhet med övriga Sverige, från fjolårets rekordnivåer.</a:t>
            </a:r>
            <a:r>
              <a:rPr lang="sv-SE" sz="1100" dirty="0" smtClean="0">
                <a:effectLst/>
                <a:ea typeface="Calibri" panose="020F0502020204030204" pitchFamily="34" charset="0"/>
                <a:cs typeface="Times New Roman" panose="02020603050405020304" pitchFamily="18" charset="0"/>
              </a:rPr>
              <a:t>. </a:t>
            </a:r>
            <a:endParaRPr lang="sv-SE" sz="11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100" dirty="0">
                <a:effectLst/>
                <a:ea typeface="Calibri" panose="020F0502020204030204" pitchFamily="34" charset="0"/>
                <a:cs typeface="Times New Roman" panose="02020603050405020304" pitchFamily="18" charset="0"/>
              </a:rPr>
              <a:t>Antalet invånare </a:t>
            </a:r>
            <a:r>
              <a:rPr lang="sv-SE" sz="1100" dirty="0" smtClean="0">
                <a:effectLst/>
                <a:ea typeface="Calibri" panose="020F0502020204030204" pitchFamily="34" charset="0"/>
                <a:cs typeface="Times New Roman" panose="02020603050405020304" pitchFamily="18" charset="0"/>
              </a:rPr>
              <a:t>ökar </a:t>
            </a:r>
            <a:r>
              <a:rPr lang="sv-SE" sz="1100" dirty="0">
                <a:effectLst/>
                <a:ea typeface="Calibri" panose="020F0502020204030204" pitchFamily="34" charset="0"/>
                <a:cs typeface="Times New Roman" panose="02020603050405020304" pitchFamily="18" charset="0"/>
              </a:rPr>
              <a:t>med 0,5 procent i </a:t>
            </a:r>
            <a:r>
              <a:rPr lang="sv-SE" sz="1100" dirty="0" smtClean="0">
                <a:effectLst/>
                <a:ea typeface="Calibri" panose="020F0502020204030204" pitchFamily="34" charset="0"/>
                <a:cs typeface="Times New Roman" panose="02020603050405020304" pitchFamily="18" charset="0"/>
              </a:rPr>
              <a:t>länet, </a:t>
            </a:r>
            <a:r>
              <a:rPr lang="sv-SE" sz="1100" dirty="0">
                <a:effectLst/>
                <a:ea typeface="Calibri" panose="020F0502020204030204" pitchFamily="34" charset="0"/>
                <a:cs typeface="Times New Roman" panose="02020603050405020304" pitchFamily="18" charset="0"/>
              </a:rPr>
              <a:t>vilket innebär att det endast återstår 400 personer innan invånarantalet uppgår till 300 000! Antalet påbörjade lägenheter ökade </a:t>
            </a:r>
            <a:r>
              <a:rPr lang="sv-SE" sz="1100" dirty="0" smtClean="0">
                <a:effectLst/>
                <a:ea typeface="Calibri" panose="020F0502020204030204" pitchFamily="34" charset="0"/>
                <a:cs typeface="Times New Roman" panose="02020603050405020304" pitchFamily="18" charset="0"/>
              </a:rPr>
              <a:t>med över 70 procent </a:t>
            </a:r>
            <a:r>
              <a:rPr lang="sv-SE" sz="1100" dirty="0">
                <a:effectLst/>
                <a:ea typeface="Calibri" panose="020F0502020204030204" pitchFamily="34" charset="0"/>
                <a:cs typeface="Times New Roman" panose="02020603050405020304" pitchFamily="18" charset="0"/>
              </a:rPr>
              <a:t>i </a:t>
            </a:r>
            <a:r>
              <a:rPr lang="sv-SE" sz="1100" dirty="0" smtClean="0">
                <a:effectLst/>
                <a:ea typeface="Calibri" panose="020F0502020204030204" pitchFamily="34" charset="0"/>
                <a:cs typeface="Times New Roman" panose="02020603050405020304" pitchFamily="18" charset="0"/>
              </a:rPr>
              <a:t>länet. </a:t>
            </a:r>
            <a:r>
              <a:rPr lang="sv-SE" sz="1100" dirty="0">
                <a:effectLst/>
                <a:ea typeface="Calibri" panose="020F0502020204030204" pitchFamily="34" charset="0"/>
                <a:cs typeface="Times New Roman" panose="02020603050405020304" pitchFamily="18" charset="0"/>
              </a:rPr>
              <a:t>De kommersiella övernattningarna minskade under kvartalet, vilket är i linje med utvecklingen i Stockholmsregionen som helhet.</a:t>
            </a:r>
          </a:p>
          <a:p>
            <a:r>
              <a:rPr lang="sv-SE" sz="1100" dirty="0"/>
              <a:t>Staffan Ingvarsson</a:t>
            </a:r>
            <a:br>
              <a:rPr lang="sv-SE" sz="1100" dirty="0"/>
            </a:br>
            <a:r>
              <a:rPr lang="sv-SE" sz="1100" dirty="0"/>
              <a:t>VD Stockholm Business Region</a:t>
            </a:r>
          </a:p>
          <a:p>
            <a:endParaRPr lang="sv-SE"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501624" y="83890"/>
            <a:ext cx="5204202" cy="857862"/>
          </a:xfrm>
        </p:spPr>
        <p:txBody>
          <a:bodyPr/>
          <a:lstStyle/>
          <a:p>
            <a:r>
              <a:rPr lang="sv-SE" sz="2400" dirty="0" smtClean="0"/>
              <a:t>Ekonomisk återhämtning,</a:t>
            </a:r>
            <a:br>
              <a:rPr lang="sv-SE" sz="2400" dirty="0" smtClean="0"/>
            </a:br>
            <a:r>
              <a:rPr lang="sv-SE" sz="2400" dirty="0" smtClean="0"/>
              <a:t>men svagare arbetsmarknad</a:t>
            </a:r>
            <a:endParaRPr lang="sv-SE" sz="2400" dirty="0"/>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730716"/>
          </a:xfrm>
          <a:prstGeom prst="rect">
            <a:avLst/>
          </a:prstGeom>
          <a:solidFill>
            <a:srgbClr val="FFFFFF">
              <a:alpha val="69804"/>
            </a:srgbClr>
          </a:solidFill>
        </p:spPr>
        <p:txBody>
          <a:bodyPr wrap="square" lIns="216000" tIns="216000" rtlCol="0">
            <a:noAutofit/>
          </a:bodyPr>
          <a:lstStyle/>
          <a:p>
            <a:r>
              <a:rPr lang="sv-SE" b="1" dirty="0">
                <a:latin typeface="+mj-lt"/>
                <a:ea typeface="+mj-ea"/>
                <a:cs typeface="+mj-cs"/>
              </a:rPr>
              <a:t>Konjunkturläget i Södermanland, 2021 kv1</a:t>
            </a:r>
          </a:p>
        </p:txBody>
      </p:sp>
      <p:sp>
        <p:nvSpPr>
          <p:cNvPr id="20" name="textruta 19">
            <a:extLst>
              <a:ext uri="{FF2B5EF4-FFF2-40B4-BE49-F238E27FC236}">
                <a16:creationId xmlns:a16="http://schemas.microsoft.com/office/drawing/2014/main" id="{7639E258-AF04-43C4-8A3B-454C3E512DD0}"/>
              </a:ext>
            </a:extLst>
          </p:cNvPr>
          <p:cNvSpPr txBox="1"/>
          <p:nvPr/>
        </p:nvSpPr>
        <p:spPr>
          <a:xfrm>
            <a:off x="515920" y="5521860"/>
            <a:ext cx="3054041" cy="215444"/>
          </a:xfrm>
          <a:prstGeom prst="rect">
            <a:avLst/>
          </a:prstGeom>
          <a:noFill/>
        </p:spPr>
        <p:txBody>
          <a:bodyPr wrap="none" rtlCol="0">
            <a:spAutoFit/>
          </a:bodyPr>
          <a:lstStyle/>
          <a:p>
            <a:r>
              <a:rPr lang="sv-SE" sz="800" dirty="0">
                <a:latin typeface="+mj-lt"/>
                <a:cs typeface="Arial" panose="020B0604020202020204" pitchFamily="34" charset="0"/>
              </a:rPr>
              <a:t>* Förändring i arbetslösheten visas i procentenheter, ej i procent</a:t>
            </a:r>
          </a:p>
        </p:txBody>
      </p:sp>
      <p:graphicFrame>
        <p:nvGraphicFramePr>
          <p:cNvPr id="55" name="Tabell 54">
            <a:extLst>
              <a:ext uri="{FF2B5EF4-FFF2-40B4-BE49-F238E27FC236}">
                <a16:creationId xmlns:a16="http://schemas.microsoft.com/office/drawing/2014/main" id="{925E7A8D-6F91-4DFE-96A4-7DBCD798C86A}"/>
              </a:ext>
            </a:extLst>
          </p:cNvPr>
          <p:cNvGraphicFramePr>
            <a:graphicFrameLocks noGrp="1"/>
          </p:cNvGraphicFramePr>
          <p:nvPr>
            <p:extLst>
              <p:ext uri="{D42A27DB-BD31-4B8C-83A1-F6EECF244321}">
                <p14:modId xmlns:p14="http://schemas.microsoft.com/office/powerpoint/2010/main" val="3567295273"/>
              </p:ext>
            </p:extLst>
          </p:nvPr>
        </p:nvGraphicFramePr>
        <p:xfrm>
          <a:off x="595236" y="1628775"/>
          <a:ext cx="4869990" cy="3792279"/>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50392">
                  <a:extLst>
                    <a:ext uri="{9D8B030D-6E8A-4147-A177-3AD203B41FA5}">
                      <a16:colId xmlns:a16="http://schemas.microsoft.com/office/drawing/2014/main" val="2306815657"/>
                    </a:ext>
                  </a:extLst>
                </a:gridCol>
              </a:tblGrid>
              <a:tr h="227983">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a:latin typeface="+mj-lt"/>
                          <a:cs typeface="Arial" panose="020B0604020202020204" pitchFamily="34" charset="0"/>
                        </a:rPr>
                        <a:t>Södermanlands län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a:latin typeface="+mj-lt"/>
                          <a:cs typeface="Arial" panose="020B0604020202020204" pitchFamily="34" charset="0"/>
                        </a:rPr>
                        <a:t>Eskilstuna kommun</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2021 kv1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2021 kv1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3">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129 100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8 386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3 768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0,7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0,5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299,6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10" name="Bild 9" descr="Spela upp">
            <a:extLst>
              <a:ext uri="{FF2B5EF4-FFF2-40B4-BE49-F238E27FC236}">
                <a16:creationId xmlns:a16="http://schemas.microsoft.com/office/drawing/2014/main" id="{7E415BDD-CDAF-40B1-AF96-A4EE91F64F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3624935" y="2436628"/>
            <a:ext cx="180000" cy="180000"/>
          </a:xfrm>
          <a:prstGeom prst="rect">
            <a:avLst/>
          </a:prstGeom>
        </p:spPr>
      </p:pic>
      <p:pic>
        <p:nvPicPr>
          <p:cNvPr id="14" name="Bild 13" descr="Spela upp">
            <a:extLst>
              <a:ext uri="{FF2B5EF4-FFF2-40B4-BE49-F238E27FC236}">
                <a16:creationId xmlns:a16="http://schemas.microsoft.com/office/drawing/2014/main" id="{C4BF3637-5C00-4C17-9DCF-BEBCA92E59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3624935" y="2740372"/>
            <a:ext cx="180000" cy="180000"/>
          </a:xfrm>
          <a:prstGeom prst="rect">
            <a:avLst/>
          </a:prstGeom>
        </p:spPr>
      </p:pic>
      <p:pic>
        <p:nvPicPr>
          <p:cNvPr id="15" name="Bild 14" descr="Spela upp">
            <a:extLst>
              <a:ext uri="{FF2B5EF4-FFF2-40B4-BE49-F238E27FC236}">
                <a16:creationId xmlns:a16="http://schemas.microsoft.com/office/drawing/2014/main" id="{06C748F2-8A11-4584-AC33-9198647DC0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6200000">
            <a:off x="3624935" y="3044116"/>
            <a:ext cx="180000" cy="180000"/>
          </a:xfrm>
          <a:prstGeom prst="rect">
            <a:avLst/>
          </a:prstGeom>
        </p:spPr>
      </p:pic>
      <p:pic>
        <p:nvPicPr>
          <p:cNvPr id="16" name="Bild 15" descr="Spela upp">
            <a:extLst>
              <a:ext uri="{FF2B5EF4-FFF2-40B4-BE49-F238E27FC236}">
                <a16:creationId xmlns:a16="http://schemas.microsoft.com/office/drawing/2014/main" id="{2247A2ED-C356-4B30-B322-C733254676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5400000" flipV="1">
            <a:off x="3624935" y="3347860"/>
            <a:ext cx="180000" cy="180000"/>
          </a:xfrm>
          <a:prstGeom prst="rect">
            <a:avLst/>
          </a:prstGeom>
        </p:spPr>
      </p:pic>
      <p:pic>
        <p:nvPicPr>
          <p:cNvPr id="17" name="Bild 16" descr="Spela upp">
            <a:extLst>
              <a:ext uri="{FF2B5EF4-FFF2-40B4-BE49-F238E27FC236}">
                <a16:creationId xmlns:a16="http://schemas.microsoft.com/office/drawing/2014/main" id="{2D456450-CAD1-497A-A25E-179E4EB0A1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6200000" flipH="1" flipV="1">
            <a:off x="3624935" y="3651604"/>
            <a:ext cx="180000" cy="180000"/>
          </a:xfrm>
          <a:prstGeom prst="rect">
            <a:avLst/>
          </a:prstGeom>
        </p:spPr>
      </p:pic>
      <p:pic>
        <p:nvPicPr>
          <p:cNvPr id="18" name="Bild 17" descr="Spela upp">
            <a:extLst>
              <a:ext uri="{FF2B5EF4-FFF2-40B4-BE49-F238E27FC236}">
                <a16:creationId xmlns:a16="http://schemas.microsoft.com/office/drawing/2014/main" id="{F09A2909-C73E-4871-B257-EFE4CADD4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6200000" flipH="1" flipV="1">
            <a:off x="3624935" y="3955348"/>
            <a:ext cx="180000" cy="180000"/>
          </a:xfrm>
          <a:prstGeom prst="rect">
            <a:avLst/>
          </a:prstGeom>
        </p:spPr>
      </p:pic>
      <p:pic>
        <p:nvPicPr>
          <p:cNvPr id="19" name="Bild 18" descr="Spela upp">
            <a:extLst>
              <a:ext uri="{FF2B5EF4-FFF2-40B4-BE49-F238E27FC236}">
                <a16:creationId xmlns:a16="http://schemas.microsoft.com/office/drawing/2014/main" id="{CD70CAA5-959A-4F80-B074-83A842C175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6200000">
            <a:off x="3624935" y="4259092"/>
            <a:ext cx="180000" cy="180000"/>
          </a:xfrm>
          <a:prstGeom prst="rect">
            <a:avLst/>
          </a:prstGeom>
        </p:spPr>
      </p:pic>
      <p:pic>
        <p:nvPicPr>
          <p:cNvPr id="21" name="Bild 20" descr="Spela upp">
            <a:extLst>
              <a:ext uri="{FF2B5EF4-FFF2-40B4-BE49-F238E27FC236}">
                <a16:creationId xmlns:a16="http://schemas.microsoft.com/office/drawing/2014/main" id="{0CBFF640-D01D-49B9-932D-ACBCD2EB2A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16200000">
            <a:off x="3624935" y="4562836"/>
            <a:ext cx="180000" cy="180000"/>
          </a:xfrm>
          <a:prstGeom prst="rect">
            <a:avLst/>
          </a:prstGeom>
        </p:spPr>
      </p:pic>
      <p:pic>
        <p:nvPicPr>
          <p:cNvPr id="22" name="Bild 21" descr="Spela upp">
            <a:extLst>
              <a:ext uri="{FF2B5EF4-FFF2-40B4-BE49-F238E27FC236}">
                <a16:creationId xmlns:a16="http://schemas.microsoft.com/office/drawing/2014/main" id="{43F4A7B5-9E04-4A17-8533-E37255FF10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3624935" y="4866580"/>
            <a:ext cx="180000" cy="180000"/>
          </a:xfrm>
          <a:prstGeom prst="rect">
            <a:avLst/>
          </a:prstGeom>
        </p:spPr>
      </p:pic>
      <p:pic>
        <p:nvPicPr>
          <p:cNvPr id="23" name="Bild 22" descr="Spela upp">
            <a:extLst>
              <a:ext uri="{FF2B5EF4-FFF2-40B4-BE49-F238E27FC236}">
                <a16:creationId xmlns:a16="http://schemas.microsoft.com/office/drawing/2014/main" id="{E8AD2DAC-F444-4EFC-9B92-E9AE43A0E2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5400000">
            <a:off x="3624935" y="5170323"/>
            <a:ext cx="180000" cy="180000"/>
          </a:xfrm>
          <a:prstGeom prst="rect">
            <a:avLst/>
          </a:prstGeom>
        </p:spPr>
      </p:pic>
      <p:pic>
        <p:nvPicPr>
          <p:cNvPr id="25" name="Bild 24" descr="Spela upp">
            <a:extLst>
              <a:ext uri="{FF2B5EF4-FFF2-40B4-BE49-F238E27FC236}">
                <a16:creationId xmlns:a16="http://schemas.microsoft.com/office/drawing/2014/main" id="{4F6AC0B2-ECCB-4E7B-BB88-D9551E4CE1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5261631" y="2740372"/>
            <a:ext cx="180000" cy="180000"/>
          </a:xfrm>
          <a:prstGeom prst="rect">
            <a:avLst/>
          </a:prstGeom>
        </p:spPr>
      </p:pic>
      <p:pic>
        <p:nvPicPr>
          <p:cNvPr id="26" name="Bild 25" descr="Spela upp">
            <a:extLst>
              <a:ext uri="{FF2B5EF4-FFF2-40B4-BE49-F238E27FC236}">
                <a16:creationId xmlns:a16="http://schemas.microsoft.com/office/drawing/2014/main" id="{2099CB54-9C79-4F25-9D76-00A1A058C2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5400000">
            <a:off x="5261631" y="3044116"/>
            <a:ext cx="180000" cy="180000"/>
          </a:xfrm>
          <a:prstGeom prst="rect">
            <a:avLst/>
          </a:prstGeom>
        </p:spPr>
      </p:pic>
      <p:pic>
        <p:nvPicPr>
          <p:cNvPr id="28" name="Bild 27" descr="Spela upp">
            <a:extLst>
              <a:ext uri="{FF2B5EF4-FFF2-40B4-BE49-F238E27FC236}">
                <a16:creationId xmlns:a16="http://schemas.microsoft.com/office/drawing/2014/main" id="{343D51EC-D206-47CE-91C3-8BAA110A35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5400000" flipV="1">
            <a:off x="5261631" y="3651604"/>
            <a:ext cx="180000" cy="180000"/>
          </a:xfrm>
          <a:prstGeom prst="rect">
            <a:avLst/>
          </a:prstGeom>
        </p:spPr>
      </p:pic>
      <p:pic>
        <p:nvPicPr>
          <p:cNvPr id="29" name="Bild 28" descr="Spela upp">
            <a:extLst>
              <a:ext uri="{FF2B5EF4-FFF2-40B4-BE49-F238E27FC236}">
                <a16:creationId xmlns:a16="http://schemas.microsoft.com/office/drawing/2014/main" id="{E3943B3B-31A4-4C00-9778-D6D98540E2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flipH="1" flipV="1">
            <a:off x="5261631" y="3955348"/>
            <a:ext cx="180000" cy="180000"/>
          </a:xfrm>
          <a:prstGeom prst="rect">
            <a:avLst/>
          </a:prstGeom>
        </p:spPr>
      </p:pic>
      <p:pic>
        <p:nvPicPr>
          <p:cNvPr id="30" name="Bild 29" descr="Spela upp">
            <a:extLst>
              <a:ext uri="{FF2B5EF4-FFF2-40B4-BE49-F238E27FC236}">
                <a16:creationId xmlns:a16="http://schemas.microsoft.com/office/drawing/2014/main" id="{5FBC2458-EF81-4FB8-8C97-866495548B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6200000">
            <a:off x="5261631" y="4259092"/>
            <a:ext cx="180000" cy="180000"/>
          </a:xfrm>
          <a:prstGeom prst="rect">
            <a:avLst/>
          </a:prstGeom>
        </p:spPr>
      </p:pic>
      <p:pic>
        <p:nvPicPr>
          <p:cNvPr id="31" name="Bild 30" descr="Spela upp">
            <a:extLst>
              <a:ext uri="{FF2B5EF4-FFF2-40B4-BE49-F238E27FC236}">
                <a16:creationId xmlns:a16="http://schemas.microsoft.com/office/drawing/2014/main" id="{F6E79AFE-07A8-46A0-AC57-FF6B984721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5261631" y="4562836"/>
            <a:ext cx="180000" cy="180000"/>
          </a:xfrm>
          <a:prstGeom prst="rect">
            <a:avLst/>
          </a:prstGeom>
        </p:spPr>
      </p:pic>
      <p:pic>
        <p:nvPicPr>
          <p:cNvPr id="32" name="Bild 31" descr="Spela upp">
            <a:extLst>
              <a:ext uri="{FF2B5EF4-FFF2-40B4-BE49-F238E27FC236}">
                <a16:creationId xmlns:a16="http://schemas.microsoft.com/office/drawing/2014/main" id="{08B9287E-5BF8-416B-9947-D6176EECFF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5261631" y="4866580"/>
            <a:ext cx="180000" cy="180000"/>
          </a:xfrm>
          <a:prstGeom prst="rect">
            <a:avLst/>
          </a:prstGeom>
        </p:spPr>
      </p:pic>
      <p:pic>
        <p:nvPicPr>
          <p:cNvPr id="33" name="Bild 32" descr="Spela upp">
            <a:extLst>
              <a:ext uri="{FF2B5EF4-FFF2-40B4-BE49-F238E27FC236}">
                <a16:creationId xmlns:a16="http://schemas.microsoft.com/office/drawing/2014/main" id="{509C2B9A-01DA-45E2-9990-4943868FBD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5400000">
            <a:off x="5261631" y="5170323"/>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Södermanlands län</a:t>
            </a:r>
            <a:r>
              <a:rPr lang="sv-SE" sz="1400" dirty="0"/>
              <a:t/>
            </a:r>
            <a:br>
              <a:rPr lang="sv-SE" sz="1400" dirty="0"/>
            </a:br>
            <a:r>
              <a:rPr lang="sv-SE" sz="1200" dirty="0"/>
              <a:t>Index 100 = 2011 kv1</a:t>
            </a:r>
            <a:endParaRPr lang="sv-SE" sz="1400" dirty="0"/>
          </a:p>
        </p:txBody>
      </p:sp>
      <p:graphicFrame>
        <p:nvGraphicFramePr>
          <p:cNvPr id="48" name="Tabell 47">
            <a:extLst>
              <a:ext uri="{FF2B5EF4-FFF2-40B4-BE49-F238E27FC236}">
                <a16:creationId xmlns:a16="http://schemas.microsoft.com/office/drawing/2014/main" id="{F8B1C5E7-ED8A-4E32-8CD0-3820F4C29DA0}"/>
              </a:ext>
            </a:extLst>
          </p:cNvPr>
          <p:cNvGraphicFramePr>
            <a:graphicFrameLocks noGrp="1"/>
          </p:cNvGraphicFramePr>
          <p:nvPr>
            <p:extLst>
              <p:ext uri="{D42A27DB-BD31-4B8C-83A1-F6EECF244321}">
                <p14:modId xmlns:p14="http://schemas.microsoft.com/office/powerpoint/2010/main" val="719716099"/>
              </p:ext>
            </p:extLst>
          </p:nvPr>
        </p:nvGraphicFramePr>
        <p:xfrm>
          <a:off x="6410058" y="1335073"/>
          <a:ext cx="4791342" cy="4421908"/>
        </p:xfrm>
        <a:graphic>
          <a:graphicData uri="http://schemas.openxmlformats.org/drawingml/2006/table">
            <a:tbl>
              <a:tblPr/>
              <a:tblGrid>
                <a:gridCol w="1463943">
                  <a:extLst>
                    <a:ext uri="{9D8B030D-6E8A-4147-A177-3AD203B41FA5}">
                      <a16:colId xmlns:a16="http://schemas.microsoft.com/office/drawing/2014/main" val="1489322541"/>
                    </a:ext>
                  </a:extLst>
                </a:gridCol>
                <a:gridCol w="833276">
                  <a:extLst>
                    <a:ext uri="{9D8B030D-6E8A-4147-A177-3AD203B41FA5}">
                      <a16:colId xmlns:a16="http://schemas.microsoft.com/office/drawing/2014/main" val="3988880931"/>
                    </a:ext>
                  </a:extLst>
                </a:gridCol>
                <a:gridCol w="812443">
                  <a:extLst>
                    <a:ext uri="{9D8B030D-6E8A-4147-A177-3AD203B41FA5}">
                      <a16:colId xmlns:a16="http://schemas.microsoft.com/office/drawing/2014/main" val="2826902145"/>
                    </a:ext>
                  </a:extLst>
                </a:gridCol>
                <a:gridCol w="840840">
                  <a:extLst>
                    <a:ext uri="{9D8B030D-6E8A-4147-A177-3AD203B41FA5}">
                      <a16:colId xmlns:a16="http://schemas.microsoft.com/office/drawing/2014/main" val="3161136372"/>
                    </a:ext>
                  </a:extLst>
                </a:gridCol>
                <a:gridCol w="840840">
                  <a:extLst>
                    <a:ext uri="{9D8B030D-6E8A-4147-A177-3AD203B41FA5}">
                      <a16:colId xmlns:a16="http://schemas.microsoft.com/office/drawing/2014/main" val="3130825502"/>
                    </a:ext>
                  </a:extLst>
                </a:gridCol>
              </a:tblGrid>
              <a:tr h="198222">
                <a:tc>
                  <a:txBody>
                    <a:bodyPr/>
                    <a:lstStyle/>
                    <a:p>
                      <a:pPr marL="0" marR="0" lvl="0" indent="0" algn="l" defTabSz="816314" rtl="0" eaLnBrk="1" fontAlgn="b" latinLnBrk="0" hangingPunct="1">
                        <a:lnSpc>
                          <a:spcPct val="100000"/>
                        </a:lnSpc>
                        <a:spcBef>
                          <a:spcPts val="0"/>
                        </a:spcBef>
                        <a:spcAft>
                          <a:spcPts val="0"/>
                        </a:spcAft>
                        <a:buClrTx/>
                        <a:buSzTx/>
                        <a:buFontTx/>
                        <a:buNone/>
                        <a:tabLst/>
                        <a:defRPr/>
                      </a:pPr>
                      <a:r>
                        <a:rPr lang="sv-SE" sz="800" b="1" i="0" u="none" strike="noStrike" dirty="0">
                          <a:solidFill>
                            <a:srgbClr val="000000"/>
                          </a:solidFill>
                          <a:effectLst/>
                          <a:latin typeface="+mn-lt"/>
                        </a:rPr>
                        <a:t>Lönesumma, total</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587581524"/>
                  </a:ext>
                </a:extLst>
              </a:tr>
              <a:tr h="198222">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557121292"/>
                  </a:ext>
                </a:extLst>
              </a:tr>
              <a:tr h="207243">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8881152"/>
                  </a:ext>
                </a:extLst>
              </a:tr>
              <a:tr h="198222">
                <a:tc>
                  <a:txBody>
                    <a:bodyPr/>
                    <a:lstStyle/>
                    <a:p>
                      <a:pPr algn="l" fontAlgn="b"/>
                      <a:r>
                        <a:rPr lang="sv-SE" sz="800" b="0" i="0" u="none" strike="noStrike" dirty="0">
                          <a:solidFill>
                            <a:srgbClr val="000000"/>
                          </a:solidFill>
                          <a:effectLst/>
                          <a:latin typeface="Futura Std Book" panose="020B0502020204020303"/>
                        </a:rPr>
                        <a:t>Sverige</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488,94</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13,94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22,43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52874795"/>
                  </a:ext>
                </a:extLst>
              </a:tr>
              <a:tr h="198222">
                <a:tc>
                  <a:txBody>
                    <a:bodyPr/>
                    <a:lstStyle/>
                    <a:p>
                      <a:pPr algn="l" fontAlgn="b"/>
                      <a:r>
                        <a:rPr lang="sv-SE" sz="800" b="0" i="0" u="none" strike="noStrike" dirty="0">
                          <a:solidFill>
                            <a:srgbClr val="000000"/>
                          </a:solidFill>
                          <a:effectLst/>
                          <a:latin typeface="Futura Std Book" panose="020B0502020204020303"/>
                        </a:rPr>
                        <a:t>Stockholmsregionen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242,67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2,65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23,32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8886352"/>
                  </a:ext>
                </a:extLst>
              </a:tr>
              <a:tr h="198222">
                <a:tc>
                  <a:txBody>
                    <a:bodyPr/>
                    <a:lstStyle/>
                    <a:p>
                      <a:pPr algn="l" fontAlgn="b"/>
                      <a:r>
                        <a:rPr lang="sv-SE" sz="800" b="1" i="0" u="none" strike="noStrike" dirty="0">
                          <a:solidFill>
                            <a:srgbClr val="000000"/>
                          </a:solidFill>
                          <a:effectLst/>
                          <a:latin typeface="Futura Std Book" panose="020B0502020204020303"/>
                        </a:rPr>
                        <a:t>Södermanlands län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10,19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4,50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19,79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63017682"/>
                  </a:ext>
                </a:extLst>
              </a:tr>
              <a:tr h="207243">
                <a:tc>
                  <a:txBody>
                    <a:bodyPr/>
                    <a:lstStyle/>
                    <a:p>
                      <a:pPr algn="l" fontAlgn="b"/>
                      <a:endParaRPr lang="sv-SE" sz="800" b="1"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62599851"/>
                  </a:ext>
                </a:extLst>
              </a:tr>
              <a:tr h="381180">
                <a:tc>
                  <a:txBody>
                    <a:bodyPr/>
                    <a:lstStyle/>
                    <a:p>
                      <a:pPr algn="l" fontAlgn="b"/>
                      <a:r>
                        <a:rPr lang="sv-SE" sz="800" b="1" i="0" u="none" strike="noStrike" dirty="0">
                          <a:solidFill>
                            <a:srgbClr val="000000"/>
                          </a:solidFill>
                          <a:effectLst/>
                          <a:latin typeface="Futura Std Book" panose="020B0502020204020303"/>
                        </a:rPr>
                        <a:t>Lönesumma per sysselsatt</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48504491"/>
                  </a:ext>
                </a:extLst>
              </a:tr>
              <a:tr h="207243">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555543795"/>
                  </a:ext>
                </a:extLst>
              </a:tr>
              <a:tr h="207243">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3681397"/>
                  </a:ext>
                </a:extLst>
              </a:tr>
              <a:tr h="198222">
                <a:tc>
                  <a:txBody>
                    <a:bodyPr/>
                    <a:lstStyle/>
                    <a:p>
                      <a:pPr algn="l" fontAlgn="b"/>
                      <a:r>
                        <a:rPr lang="sv-SE" sz="800" b="0" i="0" u="none" strike="noStrike">
                          <a:solidFill>
                            <a:srgbClr val="000000"/>
                          </a:solidFill>
                          <a:effectLst/>
                          <a:latin typeface="Futura Std Book" panose="020B0502020204020303"/>
                        </a:rPr>
                        <a:t>Sverige</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99,35</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5,74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19,69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24824370"/>
                  </a:ext>
                </a:extLst>
              </a:tr>
              <a:tr h="198222">
                <a:tc>
                  <a:txBody>
                    <a:bodyPr/>
                    <a:lstStyle/>
                    <a:p>
                      <a:pPr algn="l" fontAlgn="b"/>
                      <a:r>
                        <a:rPr lang="sv-SE" sz="800" b="0" i="0" u="none" strike="noStrike" dirty="0">
                          <a:solidFill>
                            <a:srgbClr val="000000"/>
                          </a:solidFill>
                          <a:effectLst/>
                          <a:latin typeface="Futura Std Book" panose="020B0502020204020303"/>
                        </a:rPr>
                        <a:t>Stockholmsregionen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105,95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43710416"/>
                  </a:ext>
                </a:extLst>
              </a:tr>
              <a:tr h="207243">
                <a:tc>
                  <a:txBody>
                    <a:bodyPr/>
                    <a:lstStyle/>
                    <a:p>
                      <a:pPr algn="l" fontAlgn="b"/>
                      <a:r>
                        <a:rPr lang="sv-SE" sz="800" b="1" i="0" u="none" strike="noStrike" dirty="0">
                          <a:solidFill>
                            <a:srgbClr val="000000"/>
                          </a:solidFill>
                          <a:effectLst/>
                          <a:latin typeface="Futura Std Book" panose="020B0502020204020303"/>
                        </a:rPr>
                        <a:t>Södermanlands län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78,90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5,06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6,85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19,05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09283696"/>
                  </a:ext>
                </a:extLst>
              </a:tr>
              <a:tr h="207243">
                <a:tc>
                  <a:txBody>
                    <a:bodyPr/>
                    <a:lstStyle/>
                    <a:p>
                      <a:pPr algn="l" fontAlgn="b"/>
                      <a:endParaRPr lang="sv-SE" sz="800" b="1" i="0" u="none" strike="noStrike">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7191247"/>
                  </a:ext>
                </a:extLst>
              </a:tr>
              <a:tr h="381180">
                <a:tc>
                  <a:txBody>
                    <a:bodyPr/>
                    <a:lstStyle/>
                    <a:p>
                      <a:pPr algn="l" fontAlgn="b"/>
                      <a:r>
                        <a:rPr lang="sv-SE" sz="800" b="1" i="0" u="none" strike="noStrike" dirty="0">
                          <a:solidFill>
                            <a:srgbClr val="000000"/>
                          </a:solidFill>
                          <a:effectLst/>
                          <a:latin typeface="Futura Std Book" panose="020B0502020204020303"/>
                        </a:rPr>
                        <a:t>Lönesumma per invånare</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97041482"/>
                  </a:ext>
                </a:extLst>
              </a:tr>
              <a:tr h="217606">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63417287"/>
                  </a:ext>
                </a:extLst>
              </a:tr>
              <a:tr h="207243">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64435377"/>
                  </a:ext>
                </a:extLst>
              </a:tr>
              <a:tr h="207243">
                <a:tc>
                  <a:txBody>
                    <a:bodyPr/>
                    <a:lstStyle/>
                    <a:p>
                      <a:pPr algn="l" fontAlgn="b"/>
                      <a:r>
                        <a:rPr lang="sv-SE" sz="800" b="0" i="0" u="none" strike="noStrike" dirty="0">
                          <a:solidFill>
                            <a:srgbClr val="000000"/>
                          </a:solidFill>
                          <a:effectLst/>
                          <a:latin typeface="Futura Std Book" panose="020B0502020204020303"/>
                        </a:rPr>
                        <a:t>Sverige</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47,06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16,37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14545701"/>
                  </a:ext>
                </a:extLst>
              </a:tr>
              <a:tr h="198222">
                <a:tc>
                  <a:txBody>
                    <a:bodyPr/>
                    <a:lstStyle/>
                    <a:p>
                      <a:pPr algn="l" fontAlgn="b"/>
                      <a:r>
                        <a:rPr lang="sv-SE" sz="800" b="0" i="0" u="none" strike="noStrike" dirty="0">
                          <a:solidFill>
                            <a:srgbClr val="000000"/>
                          </a:solidFill>
                          <a:effectLst/>
                          <a:latin typeface="Futura Std Book" panose="020B0502020204020303"/>
                        </a:rPr>
                        <a:t>Stockholmsregionen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51,51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16,38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82007534"/>
                  </a:ext>
                </a:extLst>
              </a:tr>
              <a:tr h="198222">
                <a:tc>
                  <a:txBody>
                    <a:bodyPr/>
                    <a:lstStyle/>
                    <a:p>
                      <a:pPr algn="l" fontAlgn="b"/>
                      <a:r>
                        <a:rPr lang="sv-SE" sz="800" b="1" i="0" u="none" strike="noStrike" dirty="0">
                          <a:solidFill>
                            <a:srgbClr val="000000"/>
                          </a:solidFill>
                          <a:effectLst/>
                          <a:latin typeface="Futura Std Book" panose="020B0502020204020303"/>
                        </a:rPr>
                        <a:t>Södermanlands län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33,99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3,95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13,72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66462298"/>
                  </a:ext>
                </a:extLst>
              </a:tr>
            </a:tbl>
          </a:graphicData>
        </a:graphic>
      </p:graphicFrame>
      <p:graphicFrame>
        <p:nvGraphicFramePr>
          <p:cNvPr id="8" name="Diagram 7">
            <a:extLst>
              <a:ext uri="{FF2B5EF4-FFF2-40B4-BE49-F238E27FC236}">
                <a16:creationId xmlns:a16="http://schemas.microsoft.com/office/drawing/2014/main" id="{8861CB47-6AED-4840-A3FE-BA2984BB728A}"/>
              </a:ext>
            </a:extLst>
          </p:cNvPr>
          <p:cNvGraphicFramePr>
            <a:graphicFrameLocks/>
          </p:cNvGraphicFramePr>
          <p:nvPr>
            <p:extLst>
              <p:ext uri="{D42A27DB-BD31-4B8C-83A1-F6EECF244321}">
                <p14:modId xmlns:p14="http://schemas.microsoft.com/office/powerpoint/2010/main" val="304822656"/>
              </p:ext>
            </p:extLst>
          </p:nvPr>
        </p:nvGraphicFramePr>
        <p:xfrm>
          <a:off x="648102" y="1947117"/>
          <a:ext cx="5243113" cy="37490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50" y="574952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50" y="1450749"/>
            <a:ext cx="5307014" cy="461665"/>
          </a:xfrm>
          <a:prstGeom prst="rect">
            <a:avLst/>
          </a:prstGeom>
          <a:noFill/>
        </p:spPr>
        <p:txBody>
          <a:bodyPr wrap="square" rtlCol="0">
            <a:spAutoFit/>
          </a:bodyPr>
          <a:lstStyle/>
          <a:p>
            <a:r>
              <a:rPr lang="sv-SE" sz="1200" b="1" dirty="0"/>
              <a:t>Lönesumma i privat sektor efter näringsgren, Södermanlands län</a:t>
            </a:r>
            <a:r>
              <a:rPr lang="sv-SE" sz="1400" dirty="0"/>
              <a:t/>
            </a:r>
            <a:br>
              <a:rPr lang="sv-SE" sz="1400" dirty="0"/>
            </a:br>
            <a:r>
              <a:rPr lang="sv-SE" sz="1200" dirty="0"/>
              <a:t>Index 100 = 2011 kv1</a:t>
            </a:r>
            <a:endParaRPr lang="sv-SE" sz="1400" dirty="0"/>
          </a:p>
        </p:txBody>
      </p:sp>
      <p:graphicFrame>
        <p:nvGraphicFramePr>
          <p:cNvPr id="36" name="Tabell 35">
            <a:extLst>
              <a:ext uri="{FF2B5EF4-FFF2-40B4-BE49-F238E27FC236}">
                <a16:creationId xmlns:a16="http://schemas.microsoft.com/office/drawing/2014/main" id="{E89B9536-D632-4272-B239-961FDB453067}"/>
              </a:ext>
            </a:extLst>
          </p:cNvPr>
          <p:cNvGraphicFramePr>
            <a:graphicFrameLocks noGrp="1"/>
          </p:cNvGraphicFramePr>
          <p:nvPr>
            <p:extLst>
              <p:ext uri="{D42A27DB-BD31-4B8C-83A1-F6EECF244321}">
                <p14:modId xmlns:p14="http://schemas.microsoft.com/office/powerpoint/2010/main" val="1978608660"/>
              </p:ext>
            </p:extLst>
          </p:nvPr>
        </p:nvGraphicFramePr>
        <p:xfrm>
          <a:off x="6482384" y="1226576"/>
          <a:ext cx="4680915" cy="4756756"/>
        </p:xfrm>
        <a:graphic>
          <a:graphicData uri="http://schemas.openxmlformats.org/drawingml/2006/table">
            <a:tbl>
              <a:tblPr/>
              <a:tblGrid>
                <a:gridCol w="1457006">
                  <a:extLst>
                    <a:ext uri="{9D8B030D-6E8A-4147-A177-3AD203B41FA5}">
                      <a16:colId xmlns:a16="http://schemas.microsoft.com/office/drawing/2014/main" val="113721078"/>
                    </a:ext>
                  </a:extLst>
                </a:gridCol>
                <a:gridCol w="820489">
                  <a:extLst>
                    <a:ext uri="{9D8B030D-6E8A-4147-A177-3AD203B41FA5}">
                      <a16:colId xmlns:a16="http://schemas.microsoft.com/office/drawing/2014/main" val="3115909381"/>
                    </a:ext>
                  </a:extLst>
                </a:gridCol>
                <a:gridCol w="849112">
                  <a:extLst>
                    <a:ext uri="{9D8B030D-6E8A-4147-A177-3AD203B41FA5}">
                      <a16:colId xmlns:a16="http://schemas.microsoft.com/office/drawing/2014/main" val="2256364747"/>
                    </a:ext>
                  </a:extLst>
                </a:gridCol>
                <a:gridCol w="777154">
                  <a:extLst>
                    <a:ext uri="{9D8B030D-6E8A-4147-A177-3AD203B41FA5}">
                      <a16:colId xmlns:a16="http://schemas.microsoft.com/office/drawing/2014/main" val="417104684"/>
                    </a:ext>
                  </a:extLst>
                </a:gridCol>
                <a:gridCol w="777154">
                  <a:extLst>
                    <a:ext uri="{9D8B030D-6E8A-4147-A177-3AD203B41FA5}">
                      <a16:colId xmlns:a16="http://schemas.microsoft.com/office/drawing/2014/main" val="4079732590"/>
                    </a:ext>
                  </a:extLst>
                </a:gridCol>
              </a:tblGrid>
              <a:tr h="334759">
                <a:tc>
                  <a:txBody>
                    <a:bodyPr/>
                    <a:lstStyle/>
                    <a:p>
                      <a:pPr algn="l" fontAlgn="b"/>
                      <a:endParaRPr lang="sv-SE" sz="10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851921662"/>
                  </a:ext>
                </a:extLst>
              </a:tr>
              <a:tr h="334759">
                <a:tc>
                  <a:txBody>
                    <a:bodyPr/>
                    <a:lstStyle/>
                    <a:p>
                      <a:pPr algn="l" fontAlgn="b"/>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01409141"/>
                  </a:ext>
                </a:extLst>
              </a:tr>
              <a:tr h="173138">
                <a:tc>
                  <a:txBody>
                    <a:bodyPr/>
                    <a:lstStyle/>
                    <a:p>
                      <a:pPr algn="l" rtl="0" fontAlgn="b"/>
                      <a:r>
                        <a:rPr lang="sv-SE" sz="800" b="1" i="0" u="none" strike="noStrike" dirty="0">
                          <a:solidFill>
                            <a:srgbClr val="000000"/>
                          </a:solidFill>
                          <a:effectLst/>
                          <a:latin typeface="Futura Std Book" panose="020B0502020204020303"/>
                        </a:rPr>
                        <a:t>Sverige</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0686415"/>
                  </a:ext>
                </a:extLst>
              </a:tr>
              <a:tr h="178935">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352,70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7,71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22,24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25485711"/>
                  </a:ext>
                </a:extLst>
              </a:tr>
              <a:tr h="178935">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71,41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4,60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14,18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8777330"/>
                  </a:ext>
                </a:extLst>
              </a:tr>
              <a:tr h="173138">
                <a:tc>
                  <a:txBody>
                    <a:bodyPr/>
                    <a:lstStyle/>
                    <a:p>
                      <a:pPr algn="l" rtl="0" fontAlgn="b"/>
                      <a:r>
                        <a:rPr lang="sv-SE" sz="800" b="0" i="1" u="none" strike="noStrike">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243,52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23,47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59166830"/>
                  </a:ext>
                </a:extLst>
              </a:tr>
              <a:tr h="173138">
                <a:tc>
                  <a:txBody>
                    <a:bodyPr/>
                    <a:lstStyle/>
                    <a:p>
                      <a:pPr algn="l" rtl="0" fontAlgn="b"/>
                      <a:r>
                        <a:rPr lang="sv-SE" sz="800" b="0" i="1" u="none" strike="noStrike" dirty="0">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37,77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31,38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0904281"/>
                  </a:ext>
                </a:extLst>
              </a:tr>
              <a:tr h="173138">
                <a:tc>
                  <a:txBody>
                    <a:bodyPr/>
                    <a:lstStyle/>
                    <a:p>
                      <a:pPr algn="l" rtl="0" fontAlgn="b"/>
                      <a:r>
                        <a:rPr lang="sv-SE" sz="800" b="0" i="0" u="none" strike="noStrike">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136,23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6,23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22,92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34418998"/>
                  </a:ext>
                </a:extLst>
              </a:tr>
              <a:tr h="173138">
                <a:tc>
                  <a:txBody>
                    <a:bodyPr/>
                    <a:lstStyle/>
                    <a:p>
                      <a:pPr algn="l" rtl="0" fontAlgn="b"/>
                      <a:r>
                        <a:rPr lang="sv-SE" sz="800" b="1" i="0" u="none" strike="noStrike">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488,94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13,94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22,43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6357264"/>
                  </a:ext>
                </a:extLst>
              </a:tr>
              <a:tr h="334759">
                <a:tc>
                  <a:txBody>
                    <a:bodyPr/>
                    <a:lstStyle/>
                    <a:p>
                      <a:pPr algn="l" rtl="0" fontAlgn="b"/>
                      <a:r>
                        <a:rPr lang="sv-SE" sz="800" b="1" i="0" u="none" strike="noStrike" dirty="0">
                          <a:solidFill>
                            <a:srgbClr val="000000"/>
                          </a:solidFill>
                          <a:effectLst/>
                          <a:latin typeface="Futura Std Book" panose="020B0502020204020303"/>
                        </a:rPr>
                        <a:t>Stockholmsregionen</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91717724"/>
                  </a:ext>
                </a:extLst>
              </a:tr>
              <a:tr h="173138">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182,85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22,26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63573177"/>
                  </a:ext>
                </a:extLst>
              </a:tr>
              <a:tr h="173138">
                <a:tc>
                  <a:txBody>
                    <a:bodyPr/>
                    <a:lstStyle/>
                    <a:p>
                      <a:pPr algn="l" rtl="0" fontAlgn="b"/>
                      <a:r>
                        <a:rPr lang="sv-SE" sz="800" b="0" i="1" u="none" strike="noStrike">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27,51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3,81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6,80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5478029"/>
                  </a:ext>
                </a:extLst>
              </a:tr>
              <a:tr h="173138">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138,01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1,54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24,82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7835288"/>
                  </a:ext>
                </a:extLst>
              </a:tr>
              <a:tr h="173138">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17,33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3,84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30,93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1059447"/>
                  </a:ext>
                </a:extLst>
              </a:tr>
              <a:tr h="173138">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59,82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26,66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186748"/>
                  </a:ext>
                </a:extLst>
              </a:tr>
              <a:tr h="178935">
                <a:tc>
                  <a:txBody>
                    <a:bodyPr/>
                    <a:lstStyle/>
                    <a:p>
                      <a:pPr algn="l" rtl="0" fontAlgn="b"/>
                      <a:r>
                        <a:rPr lang="sv-SE" sz="800" b="1" i="0" u="none" strike="noStrike">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242,67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6,27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2,65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23,32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889924"/>
                  </a:ext>
                </a:extLst>
              </a:tr>
              <a:tr h="334759">
                <a:tc>
                  <a:txBody>
                    <a:bodyPr/>
                    <a:lstStyle/>
                    <a:p>
                      <a:pPr algn="l" rtl="0" fontAlgn="b"/>
                      <a:r>
                        <a:rPr lang="sv-SE" sz="800" b="1" i="0" u="none" strike="noStrike" dirty="0">
                          <a:solidFill>
                            <a:srgbClr val="000000"/>
                          </a:solidFill>
                          <a:effectLst/>
                          <a:latin typeface="Futura Std Book" panose="020B0502020204020303"/>
                        </a:rPr>
                        <a:t>Södermanlands län</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78121778"/>
                  </a:ext>
                </a:extLst>
              </a:tr>
              <a:tr h="173138">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6,43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15,47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23016887"/>
                  </a:ext>
                </a:extLst>
              </a:tr>
              <a:tr h="173138">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13,49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6277510"/>
                  </a:ext>
                </a:extLst>
              </a:tr>
              <a:tr h="173138">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3,54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1,98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12,30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5803847"/>
                  </a:ext>
                </a:extLst>
              </a:tr>
              <a:tr h="173138">
                <a:tc>
                  <a:txBody>
                    <a:bodyPr/>
                    <a:lstStyle/>
                    <a:p>
                      <a:pPr algn="l" rtl="0" fontAlgn="b"/>
                      <a:r>
                        <a:rPr lang="sv-SE" sz="800" b="0" i="1" u="none" strike="noStrike" dirty="0">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33,30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38950023"/>
                  </a:ext>
                </a:extLst>
              </a:tr>
              <a:tr h="173138">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5,86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27,99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80005548"/>
                  </a:ext>
                </a:extLst>
              </a:tr>
              <a:tr h="173138">
                <a:tc>
                  <a:txBody>
                    <a:bodyPr/>
                    <a:lstStyle/>
                    <a:p>
                      <a:pPr algn="l" rtl="0" fontAlgn="b"/>
                      <a:r>
                        <a:rPr lang="sv-SE" sz="800" b="1" i="0" u="none" strike="noStrike" dirty="0">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10,19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4,50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19,79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0937104"/>
                  </a:ext>
                </a:extLst>
              </a:tr>
            </a:tbl>
          </a:graphicData>
        </a:graphic>
      </p:graphicFrame>
      <p:sp>
        <p:nvSpPr>
          <p:cNvPr id="10" name="Rektangel 9">
            <a:extLst>
              <a:ext uri="{FF2B5EF4-FFF2-40B4-BE49-F238E27FC236}">
                <a16:creationId xmlns:a16="http://schemas.microsoft.com/office/drawing/2014/main" id="{7AE5B7B6-6595-4501-8693-87232A44E5CB}"/>
              </a:ext>
            </a:extLst>
          </p:cNvPr>
          <p:cNvSpPr/>
          <p:nvPr/>
        </p:nvSpPr>
        <p:spPr>
          <a:xfrm>
            <a:off x="6167438" y="6149092"/>
            <a:ext cx="3564132"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700" dirty="0"/>
              <a:t>*I övrigt ingår jordbruk, skogsbruk och fiske, byggverksamhet samt okänd näringsgren</a:t>
            </a:r>
            <a:br>
              <a:rPr lang="sv-SE" sz="700" dirty="0"/>
            </a:br>
            <a:endParaRPr lang="sv-SE" sz="700" dirty="0"/>
          </a:p>
          <a:p>
            <a:r>
              <a:rPr lang="sv-SE" sz="700" dirty="0"/>
              <a:t>**</a:t>
            </a:r>
            <a:r>
              <a:rPr lang="sv-SE" sz="700" dirty="0" err="1"/>
              <a:t>fr.o.m</a:t>
            </a:r>
            <a:r>
              <a:rPr lang="sv-SE" sz="700" dirty="0"/>
              <a:t> Q3 2019 redovisar Försvarsmakten samtliga anställda i Stockholm vilket påverkar lönesummorna för statlig och därmed också offentlig sektor. Detta innebär att statistiken ej är jämförbar med tidigare kvartal.</a:t>
            </a:r>
          </a:p>
        </p:txBody>
      </p:sp>
      <p:graphicFrame>
        <p:nvGraphicFramePr>
          <p:cNvPr id="12" name="Diagram 11">
            <a:extLst>
              <a:ext uri="{FF2B5EF4-FFF2-40B4-BE49-F238E27FC236}">
                <a16:creationId xmlns:a16="http://schemas.microsoft.com/office/drawing/2014/main" id="{10ECEB2C-3224-43C0-8808-1A61E9E9A40F}"/>
              </a:ext>
            </a:extLst>
          </p:cNvPr>
          <p:cNvGraphicFramePr>
            <a:graphicFrameLocks/>
          </p:cNvGraphicFramePr>
          <p:nvPr>
            <p:extLst>
              <p:ext uri="{D42A27DB-BD31-4B8C-83A1-F6EECF244321}">
                <p14:modId xmlns:p14="http://schemas.microsoft.com/office/powerpoint/2010/main" val="1396469936"/>
              </p:ext>
            </p:extLst>
          </p:nvPr>
        </p:nvGraphicFramePr>
        <p:xfrm>
          <a:off x="646906" y="1932169"/>
          <a:ext cx="5377657" cy="3817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04373"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5" y="1868484"/>
            <a:ext cx="4704373" cy="1560516"/>
          </a:xfrm>
        </p:spPr>
        <p:txBody>
          <a:bodyPr/>
          <a:lstStyle/>
          <a:p>
            <a:pPr lvl="4"/>
            <a:r>
              <a:rPr lang="sv-SE" sz="1400" dirty="0"/>
              <a:t>Nyföretagandet ökade med 16 procent under </a:t>
            </a:r>
            <a:r>
              <a:rPr lang="sv-SE" sz="1400" dirty="0" smtClean="0"/>
              <a:t>kvartalet pådrivet av en stark ökning i Eskilstuna, </a:t>
            </a:r>
            <a:r>
              <a:rPr lang="sv-SE" sz="1400" dirty="0"/>
              <a:t>vilket är högre än för Stockholmsregionen som </a:t>
            </a:r>
            <a:r>
              <a:rPr lang="sv-SE" sz="1400" dirty="0" smtClean="0"/>
              <a:t>helhet.</a:t>
            </a:r>
            <a:endParaRPr lang="sv-SE" sz="1400" dirty="0"/>
          </a:p>
          <a:p>
            <a:pPr lvl="4"/>
            <a:r>
              <a:rPr lang="sv-SE" sz="1400" dirty="0"/>
              <a:t>421 av 547 nystartade företag var aktiebolag.</a:t>
            </a:r>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6" y="3437555"/>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8504A17A-56E7-4831-BCC1-D9D819E13ED4}"/>
              </a:ext>
            </a:extLst>
          </p:cNvPr>
          <p:cNvGraphicFramePr>
            <a:graphicFrameLocks noGrp="1"/>
          </p:cNvGraphicFramePr>
          <p:nvPr>
            <p:extLst>
              <p:ext uri="{D42A27DB-BD31-4B8C-83A1-F6EECF244321}">
                <p14:modId xmlns:p14="http://schemas.microsoft.com/office/powerpoint/2010/main" val="2323915553"/>
              </p:ext>
            </p:extLst>
          </p:nvPr>
        </p:nvGraphicFramePr>
        <p:xfrm>
          <a:off x="6755216" y="3714554"/>
          <a:ext cx="4704372" cy="2266432"/>
        </p:xfrm>
        <a:graphic>
          <a:graphicData uri="http://schemas.openxmlformats.org/drawingml/2006/table">
            <a:tbl>
              <a:tblPr bandRow="1">
                <a:tableStyleId>{2D5ABB26-0587-4C30-8999-92F81FD0307C}</a:tableStyleId>
              </a:tblPr>
              <a:tblGrid>
                <a:gridCol w="1536681">
                  <a:extLst>
                    <a:ext uri="{9D8B030D-6E8A-4147-A177-3AD203B41FA5}">
                      <a16:colId xmlns:a16="http://schemas.microsoft.com/office/drawing/2014/main" val="1678076792"/>
                    </a:ext>
                  </a:extLst>
                </a:gridCol>
                <a:gridCol w="682478">
                  <a:extLst>
                    <a:ext uri="{9D8B030D-6E8A-4147-A177-3AD203B41FA5}">
                      <a16:colId xmlns:a16="http://schemas.microsoft.com/office/drawing/2014/main" val="2601369493"/>
                    </a:ext>
                  </a:extLst>
                </a:gridCol>
                <a:gridCol w="774267">
                  <a:extLst>
                    <a:ext uri="{9D8B030D-6E8A-4147-A177-3AD203B41FA5}">
                      <a16:colId xmlns:a16="http://schemas.microsoft.com/office/drawing/2014/main" val="2395970223"/>
                    </a:ext>
                  </a:extLst>
                </a:gridCol>
                <a:gridCol w="612961">
                  <a:extLst>
                    <a:ext uri="{9D8B030D-6E8A-4147-A177-3AD203B41FA5}">
                      <a16:colId xmlns:a16="http://schemas.microsoft.com/office/drawing/2014/main" val="3235649811"/>
                    </a:ext>
                  </a:extLst>
                </a:gridCol>
                <a:gridCol w="559193">
                  <a:extLst>
                    <a:ext uri="{9D8B030D-6E8A-4147-A177-3AD203B41FA5}">
                      <a16:colId xmlns:a16="http://schemas.microsoft.com/office/drawing/2014/main" val="1050073455"/>
                    </a:ext>
                  </a:extLst>
                </a:gridCol>
                <a:gridCol w="538792">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22 116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74 355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11 299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38 429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547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1 731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628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8808525D-C653-4715-9904-40A10BA151FC}"/>
              </a:ext>
            </a:extLst>
          </p:cNvPr>
          <p:cNvGraphicFramePr>
            <a:graphicFrameLocks/>
          </p:cNvGraphicFramePr>
          <p:nvPr>
            <p:extLst>
              <p:ext uri="{D42A27DB-BD31-4B8C-83A1-F6EECF244321}">
                <p14:modId xmlns:p14="http://schemas.microsoft.com/office/powerpoint/2010/main" val="1587880723"/>
              </p:ext>
            </p:extLst>
          </p:nvPr>
        </p:nvGraphicFramePr>
        <p:xfrm>
          <a:off x="645384" y="1904029"/>
          <a:ext cx="5889640" cy="38529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1883" y="2147582"/>
            <a:ext cx="4722412" cy="1279902"/>
          </a:xfrm>
        </p:spPr>
        <p:txBody>
          <a:bodyPr/>
          <a:lstStyle/>
          <a:p>
            <a:pPr lvl="4"/>
            <a:r>
              <a:rPr lang="sv-SE" sz="1400" dirty="0"/>
              <a:t>Företagskonkurserna ökade med 2 procent i länet </a:t>
            </a:r>
            <a:r>
              <a:rPr lang="sv-SE" sz="1400" dirty="0" smtClean="0"/>
              <a:t>men </a:t>
            </a:r>
            <a:r>
              <a:rPr lang="sv-SE" sz="1400" dirty="0"/>
              <a:t>minskade 18 </a:t>
            </a:r>
            <a:r>
              <a:rPr lang="sv-SE" sz="1400" dirty="0" smtClean="0"/>
              <a:t>procent </a:t>
            </a:r>
            <a:r>
              <a:rPr lang="sv-SE" sz="1400" dirty="0"/>
              <a:t>i Eskilstuna kommun jämfört med samma period förra året.</a:t>
            </a:r>
            <a:br>
              <a:rPr lang="sv-SE" sz="1400" dirty="0"/>
            </a:b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06DF4121-0F56-43EF-ABB6-5949A4127340}"/>
              </a:ext>
            </a:extLst>
          </p:cNvPr>
          <p:cNvGraphicFramePr>
            <a:graphicFrameLocks noGrp="1"/>
          </p:cNvGraphicFramePr>
          <p:nvPr>
            <p:extLst>
              <p:ext uri="{D42A27DB-BD31-4B8C-83A1-F6EECF244321}">
                <p14:modId xmlns:p14="http://schemas.microsoft.com/office/powerpoint/2010/main" val="1809390931"/>
              </p:ext>
            </p:extLst>
          </p:nvPr>
        </p:nvGraphicFramePr>
        <p:xfrm>
          <a:off x="6755213" y="3705999"/>
          <a:ext cx="4722412" cy="2266433"/>
        </p:xfrm>
        <a:graphic>
          <a:graphicData uri="http://schemas.openxmlformats.org/drawingml/2006/table">
            <a:tbl>
              <a:tblPr bandRow="1">
                <a:tableStyleId>{2D5ABB26-0587-4C30-8999-92F81FD0307C}</a:tableStyleId>
              </a:tblPr>
              <a:tblGrid>
                <a:gridCol w="1542574">
                  <a:extLst>
                    <a:ext uri="{9D8B030D-6E8A-4147-A177-3AD203B41FA5}">
                      <a16:colId xmlns:a16="http://schemas.microsoft.com/office/drawing/2014/main" val="1678076792"/>
                    </a:ext>
                  </a:extLst>
                </a:gridCol>
                <a:gridCol w="685095">
                  <a:extLst>
                    <a:ext uri="{9D8B030D-6E8A-4147-A177-3AD203B41FA5}">
                      <a16:colId xmlns:a16="http://schemas.microsoft.com/office/drawing/2014/main" val="2601369493"/>
                    </a:ext>
                  </a:extLst>
                </a:gridCol>
                <a:gridCol w="777236">
                  <a:extLst>
                    <a:ext uri="{9D8B030D-6E8A-4147-A177-3AD203B41FA5}">
                      <a16:colId xmlns:a16="http://schemas.microsoft.com/office/drawing/2014/main" val="2395970223"/>
                    </a:ext>
                  </a:extLst>
                </a:gridCol>
                <a:gridCol w="615312">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1 751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7 342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897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3 815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8B4B4E79-80AE-4CDD-A4ED-0DAC791DDEFE}"/>
              </a:ext>
            </a:extLst>
          </p:cNvPr>
          <p:cNvGraphicFramePr>
            <a:graphicFrameLocks/>
          </p:cNvGraphicFramePr>
          <p:nvPr>
            <p:extLst>
              <p:ext uri="{D42A27DB-BD31-4B8C-83A1-F6EECF244321}">
                <p14:modId xmlns:p14="http://schemas.microsoft.com/office/powerpoint/2010/main" val="2975685937"/>
              </p:ext>
            </p:extLst>
          </p:nvPr>
        </p:nvGraphicFramePr>
        <p:xfrm>
          <a:off x="852401" y="2030135"/>
          <a:ext cx="5615512" cy="3730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1870745"/>
            <a:ext cx="4722411" cy="1567141"/>
          </a:xfrm>
        </p:spPr>
        <p:txBody>
          <a:bodyPr/>
          <a:lstStyle/>
          <a:p>
            <a:pPr lvl="4"/>
            <a:r>
              <a:rPr lang="sv-SE" sz="1400" dirty="0"/>
              <a:t>Antalet sysselsatta invånare minskade med </a:t>
            </a:r>
            <a:br>
              <a:rPr lang="sv-SE" sz="1400" dirty="0"/>
            </a:br>
            <a:r>
              <a:rPr lang="sv-SE" sz="1400" dirty="0"/>
              <a:t>2,2 procent eller 2 900 personer under kvartalet. </a:t>
            </a:r>
          </a:p>
          <a:p>
            <a:pPr lvl="4"/>
            <a:r>
              <a:rPr lang="sv-SE" sz="1400" dirty="0" smtClean="0"/>
              <a:t>Sysselsättningen i Stockholmsregionen och i Sverige som helhet minskade än mer. </a:t>
            </a:r>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2011 kv1</a:t>
            </a:r>
            <a:endParaRPr lang="sv-SE" sz="1400" dirty="0"/>
          </a:p>
        </p:txBody>
      </p:sp>
      <p:graphicFrame>
        <p:nvGraphicFramePr>
          <p:cNvPr id="17" name="Tabell 16">
            <a:extLst>
              <a:ext uri="{FF2B5EF4-FFF2-40B4-BE49-F238E27FC236}">
                <a16:creationId xmlns:a16="http://schemas.microsoft.com/office/drawing/2014/main" id="{BB158BE0-4D88-4C6C-9E07-FD0B72B63036}"/>
              </a:ext>
            </a:extLst>
          </p:cNvPr>
          <p:cNvGraphicFramePr>
            <a:graphicFrameLocks noGrp="1"/>
          </p:cNvGraphicFramePr>
          <p:nvPr>
            <p:extLst>
              <p:ext uri="{D42A27DB-BD31-4B8C-83A1-F6EECF244321}">
                <p14:modId xmlns:p14="http://schemas.microsoft.com/office/powerpoint/2010/main" val="27129739"/>
              </p:ext>
            </p:extLst>
          </p:nvPr>
        </p:nvGraphicFramePr>
        <p:xfrm>
          <a:off x="6755214" y="3726940"/>
          <a:ext cx="4722411" cy="2245492"/>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7249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4 921 400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-134 100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-2,7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2,3 </a:t>
                      </a:r>
                    </a:p>
                  </a:txBody>
                  <a:tcPr marL="9525" marR="9525" marT="9525" marB="0" anchor="ctr"/>
                </a:tc>
                <a:extLst>
                  <a:ext uri="{0D108BD9-81ED-4DB2-BD59-A6C34878D82A}">
                    <a16:rowId xmlns:a16="http://schemas.microsoft.com/office/drawing/2014/main" val="1544414373"/>
                  </a:ext>
                </a:extLst>
              </a:tr>
              <a:tr h="47249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2 290 500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-62 100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-2,6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3,9 </a:t>
                      </a:r>
                    </a:p>
                  </a:txBody>
                  <a:tcPr marL="9525" marR="9525" marT="9525" marB="0" anchor="ctr"/>
                </a:tc>
                <a:extLst>
                  <a:ext uri="{0D108BD9-81ED-4DB2-BD59-A6C34878D82A}">
                    <a16:rowId xmlns:a16="http://schemas.microsoft.com/office/drawing/2014/main" val="4178915708"/>
                  </a:ext>
                </a:extLst>
              </a:tr>
              <a:tr h="472490">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129 100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-2 900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-2,2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0,6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2" name="Diagram 11">
            <a:extLst>
              <a:ext uri="{FF2B5EF4-FFF2-40B4-BE49-F238E27FC236}">
                <a16:creationId xmlns:a16="http://schemas.microsoft.com/office/drawing/2014/main" id="{EC9A5972-F9BB-4D4C-A08A-30BB1C681EC7}"/>
              </a:ext>
            </a:extLst>
          </p:cNvPr>
          <p:cNvGraphicFramePr>
            <a:graphicFrameLocks/>
          </p:cNvGraphicFramePr>
          <p:nvPr>
            <p:extLst>
              <p:ext uri="{D42A27DB-BD31-4B8C-83A1-F6EECF244321}">
                <p14:modId xmlns:p14="http://schemas.microsoft.com/office/powerpoint/2010/main" val="2811001573"/>
              </p:ext>
            </p:extLst>
          </p:nvPr>
        </p:nvGraphicFramePr>
        <p:xfrm>
          <a:off x="732405" y="1955882"/>
          <a:ext cx="5811007" cy="3698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436820723"/>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bg1"/>
                          </a:solidFill>
                        </a:rPr>
                        <a:t>Södermanlands </a:t>
                      </a:r>
                      <a:r>
                        <a:rPr lang="sv-SE" sz="10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19 800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av verkstadsvaror </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10 600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26,4</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13 000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a:t>
                      </a:r>
                      <a:r>
                        <a:rPr lang="sv-SE" sz="800"/>
                        <a:t>och restaurang</a:t>
                      </a:r>
                      <a:endParaRPr lang="sv-SE" sz="80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16 700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-10,7</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26,6</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16 800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7,0</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18 600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-16,6</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129 100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endParaRPr lang="sv-SE" sz="800" dirty="0"/>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129 100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-2 900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2329</TotalTime>
  <Words>2978</Words>
  <Application>Microsoft Office PowerPoint</Application>
  <PresentationFormat>Bredbild</PresentationFormat>
  <Paragraphs>1138</Paragraphs>
  <Slides>23</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Calibri</vt:lpstr>
      <vt:lpstr>Futura Std Book</vt:lpstr>
      <vt:lpstr>Futura Std Book</vt:lpstr>
      <vt:lpstr>Garamond</vt:lpstr>
      <vt:lpstr>Times New Roman</vt:lpstr>
      <vt:lpstr>Wingdings</vt:lpstr>
      <vt:lpstr>Stockholm Business Region</vt:lpstr>
      <vt:lpstr>PowerPoint-presentation</vt:lpstr>
      <vt:lpstr>Om rapporten</vt:lpstr>
      <vt:lpstr>Ekonomisk återhämtning, men svagare arbetsmarknad</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Stefan Frid</cp:lastModifiedBy>
  <cp:revision>519</cp:revision>
  <cp:lastPrinted>2020-03-19T17:55:17Z</cp:lastPrinted>
  <dcterms:created xsi:type="dcterms:W3CDTF">2019-04-29T08:02:07Z</dcterms:created>
  <dcterms:modified xsi:type="dcterms:W3CDTF">2021-07-01T06:17:38Z</dcterms:modified>
</cp:coreProperties>
</file>