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364"/>
    <a:srgbClr val="C400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484" y="52"/>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2\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2\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Grafdata'!$B$54</c:f>
              <c:strCache>
                <c:ptCount val="1"/>
                <c:pt idx="0">
                  <c:v>Total</c:v>
                </c:pt>
              </c:strCache>
            </c:strRef>
          </c:tx>
          <c:spPr>
            <a:ln w="28575" cap="rnd">
              <a:solidFill>
                <a:schemeClr val="accent1"/>
              </a:solidFill>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Grafdata'!$C$54:$AQ$54</c:f>
              <c:numCache>
                <c:formatCode>General</c:formatCode>
                <c:ptCount val="41"/>
                <c:pt idx="0">
                  <c:v>100</c:v>
                </c:pt>
                <c:pt idx="1">
                  <c:v>100.52374476751007</c:v>
                </c:pt>
                <c:pt idx="2">
                  <c:v>98.533856338705036</c:v>
                </c:pt>
                <c:pt idx="3">
                  <c:v>96.849858059540352</c:v>
                </c:pt>
                <c:pt idx="4">
                  <c:v>103.85633069234838</c:v>
                </c:pt>
                <c:pt idx="5">
                  <c:v>104.34869925337942</c:v>
                </c:pt>
                <c:pt idx="6">
                  <c:v>103.47341009944985</c:v>
                </c:pt>
                <c:pt idx="7">
                  <c:v>100.45557844588123</c:v>
                </c:pt>
                <c:pt idx="8">
                  <c:v>106.56620814458915</c:v>
                </c:pt>
                <c:pt idx="9">
                  <c:v>108.05472595956897</c:v>
                </c:pt>
                <c:pt idx="10">
                  <c:v>106.87496358249604</c:v>
                </c:pt>
                <c:pt idx="11">
                  <c:v>104.55556887443697</c:v>
                </c:pt>
                <c:pt idx="12">
                  <c:v>111.34613492986117</c:v>
                </c:pt>
                <c:pt idx="13">
                  <c:v>111.78737758040701</c:v>
                </c:pt>
                <c:pt idx="14">
                  <c:v>109.50831996842032</c:v>
                </c:pt>
                <c:pt idx="15">
                  <c:v>108.57438212754495</c:v>
                </c:pt>
                <c:pt idx="16">
                  <c:v>116.16747527401456</c:v>
                </c:pt>
                <c:pt idx="17">
                  <c:v>114.98709181013655</c:v>
                </c:pt>
                <c:pt idx="18">
                  <c:v>113.43186484719836</c:v>
                </c:pt>
                <c:pt idx="19">
                  <c:v>112.1087263920307</c:v>
                </c:pt>
                <c:pt idx="20">
                  <c:v>119.21804401099095</c:v>
                </c:pt>
                <c:pt idx="21">
                  <c:v>118.76140786111252</c:v>
                </c:pt>
                <c:pt idx="22">
                  <c:v>118.37852832573313</c:v>
                </c:pt>
                <c:pt idx="23">
                  <c:v>114.42405251118628</c:v>
                </c:pt>
                <c:pt idx="24">
                  <c:v>123.35261935788452</c:v>
                </c:pt>
                <c:pt idx="25">
                  <c:v>122.93099854463371</c:v>
                </c:pt>
                <c:pt idx="26">
                  <c:v>122.56803858307856</c:v>
                </c:pt>
                <c:pt idx="27">
                  <c:v>121.26502780864112</c:v>
                </c:pt>
                <c:pt idx="28">
                  <c:v>129.92899692961771</c:v>
                </c:pt>
                <c:pt idx="29">
                  <c:v>128.70203884363337</c:v>
                </c:pt>
                <c:pt idx="30">
                  <c:v>126.81819380602319</c:v>
                </c:pt>
                <c:pt idx="31">
                  <c:v>124.2772109484353</c:v>
                </c:pt>
                <c:pt idx="32">
                  <c:v>134.44394697659064</c:v>
                </c:pt>
                <c:pt idx="33">
                  <c:v>131.054580886623</c:v>
                </c:pt>
                <c:pt idx="34">
                  <c:v>131.31784834653863</c:v>
                </c:pt>
                <c:pt idx="35">
                  <c:v>130.57259411217055</c:v>
                </c:pt>
                <c:pt idx="36">
                  <c:v>130.62860549115086</c:v>
                </c:pt>
                <c:pt idx="37">
                  <c:v>129.81651034788084</c:v>
                </c:pt>
                <c:pt idx="38">
                  <c:v>129.77273216980839</c:v>
                </c:pt>
                <c:pt idx="39">
                  <c:v>130.8635229545495</c:v>
                </c:pt>
                <c:pt idx="40">
                  <c:v>138.1179769954218</c:v>
                </c:pt>
              </c:numCache>
            </c:numRef>
          </c:val>
          <c:smooth val="0"/>
          <c:extLst>
            <c:ext xmlns:c16="http://schemas.microsoft.com/office/drawing/2014/chart" uri="{C3380CC4-5D6E-409C-BE32-E72D297353CC}">
              <c16:uniqueId val="{00000000-842A-4E6C-A7CA-2ADAFF4AD0CA}"/>
            </c:ext>
          </c:extLst>
        </c:ser>
        <c:ser>
          <c:idx val="1"/>
          <c:order val="1"/>
          <c:tx>
            <c:strRef>
              <c:f>'s4 Grafdata'!$B$55</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Grafdata'!$C$55:$AQ$55</c:f>
              <c:numCache>
                <c:formatCode>General</c:formatCode>
                <c:ptCount val="41"/>
                <c:pt idx="0">
                  <c:v>100</c:v>
                </c:pt>
                <c:pt idx="1">
                  <c:v>100.40568196082297</c:v>
                </c:pt>
                <c:pt idx="2">
                  <c:v>98.214138763655242</c:v>
                </c:pt>
                <c:pt idx="3">
                  <c:v>96.382836832425312</c:v>
                </c:pt>
                <c:pt idx="4">
                  <c:v>103.08027571090794</c:v>
                </c:pt>
                <c:pt idx="5">
                  <c:v>103.36332333722542</c:v>
                </c:pt>
                <c:pt idx="6">
                  <c:v>102.34588980081402</c:v>
                </c:pt>
                <c:pt idx="7">
                  <c:v>99.137304836786981</c:v>
                </c:pt>
                <c:pt idx="8">
                  <c:v>104.79720330021929</c:v>
                </c:pt>
                <c:pt idx="9">
                  <c:v>105.95717263129467</c:v>
                </c:pt>
                <c:pt idx="10">
                  <c:v>104.55555895928698</c:v>
                </c:pt>
                <c:pt idx="11">
                  <c:v>102.01635070064799</c:v>
                </c:pt>
                <c:pt idx="12">
                  <c:v>108.27641200514385</c:v>
                </c:pt>
                <c:pt idx="13">
                  <c:v>108.45040261439232</c:v>
                </c:pt>
                <c:pt idx="14">
                  <c:v>106.0473611163674</c:v>
                </c:pt>
                <c:pt idx="15">
                  <c:v>104.92683403630222</c:v>
                </c:pt>
                <c:pt idx="16">
                  <c:v>111.87406650622083</c:v>
                </c:pt>
                <c:pt idx="17">
                  <c:v>110.40628857924706</c:v>
                </c:pt>
                <c:pt idx="18">
                  <c:v>108.77743106432357</c:v>
                </c:pt>
                <c:pt idx="19">
                  <c:v>107.29746199710389</c:v>
                </c:pt>
                <c:pt idx="20">
                  <c:v>113.79698058339187</c:v>
                </c:pt>
                <c:pt idx="21">
                  <c:v>112.86375219670937</c:v>
                </c:pt>
                <c:pt idx="22">
                  <c:v>112.09886518518995</c:v>
                </c:pt>
                <c:pt idx="23">
                  <c:v>107.97853915704113</c:v>
                </c:pt>
                <c:pt idx="24">
                  <c:v>115.97448026973117</c:v>
                </c:pt>
                <c:pt idx="25">
                  <c:v>115.15940201143515</c:v>
                </c:pt>
                <c:pt idx="26">
                  <c:v>114.58220606867248</c:v>
                </c:pt>
                <c:pt idx="27">
                  <c:v>113.14164418837356</c:v>
                </c:pt>
                <c:pt idx="28">
                  <c:v>120.85149650552313</c:v>
                </c:pt>
                <c:pt idx="29">
                  <c:v>119.42667048027275</c:v>
                </c:pt>
                <c:pt idx="30">
                  <c:v>117.32890089274252</c:v>
                </c:pt>
                <c:pt idx="31">
                  <c:v>114.73219092906734</c:v>
                </c:pt>
                <c:pt idx="32">
                  <c:v>123.80643795459896</c:v>
                </c:pt>
                <c:pt idx="33">
                  <c:v>120.53195724753367</c:v>
                </c:pt>
                <c:pt idx="34">
                  <c:v>120.64799050974271</c:v>
                </c:pt>
                <c:pt idx="35">
                  <c:v>119.73627073697246</c:v>
                </c:pt>
                <c:pt idx="36">
                  <c:v>119.57951355010617</c:v>
                </c:pt>
                <c:pt idx="37">
                  <c:v>118.73960692986037</c:v>
                </c:pt>
                <c:pt idx="38">
                  <c:v>118.6708681113905</c:v>
                </c:pt>
                <c:pt idx="39">
                  <c:v>119.45111329005523</c:v>
                </c:pt>
                <c:pt idx="40">
                  <c:v>125.74908444425826</c:v>
                </c:pt>
              </c:numCache>
            </c:numRef>
          </c:val>
          <c:smooth val="0"/>
          <c:extLst>
            <c:ext xmlns:c16="http://schemas.microsoft.com/office/drawing/2014/chart" uri="{C3380CC4-5D6E-409C-BE32-E72D297353CC}">
              <c16:uniqueId val="{00000001-842A-4E6C-A7CA-2ADAFF4AD0CA}"/>
            </c:ext>
          </c:extLst>
        </c:ser>
        <c:ser>
          <c:idx val="2"/>
          <c:order val="2"/>
          <c:tx>
            <c:strRef>
              <c:f>'s4 Grafdata'!$B$56</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's4 Grafdata'!$C$56:$AQ$56</c:f>
              <c:numCache>
                <c:formatCode>General</c:formatCode>
                <c:ptCount val="41"/>
                <c:pt idx="0">
                  <c:v>100</c:v>
                </c:pt>
                <c:pt idx="1">
                  <c:v>100.35264052109727</c:v>
                </c:pt>
                <c:pt idx="2">
                  <c:v>98.702146443467953</c:v>
                </c:pt>
                <c:pt idx="3">
                  <c:v>98.444439778024972</c:v>
                </c:pt>
                <c:pt idx="4">
                  <c:v>104.2116988042127</c:v>
                </c:pt>
                <c:pt idx="5">
                  <c:v>101.32535117898512</c:v>
                </c:pt>
                <c:pt idx="6">
                  <c:v>100.39231600219574</c:v>
                </c:pt>
                <c:pt idx="7">
                  <c:v>99.77510035310641</c:v>
                </c:pt>
                <c:pt idx="8">
                  <c:v>102.71336249268943</c:v>
                </c:pt>
                <c:pt idx="9">
                  <c:v>102.05168562848179</c:v>
                </c:pt>
                <c:pt idx="10">
                  <c:v>101.50958079535856</c:v>
                </c:pt>
                <c:pt idx="11">
                  <c:v>101.10773478129808</c:v>
                </c:pt>
                <c:pt idx="12">
                  <c:v>105.16023854486886</c:v>
                </c:pt>
                <c:pt idx="13">
                  <c:v>104.40015438042786</c:v>
                </c:pt>
                <c:pt idx="14">
                  <c:v>104.09502376252594</c:v>
                </c:pt>
                <c:pt idx="15">
                  <c:v>103.45877354639336</c:v>
                </c:pt>
                <c:pt idx="16">
                  <c:v>107.97499880857296</c:v>
                </c:pt>
                <c:pt idx="17">
                  <c:v>106.79323728684889</c:v>
                </c:pt>
                <c:pt idx="18">
                  <c:v>108.97262691708737</c:v>
                </c:pt>
                <c:pt idx="19">
                  <c:v>107.43752945902941</c:v>
                </c:pt>
                <c:pt idx="20">
                  <c:v>110.54764081019162</c:v>
                </c:pt>
                <c:pt idx="21">
                  <c:v>110.38599954127179</c:v>
                </c:pt>
                <c:pt idx="22">
                  <c:v>114.47486704541217</c:v>
                </c:pt>
                <c:pt idx="23">
                  <c:v>110.10616373717924</c:v>
                </c:pt>
                <c:pt idx="24">
                  <c:v>116.40597144553381</c:v>
                </c:pt>
                <c:pt idx="25">
                  <c:v>114.35215011328734</c:v>
                </c:pt>
                <c:pt idx="26">
                  <c:v>113.74391555217655</c:v>
                </c:pt>
                <c:pt idx="27">
                  <c:v>113.43211931382456</c:v>
                </c:pt>
                <c:pt idx="28">
                  <c:v>119.81659858368047</c:v>
                </c:pt>
                <c:pt idx="29">
                  <c:v>118.87204060124564</c:v>
                </c:pt>
                <c:pt idx="30">
                  <c:v>115.22675548757957</c:v>
                </c:pt>
                <c:pt idx="31">
                  <c:v>115.97228993040143</c:v>
                </c:pt>
                <c:pt idx="32">
                  <c:v>119.02094324795532</c:v>
                </c:pt>
                <c:pt idx="33">
                  <c:v>116.02039500378018</c:v>
                </c:pt>
                <c:pt idx="34">
                  <c:v>117.40536288909284</c:v>
                </c:pt>
                <c:pt idx="35">
                  <c:v>118.63799604459798</c:v>
                </c:pt>
                <c:pt idx="36">
                  <c:v>118.41372043363211</c:v>
                </c:pt>
                <c:pt idx="37">
                  <c:v>121.62521296969982</c:v>
                </c:pt>
                <c:pt idx="38">
                  <c:v>126.74722301014589</c:v>
                </c:pt>
                <c:pt idx="39">
                  <c:v>124.69773552046023</c:v>
                </c:pt>
                <c:pt idx="40">
                  <c:v>128.17435681616277</c:v>
                </c:pt>
              </c:numCache>
            </c:numRef>
          </c:val>
          <c:smooth val="0"/>
          <c:extLst>
            <c:ext xmlns:c16="http://schemas.microsoft.com/office/drawing/2014/chart" uri="{C3380CC4-5D6E-409C-BE32-E72D297353CC}">
              <c16:uniqueId val="{00000002-842A-4E6C-A7CA-2ADAFF4AD0CA}"/>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Grafdata!$B$23:$AP$23</c:f>
              <c:numCache>
                <c:formatCode>General</c:formatCode>
                <c:ptCount val="41"/>
                <c:pt idx="0">
                  <c:v>100</c:v>
                </c:pt>
                <c:pt idx="1">
                  <c:v>60.160135872861822</c:v>
                </c:pt>
                <c:pt idx="2">
                  <c:v>66.735411864612402</c:v>
                </c:pt>
                <c:pt idx="3">
                  <c:v>67.754458328278545</c:v>
                </c:pt>
                <c:pt idx="4">
                  <c:v>75.397306805774591</c:v>
                </c:pt>
                <c:pt idx="5">
                  <c:v>53.415018803833554</c:v>
                </c:pt>
                <c:pt idx="6">
                  <c:v>62.064782239475917</c:v>
                </c:pt>
                <c:pt idx="7">
                  <c:v>89.190828581827006</c:v>
                </c:pt>
                <c:pt idx="8">
                  <c:v>94.904767681669298</c:v>
                </c:pt>
                <c:pt idx="9">
                  <c:v>79.012495450685435</c:v>
                </c:pt>
                <c:pt idx="10">
                  <c:v>106.91495814630596</c:v>
                </c:pt>
                <c:pt idx="11">
                  <c:v>105.89591168263982</c:v>
                </c:pt>
                <c:pt idx="12">
                  <c:v>111.93740143151766</c:v>
                </c:pt>
                <c:pt idx="13">
                  <c:v>94.152614339439523</c:v>
                </c:pt>
                <c:pt idx="14">
                  <c:v>134.52626470945043</c:v>
                </c:pt>
                <c:pt idx="15">
                  <c:v>137.2437219458935</c:v>
                </c:pt>
                <c:pt idx="16">
                  <c:v>160.37850297221885</c:v>
                </c:pt>
                <c:pt idx="17">
                  <c:v>142.82421448501759</c:v>
                </c:pt>
                <c:pt idx="18">
                  <c:v>142.98192405677545</c:v>
                </c:pt>
                <c:pt idx="19">
                  <c:v>180.54106514618465</c:v>
                </c:pt>
                <c:pt idx="20">
                  <c:v>201.10396700230498</c:v>
                </c:pt>
                <c:pt idx="21">
                  <c:v>177.87213393182094</c:v>
                </c:pt>
                <c:pt idx="22">
                  <c:v>182.48210602935825</c:v>
                </c:pt>
                <c:pt idx="23">
                  <c:v>205.89591168263982</c:v>
                </c:pt>
                <c:pt idx="24">
                  <c:v>214.87322576731773</c:v>
                </c:pt>
                <c:pt idx="25">
                  <c:v>154.22782967366251</c:v>
                </c:pt>
                <c:pt idx="26">
                  <c:v>198.72619192041734</c:v>
                </c:pt>
                <c:pt idx="27">
                  <c:v>167.28132961300497</c:v>
                </c:pt>
                <c:pt idx="28">
                  <c:v>174.3297343200291</c:v>
                </c:pt>
                <c:pt idx="29">
                  <c:v>133.89542642241904</c:v>
                </c:pt>
                <c:pt idx="30">
                  <c:v>166.71114885357272</c:v>
                </c:pt>
                <c:pt idx="31">
                  <c:v>141.01662016256216</c:v>
                </c:pt>
                <c:pt idx="32">
                  <c:v>153.3907557927939</c:v>
                </c:pt>
                <c:pt idx="33">
                  <c:v>107.92187310445226</c:v>
                </c:pt>
                <c:pt idx="34">
                  <c:v>171.05422782967366</c:v>
                </c:pt>
                <c:pt idx="35">
                  <c:v>143.81899793764407</c:v>
                </c:pt>
                <c:pt idx="36">
                  <c:v>151.69234502001697</c:v>
                </c:pt>
                <c:pt idx="37">
                  <c:v>124.62695620526507</c:v>
                </c:pt>
                <c:pt idx="38">
                  <c:v>155.91410894091956</c:v>
                </c:pt>
                <c:pt idx="39">
                  <c:v>186.95863156617736</c:v>
                </c:pt>
                <c:pt idx="40">
                  <c:v>178.07836952565813</c:v>
                </c:pt>
              </c:numCache>
            </c:numRef>
          </c:val>
          <c:smooth val="0"/>
          <c:extLst>
            <c:ext xmlns:c16="http://schemas.microsoft.com/office/drawing/2014/chart" uri="{C3380CC4-5D6E-409C-BE32-E72D297353CC}">
              <c16:uniqueId val="{00000000-1BA1-4590-99E3-C244C9D998F7}"/>
            </c:ext>
          </c:extLst>
        </c:ser>
        <c:ser>
          <c:idx val="1"/>
          <c:order val="1"/>
          <c:tx>
            <c:strRef>
              <c:f>Grafdata!$A$33</c:f>
              <c:strCache>
                <c:ptCount val="1"/>
                <c:pt idx="0">
                  <c:v>Västmanlands län</c:v>
                </c:pt>
              </c:strCache>
            </c:strRef>
          </c:tx>
          <c:spPr>
            <a:ln w="28575" cap="rnd">
              <a:solidFill>
                <a:schemeClr val="accent2"/>
              </a:solidFill>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Grafdata!$B$33:$AP$33</c:f>
              <c:numCache>
                <c:formatCode>General</c:formatCode>
                <c:ptCount val="41"/>
                <c:pt idx="0">
                  <c:v>100</c:v>
                </c:pt>
                <c:pt idx="1">
                  <c:v>35.460992907801419</c:v>
                </c:pt>
                <c:pt idx="2">
                  <c:v>15.957446808510639</c:v>
                </c:pt>
                <c:pt idx="3">
                  <c:v>95.39007092198581</c:v>
                </c:pt>
                <c:pt idx="4">
                  <c:v>36.524822695035461</c:v>
                </c:pt>
                <c:pt idx="5">
                  <c:v>10.638297872340425</c:v>
                </c:pt>
                <c:pt idx="6">
                  <c:v>52.4822695035461</c:v>
                </c:pt>
                <c:pt idx="7">
                  <c:v>50</c:v>
                </c:pt>
                <c:pt idx="8">
                  <c:v>42.907801418439718</c:v>
                </c:pt>
                <c:pt idx="9">
                  <c:v>68.794326241134755</c:v>
                </c:pt>
                <c:pt idx="10">
                  <c:v>8.5106382978723403</c:v>
                </c:pt>
                <c:pt idx="11">
                  <c:v>53.191489361702125</c:v>
                </c:pt>
                <c:pt idx="12">
                  <c:v>90.425531914893611</c:v>
                </c:pt>
                <c:pt idx="13">
                  <c:v>12.76595744680851</c:v>
                </c:pt>
                <c:pt idx="14">
                  <c:v>20.212765957446809</c:v>
                </c:pt>
                <c:pt idx="15">
                  <c:v>247.87234042553192</c:v>
                </c:pt>
                <c:pt idx="16">
                  <c:v>117.02127659574468</c:v>
                </c:pt>
                <c:pt idx="17">
                  <c:v>48.226950354609926</c:v>
                </c:pt>
                <c:pt idx="18">
                  <c:v>28.368794326241133</c:v>
                </c:pt>
                <c:pt idx="19">
                  <c:v>71.98581560283688</c:v>
                </c:pt>
                <c:pt idx="20">
                  <c:v>181.20567375886526</c:v>
                </c:pt>
                <c:pt idx="21">
                  <c:v>65.60283687943263</c:v>
                </c:pt>
                <c:pt idx="22">
                  <c:v>78.723404255319153</c:v>
                </c:pt>
                <c:pt idx="23">
                  <c:v>175.88652482269504</c:v>
                </c:pt>
                <c:pt idx="24">
                  <c:v>184.04255319148936</c:v>
                </c:pt>
                <c:pt idx="25">
                  <c:v>142.55319148936169</c:v>
                </c:pt>
                <c:pt idx="26">
                  <c:v>181.91489361702128</c:v>
                </c:pt>
                <c:pt idx="27">
                  <c:v>120.56737588652483</c:v>
                </c:pt>
                <c:pt idx="28">
                  <c:v>58.865248226950357</c:v>
                </c:pt>
                <c:pt idx="29">
                  <c:v>87.588652482269509</c:v>
                </c:pt>
                <c:pt idx="30">
                  <c:v>128.36879432624113</c:v>
                </c:pt>
                <c:pt idx="31">
                  <c:v>88.652482269503551</c:v>
                </c:pt>
                <c:pt idx="32">
                  <c:v>77.659574468085111</c:v>
                </c:pt>
                <c:pt idx="33">
                  <c:v>78.36879432624113</c:v>
                </c:pt>
                <c:pt idx="34">
                  <c:v>228.36879432624113</c:v>
                </c:pt>
                <c:pt idx="35">
                  <c:v>146.09929078014184</c:v>
                </c:pt>
                <c:pt idx="36">
                  <c:v>144.68085106382978</c:v>
                </c:pt>
                <c:pt idx="37">
                  <c:v>101.06382978723404</c:v>
                </c:pt>
                <c:pt idx="38">
                  <c:v>143.61702127659575</c:v>
                </c:pt>
                <c:pt idx="39">
                  <c:v>121.98581560283688</c:v>
                </c:pt>
                <c:pt idx="40">
                  <c:v>210.63829787234042</c:v>
                </c:pt>
              </c:numCache>
            </c:numRef>
          </c:val>
          <c:smooth val="0"/>
          <c:extLst>
            <c:ext xmlns:c16="http://schemas.microsoft.com/office/drawing/2014/chart" uri="{C3380CC4-5D6E-409C-BE32-E72D297353CC}">
              <c16:uniqueId val="{00000001-1BA1-4590-99E3-C244C9D998F7}"/>
            </c:ext>
          </c:extLst>
        </c:ser>
        <c:ser>
          <c:idx val="2"/>
          <c:order val="2"/>
          <c:tx>
            <c:strRef>
              <c:f>Grafdata!$A$34</c:f>
              <c:strCache>
                <c:ptCount val="1"/>
                <c:pt idx="0">
                  <c:v>Västerås kommun</c:v>
                </c:pt>
              </c:strCache>
            </c:strRef>
          </c:tx>
          <c:spPr>
            <a:ln w="28575" cap="rnd">
              <a:solidFill>
                <a:schemeClr val="accent3"/>
              </a:solidFill>
              <a:prstDash val="sysDot"/>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Grafdata!$B$34:$AP$34</c:f>
              <c:numCache>
                <c:formatCode>General</c:formatCode>
                <c:ptCount val="41"/>
                <c:pt idx="0">
                  <c:v>100</c:v>
                </c:pt>
                <c:pt idx="1">
                  <c:v>27.106227106227106</c:v>
                </c:pt>
                <c:pt idx="2">
                  <c:v>10.989010989010989</c:v>
                </c:pt>
                <c:pt idx="3">
                  <c:v>95.970695970695971</c:v>
                </c:pt>
                <c:pt idx="4">
                  <c:v>5.8608058608058604</c:v>
                </c:pt>
                <c:pt idx="5">
                  <c:v>5.1282051282051286</c:v>
                </c:pt>
                <c:pt idx="6">
                  <c:v>52.747252747252745</c:v>
                </c:pt>
                <c:pt idx="7">
                  <c:v>49.816849816849818</c:v>
                </c:pt>
                <c:pt idx="8">
                  <c:v>37.362637362637365</c:v>
                </c:pt>
                <c:pt idx="9">
                  <c:v>66.300366300366306</c:v>
                </c:pt>
                <c:pt idx="10">
                  <c:v>5.4945054945054945</c:v>
                </c:pt>
                <c:pt idx="11">
                  <c:v>52.747252747252745</c:v>
                </c:pt>
                <c:pt idx="12">
                  <c:v>87.179487179487182</c:v>
                </c:pt>
                <c:pt idx="13">
                  <c:v>10.256410256410257</c:v>
                </c:pt>
                <c:pt idx="14">
                  <c:v>16.483516483516482</c:v>
                </c:pt>
                <c:pt idx="15">
                  <c:v>223.07692307692307</c:v>
                </c:pt>
                <c:pt idx="16">
                  <c:v>96.703296703296701</c:v>
                </c:pt>
                <c:pt idx="17">
                  <c:v>27.838827838827839</c:v>
                </c:pt>
                <c:pt idx="18">
                  <c:v>19.413919413919412</c:v>
                </c:pt>
                <c:pt idx="19">
                  <c:v>36.996336996336993</c:v>
                </c:pt>
                <c:pt idx="20">
                  <c:v>169.23076923076923</c:v>
                </c:pt>
                <c:pt idx="21">
                  <c:v>46.886446886446883</c:v>
                </c:pt>
                <c:pt idx="22">
                  <c:v>71.794871794871796</c:v>
                </c:pt>
                <c:pt idx="23">
                  <c:v>158.6080586080586</c:v>
                </c:pt>
                <c:pt idx="24">
                  <c:v>142.12454212454213</c:v>
                </c:pt>
                <c:pt idx="25">
                  <c:v>91.575091575091577</c:v>
                </c:pt>
                <c:pt idx="26">
                  <c:v>172.52747252747253</c:v>
                </c:pt>
                <c:pt idx="27">
                  <c:v>106.5934065934066</c:v>
                </c:pt>
                <c:pt idx="28">
                  <c:v>43.223443223443226</c:v>
                </c:pt>
                <c:pt idx="29">
                  <c:v>42.857142857142854</c:v>
                </c:pt>
                <c:pt idx="30">
                  <c:v>112.45421245421245</c:v>
                </c:pt>
                <c:pt idx="31">
                  <c:v>78.754578754578759</c:v>
                </c:pt>
                <c:pt idx="32">
                  <c:v>62.637362637362635</c:v>
                </c:pt>
                <c:pt idx="33">
                  <c:v>27.838827838827839</c:v>
                </c:pt>
                <c:pt idx="34">
                  <c:v>211.35531135531136</c:v>
                </c:pt>
                <c:pt idx="35">
                  <c:v>142.49084249084248</c:v>
                </c:pt>
                <c:pt idx="36">
                  <c:v>127.10622710622711</c:v>
                </c:pt>
                <c:pt idx="37">
                  <c:v>91.208791208791212</c:v>
                </c:pt>
                <c:pt idx="38">
                  <c:v>110.98901098901099</c:v>
                </c:pt>
                <c:pt idx="39">
                  <c:v>110.98901098901099</c:v>
                </c:pt>
                <c:pt idx="40">
                  <c:v>188.27838827838829</c:v>
                </c:pt>
              </c:numCache>
            </c:numRef>
          </c:val>
          <c:smooth val="0"/>
          <c:extLst>
            <c:ext xmlns:c16="http://schemas.microsoft.com/office/drawing/2014/chart" uri="{C3380CC4-5D6E-409C-BE32-E72D297353CC}">
              <c16:uniqueId val="{00000002-1BA1-4590-99E3-C244C9D998F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Grafdata!$B$21:$L$21</c:f>
              <c:numCache>
                <c:formatCode>General</c:formatCode>
                <c:ptCount val="11"/>
                <c:pt idx="0">
                  <c:v>100</c:v>
                </c:pt>
                <c:pt idx="1">
                  <c:v>100.49242916851377</c:v>
                </c:pt>
                <c:pt idx="2">
                  <c:v>103.41089666249309</c:v>
                </c:pt>
                <c:pt idx="3">
                  <c:v>109.80946194934553</c:v>
                </c:pt>
                <c:pt idx="4">
                  <c:v>117.36770386092945</c:v>
                </c:pt>
                <c:pt idx="5">
                  <c:v>121.95220755402957</c:v>
                </c:pt>
                <c:pt idx="6">
                  <c:v>126.82226083605218</c:v>
                </c:pt>
                <c:pt idx="7">
                  <c:v>131.19675238810348</c:v>
                </c:pt>
                <c:pt idx="8">
                  <c:v>137.97870048061088</c:v>
                </c:pt>
                <c:pt idx="9">
                  <c:v>44.044644696336135</c:v>
                </c:pt>
                <c:pt idx="10">
                  <c:v>77.569495401304849</c:v>
                </c:pt>
              </c:numCache>
            </c:numRef>
          </c:val>
          <c:smooth val="0"/>
          <c:extLst>
            <c:ext xmlns:c16="http://schemas.microsoft.com/office/drawing/2014/chart" uri="{C3380CC4-5D6E-409C-BE32-E72D297353CC}">
              <c16:uniqueId val="{00000000-13F3-4F8B-B7B1-74FEBBF8154D}"/>
            </c:ext>
          </c:extLst>
        </c:ser>
        <c:ser>
          <c:idx val="1"/>
          <c:order val="1"/>
          <c:tx>
            <c:strRef>
              <c:f>Grafdata!$A$31</c:f>
              <c:strCache>
                <c:ptCount val="1"/>
                <c:pt idx="0">
                  <c:v>Västmanlands län</c:v>
                </c:pt>
              </c:strCache>
            </c:strRef>
          </c:tx>
          <c:spPr>
            <a:ln w="28575" cap="rnd">
              <a:solidFill>
                <a:schemeClr val="accent2"/>
              </a:solidFill>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Grafdata!$B$31:$L$31</c:f>
              <c:numCache>
                <c:formatCode>General</c:formatCode>
                <c:ptCount val="11"/>
                <c:pt idx="0">
                  <c:v>100</c:v>
                </c:pt>
                <c:pt idx="1">
                  <c:v>93.759805617462249</c:v>
                </c:pt>
                <c:pt idx="2">
                  <c:v>100.22286408509063</c:v>
                </c:pt>
                <c:pt idx="3">
                  <c:v>98.755340290125588</c:v>
                </c:pt>
                <c:pt idx="4">
                  <c:v>104.01638091253591</c:v>
                </c:pt>
                <c:pt idx="5">
                  <c:v>104.11936503849836</c:v>
                </c:pt>
                <c:pt idx="6">
                  <c:v>102.54563886363454</c:v>
                </c:pt>
                <c:pt idx="7">
                  <c:v>136.0130661109815</c:v>
                </c:pt>
                <c:pt idx="8">
                  <c:v>138.29078533441682</c:v>
                </c:pt>
                <c:pt idx="9">
                  <c:v>66.996001319484108</c:v>
                </c:pt>
                <c:pt idx="10">
                  <c:v>103.27215968976031</c:v>
                </c:pt>
              </c:numCache>
            </c:numRef>
          </c:val>
          <c:smooth val="0"/>
          <c:extLst>
            <c:ext xmlns:c16="http://schemas.microsoft.com/office/drawing/2014/chart" uri="{C3380CC4-5D6E-409C-BE32-E72D297353CC}">
              <c16:uniqueId val="{00000001-13F3-4F8B-B7B1-74FEBBF8154D}"/>
            </c:ext>
          </c:extLst>
        </c:ser>
        <c:ser>
          <c:idx val="2"/>
          <c:order val="2"/>
          <c:tx>
            <c:strRef>
              <c:f>Grafdata!$A$32</c:f>
              <c:strCache>
                <c:ptCount val="1"/>
                <c:pt idx="0">
                  <c:v>Västerås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Grafdata!$B$32:$L$32</c:f>
              <c:numCache>
                <c:formatCode>General</c:formatCode>
                <c:ptCount val="11"/>
                <c:pt idx="0">
                  <c:v>100</c:v>
                </c:pt>
                <c:pt idx="1">
                  <c:v>91.13585799961308</c:v>
                </c:pt>
                <c:pt idx="2">
                  <c:v>96.979589862642683</c:v>
                </c:pt>
                <c:pt idx="3">
                  <c:v>97.944476687947372</c:v>
                </c:pt>
                <c:pt idx="4">
                  <c:v>99.156026310698394</c:v>
                </c:pt>
                <c:pt idx="5">
                  <c:v>98.80900561036951</c:v>
                </c:pt>
                <c:pt idx="6">
                  <c:v>95.032888372992844</c:v>
                </c:pt>
                <c:pt idx="7">
                  <c:v>147.61559295801896</c:v>
                </c:pt>
                <c:pt idx="8">
                  <c:v>152.29855871541884</c:v>
                </c:pt>
                <c:pt idx="9">
                  <c:v>73.447475333720249</c:v>
                </c:pt>
                <c:pt idx="10">
                  <c:v>111.88092474366415</c:v>
                </c:pt>
              </c:numCache>
            </c:numRef>
          </c:val>
          <c:smooth val="0"/>
          <c:extLst>
            <c:ext xmlns:c16="http://schemas.microsoft.com/office/drawing/2014/chart" uri="{C3380CC4-5D6E-409C-BE32-E72D297353CC}">
              <c16:uniqueId val="{00000002-13F3-4F8B-B7B1-74FEBBF8154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Grafdata!$B$49</c:f>
              <c:strCache>
                <c:ptCount val="1"/>
                <c:pt idx="0">
                  <c:v>Privat sektor</c:v>
                </c:pt>
              </c:strCache>
            </c:strRef>
          </c:tx>
          <c:spPr>
            <a:ln w="28575" cap="rnd">
              <a:solidFill>
                <a:schemeClr val="accent1"/>
              </a:solidFill>
              <a:round/>
            </a:ln>
            <a:effectLst/>
          </c:spPr>
          <c:marker>
            <c:symbol val="none"/>
          </c:marker>
          <c:cat>
            <c:strRef>
              <c:f>Grafdata!$C$32:$AQ$32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Grafdata!$C$49:$AQ$49</c:f>
              <c:numCache>
                <c:formatCode>General</c:formatCode>
                <c:ptCount val="41"/>
                <c:pt idx="0">
                  <c:v>100</c:v>
                </c:pt>
                <c:pt idx="1">
                  <c:v>99.411228407685982</c:v>
                </c:pt>
                <c:pt idx="2">
                  <c:v>98.664867436154381</c:v>
                </c:pt>
                <c:pt idx="3">
                  <c:v>96.12511229698508</c:v>
                </c:pt>
                <c:pt idx="4">
                  <c:v>104.49256618817435</c:v>
                </c:pt>
                <c:pt idx="5">
                  <c:v>103.83019575408771</c:v>
                </c:pt>
                <c:pt idx="6">
                  <c:v>102.9861971522196</c:v>
                </c:pt>
                <c:pt idx="7">
                  <c:v>99.434411729691234</c:v>
                </c:pt>
                <c:pt idx="8">
                  <c:v>106.4491389174604</c:v>
                </c:pt>
                <c:pt idx="9">
                  <c:v>106.63037060676854</c:v>
                </c:pt>
                <c:pt idx="10">
                  <c:v>106.69930293935384</c:v>
                </c:pt>
                <c:pt idx="11">
                  <c:v>103.19667336605795</c:v>
                </c:pt>
                <c:pt idx="12">
                  <c:v>110.49982816972728</c:v>
                </c:pt>
                <c:pt idx="13">
                  <c:v>109.78215553498129</c:v>
                </c:pt>
                <c:pt idx="14">
                  <c:v>108.55337115575249</c:v>
                </c:pt>
                <c:pt idx="15">
                  <c:v>106.60666634422498</c:v>
                </c:pt>
                <c:pt idx="16">
                  <c:v>115.10976950365493</c:v>
                </c:pt>
                <c:pt idx="17">
                  <c:v>112.34269830091864</c:v>
                </c:pt>
                <c:pt idx="18">
                  <c:v>111.96093137658958</c:v>
                </c:pt>
                <c:pt idx="19">
                  <c:v>109.06380732726629</c:v>
                </c:pt>
                <c:pt idx="20">
                  <c:v>117.1215241371202</c:v>
                </c:pt>
                <c:pt idx="21">
                  <c:v>114.97412632638199</c:v>
                </c:pt>
                <c:pt idx="22">
                  <c:v>115.44217047078676</c:v>
                </c:pt>
                <c:pt idx="23">
                  <c:v>110.07591618101985</c:v>
                </c:pt>
                <c:pt idx="24">
                  <c:v>120.56563731140905</c:v>
                </c:pt>
                <c:pt idx="25">
                  <c:v>118.49557756179208</c:v>
                </c:pt>
                <c:pt idx="26">
                  <c:v>119.11367189780967</c:v>
                </c:pt>
                <c:pt idx="27">
                  <c:v>117.28045431247621</c:v>
                </c:pt>
                <c:pt idx="28">
                  <c:v>126.97018677315627</c:v>
                </c:pt>
                <c:pt idx="29">
                  <c:v>124.17791131989328</c:v>
                </c:pt>
                <c:pt idx="30">
                  <c:v>123.11193037563041</c:v>
                </c:pt>
                <c:pt idx="31">
                  <c:v>119.99291018179795</c:v>
                </c:pt>
                <c:pt idx="32">
                  <c:v>131.44777121660644</c:v>
                </c:pt>
                <c:pt idx="33">
                  <c:v>126.91522543581526</c:v>
                </c:pt>
                <c:pt idx="34">
                  <c:v>128.78480548789256</c:v>
                </c:pt>
                <c:pt idx="35">
                  <c:v>127.47728221400969</c:v>
                </c:pt>
                <c:pt idx="36">
                  <c:v>126.36308424666528</c:v>
                </c:pt>
                <c:pt idx="37">
                  <c:v>123.91974253980365</c:v>
                </c:pt>
                <c:pt idx="38">
                  <c:v>124.69430616689965</c:v>
                </c:pt>
                <c:pt idx="39">
                  <c:v>125.20843276756869</c:v>
                </c:pt>
                <c:pt idx="40">
                  <c:v>133.79982151208876</c:v>
                </c:pt>
              </c:numCache>
            </c:numRef>
          </c:val>
          <c:smooth val="0"/>
          <c:extLst>
            <c:ext xmlns:c16="http://schemas.microsoft.com/office/drawing/2014/chart" uri="{C3380CC4-5D6E-409C-BE32-E72D297353CC}">
              <c16:uniqueId val="{00000000-7E87-494C-9355-5CB07B785A8E}"/>
            </c:ext>
          </c:extLst>
        </c:ser>
        <c:ser>
          <c:idx val="1"/>
          <c:order val="1"/>
          <c:tx>
            <c:strRef>
              <c:f>Grafdata!$B$50</c:f>
              <c:strCache>
                <c:ptCount val="1"/>
                <c:pt idx="0">
                  <c:v>Industri</c:v>
                </c:pt>
              </c:strCache>
            </c:strRef>
          </c:tx>
          <c:spPr>
            <a:ln w="28575" cap="rnd">
              <a:solidFill>
                <a:schemeClr val="accent2"/>
              </a:solidFill>
              <a:prstDash val="sysDot"/>
              <a:round/>
            </a:ln>
            <a:effectLst/>
          </c:spPr>
          <c:marker>
            <c:symbol val="none"/>
          </c:marker>
          <c:cat>
            <c:strRef>
              <c:f>Grafdata!$C$32:$AQ$32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Grafdata!$C$50:$AQ$50</c:f>
              <c:numCache>
                <c:formatCode>General</c:formatCode>
                <c:ptCount val="41"/>
                <c:pt idx="0">
                  <c:v>100</c:v>
                </c:pt>
                <c:pt idx="1">
                  <c:v>96.47239993012488</c:v>
                </c:pt>
                <c:pt idx="2">
                  <c:v>96.018843547692626</c:v>
                </c:pt>
                <c:pt idx="3">
                  <c:v>95.752475551222503</c:v>
                </c:pt>
                <c:pt idx="4">
                  <c:v>104.37951792012981</c:v>
                </c:pt>
                <c:pt idx="5">
                  <c:v>101.00928275743395</c:v>
                </c:pt>
                <c:pt idx="6">
                  <c:v>98.186786789632706</c:v>
                </c:pt>
                <c:pt idx="7">
                  <c:v>96.085367790211336</c:v>
                </c:pt>
                <c:pt idx="8">
                  <c:v>104.08973303081164</c:v>
                </c:pt>
                <c:pt idx="9">
                  <c:v>100.93698562124418</c:v>
                </c:pt>
                <c:pt idx="10">
                  <c:v>101.0662282179287</c:v>
                </c:pt>
                <c:pt idx="11">
                  <c:v>98.841974701665805</c:v>
                </c:pt>
                <c:pt idx="12">
                  <c:v>106.69710162041558</c:v>
                </c:pt>
                <c:pt idx="13">
                  <c:v>102.1004094319958</c:v>
                </c:pt>
                <c:pt idx="14">
                  <c:v>100.51350263270871</c:v>
                </c:pt>
                <c:pt idx="15">
                  <c:v>99.405140110411139</c:v>
                </c:pt>
                <c:pt idx="16">
                  <c:v>107.59067132132236</c:v>
                </c:pt>
                <c:pt idx="17">
                  <c:v>101.33035197117235</c:v>
                </c:pt>
                <c:pt idx="18">
                  <c:v>98.842111472891418</c:v>
                </c:pt>
                <c:pt idx="19">
                  <c:v>97.280914283068114</c:v>
                </c:pt>
                <c:pt idx="20">
                  <c:v>107.37473695751196</c:v>
                </c:pt>
                <c:pt idx="21">
                  <c:v>100.54837221883099</c:v>
                </c:pt>
                <c:pt idx="22">
                  <c:v>100.70728623017057</c:v>
                </c:pt>
                <c:pt idx="23">
                  <c:v>96.816284777980556</c:v>
                </c:pt>
                <c:pt idx="24">
                  <c:v>107.27032012703334</c:v>
                </c:pt>
                <c:pt idx="25">
                  <c:v>99.223114160059936</c:v>
                </c:pt>
                <c:pt idx="26">
                  <c:v>98.67619354822358</c:v>
                </c:pt>
                <c:pt idx="27">
                  <c:v>100.58391948888172</c:v>
                </c:pt>
                <c:pt idx="28">
                  <c:v>111.10289109536673</c:v>
                </c:pt>
                <c:pt idx="29">
                  <c:v>104.29840609663898</c:v>
                </c:pt>
                <c:pt idx="30">
                  <c:v>101.54634526572931</c:v>
                </c:pt>
                <c:pt idx="31">
                  <c:v>101.28029161899184</c:v>
                </c:pt>
                <c:pt idx="32">
                  <c:v>116.85860891090357</c:v>
                </c:pt>
                <c:pt idx="33">
                  <c:v>103.82167353714321</c:v>
                </c:pt>
                <c:pt idx="34">
                  <c:v>109.06232790042577</c:v>
                </c:pt>
                <c:pt idx="35">
                  <c:v>112.94872736845419</c:v>
                </c:pt>
                <c:pt idx="36">
                  <c:v>105.63161194351711</c:v>
                </c:pt>
                <c:pt idx="37">
                  <c:v>98.741261662709746</c:v>
                </c:pt>
                <c:pt idx="38">
                  <c:v>99.791885419953317</c:v>
                </c:pt>
                <c:pt idx="39">
                  <c:v>103.89585885533775</c:v>
                </c:pt>
                <c:pt idx="40">
                  <c:v>112.84314084718072</c:v>
                </c:pt>
              </c:numCache>
            </c:numRef>
          </c:val>
          <c:smooth val="0"/>
          <c:extLst>
            <c:ext xmlns:c16="http://schemas.microsoft.com/office/drawing/2014/chart" uri="{C3380CC4-5D6E-409C-BE32-E72D297353CC}">
              <c16:uniqueId val="{00000001-7E87-494C-9355-5CB07B785A8E}"/>
            </c:ext>
          </c:extLst>
        </c:ser>
        <c:ser>
          <c:idx val="2"/>
          <c:order val="2"/>
          <c:tx>
            <c:strRef>
              <c:f>Grafdata!$B$51</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Grafdata!$C$51:$AQ$51</c:f>
              <c:numCache>
                <c:formatCode>General</c:formatCode>
                <c:ptCount val="41"/>
                <c:pt idx="0">
                  <c:v>100</c:v>
                </c:pt>
                <c:pt idx="1">
                  <c:v>102.02983215062036</c:v>
                </c:pt>
                <c:pt idx="2">
                  <c:v>100.51377984834271</c:v>
                </c:pt>
                <c:pt idx="3">
                  <c:v>97.118766754194922</c:v>
                </c:pt>
                <c:pt idx="4">
                  <c:v>104.44432268222791</c:v>
                </c:pt>
                <c:pt idx="5">
                  <c:v>106.33616072957994</c:v>
                </c:pt>
                <c:pt idx="6">
                  <c:v>106.34535500888096</c:v>
                </c:pt>
                <c:pt idx="7">
                  <c:v>102.62006616839197</c:v>
                </c:pt>
                <c:pt idx="8">
                  <c:v>107.79711319336958</c:v>
                </c:pt>
                <c:pt idx="9">
                  <c:v>111.14698148706158</c:v>
                </c:pt>
                <c:pt idx="10">
                  <c:v>110.83221973975871</c:v>
                </c:pt>
                <c:pt idx="11">
                  <c:v>107.93998367678267</c:v>
                </c:pt>
                <c:pt idx="12">
                  <c:v>114.55011611621416</c:v>
                </c:pt>
                <c:pt idx="13">
                  <c:v>117.19426428782499</c:v>
                </c:pt>
                <c:pt idx="14">
                  <c:v>115.7357337599281</c:v>
                </c:pt>
                <c:pt idx="15">
                  <c:v>112.9038340955816</c:v>
                </c:pt>
                <c:pt idx="16">
                  <c:v>120.68425437268387</c:v>
                </c:pt>
                <c:pt idx="17">
                  <c:v>121.64266241365925</c:v>
                </c:pt>
                <c:pt idx="18">
                  <c:v>121.7939411999925</c:v>
                </c:pt>
                <c:pt idx="19">
                  <c:v>119.42242088053254</c:v>
                </c:pt>
                <c:pt idx="20">
                  <c:v>125.33646842309464</c:v>
                </c:pt>
                <c:pt idx="21">
                  <c:v>127.02389425418792</c:v>
                </c:pt>
                <c:pt idx="22">
                  <c:v>126.48703479630808</c:v>
                </c:pt>
                <c:pt idx="23">
                  <c:v>120.78818792137322</c:v>
                </c:pt>
                <c:pt idx="24">
                  <c:v>129.65773516127129</c:v>
                </c:pt>
                <c:pt idx="25">
                  <c:v>131.88355023682354</c:v>
                </c:pt>
                <c:pt idx="26">
                  <c:v>132.26408984024576</c:v>
                </c:pt>
                <c:pt idx="27">
                  <c:v>129.43098645132034</c:v>
                </c:pt>
                <c:pt idx="28">
                  <c:v>137.0229375584222</c:v>
                </c:pt>
                <c:pt idx="29">
                  <c:v>137.19349856762378</c:v>
                </c:pt>
                <c:pt idx="30">
                  <c:v>136.16714313206305</c:v>
                </c:pt>
                <c:pt idx="31">
                  <c:v>132.40212891867137</c:v>
                </c:pt>
                <c:pt idx="32">
                  <c:v>140.53079682561022</c:v>
                </c:pt>
                <c:pt idx="33">
                  <c:v>142.01721842115495</c:v>
                </c:pt>
                <c:pt idx="34">
                  <c:v>140.93804119405704</c:v>
                </c:pt>
                <c:pt idx="35">
                  <c:v>137.37370913096447</c:v>
                </c:pt>
                <c:pt idx="36">
                  <c:v>138.57035080118672</c:v>
                </c:pt>
                <c:pt idx="37">
                  <c:v>139.84107144754722</c:v>
                </c:pt>
                <c:pt idx="38">
                  <c:v>139.59652898728535</c:v>
                </c:pt>
                <c:pt idx="39">
                  <c:v>138.80840639193363</c:v>
                </c:pt>
                <c:pt idx="40">
                  <c:v>146.38313195065945</c:v>
                </c:pt>
              </c:numCache>
            </c:numRef>
          </c:val>
          <c:smooth val="0"/>
          <c:extLst>
            <c:ext xmlns:c16="http://schemas.microsoft.com/office/drawing/2014/chart" uri="{C3380CC4-5D6E-409C-BE32-E72D297353CC}">
              <c16:uniqueId val="{00000002-7E87-494C-9355-5CB07B785A8E}"/>
            </c:ext>
          </c:extLst>
        </c:ser>
        <c:ser>
          <c:idx val="3"/>
          <c:order val="3"/>
          <c:tx>
            <c:strRef>
              <c:f>Grafdata!$B$52</c:f>
              <c:strCache>
                <c:ptCount val="1"/>
                <c:pt idx="0">
                  <c:v>Övrigt</c:v>
                </c:pt>
              </c:strCache>
            </c:strRef>
          </c:tx>
          <c:spPr>
            <a:ln w="28575" cap="rnd">
              <a:solidFill>
                <a:schemeClr val="accent4"/>
              </a:solidFill>
              <a:prstDash val="dash"/>
              <a:round/>
            </a:ln>
            <a:effectLst/>
          </c:spPr>
          <c:marker>
            <c:symbol val="none"/>
          </c:marker>
          <c:cat>
            <c:strRef>
              <c:f>Grafdata!$C$32:$AQ$32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Grafdata!$C$52:$AQ$52</c:f>
              <c:numCache>
                <c:formatCode>General</c:formatCode>
                <c:ptCount val="41"/>
                <c:pt idx="0">
                  <c:v>101</c:v>
                </c:pt>
                <c:pt idx="1">
                  <c:v>98.120839695152128</c:v>
                </c:pt>
                <c:pt idx="2">
                  <c:v>100.03543048841657</c:v>
                </c:pt>
                <c:pt idx="3">
                  <c:v>92.668434907568923</c:v>
                </c:pt>
                <c:pt idx="4">
                  <c:v>105.18440855209796</c:v>
                </c:pt>
                <c:pt idx="5">
                  <c:v>102.62926826074499</c:v>
                </c:pt>
                <c:pt idx="6">
                  <c:v>105.44445789829631</c:v>
                </c:pt>
                <c:pt idx="7">
                  <c:v>96.960819799193047</c:v>
                </c:pt>
                <c:pt idx="8">
                  <c:v>109.16772103228479</c:v>
                </c:pt>
                <c:pt idx="9">
                  <c:v>106.89986629561309</c:v>
                </c:pt>
                <c:pt idx="10">
                  <c:v>108.63755223963294</c:v>
                </c:pt>
                <c:pt idx="11">
                  <c:v>96.988659756087699</c:v>
                </c:pt>
                <c:pt idx="12">
                  <c:v>105.53557488289594</c:v>
                </c:pt>
                <c:pt idx="13">
                  <c:v>103.58517990825868</c:v>
                </c:pt>
                <c:pt idx="14">
                  <c:v>104.93089852850166</c:v>
                </c:pt>
                <c:pt idx="15">
                  <c:v>104.04015790532166</c:v>
                </c:pt>
                <c:pt idx="16">
                  <c:v>117.40920311120971</c:v>
                </c:pt>
                <c:pt idx="17">
                  <c:v>110.05791015256118</c:v>
                </c:pt>
                <c:pt idx="18">
                  <c:v>115.44015737430381</c:v>
                </c:pt>
                <c:pt idx="19">
                  <c:v>104.58882734980276</c:v>
                </c:pt>
                <c:pt idx="20">
                  <c:v>115.1801924336812</c:v>
                </c:pt>
                <c:pt idx="21">
                  <c:v>112.64227331577595</c:v>
                </c:pt>
                <c:pt idx="22">
                  <c:v>119.34721200489743</c:v>
                </c:pt>
                <c:pt idx="23">
                  <c:v>109.74149046749395</c:v>
                </c:pt>
                <c:pt idx="24">
                  <c:v>128.43782524053967</c:v>
                </c:pt>
                <c:pt idx="25">
                  <c:v>128.86978367720411</c:v>
                </c:pt>
                <c:pt idx="26">
                  <c:v>135.32545494140936</c:v>
                </c:pt>
                <c:pt idx="27">
                  <c:v>123.52073492776324</c:v>
                </c:pt>
                <c:pt idx="28">
                  <c:v>140.33815888958978</c:v>
                </c:pt>
                <c:pt idx="29">
                  <c:v>138.83121316160017</c:v>
                </c:pt>
                <c:pt idx="30">
                  <c:v>144.30530131202582</c:v>
                </c:pt>
                <c:pt idx="31">
                  <c:v>133.00157753092822</c:v>
                </c:pt>
                <c:pt idx="32">
                  <c:v>144.53400472871488</c:v>
                </c:pt>
                <c:pt idx="33">
                  <c:v>144.02675017829193</c:v>
                </c:pt>
                <c:pt idx="34">
                  <c:v>147.10279479461241</c:v>
                </c:pt>
                <c:pt idx="35">
                  <c:v>136.27393198169693</c:v>
                </c:pt>
                <c:pt idx="36">
                  <c:v>148.44392363392114</c:v>
                </c:pt>
                <c:pt idx="37">
                  <c:v>145.28425330916286</c:v>
                </c:pt>
                <c:pt idx="38">
                  <c:v>150.02807771444219</c:v>
                </c:pt>
                <c:pt idx="39">
                  <c:v>142.67939900220091</c:v>
                </c:pt>
                <c:pt idx="40">
                  <c:v>154.90888969452101</c:v>
                </c:pt>
              </c:numCache>
            </c:numRef>
          </c:val>
          <c:smooth val="0"/>
          <c:extLst>
            <c:ext xmlns:c16="http://schemas.microsoft.com/office/drawing/2014/chart" uri="{C3380CC4-5D6E-409C-BE32-E72D297353CC}">
              <c16:uniqueId val="{00000003-7E87-494C-9355-5CB07B785A8E}"/>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Grafdata!$A$30</c:f>
              <c:strCache>
                <c:ptCount val="1"/>
                <c:pt idx="0">
                  <c:v>Västmanlands län</c:v>
                </c:pt>
              </c:strCache>
            </c:strRef>
          </c:tx>
          <c:spPr>
            <a:ln w="28575" cap="rnd">
              <a:solidFill>
                <a:schemeClr val="accent2"/>
              </a:solidFill>
              <a:prstDash val="solid"/>
              <a:round/>
            </a:ln>
            <a:effectLst/>
          </c:spPr>
          <c:marker>
            <c:symbol val="none"/>
          </c:marker>
          <c:cat>
            <c:strRef>
              <c:f>Grafdata!$B$20:$AP$20</c:f>
              <c:strCache>
                <c:ptCount val="40"/>
                <c:pt idx="3">
                  <c:v>2012</c:v>
                </c:pt>
                <c:pt idx="7">
                  <c:v>2013</c:v>
                </c:pt>
                <c:pt idx="11">
                  <c:v>2014</c:v>
                </c:pt>
                <c:pt idx="15">
                  <c:v>2015</c:v>
                </c:pt>
                <c:pt idx="19">
                  <c:v>2016</c:v>
                </c:pt>
                <c:pt idx="23">
                  <c:v>2017</c:v>
                </c:pt>
                <c:pt idx="27">
                  <c:v>2018</c:v>
                </c:pt>
                <c:pt idx="31">
                  <c:v>2019</c:v>
                </c:pt>
                <c:pt idx="35">
                  <c:v>2020</c:v>
                </c:pt>
                <c:pt idx="39">
                  <c:v>2021</c:v>
                </c:pt>
              </c:strCache>
            </c:strRef>
          </c:cat>
          <c:val>
            <c:numRef>
              <c:f>Grafdata!$B$30:$AP$30</c:f>
              <c:numCache>
                <c:formatCode>General</c:formatCode>
                <c:ptCount val="41"/>
                <c:pt idx="0">
                  <c:v>366.5</c:v>
                </c:pt>
                <c:pt idx="1">
                  <c:v>366.75</c:v>
                </c:pt>
                <c:pt idx="2">
                  <c:v>358.25</c:v>
                </c:pt>
                <c:pt idx="3">
                  <c:v>346.5</c:v>
                </c:pt>
                <c:pt idx="4">
                  <c:v>330</c:v>
                </c:pt>
                <c:pt idx="5">
                  <c:v>323.25</c:v>
                </c:pt>
                <c:pt idx="6">
                  <c:v>316</c:v>
                </c:pt>
                <c:pt idx="7">
                  <c:v>296.75</c:v>
                </c:pt>
                <c:pt idx="8">
                  <c:v>299</c:v>
                </c:pt>
                <c:pt idx="9">
                  <c:v>299</c:v>
                </c:pt>
                <c:pt idx="10">
                  <c:v>301.25</c:v>
                </c:pt>
                <c:pt idx="11">
                  <c:v>308.5</c:v>
                </c:pt>
                <c:pt idx="12">
                  <c:v>314.75</c:v>
                </c:pt>
                <c:pt idx="13">
                  <c:v>316</c:v>
                </c:pt>
                <c:pt idx="14">
                  <c:v>328.75</c:v>
                </c:pt>
                <c:pt idx="15">
                  <c:v>336.75</c:v>
                </c:pt>
                <c:pt idx="16">
                  <c:v>328.5</c:v>
                </c:pt>
                <c:pt idx="17">
                  <c:v>334.75</c:v>
                </c:pt>
                <c:pt idx="18">
                  <c:v>338.5</c:v>
                </c:pt>
                <c:pt idx="19">
                  <c:v>327</c:v>
                </c:pt>
                <c:pt idx="20">
                  <c:v>340.5</c:v>
                </c:pt>
                <c:pt idx="21">
                  <c:v>331.25</c:v>
                </c:pt>
                <c:pt idx="22">
                  <c:v>325.5</c:v>
                </c:pt>
                <c:pt idx="23">
                  <c:v>324</c:v>
                </c:pt>
                <c:pt idx="24">
                  <c:v>318.25</c:v>
                </c:pt>
                <c:pt idx="25">
                  <c:v>320.5</c:v>
                </c:pt>
                <c:pt idx="26">
                  <c:v>321.25</c:v>
                </c:pt>
                <c:pt idx="27">
                  <c:v>323.5</c:v>
                </c:pt>
                <c:pt idx="28">
                  <c:v>329</c:v>
                </c:pt>
                <c:pt idx="29">
                  <c:v>338.75</c:v>
                </c:pt>
                <c:pt idx="30">
                  <c:v>352</c:v>
                </c:pt>
                <c:pt idx="31">
                  <c:v>355.5</c:v>
                </c:pt>
                <c:pt idx="32">
                  <c:v>357.75</c:v>
                </c:pt>
                <c:pt idx="33">
                  <c:v>353</c:v>
                </c:pt>
                <c:pt idx="34">
                  <c:v>340</c:v>
                </c:pt>
                <c:pt idx="35">
                  <c:v>369.5</c:v>
                </c:pt>
                <c:pt idx="36">
                  <c:v>362.75</c:v>
                </c:pt>
                <c:pt idx="37">
                  <c:v>389.75</c:v>
                </c:pt>
                <c:pt idx="38">
                  <c:v>409.25</c:v>
                </c:pt>
                <c:pt idx="39">
                  <c:v>396.75</c:v>
                </c:pt>
                <c:pt idx="40">
                  <c:v>414</c:v>
                </c:pt>
              </c:numCache>
            </c:numRef>
          </c:val>
          <c:smooth val="0"/>
          <c:extLst>
            <c:ext xmlns:c16="http://schemas.microsoft.com/office/drawing/2014/chart" uri="{C3380CC4-5D6E-409C-BE32-E72D297353CC}">
              <c16:uniqueId val="{00000000-E132-403E-93CA-953A891BD8F2}"/>
            </c:ext>
          </c:extLst>
        </c:ser>
        <c:ser>
          <c:idx val="1"/>
          <c:order val="1"/>
          <c:tx>
            <c:strRef>
              <c:f>Grafdata!$A$31</c:f>
              <c:strCache>
                <c:ptCount val="1"/>
                <c:pt idx="0">
                  <c:v>Västerås kommun</c:v>
                </c:pt>
              </c:strCache>
            </c:strRef>
          </c:tx>
          <c:spPr>
            <a:ln w="28575" cap="rnd">
              <a:solidFill>
                <a:schemeClr val="accent3"/>
              </a:solidFill>
              <a:prstDash val="sysDot"/>
              <a:round/>
            </a:ln>
            <a:effectLst/>
          </c:spPr>
          <c:marker>
            <c:symbol val="none"/>
          </c:marker>
          <c:cat>
            <c:strRef>
              <c:f>Grafdata!$B$20:$AP$20</c:f>
              <c:strCache>
                <c:ptCount val="40"/>
                <c:pt idx="3">
                  <c:v>2012</c:v>
                </c:pt>
                <c:pt idx="7">
                  <c:v>2013</c:v>
                </c:pt>
                <c:pt idx="11">
                  <c:v>2014</c:v>
                </c:pt>
                <c:pt idx="15">
                  <c:v>2015</c:v>
                </c:pt>
                <c:pt idx="19">
                  <c:v>2016</c:v>
                </c:pt>
                <c:pt idx="23">
                  <c:v>2017</c:v>
                </c:pt>
                <c:pt idx="27">
                  <c:v>2018</c:v>
                </c:pt>
                <c:pt idx="31">
                  <c:v>2019</c:v>
                </c:pt>
                <c:pt idx="35">
                  <c:v>2020</c:v>
                </c:pt>
                <c:pt idx="39">
                  <c:v>2021</c:v>
                </c:pt>
              </c:strCache>
            </c:strRef>
          </c:cat>
          <c:val>
            <c:numRef>
              <c:f>Grafdata!$B$31:$AP$31</c:f>
              <c:numCache>
                <c:formatCode>General</c:formatCode>
                <c:ptCount val="41"/>
                <c:pt idx="0">
                  <c:v>221.75</c:v>
                </c:pt>
                <c:pt idx="1">
                  <c:v>229.25</c:v>
                </c:pt>
                <c:pt idx="2">
                  <c:v>220.75</c:v>
                </c:pt>
                <c:pt idx="3">
                  <c:v>215.75</c:v>
                </c:pt>
                <c:pt idx="4">
                  <c:v>202</c:v>
                </c:pt>
                <c:pt idx="5">
                  <c:v>198</c:v>
                </c:pt>
                <c:pt idx="6">
                  <c:v>196.75</c:v>
                </c:pt>
                <c:pt idx="7">
                  <c:v>190.5</c:v>
                </c:pt>
                <c:pt idx="8">
                  <c:v>197.75</c:v>
                </c:pt>
                <c:pt idx="9">
                  <c:v>199.5</c:v>
                </c:pt>
                <c:pt idx="10">
                  <c:v>202.5</c:v>
                </c:pt>
                <c:pt idx="11">
                  <c:v>204.5</c:v>
                </c:pt>
                <c:pt idx="12">
                  <c:v>208</c:v>
                </c:pt>
                <c:pt idx="13">
                  <c:v>206.25</c:v>
                </c:pt>
                <c:pt idx="14">
                  <c:v>209.5</c:v>
                </c:pt>
                <c:pt idx="15">
                  <c:v>215</c:v>
                </c:pt>
                <c:pt idx="16">
                  <c:v>211.25</c:v>
                </c:pt>
                <c:pt idx="17">
                  <c:v>215</c:v>
                </c:pt>
                <c:pt idx="18">
                  <c:v>221</c:v>
                </c:pt>
                <c:pt idx="19">
                  <c:v>211.5</c:v>
                </c:pt>
                <c:pt idx="20">
                  <c:v>222</c:v>
                </c:pt>
                <c:pt idx="21">
                  <c:v>216.5</c:v>
                </c:pt>
                <c:pt idx="22">
                  <c:v>215.5</c:v>
                </c:pt>
                <c:pt idx="23">
                  <c:v>219.5</c:v>
                </c:pt>
                <c:pt idx="24">
                  <c:v>211.75</c:v>
                </c:pt>
                <c:pt idx="25">
                  <c:v>215.5</c:v>
                </c:pt>
                <c:pt idx="26">
                  <c:v>207.5</c:v>
                </c:pt>
                <c:pt idx="27">
                  <c:v>211.5</c:v>
                </c:pt>
                <c:pt idx="28">
                  <c:v>217.25</c:v>
                </c:pt>
                <c:pt idx="29">
                  <c:v>223.75</c:v>
                </c:pt>
                <c:pt idx="30">
                  <c:v>239.5</c:v>
                </c:pt>
                <c:pt idx="31">
                  <c:v>238.25</c:v>
                </c:pt>
                <c:pt idx="32">
                  <c:v>240</c:v>
                </c:pt>
                <c:pt idx="33">
                  <c:v>239.5</c:v>
                </c:pt>
                <c:pt idx="34">
                  <c:v>226.25</c:v>
                </c:pt>
                <c:pt idx="35">
                  <c:v>248</c:v>
                </c:pt>
                <c:pt idx="36">
                  <c:v>242.25</c:v>
                </c:pt>
                <c:pt idx="37">
                  <c:v>258.25</c:v>
                </c:pt>
                <c:pt idx="38">
                  <c:v>278.25</c:v>
                </c:pt>
                <c:pt idx="39">
                  <c:v>265.25</c:v>
                </c:pt>
                <c:pt idx="40">
                  <c:v>278.75</c:v>
                </c:pt>
              </c:numCache>
            </c:numRef>
          </c:val>
          <c:smooth val="0"/>
          <c:extLst>
            <c:ext xmlns:c16="http://schemas.microsoft.com/office/drawing/2014/chart" uri="{C3380CC4-5D6E-409C-BE32-E72D297353CC}">
              <c16:uniqueId val="{00000001-E132-403E-93CA-953A891BD8F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Grafdata!$A$30</c:f>
              <c:strCache>
                <c:ptCount val="1"/>
                <c:pt idx="0">
                  <c:v>Västmanlands län</c:v>
                </c:pt>
              </c:strCache>
            </c:strRef>
          </c:tx>
          <c:spPr>
            <a:ln w="28575" cap="rnd">
              <a:solidFill>
                <a:schemeClr val="accent2"/>
              </a:solidFill>
              <a:round/>
            </a:ln>
            <a:effectLst/>
          </c:spPr>
          <c:marker>
            <c:symbol val="none"/>
          </c:marker>
          <c:cat>
            <c:strRef>
              <c:f>Grafdata!$B$20:$AO$20</c:f>
              <c:strCache>
                <c:ptCount val="40"/>
                <c:pt idx="3">
                  <c:v>2012</c:v>
                </c:pt>
                <c:pt idx="7">
                  <c:v>2013</c:v>
                </c:pt>
                <c:pt idx="11">
                  <c:v>2014</c:v>
                </c:pt>
                <c:pt idx="15">
                  <c:v>2015</c:v>
                </c:pt>
                <c:pt idx="19">
                  <c:v>2016</c:v>
                </c:pt>
                <c:pt idx="23">
                  <c:v>2017</c:v>
                </c:pt>
                <c:pt idx="27">
                  <c:v>2018</c:v>
                </c:pt>
                <c:pt idx="31">
                  <c:v>2019</c:v>
                </c:pt>
                <c:pt idx="35">
                  <c:v>2020</c:v>
                </c:pt>
                <c:pt idx="39">
                  <c:v>2021</c:v>
                </c:pt>
              </c:strCache>
            </c:strRef>
          </c:cat>
          <c:val>
            <c:numRef>
              <c:f>Grafdata!$B$30:$AO$30</c:f>
              <c:numCache>
                <c:formatCode>General</c:formatCode>
                <c:ptCount val="40"/>
                <c:pt idx="0">
                  <c:v>33.75</c:v>
                </c:pt>
                <c:pt idx="1">
                  <c:v>35</c:v>
                </c:pt>
                <c:pt idx="2">
                  <c:v>37.75</c:v>
                </c:pt>
                <c:pt idx="3">
                  <c:v>39.5</c:v>
                </c:pt>
                <c:pt idx="4">
                  <c:v>38</c:v>
                </c:pt>
                <c:pt idx="5">
                  <c:v>35.5</c:v>
                </c:pt>
                <c:pt idx="6">
                  <c:v>37.25</c:v>
                </c:pt>
                <c:pt idx="7">
                  <c:v>40</c:v>
                </c:pt>
                <c:pt idx="8">
                  <c:v>42.5</c:v>
                </c:pt>
                <c:pt idx="9">
                  <c:v>45.5</c:v>
                </c:pt>
                <c:pt idx="10">
                  <c:v>42.5</c:v>
                </c:pt>
                <c:pt idx="11">
                  <c:v>42</c:v>
                </c:pt>
                <c:pt idx="12">
                  <c:v>37</c:v>
                </c:pt>
                <c:pt idx="13">
                  <c:v>37</c:v>
                </c:pt>
                <c:pt idx="14">
                  <c:v>38.5</c:v>
                </c:pt>
                <c:pt idx="15">
                  <c:v>36.5</c:v>
                </c:pt>
                <c:pt idx="16">
                  <c:v>39.5</c:v>
                </c:pt>
                <c:pt idx="17">
                  <c:v>36.25</c:v>
                </c:pt>
                <c:pt idx="18">
                  <c:v>30.5</c:v>
                </c:pt>
                <c:pt idx="19">
                  <c:v>24.25</c:v>
                </c:pt>
                <c:pt idx="20">
                  <c:v>21.5</c:v>
                </c:pt>
                <c:pt idx="21">
                  <c:v>20</c:v>
                </c:pt>
                <c:pt idx="22">
                  <c:v>22.75</c:v>
                </c:pt>
                <c:pt idx="23">
                  <c:v>31.25</c:v>
                </c:pt>
                <c:pt idx="24">
                  <c:v>34.25</c:v>
                </c:pt>
                <c:pt idx="25">
                  <c:v>35.75</c:v>
                </c:pt>
                <c:pt idx="26">
                  <c:v>37.25</c:v>
                </c:pt>
                <c:pt idx="27">
                  <c:v>34.5</c:v>
                </c:pt>
                <c:pt idx="28">
                  <c:v>36</c:v>
                </c:pt>
                <c:pt idx="29">
                  <c:v>37.25</c:v>
                </c:pt>
                <c:pt idx="30">
                  <c:v>37.25</c:v>
                </c:pt>
                <c:pt idx="31">
                  <c:v>37.25</c:v>
                </c:pt>
                <c:pt idx="32">
                  <c:v>37.75</c:v>
                </c:pt>
                <c:pt idx="33">
                  <c:v>40.75</c:v>
                </c:pt>
                <c:pt idx="34">
                  <c:v>43.75</c:v>
                </c:pt>
                <c:pt idx="35">
                  <c:v>46.25</c:v>
                </c:pt>
                <c:pt idx="36">
                  <c:v>49.25</c:v>
                </c:pt>
                <c:pt idx="37">
                  <c:v>46.5</c:v>
                </c:pt>
                <c:pt idx="38">
                  <c:v>43.75</c:v>
                </c:pt>
                <c:pt idx="39">
                  <c:v>41.25</c:v>
                </c:pt>
              </c:numCache>
            </c:numRef>
          </c:val>
          <c:smooth val="0"/>
          <c:extLst>
            <c:ext xmlns:c16="http://schemas.microsoft.com/office/drawing/2014/chart" uri="{C3380CC4-5D6E-409C-BE32-E72D297353CC}">
              <c16:uniqueId val="{00000000-2D53-48D6-ABA2-F003F1487027}"/>
            </c:ext>
          </c:extLst>
        </c:ser>
        <c:ser>
          <c:idx val="1"/>
          <c:order val="1"/>
          <c:tx>
            <c:strRef>
              <c:f>Grafdata!$A$31</c:f>
              <c:strCache>
                <c:ptCount val="1"/>
                <c:pt idx="0">
                  <c:v>Västerås kommun</c:v>
                </c:pt>
              </c:strCache>
            </c:strRef>
          </c:tx>
          <c:spPr>
            <a:ln w="28575" cap="rnd">
              <a:solidFill>
                <a:schemeClr val="accent3"/>
              </a:solidFill>
              <a:prstDash val="sysDot"/>
              <a:round/>
            </a:ln>
            <a:effectLst/>
          </c:spPr>
          <c:marker>
            <c:symbol val="none"/>
          </c:marker>
          <c:cat>
            <c:strRef>
              <c:f>Grafdata!$B$20:$AO$20</c:f>
              <c:strCache>
                <c:ptCount val="40"/>
                <c:pt idx="3">
                  <c:v>2012</c:v>
                </c:pt>
                <c:pt idx="7">
                  <c:v>2013</c:v>
                </c:pt>
                <c:pt idx="11">
                  <c:v>2014</c:v>
                </c:pt>
                <c:pt idx="15">
                  <c:v>2015</c:v>
                </c:pt>
                <c:pt idx="19">
                  <c:v>2016</c:v>
                </c:pt>
                <c:pt idx="23">
                  <c:v>2017</c:v>
                </c:pt>
                <c:pt idx="27">
                  <c:v>2018</c:v>
                </c:pt>
                <c:pt idx="31">
                  <c:v>2019</c:v>
                </c:pt>
                <c:pt idx="35">
                  <c:v>2020</c:v>
                </c:pt>
                <c:pt idx="39">
                  <c:v>2021</c:v>
                </c:pt>
              </c:strCache>
            </c:strRef>
          </c:cat>
          <c:val>
            <c:numRef>
              <c:f>Grafdata!$B$31:$AO$31</c:f>
              <c:numCache>
                <c:formatCode>General</c:formatCode>
                <c:ptCount val="40"/>
                <c:pt idx="0">
                  <c:v>17.75</c:v>
                </c:pt>
                <c:pt idx="1">
                  <c:v>17.75</c:v>
                </c:pt>
                <c:pt idx="2">
                  <c:v>18.75</c:v>
                </c:pt>
                <c:pt idx="3">
                  <c:v>19.75</c:v>
                </c:pt>
                <c:pt idx="4">
                  <c:v>19</c:v>
                </c:pt>
                <c:pt idx="5">
                  <c:v>19</c:v>
                </c:pt>
                <c:pt idx="6">
                  <c:v>19.25</c:v>
                </c:pt>
                <c:pt idx="7">
                  <c:v>21.25</c:v>
                </c:pt>
                <c:pt idx="8">
                  <c:v>23.25</c:v>
                </c:pt>
                <c:pt idx="9">
                  <c:v>26</c:v>
                </c:pt>
                <c:pt idx="10">
                  <c:v>25.5</c:v>
                </c:pt>
                <c:pt idx="11">
                  <c:v>24.75</c:v>
                </c:pt>
                <c:pt idx="12">
                  <c:v>22</c:v>
                </c:pt>
                <c:pt idx="13">
                  <c:v>21.5</c:v>
                </c:pt>
                <c:pt idx="14">
                  <c:v>21.75</c:v>
                </c:pt>
                <c:pt idx="15">
                  <c:v>21.5</c:v>
                </c:pt>
                <c:pt idx="16">
                  <c:v>25</c:v>
                </c:pt>
                <c:pt idx="17">
                  <c:v>22.25</c:v>
                </c:pt>
                <c:pt idx="18">
                  <c:v>19.25</c:v>
                </c:pt>
                <c:pt idx="19">
                  <c:v>15.75</c:v>
                </c:pt>
                <c:pt idx="20">
                  <c:v>13</c:v>
                </c:pt>
                <c:pt idx="21">
                  <c:v>12.75</c:v>
                </c:pt>
                <c:pt idx="22">
                  <c:v>15.5</c:v>
                </c:pt>
                <c:pt idx="23">
                  <c:v>19.75</c:v>
                </c:pt>
                <c:pt idx="24">
                  <c:v>23</c:v>
                </c:pt>
                <c:pt idx="25">
                  <c:v>22.5</c:v>
                </c:pt>
                <c:pt idx="26">
                  <c:v>22.75</c:v>
                </c:pt>
                <c:pt idx="27">
                  <c:v>21</c:v>
                </c:pt>
                <c:pt idx="28">
                  <c:v>20</c:v>
                </c:pt>
                <c:pt idx="29">
                  <c:v>22.25</c:v>
                </c:pt>
                <c:pt idx="30">
                  <c:v>22.5</c:v>
                </c:pt>
                <c:pt idx="31">
                  <c:v>22.25</c:v>
                </c:pt>
                <c:pt idx="32">
                  <c:v>24</c:v>
                </c:pt>
                <c:pt idx="33">
                  <c:v>24</c:v>
                </c:pt>
                <c:pt idx="34">
                  <c:v>25.5</c:v>
                </c:pt>
                <c:pt idx="35">
                  <c:v>28.25</c:v>
                </c:pt>
                <c:pt idx="36">
                  <c:v>29.25</c:v>
                </c:pt>
                <c:pt idx="37">
                  <c:v>29.75</c:v>
                </c:pt>
                <c:pt idx="38">
                  <c:v>27.25</c:v>
                </c:pt>
                <c:pt idx="39">
                  <c:v>24</c:v>
                </c:pt>
              </c:numCache>
            </c:numRef>
          </c:val>
          <c:smooth val="0"/>
          <c:extLst>
            <c:ext xmlns:c16="http://schemas.microsoft.com/office/drawing/2014/chart" uri="{C3380CC4-5D6E-409C-BE32-E72D297353CC}">
              <c16:uniqueId val="{00000001-2D53-48D6-ABA2-F003F148702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Grafdata!$B$14:$AP$14</c:f>
              <c:numCache>
                <c:formatCode>General</c:formatCode>
                <c:ptCount val="41"/>
                <c:pt idx="0">
                  <c:v>100</c:v>
                </c:pt>
                <c:pt idx="1">
                  <c:v>101.34111163731863</c:v>
                </c:pt>
                <c:pt idx="2">
                  <c:v>99.390795195246909</c:v>
                </c:pt>
                <c:pt idx="3">
                  <c:v>98.387652301201186</c:v>
                </c:pt>
                <c:pt idx="4">
                  <c:v>100.70176949240108</c:v>
                </c:pt>
                <c:pt idx="5">
                  <c:v>101.9374004391441</c:v>
                </c:pt>
                <c:pt idx="6">
                  <c:v>99.982778662763167</c:v>
                </c:pt>
                <c:pt idx="7">
                  <c:v>99.205665819950923</c:v>
                </c:pt>
                <c:pt idx="8">
                  <c:v>101.52624101261463</c:v>
                </c:pt>
                <c:pt idx="9">
                  <c:v>103.03310802083782</c:v>
                </c:pt>
                <c:pt idx="10">
                  <c:v>101.34111163731863</c:v>
                </c:pt>
                <c:pt idx="11">
                  <c:v>100.30137340164464</c:v>
                </c:pt>
                <c:pt idx="12">
                  <c:v>102.86735264993327</c:v>
                </c:pt>
                <c:pt idx="13">
                  <c:v>105.02001980453782</c:v>
                </c:pt>
                <c:pt idx="14">
                  <c:v>102.74034528781159</c:v>
                </c:pt>
                <c:pt idx="15">
                  <c:v>102.0342704611013</c:v>
                </c:pt>
                <c:pt idx="16">
                  <c:v>104.11589959960391</c:v>
                </c:pt>
                <c:pt idx="17">
                  <c:v>106.00378869419211</c:v>
                </c:pt>
                <c:pt idx="18">
                  <c:v>104.34623498514659</c:v>
                </c:pt>
                <c:pt idx="19">
                  <c:v>103.5734274744909</c:v>
                </c:pt>
                <c:pt idx="20">
                  <c:v>106.22336074396176</c:v>
                </c:pt>
                <c:pt idx="21">
                  <c:v>107.06505360141215</c:v>
                </c:pt>
                <c:pt idx="22">
                  <c:v>105.93059801093555</c:v>
                </c:pt>
                <c:pt idx="23">
                  <c:v>106.00594136134671</c:v>
                </c:pt>
                <c:pt idx="24">
                  <c:v>108.3631118956387</c:v>
                </c:pt>
                <c:pt idx="25">
                  <c:v>109.86782623670727</c:v>
                </c:pt>
                <c:pt idx="26">
                  <c:v>108.17582985318811</c:v>
                </c:pt>
                <c:pt idx="27">
                  <c:v>108.00146381366513</c:v>
                </c:pt>
                <c:pt idx="28">
                  <c:v>110.21871098290782</c:v>
                </c:pt>
                <c:pt idx="29">
                  <c:v>111.11206785206872</c:v>
                </c:pt>
                <c:pt idx="30">
                  <c:v>109.59013217376329</c:v>
                </c:pt>
                <c:pt idx="31">
                  <c:v>108.76350798639514</c:v>
                </c:pt>
                <c:pt idx="32">
                  <c:v>110.76548844017738</c:v>
                </c:pt>
                <c:pt idx="33">
                  <c:v>111.910707366427</c:v>
                </c:pt>
                <c:pt idx="34">
                  <c:v>110.42967236405907</c:v>
                </c:pt>
                <c:pt idx="35">
                  <c:v>108.82808800103328</c:v>
                </c:pt>
                <c:pt idx="36">
                  <c:v>108.65802729581952</c:v>
                </c:pt>
                <c:pt idx="37">
                  <c:v>109.69346019718431</c:v>
                </c:pt>
                <c:pt idx="38">
                  <c:v>108.90127868428984</c:v>
                </c:pt>
                <c:pt idx="39">
                  <c:v>105.94136134670858</c:v>
                </c:pt>
                <c:pt idx="40">
                  <c:v>109.23494209325354</c:v>
                </c:pt>
              </c:numCache>
            </c:numRef>
          </c:val>
          <c:smooth val="0"/>
          <c:extLst>
            <c:ext xmlns:c16="http://schemas.microsoft.com/office/drawing/2014/chart" uri="{C3380CC4-5D6E-409C-BE32-E72D297353CC}">
              <c16:uniqueId val="{00000000-182C-4CF7-9054-683DD952C3FF}"/>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Grafdata!$B$15:$AP$15</c:f>
              <c:numCache>
                <c:formatCode>General</c:formatCode>
                <c:ptCount val="41"/>
                <c:pt idx="0">
                  <c:v>100</c:v>
                </c:pt>
                <c:pt idx="1">
                  <c:v>101.0769084151339</c:v>
                </c:pt>
                <c:pt idx="2">
                  <c:v>99.928523777756595</c:v>
                </c:pt>
                <c:pt idx="3">
                  <c:v>99.108929762698949</c:v>
                </c:pt>
                <c:pt idx="4">
                  <c:v>100.85294958543791</c:v>
                </c:pt>
                <c:pt idx="5">
                  <c:v>101.9346230820547</c:v>
                </c:pt>
                <c:pt idx="6">
                  <c:v>100.95778137806157</c:v>
                </c:pt>
                <c:pt idx="7">
                  <c:v>100.10483179262366</c:v>
                </c:pt>
                <c:pt idx="8">
                  <c:v>102.2252930525112</c:v>
                </c:pt>
                <c:pt idx="9">
                  <c:v>103.33079195654246</c:v>
                </c:pt>
                <c:pt idx="10">
                  <c:v>102.63032497855713</c:v>
                </c:pt>
                <c:pt idx="11">
                  <c:v>101.46288001524826</c:v>
                </c:pt>
                <c:pt idx="12">
                  <c:v>103.68340798627656</c:v>
                </c:pt>
                <c:pt idx="13">
                  <c:v>105.5989707423997</c:v>
                </c:pt>
                <c:pt idx="14">
                  <c:v>104.14085580863433</c:v>
                </c:pt>
                <c:pt idx="15">
                  <c:v>103.49756980844373</c:v>
                </c:pt>
                <c:pt idx="16">
                  <c:v>105.27494520156294</c:v>
                </c:pt>
                <c:pt idx="17">
                  <c:v>106.40426951300867</c:v>
                </c:pt>
                <c:pt idx="18">
                  <c:v>105.79433908272181</c:v>
                </c:pt>
                <c:pt idx="19">
                  <c:v>105.05575145287334</c:v>
                </c:pt>
                <c:pt idx="20">
                  <c:v>107.819498713428</c:v>
                </c:pt>
                <c:pt idx="21">
                  <c:v>108.21500047650815</c:v>
                </c:pt>
                <c:pt idx="22">
                  <c:v>107.3906413799676</c:v>
                </c:pt>
                <c:pt idx="23">
                  <c:v>107.12379681692556</c:v>
                </c:pt>
                <c:pt idx="24">
                  <c:v>109.64929000285905</c:v>
                </c:pt>
                <c:pt idx="25">
                  <c:v>110.9787477365863</c:v>
                </c:pt>
                <c:pt idx="26">
                  <c:v>110.01620127704184</c:v>
                </c:pt>
                <c:pt idx="27">
                  <c:v>109.99237586962737</c:v>
                </c:pt>
                <c:pt idx="28">
                  <c:v>111.87934813685314</c:v>
                </c:pt>
                <c:pt idx="29">
                  <c:v>113.18974554464882</c:v>
                </c:pt>
                <c:pt idx="30">
                  <c:v>111.85552272943868</c:v>
                </c:pt>
                <c:pt idx="31">
                  <c:v>111.65062422567426</c:v>
                </c:pt>
                <c:pt idx="32">
                  <c:v>113.04202801867912</c:v>
                </c:pt>
                <c:pt idx="33">
                  <c:v>114.34289526350901</c:v>
                </c:pt>
                <c:pt idx="34">
                  <c:v>113.0610883446107</c:v>
                </c:pt>
                <c:pt idx="35">
                  <c:v>112.10330696654913</c:v>
                </c:pt>
                <c:pt idx="36">
                  <c:v>111.49337653673878</c:v>
                </c:pt>
                <c:pt idx="37">
                  <c:v>111.72686552940056</c:v>
                </c:pt>
                <c:pt idx="38">
                  <c:v>110.96445249213761</c:v>
                </c:pt>
                <c:pt idx="39">
                  <c:v>109.14419136567236</c:v>
                </c:pt>
                <c:pt idx="40">
                  <c:v>111.79834175164396</c:v>
                </c:pt>
              </c:numCache>
            </c:numRef>
          </c:val>
          <c:smooth val="0"/>
          <c:extLst>
            <c:ext xmlns:c16="http://schemas.microsoft.com/office/drawing/2014/chart" uri="{C3380CC4-5D6E-409C-BE32-E72D297353CC}">
              <c16:uniqueId val="{00000001-182C-4CF7-9054-683DD952C3FF}"/>
            </c:ext>
          </c:extLst>
        </c:ser>
        <c:ser>
          <c:idx val="2"/>
          <c:order val="2"/>
          <c:tx>
            <c:strRef>
              <c:f>Grafdata!$A$20</c:f>
              <c:strCache>
                <c:ptCount val="1"/>
                <c:pt idx="0">
                  <c:v>Västmanlands län</c:v>
                </c:pt>
              </c:strCache>
            </c:strRef>
          </c:tx>
          <c:spPr>
            <a:ln w="28575" cap="rnd">
              <a:solidFill>
                <a:schemeClr val="accent2"/>
              </a:solidFill>
              <a:round/>
            </a:ln>
            <a:effectLst/>
          </c:spPr>
          <c:marker>
            <c:symbol val="none"/>
          </c:marker>
          <c:cat>
            <c:strRef>
              <c:f>Grafdata!$B$13:$AP$13</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Grafdata!$B$20:$AP$20</c:f>
              <c:numCache>
                <c:formatCode>General</c:formatCode>
                <c:ptCount val="41"/>
                <c:pt idx="0">
                  <c:v>100</c:v>
                </c:pt>
                <c:pt idx="1">
                  <c:v>100.17050298380222</c:v>
                </c:pt>
                <c:pt idx="2">
                  <c:v>99.829497016197777</c:v>
                </c:pt>
                <c:pt idx="3">
                  <c:v>98.380221653878948</c:v>
                </c:pt>
                <c:pt idx="4">
                  <c:v>99.658994032395569</c:v>
                </c:pt>
                <c:pt idx="5">
                  <c:v>102.98380221653879</c:v>
                </c:pt>
                <c:pt idx="6">
                  <c:v>103.0690537084399</c:v>
                </c:pt>
                <c:pt idx="7">
                  <c:v>100.68201193520886</c:v>
                </c:pt>
                <c:pt idx="8">
                  <c:v>103.75106564364876</c:v>
                </c:pt>
                <c:pt idx="9">
                  <c:v>105.88235294117646</c:v>
                </c:pt>
                <c:pt idx="10">
                  <c:v>105.28559249786871</c:v>
                </c:pt>
                <c:pt idx="11">
                  <c:v>103.41005967604433</c:v>
                </c:pt>
                <c:pt idx="12">
                  <c:v>105.88235294117646</c:v>
                </c:pt>
                <c:pt idx="13">
                  <c:v>107.07587382779198</c:v>
                </c:pt>
                <c:pt idx="14">
                  <c:v>105.2003410059676</c:v>
                </c:pt>
                <c:pt idx="15">
                  <c:v>104.94458653026427</c:v>
                </c:pt>
                <c:pt idx="16">
                  <c:v>107.58738277919863</c:v>
                </c:pt>
                <c:pt idx="17">
                  <c:v>107.67263427109974</c:v>
                </c:pt>
                <c:pt idx="18">
                  <c:v>104.0920716112532</c:v>
                </c:pt>
                <c:pt idx="19">
                  <c:v>104.34782608695652</c:v>
                </c:pt>
                <c:pt idx="20">
                  <c:v>107.84313725490196</c:v>
                </c:pt>
                <c:pt idx="21">
                  <c:v>107.58738277919863</c:v>
                </c:pt>
                <c:pt idx="22">
                  <c:v>103.41005967604433</c:v>
                </c:pt>
                <c:pt idx="23">
                  <c:v>103.92156862745098</c:v>
                </c:pt>
                <c:pt idx="24">
                  <c:v>105.96760443307758</c:v>
                </c:pt>
                <c:pt idx="25">
                  <c:v>107.50213128729753</c:v>
                </c:pt>
                <c:pt idx="26">
                  <c:v>107.75788576300086</c:v>
                </c:pt>
                <c:pt idx="27">
                  <c:v>106.90537084398977</c:v>
                </c:pt>
                <c:pt idx="28">
                  <c:v>108.43989769820972</c:v>
                </c:pt>
                <c:pt idx="29">
                  <c:v>108.2693947144075</c:v>
                </c:pt>
                <c:pt idx="30">
                  <c:v>110.05967604433077</c:v>
                </c:pt>
                <c:pt idx="31">
                  <c:v>107.1611253196931</c:v>
                </c:pt>
                <c:pt idx="32">
                  <c:v>112.95822676896846</c:v>
                </c:pt>
                <c:pt idx="33">
                  <c:v>112.95822676896846</c:v>
                </c:pt>
                <c:pt idx="34">
                  <c:v>111.84995737425405</c:v>
                </c:pt>
                <c:pt idx="35">
                  <c:v>110.05967604433077</c:v>
                </c:pt>
                <c:pt idx="36">
                  <c:v>110.3154305200341</c:v>
                </c:pt>
                <c:pt idx="37">
                  <c:v>106.73486786018755</c:v>
                </c:pt>
                <c:pt idx="38">
                  <c:v>102.38704177323103</c:v>
                </c:pt>
                <c:pt idx="39">
                  <c:v>104.94458653026427</c:v>
                </c:pt>
                <c:pt idx="40">
                  <c:v>107.75788576300086</c:v>
                </c:pt>
              </c:numCache>
            </c:numRef>
          </c:val>
          <c:smooth val="0"/>
          <c:extLst>
            <c:ext xmlns:c16="http://schemas.microsoft.com/office/drawing/2014/chart" uri="{C3380CC4-5D6E-409C-BE32-E72D297353CC}">
              <c16:uniqueId val="{00000002-182C-4CF7-9054-683DD952C3FF}"/>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Grafdata!$B$21:$AP$21</c:f>
              <c:numCache>
                <c:formatCode>General</c:formatCode>
                <c:ptCount val="41"/>
                <c:pt idx="0">
                  <c:v>100</c:v>
                </c:pt>
                <c:pt idx="1">
                  <c:v>78.373980223499331</c:v>
                </c:pt>
                <c:pt idx="2">
                  <c:v>81.819459687403693</c:v>
                </c:pt>
                <c:pt idx="3">
                  <c:v>115.40382879108165</c:v>
                </c:pt>
                <c:pt idx="4">
                  <c:v>93.797271945806543</c:v>
                </c:pt>
                <c:pt idx="5">
                  <c:v>72.319386701411602</c:v>
                </c:pt>
                <c:pt idx="6">
                  <c:v>77.650607946282307</c:v>
                </c:pt>
                <c:pt idx="7">
                  <c:v>111.44690674552758</c:v>
                </c:pt>
                <c:pt idx="8">
                  <c:v>95.689501370514733</c:v>
                </c:pt>
                <c:pt idx="9">
                  <c:v>73.919131520757759</c:v>
                </c:pt>
                <c:pt idx="10">
                  <c:v>80.878751344834484</c:v>
                </c:pt>
                <c:pt idx="11">
                  <c:v>115.11350673363357</c:v>
                </c:pt>
                <c:pt idx="12">
                  <c:v>111.84211237680235</c:v>
                </c:pt>
                <c:pt idx="13">
                  <c:v>92.668962571701982</c:v>
                </c:pt>
                <c:pt idx="14">
                  <c:v>110.47321954727059</c:v>
                </c:pt>
                <c:pt idx="15">
                  <c:v>162.4392459195424</c:v>
                </c:pt>
                <c:pt idx="16">
                  <c:v>145.395124535728</c:v>
                </c:pt>
                <c:pt idx="17">
                  <c:v>120.53231116901934</c:v>
                </c:pt>
                <c:pt idx="18">
                  <c:v>154.42538398741397</c:v>
                </c:pt>
                <c:pt idx="19">
                  <c:v>197.61633156184618</c:v>
                </c:pt>
                <c:pt idx="20">
                  <c:v>191.00974768472213</c:v>
                </c:pt>
                <c:pt idx="21">
                  <c:v>147.39980645196169</c:v>
                </c:pt>
                <c:pt idx="22">
                  <c:v>166.64540161217948</c:v>
                </c:pt>
                <c:pt idx="23">
                  <c:v>207.3905074959317</c:v>
                </c:pt>
                <c:pt idx="24">
                  <c:v>177.78955164975375</c:v>
                </c:pt>
                <c:pt idx="25">
                  <c:v>140.57858969437791</c:v>
                </c:pt>
                <c:pt idx="26">
                  <c:v>165.58629377132138</c:v>
                </c:pt>
                <c:pt idx="27">
                  <c:v>218.50275995177518</c:v>
                </c:pt>
                <c:pt idx="28">
                  <c:v>192.13535387393426</c:v>
                </c:pt>
                <c:pt idx="29">
                  <c:v>140.10877616007178</c:v>
                </c:pt>
                <c:pt idx="30">
                  <c:v>162.71118631972189</c:v>
                </c:pt>
                <c:pt idx="31">
                  <c:v>202.06198943595345</c:v>
                </c:pt>
                <c:pt idx="32">
                  <c:v>160.42375126373895</c:v>
                </c:pt>
                <c:pt idx="33">
                  <c:v>118.09674158093065</c:v>
                </c:pt>
                <c:pt idx="34">
                  <c:v>135.6777154843837</c:v>
                </c:pt>
                <c:pt idx="35">
                  <c:v>191.6039077240805</c:v>
                </c:pt>
                <c:pt idx="36">
                  <c:v>101.6424551406467</c:v>
                </c:pt>
                <c:pt idx="37">
                  <c:v>85.594187071207301</c:v>
                </c:pt>
                <c:pt idx="38">
                  <c:v>136.81629696107953</c:v>
                </c:pt>
                <c:pt idx="39">
                  <c:v>168.06619559164608</c:v>
                </c:pt>
                <c:pt idx="40">
                  <c:v>168.929052209313</c:v>
                </c:pt>
              </c:numCache>
            </c:numRef>
          </c:val>
          <c:smooth val="0"/>
          <c:extLst>
            <c:ext xmlns:c16="http://schemas.microsoft.com/office/drawing/2014/chart" uri="{C3380CC4-5D6E-409C-BE32-E72D297353CC}">
              <c16:uniqueId val="{00000000-8711-4DC6-BDC2-4812130D5C44}"/>
            </c:ext>
          </c:extLst>
        </c:ser>
        <c:ser>
          <c:idx val="1"/>
          <c:order val="1"/>
          <c:tx>
            <c:strRef>
              <c:f>Grafdata!$A$31</c:f>
              <c:strCache>
                <c:ptCount val="1"/>
                <c:pt idx="0">
                  <c:v>Västmanlands län</c:v>
                </c:pt>
              </c:strCache>
            </c:strRef>
          </c:tx>
          <c:spPr>
            <a:ln w="28575" cap="rnd">
              <a:solidFill>
                <a:schemeClr val="accent2"/>
              </a:solidFill>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Grafdata!$B$31:$AP$31</c:f>
              <c:numCache>
                <c:formatCode>General</c:formatCode>
                <c:ptCount val="41"/>
                <c:pt idx="0">
                  <c:v>100</c:v>
                </c:pt>
                <c:pt idx="1">
                  <c:v>78.645833333333329</c:v>
                </c:pt>
                <c:pt idx="2">
                  <c:v>76.895833333333329</c:v>
                </c:pt>
                <c:pt idx="3">
                  <c:v>116.08333333333333</c:v>
                </c:pt>
                <c:pt idx="4">
                  <c:v>104.79166666666667</c:v>
                </c:pt>
                <c:pt idx="5">
                  <c:v>72.25</c:v>
                </c:pt>
                <c:pt idx="6">
                  <c:v>66.8125</c:v>
                </c:pt>
                <c:pt idx="7">
                  <c:v>115.72916666666667</c:v>
                </c:pt>
                <c:pt idx="8">
                  <c:v>88.9375</c:v>
                </c:pt>
                <c:pt idx="9">
                  <c:v>63.333333333333336</c:v>
                </c:pt>
                <c:pt idx="10">
                  <c:v>63.416666666666664</c:v>
                </c:pt>
                <c:pt idx="11">
                  <c:v>113</c:v>
                </c:pt>
                <c:pt idx="12">
                  <c:v>106.1875</c:v>
                </c:pt>
                <c:pt idx="13">
                  <c:v>81.25</c:v>
                </c:pt>
                <c:pt idx="14">
                  <c:v>101.3125</c:v>
                </c:pt>
                <c:pt idx="15">
                  <c:v>153.5</c:v>
                </c:pt>
                <c:pt idx="16">
                  <c:v>136.39583333333334</c:v>
                </c:pt>
                <c:pt idx="17">
                  <c:v>95.208333333333329</c:v>
                </c:pt>
                <c:pt idx="18">
                  <c:v>128.02083333333334</c:v>
                </c:pt>
                <c:pt idx="19">
                  <c:v>169.25</c:v>
                </c:pt>
                <c:pt idx="20">
                  <c:v>144.45833333333334</c:v>
                </c:pt>
                <c:pt idx="21">
                  <c:v>104.70833333333333</c:v>
                </c:pt>
                <c:pt idx="22">
                  <c:v>125.89583333333333</c:v>
                </c:pt>
                <c:pt idx="23">
                  <c:v>189.02083333333334</c:v>
                </c:pt>
                <c:pt idx="24">
                  <c:v>132.04166666666666</c:v>
                </c:pt>
                <c:pt idx="25">
                  <c:v>105</c:v>
                </c:pt>
                <c:pt idx="26">
                  <c:v>142.1875</c:v>
                </c:pt>
                <c:pt idx="27">
                  <c:v>171.1875</c:v>
                </c:pt>
                <c:pt idx="28">
                  <c:v>172.9375</c:v>
                </c:pt>
                <c:pt idx="29">
                  <c:v>118.91666666666667</c:v>
                </c:pt>
                <c:pt idx="30">
                  <c:v>134.77083333333334</c:v>
                </c:pt>
                <c:pt idx="31">
                  <c:v>173.25</c:v>
                </c:pt>
                <c:pt idx="32">
                  <c:v>136.5625</c:v>
                </c:pt>
                <c:pt idx="33">
                  <c:v>95.5625</c:v>
                </c:pt>
                <c:pt idx="34">
                  <c:v>100.54166666666667</c:v>
                </c:pt>
                <c:pt idx="35">
                  <c:v>186.08333333333334</c:v>
                </c:pt>
                <c:pt idx="36">
                  <c:v>89.458333333333329</c:v>
                </c:pt>
                <c:pt idx="37">
                  <c:v>89.125</c:v>
                </c:pt>
                <c:pt idx="38">
                  <c:v>138.25</c:v>
                </c:pt>
                <c:pt idx="39">
                  <c:v>187.27083333333334</c:v>
                </c:pt>
                <c:pt idx="40">
                  <c:v>153.5</c:v>
                </c:pt>
              </c:numCache>
            </c:numRef>
          </c:val>
          <c:smooth val="0"/>
          <c:extLst>
            <c:ext xmlns:c16="http://schemas.microsoft.com/office/drawing/2014/chart" uri="{C3380CC4-5D6E-409C-BE32-E72D297353CC}">
              <c16:uniqueId val="{00000001-8711-4DC6-BDC2-4812130D5C44}"/>
            </c:ext>
          </c:extLst>
        </c:ser>
        <c:ser>
          <c:idx val="2"/>
          <c:order val="2"/>
          <c:tx>
            <c:strRef>
              <c:f>Grafdata!$A$32</c:f>
              <c:strCache>
                <c:ptCount val="1"/>
                <c:pt idx="0">
                  <c:v>Västerås kommun</c:v>
                </c:pt>
              </c:strCache>
            </c:strRef>
          </c:tx>
          <c:spPr>
            <a:ln w="28575" cap="rnd">
              <a:solidFill>
                <a:schemeClr val="accent3"/>
              </a:solidFill>
              <a:prstDash val="sysDot"/>
              <a:round/>
            </a:ln>
            <a:effectLst/>
          </c:spPr>
          <c:marker>
            <c:symbol val="none"/>
          </c:marker>
          <c:cat>
            <c:strRef>
              <c:f>Grafdata!$B$20:$AP$20</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Grafdata!$B$32:$AP$32</c:f>
              <c:numCache>
                <c:formatCode>General</c:formatCode>
                <c:ptCount val="41"/>
                <c:pt idx="0">
                  <c:v>100</c:v>
                </c:pt>
                <c:pt idx="1">
                  <c:v>90.093522687911332</c:v>
                </c:pt>
                <c:pt idx="2">
                  <c:v>95.600969864911676</c:v>
                </c:pt>
                <c:pt idx="3">
                  <c:v>126.80983720124696</c:v>
                </c:pt>
                <c:pt idx="4">
                  <c:v>127.53723588500173</c:v>
                </c:pt>
                <c:pt idx="5">
                  <c:v>83.13127814340146</c:v>
                </c:pt>
                <c:pt idx="6">
                  <c:v>76.688604087287843</c:v>
                </c:pt>
                <c:pt idx="7">
                  <c:v>123.4845860755109</c:v>
                </c:pt>
                <c:pt idx="8">
                  <c:v>94.561828888119152</c:v>
                </c:pt>
                <c:pt idx="9">
                  <c:v>71.077242812608247</c:v>
                </c:pt>
                <c:pt idx="10">
                  <c:v>75.406996882577076</c:v>
                </c:pt>
                <c:pt idx="11">
                  <c:v>109.07516453065466</c:v>
                </c:pt>
                <c:pt idx="12">
                  <c:v>105.09179078628334</c:v>
                </c:pt>
                <c:pt idx="13">
                  <c:v>85.798406650502258</c:v>
                </c:pt>
                <c:pt idx="14">
                  <c:v>111.67301697263595</c:v>
                </c:pt>
                <c:pt idx="15">
                  <c:v>141.28853481122272</c:v>
                </c:pt>
                <c:pt idx="16">
                  <c:v>157.4298579840665</c:v>
                </c:pt>
                <c:pt idx="17">
                  <c:v>102.49393834430204</c:v>
                </c:pt>
                <c:pt idx="18">
                  <c:v>137.75545549012816</c:v>
                </c:pt>
                <c:pt idx="19">
                  <c:v>165.18877727745064</c:v>
                </c:pt>
                <c:pt idx="20">
                  <c:v>152.61517145826116</c:v>
                </c:pt>
                <c:pt idx="21">
                  <c:v>120.88673363352962</c:v>
                </c:pt>
                <c:pt idx="22">
                  <c:v>130.41219258746102</c:v>
                </c:pt>
                <c:pt idx="23">
                  <c:v>178.21267751991687</c:v>
                </c:pt>
                <c:pt idx="24">
                  <c:v>130.48146865258053</c:v>
                </c:pt>
                <c:pt idx="25">
                  <c:v>116.6262556286803</c:v>
                </c:pt>
                <c:pt idx="26">
                  <c:v>152.37270523034292</c:v>
                </c:pt>
                <c:pt idx="27">
                  <c:v>177.17353654312436</c:v>
                </c:pt>
                <c:pt idx="28">
                  <c:v>181.74575684101143</c:v>
                </c:pt>
                <c:pt idx="29">
                  <c:v>133.63352961551783</c:v>
                </c:pt>
                <c:pt idx="30">
                  <c:v>161.69033598891582</c:v>
                </c:pt>
                <c:pt idx="31">
                  <c:v>190.33598891582957</c:v>
                </c:pt>
                <c:pt idx="32">
                  <c:v>156.56390717007275</c:v>
                </c:pt>
                <c:pt idx="33">
                  <c:v>110.59923796328368</c:v>
                </c:pt>
                <c:pt idx="34">
                  <c:v>124.03879459646691</c:v>
                </c:pt>
                <c:pt idx="35">
                  <c:v>192.41427086941462</c:v>
                </c:pt>
                <c:pt idx="36">
                  <c:v>101.87045375822653</c:v>
                </c:pt>
                <c:pt idx="37">
                  <c:v>108.52095600969865</c:v>
                </c:pt>
                <c:pt idx="38">
                  <c:v>150.46761343955663</c:v>
                </c:pt>
                <c:pt idx="39">
                  <c:v>187.04537582265328</c:v>
                </c:pt>
                <c:pt idx="40">
                  <c:v>165.63907170072738</c:v>
                </c:pt>
              </c:numCache>
            </c:numRef>
          </c:val>
          <c:smooth val="0"/>
          <c:extLst>
            <c:ext xmlns:c16="http://schemas.microsoft.com/office/drawing/2014/chart" uri="{C3380CC4-5D6E-409C-BE32-E72D297353CC}">
              <c16:uniqueId val="{00000002-8711-4DC6-BDC2-4812130D5C4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Grafdata!$B$19:$AP$19</c:f>
              <c:numCache>
                <c:formatCode>General</c:formatCode>
                <c:ptCount val="41"/>
                <c:pt idx="0">
                  <c:v>100</c:v>
                </c:pt>
                <c:pt idx="1">
                  <c:v>91.55797101449275</c:v>
                </c:pt>
                <c:pt idx="2">
                  <c:v>153.68659420289856</c:v>
                </c:pt>
                <c:pt idx="3">
                  <c:v>149.61050724637681</c:v>
                </c:pt>
                <c:pt idx="4">
                  <c:v>125.74275362318841</c:v>
                </c:pt>
                <c:pt idx="5">
                  <c:v>138.1159420289855</c:v>
                </c:pt>
                <c:pt idx="6">
                  <c:v>233.90398550724638</c:v>
                </c:pt>
                <c:pt idx="7">
                  <c:v>155.82427536231884</c:v>
                </c:pt>
                <c:pt idx="8">
                  <c:v>140.89673913043478</c:v>
                </c:pt>
                <c:pt idx="9">
                  <c:v>103.94927536231884</c:v>
                </c:pt>
                <c:pt idx="10">
                  <c:v>131.52173913043478</c:v>
                </c:pt>
                <c:pt idx="11">
                  <c:v>118.55978260869566</c:v>
                </c:pt>
                <c:pt idx="12">
                  <c:v>114.0126811594203</c:v>
                </c:pt>
                <c:pt idx="13">
                  <c:v>92.282608695652172</c:v>
                </c:pt>
                <c:pt idx="14">
                  <c:v>101.53985507246377</c:v>
                </c:pt>
                <c:pt idx="15">
                  <c:v>151.81159420289856</c:v>
                </c:pt>
                <c:pt idx="16">
                  <c:v>81.277173913043484</c:v>
                </c:pt>
                <c:pt idx="17">
                  <c:v>69.900362318840578</c:v>
                </c:pt>
                <c:pt idx="18">
                  <c:v>87.789855072463766</c:v>
                </c:pt>
                <c:pt idx="19">
                  <c:v>95.398550724637687</c:v>
                </c:pt>
                <c:pt idx="20">
                  <c:v>81.313405797101453</c:v>
                </c:pt>
                <c:pt idx="21">
                  <c:v>69.05797101449275</c:v>
                </c:pt>
                <c:pt idx="22">
                  <c:v>103.75</c:v>
                </c:pt>
                <c:pt idx="23">
                  <c:v>84.673913043478265</c:v>
                </c:pt>
                <c:pt idx="24">
                  <c:v>69.755434782608702</c:v>
                </c:pt>
                <c:pt idx="25">
                  <c:v>76.268115942028984</c:v>
                </c:pt>
                <c:pt idx="26">
                  <c:v>82.527173913043484</c:v>
                </c:pt>
                <c:pt idx="27">
                  <c:v>75.335144927536234</c:v>
                </c:pt>
                <c:pt idx="28">
                  <c:v>86.684782608695656</c:v>
                </c:pt>
                <c:pt idx="29">
                  <c:v>63.777173913043477</c:v>
                </c:pt>
                <c:pt idx="30">
                  <c:v>98.197463768115938</c:v>
                </c:pt>
                <c:pt idx="31">
                  <c:v>144.28442028985506</c:v>
                </c:pt>
                <c:pt idx="32">
                  <c:v>109.27536231884058</c:v>
                </c:pt>
                <c:pt idx="33">
                  <c:v>75.579710144927532</c:v>
                </c:pt>
                <c:pt idx="34">
                  <c:v>123.67753623188406</c:v>
                </c:pt>
                <c:pt idx="35">
                  <c:v>442.92572463768118</c:v>
                </c:pt>
                <c:pt idx="36">
                  <c:v>422.80797101449275</c:v>
                </c:pt>
                <c:pt idx="37">
                  <c:v>122.67210144927536</c:v>
                </c:pt>
                <c:pt idx="38">
                  <c:v>129.9909420289855</c:v>
                </c:pt>
                <c:pt idx="39">
                  <c:v>80.135869565217391</c:v>
                </c:pt>
                <c:pt idx="40">
                  <c:v>69.565217391304344</c:v>
                </c:pt>
              </c:numCache>
            </c:numRef>
          </c:val>
          <c:smooth val="0"/>
          <c:extLst>
            <c:ext xmlns:c16="http://schemas.microsoft.com/office/drawing/2014/chart" uri="{C3380CC4-5D6E-409C-BE32-E72D297353CC}">
              <c16:uniqueId val="{00000000-F167-4272-A641-19CFEED53D97}"/>
            </c:ext>
          </c:extLst>
        </c:ser>
        <c:ser>
          <c:idx val="1"/>
          <c:order val="1"/>
          <c:tx>
            <c:strRef>
              <c:f>Grafdata!$A$29</c:f>
              <c:strCache>
                <c:ptCount val="1"/>
                <c:pt idx="0">
                  <c:v>Västmanlands län</c:v>
                </c:pt>
              </c:strCache>
            </c:strRef>
          </c:tx>
          <c:spPr>
            <a:ln w="28575" cap="rnd">
              <a:solidFill>
                <a:schemeClr val="accent2"/>
              </a:solidFill>
              <a:round/>
            </a:ln>
            <a:effectLst/>
          </c:spPr>
          <c:marker>
            <c:symbol val="none"/>
          </c:marker>
          <c:cat>
            <c:strRef>
              <c:f>Grafdata!$B$18:$AP$18</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Grafdata!$B$29:$AP$29</c:f>
              <c:numCache>
                <c:formatCode>General</c:formatCode>
                <c:ptCount val="41"/>
                <c:pt idx="0">
                  <c:v>103</c:v>
                </c:pt>
                <c:pt idx="1">
                  <c:v>256.29139072847681</c:v>
                </c:pt>
                <c:pt idx="2">
                  <c:v>246.35761589403972</c:v>
                </c:pt>
                <c:pt idx="3">
                  <c:v>164.23841059602648</c:v>
                </c:pt>
                <c:pt idx="4">
                  <c:v>141.05960264900662</c:v>
                </c:pt>
                <c:pt idx="5">
                  <c:v>298.6754966887417</c:v>
                </c:pt>
                <c:pt idx="6">
                  <c:v>271.52317880794703</c:v>
                </c:pt>
                <c:pt idx="7">
                  <c:v>280.13245033112582</c:v>
                </c:pt>
                <c:pt idx="8">
                  <c:v>410.59602649006621</c:v>
                </c:pt>
                <c:pt idx="9">
                  <c:v>223.84105960264901</c:v>
                </c:pt>
                <c:pt idx="10">
                  <c:v>319.86754966887418</c:v>
                </c:pt>
                <c:pt idx="11">
                  <c:v>146.35761589403972</c:v>
                </c:pt>
                <c:pt idx="12">
                  <c:v>172.8476821192053</c:v>
                </c:pt>
                <c:pt idx="13">
                  <c:v>290.06622516556291</c:v>
                </c:pt>
                <c:pt idx="14">
                  <c:v>71.523178807947019</c:v>
                </c:pt>
                <c:pt idx="15">
                  <c:v>448.34437086092714</c:v>
                </c:pt>
                <c:pt idx="16">
                  <c:v>194.03973509933775</c:v>
                </c:pt>
                <c:pt idx="17">
                  <c:v>239.73509933774835</c:v>
                </c:pt>
                <c:pt idx="18">
                  <c:v>105.96026490066225</c:v>
                </c:pt>
                <c:pt idx="19">
                  <c:v>276.15894039735099</c:v>
                </c:pt>
                <c:pt idx="20">
                  <c:v>223.84105960264901</c:v>
                </c:pt>
                <c:pt idx="21">
                  <c:v>115.89403973509934</c:v>
                </c:pt>
                <c:pt idx="22">
                  <c:v>198.67549668874173</c:v>
                </c:pt>
                <c:pt idx="23">
                  <c:v>145.6953642384106</c:v>
                </c:pt>
                <c:pt idx="24">
                  <c:v>163.57615894039736</c:v>
                </c:pt>
                <c:pt idx="25">
                  <c:v>349.66887417218544</c:v>
                </c:pt>
                <c:pt idx="26">
                  <c:v>159.60264900662253</c:v>
                </c:pt>
                <c:pt idx="27">
                  <c:v>78.807947019867555</c:v>
                </c:pt>
                <c:pt idx="28">
                  <c:v>49.668874172185433</c:v>
                </c:pt>
                <c:pt idx="29">
                  <c:v>38.410596026490069</c:v>
                </c:pt>
                <c:pt idx="30">
                  <c:v>70.198675496688736</c:v>
                </c:pt>
                <c:pt idx="31">
                  <c:v>149.00662251655629</c:v>
                </c:pt>
                <c:pt idx="32">
                  <c:v>170.86092715231788</c:v>
                </c:pt>
                <c:pt idx="33">
                  <c:v>193.3774834437086</c:v>
                </c:pt>
                <c:pt idx="34">
                  <c:v>143.04635761589404</c:v>
                </c:pt>
                <c:pt idx="35">
                  <c:v>344.37086092715231</c:v>
                </c:pt>
                <c:pt idx="36">
                  <c:v>404.63576158940396</c:v>
                </c:pt>
                <c:pt idx="37">
                  <c:v>158.94039735099338</c:v>
                </c:pt>
                <c:pt idx="38">
                  <c:v>138.41059602649005</c:v>
                </c:pt>
                <c:pt idx="39">
                  <c:v>362.91390728476819</c:v>
                </c:pt>
                <c:pt idx="40">
                  <c:v>158.94039735099338</c:v>
                </c:pt>
              </c:numCache>
            </c:numRef>
          </c:val>
          <c:smooth val="0"/>
          <c:extLst>
            <c:ext xmlns:c16="http://schemas.microsoft.com/office/drawing/2014/chart" uri="{C3380CC4-5D6E-409C-BE32-E72D297353CC}">
              <c16:uniqueId val="{00000001-F167-4272-A641-19CFEED53D97}"/>
            </c:ext>
          </c:extLst>
        </c:ser>
        <c:ser>
          <c:idx val="2"/>
          <c:order val="2"/>
          <c:tx>
            <c:strRef>
              <c:f>Grafdata!$A$30</c:f>
              <c:strCache>
                <c:ptCount val="1"/>
                <c:pt idx="0">
                  <c:v>Västerås kommun</c:v>
                </c:pt>
              </c:strCache>
            </c:strRef>
          </c:tx>
          <c:spPr>
            <a:ln w="28575" cap="rnd">
              <a:solidFill>
                <a:schemeClr val="accent3"/>
              </a:solidFill>
              <a:prstDash val="sysDot"/>
              <a:round/>
            </a:ln>
            <a:effectLst/>
          </c:spPr>
          <c:marker>
            <c:symbol val="none"/>
          </c:marker>
          <c:cat>
            <c:strRef>
              <c:f>Grafdata!$B$18:$AP$18</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Grafdata!$B$30:$AP$30</c:f>
              <c:numCache>
                <c:formatCode>General</c:formatCode>
                <c:ptCount val="41"/>
                <c:pt idx="0">
                  <c:v>104</c:v>
                </c:pt>
                <c:pt idx="1">
                  <c:v>200.93457943925233</c:v>
                </c:pt>
                <c:pt idx="2">
                  <c:v>166.35514018691589</c:v>
                </c:pt>
                <c:pt idx="3">
                  <c:v>151.4018691588785</c:v>
                </c:pt>
                <c:pt idx="4">
                  <c:v>134.57943925233644</c:v>
                </c:pt>
                <c:pt idx="5">
                  <c:v>94.392523364485982</c:v>
                </c:pt>
                <c:pt idx="6">
                  <c:v>230.84112149532712</c:v>
                </c:pt>
                <c:pt idx="7">
                  <c:v>122.42990654205607</c:v>
                </c:pt>
                <c:pt idx="8">
                  <c:v>214.01869158878506</c:v>
                </c:pt>
                <c:pt idx="9">
                  <c:v>311.21495327102804</c:v>
                </c:pt>
                <c:pt idx="10">
                  <c:v>352.33644859813086</c:v>
                </c:pt>
                <c:pt idx="11">
                  <c:v>123.36448598130841</c:v>
                </c:pt>
                <c:pt idx="12">
                  <c:v>174.7663551401869</c:v>
                </c:pt>
                <c:pt idx="13">
                  <c:v>348.59813084112147</c:v>
                </c:pt>
                <c:pt idx="14">
                  <c:v>47.663551401869157</c:v>
                </c:pt>
                <c:pt idx="15">
                  <c:v>508.41121495327104</c:v>
                </c:pt>
                <c:pt idx="16">
                  <c:v>93.45794392523365</c:v>
                </c:pt>
                <c:pt idx="17">
                  <c:v>105.60747663551402</c:v>
                </c:pt>
                <c:pt idx="18">
                  <c:v>53.271028037383175</c:v>
                </c:pt>
                <c:pt idx="19">
                  <c:v>288.78504672897196</c:v>
                </c:pt>
                <c:pt idx="20">
                  <c:v>142.05607476635515</c:v>
                </c:pt>
                <c:pt idx="21">
                  <c:v>113.08411214953271</c:v>
                </c:pt>
                <c:pt idx="22">
                  <c:v>220.56074766355141</c:v>
                </c:pt>
                <c:pt idx="23">
                  <c:v>128.97196261682242</c:v>
                </c:pt>
                <c:pt idx="24">
                  <c:v>162.61682242990653</c:v>
                </c:pt>
                <c:pt idx="25">
                  <c:v>286.9158878504673</c:v>
                </c:pt>
                <c:pt idx="26">
                  <c:v>65.420560747663558</c:v>
                </c:pt>
                <c:pt idx="27">
                  <c:v>74.766355140186917</c:v>
                </c:pt>
                <c:pt idx="28">
                  <c:v>34.579439252336449</c:v>
                </c:pt>
                <c:pt idx="29">
                  <c:v>45.794392523364486</c:v>
                </c:pt>
                <c:pt idx="30">
                  <c:v>30.841121495327101</c:v>
                </c:pt>
                <c:pt idx="31">
                  <c:v>153.27102803738319</c:v>
                </c:pt>
                <c:pt idx="32">
                  <c:v>204.67289719626169</c:v>
                </c:pt>
                <c:pt idx="33">
                  <c:v>73.831775700934585</c:v>
                </c:pt>
                <c:pt idx="34">
                  <c:v>81.308411214953267</c:v>
                </c:pt>
                <c:pt idx="35">
                  <c:v>326.1682242990654</c:v>
                </c:pt>
                <c:pt idx="36">
                  <c:v>211.21495327102804</c:v>
                </c:pt>
                <c:pt idx="37">
                  <c:v>96.261682242990659</c:v>
                </c:pt>
                <c:pt idx="38">
                  <c:v>150.46728971962617</c:v>
                </c:pt>
                <c:pt idx="39">
                  <c:v>391.58878504672896</c:v>
                </c:pt>
                <c:pt idx="40">
                  <c:v>120.5607476635514</c:v>
                </c:pt>
              </c:numCache>
            </c:numRef>
          </c:val>
          <c:smooth val="0"/>
          <c:extLst>
            <c:ext xmlns:c16="http://schemas.microsoft.com/office/drawing/2014/chart" uri="{C3380CC4-5D6E-409C-BE32-E72D297353CC}">
              <c16:uniqueId val="{00000002-F167-4272-A641-19CFEED53D9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2011</c:v>
                </c:pt>
                <c:pt idx="3">
                  <c:v>2012</c:v>
                </c:pt>
                <c:pt idx="7">
                  <c:v>2013</c:v>
                </c:pt>
                <c:pt idx="11">
                  <c:v>2014</c:v>
                </c:pt>
                <c:pt idx="15">
                  <c:v>2015</c:v>
                </c:pt>
                <c:pt idx="19">
                  <c:v>2016</c:v>
                </c:pt>
                <c:pt idx="23">
                  <c:v>2017</c:v>
                </c:pt>
                <c:pt idx="27">
                  <c:v>2018</c:v>
                </c:pt>
                <c:pt idx="31">
                  <c:v>2019</c:v>
                </c:pt>
                <c:pt idx="35">
                  <c:v>2020</c:v>
                </c:pt>
                <c:pt idx="39">
                  <c:v>2021</c:v>
                </c:pt>
              </c:numCache>
            </c:numRef>
          </c:cat>
          <c:val>
            <c:numRef>
              <c:f>Grafdata!$B$4:$AP$4</c:f>
              <c:numCache>
                <c:formatCode>General</c:formatCode>
                <c:ptCount val="41"/>
                <c:pt idx="0">
                  <c:v>5.1058506000000001</c:v>
                </c:pt>
                <c:pt idx="1">
                  <c:v>5.1979901999999996</c:v>
                </c:pt>
                <c:pt idx="2">
                  <c:v>5.3716065000000004</c:v>
                </c:pt>
                <c:pt idx="3">
                  <c:v>5.6471321000000003</c:v>
                </c:pt>
                <c:pt idx="4">
                  <c:v>5.2812840999999997</c:v>
                </c:pt>
                <c:pt idx="5">
                  <c:v>5.4272818000000003</c:v>
                </c:pt>
                <c:pt idx="6">
                  <c:v>5.6900012000000002</c:v>
                </c:pt>
                <c:pt idx="7">
                  <c:v>5.8598794999999999</c:v>
                </c:pt>
                <c:pt idx="8">
                  <c:v>5.4593397000000001</c:v>
                </c:pt>
                <c:pt idx="9">
                  <c:v>5.5785103999999999</c:v>
                </c:pt>
                <c:pt idx="10">
                  <c:v>5.6457477999999996</c:v>
                </c:pt>
                <c:pt idx="11">
                  <c:v>5.5976245000000002</c:v>
                </c:pt>
                <c:pt idx="12">
                  <c:v>5.0938878000000001</c:v>
                </c:pt>
                <c:pt idx="13">
                  <c:v>5.1062773000000004</c:v>
                </c:pt>
                <c:pt idx="14">
                  <c:v>5.2243864999999996</c:v>
                </c:pt>
                <c:pt idx="15">
                  <c:v>5.2929404</c:v>
                </c:pt>
                <c:pt idx="16">
                  <c:v>4.9356795</c:v>
                </c:pt>
                <c:pt idx="17">
                  <c:v>5.0270139</c:v>
                </c:pt>
                <c:pt idx="18">
                  <c:v>5.1607665000000003</c:v>
                </c:pt>
                <c:pt idx="19">
                  <c:v>5.1933197</c:v>
                </c:pt>
                <c:pt idx="20">
                  <c:v>4.8013187999999998</c:v>
                </c:pt>
                <c:pt idx="21">
                  <c:v>4.8220586000000001</c:v>
                </c:pt>
                <c:pt idx="22">
                  <c:v>4.9710428000000002</c:v>
                </c:pt>
                <c:pt idx="23">
                  <c:v>5.0919134000000001</c:v>
                </c:pt>
                <c:pt idx="24">
                  <c:v>4.8117241000000002</c:v>
                </c:pt>
                <c:pt idx="25">
                  <c:v>4.8194819000000004</c:v>
                </c:pt>
                <c:pt idx="26">
                  <c:v>4.8820189999999997</c:v>
                </c:pt>
                <c:pt idx="27">
                  <c:v>4.9013086000000001</c:v>
                </c:pt>
                <c:pt idx="28">
                  <c:v>4.5815858</c:v>
                </c:pt>
                <c:pt idx="29">
                  <c:v>4.5682245000000004</c:v>
                </c:pt>
                <c:pt idx="30">
                  <c:v>4.5652578999999998</c:v>
                </c:pt>
                <c:pt idx="31">
                  <c:v>4.6360673999999999</c:v>
                </c:pt>
                <c:pt idx="32">
                  <c:v>4.4652865000000004</c:v>
                </c:pt>
                <c:pt idx="33">
                  <c:v>4.6453017000000001</c:v>
                </c:pt>
                <c:pt idx="34">
                  <c:v>4.8557554528969531</c:v>
                </c:pt>
                <c:pt idx="35">
                  <c:v>5.0690150105641782</c:v>
                </c:pt>
                <c:pt idx="36">
                  <c:v>5.8655588453141814</c:v>
                </c:pt>
                <c:pt idx="37">
                  <c:v>6.2768198893320166</c:v>
                </c:pt>
                <c:pt idx="38">
                  <c:v>6.0307963571851229</c:v>
                </c:pt>
                <c:pt idx="39">
                  <c:v>5.9896784238545449</c:v>
                </c:pt>
                <c:pt idx="40">
                  <c:v>5.5009540448191512</c:v>
                </c:pt>
              </c:numCache>
            </c:numRef>
          </c:val>
          <c:smooth val="0"/>
          <c:extLst>
            <c:ext xmlns:c16="http://schemas.microsoft.com/office/drawing/2014/chart" uri="{C3380CC4-5D6E-409C-BE32-E72D297353CC}">
              <c16:uniqueId val="{00000000-AADA-49B2-BB2A-B05CA57451FE}"/>
            </c:ext>
          </c:extLst>
        </c:ser>
        <c:ser>
          <c:idx val="1"/>
          <c:order val="1"/>
          <c:tx>
            <c:strRef>
              <c:f>Grafdata!$A$14</c:f>
              <c:strCache>
                <c:ptCount val="1"/>
                <c:pt idx="0">
                  <c:v>Västmanlands län</c:v>
                </c:pt>
              </c:strCache>
            </c:strRef>
          </c:tx>
          <c:spPr>
            <a:ln w="28575" cap="rnd">
              <a:solidFill>
                <a:schemeClr val="accent2"/>
              </a:solidFill>
              <a:round/>
            </a:ln>
            <a:effectLst/>
          </c:spPr>
          <c:marker>
            <c:symbol val="none"/>
          </c:marker>
          <c:cat>
            <c:numRef>
              <c:f>Grafdata!$B$2:$AP$2</c:f>
              <c:numCache>
                <c:formatCode>General</c:formatCode>
                <c:ptCount val="41"/>
                <c:pt idx="0">
                  <c:v>2011</c:v>
                </c:pt>
                <c:pt idx="3">
                  <c:v>2012</c:v>
                </c:pt>
                <c:pt idx="7">
                  <c:v>2013</c:v>
                </c:pt>
                <c:pt idx="11">
                  <c:v>2014</c:v>
                </c:pt>
                <c:pt idx="15">
                  <c:v>2015</c:v>
                </c:pt>
                <c:pt idx="19">
                  <c:v>2016</c:v>
                </c:pt>
                <c:pt idx="23">
                  <c:v>2017</c:v>
                </c:pt>
                <c:pt idx="27">
                  <c:v>2018</c:v>
                </c:pt>
                <c:pt idx="31">
                  <c:v>2019</c:v>
                </c:pt>
                <c:pt idx="35">
                  <c:v>2020</c:v>
                </c:pt>
                <c:pt idx="39">
                  <c:v>2021</c:v>
                </c:pt>
              </c:numCache>
            </c:numRef>
          </c:cat>
          <c:val>
            <c:numRef>
              <c:f>Grafdata!$B$14:$AP$14</c:f>
              <c:numCache>
                <c:formatCode>General</c:formatCode>
                <c:ptCount val="41"/>
                <c:pt idx="0">
                  <c:v>5.9779947</c:v>
                </c:pt>
                <c:pt idx="1">
                  <c:v>6.0417512000000002</c:v>
                </c:pt>
                <c:pt idx="2">
                  <c:v>6.2076965</c:v>
                </c:pt>
                <c:pt idx="3">
                  <c:v>6.6255077</c:v>
                </c:pt>
                <c:pt idx="4">
                  <c:v>6.214162</c:v>
                </c:pt>
                <c:pt idx="5">
                  <c:v>6.3725696000000003</c:v>
                </c:pt>
                <c:pt idx="6">
                  <c:v>6.6683785000000002</c:v>
                </c:pt>
                <c:pt idx="7">
                  <c:v>6.9276084999999998</c:v>
                </c:pt>
                <c:pt idx="8">
                  <c:v>6.5386214000000002</c:v>
                </c:pt>
                <c:pt idx="9">
                  <c:v>6.7048360000000002</c:v>
                </c:pt>
                <c:pt idx="10">
                  <c:v>6.7480102999999998</c:v>
                </c:pt>
                <c:pt idx="11">
                  <c:v>6.6309500999999997</c:v>
                </c:pt>
                <c:pt idx="12">
                  <c:v>5.9801387999999998</c:v>
                </c:pt>
                <c:pt idx="13">
                  <c:v>5.9861236</c:v>
                </c:pt>
                <c:pt idx="14">
                  <c:v>6.0898066999999996</c:v>
                </c:pt>
                <c:pt idx="15">
                  <c:v>6.1210499</c:v>
                </c:pt>
                <c:pt idx="16">
                  <c:v>5.7891190000000003</c:v>
                </c:pt>
                <c:pt idx="17">
                  <c:v>5.9777969000000004</c:v>
                </c:pt>
                <c:pt idx="18">
                  <c:v>6.2727266000000004</c:v>
                </c:pt>
                <c:pt idx="19">
                  <c:v>6.2913247999999999</c:v>
                </c:pt>
                <c:pt idx="20">
                  <c:v>5.8900135999999996</c:v>
                </c:pt>
                <c:pt idx="21">
                  <c:v>5.9019250999999997</c:v>
                </c:pt>
                <c:pt idx="22">
                  <c:v>6.0277975000000001</c:v>
                </c:pt>
                <c:pt idx="23">
                  <c:v>6.1722669999999997</c:v>
                </c:pt>
                <c:pt idx="24">
                  <c:v>5.8854240999999998</c:v>
                </c:pt>
                <c:pt idx="25">
                  <c:v>5.8945267000000001</c:v>
                </c:pt>
                <c:pt idx="26">
                  <c:v>5.9504060000000001</c:v>
                </c:pt>
                <c:pt idx="27">
                  <c:v>5.8537695999999997</c:v>
                </c:pt>
                <c:pt idx="28">
                  <c:v>5.4206060999999996</c:v>
                </c:pt>
                <c:pt idx="29">
                  <c:v>5.3762952000000004</c:v>
                </c:pt>
                <c:pt idx="30">
                  <c:v>5.5030900000000003</c:v>
                </c:pt>
                <c:pt idx="31">
                  <c:v>5.6378686</c:v>
                </c:pt>
                <c:pt idx="32">
                  <c:v>5.4055777999999997</c:v>
                </c:pt>
                <c:pt idx="33">
                  <c:v>5.5961353999999996</c:v>
                </c:pt>
                <c:pt idx="34">
                  <c:v>5.9217757105006612</c:v>
                </c:pt>
                <c:pt idx="35">
                  <c:v>6.2077811030354857</c:v>
                </c:pt>
                <c:pt idx="36">
                  <c:v>6.9560479172429979</c:v>
                </c:pt>
                <c:pt idx="37">
                  <c:v>7.4098859978833209</c:v>
                </c:pt>
                <c:pt idx="38">
                  <c:v>7.2363011514852511</c:v>
                </c:pt>
                <c:pt idx="39">
                  <c:v>7.2419157982269073</c:v>
                </c:pt>
                <c:pt idx="40">
                  <c:v>6.7988953050464467</c:v>
                </c:pt>
              </c:numCache>
            </c:numRef>
          </c:val>
          <c:smooth val="0"/>
          <c:extLst>
            <c:ext xmlns:c16="http://schemas.microsoft.com/office/drawing/2014/chart" uri="{C3380CC4-5D6E-409C-BE32-E72D297353CC}">
              <c16:uniqueId val="{00000001-AADA-49B2-BB2A-B05CA57451FE}"/>
            </c:ext>
          </c:extLst>
        </c:ser>
        <c:ser>
          <c:idx val="2"/>
          <c:order val="2"/>
          <c:tx>
            <c:strRef>
              <c:f>Grafdata!$A$15</c:f>
              <c:strCache>
                <c:ptCount val="1"/>
                <c:pt idx="0">
                  <c:v>Västerås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2011</c:v>
                </c:pt>
                <c:pt idx="3">
                  <c:v>2012</c:v>
                </c:pt>
                <c:pt idx="7">
                  <c:v>2013</c:v>
                </c:pt>
                <c:pt idx="11">
                  <c:v>2014</c:v>
                </c:pt>
                <c:pt idx="15">
                  <c:v>2015</c:v>
                </c:pt>
                <c:pt idx="19">
                  <c:v>2016</c:v>
                </c:pt>
                <c:pt idx="23">
                  <c:v>2017</c:v>
                </c:pt>
                <c:pt idx="27">
                  <c:v>2018</c:v>
                </c:pt>
                <c:pt idx="31">
                  <c:v>2019</c:v>
                </c:pt>
                <c:pt idx="35">
                  <c:v>2020</c:v>
                </c:pt>
                <c:pt idx="39">
                  <c:v>2021</c:v>
                </c:pt>
              </c:numCache>
            </c:numRef>
          </c:cat>
          <c:val>
            <c:numRef>
              <c:f>Grafdata!$B$15:$AP$15</c:f>
              <c:numCache>
                <c:formatCode>General</c:formatCode>
                <c:ptCount val="41"/>
                <c:pt idx="0">
                  <c:v>6.2101414999999998</c:v>
                </c:pt>
                <c:pt idx="1">
                  <c:v>6.4129432</c:v>
                </c:pt>
                <c:pt idx="2">
                  <c:v>6.3753064000000004</c:v>
                </c:pt>
                <c:pt idx="3">
                  <c:v>6.7261648999999997</c:v>
                </c:pt>
                <c:pt idx="4">
                  <c:v>6.3369255000000004</c:v>
                </c:pt>
                <c:pt idx="5">
                  <c:v>6.5266535000000001</c:v>
                </c:pt>
                <c:pt idx="6">
                  <c:v>6.7136231000000004</c:v>
                </c:pt>
                <c:pt idx="7">
                  <c:v>6.9033026</c:v>
                </c:pt>
                <c:pt idx="8">
                  <c:v>6.5367579999999998</c:v>
                </c:pt>
                <c:pt idx="9">
                  <c:v>6.7991424</c:v>
                </c:pt>
                <c:pt idx="10">
                  <c:v>6.7105734999999997</c:v>
                </c:pt>
                <c:pt idx="11">
                  <c:v>6.4769772999999997</c:v>
                </c:pt>
                <c:pt idx="12">
                  <c:v>5.8045517999999996</c:v>
                </c:pt>
                <c:pt idx="13">
                  <c:v>5.7740045999999996</c:v>
                </c:pt>
                <c:pt idx="14">
                  <c:v>5.8087847000000004</c:v>
                </c:pt>
                <c:pt idx="15">
                  <c:v>5.7797656999999996</c:v>
                </c:pt>
                <c:pt idx="16">
                  <c:v>5.5517203000000004</c:v>
                </c:pt>
                <c:pt idx="17">
                  <c:v>5.7180587000000003</c:v>
                </c:pt>
                <c:pt idx="18">
                  <c:v>5.9571120000000004</c:v>
                </c:pt>
                <c:pt idx="19">
                  <c:v>5.888115</c:v>
                </c:pt>
                <c:pt idx="20">
                  <c:v>5.5414253000000002</c:v>
                </c:pt>
                <c:pt idx="21">
                  <c:v>5.7109287999999996</c:v>
                </c:pt>
                <c:pt idx="22">
                  <c:v>5.8799485000000002</c:v>
                </c:pt>
                <c:pt idx="23">
                  <c:v>6.0701098</c:v>
                </c:pt>
                <c:pt idx="24">
                  <c:v>5.9278484000000002</c:v>
                </c:pt>
                <c:pt idx="25">
                  <c:v>5.9915780999999999</c:v>
                </c:pt>
                <c:pt idx="26">
                  <c:v>6.0882192000000002</c:v>
                </c:pt>
                <c:pt idx="27">
                  <c:v>5.9600011000000004</c:v>
                </c:pt>
                <c:pt idx="28">
                  <c:v>5.5780554000000002</c:v>
                </c:pt>
                <c:pt idx="29">
                  <c:v>5.5382975999999999</c:v>
                </c:pt>
                <c:pt idx="30">
                  <c:v>5.6031013999999999</c:v>
                </c:pt>
                <c:pt idx="31">
                  <c:v>5.7100923999999997</c:v>
                </c:pt>
                <c:pt idx="32">
                  <c:v>5.4209287000000002</c:v>
                </c:pt>
                <c:pt idx="33">
                  <c:v>5.6054323000000004</c:v>
                </c:pt>
                <c:pt idx="34">
                  <c:v>5.8817927220887904</c:v>
                </c:pt>
                <c:pt idx="35">
                  <c:v>6.2708205633877885</c:v>
                </c:pt>
                <c:pt idx="36">
                  <c:v>7.1461928153836158</c:v>
                </c:pt>
                <c:pt idx="37">
                  <c:v>7.6600461074658623</c:v>
                </c:pt>
                <c:pt idx="38">
                  <c:v>7.5072731143120697</c:v>
                </c:pt>
                <c:pt idx="39">
                  <c:v>7.5143366797871245</c:v>
                </c:pt>
                <c:pt idx="40">
                  <c:v>7.0920544604755138</c:v>
                </c:pt>
              </c:numCache>
            </c:numRef>
          </c:val>
          <c:smooth val="0"/>
          <c:extLst>
            <c:ext xmlns:c16="http://schemas.microsoft.com/office/drawing/2014/chart" uri="{C3380CC4-5D6E-409C-BE32-E72D297353CC}">
              <c16:uniqueId val="{00000002-AADA-49B2-BB2A-B05CA57451F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Grafdata!$B$23:$AP$23</c:f>
              <c:numCache>
                <c:formatCode>General</c:formatCode>
                <c:ptCount val="41"/>
                <c:pt idx="0">
                  <c:v>100</c:v>
                </c:pt>
                <c:pt idx="1">
                  <c:v>100.25788594078087</c:v>
                </c:pt>
                <c:pt idx="2">
                  <c:v>100.38153612033351</c:v>
                </c:pt>
                <c:pt idx="3">
                  <c:v>100.51129418051296</c:v>
                </c:pt>
                <c:pt idx="4">
                  <c:v>100.71552180778023</c:v>
                </c:pt>
                <c:pt idx="5">
                  <c:v>100.98713724799435</c:v>
                </c:pt>
                <c:pt idx="6">
                  <c:v>101.15468583475568</c:v>
                </c:pt>
                <c:pt idx="7">
                  <c:v>101.34070626154093</c:v>
                </c:pt>
                <c:pt idx="8">
                  <c:v>101.58385707262937</c:v>
                </c:pt>
                <c:pt idx="9">
                  <c:v>101.89092362587506</c:v>
                </c:pt>
                <c:pt idx="10">
                  <c:v>102.09649562201513</c:v>
                </c:pt>
                <c:pt idx="11">
                  <c:v>102.32945251794997</c:v>
                </c:pt>
                <c:pt idx="12">
                  <c:v>102.61868236607228</c:v>
                </c:pt>
                <c:pt idx="13">
                  <c:v>102.98181015987193</c:v>
                </c:pt>
                <c:pt idx="14">
                  <c:v>103.18142247352864</c:v>
                </c:pt>
                <c:pt idx="15">
                  <c:v>103.39315527820391</c:v>
                </c:pt>
                <c:pt idx="16">
                  <c:v>103.66642206915941</c:v>
                </c:pt>
                <c:pt idx="17">
                  <c:v>104.04203026375458</c:v>
                </c:pt>
                <c:pt idx="18">
                  <c:v>104.27874504118427</c:v>
                </c:pt>
                <c:pt idx="19">
                  <c:v>104.53662039638346</c:v>
                </c:pt>
                <c:pt idx="20">
                  <c:v>104.86427590598818</c:v>
                </c:pt>
                <c:pt idx="21">
                  <c:v>105.37332594318592</c:v>
                </c:pt>
                <c:pt idx="22">
                  <c:v>105.80450844157797</c:v>
                </c:pt>
                <c:pt idx="23">
                  <c:v>106.10873805893459</c:v>
                </c:pt>
                <c:pt idx="24">
                  <c:v>106.41749830524837</c:v>
                </c:pt>
                <c:pt idx="25">
                  <c:v>106.84804566873989</c:v>
                </c:pt>
                <c:pt idx="26">
                  <c:v>107.12864826779659</c:v>
                </c:pt>
                <c:pt idx="27">
                  <c:v>107.36623106292366</c:v>
                </c:pt>
                <c:pt idx="28">
                  <c:v>107.6714980672845</c:v>
                </c:pt>
                <c:pt idx="29">
                  <c:v>108.04794252283205</c:v>
                </c:pt>
                <c:pt idx="30">
                  <c:v>108.29245887395663</c:v>
                </c:pt>
                <c:pt idx="31">
                  <c:v>108.55621981256746</c:v>
                </c:pt>
                <c:pt idx="32">
                  <c:v>108.83236588173872</c:v>
                </c:pt>
                <c:pt idx="33">
                  <c:v>109.1738355754301</c:v>
                </c:pt>
                <c:pt idx="34">
                  <c:v>109.32353687148638</c:v>
                </c:pt>
                <c:pt idx="35">
                  <c:v>109.49093726010426</c:v>
                </c:pt>
                <c:pt idx="36">
                  <c:v>109.58606988262284</c:v>
                </c:pt>
                <c:pt idx="37">
                  <c:v>109.80662047683388</c:v>
                </c:pt>
                <c:pt idx="38">
                  <c:v>109.87087495760474</c:v>
                </c:pt>
                <c:pt idx="39">
                  <c:v>109.98214000659694</c:v>
                </c:pt>
                <c:pt idx="40">
                  <c:v>110.18794488553387</c:v>
                </c:pt>
              </c:numCache>
            </c:numRef>
          </c:val>
          <c:smooth val="0"/>
          <c:extLst>
            <c:ext xmlns:c16="http://schemas.microsoft.com/office/drawing/2014/chart" uri="{C3380CC4-5D6E-409C-BE32-E72D297353CC}">
              <c16:uniqueId val="{00000000-7D19-4036-9E39-6165A36B2FEB}"/>
            </c:ext>
          </c:extLst>
        </c:ser>
        <c:ser>
          <c:idx val="1"/>
          <c:order val="1"/>
          <c:tx>
            <c:strRef>
              <c:f>Grafdata!$A$33</c:f>
              <c:strCache>
                <c:ptCount val="1"/>
                <c:pt idx="0">
                  <c:v>Västmanlands län</c:v>
                </c:pt>
              </c:strCache>
            </c:strRef>
          </c:tx>
          <c:spPr>
            <a:ln w="28575" cap="rnd">
              <a:solidFill>
                <a:schemeClr val="accent2"/>
              </a:solidFill>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Grafdata!$B$33:$AP$33</c:f>
              <c:numCache>
                <c:formatCode>General</c:formatCode>
                <c:ptCount val="41"/>
                <c:pt idx="0">
                  <c:v>100</c:v>
                </c:pt>
                <c:pt idx="1">
                  <c:v>100.11758578237949</c:v>
                </c:pt>
                <c:pt idx="2">
                  <c:v>100.32553110893652</c:v>
                </c:pt>
                <c:pt idx="3">
                  <c:v>100.48454812336249</c:v>
                </c:pt>
                <c:pt idx="4">
                  <c:v>100.75286467375864</c:v>
                </c:pt>
                <c:pt idx="5">
                  <c:v>100.95331292023107</c:v>
                </c:pt>
                <c:pt idx="6">
                  <c:v>101.10167618927365</c:v>
                </c:pt>
                <c:pt idx="7">
                  <c:v>101.32974525711039</c:v>
                </c:pt>
                <c:pt idx="8">
                  <c:v>101.68802676852174</c:v>
                </c:pt>
                <c:pt idx="9">
                  <c:v>101.97962372549638</c:v>
                </c:pt>
                <c:pt idx="10">
                  <c:v>102.2183465387165</c:v>
                </c:pt>
                <c:pt idx="11">
                  <c:v>102.48903058808675</c:v>
                </c:pt>
                <c:pt idx="12">
                  <c:v>102.83508002146533</c:v>
                </c:pt>
                <c:pt idx="13">
                  <c:v>103.07695949998421</c:v>
                </c:pt>
                <c:pt idx="14">
                  <c:v>103.26359733577449</c:v>
                </c:pt>
                <c:pt idx="15">
                  <c:v>103.47627766027968</c:v>
                </c:pt>
                <c:pt idx="16">
                  <c:v>103.8377158369898</c:v>
                </c:pt>
                <c:pt idx="17">
                  <c:v>104.14904195208182</c:v>
                </c:pt>
                <c:pt idx="18">
                  <c:v>104.27885981249408</c:v>
                </c:pt>
                <c:pt idx="19">
                  <c:v>104.48404305691467</c:v>
                </c:pt>
                <c:pt idx="20">
                  <c:v>104.76380251901891</c:v>
                </c:pt>
                <c:pt idx="21">
                  <c:v>105.22546481896525</c:v>
                </c:pt>
                <c:pt idx="22">
                  <c:v>105.60189715584457</c:v>
                </c:pt>
                <c:pt idx="23">
                  <c:v>105.96925407998989</c:v>
                </c:pt>
                <c:pt idx="24">
                  <c:v>106.36186432652546</c:v>
                </c:pt>
                <c:pt idx="25">
                  <c:v>106.74855582562581</c:v>
                </c:pt>
                <c:pt idx="26">
                  <c:v>106.9695223965403</c:v>
                </c:pt>
                <c:pt idx="27">
                  <c:v>107.1798352220714</c:v>
                </c:pt>
                <c:pt idx="28">
                  <c:v>107.51128507844314</c:v>
                </c:pt>
                <c:pt idx="29">
                  <c:v>107.76658038448183</c:v>
                </c:pt>
                <c:pt idx="30">
                  <c:v>108.08777107863253</c:v>
                </c:pt>
                <c:pt idx="31">
                  <c:v>108.31939139493039</c:v>
                </c:pt>
                <c:pt idx="32">
                  <c:v>108.59204836011237</c:v>
                </c:pt>
                <c:pt idx="33">
                  <c:v>108.73015246693393</c:v>
                </c:pt>
                <c:pt idx="34">
                  <c:v>108.84379241768995</c:v>
                </c:pt>
                <c:pt idx="35">
                  <c:v>109.05015941159759</c:v>
                </c:pt>
                <c:pt idx="36">
                  <c:v>109.23995391268664</c:v>
                </c:pt>
                <c:pt idx="37">
                  <c:v>109.32873512421477</c:v>
                </c:pt>
                <c:pt idx="38">
                  <c:v>109.35517219609204</c:v>
                </c:pt>
                <c:pt idx="39">
                  <c:v>109.55404210991509</c:v>
                </c:pt>
                <c:pt idx="40">
                  <c:v>109.83616907099341</c:v>
                </c:pt>
              </c:numCache>
            </c:numRef>
          </c:val>
          <c:smooth val="0"/>
          <c:extLst>
            <c:ext xmlns:c16="http://schemas.microsoft.com/office/drawing/2014/chart" uri="{C3380CC4-5D6E-409C-BE32-E72D297353CC}">
              <c16:uniqueId val="{00000001-7D19-4036-9E39-6165A36B2FEB}"/>
            </c:ext>
          </c:extLst>
        </c:ser>
        <c:ser>
          <c:idx val="2"/>
          <c:order val="2"/>
          <c:tx>
            <c:strRef>
              <c:f>Grafdata!$A$34</c:f>
              <c:strCache>
                <c:ptCount val="1"/>
                <c:pt idx="0">
                  <c:v>Västerås kommun</c:v>
                </c:pt>
              </c:strCache>
            </c:strRef>
          </c:tx>
          <c:spPr>
            <a:ln w="28575" cap="rnd">
              <a:solidFill>
                <a:schemeClr val="accent3"/>
              </a:solidFill>
              <a:prstDash val="sysDot"/>
              <a:round/>
            </a:ln>
            <a:effectLst/>
          </c:spPr>
          <c:marker>
            <c:symbol val="none"/>
          </c:marker>
          <c:cat>
            <c:strRef>
              <c:f>Grafdata!$B$22:$AP$22</c:f>
              <c:strCache>
                <c:ptCount val="40"/>
                <c:pt idx="0">
                  <c:v>2011</c:v>
                </c:pt>
                <c:pt idx="3">
                  <c:v>2012</c:v>
                </c:pt>
                <c:pt idx="7">
                  <c:v>2013</c:v>
                </c:pt>
                <c:pt idx="11">
                  <c:v>2014</c:v>
                </c:pt>
                <c:pt idx="15">
                  <c:v>2015</c:v>
                </c:pt>
                <c:pt idx="19">
                  <c:v>2016</c:v>
                </c:pt>
                <c:pt idx="23">
                  <c:v>2017</c:v>
                </c:pt>
                <c:pt idx="27">
                  <c:v>2018</c:v>
                </c:pt>
                <c:pt idx="31">
                  <c:v>2019</c:v>
                </c:pt>
                <c:pt idx="35">
                  <c:v>2020</c:v>
                </c:pt>
                <c:pt idx="39">
                  <c:v>2021</c:v>
                </c:pt>
              </c:strCache>
            </c:strRef>
          </c:cat>
          <c:val>
            <c:numRef>
              <c:f>Grafdata!$B$34:$AP$34</c:f>
              <c:numCache>
                <c:formatCode>General</c:formatCode>
                <c:ptCount val="41"/>
                <c:pt idx="0">
                  <c:v>100</c:v>
                </c:pt>
                <c:pt idx="1">
                  <c:v>100.3191805764111</c:v>
                </c:pt>
                <c:pt idx="2">
                  <c:v>100.62095130319979</c:v>
                </c:pt>
                <c:pt idx="3">
                  <c:v>100.96261960203985</c:v>
                </c:pt>
                <c:pt idx="4">
                  <c:v>101.30791495288459</c:v>
                </c:pt>
                <c:pt idx="5">
                  <c:v>101.69383328618166</c:v>
                </c:pt>
                <c:pt idx="6">
                  <c:v>101.91943592087223</c:v>
                </c:pt>
                <c:pt idx="7">
                  <c:v>102.14358773476094</c:v>
                </c:pt>
                <c:pt idx="8">
                  <c:v>102.44318223034682</c:v>
                </c:pt>
                <c:pt idx="9">
                  <c:v>102.89583832052983</c:v>
                </c:pt>
                <c:pt idx="10">
                  <c:v>103.10330569519705</c:v>
                </c:pt>
                <c:pt idx="11">
                  <c:v>103.32528127788297</c:v>
                </c:pt>
                <c:pt idx="12">
                  <c:v>103.70031845516601</c:v>
                </c:pt>
                <c:pt idx="13">
                  <c:v>104.00063836115282</c:v>
                </c:pt>
                <c:pt idx="14">
                  <c:v>104.24292543506489</c:v>
                </c:pt>
                <c:pt idx="15">
                  <c:v>104.59039701711244</c:v>
                </c:pt>
                <c:pt idx="16">
                  <c:v>104.89071692309925</c:v>
                </c:pt>
                <c:pt idx="17">
                  <c:v>105.24036473634959</c:v>
                </c:pt>
                <c:pt idx="18">
                  <c:v>105.34264760288133</c:v>
                </c:pt>
                <c:pt idx="19">
                  <c:v>105.51747150950651</c:v>
                </c:pt>
                <c:pt idx="20">
                  <c:v>105.88307835157741</c:v>
                </c:pt>
                <c:pt idx="21">
                  <c:v>106.42133286907068</c:v>
                </c:pt>
                <c:pt idx="22">
                  <c:v>106.94000130573872</c:v>
                </c:pt>
                <c:pt idx="23">
                  <c:v>107.42094840155818</c:v>
                </c:pt>
                <c:pt idx="24">
                  <c:v>107.99910049110284</c:v>
                </c:pt>
                <c:pt idx="25">
                  <c:v>108.59030996786431</c:v>
                </c:pt>
                <c:pt idx="26">
                  <c:v>108.9087651338745</c:v>
                </c:pt>
                <c:pt idx="27">
                  <c:v>109.22069160627625</c:v>
                </c:pt>
                <c:pt idx="28">
                  <c:v>109.59282714195557</c:v>
                </c:pt>
                <c:pt idx="29">
                  <c:v>109.93957331360217</c:v>
                </c:pt>
                <c:pt idx="30">
                  <c:v>110.31896295329082</c:v>
                </c:pt>
                <c:pt idx="31">
                  <c:v>110.80208628031309</c:v>
                </c:pt>
                <c:pt idx="32">
                  <c:v>111.25401696009517</c:v>
                </c:pt>
                <c:pt idx="33">
                  <c:v>111.5884311549259</c:v>
                </c:pt>
                <c:pt idx="34">
                  <c:v>111.74874685353238</c:v>
                </c:pt>
                <c:pt idx="35">
                  <c:v>112.14989880524907</c:v>
                </c:pt>
                <c:pt idx="36">
                  <c:v>112.49229251449007</c:v>
                </c:pt>
                <c:pt idx="37">
                  <c:v>112.74763697561896</c:v>
                </c:pt>
                <c:pt idx="38">
                  <c:v>112.83831327573574</c:v>
                </c:pt>
                <c:pt idx="39">
                  <c:v>113.06101426882259</c:v>
                </c:pt>
                <c:pt idx="40">
                  <c:v>113.36641204761594</c:v>
                </c:pt>
              </c:numCache>
            </c:numRef>
          </c:val>
          <c:smooth val="0"/>
          <c:extLst>
            <c:ext xmlns:c16="http://schemas.microsoft.com/office/drawing/2014/chart" uri="{C3380CC4-5D6E-409C-BE32-E72D297353CC}">
              <c16:uniqueId val="{00000002-7D19-4036-9E39-6165A36B2FEB}"/>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2021-09-28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28/09/2021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9/28/2021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9/28/2021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9/28/2021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9/28/2021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9/28/2021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9/28/2021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9/28/2021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9/28/2021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9/28/2021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9/28/2021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9/28/2021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tockholmbusinessalliance.se/hittamaterial/konjunkturrapporter/" TargetMode="External"/><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sv-SE" sz="3200" b="1" dirty="0">
                <a:solidFill>
                  <a:schemeClr val="bg1"/>
                </a:solidFill>
                <a:latin typeface="+mj-lt"/>
              </a:rPr>
              <a:t>Västmanlands-konjunkturen</a:t>
            </a:r>
            <a:r>
              <a:rPr lang="sv-SE" sz="3200" dirty="0">
                <a:solidFill>
                  <a:schemeClr val="bg1"/>
                </a:solidFill>
                <a:latin typeface="+mj-lt"/>
              </a:rPr>
              <a:t> </a:t>
            </a:r>
          </a:p>
          <a:p>
            <a:r>
              <a:rPr lang="sv-SE" sz="2000" dirty="0">
                <a:solidFill>
                  <a:schemeClr val="bg1"/>
                </a:solidFill>
                <a:latin typeface="+mj-lt"/>
              </a:rPr>
              <a:t>Västmanlands län, 2021 kv2</a:t>
            </a:r>
          </a:p>
          <a:p>
            <a:endParaRPr lang="sv-SE" sz="2000" dirty="0">
              <a:solidFill>
                <a:schemeClr val="bg1"/>
              </a:solidFill>
              <a:latin typeface="+mj-lt"/>
            </a:endParaRPr>
          </a:p>
          <a:p>
            <a:r>
              <a:rPr lang="sv-SE" sz="2000">
                <a:solidFill>
                  <a:schemeClr val="bg1"/>
                </a:solidFill>
              </a:rPr>
              <a:t>2021-09-29</a:t>
            </a:r>
          </a:p>
          <a:p>
            <a:r>
              <a:rPr lang="sv-SE" sz="200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014104649"/>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 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Västmanlands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7 000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32 800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10,1</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20 600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21,7</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25 500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-22,6</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7 600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126 400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126 400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-3 000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08304" y="5849321"/>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7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7183" y="1883773"/>
            <a:ext cx="4733179" cy="1545226"/>
          </a:xfrm>
        </p:spPr>
        <p:txBody>
          <a:bodyPr/>
          <a:lstStyle/>
          <a:p>
            <a:pPr lvl="4"/>
            <a:r>
              <a:rPr lang="sv-SE" sz="1400" dirty="0"/>
              <a:t>De lediga jobben ökar för kvartalet. </a:t>
            </a:r>
          </a:p>
          <a:p>
            <a:pPr lvl="4"/>
            <a:r>
              <a:rPr lang="sv-SE" sz="1400" dirty="0"/>
              <a:t>De lediga jobben ökade mest inom Handel och Hotell och restauranger.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kv2</a:t>
            </a:r>
            <a:endParaRPr lang="sv-SE" sz="1400" dirty="0"/>
          </a:p>
        </p:txBody>
      </p:sp>
      <p:graphicFrame>
        <p:nvGraphicFramePr>
          <p:cNvPr id="3" name="Tabell 2">
            <a:extLst>
              <a:ext uri="{FF2B5EF4-FFF2-40B4-BE49-F238E27FC236}">
                <a16:creationId xmlns:a16="http://schemas.microsoft.com/office/drawing/2014/main" id="{3C5F2389-BD88-47EA-A712-36877B683425}"/>
              </a:ext>
            </a:extLst>
          </p:cNvPr>
          <p:cNvGraphicFramePr>
            <a:graphicFrameLocks noGrp="1"/>
          </p:cNvGraphicFramePr>
          <p:nvPr>
            <p:extLst>
              <p:ext uri="{D42A27DB-BD31-4B8C-83A1-F6EECF244321}">
                <p14:modId xmlns:p14="http://schemas.microsoft.com/office/powerpoint/2010/main" val="2203810722"/>
              </p:ext>
            </p:extLst>
          </p:nvPr>
        </p:nvGraphicFramePr>
        <p:xfrm>
          <a:off x="6744445" y="3721044"/>
          <a:ext cx="4746513" cy="2251389"/>
        </p:xfrm>
        <a:graphic>
          <a:graphicData uri="http://schemas.openxmlformats.org/drawingml/2006/table">
            <a:tbl>
              <a:tblPr bandRow="1">
                <a:tableStyleId>{2D5ABB26-0587-4C30-8999-92F81FD0307C}</a:tableStyleId>
              </a:tblPr>
              <a:tblGrid>
                <a:gridCol w="1550446">
                  <a:extLst>
                    <a:ext uri="{9D8B030D-6E8A-4147-A177-3AD203B41FA5}">
                      <a16:colId xmlns:a16="http://schemas.microsoft.com/office/drawing/2014/main" val="1622713445"/>
                    </a:ext>
                  </a:extLst>
                </a:gridCol>
                <a:gridCol w="688592">
                  <a:extLst>
                    <a:ext uri="{9D8B030D-6E8A-4147-A177-3AD203B41FA5}">
                      <a16:colId xmlns:a16="http://schemas.microsoft.com/office/drawing/2014/main" val="2280961563"/>
                    </a:ext>
                  </a:extLst>
                </a:gridCol>
                <a:gridCol w="626104">
                  <a:extLst>
                    <a:ext uri="{9D8B030D-6E8A-4147-A177-3AD203B41FA5}">
                      <a16:colId xmlns:a16="http://schemas.microsoft.com/office/drawing/2014/main" val="4183886420"/>
                    </a:ext>
                  </a:extLst>
                </a:gridCol>
                <a:gridCol w="617549">
                  <a:extLst>
                    <a:ext uri="{9D8B030D-6E8A-4147-A177-3AD203B41FA5}">
                      <a16:colId xmlns:a16="http://schemas.microsoft.com/office/drawing/2014/main" val="2368053488"/>
                    </a:ext>
                  </a:extLst>
                </a:gridCol>
                <a:gridCol w="720204">
                  <a:extLst>
                    <a:ext uri="{9D8B030D-6E8A-4147-A177-3AD203B41FA5}">
                      <a16:colId xmlns:a16="http://schemas.microsoft.com/office/drawing/2014/main" val="2485503196"/>
                    </a:ext>
                  </a:extLst>
                </a:gridCol>
                <a:gridCol w="543618">
                  <a:extLst>
                    <a:ext uri="{9D8B030D-6E8A-4147-A177-3AD203B41FA5}">
                      <a16:colId xmlns:a16="http://schemas.microsoft.com/office/drawing/2014/main" val="2334919036"/>
                    </a:ext>
                  </a:extLst>
                </a:gridCol>
              </a:tblGrid>
              <a:tr h="32899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594627478"/>
                  </a:ext>
                </a:extLst>
              </a:tr>
              <a:tr h="34544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4004868"/>
                  </a:ext>
                </a:extLst>
              </a:tr>
              <a:tr h="39423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312 463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1 034 716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3600334354"/>
                  </a:ext>
                </a:extLst>
              </a:tr>
              <a:tr h="39423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135 912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457 430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079578640"/>
                  </a:ext>
                </a:extLst>
              </a:tr>
              <a:tr h="394238">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7 368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27 271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745970331"/>
                  </a:ext>
                </a:extLst>
              </a:tr>
              <a:tr h="394238">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4 782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17 659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596345457"/>
                  </a:ext>
                </a:extLst>
              </a:tr>
            </a:tbl>
          </a:graphicData>
        </a:graphic>
      </p:graphicFrame>
      <p:graphicFrame>
        <p:nvGraphicFramePr>
          <p:cNvPr id="12" name="Diagram 11">
            <a:extLst>
              <a:ext uri="{FF2B5EF4-FFF2-40B4-BE49-F238E27FC236}">
                <a16:creationId xmlns:a16="http://schemas.microsoft.com/office/drawing/2014/main" id="{B2AEB304-B825-438A-9E54-5DB59AFC6E08}"/>
              </a:ext>
            </a:extLst>
          </p:cNvPr>
          <p:cNvGraphicFramePr>
            <a:graphicFrameLocks/>
          </p:cNvGraphicFramePr>
          <p:nvPr>
            <p:extLst>
              <p:ext uri="{D42A27DB-BD31-4B8C-83A1-F6EECF244321}">
                <p14:modId xmlns:p14="http://schemas.microsoft.com/office/powerpoint/2010/main" val="886712192"/>
              </p:ext>
            </p:extLst>
          </p:nvPr>
        </p:nvGraphicFramePr>
        <p:xfrm>
          <a:off x="721639" y="1958351"/>
          <a:ext cx="5846942" cy="3890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5305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5" y="2013358"/>
            <a:ext cx="4684939" cy="1429076"/>
          </a:xfrm>
        </p:spPr>
        <p:txBody>
          <a:bodyPr/>
          <a:lstStyle/>
          <a:p>
            <a:pPr lvl="4"/>
            <a:r>
              <a:rPr lang="sv-SE" sz="1400" dirty="0"/>
              <a:t>Personer berörda av varsel minskade med </a:t>
            </a:r>
            <a:br>
              <a:rPr lang="sv-SE" sz="1400" dirty="0"/>
            </a:br>
            <a:r>
              <a:rPr lang="sv-SE" sz="1400" dirty="0"/>
              <a:t>61 procent under kvartalet och minskade med </a:t>
            </a:r>
            <a:br>
              <a:rPr lang="sv-SE" sz="1400" dirty="0"/>
            </a:br>
            <a:r>
              <a:rPr lang="sv-SE" sz="1400" dirty="0"/>
              <a:t>43 procent i Västerås.</a:t>
            </a:r>
          </a:p>
          <a:p>
            <a:pPr lvl="4"/>
            <a:r>
              <a:rPr lang="sv-SE" sz="1400" dirty="0"/>
              <a:t>På helårsbasis har antalet personer berörda av varsel minskat med 25 procent.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456339"/>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kv2</a:t>
            </a:r>
            <a:endParaRPr lang="sv-SE" sz="1400" dirty="0"/>
          </a:p>
        </p:txBody>
      </p:sp>
      <p:graphicFrame>
        <p:nvGraphicFramePr>
          <p:cNvPr id="4" name="Tabell 3">
            <a:extLst>
              <a:ext uri="{FF2B5EF4-FFF2-40B4-BE49-F238E27FC236}">
                <a16:creationId xmlns:a16="http://schemas.microsoft.com/office/drawing/2014/main" id="{CD05D20C-1D1C-48D5-8257-675B7279E2AF}"/>
              </a:ext>
            </a:extLst>
          </p:cNvPr>
          <p:cNvGraphicFramePr>
            <a:graphicFrameLocks noGrp="1"/>
          </p:cNvGraphicFramePr>
          <p:nvPr>
            <p:extLst>
              <p:ext uri="{D42A27DB-BD31-4B8C-83A1-F6EECF244321}">
                <p14:modId xmlns:p14="http://schemas.microsoft.com/office/powerpoint/2010/main" val="3613911084"/>
              </p:ext>
            </p:extLst>
          </p:nvPr>
        </p:nvGraphicFramePr>
        <p:xfrm>
          <a:off x="6792685" y="3715991"/>
          <a:ext cx="4684938" cy="2256440"/>
        </p:xfrm>
        <a:graphic>
          <a:graphicData uri="http://schemas.openxmlformats.org/drawingml/2006/table">
            <a:tbl>
              <a:tblPr bandRow="1">
                <a:tableStyleId>{2D5ABB26-0587-4C30-8999-92F81FD0307C}</a:tableStyleId>
              </a:tblPr>
              <a:tblGrid>
                <a:gridCol w="1530333">
                  <a:extLst>
                    <a:ext uri="{9D8B030D-6E8A-4147-A177-3AD203B41FA5}">
                      <a16:colId xmlns:a16="http://schemas.microsoft.com/office/drawing/2014/main" val="3949827425"/>
                    </a:ext>
                  </a:extLst>
                </a:gridCol>
                <a:gridCol w="679659">
                  <a:extLst>
                    <a:ext uri="{9D8B030D-6E8A-4147-A177-3AD203B41FA5}">
                      <a16:colId xmlns:a16="http://schemas.microsoft.com/office/drawing/2014/main" val="4202303683"/>
                    </a:ext>
                  </a:extLst>
                </a:gridCol>
                <a:gridCol w="771068">
                  <a:extLst>
                    <a:ext uri="{9D8B030D-6E8A-4147-A177-3AD203B41FA5}">
                      <a16:colId xmlns:a16="http://schemas.microsoft.com/office/drawing/2014/main" val="873687594"/>
                    </a:ext>
                  </a:extLst>
                </a:gridCol>
                <a:gridCol w="610429">
                  <a:extLst>
                    <a:ext uri="{9D8B030D-6E8A-4147-A177-3AD203B41FA5}">
                      <a16:colId xmlns:a16="http://schemas.microsoft.com/office/drawing/2014/main" val="1022405617"/>
                    </a:ext>
                  </a:extLst>
                </a:gridCol>
                <a:gridCol w="556883">
                  <a:extLst>
                    <a:ext uri="{9D8B030D-6E8A-4147-A177-3AD203B41FA5}">
                      <a16:colId xmlns:a16="http://schemas.microsoft.com/office/drawing/2014/main" val="857344853"/>
                    </a:ext>
                  </a:extLst>
                </a:gridCol>
                <a:gridCol w="536566">
                  <a:extLst>
                    <a:ext uri="{9D8B030D-6E8A-4147-A177-3AD203B41FA5}">
                      <a16:colId xmlns:a16="http://schemas.microsoft.com/office/drawing/2014/main" val="2133774834"/>
                    </a:ext>
                  </a:extLst>
                </a:gridCol>
              </a:tblGrid>
              <a:tr h="32973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511307365"/>
                  </a:ext>
                </a:extLst>
              </a:tr>
              <a:tr h="34622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2573050683"/>
                  </a:ext>
                </a:extLst>
              </a:tr>
              <a:tr h="39512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7 680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44 421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1717264148"/>
                  </a:ext>
                </a:extLst>
              </a:tr>
              <a:tr h="39512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4 486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27 047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985392776"/>
                  </a:ext>
                </a:extLst>
              </a:tr>
              <a:tr h="395122">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1 237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653708567"/>
                  </a:ext>
                </a:extLst>
              </a:tr>
              <a:tr h="395122">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812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521219802"/>
                  </a:ext>
                </a:extLst>
              </a:tr>
            </a:tbl>
          </a:graphicData>
        </a:graphic>
      </p:graphicFrame>
      <p:graphicFrame>
        <p:nvGraphicFramePr>
          <p:cNvPr id="13" name="Diagram 12">
            <a:extLst>
              <a:ext uri="{FF2B5EF4-FFF2-40B4-BE49-F238E27FC236}">
                <a16:creationId xmlns:a16="http://schemas.microsoft.com/office/drawing/2014/main" id="{6472EF6B-104B-47B4-8849-68187D1055AE}"/>
              </a:ext>
            </a:extLst>
          </p:cNvPr>
          <p:cNvGraphicFramePr>
            <a:graphicFrameLocks/>
          </p:cNvGraphicFramePr>
          <p:nvPr>
            <p:extLst>
              <p:ext uri="{D42A27DB-BD31-4B8C-83A1-F6EECF244321}">
                <p14:modId xmlns:p14="http://schemas.microsoft.com/office/powerpoint/2010/main" val="3112201067"/>
              </p:ext>
            </p:extLst>
          </p:nvPr>
        </p:nvGraphicFramePr>
        <p:xfrm>
          <a:off x="721639" y="2008146"/>
          <a:ext cx="5838552" cy="37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4317" y="1977519"/>
            <a:ext cx="4667523" cy="1461764"/>
          </a:xfrm>
        </p:spPr>
        <p:txBody>
          <a:bodyPr/>
          <a:lstStyle/>
          <a:p>
            <a:pPr lvl="4"/>
            <a:r>
              <a:rPr lang="sv-SE" sz="1400" dirty="0"/>
              <a:t>Arbetslösheten minskade med 0,2 procentenheter i länet under kvartalet.</a:t>
            </a:r>
          </a:p>
          <a:p>
            <a:pPr lvl="4"/>
            <a:r>
              <a:rPr lang="sv-SE" sz="1400" dirty="0"/>
              <a:t>Skinnskattebergs kommun stod för länets lägsta arbetslöshet (4,7 %). </a:t>
            </a:r>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72510" y="1251275"/>
            <a:ext cx="4983846"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4" name="Tabell 3">
            <a:extLst>
              <a:ext uri="{FF2B5EF4-FFF2-40B4-BE49-F238E27FC236}">
                <a16:creationId xmlns:a16="http://schemas.microsoft.com/office/drawing/2014/main" id="{01650FC8-A5E0-4E6A-92CD-FC7216A814F2}"/>
              </a:ext>
            </a:extLst>
          </p:cNvPr>
          <p:cNvGraphicFramePr>
            <a:graphicFrameLocks noGrp="1"/>
          </p:cNvGraphicFramePr>
          <p:nvPr>
            <p:extLst>
              <p:ext uri="{D42A27DB-BD31-4B8C-83A1-F6EECF244321}">
                <p14:modId xmlns:p14="http://schemas.microsoft.com/office/powerpoint/2010/main" val="37245845"/>
              </p:ext>
            </p:extLst>
          </p:nvPr>
        </p:nvGraphicFramePr>
        <p:xfrm>
          <a:off x="6810101" y="3726566"/>
          <a:ext cx="4660267" cy="2153534"/>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167700603"/>
                    </a:ext>
                  </a:extLst>
                </a:gridCol>
                <a:gridCol w="676080">
                  <a:extLst>
                    <a:ext uri="{9D8B030D-6E8A-4147-A177-3AD203B41FA5}">
                      <a16:colId xmlns:a16="http://schemas.microsoft.com/office/drawing/2014/main" val="732712714"/>
                    </a:ext>
                  </a:extLst>
                </a:gridCol>
                <a:gridCol w="767008">
                  <a:extLst>
                    <a:ext uri="{9D8B030D-6E8A-4147-A177-3AD203B41FA5}">
                      <a16:colId xmlns:a16="http://schemas.microsoft.com/office/drawing/2014/main" val="2903009341"/>
                    </a:ext>
                  </a:extLst>
                </a:gridCol>
                <a:gridCol w="607214">
                  <a:extLst>
                    <a:ext uri="{9D8B030D-6E8A-4147-A177-3AD203B41FA5}">
                      <a16:colId xmlns:a16="http://schemas.microsoft.com/office/drawing/2014/main" val="3248358379"/>
                    </a:ext>
                  </a:extLst>
                </a:gridCol>
                <a:gridCol w="553950">
                  <a:extLst>
                    <a:ext uri="{9D8B030D-6E8A-4147-A177-3AD203B41FA5}">
                      <a16:colId xmlns:a16="http://schemas.microsoft.com/office/drawing/2014/main" val="256329306"/>
                    </a:ext>
                  </a:extLst>
                </a:gridCol>
                <a:gridCol w="533741">
                  <a:extLst>
                    <a:ext uri="{9D8B030D-6E8A-4147-A177-3AD203B41FA5}">
                      <a16:colId xmlns:a16="http://schemas.microsoft.com/office/drawing/2014/main" val="4035758589"/>
                    </a:ext>
                  </a:extLst>
                </a:gridCol>
              </a:tblGrid>
              <a:tr h="32803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u="none" strike="noStrike" kern="1200">
                          <a:solidFill>
                            <a:schemeClr val="tx1"/>
                          </a:solidFill>
                          <a:effectLst/>
                          <a:latin typeface="+mn-lt"/>
                          <a:ea typeface="+mn-ea"/>
                          <a:cs typeface="+mn-cs"/>
                        </a:rPr>
                        <a:t>Antal</a:t>
                      </a:r>
                    </a:p>
                  </a:txBody>
                  <a:tcPr marL="9525" marR="9525" marT="9525" marB="0" anchor="b"/>
                </a:tc>
                <a:tc>
                  <a:txBody>
                    <a:bodyPr/>
                    <a:lstStyle/>
                    <a:p>
                      <a:pPr algn="ctr" fontAlgn="b"/>
                      <a:r>
                        <a:rPr lang="sv-SE" sz="800" u="none" strike="noStrike" kern="1200">
                          <a:solidFill>
                            <a:schemeClr val="tx1"/>
                          </a:solidFill>
                          <a:effectLst/>
                          <a:latin typeface="+mn-lt"/>
                          <a:ea typeface="+mn-ea"/>
                          <a:cs typeface="+mn-cs"/>
                        </a:rPr>
                        <a:t>Förändring</a:t>
                      </a:r>
                    </a:p>
                  </a:txBody>
                  <a:tcPr marL="9525" marR="9525" marT="9525" marB="0" anchor="b"/>
                </a:tc>
                <a:tc gridSpan="3">
                  <a:txBody>
                    <a:bodyPr/>
                    <a:lstStyle/>
                    <a:p>
                      <a:pPr algn="ctr" fontAlgn="b"/>
                      <a:r>
                        <a:rPr lang="sv-SE" sz="800" u="none" strike="noStrike" kern="1200">
                          <a:solidFill>
                            <a:schemeClr val="tx1"/>
                          </a:solidFill>
                          <a:effectLst/>
                          <a:latin typeface="+mn-lt"/>
                          <a:ea typeface="+mn-ea"/>
                          <a:cs typeface="+mn-cs"/>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1762946797"/>
                  </a:ext>
                </a:extLst>
              </a:tr>
              <a:tr h="32803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27908560"/>
                  </a:ext>
                </a:extLst>
              </a:tr>
              <a:tr h="37436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415 627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-26 471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922288001"/>
                  </a:ext>
                </a:extLst>
              </a:tr>
              <a:tr h="37436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194 649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-7 869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5,6</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2112833039"/>
                  </a:ext>
                </a:extLst>
              </a:tr>
              <a:tr h="374367">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13 540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-290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7,0</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2171270188"/>
                  </a:ext>
                </a:extLst>
              </a:tr>
              <a:tr h="374367">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8 027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-32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7,1</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7,1</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5,5</a:t>
                      </a:r>
                    </a:p>
                  </a:txBody>
                  <a:tcPr marL="9525" marR="9525" marT="9525" marB="0" anchor="ctr"/>
                </a:tc>
                <a:extLst>
                  <a:ext uri="{0D108BD9-81ED-4DB2-BD59-A6C34878D82A}">
                    <a16:rowId xmlns:a16="http://schemas.microsoft.com/office/drawing/2014/main" val="2628132735"/>
                  </a:ext>
                </a:extLst>
              </a:tr>
            </a:tbl>
          </a:graphicData>
        </a:graphic>
      </p:graphicFrame>
      <p:graphicFrame>
        <p:nvGraphicFramePr>
          <p:cNvPr id="13" name="Diagram 12">
            <a:extLst>
              <a:ext uri="{FF2B5EF4-FFF2-40B4-BE49-F238E27FC236}">
                <a16:creationId xmlns:a16="http://schemas.microsoft.com/office/drawing/2014/main" id="{5C6D4C37-EE83-4372-AAD2-EF27A188F3D6}"/>
              </a:ext>
            </a:extLst>
          </p:cNvPr>
          <p:cNvGraphicFramePr>
            <a:graphicFrameLocks/>
          </p:cNvGraphicFramePr>
          <p:nvPr>
            <p:extLst>
              <p:ext uri="{D42A27DB-BD31-4B8C-83A1-F6EECF244321}">
                <p14:modId xmlns:p14="http://schemas.microsoft.com/office/powerpoint/2010/main" val="2021005337"/>
              </p:ext>
            </p:extLst>
          </p:nvPr>
        </p:nvGraphicFramePr>
        <p:xfrm>
          <a:off x="721630" y="1832995"/>
          <a:ext cx="5863728" cy="3923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4269310329"/>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41602">
                  <a:extLst>
                    <a:ext uri="{9D8B030D-6E8A-4147-A177-3AD203B41FA5}">
                      <a16:colId xmlns:a16="http://schemas.microsoft.com/office/drawing/2014/main" val="452260278"/>
                    </a:ext>
                  </a:extLst>
                </a:gridCol>
                <a:gridCol w="192675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dirty="0">
                          <a:solidFill>
                            <a:schemeClr val="bg1"/>
                          </a:solidFill>
                        </a:rPr>
                        <a:t>Västmanlands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5 126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-2 295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-30,9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2 131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15,3</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8 414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2 005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41,9</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1 288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13 540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18,2</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4010748979"/>
              </p:ext>
            </p:extLst>
          </p:nvPr>
        </p:nvGraphicFramePr>
        <p:xfrm>
          <a:off x="1882774" y="3585949"/>
          <a:ext cx="8426449" cy="1796280"/>
        </p:xfrm>
        <a:graphic>
          <a:graphicData uri="http://schemas.openxmlformats.org/drawingml/2006/table">
            <a:tbl>
              <a:tblPr firstRow="1" bandRow="1">
                <a:tableStyleId>{5C22544A-7EE6-4342-B048-85BDC9FD1C3A}</a:tableStyleId>
              </a:tblPr>
              <a:tblGrid>
                <a:gridCol w="2660651">
                  <a:extLst>
                    <a:ext uri="{9D8B030D-6E8A-4147-A177-3AD203B41FA5}">
                      <a16:colId xmlns:a16="http://schemas.microsoft.com/office/drawing/2014/main" val="3172541576"/>
                    </a:ext>
                  </a:extLst>
                </a:gridCol>
                <a:gridCol w="1924487">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Västerås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3 097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-1 412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-31,3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1 351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32,6</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-24,0</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4 930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1 380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67,3</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26,8</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8 027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34,5</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0" y="2020878"/>
            <a:ext cx="4725924" cy="1399557"/>
          </a:xfrm>
        </p:spPr>
        <p:txBody>
          <a:bodyPr/>
          <a:lstStyle/>
          <a:p>
            <a:pPr lvl="4"/>
            <a:r>
              <a:rPr lang="sv-SE" sz="1400" dirty="0"/>
              <a:t>Antalet invånare ökade med 0,5 procent i länet och 0,8 procent i Västerås kommun under kvartalet.</a:t>
            </a:r>
            <a:endParaRPr lang="sv-SE" sz="1800" dirty="0"/>
          </a:p>
          <a:p>
            <a:pPr lvl="4"/>
            <a:r>
              <a:rPr lang="sv-SE" sz="1400" dirty="0"/>
              <a:t>I Sverige ökade antalet invånare med 0,5 procent.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2631167"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kv2</a:t>
            </a:r>
            <a:endParaRPr lang="sv-SE" sz="1400" dirty="0"/>
          </a:p>
        </p:txBody>
      </p:sp>
      <p:graphicFrame>
        <p:nvGraphicFramePr>
          <p:cNvPr id="3" name="Tabell 2">
            <a:extLst>
              <a:ext uri="{FF2B5EF4-FFF2-40B4-BE49-F238E27FC236}">
                <a16:creationId xmlns:a16="http://schemas.microsoft.com/office/drawing/2014/main" id="{06B92B46-C8BF-4204-884C-0B0415EE408E}"/>
              </a:ext>
            </a:extLst>
          </p:cNvPr>
          <p:cNvGraphicFramePr>
            <a:graphicFrameLocks noGrp="1"/>
          </p:cNvGraphicFramePr>
          <p:nvPr>
            <p:extLst>
              <p:ext uri="{D42A27DB-BD31-4B8C-83A1-F6EECF244321}">
                <p14:modId xmlns:p14="http://schemas.microsoft.com/office/powerpoint/2010/main" val="2021448063"/>
              </p:ext>
            </p:extLst>
          </p:nvPr>
        </p:nvGraphicFramePr>
        <p:xfrm>
          <a:off x="6744440" y="3714564"/>
          <a:ext cx="4725924" cy="2165538"/>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377391958"/>
                    </a:ext>
                  </a:extLst>
                </a:gridCol>
                <a:gridCol w="842883">
                  <a:extLst>
                    <a:ext uri="{9D8B030D-6E8A-4147-A177-3AD203B41FA5}">
                      <a16:colId xmlns:a16="http://schemas.microsoft.com/office/drawing/2014/main" val="3775523766"/>
                    </a:ext>
                  </a:extLst>
                </a:gridCol>
                <a:gridCol w="822850">
                  <a:extLst>
                    <a:ext uri="{9D8B030D-6E8A-4147-A177-3AD203B41FA5}">
                      <a16:colId xmlns:a16="http://schemas.microsoft.com/office/drawing/2014/main" val="4113143520"/>
                    </a:ext>
                  </a:extLst>
                </a:gridCol>
                <a:gridCol w="748442">
                  <a:extLst>
                    <a:ext uri="{9D8B030D-6E8A-4147-A177-3AD203B41FA5}">
                      <a16:colId xmlns:a16="http://schemas.microsoft.com/office/drawing/2014/main" val="3423054423"/>
                    </a:ext>
                  </a:extLst>
                </a:gridCol>
                <a:gridCol w="575749">
                  <a:extLst>
                    <a:ext uri="{9D8B030D-6E8A-4147-A177-3AD203B41FA5}">
                      <a16:colId xmlns:a16="http://schemas.microsoft.com/office/drawing/2014/main" val="1177195877"/>
                    </a:ext>
                  </a:extLst>
                </a:gridCol>
              </a:tblGrid>
              <a:tr h="36092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8554168"/>
                  </a:ext>
                </a:extLst>
              </a:tr>
              <a:tr h="36092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067753529"/>
                  </a:ext>
                </a:extLst>
              </a:tr>
              <a:tr h="36092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10 409,2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 </a:t>
                      </a:r>
                    </a:p>
                  </a:txBody>
                  <a:tcPr marL="9525" marR="9525" marT="9525" marB="0" anchor="ctr"/>
                </a:tc>
                <a:extLst>
                  <a:ext uri="{0D108BD9-81ED-4DB2-BD59-A6C34878D82A}">
                    <a16:rowId xmlns:a16="http://schemas.microsoft.com/office/drawing/2014/main" val="708532973"/>
                  </a:ext>
                </a:extLst>
              </a:tr>
              <a:tr h="36092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4 721,6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3160599179"/>
                  </a:ext>
                </a:extLst>
              </a:tr>
              <a:tr h="360923">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278,4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 </a:t>
                      </a:r>
                    </a:p>
                  </a:txBody>
                  <a:tcPr marL="9525" marR="9525" marT="9525" marB="0" anchor="ctr"/>
                </a:tc>
                <a:extLst>
                  <a:ext uri="{0D108BD9-81ED-4DB2-BD59-A6C34878D82A}">
                    <a16:rowId xmlns:a16="http://schemas.microsoft.com/office/drawing/2014/main" val="1133605478"/>
                  </a:ext>
                </a:extLst>
              </a:tr>
              <a:tr h="360923">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156,3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7,1 </a:t>
                      </a:r>
                    </a:p>
                  </a:txBody>
                  <a:tcPr marL="9525" marR="9525" marT="9525" marB="0" anchor="ctr"/>
                </a:tc>
                <a:extLst>
                  <a:ext uri="{0D108BD9-81ED-4DB2-BD59-A6C34878D82A}">
                    <a16:rowId xmlns:a16="http://schemas.microsoft.com/office/drawing/2014/main" val="2217360536"/>
                  </a:ext>
                </a:extLst>
              </a:tr>
            </a:tbl>
          </a:graphicData>
        </a:graphic>
      </p:graphicFrame>
      <p:graphicFrame>
        <p:nvGraphicFramePr>
          <p:cNvPr id="13" name="Diagram 12">
            <a:extLst>
              <a:ext uri="{FF2B5EF4-FFF2-40B4-BE49-F238E27FC236}">
                <a16:creationId xmlns:a16="http://schemas.microsoft.com/office/drawing/2014/main" id="{919DADE2-88E8-463C-95E7-75B392AB6CDB}"/>
              </a:ext>
            </a:extLst>
          </p:cNvPr>
          <p:cNvGraphicFramePr>
            <a:graphicFrameLocks/>
          </p:cNvGraphicFramePr>
          <p:nvPr>
            <p:extLst>
              <p:ext uri="{D42A27DB-BD31-4B8C-83A1-F6EECF244321}">
                <p14:modId xmlns:p14="http://schemas.microsoft.com/office/powerpoint/2010/main" val="4205068981"/>
              </p:ext>
            </p:extLst>
          </p:nvPr>
        </p:nvGraphicFramePr>
        <p:xfrm>
          <a:off x="721633" y="2020877"/>
          <a:ext cx="5855336" cy="3736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80"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1113" y="2139550"/>
            <a:ext cx="4733180" cy="1289450"/>
          </a:xfrm>
        </p:spPr>
        <p:txBody>
          <a:bodyPr/>
          <a:lstStyle/>
          <a:p>
            <a:pPr lvl="4"/>
            <a:r>
              <a:rPr lang="sv-SE" sz="1400" dirty="0"/>
              <a:t>Antalet påbörjade lägenheter ökade med 46 procent under kvartalet.</a:t>
            </a:r>
          </a:p>
          <a:p>
            <a:pPr lvl="4"/>
            <a:r>
              <a:rPr lang="sv-SE" sz="1400" dirty="0"/>
              <a:t>Av länets 594 påbörjade lägenheter svarade Västerås för 514.</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kv2</a:t>
            </a:r>
            <a:endParaRPr lang="sv-SE" sz="1400" dirty="0"/>
          </a:p>
        </p:txBody>
      </p:sp>
      <p:graphicFrame>
        <p:nvGraphicFramePr>
          <p:cNvPr id="3" name="Tabell 2">
            <a:extLst>
              <a:ext uri="{FF2B5EF4-FFF2-40B4-BE49-F238E27FC236}">
                <a16:creationId xmlns:a16="http://schemas.microsoft.com/office/drawing/2014/main" id="{7A24CD89-21F7-4633-A3CB-C48910EC16A7}"/>
              </a:ext>
            </a:extLst>
          </p:cNvPr>
          <p:cNvGraphicFramePr>
            <a:graphicFrameLocks noGrp="1"/>
          </p:cNvGraphicFramePr>
          <p:nvPr>
            <p:extLst>
              <p:ext uri="{D42A27DB-BD31-4B8C-83A1-F6EECF244321}">
                <p14:modId xmlns:p14="http://schemas.microsoft.com/office/powerpoint/2010/main" val="2814813807"/>
              </p:ext>
            </p:extLst>
          </p:nvPr>
        </p:nvGraphicFramePr>
        <p:xfrm>
          <a:off x="6744444" y="3730344"/>
          <a:ext cx="4725917" cy="2149756"/>
        </p:xfrm>
        <a:graphic>
          <a:graphicData uri="http://schemas.openxmlformats.org/drawingml/2006/table">
            <a:tbl>
              <a:tblPr bandRow="1">
                <a:tableStyleId>{2D5ABB26-0587-4C30-8999-92F81FD0307C}</a:tableStyleId>
              </a:tblPr>
              <a:tblGrid>
                <a:gridCol w="1543719">
                  <a:extLst>
                    <a:ext uri="{9D8B030D-6E8A-4147-A177-3AD203B41FA5}">
                      <a16:colId xmlns:a16="http://schemas.microsoft.com/office/drawing/2014/main" val="3859614006"/>
                    </a:ext>
                  </a:extLst>
                </a:gridCol>
                <a:gridCol w="685604">
                  <a:extLst>
                    <a:ext uri="{9D8B030D-6E8A-4147-A177-3AD203B41FA5}">
                      <a16:colId xmlns:a16="http://schemas.microsoft.com/office/drawing/2014/main" val="2524124296"/>
                    </a:ext>
                  </a:extLst>
                </a:gridCol>
                <a:gridCol w="777813">
                  <a:extLst>
                    <a:ext uri="{9D8B030D-6E8A-4147-A177-3AD203B41FA5}">
                      <a16:colId xmlns:a16="http://schemas.microsoft.com/office/drawing/2014/main" val="1097672926"/>
                    </a:ext>
                  </a:extLst>
                </a:gridCol>
                <a:gridCol w="615768">
                  <a:extLst>
                    <a:ext uri="{9D8B030D-6E8A-4147-A177-3AD203B41FA5}">
                      <a16:colId xmlns:a16="http://schemas.microsoft.com/office/drawing/2014/main" val="2652394528"/>
                    </a:ext>
                  </a:extLst>
                </a:gridCol>
                <a:gridCol w="561754">
                  <a:extLst>
                    <a:ext uri="{9D8B030D-6E8A-4147-A177-3AD203B41FA5}">
                      <a16:colId xmlns:a16="http://schemas.microsoft.com/office/drawing/2014/main" val="1263849957"/>
                    </a:ext>
                  </a:extLst>
                </a:gridCol>
                <a:gridCol w="541259">
                  <a:extLst>
                    <a:ext uri="{9D8B030D-6E8A-4147-A177-3AD203B41FA5}">
                      <a16:colId xmlns:a16="http://schemas.microsoft.com/office/drawing/2014/main" val="1489986958"/>
                    </a:ext>
                  </a:extLst>
                </a:gridCol>
              </a:tblGrid>
              <a:tr h="31414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3967682204"/>
                  </a:ext>
                </a:extLst>
              </a:tr>
              <a:tr h="32985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59458464"/>
                  </a:ext>
                </a:extLst>
              </a:tr>
              <a:tr h="376441">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14 679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53 215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332352560"/>
                  </a:ext>
                </a:extLst>
              </a:tr>
              <a:tr h="376441">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7 408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23 935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479268706"/>
                  </a:ext>
                </a:extLst>
              </a:tr>
              <a:tr h="376441">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1 628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657277135"/>
                  </a:ext>
                </a:extLst>
              </a:tr>
              <a:tr h="376441">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1 369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3903410004"/>
                  </a:ext>
                </a:extLst>
              </a:tr>
            </a:tbl>
          </a:graphicData>
        </a:graphic>
      </p:graphicFrame>
      <p:graphicFrame>
        <p:nvGraphicFramePr>
          <p:cNvPr id="12" name="Diagram 11">
            <a:extLst>
              <a:ext uri="{FF2B5EF4-FFF2-40B4-BE49-F238E27FC236}">
                <a16:creationId xmlns:a16="http://schemas.microsoft.com/office/drawing/2014/main" id="{919DADE2-88E8-463C-95E7-75B392AB6CDB}"/>
              </a:ext>
            </a:extLst>
          </p:cNvPr>
          <p:cNvGraphicFramePr>
            <a:graphicFrameLocks/>
          </p:cNvGraphicFramePr>
          <p:nvPr>
            <p:extLst>
              <p:ext uri="{D42A27DB-BD31-4B8C-83A1-F6EECF244321}">
                <p14:modId xmlns:p14="http://schemas.microsoft.com/office/powerpoint/2010/main" val="2361882097"/>
              </p:ext>
            </p:extLst>
          </p:nvPr>
        </p:nvGraphicFramePr>
        <p:xfrm>
          <a:off x="714374" y="2006995"/>
          <a:ext cx="5870984" cy="3749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39" y="2331462"/>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37" y="2362921"/>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27" y="479805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785604"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2011 kv2</a:t>
            </a:r>
            <a:endParaRPr lang="sv-SE" sz="1400" dirty="0"/>
          </a:p>
        </p:txBody>
      </p:sp>
      <p:graphicFrame>
        <p:nvGraphicFramePr>
          <p:cNvPr id="4" name="Tabell 3">
            <a:extLst>
              <a:ext uri="{FF2B5EF4-FFF2-40B4-BE49-F238E27FC236}">
                <a16:creationId xmlns:a16="http://schemas.microsoft.com/office/drawing/2014/main" id="{CC841664-6D72-46FA-AFA8-1DC466B1C0F8}"/>
              </a:ext>
            </a:extLst>
          </p:cNvPr>
          <p:cNvGraphicFramePr>
            <a:graphicFrameLocks noGrp="1"/>
          </p:cNvGraphicFramePr>
          <p:nvPr>
            <p:extLst>
              <p:ext uri="{D42A27DB-BD31-4B8C-83A1-F6EECF244321}">
                <p14:modId xmlns:p14="http://schemas.microsoft.com/office/powerpoint/2010/main" val="104245838"/>
              </p:ext>
            </p:extLst>
          </p:nvPr>
        </p:nvGraphicFramePr>
        <p:xfrm>
          <a:off x="6744437" y="2618945"/>
          <a:ext cx="4725924" cy="2195077"/>
        </p:xfrm>
        <a:graphic>
          <a:graphicData uri="http://schemas.openxmlformats.org/drawingml/2006/table">
            <a:tbl>
              <a:tblPr bandRow="1">
                <a:tableStyleId>{2D5ABB26-0587-4C30-8999-92F81FD0307C}</a:tableStyleId>
              </a:tblPr>
              <a:tblGrid>
                <a:gridCol w="1543721">
                  <a:extLst>
                    <a:ext uri="{9D8B030D-6E8A-4147-A177-3AD203B41FA5}">
                      <a16:colId xmlns:a16="http://schemas.microsoft.com/office/drawing/2014/main" val="2588086048"/>
                    </a:ext>
                  </a:extLst>
                </a:gridCol>
                <a:gridCol w="685605">
                  <a:extLst>
                    <a:ext uri="{9D8B030D-6E8A-4147-A177-3AD203B41FA5}">
                      <a16:colId xmlns:a16="http://schemas.microsoft.com/office/drawing/2014/main" val="337650717"/>
                    </a:ext>
                  </a:extLst>
                </a:gridCol>
                <a:gridCol w="777814">
                  <a:extLst>
                    <a:ext uri="{9D8B030D-6E8A-4147-A177-3AD203B41FA5}">
                      <a16:colId xmlns:a16="http://schemas.microsoft.com/office/drawing/2014/main" val="2005788357"/>
                    </a:ext>
                  </a:extLst>
                </a:gridCol>
                <a:gridCol w="572048">
                  <a:extLst>
                    <a:ext uri="{9D8B030D-6E8A-4147-A177-3AD203B41FA5}">
                      <a16:colId xmlns:a16="http://schemas.microsoft.com/office/drawing/2014/main" val="2391748948"/>
                    </a:ext>
                  </a:extLst>
                </a:gridCol>
                <a:gridCol w="605476">
                  <a:extLst>
                    <a:ext uri="{9D8B030D-6E8A-4147-A177-3AD203B41FA5}">
                      <a16:colId xmlns:a16="http://schemas.microsoft.com/office/drawing/2014/main" val="1583891564"/>
                    </a:ext>
                  </a:extLst>
                </a:gridCol>
                <a:gridCol w="541260">
                  <a:extLst>
                    <a:ext uri="{9D8B030D-6E8A-4147-A177-3AD203B41FA5}">
                      <a16:colId xmlns:a16="http://schemas.microsoft.com/office/drawing/2014/main" val="3791572549"/>
                    </a:ext>
                  </a:extLst>
                </a:gridCol>
              </a:tblGrid>
              <a:tr h="23756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4215778766"/>
                  </a:ext>
                </a:extLst>
              </a:tr>
              <a:tr h="249444">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dirty="0">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591211211"/>
                  </a:ext>
                </a:extLst>
              </a:tr>
              <a:tr h="28467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6 537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26 828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 </a:t>
                      </a:r>
                    </a:p>
                  </a:txBody>
                  <a:tcPr marL="9525" marR="9525" marT="9525" marB="0" anchor="ctr"/>
                </a:tc>
                <a:extLst>
                  <a:ext uri="{0D108BD9-81ED-4DB2-BD59-A6C34878D82A}">
                    <a16:rowId xmlns:a16="http://schemas.microsoft.com/office/drawing/2014/main" val="3155524576"/>
                  </a:ext>
                </a:extLst>
              </a:tr>
              <a:tr h="28467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2 779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11 548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 </a:t>
                      </a:r>
                    </a:p>
                  </a:txBody>
                  <a:tcPr marL="9525" marR="9525" marT="9525" marB="0" anchor="ctr"/>
                </a:tc>
                <a:extLst>
                  <a:ext uri="{0D108BD9-81ED-4DB2-BD59-A6C34878D82A}">
                    <a16:rowId xmlns:a16="http://schemas.microsoft.com/office/drawing/2014/main" val="3912248797"/>
                  </a:ext>
                </a:extLst>
              </a:tr>
              <a:tr h="284678">
                <a:tc>
                  <a:txBody>
                    <a:bodyPr/>
                    <a:lstStyle/>
                    <a:p>
                      <a:pPr marL="72000" algn="l" fontAlgn="b"/>
                      <a:r>
                        <a:rPr lang="sv-SE" sz="800" b="1" u="none" strike="noStrike" dirty="0">
                          <a:effectLst/>
                        </a:rPr>
                        <a:t>Västmanlands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128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 </a:t>
                      </a:r>
                    </a:p>
                  </a:txBody>
                  <a:tcPr marL="9525" marR="9525" marT="9525" marB="0" anchor="ctr"/>
                </a:tc>
                <a:extLst>
                  <a:ext uri="{0D108BD9-81ED-4DB2-BD59-A6C34878D82A}">
                    <a16:rowId xmlns:a16="http://schemas.microsoft.com/office/drawing/2014/main" val="3345795674"/>
                  </a:ext>
                </a:extLst>
              </a:tr>
              <a:tr h="284678">
                <a:tc>
                  <a:txBody>
                    <a:bodyPr/>
                    <a:lstStyle/>
                    <a:p>
                      <a:pPr marL="72000" algn="l" fontAlgn="b"/>
                      <a:r>
                        <a:rPr lang="sv-SE" sz="800" i="1" u="none" strike="noStrike">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-50 </a:t>
                      </a:r>
                    </a:p>
                  </a:txBody>
                  <a:tcPr marL="9525" marR="9525" marT="9525" marB="0" anchor="ctr"/>
                </a:tc>
                <a:extLst>
                  <a:ext uri="{0D108BD9-81ED-4DB2-BD59-A6C34878D82A}">
                    <a16:rowId xmlns:a16="http://schemas.microsoft.com/office/drawing/2014/main" val="3108025676"/>
                  </a:ext>
                </a:extLst>
              </a:tr>
              <a:tr h="284678">
                <a:tc>
                  <a:txBody>
                    <a:bodyPr/>
                    <a:lstStyle/>
                    <a:p>
                      <a:pPr marL="72000" algn="l" fontAlgn="b"/>
                      <a:r>
                        <a:rPr lang="sv-SE" sz="800" b="1" u="none" strike="noStrike" dirty="0">
                          <a:effectLst/>
                        </a:rPr>
                        <a:t>Västerås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93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 </a:t>
                      </a:r>
                    </a:p>
                  </a:txBody>
                  <a:tcPr marL="9525" marR="9525" marT="9525" marB="0" anchor="ctr"/>
                </a:tc>
                <a:extLst>
                  <a:ext uri="{0D108BD9-81ED-4DB2-BD59-A6C34878D82A}">
                    <a16:rowId xmlns:a16="http://schemas.microsoft.com/office/drawing/2014/main" val="3057009573"/>
                  </a:ext>
                </a:extLst>
              </a:tr>
              <a:tr h="28467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19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-51 </a:t>
                      </a:r>
                    </a:p>
                  </a:txBody>
                  <a:tcPr marL="9525" marR="9525" marT="9525" marB="0" anchor="ctr"/>
                </a:tc>
                <a:extLst>
                  <a:ext uri="{0D108BD9-81ED-4DB2-BD59-A6C34878D82A}">
                    <a16:rowId xmlns:a16="http://schemas.microsoft.com/office/drawing/2014/main" val="1407413212"/>
                  </a:ext>
                </a:extLst>
              </a:tr>
            </a:tbl>
          </a:graphicData>
        </a:graphic>
      </p:graphicFrame>
      <p:sp>
        <p:nvSpPr>
          <p:cNvPr id="11" name="textruta 10">
            <a:extLst>
              <a:ext uri="{FF2B5EF4-FFF2-40B4-BE49-F238E27FC236}">
                <a16:creationId xmlns:a16="http://schemas.microsoft.com/office/drawing/2014/main" id="{955E221F-2EDD-40D5-A6EF-0A7DD9F5A654}"/>
              </a:ext>
            </a:extLst>
          </p:cNvPr>
          <p:cNvSpPr txBox="1"/>
          <p:nvPr/>
        </p:nvSpPr>
        <p:spPr>
          <a:xfrm>
            <a:off x="10337001" y="4998203"/>
            <a:ext cx="1181734" cy="276999"/>
          </a:xfrm>
          <a:prstGeom prst="rect">
            <a:avLst/>
          </a:prstGeom>
          <a:noFill/>
        </p:spPr>
        <p:txBody>
          <a:bodyPr wrap="square" rtlCol="0">
            <a:spAutoFit/>
          </a:bodyPr>
          <a:lstStyle/>
          <a:p>
            <a:r>
              <a:rPr lang="sv-SE" sz="600" dirty="0"/>
              <a:t>**För utländska gästnätter exklusive camping</a:t>
            </a:r>
          </a:p>
        </p:txBody>
      </p:sp>
      <p:graphicFrame>
        <p:nvGraphicFramePr>
          <p:cNvPr id="13" name="Diagram 12">
            <a:extLst>
              <a:ext uri="{FF2B5EF4-FFF2-40B4-BE49-F238E27FC236}">
                <a16:creationId xmlns:a16="http://schemas.microsoft.com/office/drawing/2014/main" id="{15E61F2F-A87A-4545-9EC4-C640A15C0417}"/>
              </a:ext>
            </a:extLst>
          </p:cNvPr>
          <p:cNvGraphicFramePr>
            <a:graphicFrameLocks/>
          </p:cNvGraphicFramePr>
          <p:nvPr>
            <p:extLst>
              <p:ext uri="{D42A27DB-BD31-4B8C-83A1-F6EECF244321}">
                <p14:modId xmlns:p14="http://schemas.microsoft.com/office/powerpoint/2010/main" val="3098192979"/>
              </p:ext>
            </p:extLst>
          </p:nvPr>
        </p:nvGraphicFramePr>
        <p:xfrm>
          <a:off x="755353" y="2164740"/>
          <a:ext cx="5785604" cy="3514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oskärpa&#10;&#10;Automatiskt genererad beskrivning">
            <a:extLst>
              <a:ext uri="{FF2B5EF4-FFF2-40B4-BE49-F238E27FC236}">
                <a16:creationId xmlns:a16="http://schemas.microsoft.com/office/drawing/2014/main" id="{BA2E3F11-0009-4F0E-A1F5-46F16ABABCB1}"/>
              </a:ext>
            </a:extLst>
          </p:cNvPr>
          <p:cNvPicPr>
            <a:picLocks noGrp="1" noChangeAspect="1"/>
          </p:cNvPicPr>
          <p:nvPr>
            <p:ph type="pic" sz="quarter" idx="13"/>
          </p:nvPr>
        </p:nvPicPr>
        <p:blipFill>
          <a:blip r:embed="rId2"/>
          <a:srcRect t="4657" b="4657"/>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2447740306"/>
              </p:ext>
            </p:extLst>
          </p:nvPr>
        </p:nvGraphicFramePr>
        <p:xfrm>
          <a:off x="6167439" y="106615"/>
          <a:ext cx="5687122" cy="6418015"/>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68763">
                  <a:extLst>
                    <a:ext uri="{9D8B030D-6E8A-4147-A177-3AD203B41FA5}">
                      <a16:colId xmlns:a16="http://schemas.microsoft.com/office/drawing/2014/main" val="2818758293"/>
                    </a:ext>
                  </a:extLst>
                </a:gridCol>
                <a:gridCol w="1064641">
                  <a:extLst>
                    <a:ext uri="{9D8B030D-6E8A-4147-A177-3AD203B41FA5}">
                      <a16:colId xmlns:a16="http://schemas.microsoft.com/office/drawing/2014/main" val="1452816917"/>
                    </a:ext>
                  </a:extLst>
                </a:gridCol>
              </a:tblGrid>
              <a:tr h="5040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41030">
                <a:tc>
                  <a:txBody>
                    <a:bodyPr/>
                    <a:lstStyle/>
                    <a:p>
                      <a:pPr algn="l" rtl="0" fontAlgn="ctr"/>
                      <a:r>
                        <a:rPr lang="sv-SE" sz="800" b="1" i="0" u="none" strike="noStrike">
                          <a:solidFill>
                            <a:srgbClr val="000000"/>
                          </a:solidFill>
                          <a:effectLst/>
                          <a:latin typeface="Futura Std Book" panose="020B0502020204020303" pitchFamily="34" charset="0"/>
                        </a:rPr>
                        <a:t>Västmanlands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46488">
                <a:tc>
                  <a:txBody>
                    <a:bodyPr/>
                    <a:lstStyle/>
                    <a:p>
                      <a:pPr algn="l" rtl="0" fontAlgn="ctr"/>
                      <a:r>
                        <a:rPr lang="sv-SE" sz="800" b="0" i="0" u="none" strike="noStrike" dirty="0">
                          <a:solidFill>
                            <a:srgbClr val="000000"/>
                          </a:solidFill>
                          <a:effectLst/>
                          <a:latin typeface="Futura Std Book" panose="020B0502020204020303" pitchFamily="34" charset="0"/>
                        </a:rPr>
                        <a:t>Arboga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293360832"/>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Fagersta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559525621"/>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Hallstahammar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947986397"/>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Kungsör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a:t>
                      </a:r>
                    </a:p>
                  </a:txBody>
                  <a:tcPr marL="9525" marR="9525" marT="9525" marB="0" anchor="ctr"/>
                </a:tc>
                <a:extLst>
                  <a:ext uri="{0D108BD9-81ED-4DB2-BD59-A6C34878D82A}">
                    <a16:rowId xmlns:a16="http://schemas.microsoft.com/office/drawing/2014/main" val="3944598109"/>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Norberg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3208508909"/>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Sala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1121273573"/>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Skinnskatteberg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300</a:t>
                      </a:r>
                    </a:p>
                  </a:txBody>
                  <a:tcPr marL="9525" marR="9525" marT="9525" marB="0" anchor="ctr"/>
                </a:tc>
                <a:extLst>
                  <a:ext uri="{0D108BD9-81ED-4DB2-BD59-A6C34878D82A}">
                    <a16:rowId xmlns:a16="http://schemas.microsoft.com/office/drawing/2014/main" val="1084239425"/>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Surahammar</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47465816"/>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Västerås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Västmanlands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oskärpa&#10;&#10;Automatiskt genererad beskrivning">
            <a:extLst>
              <a:ext uri="{FF2B5EF4-FFF2-40B4-BE49-F238E27FC236}">
                <a16:creationId xmlns:a16="http://schemas.microsoft.com/office/drawing/2014/main" id="{E9CA1CBA-BCE8-4159-8212-E37F87A2CFFF}"/>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Västmanlands 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3658620307"/>
              </p:ext>
            </p:extLst>
          </p:nvPr>
        </p:nvGraphicFramePr>
        <p:xfrm>
          <a:off x="6167438" y="106615"/>
          <a:ext cx="5689601" cy="6418015"/>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58550">
                  <a:extLst>
                    <a:ext uri="{9D8B030D-6E8A-4147-A177-3AD203B41FA5}">
                      <a16:colId xmlns:a16="http://schemas.microsoft.com/office/drawing/2014/main" val="2818758293"/>
                    </a:ext>
                  </a:extLst>
                </a:gridCol>
                <a:gridCol w="1075828">
                  <a:extLst>
                    <a:ext uri="{9D8B030D-6E8A-4147-A177-3AD203B41FA5}">
                      <a16:colId xmlns:a16="http://schemas.microsoft.com/office/drawing/2014/main" val="1452816917"/>
                    </a:ext>
                  </a:extLst>
                </a:gridCol>
              </a:tblGrid>
              <a:tr h="5040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l"/>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41030">
                <a:tc>
                  <a:txBody>
                    <a:bodyPr/>
                    <a:lstStyle/>
                    <a:p>
                      <a:pPr marL="72000" algn="l" fontAlgn="b"/>
                      <a:r>
                        <a:rPr lang="sv-SE" sz="800" b="1" i="0" u="none" strike="noStrike" dirty="0">
                          <a:solidFill>
                            <a:srgbClr val="000000"/>
                          </a:solidFill>
                          <a:effectLst/>
                          <a:latin typeface="Futura Std Book" panose="020B0502020204020303"/>
                        </a:rPr>
                        <a:t>Västmanlands län</a:t>
                      </a:r>
                    </a:p>
                  </a:txBody>
                  <a:tcPr marL="8825" marR="8825" marT="88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7 368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46488">
                <a:tc>
                  <a:txBody>
                    <a:bodyPr/>
                    <a:lstStyle/>
                    <a:p>
                      <a:pPr marL="72000" algn="l" fontAlgn="b"/>
                      <a:r>
                        <a:rPr lang="sv-SE" sz="800" b="0" i="0" u="none" strike="noStrike" dirty="0">
                          <a:solidFill>
                            <a:srgbClr val="000000"/>
                          </a:solidFill>
                          <a:effectLst/>
                          <a:latin typeface="Futura Std Book" panose="020B0502020204020303"/>
                        </a:rPr>
                        <a:t>Skinnskatteberg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93360832"/>
                  </a:ext>
                </a:extLst>
              </a:tr>
              <a:tr h="446488">
                <a:tc>
                  <a:txBody>
                    <a:bodyPr/>
                    <a:lstStyle/>
                    <a:p>
                      <a:pPr marL="72000" algn="l" fontAlgn="b"/>
                      <a:r>
                        <a:rPr lang="sv-SE" sz="800" b="0" i="0" u="none" strike="noStrike" dirty="0">
                          <a:solidFill>
                            <a:srgbClr val="000000"/>
                          </a:solidFill>
                          <a:effectLst/>
                          <a:latin typeface="Futura Std Book" panose="020B0502020204020303"/>
                        </a:rPr>
                        <a:t>Surahammar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559525621"/>
                  </a:ext>
                </a:extLst>
              </a:tr>
              <a:tr h="446488">
                <a:tc>
                  <a:txBody>
                    <a:bodyPr/>
                    <a:lstStyle/>
                    <a:p>
                      <a:pPr marL="72000" algn="l" fontAlgn="b"/>
                      <a:r>
                        <a:rPr lang="sv-SE" sz="800" b="0" i="0" u="none" strike="noStrike" dirty="0">
                          <a:solidFill>
                            <a:srgbClr val="000000"/>
                          </a:solidFill>
                          <a:effectLst/>
                          <a:latin typeface="Futura Std Book" panose="020B0502020204020303"/>
                        </a:rPr>
                        <a:t>Kungsör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1947986397"/>
                  </a:ext>
                </a:extLst>
              </a:tr>
              <a:tr h="446488">
                <a:tc>
                  <a:txBody>
                    <a:bodyPr/>
                    <a:lstStyle/>
                    <a:p>
                      <a:pPr marL="72000" algn="l" fontAlgn="b"/>
                      <a:r>
                        <a:rPr lang="sv-SE" sz="800" b="0" i="0" u="none" strike="noStrike" dirty="0">
                          <a:solidFill>
                            <a:srgbClr val="000000"/>
                          </a:solidFill>
                          <a:effectLst/>
                          <a:latin typeface="Futura Std Book" panose="020B0502020204020303"/>
                        </a:rPr>
                        <a:t>Hallstahammar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446488">
                <a:tc>
                  <a:txBody>
                    <a:bodyPr/>
                    <a:lstStyle/>
                    <a:p>
                      <a:pPr marL="72000" algn="l" fontAlgn="b"/>
                      <a:r>
                        <a:rPr lang="sv-SE" sz="800" b="0" i="0" u="none" strike="noStrike" dirty="0">
                          <a:solidFill>
                            <a:srgbClr val="000000"/>
                          </a:solidFill>
                          <a:effectLst/>
                          <a:latin typeface="Futura Std Book" panose="020B0502020204020303"/>
                        </a:rPr>
                        <a:t>Norberg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446488">
                <a:tc>
                  <a:txBody>
                    <a:bodyPr/>
                    <a:lstStyle/>
                    <a:p>
                      <a:pPr marL="72000" algn="l" fontAlgn="b"/>
                      <a:r>
                        <a:rPr lang="sv-SE" sz="800" b="0" i="0" u="none" strike="noStrike" dirty="0">
                          <a:solidFill>
                            <a:srgbClr val="000000"/>
                          </a:solidFill>
                          <a:effectLst/>
                          <a:latin typeface="Futura Std Book" panose="020B0502020204020303"/>
                        </a:rPr>
                        <a:t>Västerås</a:t>
                      </a:r>
                    </a:p>
                  </a:txBody>
                  <a:tcPr marL="8825" marR="8825" marT="88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4 782</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63</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3208508909"/>
                  </a:ext>
                </a:extLst>
              </a:tr>
              <a:tr h="446488">
                <a:tc>
                  <a:txBody>
                    <a:bodyPr/>
                    <a:lstStyle/>
                    <a:p>
                      <a:pPr marL="72000" algn="l" fontAlgn="b"/>
                      <a:r>
                        <a:rPr lang="sv-SE" sz="800" b="0" i="0" u="none" strike="noStrike" dirty="0">
                          <a:solidFill>
                            <a:srgbClr val="000000"/>
                          </a:solidFill>
                          <a:effectLst/>
                          <a:latin typeface="Futura Std Book" panose="020B0502020204020303"/>
                        </a:rPr>
                        <a:t>Sala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446488">
                <a:tc>
                  <a:txBody>
                    <a:bodyPr/>
                    <a:lstStyle/>
                    <a:p>
                      <a:pPr marL="72000" algn="l" fontAlgn="b"/>
                      <a:r>
                        <a:rPr lang="sv-SE" sz="800" b="0" i="0" u="none" strike="noStrike" dirty="0">
                          <a:solidFill>
                            <a:srgbClr val="000000"/>
                          </a:solidFill>
                          <a:effectLst/>
                          <a:latin typeface="Futura Std Book" panose="020B0502020204020303"/>
                        </a:rPr>
                        <a:t>Fagersta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084239425"/>
                  </a:ext>
                </a:extLst>
              </a:tr>
              <a:tr h="446488">
                <a:tc>
                  <a:txBody>
                    <a:bodyPr/>
                    <a:lstStyle/>
                    <a:p>
                      <a:pPr marL="72000" algn="l" fontAlgn="b"/>
                      <a:r>
                        <a:rPr lang="sv-SE" sz="800" b="0" i="0" u="none" strike="noStrike" dirty="0">
                          <a:solidFill>
                            <a:srgbClr val="000000"/>
                          </a:solidFill>
                          <a:effectLst/>
                          <a:latin typeface="Futura Std Book" panose="020B0502020204020303"/>
                        </a:rPr>
                        <a:t>Köping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047465816"/>
                  </a:ext>
                </a:extLst>
              </a:tr>
              <a:tr h="446488">
                <a:tc>
                  <a:txBody>
                    <a:bodyPr/>
                    <a:lstStyle/>
                    <a:p>
                      <a:pPr marL="72000" algn="l" fontAlgn="b"/>
                      <a:r>
                        <a:rPr lang="sv-SE" sz="800" b="0" i="0" u="none" strike="noStrike" dirty="0">
                          <a:solidFill>
                            <a:srgbClr val="000000"/>
                          </a:solidFill>
                          <a:effectLst/>
                          <a:latin typeface="Futura Std Book" panose="020B0502020204020303"/>
                        </a:rPr>
                        <a:t>Arboga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0775A1A2-25AB-4AC6-9872-756C99FADC58}"/>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vatten, utomhus, himmel, flod&#10;&#10;Automatiskt genererad beskrivning">
            <a:extLst>
              <a:ext uri="{FF2B5EF4-FFF2-40B4-BE49-F238E27FC236}">
                <a16:creationId xmlns:a16="http://schemas.microsoft.com/office/drawing/2014/main" id="{90425F1C-C393-4837-BF68-FB8856B81E3A}"/>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Västmanlands län och Västerås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rPr>
              <a:t>http://stockholmbusinessalliance.se/hitta-material/konjunkturrapporter/</a:t>
            </a:r>
            <a:r>
              <a:rPr lang="sv-SE" sz="1100" dirty="0"/>
              <a:t> </a:t>
            </a:r>
          </a:p>
          <a:p>
            <a:endParaRPr lang="sv-SE" sz="1100" dirty="0"/>
          </a:p>
          <a:p>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oskärpa&#10;&#10;Automatiskt genererad beskrivning">
            <a:extLst>
              <a:ext uri="{FF2B5EF4-FFF2-40B4-BE49-F238E27FC236}">
                <a16:creationId xmlns:a16="http://schemas.microsoft.com/office/drawing/2014/main" id="{870A2852-8585-4B22-BF7C-0EB91459C397}"/>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Västmanlands 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1055825412"/>
              </p:ext>
            </p:extLst>
          </p:nvPr>
        </p:nvGraphicFramePr>
        <p:xfrm>
          <a:off x="6167440" y="106615"/>
          <a:ext cx="5702807" cy="6418015"/>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52540">
                  <a:extLst>
                    <a:ext uri="{9D8B030D-6E8A-4147-A177-3AD203B41FA5}">
                      <a16:colId xmlns:a16="http://schemas.microsoft.com/office/drawing/2014/main" val="2818758293"/>
                    </a:ext>
                  </a:extLst>
                </a:gridCol>
                <a:gridCol w="1270536">
                  <a:extLst>
                    <a:ext uri="{9D8B030D-6E8A-4147-A177-3AD203B41FA5}">
                      <a16:colId xmlns:a16="http://schemas.microsoft.com/office/drawing/2014/main" val="1452816917"/>
                    </a:ext>
                  </a:extLst>
                </a:gridCol>
              </a:tblGrid>
              <a:tr h="5040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41030">
                <a:tc>
                  <a:txBody>
                    <a:bodyPr/>
                    <a:lstStyle/>
                    <a:p>
                      <a:pPr marL="72000" algn="l" fontAlgn="b"/>
                      <a:r>
                        <a:rPr lang="sv-SE" sz="800" b="1" i="0" u="none" strike="noStrike" dirty="0">
                          <a:solidFill>
                            <a:srgbClr val="000000"/>
                          </a:solidFill>
                          <a:effectLst/>
                          <a:latin typeface="Futura Std Book" panose="020B0502020204020303"/>
                        </a:rPr>
                        <a:t>Västmanlands län</a:t>
                      </a:r>
                    </a:p>
                  </a:txBody>
                  <a:tcPr marL="8825" marR="8825" marT="88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13 540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46488">
                <a:tc>
                  <a:txBody>
                    <a:bodyPr/>
                    <a:lstStyle/>
                    <a:p>
                      <a:pPr marL="72000" algn="l" fontAlgn="b"/>
                      <a:r>
                        <a:rPr lang="sv-SE" sz="800" b="0" i="0" u="none" strike="noStrike" dirty="0">
                          <a:solidFill>
                            <a:srgbClr val="000000"/>
                          </a:solidFill>
                          <a:effectLst/>
                          <a:latin typeface="Futura Std Book" panose="020B0502020204020303"/>
                        </a:rPr>
                        <a:t>Skinnskatteberg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293360832"/>
                  </a:ext>
                </a:extLst>
              </a:tr>
              <a:tr h="446488">
                <a:tc>
                  <a:txBody>
                    <a:bodyPr/>
                    <a:lstStyle/>
                    <a:p>
                      <a:pPr marL="72000" algn="l" fontAlgn="b"/>
                      <a:r>
                        <a:rPr lang="sv-SE" sz="800" b="0" i="0" u="none" strike="noStrike" dirty="0">
                          <a:solidFill>
                            <a:srgbClr val="000000"/>
                          </a:solidFill>
                          <a:effectLst/>
                          <a:latin typeface="Futura Std Book" panose="020B0502020204020303"/>
                        </a:rPr>
                        <a:t>Surahammar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1559525621"/>
                  </a:ext>
                </a:extLst>
              </a:tr>
              <a:tr h="446488">
                <a:tc>
                  <a:txBody>
                    <a:bodyPr/>
                    <a:lstStyle/>
                    <a:p>
                      <a:pPr marL="72000" algn="l" fontAlgn="b"/>
                      <a:r>
                        <a:rPr lang="sv-SE" sz="800" b="0" i="0" u="none" strike="noStrike" dirty="0">
                          <a:solidFill>
                            <a:srgbClr val="000000"/>
                          </a:solidFill>
                          <a:effectLst/>
                          <a:latin typeface="Futura Std Book" panose="020B0502020204020303"/>
                        </a:rPr>
                        <a:t>Kungsör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1947986397"/>
                  </a:ext>
                </a:extLst>
              </a:tr>
              <a:tr h="446488">
                <a:tc>
                  <a:txBody>
                    <a:bodyPr/>
                    <a:lstStyle/>
                    <a:p>
                      <a:pPr marL="72000" algn="l" fontAlgn="b"/>
                      <a:r>
                        <a:rPr lang="sv-SE" sz="800" b="0" i="0" u="none" strike="noStrike" dirty="0">
                          <a:solidFill>
                            <a:srgbClr val="000000"/>
                          </a:solidFill>
                          <a:effectLst/>
                          <a:latin typeface="Futura Std Book" panose="020B0502020204020303"/>
                        </a:rPr>
                        <a:t>Hallstahammar</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2325918200"/>
                  </a:ext>
                </a:extLst>
              </a:tr>
              <a:tr h="446488">
                <a:tc>
                  <a:txBody>
                    <a:bodyPr/>
                    <a:lstStyle/>
                    <a:p>
                      <a:pPr marL="72000" algn="l" fontAlgn="b"/>
                      <a:r>
                        <a:rPr lang="sv-SE" sz="800" b="0" i="0" u="none" strike="noStrike" dirty="0">
                          <a:solidFill>
                            <a:srgbClr val="000000"/>
                          </a:solidFill>
                          <a:effectLst/>
                          <a:latin typeface="Futura Std Book" panose="020B0502020204020303"/>
                        </a:rPr>
                        <a:t>Norberg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3944598109"/>
                  </a:ext>
                </a:extLst>
              </a:tr>
              <a:tr h="446488">
                <a:tc>
                  <a:txBody>
                    <a:bodyPr/>
                    <a:lstStyle/>
                    <a:p>
                      <a:pPr marL="72000" algn="l" fontAlgn="b"/>
                      <a:r>
                        <a:rPr lang="sv-SE" sz="800" b="0" i="0" u="none" strike="noStrike" dirty="0">
                          <a:solidFill>
                            <a:srgbClr val="000000"/>
                          </a:solidFill>
                          <a:effectLst/>
                          <a:latin typeface="Futura Std Book" panose="020B0502020204020303"/>
                        </a:rPr>
                        <a:t>Västerås</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8 027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3208508909"/>
                  </a:ext>
                </a:extLst>
              </a:tr>
              <a:tr h="446488">
                <a:tc>
                  <a:txBody>
                    <a:bodyPr/>
                    <a:lstStyle/>
                    <a:p>
                      <a:pPr marL="72000" algn="l" fontAlgn="b"/>
                      <a:r>
                        <a:rPr lang="sv-SE" sz="800" b="0" i="0" u="none" strike="noStrike" dirty="0">
                          <a:solidFill>
                            <a:srgbClr val="000000"/>
                          </a:solidFill>
                          <a:effectLst/>
                          <a:latin typeface="Futura Std Book" panose="020B0502020204020303"/>
                        </a:rPr>
                        <a:t>Sala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1121273573"/>
                  </a:ext>
                </a:extLst>
              </a:tr>
              <a:tr h="446488">
                <a:tc>
                  <a:txBody>
                    <a:bodyPr/>
                    <a:lstStyle/>
                    <a:p>
                      <a:pPr marL="72000" algn="l" fontAlgn="b"/>
                      <a:r>
                        <a:rPr lang="sv-SE" sz="800" b="0" i="0" u="none" strike="noStrike" dirty="0">
                          <a:solidFill>
                            <a:srgbClr val="000000"/>
                          </a:solidFill>
                          <a:effectLst/>
                          <a:latin typeface="Futura Std Book" panose="020B0502020204020303"/>
                        </a:rPr>
                        <a:t>Fagersta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1084239425"/>
                  </a:ext>
                </a:extLst>
              </a:tr>
              <a:tr h="446488">
                <a:tc>
                  <a:txBody>
                    <a:bodyPr/>
                    <a:lstStyle/>
                    <a:p>
                      <a:pPr marL="72000" algn="l" fontAlgn="b"/>
                      <a:r>
                        <a:rPr lang="sv-SE" sz="800" b="0" i="0" u="none" strike="noStrike" dirty="0">
                          <a:solidFill>
                            <a:srgbClr val="000000"/>
                          </a:solidFill>
                          <a:effectLst/>
                          <a:latin typeface="Futura Std Book" panose="020B0502020204020303"/>
                        </a:rPr>
                        <a:t>Köping</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1 291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2047465816"/>
                  </a:ext>
                </a:extLst>
              </a:tr>
              <a:tr h="446488">
                <a:tc>
                  <a:txBody>
                    <a:bodyPr/>
                    <a:lstStyle/>
                    <a:p>
                      <a:pPr marL="72000" algn="l" fontAlgn="b"/>
                      <a:r>
                        <a:rPr lang="sv-SE" sz="800" b="0" i="0" u="none" strike="noStrike" dirty="0">
                          <a:solidFill>
                            <a:srgbClr val="000000"/>
                          </a:solidFill>
                          <a:effectLst/>
                          <a:latin typeface="Futura Std Book" panose="020B0502020204020303"/>
                        </a:rPr>
                        <a:t>Arboga</a:t>
                      </a:r>
                    </a:p>
                  </a:txBody>
                  <a:tcPr marL="8825" marR="8825" marT="88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4226078857"/>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oskärpa&#10;&#10;Automatiskt genererad beskrivning">
            <a:extLst>
              <a:ext uri="{FF2B5EF4-FFF2-40B4-BE49-F238E27FC236}">
                <a16:creationId xmlns:a16="http://schemas.microsoft.com/office/drawing/2014/main" id="{11FD440D-E43C-4E57-8AF7-F8B606F70399}"/>
              </a:ext>
            </a:extLst>
          </p:cNvPr>
          <p:cNvPicPr>
            <a:picLocks noGrp="1" noChangeAspect="1"/>
          </p:cNvPicPr>
          <p:nvPr>
            <p:ph type="pic" sz="quarter" idx="13"/>
          </p:nvPr>
        </p:nvPicPr>
        <p:blipFill>
          <a:blip r:embed="rId2"/>
          <a:srcRect t="4657" b="4657"/>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717550" y="333375"/>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i Västmanlands 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2861429438"/>
              </p:ext>
            </p:extLst>
          </p:nvPr>
        </p:nvGraphicFramePr>
        <p:xfrm>
          <a:off x="6167439" y="106615"/>
          <a:ext cx="5687122" cy="6418015"/>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040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040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41030">
                <a:tc>
                  <a:txBody>
                    <a:bodyPr/>
                    <a:lstStyle/>
                    <a:p>
                      <a:pPr marL="72000" algn="l" fontAlgn="b"/>
                      <a:r>
                        <a:rPr lang="sv-SE" sz="800" b="1" i="0" u="none" strike="noStrike" dirty="0">
                          <a:solidFill>
                            <a:srgbClr val="000000"/>
                          </a:solidFill>
                          <a:effectLst/>
                          <a:latin typeface="Futura Std Book" panose="020B0502020204020303"/>
                        </a:rPr>
                        <a:t>Västmanlands län</a:t>
                      </a:r>
                    </a:p>
                  </a:txBody>
                  <a:tcPr marL="8825" marR="8825" marT="88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278 360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Arboga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14 101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293360832"/>
                  </a:ext>
                </a:extLst>
              </a:tr>
              <a:tr h="446488">
                <a:tc>
                  <a:txBody>
                    <a:bodyPr/>
                    <a:lstStyle/>
                    <a:p>
                      <a:pPr algn="l" rtl="0" fontAlgn="ctr"/>
                      <a:r>
                        <a:rPr lang="sv-SE" sz="800" b="0" i="0" u="none" strike="noStrike" dirty="0">
                          <a:solidFill>
                            <a:srgbClr val="000000"/>
                          </a:solidFill>
                          <a:effectLst/>
                          <a:latin typeface="Futura Std Book" panose="020B0502020204020303" pitchFamily="34" charset="0"/>
                        </a:rPr>
                        <a:t>Fagersta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13 261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Hallstahammar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16 548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947986397"/>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Kungsör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8 805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a:t>
                      </a:r>
                    </a:p>
                  </a:txBody>
                  <a:tcPr marL="9525" marR="9525" marT="9525" marB="0" anchor="ctr"/>
                </a:tc>
                <a:extLst>
                  <a:ext uri="{0D108BD9-81ED-4DB2-BD59-A6C34878D82A}">
                    <a16:rowId xmlns:a16="http://schemas.microsoft.com/office/drawing/2014/main" val="2325918200"/>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26 195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3944598109"/>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Norberg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5 754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Sala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22 960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400</a:t>
                      </a:r>
                    </a:p>
                  </a:txBody>
                  <a:tcPr marL="9525" marR="9525" marT="9525" marB="0" anchor="ctr"/>
                </a:tc>
                <a:extLst>
                  <a:ext uri="{0D108BD9-81ED-4DB2-BD59-A6C34878D82A}">
                    <a16:rowId xmlns:a16="http://schemas.microsoft.com/office/drawing/2014/main" val="1121273573"/>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Skinnskatteberg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4 347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Surahammar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10 110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446488">
                <a:tc>
                  <a:txBody>
                    <a:bodyPr/>
                    <a:lstStyle/>
                    <a:p>
                      <a:pPr algn="l" rtl="0" fontAlgn="ctr"/>
                      <a:r>
                        <a:rPr lang="sv-SE" sz="800" b="0" i="0" u="none" strike="noStrike">
                          <a:solidFill>
                            <a:srgbClr val="000000"/>
                          </a:solidFill>
                          <a:effectLst/>
                          <a:latin typeface="Futura Std Book" panose="020B0502020204020303" pitchFamily="34" charset="0"/>
                        </a:rPr>
                        <a:t>Västerås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156 279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4226078857"/>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oskärpa&#10;&#10;Automatiskt genererad beskrivning">
            <a:extLst>
              <a:ext uri="{FF2B5EF4-FFF2-40B4-BE49-F238E27FC236}">
                <a16:creationId xmlns:a16="http://schemas.microsoft.com/office/drawing/2014/main" id="{8A9C8F8A-27D5-458A-937A-652C55C9801A}"/>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787398" y="326398"/>
            <a:ext cx="4918077" cy="1302377"/>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i Västmanlands 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2101282392"/>
              </p:ext>
            </p:extLst>
          </p:nvPr>
        </p:nvGraphicFramePr>
        <p:xfrm>
          <a:off x="6164962" y="106614"/>
          <a:ext cx="4871338" cy="6424989"/>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04583">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0458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0458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41510">
                <a:tc>
                  <a:txBody>
                    <a:bodyPr/>
                    <a:lstStyle/>
                    <a:p>
                      <a:pPr algn="l" rtl="0" fontAlgn="ctr"/>
                      <a:r>
                        <a:rPr lang="sv-SE" sz="800" b="1" i="0" u="none" strike="noStrike" dirty="0">
                          <a:solidFill>
                            <a:srgbClr val="000000"/>
                          </a:solidFill>
                          <a:effectLst/>
                          <a:latin typeface="Futura Std Book" panose="020B0502020204020303" pitchFamily="34" charset="0"/>
                        </a:rPr>
                        <a:t>Västmanland</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Arboga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126</a:t>
                      </a:r>
                    </a:p>
                  </a:txBody>
                  <a:tcPr marL="9525" marR="9525" marT="9525" marB="0" anchor="ctr"/>
                </a:tc>
                <a:extLst>
                  <a:ext uri="{0D108BD9-81ED-4DB2-BD59-A6C34878D82A}">
                    <a16:rowId xmlns:a16="http://schemas.microsoft.com/office/drawing/2014/main" val="293360832"/>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Fagersta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1559525621"/>
                  </a:ext>
                </a:extLst>
              </a:tr>
              <a:tr h="446973">
                <a:tc>
                  <a:txBody>
                    <a:bodyPr/>
                    <a:lstStyle/>
                    <a:p>
                      <a:pPr algn="l" rtl="0" fontAlgn="ctr"/>
                      <a:r>
                        <a:rPr lang="sv-SE" sz="800" b="0" i="0" u="none" strike="noStrike" dirty="0">
                          <a:solidFill>
                            <a:srgbClr val="000000"/>
                          </a:solidFill>
                          <a:effectLst/>
                          <a:latin typeface="Futura Std Book" panose="020B0502020204020303" pitchFamily="34" charset="0"/>
                        </a:rPr>
                        <a:t>Hallstahammar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947986397"/>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Kungsör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325918200"/>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Köping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extLst>
                  <a:ext uri="{0D108BD9-81ED-4DB2-BD59-A6C34878D82A}">
                    <a16:rowId xmlns:a16="http://schemas.microsoft.com/office/drawing/2014/main" val="3944598109"/>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Norberg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3208508909"/>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Sala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121273573"/>
                  </a:ext>
                </a:extLst>
              </a:tr>
              <a:tr h="446973">
                <a:tc>
                  <a:txBody>
                    <a:bodyPr/>
                    <a:lstStyle/>
                    <a:p>
                      <a:pPr algn="l" rtl="0" fontAlgn="ctr"/>
                      <a:r>
                        <a:rPr lang="sv-SE" sz="800" b="0" i="0" u="none" strike="noStrike" dirty="0">
                          <a:solidFill>
                            <a:srgbClr val="000000"/>
                          </a:solidFill>
                          <a:effectLst/>
                          <a:latin typeface="Futura Std Book" panose="020B0502020204020303" pitchFamily="34" charset="0"/>
                        </a:rPr>
                        <a:t>Skinnskatteberg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1084239425"/>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Surahammar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2047465816"/>
                  </a:ext>
                </a:extLst>
              </a:tr>
              <a:tr h="446973">
                <a:tc>
                  <a:txBody>
                    <a:bodyPr/>
                    <a:lstStyle/>
                    <a:p>
                      <a:pPr algn="l" rtl="0" fontAlgn="ctr"/>
                      <a:r>
                        <a:rPr lang="sv-SE" sz="800" b="0" i="0" u="none" strike="noStrike">
                          <a:solidFill>
                            <a:srgbClr val="000000"/>
                          </a:solidFill>
                          <a:effectLst/>
                          <a:latin typeface="Futura Std Book" panose="020B0502020204020303" pitchFamily="34" charset="0"/>
                        </a:rPr>
                        <a:t>Västerås</a:t>
                      </a:r>
                    </a:p>
                  </a:txBody>
                  <a:tcPr marL="180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93</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52</a:t>
                      </a:r>
                    </a:p>
                  </a:txBody>
                  <a:tcPr marL="0" marR="0" marT="0" marB="0" anchor="ctr"/>
                </a:tc>
                <a:extLst>
                  <a:ext uri="{0D108BD9-81ED-4DB2-BD59-A6C34878D82A}">
                    <a16:rowId xmlns:a16="http://schemas.microsoft.com/office/drawing/2014/main" val="4226078857"/>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8" name="Platshållare för bild 7" descr="En bild som visar vatten, utomhus, himmel, flod&#10;&#10;Automatiskt genererad beskrivning">
            <a:extLst>
              <a:ext uri="{FF2B5EF4-FFF2-40B4-BE49-F238E27FC236}">
                <a16:creationId xmlns:a16="http://schemas.microsoft.com/office/drawing/2014/main" id="{09E341FC-A2D8-4272-8A84-1D606F261749}"/>
              </a:ext>
            </a:extLst>
          </p:cNvPr>
          <p:cNvPicPr>
            <a:picLocks noGrp="1" noChangeAspect="1"/>
          </p:cNvPicPr>
          <p:nvPr>
            <p:ph type="pic" sz="quarter" idx="13"/>
          </p:nvPr>
        </p:nvPicPr>
        <p:blipFill>
          <a:blip r:embed="rId2"/>
          <a:srcRect t="2493" b="2493"/>
          <a:stretch>
            <a:fillRect/>
          </a:stretch>
        </p:blipFill>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75358" y="1628775"/>
            <a:ext cx="5296792"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a:solidFill>
                  <a:schemeClr val="bg1"/>
                </a:solidFill>
              </a:rPr>
              <a:t> Scandinavia.</a:t>
            </a:r>
          </a:p>
          <a:p>
            <a:r>
              <a:rPr lang="sv-SE" sz="1200">
                <a:solidFill>
                  <a:schemeClr val="bg1"/>
                </a:solidFill>
              </a:rPr>
              <a:t>Bolaget </a:t>
            </a:r>
            <a:r>
              <a:rPr lang="sv-SE" sz="1200" dirty="0">
                <a:solidFill>
                  <a:schemeClr val="bg1"/>
                </a:solidFill>
              </a:rPr>
              <a:t>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 xmlns:ahyp="http://schemas.microsoft.com/office/drawing/2018/hyperlinkcolor" val="tx"/>
                    </a:ext>
                  </a:extLst>
                </a:hlinkClick>
              </a:rPr>
              <a:t>http://stockholmbusinessalliance.se/hittamaterial/konjunkturrapporter/ </a:t>
            </a:r>
            <a:endParaRPr lang="sv-SE" sz="1200" u="sng"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75358" y="394827"/>
            <a:ext cx="5689602"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5350461" y="0"/>
            <a:ext cx="6532591"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byggnad, utomhus, himmel, träd&#10;&#10;Automatiskt genererad beskrivning">
            <a:extLst>
              <a:ext uri="{FF2B5EF4-FFF2-40B4-BE49-F238E27FC236}">
                <a16:creationId xmlns:a16="http://schemas.microsoft.com/office/drawing/2014/main" id="{8C3E6EE8-2CF8-48BD-9AAF-A39BA09EEED0}"/>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3" y="866111"/>
            <a:ext cx="4858260" cy="5433089"/>
          </a:xfrm>
        </p:spPr>
        <p:txBody>
          <a:bodyPr/>
          <a:lstStyle/>
          <a:p>
            <a:pPr>
              <a:spcAft>
                <a:spcPts val="800"/>
              </a:spcAft>
            </a:pPr>
            <a:r>
              <a:rPr lang="sv-SE" sz="1050" b="1" dirty="0">
                <a:effectLst/>
                <a:ea typeface="Minion Pro" panose="02040503050201020203" pitchFamily="18" charset="0"/>
                <a:cs typeface="Times New Roman" panose="02020603050405020304" pitchFamily="18" charset="0"/>
              </a:rPr>
              <a:t>Fjolåret präglades starkt av följdverkningarna av Covid-19 pandemin. Under det andra kvartalet går det att notera viss </a:t>
            </a:r>
            <a:r>
              <a:rPr lang="sv-SE" sz="1050" b="1" dirty="0" smtClean="0">
                <a:effectLst/>
                <a:ea typeface="Minion Pro" panose="02040503050201020203" pitchFamily="18" charset="0"/>
                <a:cs typeface="Times New Roman" panose="02020603050405020304" pitchFamily="18" charset="0"/>
              </a:rPr>
              <a:t>återhämtning. Lönesumman i privat sektor visar på en god återhämtning samtidigt som företagandet stärks med fler nya företag och färre konkurser. Flera indikatorer visar på att arbetsmarknaden stärks, men det har ännu inte gjort avtryck i ökad sysselsättning. Vidare ökar antalet invånare i länet med Västerås som draglok. Även bostadsbyggandet hänger med och ökar med närmare 50 procent. </a:t>
            </a:r>
          </a:p>
          <a:p>
            <a:pPr>
              <a:spcAft>
                <a:spcPts val="800"/>
              </a:spcAft>
            </a:pPr>
            <a:r>
              <a:rPr lang="sv-SE" sz="1050" dirty="0" smtClean="0">
                <a:effectLst/>
                <a:ea typeface="Minion Pro" panose="02040503050201020203" pitchFamily="18" charset="0"/>
                <a:cs typeface="Times New Roman" panose="02020603050405020304" pitchFamily="18" charset="0"/>
              </a:rPr>
              <a:t>Lönesumman i privat sektor ökar med 5,9 procent under andra kvartalet. Återhämtningen i ekonomin märks också genom att den totala lönesumman ökar, vilket också gäller i relation till sysselsättning och antal invånare. </a:t>
            </a:r>
            <a:r>
              <a:rPr lang="sv-SE" sz="1050" dirty="0">
                <a:effectLst/>
                <a:ea typeface="Minion Pro" panose="02040503050201020203" pitchFamily="18" charset="0"/>
                <a:cs typeface="Times New Roman" panose="02020603050405020304" pitchFamily="18" charset="0"/>
              </a:rPr>
              <a:t>Detta är positiva nyheter och innebär att köpkraften generellt ökar i länet. Vi kan även notera att nyföretagandet ökar med 22 procent samtidigt som antalet konkurser </a:t>
            </a:r>
            <a:r>
              <a:rPr lang="sv-SE" sz="1050" dirty="0" smtClean="0">
                <a:effectLst/>
                <a:ea typeface="Minion Pro" panose="02040503050201020203" pitchFamily="18" charset="0"/>
                <a:cs typeface="Times New Roman" panose="02020603050405020304" pitchFamily="18" charset="0"/>
              </a:rPr>
              <a:t>minskar med </a:t>
            </a:r>
            <a:r>
              <a:rPr lang="sv-SE" sz="1050" dirty="0">
                <a:effectLst/>
                <a:ea typeface="Minion Pro" panose="02040503050201020203" pitchFamily="18" charset="0"/>
                <a:cs typeface="Times New Roman" panose="02020603050405020304" pitchFamily="18" charset="0"/>
              </a:rPr>
              <a:t>26 procent. En återhämtning av turistnäringen går att skönja och de kommersiella övernattningarna ökar med 54 respektive 52 procent i länet och Västerås kommun. Näringslivet utvecklas med andra ord positivt under kvartalet.</a:t>
            </a:r>
            <a:br>
              <a:rPr lang="sv-SE" sz="1050" dirty="0">
                <a:effectLst/>
                <a:ea typeface="Minion Pro" panose="02040503050201020203" pitchFamily="18" charset="0"/>
                <a:cs typeface="Times New Roman" panose="02020603050405020304" pitchFamily="18" charset="0"/>
              </a:rPr>
            </a:br>
            <a:r>
              <a:rPr lang="sv-SE" sz="1050" dirty="0">
                <a:effectLst/>
                <a:ea typeface="Minion Pro" panose="02040503050201020203" pitchFamily="18" charset="0"/>
                <a:cs typeface="Times New Roman" panose="02020603050405020304" pitchFamily="18" charset="0"/>
              </a:rPr>
              <a:t/>
            </a:r>
            <a:br>
              <a:rPr lang="sv-SE" sz="1050" dirty="0">
                <a:effectLst/>
                <a:ea typeface="Minion Pro" panose="02040503050201020203" pitchFamily="18" charset="0"/>
                <a:cs typeface="Times New Roman" panose="02020603050405020304" pitchFamily="18" charset="0"/>
              </a:rPr>
            </a:br>
            <a:r>
              <a:rPr lang="sv-SE" sz="1050" dirty="0" smtClean="0">
                <a:effectLst/>
                <a:ea typeface="Minion Pro" panose="02040503050201020203" pitchFamily="18" charset="0"/>
                <a:cs typeface="Times New Roman" panose="02020603050405020304" pitchFamily="18" charset="0"/>
              </a:rPr>
              <a:t>Arbetsmarknaden stärks under andra kvartalet även om antalet sysselsatta invånare i länet ännu inte stiger. Arbetslösheten minskar glädjande i såväl absoluta som relativa tal i såväl länet som i Västerås. Samtidigt pekar antalet lediga jobb och varslade personer åt rätt håll, vilket är tecken på en starkare arbetsmarknad. </a:t>
            </a:r>
          </a:p>
          <a:p>
            <a:pPr>
              <a:spcAft>
                <a:spcPts val="800"/>
              </a:spcAft>
            </a:pPr>
            <a:r>
              <a:rPr lang="sv-SE" sz="1050" dirty="0" smtClean="0">
                <a:effectLst/>
                <a:ea typeface="Minion Pro" panose="02040503050201020203" pitchFamily="18" charset="0"/>
                <a:cs typeface="Times New Roman" panose="02020603050405020304" pitchFamily="18" charset="0"/>
              </a:rPr>
              <a:t>I </a:t>
            </a:r>
            <a:r>
              <a:rPr lang="sv-SE" sz="1050" dirty="0">
                <a:effectLst/>
                <a:ea typeface="Minion Pro" panose="02040503050201020203" pitchFamily="18" charset="0"/>
                <a:cs typeface="Times New Roman" panose="02020603050405020304" pitchFamily="18" charset="0"/>
              </a:rPr>
              <a:t>likhet med de flesta länen i Stockholmsregionen ökar befolkningen i Västmanlands län och ökningstakten är i linje med landet som helhet. Västerås </a:t>
            </a:r>
            <a:r>
              <a:rPr lang="sv-SE" sz="1050" dirty="0" smtClean="0">
                <a:effectLst/>
                <a:ea typeface="Minion Pro" panose="02040503050201020203" pitchFamily="18" charset="0"/>
                <a:cs typeface="Times New Roman" panose="02020603050405020304" pitchFamily="18" charset="0"/>
              </a:rPr>
              <a:t>växer </a:t>
            </a:r>
            <a:r>
              <a:rPr lang="sv-SE" sz="1050" dirty="0">
                <a:effectLst/>
                <a:ea typeface="Minion Pro" panose="02040503050201020203" pitchFamily="18" charset="0"/>
                <a:cs typeface="Times New Roman" panose="02020603050405020304" pitchFamily="18" charset="0"/>
              </a:rPr>
              <a:t>i sin tur i något högre takt än Sverige som helhet. Till skillnad från samma kvartal föregående år stiger bostadsbyggandet under kvartalet med </a:t>
            </a:r>
            <a:r>
              <a:rPr lang="sv-SE" sz="1050" dirty="0">
                <a:ea typeface="Minion Pro" panose="02040503050201020203" pitchFamily="18" charset="0"/>
                <a:cs typeface="Times New Roman" panose="02020603050405020304" pitchFamily="18" charset="0"/>
              </a:rPr>
              <a:t>46</a:t>
            </a:r>
            <a:r>
              <a:rPr lang="sv-SE" sz="1050" dirty="0">
                <a:effectLst/>
                <a:ea typeface="Minion Pro" panose="02040503050201020203" pitchFamily="18" charset="0"/>
                <a:cs typeface="Times New Roman" panose="02020603050405020304" pitchFamily="18" charset="0"/>
              </a:rPr>
              <a:t> procent. Den större delen av tillväxten sker i </a:t>
            </a:r>
            <a:r>
              <a:rPr lang="sv-SE" sz="1050" dirty="0" smtClean="0">
                <a:effectLst/>
                <a:ea typeface="Minion Pro" panose="02040503050201020203" pitchFamily="18" charset="0"/>
                <a:cs typeface="Times New Roman" panose="02020603050405020304" pitchFamily="18" charset="0"/>
              </a:rPr>
              <a:t>Västerås.</a:t>
            </a:r>
            <a:r>
              <a:rPr lang="sv-SE" sz="1050" dirty="0">
                <a:effectLst/>
                <a:ea typeface="Minion Pro" panose="02040503050201020203" pitchFamily="18" charset="0"/>
                <a:cs typeface="Times New Roman" panose="02020603050405020304" pitchFamily="18" charset="0"/>
              </a:rPr>
              <a:t/>
            </a:r>
            <a:br>
              <a:rPr lang="sv-SE" sz="1050" dirty="0">
                <a:effectLst/>
                <a:ea typeface="Minion Pro" panose="02040503050201020203" pitchFamily="18" charset="0"/>
                <a:cs typeface="Times New Roman" panose="02020603050405020304" pitchFamily="18" charset="0"/>
              </a:rPr>
            </a:br>
            <a:r>
              <a:rPr lang="sv-SE" sz="1050" dirty="0">
                <a:effectLst/>
                <a:ea typeface="Minion Pro" panose="02040503050201020203" pitchFamily="18" charset="0"/>
                <a:cs typeface="Times New Roman" panose="02020603050405020304" pitchFamily="18" charset="0"/>
              </a:rPr>
              <a:t/>
            </a:r>
            <a:br>
              <a:rPr lang="sv-SE" sz="1050" dirty="0">
                <a:effectLst/>
                <a:ea typeface="Minion Pro" panose="02040503050201020203" pitchFamily="18" charset="0"/>
                <a:cs typeface="Times New Roman" panose="02020603050405020304" pitchFamily="18" charset="0"/>
              </a:rPr>
            </a:br>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3" y="176295"/>
            <a:ext cx="5411290" cy="572635"/>
          </a:xfrm>
        </p:spPr>
        <p:txBody>
          <a:bodyPr/>
          <a:lstStyle/>
          <a:p>
            <a:r>
              <a:rPr lang="sv-SE" sz="2400" dirty="0" smtClean="0"/>
              <a:t>Återhämtning</a:t>
            </a:r>
            <a:endParaRPr lang="sv-SE" sz="2400" dirty="0"/>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80903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Västmanland, 2021 kv2</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595236" y="5524024"/>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05D11EAE-6E60-426C-8BC2-1C66E1746C8C}"/>
              </a:ext>
            </a:extLst>
          </p:cNvPr>
          <p:cNvGraphicFramePr>
            <a:graphicFrameLocks noGrp="1"/>
          </p:cNvGraphicFramePr>
          <p:nvPr>
            <p:extLst>
              <p:ext uri="{D42A27DB-BD31-4B8C-83A1-F6EECF244321}">
                <p14:modId xmlns:p14="http://schemas.microsoft.com/office/powerpoint/2010/main" val="3424039082"/>
              </p:ext>
            </p:extLst>
          </p:nvPr>
        </p:nvGraphicFramePr>
        <p:xfrm>
          <a:off x="595236" y="1628775"/>
          <a:ext cx="4869990" cy="3792277"/>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2">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dirty="0">
                          <a:latin typeface="+mj-lt"/>
                          <a:cs typeface="Arial" panose="020B0604020202020204" pitchFamily="34" charset="0"/>
                        </a:rPr>
                        <a:t>Västmanlands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Västerås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2021 kv2</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2021 kv2</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2">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126 400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7 368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4 782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-0,2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-0,1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278,4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09390046-487F-4A51-A997-AC0E4F162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14316" y="2442071"/>
            <a:ext cx="180000" cy="180000"/>
          </a:xfrm>
          <a:prstGeom prst="rect">
            <a:avLst/>
          </a:prstGeom>
        </p:spPr>
      </p:pic>
      <p:pic>
        <p:nvPicPr>
          <p:cNvPr id="11" name="Bild 10" descr="Spela upp">
            <a:extLst>
              <a:ext uri="{FF2B5EF4-FFF2-40B4-BE49-F238E27FC236}">
                <a16:creationId xmlns:a16="http://schemas.microsoft.com/office/drawing/2014/main" id="{A1155CAB-4A12-4792-9D1D-266CD3EB05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3614316" y="3056251"/>
            <a:ext cx="180000" cy="180000"/>
          </a:xfrm>
          <a:prstGeom prst="rect">
            <a:avLst/>
          </a:prstGeom>
        </p:spPr>
      </p:pic>
      <p:pic>
        <p:nvPicPr>
          <p:cNvPr id="14" name="Bild 13" descr="Spela upp">
            <a:extLst>
              <a:ext uri="{FF2B5EF4-FFF2-40B4-BE49-F238E27FC236}">
                <a16:creationId xmlns:a16="http://schemas.microsoft.com/office/drawing/2014/main" id="{73B849C4-AD9E-4D20-88AC-76562DFCF0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3614316" y="2749161"/>
            <a:ext cx="180000" cy="180000"/>
          </a:xfrm>
          <a:prstGeom prst="rect">
            <a:avLst/>
          </a:prstGeom>
        </p:spPr>
      </p:pic>
      <p:pic>
        <p:nvPicPr>
          <p:cNvPr id="15" name="Bild 14" descr="Spela upp">
            <a:extLst>
              <a:ext uri="{FF2B5EF4-FFF2-40B4-BE49-F238E27FC236}">
                <a16:creationId xmlns:a16="http://schemas.microsoft.com/office/drawing/2014/main" id="{566118FA-615C-49FE-BE80-01838D5ED3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a:off x="3606120" y="3331022"/>
            <a:ext cx="180000" cy="180000"/>
          </a:xfrm>
          <a:prstGeom prst="rect">
            <a:avLst/>
          </a:prstGeom>
        </p:spPr>
      </p:pic>
      <p:pic>
        <p:nvPicPr>
          <p:cNvPr id="16" name="Bild 15" descr="Spela upp">
            <a:extLst>
              <a:ext uri="{FF2B5EF4-FFF2-40B4-BE49-F238E27FC236}">
                <a16:creationId xmlns:a16="http://schemas.microsoft.com/office/drawing/2014/main" id="{67E66F67-EAC9-4BCB-80A7-9CDD827F8B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3614316" y="3670431"/>
            <a:ext cx="180000" cy="180000"/>
          </a:xfrm>
          <a:prstGeom prst="rect">
            <a:avLst/>
          </a:prstGeom>
        </p:spPr>
      </p:pic>
      <p:pic>
        <p:nvPicPr>
          <p:cNvPr id="17" name="Bild 16" descr="Spela upp">
            <a:extLst>
              <a:ext uri="{FF2B5EF4-FFF2-40B4-BE49-F238E27FC236}">
                <a16:creationId xmlns:a16="http://schemas.microsoft.com/office/drawing/2014/main" id="{765D5E7E-04C5-4630-9FFE-53B08C4BF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3614316" y="3977521"/>
            <a:ext cx="180000" cy="180000"/>
          </a:xfrm>
          <a:prstGeom prst="rect">
            <a:avLst/>
          </a:prstGeom>
        </p:spPr>
      </p:pic>
      <p:pic>
        <p:nvPicPr>
          <p:cNvPr id="18" name="Bild 17" descr="Spela upp">
            <a:extLst>
              <a:ext uri="{FF2B5EF4-FFF2-40B4-BE49-F238E27FC236}">
                <a16:creationId xmlns:a16="http://schemas.microsoft.com/office/drawing/2014/main" id="{1FD155BC-FE8D-43E8-A9A4-CCBF2DD88B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V="1">
            <a:off x="3614316" y="4284611"/>
            <a:ext cx="180000" cy="180000"/>
          </a:xfrm>
          <a:prstGeom prst="rect">
            <a:avLst/>
          </a:prstGeom>
        </p:spPr>
      </p:pic>
      <p:pic>
        <p:nvPicPr>
          <p:cNvPr id="19" name="Bild 18" descr="Spela upp">
            <a:extLst>
              <a:ext uri="{FF2B5EF4-FFF2-40B4-BE49-F238E27FC236}">
                <a16:creationId xmlns:a16="http://schemas.microsoft.com/office/drawing/2014/main" id="{32983BB4-551B-4369-8DB5-1E91D4AC0B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a:off x="3614316" y="4591701"/>
            <a:ext cx="180000" cy="180000"/>
          </a:xfrm>
          <a:prstGeom prst="rect">
            <a:avLst/>
          </a:prstGeom>
        </p:spPr>
      </p:pic>
      <p:pic>
        <p:nvPicPr>
          <p:cNvPr id="21" name="Bild 20" descr="Spela upp">
            <a:extLst>
              <a:ext uri="{FF2B5EF4-FFF2-40B4-BE49-F238E27FC236}">
                <a16:creationId xmlns:a16="http://schemas.microsoft.com/office/drawing/2014/main" id="{D1D72C57-DC0C-4792-9570-26A28DE15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3614316" y="4898791"/>
            <a:ext cx="180000" cy="180000"/>
          </a:xfrm>
          <a:prstGeom prst="rect">
            <a:avLst/>
          </a:prstGeom>
        </p:spPr>
      </p:pic>
      <p:pic>
        <p:nvPicPr>
          <p:cNvPr id="22" name="Bild 21" descr="Spela upp">
            <a:extLst>
              <a:ext uri="{FF2B5EF4-FFF2-40B4-BE49-F238E27FC236}">
                <a16:creationId xmlns:a16="http://schemas.microsoft.com/office/drawing/2014/main" id="{4BD9D464-8D23-4D55-9916-51C4F6FDA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3614316" y="5205880"/>
            <a:ext cx="180000" cy="180000"/>
          </a:xfrm>
          <a:prstGeom prst="rect">
            <a:avLst/>
          </a:prstGeom>
        </p:spPr>
      </p:pic>
      <p:pic>
        <p:nvPicPr>
          <p:cNvPr id="24" name="Bild 23" descr="Spela upp">
            <a:extLst>
              <a:ext uri="{FF2B5EF4-FFF2-40B4-BE49-F238E27FC236}">
                <a16:creationId xmlns:a16="http://schemas.microsoft.com/office/drawing/2014/main" id="{6988F9CE-BC4F-44EC-8FAC-0E89ED718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flipV="1">
            <a:off x="5229756" y="3056251"/>
            <a:ext cx="180000" cy="180000"/>
          </a:xfrm>
          <a:prstGeom prst="rect">
            <a:avLst/>
          </a:prstGeom>
        </p:spPr>
      </p:pic>
      <p:pic>
        <p:nvPicPr>
          <p:cNvPr id="25" name="Bild 24" descr="Spela upp">
            <a:extLst>
              <a:ext uri="{FF2B5EF4-FFF2-40B4-BE49-F238E27FC236}">
                <a16:creationId xmlns:a16="http://schemas.microsoft.com/office/drawing/2014/main" id="{3E33E74E-EDCB-4657-8F2E-437496C52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5229756" y="2749161"/>
            <a:ext cx="180000" cy="180000"/>
          </a:xfrm>
          <a:prstGeom prst="rect">
            <a:avLst/>
          </a:prstGeom>
        </p:spPr>
      </p:pic>
      <p:pic>
        <p:nvPicPr>
          <p:cNvPr id="27" name="Bild 26" descr="Spela upp">
            <a:extLst>
              <a:ext uri="{FF2B5EF4-FFF2-40B4-BE49-F238E27FC236}">
                <a16:creationId xmlns:a16="http://schemas.microsoft.com/office/drawing/2014/main" id="{057FDE43-0AB6-4061-82CF-F6878D666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flipV="1">
            <a:off x="5229756" y="3670431"/>
            <a:ext cx="180000" cy="180000"/>
          </a:xfrm>
          <a:prstGeom prst="rect">
            <a:avLst/>
          </a:prstGeom>
        </p:spPr>
      </p:pic>
      <p:pic>
        <p:nvPicPr>
          <p:cNvPr id="28" name="Bild 27" descr="Spela upp">
            <a:extLst>
              <a:ext uri="{FF2B5EF4-FFF2-40B4-BE49-F238E27FC236}">
                <a16:creationId xmlns:a16="http://schemas.microsoft.com/office/drawing/2014/main" id="{344F9B63-E845-4C8A-BD84-34D6E01C0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5229756" y="3977521"/>
            <a:ext cx="180000" cy="180000"/>
          </a:xfrm>
          <a:prstGeom prst="rect">
            <a:avLst/>
          </a:prstGeom>
        </p:spPr>
      </p:pic>
      <p:pic>
        <p:nvPicPr>
          <p:cNvPr id="29" name="Bild 28" descr="Spela upp">
            <a:extLst>
              <a:ext uri="{FF2B5EF4-FFF2-40B4-BE49-F238E27FC236}">
                <a16:creationId xmlns:a16="http://schemas.microsoft.com/office/drawing/2014/main" id="{386C3B1D-DB85-4399-A36F-DE196124F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400000">
            <a:off x="5229756" y="4284611"/>
            <a:ext cx="180000" cy="180000"/>
          </a:xfrm>
          <a:prstGeom prst="rect">
            <a:avLst/>
          </a:prstGeom>
        </p:spPr>
      </p:pic>
      <p:pic>
        <p:nvPicPr>
          <p:cNvPr id="30" name="Bild 29" descr="Spela upp">
            <a:extLst>
              <a:ext uri="{FF2B5EF4-FFF2-40B4-BE49-F238E27FC236}">
                <a16:creationId xmlns:a16="http://schemas.microsoft.com/office/drawing/2014/main" id="{542CCD43-D9E9-4899-8472-389AE2AA35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6200000">
            <a:off x="5229756" y="4591701"/>
            <a:ext cx="180000" cy="180000"/>
          </a:xfrm>
          <a:prstGeom prst="rect">
            <a:avLst/>
          </a:prstGeom>
        </p:spPr>
      </p:pic>
      <p:pic>
        <p:nvPicPr>
          <p:cNvPr id="31" name="Bild 30" descr="Spela upp">
            <a:extLst>
              <a:ext uri="{FF2B5EF4-FFF2-40B4-BE49-F238E27FC236}">
                <a16:creationId xmlns:a16="http://schemas.microsoft.com/office/drawing/2014/main" id="{F8F4B29C-3A05-42FA-A4FD-3D16ED5F9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29756" y="4898791"/>
            <a:ext cx="180000" cy="180000"/>
          </a:xfrm>
          <a:prstGeom prst="rect">
            <a:avLst/>
          </a:prstGeom>
        </p:spPr>
      </p:pic>
      <p:pic>
        <p:nvPicPr>
          <p:cNvPr id="32" name="Bild 31" descr="Spela upp">
            <a:extLst>
              <a:ext uri="{FF2B5EF4-FFF2-40B4-BE49-F238E27FC236}">
                <a16:creationId xmlns:a16="http://schemas.microsoft.com/office/drawing/2014/main" id="{1B3B4B74-13DF-472C-848A-2AD709988F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5229756" y="5205880"/>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Västmanlands län</a:t>
            </a:r>
            <a:r>
              <a:rPr lang="sv-SE" sz="1400" dirty="0"/>
              <a:t/>
            </a:r>
            <a:br>
              <a:rPr lang="sv-SE" sz="1400" dirty="0"/>
            </a:br>
            <a:r>
              <a:rPr lang="sv-SE" sz="1200" dirty="0"/>
              <a:t>Index 100 = 2011 kv2</a:t>
            </a:r>
            <a:endParaRPr lang="sv-SE" sz="1400" dirty="0"/>
          </a:p>
        </p:txBody>
      </p:sp>
      <p:graphicFrame>
        <p:nvGraphicFramePr>
          <p:cNvPr id="48" name="Tabell 47">
            <a:extLst>
              <a:ext uri="{FF2B5EF4-FFF2-40B4-BE49-F238E27FC236}">
                <a16:creationId xmlns:a16="http://schemas.microsoft.com/office/drawing/2014/main" id="{C24EFC91-59EA-447F-8817-164D32DAE9C5}"/>
              </a:ext>
            </a:extLst>
          </p:cNvPr>
          <p:cNvGraphicFramePr>
            <a:graphicFrameLocks noGrp="1"/>
          </p:cNvGraphicFramePr>
          <p:nvPr>
            <p:extLst>
              <p:ext uri="{D42A27DB-BD31-4B8C-83A1-F6EECF244321}">
                <p14:modId xmlns:p14="http://schemas.microsoft.com/office/powerpoint/2010/main" val="870433540"/>
              </p:ext>
            </p:extLst>
          </p:nvPr>
        </p:nvGraphicFramePr>
        <p:xfrm>
          <a:off x="6515104" y="1334629"/>
          <a:ext cx="4610095" cy="4513181"/>
        </p:xfrm>
        <a:graphic>
          <a:graphicData uri="http://schemas.openxmlformats.org/drawingml/2006/table">
            <a:tbl>
              <a:tblPr/>
              <a:tblGrid>
                <a:gridCol w="1406888">
                  <a:extLst>
                    <a:ext uri="{9D8B030D-6E8A-4147-A177-3AD203B41FA5}">
                      <a16:colId xmlns:a16="http://schemas.microsoft.com/office/drawing/2014/main" val="3011870690"/>
                    </a:ext>
                  </a:extLst>
                </a:gridCol>
                <a:gridCol w="800801">
                  <a:extLst>
                    <a:ext uri="{9D8B030D-6E8A-4147-A177-3AD203B41FA5}">
                      <a16:colId xmlns:a16="http://schemas.microsoft.com/office/drawing/2014/main" val="1807061579"/>
                    </a:ext>
                  </a:extLst>
                </a:gridCol>
                <a:gridCol w="734983">
                  <a:extLst>
                    <a:ext uri="{9D8B030D-6E8A-4147-A177-3AD203B41FA5}">
                      <a16:colId xmlns:a16="http://schemas.microsoft.com/office/drawing/2014/main" val="1730974597"/>
                    </a:ext>
                  </a:extLst>
                </a:gridCol>
                <a:gridCol w="768404">
                  <a:extLst>
                    <a:ext uri="{9D8B030D-6E8A-4147-A177-3AD203B41FA5}">
                      <a16:colId xmlns:a16="http://schemas.microsoft.com/office/drawing/2014/main" val="736476101"/>
                    </a:ext>
                  </a:extLst>
                </a:gridCol>
                <a:gridCol w="899019">
                  <a:extLst>
                    <a:ext uri="{9D8B030D-6E8A-4147-A177-3AD203B41FA5}">
                      <a16:colId xmlns:a16="http://schemas.microsoft.com/office/drawing/2014/main" val="1984240249"/>
                    </a:ext>
                  </a:extLst>
                </a:gridCol>
              </a:tblGrid>
              <a:tr h="206280">
                <a:tc>
                  <a:txBody>
                    <a:bodyPr/>
                    <a:lstStyle/>
                    <a:p>
                      <a:pPr algn="l" fontAlgn="b"/>
                      <a:r>
                        <a:rPr lang="sv-SE" sz="800" b="1" i="0" u="none" strike="noStrike" dirty="0">
                          <a:solidFill>
                            <a:srgbClr val="000000"/>
                          </a:solidFill>
                          <a:effectLst/>
                          <a:latin typeface="Futura Std Book" panose="020B0502020204020303"/>
                        </a:rPr>
                        <a:t>Lönesumma, total</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40438355"/>
                  </a:ext>
                </a:extLst>
              </a:tr>
              <a:tr h="206965">
                <a:tc>
                  <a:txBody>
                    <a:bodyPr/>
                    <a:lstStyle/>
                    <a:p>
                      <a:pPr algn="l" fontAlgn="b"/>
                      <a:endParaRPr lang="sv-SE" sz="800" b="0" i="0" u="none" strike="noStrike" dirty="0">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474665"/>
                  </a:ext>
                </a:extLst>
              </a:tr>
              <a:tr h="206965">
                <a:tc>
                  <a:txBody>
                    <a:bodyPr/>
                    <a:lstStyle/>
                    <a:p>
                      <a:pPr algn="l" fontAlgn="b"/>
                      <a:endParaRPr lang="sv-SE" sz="800" b="0" i="0" u="none" strike="noStrike" dirty="0">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33885605"/>
                  </a:ext>
                </a:extLst>
              </a:tr>
              <a:tr h="206965">
                <a:tc>
                  <a:txBody>
                    <a:bodyPr/>
                    <a:lstStyle/>
                    <a:p>
                      <a:pPr algn="l" fontAlgn="b"/>
                      <a:r>
                        <a:rPr lang="sv-SE" sz="800" b="0" i="0" u="none" strike="noStrike">
                          <a:solidFill>
                            <a:srgbClr val="000000"/>
                          </a:solidFill>
                          <a:effectLst/>
                          <a:latin typeface="Futura Std Book" panose="020B0502020204020303"/>
                        </a:rPr>
                        <a:t>Sverige</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516,89</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32,86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22,68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79514844"/>
                  </a:ext>
                </a:extLst>
              </a:tr>
              <a:tr h="206965">
                <a:tc>
                  <a:txBody>
                    <a:bodyPr/>
                    <a:lstStyle/>
                    <a:p>
                      <a:pPr algn="l" fontAlgn="b"/>
                      <a:r>
                        <a:rPr lang="sv-SE" sz="800" b="0" i="0" u="none" strike="noStrike">
                          <a:solidFill>
                            <a:srgbClr val="000000"/>
                          </a:solidFill>
                          <a:effectLst/>
                          <a:latin typeface="Futura Std Book" panose="020B0502020204020303"/>
                        </a:rPr>
                        <a:t>Stockholmsregionen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255,22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7,02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9992741"/>
                  </a:ext>
                </a:extLst>
              </a:tr>
              <a:tr h="206965">
                <a:tc>
                  <a:txBody>
                    <a:bodyPr/>
                    <a:lstStyle/>
                    <a:p>
                      <a:pPr algn="l" fontAlgn="b"/>
                      <a:r>
                        <a:rPr lang="sv-SE" sz="800" b="1" i="0" u="none" strike="noStrike" dirty="0">
                          <a:solidFill>
                            <a:srgbClr val="000000"/>
                          </a:solidFill>
                          <a:effectLst/>
                          <a:latin typeface="Futura Std Book" panose="020B0502020204020303"/>
                        </a:rPr>
                        <a:t>Västmanlands län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11,84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15,85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41554909"/>
                  </a:ext>
                </a:extLst>
              </a:tr>
              <a:tr h="206965">
                <a:tc>
                  <a:txBody>
                    <a:bodyPr/>
                    <a:lstStyle/>
                    <a:p>
                      <a:pPr algn="l" fontAlgn="b"/>
                      <a:endParaRPr lang="sv-SE" sz="800" b="1"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011422"/>
                  </a:ext>
                </a:extLst>
              </a:tr>
              <a:tr h="394248">
                <a:tc>
                  <a:txBody>
                    <a:bodyPr/>
                    <a:lstStyle/>
                    <a:p>
                      <a:pPr algn="l" fontAlgn="b"/>
                      <a:r>
                        <a:rPr lang="sv-SE" sz="800" b="1" i="0" u="none" strike="noStrike">
                          <a:solidFill>
                            <a:srgbClr val="000000"/>
                          </a:solidFill>
                          <a:effectLst/>
                          <a:latin typeface="Futura Std Book" panose="020B0502020204020303"/>
                        </a:rPr>
                        <a:t>Lönesumma per sysselsatt</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5104313"/>
                  </a:ext>
                </a:extLst>
              </a:tr>
              <a:tr h="206965">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850197"/>
                  </a:ext>
                </a:extLst>
              </a:tr>
              <a:tr h="206965">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76585116"/>
                  </a:ext>
                </a:extLst>
              </a:tr>
              <a:tr h="206965">
                <a:tc>
                  <a:txBody>
                    <a:bodyPr/>
                    <a:lstStyle/>
                    <a:p>
                      <a:pPr algn="l" fontAlgn="b"/>
                      <a:r>
                        <a:rPr lang="sv-SE" sz="800" b="0" i="0" u="none" strike="noStrike">
                          <a:solidFill>
                            <a:srgbClr val="000000"/>
                          </a:solidFill>
                          <a:effectLst/>
                          <a:latin typeface="Futura Std Book" panose="020B0502020204020303"/>
                        </a:rPr>
                        <a:t>Sverige</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101,86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30987277"/>
                  </a:ext>
                </a:extLst>
              </a:tr>
              <a:tr h="206965">
                <a:tc>
                  <a:txBody>
                    <a:bodyPr/>
                    <a:lstStyle/>
                    <a:p>
                      <a:pPr algn="l" fontAlgn="b"/>
                      <a:r>
                        <a:rPr lang="sv-SE" sz="800" b="0" i="0" u="none" strike="noStrike">
                          <a:solidFill>
                            <a:srgbClr val="000000"/>
                          </a:solidFill>
                          <a:effectLst/>
                          <a:latin typeface="Futura Std Book" panose="020B0502020204020303"/>
                        </a:rPr>
                        <a:t>Stockholmsregionen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108,78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19,87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73994541"/>
                  </a:ext>
                </a:extLst>
              </a:tr>
              <a:tr h="206965">
                <a:tc>
                  <a:txBody>
                    <a:bodyPr/>
                    <a:lstStyle/>
                    <a:p>
                      <a:pPr algn="l" fontAlgn="b"/>
                      <a:r>
                        <a:rPr lang="sv-SE" sz="800" b="1" i="0" u="none" strike="noStrike" dirty="0">
                          <a:solidFill>
                            <a:srgbClr val="000000"/>
                          </a:solidFill>
                          <a:effectLst/>
                          <a:latin typeface="Futura Std Book" panose="020B0502020204020303"/>
                        </a:rPr>
                        <a:t>Västmanlands län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93,70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15,94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3999937"/>
                  </a:ext>
                </a:extLst>
              </a:tr>
              <a:tr h="206965">
                <a:tc>
                  <a:txBody>
                    <a:bodyPr/>
                    <a:lstStyle/>
                    <a:p>
                      <a:pPr algn="l" fontAlgn="b"/>
                      <a:endParaRPr lang="sv-SE" sz="800" b="1"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035288"/>
                  </a:ext>
                </a:extLst>
              </a:tr>
              <a:tr h="394248">
                <a:tc>
                  <a:txBody>
                    <a:bodyPr/>
                    <a:lstStyle/>
                    <a:p>
                      <a:pPr algn="l" fontAlgn="b"/>
                      <a:r>
                        <a:rPr lang="sv-SE" sz="800" b="1" i="0" u="none" strike="noStrike">
                          <a:solidFill>
                            <a:srgbClr val="000000"/>
                          </a:solidFill>
                          <a:effectLst/>
                          <a:latin typeface="Futura Std Book" panose="020B0502020204020303"/>
                        </a:rPr>
                        <a:t>Lönesumma per invånare</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149611"/>
                  </a:ext>
                </a:extLst>
              </a:tr>
              <a:tr h="206965">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kv2</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63912579"/>
                  </a:ext>
                </a:extLst>
              </a:tr>
              <a:tr h="206965">
                <a:tc>
                  <a:txBody>
                    <a:bodyPr/>
                    <a:lstStyle/>
                    <a:p>
                      <a:pPr algn="l" fontAlgn="b"/>
                      <a:endParaRPr lang="sv-SE" sz="800" b="0" i="0" u="none" strike="noStrike">
                        <a:solidFill>
                          <a:srgbClr val="000000"/>
                        </a:solidFill>
                        <a:effectLst/>
                        <a:latin typeface="Futura Std Book" panose="020B0502020204020303"/>
                      </a:endParaRP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377445"/>
                  </a:ext>
                </a:extLst>
              </a:tr>
              <a:tr h="206965">
                <a:tc>
                  <a:txBody>
                    <a:bodyPr/>
                    <a:lstStyle/>
                    <a:p>
                      <a:pPr algn="l" fontAlgn="b"/>
                      <a:r>
                        <a:rPr lang="sv-SE" sz="800" b="0" i="0" u="none" strike="noStrike">
                          <a:solidFill>
                            <a:srgbClr val="000000"/>
                          </a:solidFill>
                          <a:effectLst/>
                          <a:latin typeface="Futura Std Book" panose="020B0502020204020303"/>
                        </a:rPr>
                        <a:t>Sverige</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49,66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17197765"/>
                  </a:ext>
                </a:extLst>
              </a:tr>
              <a:tr h="206965">
                <a:tc>
                  <a:txBody>
                    <a:bodyPr/>
                    <a:lstStyle/>
                    <a:p>
                      <a:pPr algn="l" fontAlgn="b"/>
                      <a:r>
                        <a:rPr lang="sv-SE" sz="800" b="0" i="0" u="none" strike="noStrike">
                          <a:solidFill>
                            <a:srgbClr val="000000"/>
                          </a:solidFill>
                          <a:effectLst/>
                          <a:latin typeface="Futura Std Book" panose="020B0502020204020303"/>
                        </a:rPr>
                        <a:t>Stockholmsregionen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17,45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4596822"/>
                  </a:ext>
                </a:extLst>
              </a:tr>
              <a:tr h="206965">
                <a:tc>
                  <a:txBody>
                    <a:bodyPr/>
                    <a:lstStyle/>
                    <a:p>
                      <a:pPr algn="l" fontAlgn="b"/>
                      <a:r>
                        <a:rPr lang="sv-SE" sz="800" b="1" i="0" u="none" strike="noStrike" dirty="0">
                          <a:solidFill>
                            <a:srgbClr val="000000"/>
                          </a:solidFill>
                          <a:effectLst/>
                          <a:latin typeface="Futura Std Book" panose="020B0502020204020303"/>
                        </a:rPr>
                        <a:t>Västmanlands län</a:t>
                      </a:r>
                    </a:p>
                  </a:txBody>
                  <a:tcPr marL="6550" marR="6550" marT="65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42,55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10,50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5218586"/>
                  </a:ext>
                </a:extLst>
              </a:tr>
            </a:tbl>
          </a:graphicData>
        </a:graphic>
      </p:graphicFrame>
      <p:graphicFrame>
        <p:nvGraphicFramePr>
          <p:cNvPr id="9" name="Diagram 8">
            <a:extLst>
              <a:ext uri="{FF2B5EF4-FFF2-40B4-BE49-F238E27FC236}">
                <a16:creationId xmlns:a16="http://schemas.microsoft.com/office/drawing/2014/main" id="{DD3B9413-1547-45C9-A165-46E6D699C878}"/>
              </a:ext>
            </a:extLst>
          </p:cNvPr>
          <p:cNvGraphicFramePr>
            <a:graphicFrameLocks/>
          </p:cNvGraphicFramePr>
          <p:nvPr>
            <p:extLst>
              <p:ext uri="{D42A27DB-BD31-4B8C-83A1-F6EECF244321}">
                <p14:modId xmlns:p14="http://schemas.microsoft.com/office/powerpoint/2010/main" val="4106855525"/>
              </p:ext>
            </p:extLst>
          </p:nvPr>
        </p:nvGraphicFramePr>
        <p:xfrm>
          <a:off x="714376" y="1971675"/>
          <a:ext cx="5306047" cy="3785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654342" y="339576"/>
            <a:ext cx="8489658"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654342" y="1445016"/>
            <a:ext cx="5662569" cy="492443"/>
          </a:xfrm>
          <a:prstGeom prst="rect">
            <a:avLst/>
          </a:prstGeom>
          <a:noFill/>
        </p:spPr>
        <p:txBody>
          <a:bodyPr wrap="square" rtlCol="0">
            <a:spAutoFit/>
          </a:bodyPr>
          <a:lstStyle/>
          <a:p>
            <a:r>
              <a:rPr lang="sv-SE" sz="1400" b="1" dirty="0"/>
              <a:t>Lönesumma i privat sektor efter näringsgren, Västmanlands län</a:t>
            </a:r>
            <a:r>
              <a:rPr lang="sv-SE" sz="1400" dirty="0"/>
              <a:t/>
            </a:r>
            <a:br>
              <a:rPr lang="sv-SE" sz="1400" dirty="0"/>
            </a:br>
            <a:r>
              <a:rPr lang="sv-SE" sz="1200" dirty="0"/>
              <a:t>Index 100 = 2011 kv2</a:t>
            </a:r>
            <a:endParaRPr lang="sv-SE" sz="1400" dirty="0"/>
          </a:p>
        </p:txBody>
      </p:sp>
      <p:graphicFrame>
        <p:nvGraphicFramePr>
          <p:cNvPr id="36" name="Tabell 35">
            <a:extLst>
              <a:ext uri="{FF2B5EF4-FFF2-40B4-BE49-F238E27FC236}">
                <a16:creationId xmlns:a16="http://schemas.microsoft.com/office/drawing/2014/main" id="{6B9B9929-ED69-4815-9750-3A8235A0FE5C}"/>
              </a:ext>
            </a:extLst>
          </p:cNvPr>
          <p:cNvGraphicFramePr>
            <a:graphicFrameLocks noGrp="1"/>
          </p:cNvGraphicFramePr>
          <p:nvPr>
            <p:extLst>
              <p:ext uri="{D42A27DB-BD31-4B8C-83A1-F6EECF244321}">
                <p14:modId xmlns:p14="http://schemas.microsoft.com/office/powerpoint/2010/main" val="2328859091"/>
              </p:ext>
            </p:extLst>
          </p:nvPr>
        </p:nvGraphicFramePr>
        <p:xfrm>
          <a:off x="6509579" y="1449388"/>
          <a:ext cx="4615621" cy="4636188"/>
        </p:xfrm>
        <a:graphic>
          <a:graphicData uri="http://schemas.openxmlformats.org/drawingml/2006/table">
            <a:tbl>
              <a:tblPr/>
              <a:tblGrid>
                <a:gridCol w="1404910">
                  <a:extLst>
                    <a:ext uri="{9D8B030D-6E8A-4147-A177-3AD203B41FA5}">
                      <a16:colId xmlns:a16="http://schemas.microsoft.com/office/drawing/2014/main" val="3851156577"/>
                    </a:ext>
                  </a:extLst>
                </a:gridCol>
                <a:gridCol w="840817">
                  <a:extLst>
                    <a:ext uri="{9D8B030D-6E8A-4147-A177-3AD203B41FA5}">
                      <a16:colId xmlns:a16="http://schemas.microsoft.com/office/drawing/2014/main" val="1354685038"/>
                    </a:ext>
                  </a:extLst>
                </a:gridCol>
                <a:gridCol w="837268">
                  <a:extLst>
                    <a:ext uri="{9D8B030D-6E8A-4147-A177-3AD203B41FA5}">
                      <a16:colId xmlns:a16="http://schemas.microsoft.com/office/drawing/2014/main" val="3206029088"/>
                    </a:ext>
                  </a:extLst>
                </a:gridCol>
                <a:gridCol w="766313">
                  <a:extLst>
                    <a:ext uri="{9D8B030D-6E8A-4147-A177-3AD203B41FA5}">
                      <a16:colId xmlns:a16="http://schemas.microsoft.com/office/drawing/2014/main" val="3758950695"/>
                    </a:ext>
                  </a:extLst>
                </a:gridCol>
                <a:gridCol w="766313">
                  <a:extLst>
                    <a:ext uri="{9D8B030D-6E8A-4147-A177-3AD203B41FA5}">
                      <a16:colId xmlns:a16="http://schemas.microsoft.com/office/drawing/2014/main" val="41975761"/>
                    </a:ext>
                  </a:extLst>
                </a:gridCol>
              </a:tblGrid>
              <a:tr h="284974">
                <a:tc>
                  <a:txBody>
                    <a:bodyPr/>
                    <a:lstStyle/>
                    <a:p>
                      <a:pPr algn="l" fontAlgn="b"/>
                      <a:r>
                        <a:rPr lang="sv-SE" sz="1050" b="0" i="0" u="none" strike="noStrike" dirty="0">
                          <a:solidFill>
                            <a:srgbClr val="000000"/>
                          </a:solidFill>
                          <a:effectLst/>
                          <a:latin typeface="Futura Std Book" panose="020B0502020204020303"/>
                        </a:rPr>
                        <a:t>Lönesumma efter sektor</a:t>
                      </a:r>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46233248"/>
                  </a:ext>
                </a:extLst>
              </a:tr>
              <a:tr h="239011">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90707598"/>
                  </a:ext>
                </a:extLst>
              </a:tr>
              <a:tr h="174661">
                <a:tc>
                  <a:txBody>
                    <a:bodyPr/>
                    <a:lstStyle/>
                    <a:p>
                      <a:pPr algn="l" rtl="0" fontAlgn="b"/>
                      <a:r>
                        <a:rPr lang="sv-SE" sz="800" b="1" i="0" u="none" strike="noStrike">
                          <a:solidFill>
                            <a:srgbClr val="000000"/>
                          </a:solidFill>
                          <a:effectLst/>
                          <a:latin typeface="Futura Std Book" panose="020B0502020204020303"/>
                        </a:rPr>
                        <a:t>Sverige</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78766256"/>
                  </a:ext>
                </a:extLst>
              </a:tr>
              <a:tr h="183854">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376,86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23,01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35863716"/>
                  </a:ext>
                </a:extLst>
              </a:tr>
              <a:tr h="183854">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78,40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04230556"/>
                  </a:ext>
                </a:extLst>
              </a:tr>
              <a:tr h="174661">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255,88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17,61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2968961"/>
                  </a:ext>
                </a:extLst>
              </a:tr>
              <a:tr h="174661">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6442044"/>
                  </a:ext>
                </a:extLst>
              </a:tr>
              <a:tr h="174661">
                <a:tc>
                  <a:txBody>
                    <a:bodyPr/>
                    <a:lstStyle/>
                    <a:p>
                      <a:pPr algn="l" rtl="0" fontAlgn="b"/>
                      <a:r>
                        <a:rPr lang="sv-SE" sz="800" b="0" i="0" u="none" strike="noStrike">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140,03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21,81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2423421"/>
                  </a:ext>
                </a:extLst>
              </a:tr>
              <a:tr h="174661">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516,89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32,86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22,68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349156"/>
                  </a:ext>
                </a:extLst>
              </a:tr>
              <a:tr h="220625">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3832466"/>
                  </a:ext>
                </a:extLst>
              </a:tr>
              <a:tr h="174661">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193,43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7,48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23,70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3655050"/>
                  </a:ext>
                </a:extLst>
              </a:tr>
              <a:tr h="174661">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30,33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0709947"/>
                  </a:ext>
                </a:extLst>
              </a:tr>
              <a:tr h="174661">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143,73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10,76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25,69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7115084"/>
                  </a:ext>
                </a:extLst>
              </a:tr>
              <a:tr h="174661">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28,86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54226823"/>
                  </a:ext>
                </a:extLst>
              </a:tr>
              <a:tr h="174661">
                <a:tc>
                  <a:txBody>
                    <a:bodyPr/>
                    <a:lstStyle/>
                    <a:p>
                      <a:pPr algn="l" rtl="0" fontAlgn="b"/>
                      <a:r>
                        <a:rPr lang="sv-SE" sz="800" b="0" i="0" u="none" strike="noStrike">
                          <a:solidFill>
                            <a:srgbClr val="000000"/>
                          </a:solidFill>
                          <a:effectLst/>
                          <a:latin typeface="Futura Std Book" panose="020B0502020204020303"/>
                        </a:rPr>
                        <a:t>Offentlig sektor**</a:t>
                      </a:r>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61,78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26,20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1163016"/>
                  </a:ext>
                </a:extLst>
              </a:tr>
              <a:tr h="183854">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255,22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16,74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7,02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9960774"/>
                  </a:ext>
                </a:extLst>
              </a:tr>
              <a:tr h="332492">
                <a:tc>
                  <a:txBody>
                    <a:bodyPr/>
                    <a:lstStyle/>
                    <a:p>
                      <a:pPr algn="l" rtl="0" fontAlgn="b"/>
                      <a:r>
                        <a:rPr lang="sv-SE" sz="800" b="1" i="0" u="none" strike="noStrike" dirty="0">
                          <a:solidFill>
                            <a:srgbClr val="000000"/>
                          </a:solidFill>
                          <a:effectLst/>
                          <a:latin typeface="Futura Std Book" panose="020B0502020204020303"/>
                        </a:rPr>
                        <a:t>Västmanlands län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4218821"/>
                  </a:ext>
                </a:extLst>
              </a:tr>
              <a:tr h="174661">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8,49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0,47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5,89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14,24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6118376"/>
                  </a:ext>
                </a:extLst>
              </a:tr>
              <a:tr h="174661">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5,09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00482288"/>
                  </a:ext>
                </a:extLst>
              </a:tr>
              <a:tr h="174661">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16,79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8122375"/>
                  </a:ext>
                </a:extLst>
              </a:tr>
              <a:tr h="174661">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34,49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2719130"/>
                  </a:ext>
                </a:extLst>
              </a:tr>
              <a:tr h="174661">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20,16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63157107"/>
                  </a:ext>
                </a:extLst>
              </a:tr>
              <a:tr h="174661">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11,84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15,85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32634476"/>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8" y="6129337"/>
            <a:ext cx="3564132"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a:p>
            <a:r>
              <a:rPr lang="sv-SE" sz="700" dirty="0"/>
              <a:t>**fr.o.m. Q3 2019 redovisar Försvarsmakten samtliga anställda i Stockholm vilket påverkar lönesummorna för statlig och därmed också offentlig sektor. Detta innebär att statistiken ej är jämförbar med tidigare kvartal.</a:t>
            </a:r>
          </a:p>
        </p:txBody>
      </p:sp>
      <p:graphicFrame>
        <p:nvGraphicFramePr>
          <p:cNvPr id="13" name="Diagram 12">
            <a:extLst>
              <a:ext uri="{FF2B5EF4-FFF2-40B4-BE49-F238E27FC236}">
                <a16:creationId xmlns:a16="http://schemas.microsoft.com/office/drawing/2014/main" id="{A6205989-2EFD-4BBF-81CB-4FDA760DCB05}"/>
              </a:ext>
            </a:extLst>
          </p:cNvPr>
          <p:cNvGraphicFramePr>
            <a:graphicFrameLocks/>
          </p:cNvGraphicFramePr>
          <p:nvPr>
            <p:extLst>
              <p:ext uri="{D42A27DB-BD31-4B8C-83A1-F6EECF244321}">
                <p14:modId xmlns:p14="http://schemas.microsoft.com/office/powerpoint/2010/main" val="3391669652"/>
              </p:ext>
            </p:extLst>
          </p:nvPr>
        </p:nvGraphicFramePr>
        <p:xfrm>
          <a:off x="717550" y="1981220"/>
          <a:ext cx="5307011" cy="3768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7" y="1755168"/>
            <a:ext cx="4722408" cy="1676310"/>
          </a:xfrm>
        </p:spPr>
        <p:txBody>
          <a:bodyPr/>
          <a:lstStyle/>
          <a:p>
            <a:pPr lvl="4"/>
            <a:r>
              <a:rPr lang="sv-SE" sz="1400" dirty="0"/>
              <a:t>Nyföretagandet ökar med 22 procent i länet under kvartalet. </a:t>
            </a:r>
          </a:p>
          <a:p>
            <a:pPr lvl="4"/>
            <a:r>
              <a:rPr lang="sv-SE" sz="1400" dirty="0"/>
              <a:t>Av länets samtliga nyregistrerade företag var 280</a:t>
            </a:r>
            <a:br>
              <a:rPr lang="sv-SE" sz="1400" dirty="0"/>
            </a:br>
            <a:r>
              <a:rPr lang="sv-SE" sz="1400" dirty="0"/>
              <a:t>av 383 aktiebolag.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3269"/>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8708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3" name="Tabell 2">
            <a:extLst>
              <a:ext uri="{FF2B5EF4-FFF2-40B4-BE49-F238E27FC236}">
                <a16:creationId xmlns:a16="http://schemas.microsoft.com/office/drawing/2014/main" id="{D166C28F-8F18-4358-B890-6DFA8FA53508}"/>
              </a:ext>
            </a:extLst>
          </p:cNvPr>
          <p:cNvGraphicFramePr>
            <a:graphicFrameLocks noGrp="1"/>
          </p:cNvGraphicFramePr>
          <p:nvPr>
            <p:extLst>
              <p:ext uri="{D42A27DB-BD31-4B8C-83A1-F6EECF244321}">
                <p14:modId xmlns:p14="http://schemas.microsoft.com/office/powerpoint/2010/main" val="4137080046"/>
              </p:ext>
            </p:extLst>
          </p:nvPr>
        </p:nvGraphicFramePr>
        <p:xfrm>
          <a:off x="6755217" y="3729793"/>
          <a:ext cx="4722408" cy="2242641"/>
        </p:xfrm>
        <a:graphic>
          <a:graphicData uri="http://schemas.openxmlformats.org/drawingml/2006/table">
            <a:tbl>
              <a:tblPr bandRow="1">
                <a:tableStyleId>{2D5ABB26-0587-4C30-8999-92F81FD0307C}</a:tableStyleId>
              </a:tblPr>
              <a:tblGrid>
                <a:gridCol w="1542572">
                  <a:extLst>
                    <a:ext uri="{9D8B030D-6E8A-4147-A177-3AD203B41FA5}">
                      <a16:colId xmlns:a16="http://schemas.microsoft.com/office/drawing/2014/main" val="3559309660"/>
                    </a:ext>
                  </a:extLst>
                </a:gridCol>
                <a:gridCol w="685095">
                  <a:extLst>
                    <a:ext uri="{9D8B030D-6E8A-4147-A177-3AD203B41FA5}">
                      <a16:colId xmlns:a16="http://schemas.microsoft.com/office/drawing/2014/main" val="3520782427"/>
                    </a:ext>
                  </a:extLst>
                </a:gridCol>
                <a:gridCol w="777235">
                  <a:extLst>
                    <a:ext uri="{9D8B030D-6E8A-4147-A177-3AD203B41FA5}">
                      <a16:colId xmlns:a16="http://schemas.microsoft.com/office/drawing/2014/main" val="370978703"/>
                    </a:ext>
                  </a:extLst>
                </a:gridCol>
                <a:gridCol w="615311">
                  <a:extLst>
                    <a:ext uri="{9D8B030D-6E8A-4147-A177-3AD203B41FA5}">
                      <a16:colId xmlns:a16="http://schemas.microsoft.com/office/drawing/2014/main" val="3860410495"/>
                    </a:ext>
                  </a:extLst>
                </a:gridCol>
                <a:gridCol w="561337">
                  <a:extLst>
                    <a:ext uri="{9D8B030D-6E8A-4147-A177-3AD203B41FA5}">
                      <a16:colId xmlns:a16="http://schemas.microsoft.com/office/drawing/2014/main" val="3038721373"/>
                    </a:ext>
                  </a:extLst>
                </a:gridCol>
                <a:gridCol w="540858">
                  <a:extLst>
                    <a:ext uri="{9D8B030D-6E8A-4147-A177-3AD203B41FA5}">
                      <a16:colId xmlns:a16="http://schemas.microsoft.com/office/drawing/2014/main" val="4118532131"/>
                    </a:ext>
                  </a:extLst>
                </a:gridCol>
              </a:tblGrid>
              <a:tr h="32771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916814556"/>
                  </a:ext>
                </a:extLst>
              </a:tr>
              <a:tr h="34410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97848069"/>
                  </a:ext>
                </a:extLst>
              </a:tr>
              <a:tr h="392706">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17 991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76 839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2215660617"/>
                  </a:ext>
                </a:extLst>
              </a:tr>
              <a:tr h="392706">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9 119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39 486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3771367639"/>
                  </a:ext>
                </a:extLst>
              </a:tr>
              <a:tr h="392706">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1 656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3520091852"/>
                  </a:ext>
                </a:extLst>
              </a:tr>
              <a:tr h="392706">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1 115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a:t>
                      </a:r>
                    </a:p>
                  </a:txBody>
                  <a:tcPr marL="9525" marR="9525" marT="9525" marB="0" anchor="ctr"/>
                </a:tc>
                <a:extLst>
                  <a:ext uri="{0D108BD9-81ED-4DB2-BD59-A6C34878D82A}">
                    <a16:rowId xmlns:a16="http://schemas.microsoft.com/office/drawing/2014/main" val="2366476311"/>
                  </a:ext>
                </a:extLst>
              </a:tr>
            </a:tbl>
          </a:graphicData>
        </a:graphic>
      </p:graphicFrame>
      <p:graphicFrame>
        <p:nvGraphicFramePr>
          <p:cNvPr id="13" name="Diagram 12">
            <a:extLst>
              <a:ext uri="{FF2B5EF4-FFF2-40B4-BE49-F238E27FC236}">
                <a16:creationId xmlns:a16="http://schemas.microsoft.com/office/drawing/2014/main" id="{75809F53-56DC-4361-93D9-47A1A9576061}"/>
              </a:ext>
            </a:extLst>
          </p:cNvPr>
          <p:cNvGraphicFramePr>
            <a:graphicFrameLocks/>
          </p:cNvGraphicFramePr>
          <p:nvPr>
            <p:extLst>
              <p:ext uri="{D42A27DB-BD31-4B8C-83A1-F6EECF244321}">
                <p14:modId xmlns:p14="http://schemas.microsoft.com/office/powerpoint/2010/main" val="3834568933"/>
              </p:ext>
            </p:extLst>
          </p:nvPr>
        </p:nvGraphicFramePr>
        <p:xfrm>
          <a:off x="714374" y="2048243"/>
          <a:ext cx="5896151" cy="3708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2063692"/>
            <a:ext cx="4722412" cy="1363792"/>
          </a:xfrm>
        </p:spPr>
        <p:txBody>
          <a:bodyPr/>
          <a:lstStyle/>
          <a:p>
            <a:pPr lvl="4"/>
            <a:r>
              <a:rPr lang="sv-SE" sz="1400" dirty="0"/>
              <a:t>Konkurserna i Västmanlands län minskade med </a:t>
            </a:r>
            <a:br>
              <a:rPr lang="sv-SE" sz="1400" dirty="0"/>
            </a:br>
            <a:r>
              <a:rPr lang="sv-SE" sz="1400" dirty="0"/>
              <a:t>26 procent under kvartalet.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5"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3" name="Tabell 2">
            <a:extLst>
              <a:ext uri="{FF2B5EF4-FFF2-40B4-BE49-F238E27FC236}">
                <a16:creationId xmlns:a16="http://schemas.microsoft.com/office/drawing/2014/main" id="{59320A02-43A9-4485-A4F5-8FAA310C0A9A}"/>
              </a:ext>
            </a:extLst>
          </p:cNvPr>
          <p:cNvGraphicFramePr>
            <a:graphicFrameLocks noGrp="1"/>
          </p:cNvGraphicFramePr>
          <p:nvPr>
            <p:extLst>
              <p:ext uri="{D42A27DB-BD31-4B8C-83A1-F6EECF244321}">
                <p14:modId xmlns:p14="http://schemas.microsoft.com/office/powerpoint/2010/main" val="2762799909"/>
              </p:ext>
            </p:extLst>
          </p:nvPr>
        </p:nvGraphicFramePr>
        <p:xfrm>
          <a:off x="6755211" y="3705999"/>
          <a:ext cx="4735747" cy="2266433"/>
        </p:xfrm>
        <a:graphic>
          <a:graphicData uri="http://schemas.openxmlformats.org/drawingml/2006/table">
            <a:tbl>
              <a:tblPr bandRow="1">
                <a:tableStyleId>{2D5ABB26-0587-4C30-8999-92F81FD0307C}</a:tableStyleId>
              </a:tblPr>
              <a:tblGrid>
                <a:gridCol w="1546930">
                  <a:extLst>
                    <a:ext uri="{9D8B030D-6E8A-4147-A177-3AD203B41FA5}">
                      <a16:colId xmlns:a16="http://schemas.microsoft.com/office/drawing/2014/main" val="113169261"/>
                    </a:ext>
                  </a:extLst>
                </a:gridCol>
                <a:gridCol w="687030">
                  <a:extLst>
                    <a:ext uri="{9D8B030D-6E8A-4147-A177-3AD203B41FA5}">
                      <a16:colId xmlns:a16="http://schemas.microsoft.com/office/drawing/2014/main" val="998224675"/>
                    </a:ext>
                  </a:extLst>
                </a:gridCol>
                <a:gridCol w="779431">
                  <a:extLst>
                    <a:ext uri="{9D8B030D-6E8A-4147-A177-3AD203B41FA5}">
                      <a16:colId xmlns:a16="http://schemas.microsoft.com/office/drawing/2014/main" val="566560668"/>
                    </a:ext>
                  </a:extLst>
                </a:gridCol>
                <a:gridCol w="617049">
                  <a:extLst>
                    <a:ext uri="{9D8B030D-6E8A-4147-A177-3AD203B41FA5}">
                      <a16:colId xmlns:a16="http://schemas.microsoft.com/office/drawing/2014/main" val="441605132"/>
                    </a:ext>
                  </a:extLst>
                </a:gridCol>
                <a:gridCol w="562922">
                  <a:extLst>
                    <a:ext uri="{9D8B030D-6E8A-4147-A177-3AD203B41FA5}">
                      <a16:colId xmlns:a16="http://schemas.microsoft.com/office/drawing/2014/main" val="4138397488"/>
                    </a:ext>
                  </a:extLst>
                </a:gridCol>
                <a:gridCol w="542385">
                  <a:extLst>
                    <a:ext uri="{9D8B030D-6E8A-4147-A177-3AD203B41FA5}">
                      <a16:colId xmlns:a16="http://schemas.microsoft.com/office/drawing/2014/main" val="3471966931"/>
                    </a:ext>
                  </a:extLst>
                </a:gridCol>
              </a:tblGrid>
              <a:tr h="3311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135297774"/>
                  </a:ext>
                </a:extLst>
              </a:tr>
              <a:tr h="347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97791784"/>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1 853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09381292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999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3 541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2560531061"/>
                  </a:ext>
                </a:extLst>
              </a:tr>
              <a:tr h="396872">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788615443"/>
                  </a:ext>
                </a:extLst>
              </a:tr>
              <a:tr h="396872">
                <a:tc>
                  <a:txBody>
                    <a:bodyPr/>
                    <a:lstStyle/>
                    <a:p>
                      <a:pPr marL="72000" algn="l" fontAlgn="b"/>
                      <a:r>
                        <a:rPr lang="sv-SE" sz="800" b="1" u="none" strike="noStrike" dirty="0">
                          <a:effectLst/>
                        </a:rPr>
                        <a:t>Västerås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1479351613"/>
                  </a:ext>
                </a:extLst>
              </a:tr>
            </a:tbl>
          </a:graphicData>
        </a:graphic>
      </p:graphicFrame>
      <p:graphicFrame>
        <p:nvGraphicFramePr>
          <p:cNvPr id="13" name="Diagram 12">
            <a:extLst>
              <a:ext uri="{FF2B5EF4-FFF2-40B4-BE49-F238E27FC236}">
                <a16:creationId xmlns:a16="http://schemas.microsoft.com/office/drawing/2014/main" id="{9722B6F1-82C3-4F9C-9D3E-9342A5B664C2}"/>
              </a:ext>
            </a:extLst>
          </p:cNvPr>
          <p:cNvGraphicFramePr>
            <a:graphicFrameLocks/>
          </p:cNvGraphicFramePr>
          <p:nvPr>
            <p:extLst>
              <p:ext uri="{D42A27DB-BD31-4B8C-83A1-F6EECF244321}">
                <p14:modId xmlns:p14="http://schemas.microsoft.com/office/powerpoint/2010/main" val="2731046174"/>
              </p:ext>
            </p:extLst>
          </p:nvPr>
        </p:nvGraphicFramePr>
        <p:xfrm>
          <a:off x="732404" y="1949296"/>
          <a:ext cx="5920066" cy="3868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2039" y="2080470"/>
            <a:ext cx="4722411" cy="1357416"/>
          </a:xfrm>
        </p:spPr>
        <p:txBody>
          <a:bodyPr/>
          <a:lstStyle/>
          <a:p>
            <a:pPr lvl="4"/>
            <a:r>
              <a:rPr lang="sv-SE" sz="1400" dirty="0"/>
              <a:t>Sysselsättningen minskade med 2,3 procent eller </a:t>
            </a:r>
            <a:r>
              <a:rPr lang="sv-SE" sz="1400" dirty="0" smtClean="0"/>
              <a:t>     3 </a:t>
            </a:r>
            <a:r>
              <a:rPr lang="sv-SE" sz="1400" dirty="0"/>
              <a:t>000 personer under kvartalet.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kv2</a:t>
            </a:r>
            <a:endParaRPr lang="sv-SE" sz="1400" dirty="0"/>
          </a:p>
        </p:txBody>
      </p:sp>
      <p:graphicFrame>
        <p:nvGraphicFramePr>
          <p:cNvPr id="17" name="Tabell 16">
            <a:extLst>
              <a:ext uri="{FF2B5EF4-FFF2-40B4-BE49-F238E27FC236}">
                <a16:creationId xmlns:a16="http://schemas.microsoft.com/office/drawing/2014/main" id="{ABD87D62-237E-43CB-9087-319DFFAD5A42}"/>
              </a:ext>
            </a:extLst>
          </p:cNvPr>
          <p:cNvGraphicFramePr>
            <a:graphicFrameLocks noGrp="1"/>
          </p:cNvGraphicFramePr>
          <p:nvPr>
            <p:extLst>
              <p:ext uri="{D42A27DB-BD31-4B8C-83A1-F6EECF244321}">
                <p14:modId xmlns:p14="http://schemas.microsoft.com/office/powerpoint/2010/main" val="3631039793"/>
              </p:ext>
            </p:extLst>
          </p:nvPr>
        </p:nvGraphicFramePr>
        <p:xfrm>
          <a:off x="6755214" y="3726940"/>
          <a:ext cx="4722411" cy="22454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2021 kv2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249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5 074 400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26 800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2,8 </a:t>
                      </a:r>
                    </a:p>
                  </a:txBody>
                  <a:tcPr marL="9525" marR="9525" marT="9525" marB="0" anchor="ctr"/>
                </a:tc>
                <a:extLst>
                  <a:ext uri="{0D108BD9-81ED-4DB2-BD59-A6C34878D82A}">
                    <a16:rowId xmlns:a16="http://schemas.microsoft.com/office/drawing/2014/main" val="1544414373"/>
                  </a:ext>
                </a:extLst>
              </a:tr>
              <a:tr h="47249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2 346 200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0,3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3,7 </a:t>
                      </a:r>
                    </a:p>
                  </a:txBody>
                  <a:tcPr marL="9525" marR="9525" marT="9525" marB="0" anchor="ctr"/>
                </a:tc>
                <a:extLst>
                  <a:ext uri="{0D108BD9-81ED-4DB2-BD59-A6C34878D82A}">
                    <a16:rowId xmlns:a16="http://schemas.microsoft.com/office/drawing/2014/main" val="4178915708"/>
                  </a:ext>
                </a:extLst>
              </a:tr>
              <a:tr h="472490">
                <a:tc>
                  <a:txBody>
                    <a:bodyPr/>
                    <a:lstStyle/>
                    <a:p>
                      <a:pPr marL="72000" algn="l" fontAlgn="b"/>
                      <a:r>
                        <a:rPr lang="sv-SE" sz="800" b="1" u="none" strike="noStrike" dirty="0">
                          <a:effectLst/>
                        </a:rPr>
                        <a:t>Västmanlands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126 400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-3 000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-0,1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3" name="Diagram 12">
            <a:extLst>
              <a:ext uri="{FF2B5EF4-FFF2-40B4-BE49-F238E27FC236}">
                <a16:creationId xmlns:a16="http://schemas.microsoft.com/office/drawing/2014/main" id="{2BA6F5B1-8FFB-4A4D-B038-ABAD3AEC94D0}"/>
              </a:ext>
            </a:extLst>
          </p:cNvPr>
          <p:cNvGraphicFramePr>
            <a:graphicFrameLocks/>
          </p:cNvGraphicFramePr>
          <p:nvPr>
            <p:extLst>
              <p:ext uri="{D42A27DB-BD31-4B8C-83A1-F6EECF244321}">
                <p14:modId xmlns:p14="http://schemas.microsoft.com/office/powerpoint/2010/main" val="863238266"/>
              </p:ext>
            </p:extLst>
          </p:nvPr>
        </p:nvGraphicFramePr>
        <p:xfrm>
          <a:off x="714374" y="2066419"/>
          <a:ext cx="5870984" cy="3690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429381010"/>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bg1"/>
                          </a:solidFill>
                        </a:rPr>
                        <a:t>Västmanlands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20 600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a:t>
                      </a:r>
                      <a:r>
                        <a:rPr lang="sv-SE" sz="800"/>
                        <a:t>och restaurang</a:t>
                      </a:r>
                      <a:endParaRPr lang="sv-SE" sz="800" dirty="0"/>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21 800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10,1</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-10,8</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26 800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15,5</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126 400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endParaRPr lang="sv-SE" sz="800" dirty="0"/>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126 400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-3 000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2504</TotalTime>
  <Words>3049</Words>
  <Application>Microsoft Office PowerPoint</Application>
  <PresentationFormat>Bredbild</PresentationFormat>
  <Paragraphs>1163</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Futura Std Book</vt:lpstr>
      <vt:lpstr>Futura Std Book</vt:lpstr>
      <vt:lpstr>Garamond</vt:lpstr>
      <vt:lpstr>Minion Pro</vt:lpstr>
      <vt:lpstr>Times New Roman</vt:lpstr>
      <vt:lpstr>Wingdings</vt:lpstr>
      <vt:lpstr>Stockholm Business Region</vt:lpstr>
      <vt:lpstr>PowerPoint-presentation</vt:lpstr>
      <vt:lpstr>Om rapporten</vt:lpstr>
      <vt:lpstr>Återhämtning</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529</cp:revision>
  <cp:lastPrinted>2020-03-19T09:14:48Z</cp:lastPrinted>
  <dcterms:created xsi:type="dcterms:W3CDTF">2019-04-29T08:02:07Z</dcterms:created>
  <dcterms:modified xsi:type="dcterms:W3CDTF">2021-09-28T12:23:35Z</dcterms:modified>
</cp:coreProperties>
</file>