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5"/>
  </p:notesMasterIdLst>
  <p:handoutMasterIdLst>
    <p:handoutMasterId r:id="rId26"/>
  </p:handoutMasterIdLst>
  <p:sldIdLst>
    <p:sldId id="369" r:id="rId2"/>
    <p:sldId id="308" r:id="rId3"/>
    <p:sldId id="347" r:id="rId4"/>
    <p:sldId id="370" r:id="rId5"/>
    <p:sldId id="371" r:id="rId6"/>
    <p:sldId id="351" r:id="rId7"/>
    <p:sldId id="372" r:id="rId8"/>
    <p:sldId id="373" r:id="rId9"/>
    <p:sldId id="354" r:id="rId10"/>
    <p:sldId id="368" r:id="rId11"/>
    <p:sldId id="374" r:id="rId12"/>
    <p:sldId id="375" r:id="rId13"/>
    <p:sldId id="358" r:id="rId14"/>
    <p:sldId id="359" r:id="rId15"/>
    <p:sldId id="376" r:id="rId16"/>
    <p:sldId id="377" r:id="rId17"/>
    <p:sldId id="378" r:id="rId18"/>
    <p:sldId id="316" r:id="rId19"/>
    <p:sldId id="363" r:id="rId20"/>
    <p:sldId id="364" r:id="rId21"/>
    <p:sldId id="365" r:id="rId22"/>
    <p:sldId id="366" r:id="rId23"/>
    <p:sldId id="367" r:id="rId2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Rapport" id="{E2D09124-2141-4BB3-A39B-6EEF30579164}">
          <p14:sldIdLst>
            <p14:sldId id="369"/>
            <p14:sldId id="308"/>
            <p14:sldId id="347"/>
            <p14:sldId id="370"/>
            <p14:sldId id="371"/>
            <p14:sldId id="351"/>
            <p14:sldId id="372"/>
            <p14:sldId id="373"/>
            <p14:sldId id="354"/>
            <p14:sldId id="368"/>
            <p14:sldId id="374"/>
            <p14:sldId id="375"/>
            <p14:sldId id="358"/>
            <p14:sldId id="359"/>
            <p14:sldId id="376"/>
            <p14:sldId id="377"/>
            <p14:sldId id="378"/>
            <p14:sldId id="316"/>
            <p14:sldId id="363"/>
            <p14:sldId id="364"/>
            <p14:sldId id="365"/>
            <p14:sldId id="366"/>
            <p14:sldId id="36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smus Ragnarsson" initials="RR" lastIdx="1" clrIdx="0">
    <p:extLst>
      <p:ext uri="{19B8F6BF-5375-455C-9EA6-DF929625EA0E}">
        <p15:presenceInfo xmlns:p15="http://schemas.microsoft.com/office/powerpoint/2012/main" userId="S::rasmus.ragnarsson@indikator.org::130af0ea-7f48-4e1e-b25e-5e975adb73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40064"/>
    <a:srgbClr val="00867F"/>
    <a:srgbClr val="0070C0"/>
    <a:srgbClr val="FFFFFF"/>
    <a:srgbClr val="0523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just format 1 - Dekorfärg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01" autoAdjust="0"/>
    <p:restoredTop sz="94660"/>
  </p:normalViewPr>
  <p:slideViewPr>
    <p:cSldViewPr snapToGrid="0">
      <p:cViewPr varScale="1">
        <p:scale>
          <a:sx n="69" d="100"/>
          <a:sy n="69" d="100"/>
        </p:scale>
        <p:origin x="512" y="44"/>
      </p:cViewPr>
      <p:guideLst/>
    </p:cSldViewPr>
  </p:slideViewPr>
  <p:notesTextViewPr>
    <p:cViewPr>
      <p:scale>
        <a:sx n="3" d="2"/>
        <a:sy n="3" d="2"/>
      </p:scale>
      <p:origin x="0" y="0"/>
    </p:cViewPr>
  </p:notesTextViewPr>
  <p:sorterViewPr>
    <p:cViewPr>
      <p:scale>
        <a:sx n="78" d="100"/>
        <a:sy n="78" d="100"/>
      </p:scale>
      <p:origin x="0" y="0"/>
    </p:cViewPr>
  </p:sorterViewPr>
  <p:notesViewPr>
    <p:cSldViewPr snapToGrid="0" showGuides="1">
      <p:cViewPr varScale="1">
        <p:scale>
          <a:sx n="92" d="100"/>
          <a:sy n="92" d="100"/>
        </p:scale>
        <p:origin x="2796"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FILESERVER1\gemensam\2%20Projekt\SBA%20-%20Q42019%20fram&#229;t\4.4%20-%20Rapportexcellmallar\2021Q3\Sida%204.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oleObject" Target="file:///\\FILESERVER1\gemensam\2%20Projekt\SBA%20-%20Q42019%20fram&#229;t\4.4%20-%20Rapportexcellmallar\2021Q3\Sida%2016.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FILESERVER1\gemensam\2%20Projekt\SBA%20-%20Q42019%20fram&#229;t\4.4%20-%20Rapportexcellmallar\2021Q3\Sida%2017.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ILESERVER1\gemensam\2%20Projekt\SBA%20-%20Q42019%20fram&#229;t\4.4%20-%20Rapportexcellmallar\2021Q3\Sida%205.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FILESERVER1\gemensam\2%20Projekt\SBA%20-%20Q42019%20fram&#229;t\4.4%20-%20Rapportexcellmallar\2021Q3\Sida%206.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FILESERVER1\gemensam\2%20Projekt\SBA%20-%20Q42019%20fram&#229;t\4.4%20-%20Rapportexcellmallar\2021Q3\Sida%207.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FILESERVER1\gemensam\2%20Projekt\SBA%20-%20Q42019%20fram&#229;t\4.4%20-%20Rapportexcellmallar\2021Q3\Sida%208.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FILESERVER1\gemensam\2%20Projekt\SBA%20-%20Q42019%20fram&#229;t\4.4%20-%20Rapportexcellmallar\2021Q3\Sida%2011.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FILESERVER1\gemensam\2%20Projekt\SBA%20-%20Q42019%20fram&#229;t\4.4%20-%20Rapportexcellmallar\2021Q3\Sida%2012.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FILESERVER1\gemensam\2%20Projekt\SBA%20-%20Q42019%20fram&#229;t\4.4%20-%20Rapportexcellmallar\2021Q3\Sida%2013.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FILESERVER1\gemensam\2%20Projekt\SBA%20-%20Q42019%20fram&#229;t\4.4%20-%20Rapportexcellmallar\2021Q3\Sida%201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's4 Grafdata'!$B$57</c:f>
              <c:strCache>
                <c:ptCount val="1"/>
                <c:pt idx="0">
                  <c:v>Total</c:v>
                </c:pt>
              </c:strCache>
            </c:strRef>
          </c:tx>
          <c:spPr>
            <a:ln w="28575" cap="rnd">
              <a:solidFill>
                <a:schemeClr val="accent1"/>
              </a:solidFill>
              <a:round/>
            </a:ln>
            <a:effectLst/>
          </c:spPr>
          <c:marker>
            <c:symbol val="none"/>
          </c:marker>
          <c:cat>
            <c:strRef>
              <c:f>'s4 Grafdata'!$C$41:$AQ$41</c:f>
              <c:strCache>
                <c:ptCount val="39"/>
                <c:pt idx="2">
                  <c:v>2012</c:v>
                </c:pt>
                <c:pt idx="6">
                  <c:v>2013</c:v>
                </c:pt>
                <c:pt idx="10">
                  <c:v>2014</c:v>
                </c:pt>
                <c:pt idx="14">
                  <c:v>2015</c:v>
                </c:pt>
                <c:pt idx="18">
                  <c:v>2016</c:v>
                </c:pt>
                <c:pt idx="22">
                  <c:v>2017</c:v>
                </c:pt>
                <c:pt idx="26">
                  <c:v>2018</c:v>
                </c:pt>
                <c:pt idx="30">
                  <c:v>2019</c:v>
                </c:pt>
                <c:pt idx="34">
                  <c:v>2020</c:v>
                </c:pt>
                <c:pt idx="38">
                  <c:v>2021</c:v>
                </c:pt>
              </c:strCache>
            </c:strRef>
          </c:cat>
          <c:val>
            <c:numRef>
              <c:f>'s4 Grafdata'!$C$57:$AQ$57</c:f>
              <c:numCache>
                <c:formatCode>General</c:formatCode>
                <c:ptCount val="41"/>
                <c:pt idx="0">
                  <c:v>100</c:v>
                </c:pt>
                <c:pt idx="1">
                  <c:v>96.717662597056247</c:v>
                </c:pt>
                <c:pt idx="2">
                  <c:v>95.934423264860285</c:v>
                </c:pt>
                <c:pt idx="3">
                  <c:v>102.18364610679943</c:v>
                </c:pt>
                <c:pt idx="4">
                  <c:v>103.52272974436532</c:v>
                </c:pt>
                <c:pt idx="5">
                  <c:v>101.00686168020246</c:v>
                </c:pt>
                <c:pt idx="6">
                  <c:v>98.772565846059905</c:v>
                </c:pt>
                <c:pt idx="7">
                  <c:v>103.38457038171306</c:v>
                </c:pt>
                <c:pt idx="8">
                  <c:v>104.82718933864662</c:v>
                </c:pt>
                <c:pt idx="9">
                  <c:v>102.32221312434109</c:v>
                </c:pt>
                <c:pt idx="10">
                  <c:v>101.66196553143865</c:v>
                </c:pt>
                <c:pt idx="11">
                  <c:v>106.82254324308808</c:v>
                </c:pt>
                <c:pt idx="12">
                  <c:v>108.63523305902326</c:v>
                </c:pt>
                <c:pt idx="13">
                  <c:v>104.52724207895199</c:v>
                </c:pt>
                <c:pt idx="14">
                  <c:v>104.21513052951762</c:v>
                </c:pt>
                <c:pt idx="15">
                  <c:v>110.40401669165462</c:v>
                </c:pt>
                <c:pt idx="16">
                  <c:v>111.74245054594687</c:v>
                </c:pt>
                <c:pt idx="17">
                  <c:v>107.87341764693167</c:v>
                </c:pt>
                <c:pt idx="18">
                  <c:v>107.73285826164842</c:v>
                </c:pt>
                <c:pt idx="19">
                  <c:v>114.47957086362788</c:v>
                </c:pt>
                <c:pt idx="20">
                  <c:v>116.48476141860647</c:v>
                </c:pt>
                <c:pt idx="21">
                  <c:v>114.31154957878023</c:v>
                </c:pt>
                <c:pt idx="22">
                  <c:v>112.17092793345881</c:v>
                </c:pt>
                <c:pt idx="23">
                  <c:v>118.93975797703241</c:v>
                </c:pt>
                <c:pt idx="24">
                  <c:v>120.28370027743549</c:v>
                </c:pt>
                <c:pt idx="25">
                  <c:v>117.4858775943397</c:v>
                </c:pt>
                <c:pt idx="26">
                  <c:v>116.80555550645255</c:v>
                </c:pt>
                <c:pt idx="27">
                  <c:v>124.06549955271262</c:v>
                </c:pt>
                <c:pt idx="28">
                  <c:v>124.37967338790035</c:v>
                </c:pt>
                <c:pt idx="29">
                  <c:v>121.80675160765614</c:v>
                </c:pt>
                <c:pt idx="30">
                  <c:v>121.19131306829776</c:v>
                </c:pt>
                <c:pt idx="31">
                  <c:v>127.90899780327487</c:v>
                </c:pt>
                <c:pt idx="32">
                  <c:v>128.40832267731489</c:v>
                </c:pt>
                <c:pt idx="33">
                  <c:v>122.57679776637397</c:v>
                </c:pt>
                <c:pt idx="34">
                  <c:v>121.27108388269825</c:v>
                </c:pt>
                <c:pt idx="35">
                  <c:v>124.79993593422832</c:v>
                </c:pt>
                <c:pt idx="36">
                  <c:v>125.38261072571775</c:v>
                </c:pt>
                <c:pt idx="37">
                  <c:v>124.28551214298552</c:v>
                </c:pt>
                <c:pt idx="38">
                  <c:v>124.87849781712102</c:v>
                </c:pt>
                <c:pt idx="39">
                  <c:v>132.88666544327396</c:v>
                </c:pt>
                <c:pt idx="40">
                  <c:v>134.28516830782971</c:v>
                </c:pt>
              </c:numCache>
            </c:numRef>
          </c:val>
          <c:smooth val="0"/>
          <c:extLst>
            <c:ext xmlns:c16="http://schemas.microsoft.com/office/drawing/2014/chart" uri="{C3380CC4-5D6E-409C-BE32-E72D297353CC}">
              <c16:uniqueId val="{00000000-B0FA-42A0-AF83-80B48C7D86A2}"/>
            </c:ext>
          </c:extLst>
        </c:ser>
        <c:ser>
          <c:idx val="1"/>
          <c:order val="1"/>
          <c:tx>
            <c:strRef>
              <c:f>'s4 Grafdata'!$B$58</c:f>
              <c:strCache>
                <c:ptCount val="1"/>
                <c:pt idx="0">
                  <c:v>Per invånare</c:v>
                </c:pt>
              </c:strCache>
            </c:strRef>
          </c:tx>
          <c:spPr>
            <a:ln w="28575" cap="rnd">
              <a:solidFill>
                <a:schemeClr val="accent2"/>
              </a:solidFill>
              <a:prstDash val="sysDash"/>
              <a:round/>
            </a:ln>
            <a:effectLst/>
          </c:spPr>
          <c:marker>
            <c:symbol val="none"/>
          </c:marker>
          <c:cat>
            <c:strRef>
              <c:f>'s4 Grafdata'!$C$41:$AQ$41</c:f>
              <c:strCache>
                <c:ptCount val="39"/>
                <c:pt idx="2">
                  <c:v>2012</c:v>
                </c:pt>
                <c:pt idx="6">
                  <c:v>2013</c:v>
                </c:pt>
                <c:pt idx="10">
                  <c:v>2014</c:v>
                </c:pt>
                <c:pt idx="14">
                  <c:v>2015</c:v>
                </c:pt>
                <c:pt idx="18">
                  <c:v>2016</c:v>
                </c:pt>
                <c:pt idx="22">
                  <c:v>2017</c:v>
                </c:pt>
                <c:pt idx="26">
                  <c:v>2018</c:v>
                </c:pt>
                <c:pt idx="30">
                  <c:v>2019</c:v>
                </c:pt>
                <c:pt idx="34">
                  <c:v>2020</c:v>
                </c:pt>
                <c:pt idx="38">
                  <c:v>2021</c:v>
                </c:pt>
              </c:strCache>
            </c:strRef>
          </c:cat>
          <c:val>
            <c:numRef>
              <c:f>'s4 Grafdata'!$C$58:$AQ$58</c:f>
              <c:numCache>
                <c:formatCode>General</c:formatCode>
                <c:ptCount val="41"/>
                <c:pt idx="0">
                  <c:v>100</c:v>
                </c:pt>
                <c:pt idx="1">
                  <c:v>96.878179680317146</c:v>
                </c:pt>
                <c:pt idx="2">
                  <c:v>96.149613140637086</c:v>
                </c:pt>
                <c:pt idx="3">
                  <c:v>102.29220676865539</c:v>
                </c:pt>
                <c:pt idx="4">
                  <c:v>103.69491576887469</c:v>
                </c:pt>
                <c:pt idx="5">
                  <c:v>101.17815570174615</c:v>
                </c:pt>
                <c:pt idx="6">
                  <c:v>98.910743251766405</c:v>
                </c:pt>
                <c:pt idx="7">
                  <c:v>103.34950174807727</c:v>
                </c:pt>
                <c:pt idx="8">
                  <c:v>104.78255659318773</c:v>
                </c:pt>
                <c:pt idx="9">
                  <c:v>102.20231105415007</c:v>
                </c:pt>
                <c:pt idx="10">
                  <c:v>101.44335024865289</c:v>
                </c:pt>
                <c:pt idx="11">
                  <c:v>106.34384545774886</c:v>
                </c:pt>
                <c:pt idx="12">
                  <c:v>108.0730677210524</c:v>
                </c:pt>
                <c:pt idx="13">
                  <c:v>103.82303062240129</c:v>
                </c:pt>
                <c:pt idx="14">
                  <c:v>103.43217572238953</c:v>
                </c:pt>
                <c:pt idx="15">
                  <c:v>109.28209841778597</c:v>
                </c:pt>
                <c:pt idx="16">
                  <c:v>110.36244195844523</c:v>
                </c:pt>
                <c:pt idx="17">
                  <c:v>106.33647056600623</c:v>
                </c:pt>
                <c:pt idx="18">
                  <c:v>106.07297910169886</c:v>
                </c:pt>
                <c:pt idx="19">
                  <c:v>112.34121736655244</c:v>
                </c:pt>
                <c:pt idx="20">
                  <c:v>113.93642591352317</c:v>
                </c:pt>
                <c:pt idx="21">
                  <c:v>111.29558013190832</c:v>
                </c:pt>
                <c:pt idx="22">
                  <c:v>109.05505788901657</c:v>
                </c:pt>
                <c:pt idx="23">
                  <c:v>115.3799493429985</c:v>
                </c:pt>
                <c:pt idx="24">
                  <c:v>116.62118612946861</c:v>
                </c:pt>
                <c:pt idx="25">
                  <c:v>113.73301331292912</c:v>
                </c:pt>
                <c:pt idx="26">
                  <c:v>112.98440328017624</c:v>
                </c:pt>
                <c:pt idx="27">
                  <c:v>119.7071538716543</c:v>
                </c:pt>
                <c:pt idx="28">
                  <c:v>120.03955769443181</c:v>
                </c:pt>
                <c:pt idx="29">
                  <c:v>117.49460657666617</c:v>
                </c:pt>
                <c:pt idx="30">
                  <c:v>116.83627044173348</c:v>
                </c:pt>
                <c:pt idx="31">
                  <c:v>123.08809481736598</c:v>
                </c:pt>
                <c:pt idx="32">
                  <c:v>123.58834853231956</c:v>
                </c:pt>
                <c:pt idx="33">
                  <c:v>117.91918082145804</c:v>
                </c:pt>
                <c:pt idx="34">
                  <c:v>116.73483260833665</c:v>
                </c:pt>
                <c:pt idx="35">
                  <c:v>120.11749391898375</c:v>
                </c:pt>
                <c:pt idx="36">
                  <c:v>120.68543516702653</c:v>
                </c:pt>
                <c:pt idx="37">
                  <c:v>119.68349711445663</c:v>
                </c:pt>
                <c:pt idx="38">
                  <c:v>120.18642706266397</c:v>
                </c:pt>
                <c:pt idx="39">
                  <c:v>127.65288959698429</c:v>
                </c:pt>
                <c:pt idx="40">
                  <c:v>129.11451025381345</c:v>
                </c:pt>
              </c:numCache>
            </c:numRef>
          </c:val>
          <c:smooth val="0"/>
          <c:extLst>
            <c:ext xmlns:c16="http://schemas.microsoft.com/office/drawing/2014/chart" uri="{C3380CC4-5D6E-409C-BE32-E72D297353CC}">
              <c16:uniqueId val="{00000001-B0FA-42A0-AF83-80B48C7D86A2}"/>
            </c:ext>
          </c:extLst>
        </c:ser>
        <c:ser>
          <c:idx val="2"/>
          <c:order val="2"/>
          <c:tx>
            <c:strRef>
              <c:f>'s4 Grafdata'!$B$59</c:f>
              <c:strCache>
                <c:ptCount val="1"/>
                <c:pt idx="0">
                  <c:v>Per sysselsatt</c:v>
                </c:pt>
              </c:strCache>
            </c:strRef>
          </c:tx>
          <c:spPr>
            <a:ln w="28575" cap="rnd">
              <a:solidFill>
                <a:schemeClr val="accent3"/>
              </a:solidFill>
              <a:prstDash val="sysDot"/>
              <a:round/>
            </a:ln>
            <a:effectLst/>
          </c:spPr>
          <c:marker>
            <c:symbol val="none"/>
          </c:marker>
          <c:cat>
            <c:strRef>
              <c:f>'s4 Grafdata'!$C$41:$AQ$41</c:f>
              <c:strCache>
                <c:ptCount val="39"/>
                <c:pt idx="2">
                  <c:v>2012</c:v>
                </c:pt>
                <c:pt idx="6">
                  <c:v>2013</c:v>
                </c:pt>
                <c:pt idx="10">
                  <c:v>2014</c:v>
                </c:pt>
                <c:pt idx="14">
                  <c:v>2015</c:v>
                </c:pt>
                <c:pt idx="18">
                  <c:v>2016</c:v>
                </c:pt>
                <c:pt idx="22">
                  <c:v>2017</c:v>
                </c:pt>
                <c:pt idx="26">
                  <c:v>2018</c:v>
                </c:pt>
                <c:pt idx="30">
                  <c:v>2019</c:v>
                </c:pt>
                <c:pt idx="34">
                  <c:v>2020</c:v>
                </c:pt>
                <c:pt idx="38">
                  <c:v>2021</c:v>
                </c:pt>
              </c:strCache>
            </c:strRef>
          </c:cat>
          <c:val>
            <c:numRef>
              <c:f>'s4 Grafdata'!$C$59:$AQ$59</c:f>
              <c:numCache>
                <c:formatCode>General</c:formatCode>
                <c:ptCount val="41"/>
                <c:pt idx="0">
                  <c:v>100</c:v>
                </c:pt>
                <c:pt idx="1">
                  <c:v>99.015170290932701</c:v>
                </c:pt>
                <c:pt idx="2">
                  <c:v>99.664377513105251</c:v>
                </c:pt>
                <c:pt idx="3">
                  <c:v>101.87862029752542</c:v>
                </c:pt>
                <c:pt idx="4">
                  <c:v>100.14943297499789</c:v>
                </c:pt>
                <c:pt idx="5">
                  <c:v>101.61533675056512</c:v>
                </c:pt>
                <c:pt idx="6">
                  <c:v>100.80989149758291</c:v>
                </c:pt>
                <c:pt idx="7">
                  <c:v>104.55850570020337</c:v>
                </c:pt>
                <c:pt idx="8">
                  <c:v>105.61774129444335</c:v>
                </c:pt>
                <c:pt idx="9">
                  <c:v>104.43275533546196</c:v>
                </c:pt>
                <c:pt idx="10">
                  <c:v>103.67968393129927</c:v>
                </c:pt>
                <c:pt idx="11">
                  <c:v>108.11736194906491</c:v>
                </c:pt>
                <c:pt idx="12">
                  <c:v>108.47284855519811</c:v>
                </c:pt>
                <c:pt idx="13">
                  <c:v>109.27104492760552</c:v>
                </c:pt>
                <c:pt idx="14">
                  <c:v>107.34881602732116</c:v>
                </c:pt>
                <c:pt idx="15">
                  <c:v>110.81875755075174</c:v>
                </c:pt>
                <c:pt idx="16">
                  <c:v>112.24655182660528</c:v>
                </c:pt>
                <c:pt idx="17">
                  <c:v>108.03514690877114</c:v>
                </c:pt>
                <c:pt idx="18">
                  <c:v>108.05638036664259</c:v>
                </c:pt>
                <c:pt idx="19">
                  <c:v>113.54469686251437</c:v>
                </c:pt>
                <c:pt idx="20">
                  <c:v>115.02116870307333</c:v>
                </c:pt>
                <c:pt idx="21">
                  <c:v>117.38680264200643</c:v>
                </c:pt>
                <c:pt idx="22">
                  <c:v>120.56344305639661</c:v>
                </c:pt>
                <c:pt idx="23">
                  <c:v>119.11807845375959</c:v>
                </c:pt>
                <c:pt idx="24">
                  <c:v>116.95707683453696</c:v>
                </c:pt>
                <c:pt idx="25">
                  <c:v>116.09551217902208</c:v>
                </c:pt>
                <c:pt idx="26">
                  <c:v>113.90673150118295</c:v>
                </c:pt>
                <c:pt idx="27">
                  <c:v>121.42967575269164</c:v>
                </c:pt>
                <c:pt idx="28">
                  <c:v>118.2713477909145</c:v>
                </c:pt>
                <c:pt idx="29">
                  <c:v>116.82255574144193</c:v>
                </c:pt>
                <c:pt idx="30">
                  <c:v>122.28972376075967</c:v>
                </c:pt>
                <c:pt idx="31">
                  <c:v>130.34814726557988</c:v>
                </c:pt>
                <c:pt idx="32">
                  <c:v>126.14229345359755</c:v>
                </c:pt>
                <c:pt idx="33">
                  <c:v>121.03666061779427</c:v>
                </c:pt>
                <c:pt idx="34">
                  <c:v>122.8340925453259</c:v>
                </c:pt>
                <c:pt idx="35">
                  <c:v>126.40842638978698</c:v>
                </c:pt>
                <c:pt idx="36">
                  <c:v>128.55807208715188</c:v>
                </c:pt>
                <c:pt idx="37">
                  <c:v>130.02775585201934</c:v>
                </c:pt>
                <c:pt idx="38">
                  <c:v>126.58397047319701</c:v>
                </c:pt>
                <c:pt idx="39">
                  <c:v>137.1998338734266</c:v>
                </c:pt>
                <c:pt idx="40">
                  <c:v>130.19229670483347</c:v>
                </c:pt>
              </c:numCache>
            </c:numRef>
          </c:val>
          <c:smooth val="0"/>
          <c:extLst>
            <c:ext xmlns:c16="http://schemas.microsoft.com/office/drawing/2014/chart" uri="{C3380CC4-5D6E-409C-BE32-E72D297353CC}">
              <c16:uniqueId val="{00000002-B0FA-42A0-AF83-80B48C7D86A2}"/>
            </c:ext>
          </c:extLst>
        </c:ser>
        <c:dLbls>
          <c:showLegendKey val="0"/>
          <c:showVal val="0"/>
          <c:showCatName val="0"/>
          <c:showSerName val="0"/>
          <c:showPercent val="0"/>
          <c:showBubbleSize val="0"/>
        </c:dLbls>
        <c:smooth val="0"/>
        <c:axId val="465193192"/>
        <c:axId val="465186960"/>
      </c:lineChart>
      <c:catAx>
        <c:axId val="465193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465186960"/>
        <c:crosses val="autoZero"/>
        <c:auto val="1"/>
        <c:lblAlgn val="ctr"/>
        <c:lblOffset val="100"/>
        <c:noMultiLvlLbl val="0"/>
      </c:catAx>
      <c:valAx>
        <c:axId val="465186960"/>
        <c:scaling>
          <c:orientation val="minMax"/>
          <c:min val="6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4651931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Grafdata!$A$23</c:f>
              <c:strCache>
                <c:ptCount val="1"/>
                <c:pt idx="0">
                  <c:v>Sverige</c:v>
                </c:pt>
              </c:strCache>
            </c:strRef>
          </c:tx>
          <c:spPr>
            <a:ln w="28575" cap="rnd">
              <a:solidFill>
                <a:schemeClr val="accent1"/>
              </a:solidFill>
              <a:prstDash val="sysDash"/>
              <a:round/>
            </a:ln>
            <a:effectLst/>
          </c:spPr>
          <c:marker>
            <c:symbol val="none"/>
          </c:marker>
          <c:cat>
            <c:strRef>
              <c:f>Grafdata!$B$22:$AP$22</c:f>
              <c:strCache>
                <c:ptCount val="39"/>
                <c:pt idx="2">
                  <c:v>2012</c:v>
                </c:pt>
                <c:pt idx="6">
                  <c:v>2013</c:v>
                </c:pt>
                <c:pt idx="10">
                  <c:v>2014</c:v>
                </c:pt>
                <c:pt idx="14">
                  <c:v>2015</c:v>
                </c:pt>
                <c:pt idx="18">
                  <c:v>2016</c:v>
                </c:pt>
                <c:pt idx="22">
                  <c:v>2017</c:v>
                </c:pt>
                <c:pt idx="26">
                  <c:v>2018</c:v>
                </c:pt>
                <c:pt idx="30">
                  <c:v>2019</c:v>
                </c:pt>
                <c:pt idx="34">
                  <c:v>2020</c:v>
                </c:pt>
                <c:pt idx="38">
                  <c:v>2021</c:v>
                </c:pt>
              </c:strCache>
            </c:strRef>
          </c:cat>
          <c:val>
            <c:numRef>
              <c:f>Grafdata!$B$23:$AP$23</c:f>
              <c:numCache>
                <c:formatCode>General</c:formatCode>
                <c:ptCount val="41"/>
                <c:pt idx="0">
                  <c:v>100</c:v>
                </c:pt>
                <c:pt idx="1">
                  <c:v>110.92962290784432</c:v>
                </c:pt>
                <c:pt idx="2">
                  <c:v>112.62351280500101</c:v>
                </c:pt>
                <c:pt idx="3">
                  <c:v>125.32768703367614</c:v>
                </c:pt>
                <c:pt idx="4">
                  <c:v>88.788062109296234</c:v>
                </c:pt>
                <c:pt idx="5">
                  <c:v>103.16596087920952</c:v>
                </c:pt>
                <c:pt idx="6">
                  <c:v>148.25569671304697</c:v>
                </c:pt>
                <c:pt idx="7">
                  <c:v>157.75357935067555</c:v>
                </c:pt>
                <c:pt idx="8">
                  <c:v>131.33696309739867</c:v>
                </c:pt>
                <c:pt idx="9">
                  <c:v>177.71728171002218</c:v>
                </c:pt>
                <c:pt idx="10">
                  <c:v>176.0233918128655</c:v>
                </c:pt>
                <c:pt idx="11">
                  <c:v>186.06573906029442</c:v>
                </c:pt>
                <c:pt idx="12">
                  <c:v>156.50332728372655</c:v>
                </c:pt>
                <c:pt idx="13">
                  <c:v>223.61363178060094</c:v>
                </c:pt>
                <c:pt idx="14">
                  <c:v>228.13067150635209</c:v>
                </c:pt>
                <c:pt idx="15">
                  <c:v>266.58600524299254</c:v>
                </c:pt>
                <c:pt idx="16">
                  <c:v>237.40673522887678</c:v>
                </c:pt>
                <c:pt idx="17">
                  <c:v>237.66888485581771</c:v>
                </c:pt>
                <c:pt idx="18">
                  <c:v>300.10082677959264</c:v>
                </c:pt>
                <c:pt idx="19">
                  <c:v>334.28110506150432</c:v>
                </c:pt>
                <c:pt idx="20">
                  <c:v>295.66444847751563</c:v>
                </c:pt>
                <c:pt idx="21">
                  <c:v>303.32728372655777</c:v>
                </c:pt>
                <c:pt idx="22">
                  <c:v>342.24642064932448</c:v>
                </c:pt>
                <c:pt idx="23">
                  <c:v>357.16878402903814</c:v>
                </c:pt>
                <c:pt idx="24">
                  <c:v>256.36216979229681</c:v>
                </c:pt>
                <c:pt idx="25">
                  <c:v>330.32869530147207</c:v>
                </c:pt>
                <c:pt idx="26">
                  <c:v>278.06009276063725</c:v>
                </c:pt>
                <c:pt idx="27">
                  <c:v>289.77616454930427</c:v>
                </c:pt>
                <c:pt idx="28">
                  <c:v>222.56503327283727</c:v>
                </c:pt>
                <c:pt idx="29">
                  <c:v>277.11232103246624</c:v>
                </c:pt>
                <c:pt idx="30">
                  <c:v>234.40209719701554</c:v>
                </c:pt>
                <c:pt idx="31">
                  <c:v>254.97076023391813</c:v>
                </c:pt>
                <c:pt idx="32">
                  <c:v>179.39100625126034</c:v>
                </c:pt>
                <c:pt idx="33">
                  <c:v>284.33151845130067</c:v>
                </c:pt>
                <c:pt idx="34">
                  <c:v>239.06029441419642</c:v>
                </c:pt>
                <c:pt idx="35">
                  <c:v>252.14761040532366</c:v>
                </c:pt>
                <c:pt idx="36">
                  <c:v>207.15870135107883</c:v>
                </c:pt>
                <c:pt idx="37">
                  <c:v>259.16515426497278</c:v>
                </c:pt>
                <c:pt idx="38">
                  <c:v>310.76830006049607</c:v>
                </c:pt>
                <c:pt idx="39">
                  <c:v>296.00725952813065</c:v>
                </c:pt>
                <c:pt idx="40">
                  <c:v>222.72635612018553</c:v>
                </c:pt>
              </c:numCache>
            </c:numRef>
          </c:val>
          <c:smooth val="0"/>
          <c:extLst>
            <c:ext xmlns:c16="http://schemas.microsoft.com/office/drawing/2014/chart" uri="{C3380CC4-5D6E-409C-BE32-E72D297353CC}">
              <c16:uniqueId val="{00000000-4BFD-44D0-AFD9-98B73DABEBD9}"/>
            </c:ext>
          </c:extLst>
        </c:ser>
        <c:ser>
          <c:idx val="1"/>
          <c:order val="1"/>
          <c:tx>
            <c:strRef>
              <c:f>Grafdata!$A$35</c:f>
              <c:strCache>
                <c:ptCount val="1"/>
                <c:pt idx="0">
                  <c:v>Dalarnas län</c:v>
                </c:pt>
              </c:strCache>
            </c:strRef>
          </c:tx>
          <c:spPr>
            <a:ln w="28575" cap="rnd">
              <a:solidFill>
                <a:schemeClr val="accent2"/>
              </a:solidFill>
              <a:round/>
            </a:ln>
            <a:effectLst/>
          </c:spPr>
          <c:marker>
            <c:symbol val="none"/>
          </c:marker>
          <c:cat>
            <c:strRef>
              <c:f>Grafdata!$B$22:$AP$22</c:f>
              <c:strCache>
                <c:ptCount val="39"/>
                <c:pt idx="2">
                  <c:v>2012</c:v>
                </c:pt>
                <c:pt idx="6">
                  <c:v>2013</c:v>
                </c:pt>
                <c:pt idx="10">
                  <c:v>2014</c:v>
                </c:pt>
                <c:pt idx="14">
                  <c:v>2015</c:v>
                </c:pt>
                <c:pt idx="18">
                  <c:v>2016</c:v>
                </c:pt>
                <c:pt idx="22">
                  <c:v>2017</c:v>
                </c:pt>
                <c:pt idx="26">
                  <c:v>2018</c:v>
                </c:pt>
                <c:pt idx="30">
                  <c:v>2019</c:v>
                </c:pt>
                <c:pt idx="34">
                  <c:v>2020</c:v>
                </c:pt>
                <c:pt idx="38">
                  <c:v>2021</c:v>
                </c:pt>
              </c:strCache>
            </c:strRef>
          </c:cat>
          <c:val>
            <c:numRef>
              <c:f>Grafdata!$B$35:$AP$35</c:f>
              <c:numCache>
                <c:formatCode>General</c:formatCode>
                <c:ptCount val="41"/>
                <c:pt idx="0">
                  <c:v>100</c:v>
                </c:pt>
                <c:pt idx="1">
                  <c:v>70.833333333333329</c:v>
                </c:pt>
                <c:pt idx="2">
                  <c:v>27.777777777777779</c:v>
                </c:pt>
                <c:pt idx="3">
                  <c:v>136.11111111111111</c:v>
                </c:pt>
                <c:pt idx="4">
                  <c:v>45.833333333333336</c:v>
                </c:pt>
                <c:pt idx="5">
                  <c:v>222.22222222222223</c:v>
                </c:pt>
                <c:pt idx="6">
                  <c:v>18.055555555555557</c:v>
                </c:pt>
                <c:pt idx="7">
                  <c:v>105.55555555555556</c:v>
                </c:pt>
                <c:pt idx="8">
                  <c:v>156.94444444444446</c:v>
                </c:pt>
                <c:pt idx="9">
                  <c:v>181.94444444444446</c:v>
                </c:pt>
                <c:pt idx="10">
                  <c:v>54.166666666666664</c:v>
                </c:pt>
                <c:pt idx="11">
                  <c:v>90.277777777777771</c:v>
                </c:pt>
                <c:pt idx="12">
                  <c:v>86.111111111111114</c:v>
                </c:pt>
                <c:pt idx="13">
                  <c:v>56.944444444444443</c:v>
                </c:pt>
                <c:pt idx="14">
                  <c:v>106.94444444444444</c:v>
                </c:pt>
                <c:pt idx="15">
                  <c:v>191.66666666666666</c:v>
                </c:pt>
                <c:pt idx="16">
                  <c:v>56.944444444444443</c:v>
                </c:pt>
                <c:pt idx="17">
                  <c:v>233.33333333333334</c:v>
                </c:pt>
                <c:pt idx="18">
                  <c:v>188.88888888888889</c:v>
                </c:pt>
                <c:pt idx="19">
                  <c:v>144.44444444444446</c:v>
                </c:pt>
                <c:pt idx="20">
                  <c:v>219.44444444444446</c:v>
                </c:pt>
                <c:pt idx="21">
                  <c:v>172.22222222222223</c:v>
                </c:pt>
                <c:pt idx="22">
                  <c:v>98.611111111111114</c:v>
                </c:pt>
                <c:pt idx="23">
                  <c:v>284.72222222222223</c:v>
                </c:pt>
                <c:pt idx="24">
                  <c:v>119.44444444444444</c:v>
                </c:pt>
                <c:pt idx="25">
                  <c:v>270.83333333333331</c:v>
                </c:pt>
                <c:pt idx="26">
                  <c:v>406.94444444444446</c:v>
                </c:pt>
                <c:pt idx="27">
                  <c:v>300</c:v>
                </c:pt>
                <c:pt idx="28">
                  <c:v>102.77777777777777</c:v>
                </c:pt>
                <c:pt idx="29">
                  <c:v>155.55555555555554</c:v>
                </c:pt>
                <c:pt idx="30">
                  <c:v>184.72222222222223</c:v>
                </c:pt>
                <c:pt idx="31">
                  <c:v>473.61111111111109</c:v>
                </c:pt>
                <c:pt idx="32">
                  <c:v>43.055555555555557</c:v>
                </c:pt>
                <c:pt idx="33">
                  <c:v>130.55555555555554</c:v>
                </c:pt>
                <c:pt idx="34">
                  <c:v>190.27777777777777</c:v>
                </c:pt>
                <c:pt idx="35">
                  <c:v>162.5</c:v>
                </c:pt>
                <c:pt idx="36">
                  <c:v>388.88888888888891</c:v>
                </c:pt>
                <c:pt idx="37">
                  <c:v>120.83333333333333</c:v>
                </c:pt>
                <c:pt idx="38">
                  <c:v>294.44444444444446</c:v>
                </c:pt>
                <c:pt idx="39">
                  <c:v>308.33333333333331</c:v>
                </c:pt>
                <c:pt idx="40">
                  <c:v>180.55555555555554</c:v>
                </c:pt>
              </c:numCache>
            </c:numRef>
          </c:val>
          <c:smooth val="0"/>
          <c:extLst>
            <c:ext xmlns:c16="http://schemas.microsoft.com/office/drawing/2014/chart" uri="{C3380CC4-5D6E-409C-BE32-E72D297353CC}">
              <c16:uniqueId val="{00000001-4BFD-44D0-AFD9-98B73DABEBD9}"/>
            </c:ext>
          </c:extLst>
        </c:ser>
        <c:dLbls>
          <c:showLegendKey val="0"/>
          <c:showVal val="0"/>
          <c:showCatName val="0"/>
          <c:showSerName val="0"/>
          <c:showPercent val="0"/>
          <c:showBubbleSize val="0"/>
        </c:dLbls>
        <c:smooth val="0"/>
        <c:axId val="772784184"/>
        <c:axId val="772785824"/>
      </c:lineChart>
      <c:catAx>
        <c:axId val="772784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5824"/>
        <c:crosses val="autoZero"/>
        <c:auto val="1"/>
        <c:lblAlgn val="ctr"/>
        <c:lblOffset val="100"/>
        <c:noMultiLvlLbl val="0"/>
      </c:catAx>
      <c:valAx>
        <c:axId val="77278582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4184"/>
        <c:crosses val="autoZero"/>
        <c:crossBetween val="between"/>
      </c:valAx>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txPr>
    <a:bodyPr/>
    <a:lstStyle/>
    <a:p>
      <a:pPr>
        <a:defRPr/>
      </a:pPr>
      <a:endParaRPr lang="sv-SE"/>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Grafdata!$A$21</c:f>
              <c:strCache>
                <c:ptCount val="1"/>
                <c:pt idx="0">
                  <c:v>Sverige</c:v>
                </c:pt>
              </c:strCache>
            </c:strRef>
          </c:tx>
          <c:spPr>
            <a:ln w="28575" cap="rnd">
              <a:solidFill>
                <a:schemeClr val="accent1"/>
              </a:solidFill>
              <a:prstDash val="sysDash"/>
              <a:round/>
            </a:ln>
            <a:effectLst/>
          </c:spPr>
          <c:marker>
            <c:symbol val="none"/>
          </c:marker>
          <c:cat>
            <c:numRef>
              <c:f>Grafdata!$B$20:$L$20</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Grafdata!$B$21:$L$21</c:f>
              <c:numCache>
                <c:formatCode>General</c:formatCode>
                <c:ptCount val="11"/>
                <c:pt idx="0">
                  <c:v>100</c:v>
                </c:pt>
                <c:pt idx="1">
                  <c:v>100.15052689614095</c:v>
                </c:pt>
                <c:pt idx="2">
                  <c:v>102.12115772665297</c:v>
                </c:pt>
                <c:pt idx="3">
                  <c:v>108.42427973612592</c:v>
                </c:pt>
                <c:pt idx="4">
                  <c:v>119.40749937182952</c:v>
                </c:pt>
                <c:pt idx="5">
                  <c:v>122.81821157891333</c:v>
                </c:pt>
                <c:pt idx="6">
                  <c:v>124.74553136549052</c:v>
                </c:pt>
                <c:pt idx="7">
                  <c:v>126.63345777710596</c:v>
                </c:pt>
                <c:pt idx="8">
                  <c:v>133.58917502992207</c:v>
                </c:pt>
                <c:pt idx="9">
                  <c:v>85.428108910850753</c:v>
                </c:pt>
                <c:pt idx="10">
                  <c:v>119.13699819709221</c:v>
                </c:pt>
              </c:numCache>
            </c:numRef>
          </c:val>
          <c:smooth val="0"/>
          <c:extLst>
            <c:ext xmlns:c16="http://schemas.microsoft.com/office/drawing/2014/chart" uri="{C3380CC4-5D6E-409C-BE32-E72D297353CC}">
              <c16:uniqueId val="{00000000-1FDC-433B-8889-2F68B492B6C1}"/>
            </c:ext>
          </c:extLst>
        </c:ser>
        <c:ser>
          <c:idx val="1"/>
          <c:order val="1"/>
          <c:tx>
            <c:strRef>
              <c:f>Grafdata!$A$33</c:f>
              <c:strCache>
                <c:ptCount val="1"/>
                <c:pt idx="0">
                  <c:v>Dalarnas län</c:v>
                </c:pt>
              </c:strCache>
            </c:strRef>
          </c:tx>
          <c:spPr>
            <a:ln w="28575" cap="rnd">
              <a:solidFill>
                <a:schemeClr val="accent2"/>
              </a:solidFill>
              <a:round/>
            </a:ln>
            <a:effectLst/>
          </c:spPr>
          <c:marker>
            <c:symbol val="none"/>
          </c:marker>
          <c:cat>
            <c:numRef>
              <c:f>Grafdata!$B$20:$L$20</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Grafdata!$B$33:$L$33</c:f>
              <c:numCache>
                <c:formatCode>General</c:formatCode>
                <c:ptCount val="11"/>
                <c:pt idx="0">
                  <c:v>100</c:v>
                </c:pt>
                <c:pt idx="1">
                  <c:v>93.165509569295054</c:v>
                </c:pt>
                <c:pt idx="2">
                  <c:v>91.69190431020084</c:v>
                </c:pt>
                <c:pt idx="3">
                  <c:v>99.13918888682295</c:v>
                </c:pt>
                <c:pt idx="4">
                  <c:v>99.076160432627304</c:v>
                </c:pt>
                <c:pt idx="5">
                  <c:v>113.65842359533211</c:v>
                </c:pt>
                <c:pt idx="6">
                  <c:v>108.13098573350939</c:v>
                </c:pt>
                <c:pt idx="7">
                  <c:v>113.07351954039652</c:v>
                </c:pt>
                <c:pt idx="8">
                  <c:v>115.50941172392277</c:v>
                </c:pt>
                <c:pt idx="9">
                  <c:v>88.677410917158554</c:v>
                </c:pt>
                <c:pt idx="10">
                  <c:v>108.17999035664651</c:v>
                </c:pt>
              </c:numCache>
            </c:numRef>
          </c:val>
          <c:smooth val="0"/>
          <c:extLst>
            <c:ext xmlns:c16="http://schemas.microsoft.com/office/drawing/2014/chart" uri="{C3380CC4-5D6E-409C-BE32-E72D297353CC}">
              <c16:uniqueId val="{00000001-1FDC-433B-8889-2F68B492B6C1}"/>
            </c:ext>
          </c:extLst>
        </c:ser>
        <c:ser>
          <c:idx val="2"/>
          <c:order val="2"/>
          <c:tx>
            <c:strRef>
              <c:f>Grafdata!$A$34</c:f>
              <c:strCache>
                <c:ptCount val="1"/>
                <c:pt idx="0">
                  <c:v>Ludvika kommun</c:v>
                </c:pt>
              </c:strCache>
            </c:strRef>
          </c:tx>
          <c:spPr>
            <a:ln w="28575" cap="rnd">
              <a:solidFill>
                <a:schemeClr val="accent3"/>
              </a:solidFill>
              <a:prstDash val="sysDot"/>
              <a:round/>
            </a:ln>
            <a:effectLst/>
          </c:spPr>
          <c:marker>
            <c:symbol val="none"/>
          </c:marker>
          <c:val>
            <c:numRef>
              <c:f>Grafdata!$B$34:$L$34</c:f>
              <c:numCache>
                <c:formatCode>General</c:formatCode>
                <c:ptCount val="11"/>
                <c:pt idx="0">
                  <c:v>100</c:v>
                </c:pt>
                <c:pt idx="1">
                  <c:v>89.54439330264826</c:v>
                </c:pt>
                <c:pt idx="2">
                  <c:v>85.766126342472148</c:v>
                </c:pt>
                <c:pt idx="3">
                  <c:v>91.927156293776264</c:v>
                </c:pt>
                <c:pt idx="4">
                  <c:v>87.077579881262096</c:v>
                </c:pt>
                <c:pt idx="5">
                  <c:v>94.924954972983784</c:v>
                </c:pt>
                <c:pt idx="6">
                  <c:v>94.57541191381496</c:v>
                </c:pt>
                <c:pt idx="7">
                  <c:v>88.147555199786538</c:v>
                </c:pt>
                <c:pt idx="8">
                  <c:v>91.863117870722434</c:v>
                </c:pt>
                <c:pt idx="9">
                  <c:v>93.532119271562934</c:v>
                </c:pt>
                <c:pt idx="10">
                  <c:v>94.690147421786406</c:v>
                </c:pt>
              </c:numCache>
            </c:numRef>
          </c:val>
          <c:smooth val="0"/>
          <c:extLst>
            <c:ext xmlns:c16="http://schemas.microsoft.com/office/drawing/2014/chart" uri="{C3380CC4-5D6E-409C-BE32-E72D297353CC}">
              <c16:uniqueId val="{00000002-1FDC-433B-8889-2F68B492B6C1}"/>
            </c:ext>
          </c:extLst>
        </c:ser>
        <c:dLbls>
          <c:showLegendKey val="0"/>
          <c:showVal val="0"/>
          <c:showCatName val="0"/>
          <c:showSerName val="0"/>
          <c:showPercent val="0"/>
          <c:showBubbleSize val="0"/>
        </c:dLbls>
        <c:smooth val="0"/>
        <c:axId val="772784184"/>
        <c:axId val="772785824"/>
      </c:lineChart>
      <c:catAx>
        <c:axId val="772784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5824"/>
        <c:crosses val="autoZero"/>
        <c:auto val="1"/>
        <c:lblAlgn val="ctr"/>
        <c:lblOffset val="100"/>
        <c:noMultiLvlLbl val="0"/>
      </c:catAx>
      <c:valAx>
        <c:axId val="77278582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4184"/>
        <c:crosses val="autoZero"/>
        <c:crossBetween val="between"/>
      </c:valAx>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txPr>
    <a:bodyPr/>
    <a:lstStyle/>
    <a:p>
      <a:pPr>
        <a:defRPr/>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Grafdata!$B$53</c:f>
              <c:strCache>
                <c:ptCount val="1"/>
                <c:pt idx="0">
                  <c:v>Privat sektor</c:v>
                </c:pt>
              </c:strCache>
            </c:strRef>
          </c:tx>
          <c:spPr>
            <a:ln w="28575" cap="rnd">
              <a:solidFill>
                <a:schemeClr val="accent1"/>
              </a:solidFill>
              <a:round/>
            </a:ln>
            <a:effectLst/>
          </c:spPr>
          <c:marker>
            <c:symbol val="none"/>
          </c:marker>
          <c:cat>
            <c:strRef>
              <c:f>Grafdata!$C$32:$AQ$32</c:f>
              <c:strCache>
                <c:ptCount val="39"/>
                <c:pt idx="2">
                  <c:v>2012</c:v>
                </c:pt>
                <c:pt idx="6">
                  <c:v>2013</c:v>
                </c:pt>
                <c:pt idx="10">
                  <c:v>2014</c:v>
                </c:pt>
                <c:pt idx="14">
                  <c:v>2015</c:v>
                </c:pt>
                <c:pt idx="18">
                  <c:v>2016</c:v>
                </c:pt>
                <c:pt idx="22">
                  <c:v>2017</c:v>
                </c:pt>
                <c:pt idx="26">
                  <c:v>2018</c:v>
                </c:pt>
                <c:pt idx="30">
                  <c:v>2019</c:v>
                </c:pt>
                <c:pt idx="34">
                  <c:v>2020</c:v>
                </c:pt>
                <c:pt idx="38">
                  <c:v>2021</c:v>
                </c:pt>
              </c:strCache>
            </c:strRef>
          </c:cat>
          <c:val>
            <c:numRef>
              <c:f>Grafdata!$C$53:$AQ$53</c:f>
              <c:numCache>
                <c:formatCode>General</c:formatCode>
                <c:ptCount val="41"/>
                <c:pt idx="0">
                  <c:v>102</c:v>
                </c:pt>
                <c:pt idx="1">
                  <c:v>97.804551147153518</c:v>
                </c:pt>
                <c:pt idx="2">
                  <c:v>96.239263993567562</c:v>
                </c:pt>
                <c:pt idx="3">
                  <c:v>104.31522631760232</c:v>
                </c:pt>
                <c:pt idx="4">
                  <c:v>104.24600540848073</c:v>
                </c:pt>
                <c:pt idx="5">
                  <c:v>101.05661804549224</c:v>
                </c:pt>
                <c:pt idx="6">
                  <c:v>98.58874717646178</c:v>
                </c:pt>
                <c:pt idx="7">
                  <c:v>104.53875819365783</c:v>
                </c:pt>
                <c:pt idx="8">
                  <c:v>104.66069997091373</c:v>
                </c:pt>
                <c:pt idx="9">
                  <c:v>103.11371230747085</c:v>
                </c:pt>
                <c:pt idx="10">
                  <c:v>100.96770315831661</c:v>
                </c:pt>
                <c:pt idx="11">
                  <c:v>107.50429483115228</c:v>
                </c:pt>
                <c:pt idx="12">
                  <c:v>108.15752990075732</c:v>
                </c:pt>
                <c:pt idx="13">
                  <c:v>104.72468733009397</c:v>
                </c:pt>
                <c:pt idx="14">
                  <c:v>103.25180416842421</c:v>
                </c:pt>
                <c:pt idx="15">
                  <c:v>110.70297110015578</c:v>
                </c:pt>
                <c:pt idx="16">
                  <c:v>111.12980300763985</c:v>
                </c:pt>
                <c:pt idx="17">
                  <c:v>107.95949449400267</c:v>
                </c:pt>
                <c:pt idx="18">
                  <c:v>106.18222933760609</c:v>
                </c:pt>
                <c:pt idx="19">
                  <c:v>114.81455874263133</c:v>
                </c:pt>
                <c:pt idx="20">
                  <c:v>115.54658386727654</c:v>
                </c:pt>
                <c:pt idx="21">
                  <c:v>113.5462575692161</c:v>
                </c:pt>
                <c:pt idx="22">
                  <c:v>110.05348616335702</c:v>
                </c:pt>
                <c:pt idx="23">
                  <c:v>118.29802045730248</c:v>
                </c:pt>
                <c:pt idx="24">
                  <c:v>118.25674402710823</c:v>
                </c:pt>
                <c:pt idx="25">
                  <c:v>116.42919019960412</c:v>
                </c:pt>
                <c:pt idx="26">
                  <c:v>114.70203499482433</c:v>
                </c:pt>
                <c:pt idx="27">
                  <c:v>123.6136861748074</c:v>
                </c:pt>
                <c:pt idx="28">
                  <c:v>122.45509002424284</c:v>
                </c:pt>
                <c:pt idx="29">
                  <c:v>120.69434724678565</c:v>
                </c:pt>
                <c:pt idx="30">
                  <c:v>119.40552495426986</c:v>
                </c:pt>
                <c:pt idx="31">
                  <c:v>127.58077124322317</c:v>
                </c:pt>
                <c:pt idx="32">
                  <c:v>127.14250210469739</c:v>
                </c:pt>
                <c:pt idx="33">
                  <c:v>121.03667608710528</c:v>
                </c:pt>
                <c:pt idx="34">
                  <c:v>118.36781426896128</c:v>
                </c:pt>
                <c:pt idx="35">
                  <c:v>123.09380611738756</c:v>
                </c:pt>
                <c:pt idx="36">
                  <c:v>122.36809291948124</c:v>
                </c:pt>
                <c:pt idx="37">
                  <c:v>120.93695895239833</c:v>
                </c:pt>
                <c:pt idx="38">
                  <c:v>121.46943709031021</c:v>
                </c:pt>
                <c:pt idx="39">
                  <c:v>131.79505684321475</c:v>
                </c:pt>
                <c:pt idx="40">
                  <c:v>132.20199333408124</c:v>
                </c:pt>
              </c:numCache>
            </c:numRef>
          </c:val>
          <c:smooth val="0"/>
          <c:extLst>
            <c:ext xmlns:c16="http://schemas.microsoft.com/office/drawing/2014/chart" uri="{C3380CC4-5D6E-409C-BE32-E72D297353CC}">
              <c16:uniqueId val="{00000000-F725-4FD4-A461-C8BAFFA1E8B2}"/>
            </c:ext>
          </c:extLst>
        </c:ser>
        <c:ser>
          <c:idx val="1"/>
          <c:order val="1"/>
          <c:tx>
            <c:strRef>
              <c:f>Grafdata!$B$54</c:f>
              <c:strCache>
                <c:ptCount val="1"/>
                <c:pt idx="0">
                  <c:v>Industri</c:v>
                </c:pt>
              </c:strCache>
            </c:strRef>
          </c:tx>
          <c:spPr>
            <a:ln w="28575" cap="rnd">
              <a:solidFill>
                <a:schemeClr val="accent2"/>
              </a:solidFill>
              <a:prstDash val="sysDot"/>
              <a:round/>
            </a:ln>
            <a:effectLst/>
          </c:spPr>
          <c:marker>
            <c:symbol val="none"/>
          </c:marker>
          <c:cat>
            <c:strRef>
              <c:f>Grafdata!$C$32:$AQ$32</c:f>
              <c:strCache>
                <c:ptCount val="39"/>
                <c:pt idx="2">
                  <c:v>2012</c:v>
                </c:pt>
                <c:pt idx="6">
                  <c:v>2013</c:v>
                </c:pt>
                <c:pt idx="10">
                  <c:v>2014</c:v>
                </c:pt>
                <c:pt idx="14">
                  <c:v>2015</c:v>
                </c:pt>
                <c:pt idx="18">
                  <c:v>2016</c:v>
                </c:pt>
                <c:pt idx="22">
                  <c:v>2017</c:v>
                </c:pt>
                <c:pt idx="26">
                  <c:v>2018</c:v>
                </c:pt>
                <c:pt idx="30">
                  <c:v>2019</c:v>
                </c:pt>
                <c:pt idx="34">
                  <c:v>2020</c:v>
                </c:pt>
                <c:pt idx="38">
                  <c:v>2021</c:v>
                </c:pt>
              </c:strCache>
            </c:strRef>
          </c:cat>
          <c:val>
            <c:numRef>
              <c:f>Grafdata!$C$54:$AQ$54</c:f>
              <c:numCache>
                <c:formatCode>General</c:formatCode>
                <c:ptCount val="41"/>
                <c:pt idx="0">
                  <c:v>103</c:v>
                </c:pt>
                <c:pt idx="1">
                  <c:v>95.976309538642539</c:v>
                </c:pt>
                <c:pt idx="2">
                  <c:v>95.481775041296046</c:v>
                </c:pt>
                <c:pt idx="3">
                  <c:v>105.27232540778328</c:v>
                </c:pt>
                <c:pt idx="4">
                  <c:v>102.91583743568208</c:v>
                </c:pt>
                <c:pt idx="5">
                  <c:v>97.399286472910632</c:v>
                </c:pt>
                <c:pt idx="6">
                  <c:v>95.143862000385312</c:v>
                </c:pt>
                <c:pt idx="7">
                  <c:v>100.82443825931811</c:v>
                </c:pt>
                <c:pt idx="8">
                  <c:v>99.351344277272389</c:v>
                </c:pt>
                <c:pt idx="9">
                  <c:v>96.165147974824833</c:v>
                </c:pt>
                <c:pt idx="10">
                  <c:v>95.803985478857086</c:v>
                </c:pt>
                <c:pt idx="11">
                  <c:v>101.34740300548594</c:v>
                </c:pt>
                <c:pt idx="12">
                  <c:v>100.08937650244188</c:v>
                </c:pt>
                <c:pt idx="13">
                  <c:v>95.339757970300937</c:v>
                </c:pt>
                <c:pt idx="14">
                  <c:v>95.195651839390194</c:v>
                </c:pt>
                <c:pt idx="15">
                  <c:v>102.42476249077031</c:v>
                </c:pt>
                <c:pt idx="16">
                  <c:v>101.0093299763511</c:v>
                </c:pt>
                <c:pt idx="17">
                  <c:v>93.939200479104557</c:v>
                </c:pt>
                <c:pt idx="18">
                  <c:v>93.410613463336148</c:v>
                </c:pt>
                <c:pt idx="19">
                  <c:v>104.13209101808545</c:v>
                </c:pt>
                <c:pt idx="20">
                  <c:v>102.66180583251463</c:v>
                </c:pt>
                <c:pt idx="21">
                  <c:v>97.588159376009386</c:v>
                </c:pt>
                <c:pt idx="22">
                  <c:v>95.962081062393793</c:v>
                </c:pt>
                <c:pt idx="23">
                  <c:v>105.4747770132676</c:v>
                </c:pt>
                <c:pt idx="24">
                  <c:v>102.22771424086228</c:v>
                </c:pt>
                <c:pt idx="25">
                  <c:v>99.395583944147901</c:v>
                </c:pt>
                <c:pt idx="26">
                  <c:v>100.79780557476755</c:v>
                </c:pt>
                <c:pt idx="27">
                  <c:v>109.7406260434894</c:v>
                </c:pt>
                <c:pt idx="28">
                  <c:v>105.21381709222861</c:v>
                </c:pt>
                <c:pt idx="29">
                  <c:v>101.36117134606175</c:v>
                </c:pt>
                <c:pt idx="30">
                  <c:v>101.38745117730888</c:v>
                </c:pt>
                <c:pt idx="31">
                  <c:v>110.18610200620202</c:v>
                </c:pt>
                <c:pt idx="32">
                  <c:v>106.6103260068211</c:v>
                </c:pt>
                <c:pt idx="33">
                  <c:v>95.95303702769705</c:v>
                </c:pt>
                <c:pt idx="34">
                  <c:v>93.113001273691467</c:v>
                </c:pt>
                <c:pt idx="35">
                  <c:v>106.65765053286863</c:v>
                </c:pt>
                <c:pt idx="36">
                  <c:v>101.93779079251038</c:v>
                </c:pt>
                <c:pt idx="37">
                  <c:v>99.597680170937366</c:v>
                </c:pt>
                <c:pt idx="38">
                  <c:v>102.23107188907589</c:v>
                </c:pt>
                <c:pt idx="39">
                  <c:v>113.23119435372459</c:v>
                </c:pt>
                <c:pt idx="40">
                  <c:v>107.60468265674936</c:v>
                </c:pt>
              </c:numCache>
            </c:numRef>
          </c:val>
          <c:smooth val="0"/>
          <c:extLst>
            <c:ext xmlns:c16="http://schemas.microsoft.com/office/drawing/2014/chart" uri="{C3380CC4-5D6E-409C-BE32-E72D297353CC}">
              <c16:uniqueId val="{00000001-F725-4FD4-A461-C8BAFFA1E8B2}"/>
            </c:ext>
          </c:extLst>
        </c:ser>
        <c:ser>
          <c:idx val="2"/>
          <c:order val="2"/>
          <c:tx>
            <c:strRef>
              <c:f>Grafdata!$B$55</c:f>
              <c:strCache>
                <c:ptCount val="1"/>
                <c:pt idx="0">
                  <c:v>Tjänster</c:v>
                </c:pt>
              </c:strCache>
            </c:strRef>
          </c:tx>
          <c:spPr>
            <a:ln w="28575" cap="rnd">
              <a:solidFill>
                <a:schemeClr val="accent3"/>
              </a:solidFill>
              <a:prstDash val="sysDash"/>
              <a:round/>
            </a:ln>
            <a:effectLst/>
          </c:spPr>
          <c:marker>
            <c:symbol val="none"/>
          </c:marker>
          <c:cat>
            <c:strRef>
              <c:f>Grafdata!$C$32:$AQ$32</c:f>
              <c:strCache>
                <c:ptCount val="39"/>
                <c:pt idx="2">
                  <c:v>2012</c:v>
                </c:pt>
                <c:pt idx="6">
                  <c:v>2013</c:v>
                </c:pt>
                <c:pt idx="10">
                  <c:v>2014</c:v>
                </c:pt>
                <c:pt idx="14">
                  <c:v>2015</c:v>
                </c:pt>
                <c:pt idx="18">
                  <c:v>2016</c:v>
                </c:pt>
                <c:pt idx="22">
                  <c:v>2017</c:v>
                </c:pt>
                <c:pt idx="26">
                  <c:v>2018</c:v>
                </c:pt>
                <c:pt idx="30">
                  <c:v>2019</c:v>
                </c:pt>
                <c:pt idx="34">
                  <c:v>2020</c:v>
                </c:pt>
                <c:pt idx="38">
                  <c:v>2021</c:v>
                </c:pt>
              </c:strCache>
            </c:strRef>
          </c:cat>
          <c:val>
            <c:numRef>
              <c:f>Grafdata!$C$55:$AQ$55</c:f>
              <c:numCache>
                <c:formatCode>General</c:formatCode>
                <c:ptCount val="41"/>
                <c:pt idx="0">
                  <c:v>104</c:v>
                </c:pt>
                <c:pt idx="1">
                  <c:v>97.392468791332959</c:v>
                </c:pt>
                <c:pt idx="2">
                  <c:v>97.691213697580025</c:v>
                </c:pt>
                <c:pt idx="3">
                  <c:v>104.02516006881524</c:v>
                </c:pt>
                <c:pt idx="4">
                  <c:v>104.97350717002701</c:v>
                </c:pt>
                <c:pt idx="5">
                  <c:v>102.34610130103624</c:v>
                </c:pt>
                <c:pt idx="6">
                  <c:v>102.4217052894315</c:v>
                </c:pt>
                <c:pt idx="7">
                  <c:v>107.36514485348191</c:v>
                </c:pt>
                <c:pt idx="8">
                  <c:v>107.60190731433102</c:v>
                </c:pt>
                <c:pt idx="9">
                  <c:v>106.15037205670563</c:v>
                </c:pt>
                <c:pt idx="10">
                  <c:v>105.59580245110995</c:v>
                </c:pt>
                <c:pt idx="11">
                  <c:v>111.7467046792033</c:v>
                </c:pt>
                <c:pt idx="12">
                  <c:v>112.81356464985807</c:v>
                </c:pt>
                <c:pt idx="13">
                  <c:v>108.82610657821718</c:v>
                </c:pt>
                <c:pt idx="14">
                  <c:v>109.73648293325593</c:v>
                </c:pt>
                <c:pt idx="15">
                  <c:v>115.92103455159952</c:v>
                </c:pt>
                <c:pt idx="16">
                  <c:v>116.82799616266486</c:v>
                </c:pt>
                <c:pt idx="17">
                  <c:v>114.42116043539015</c:v>
                </c:pt>
                <c:pt idx="18">
                  <c:v>115.22792493317431</c:v>
                </c:pt>
                <c:pt idx="19">
                  <c:v>121.43751963901305</c:v>
                </c:pt>
                <c:pt idx="20">
                  <c:v>123.13290286084943</c:v>
                </c:pt>
                <c:pt idx="21">
                  <c:v>121.62602236226311</c:v>
                </c:pt>
                <c:pt idx="22">
                  <c:v>119.72883327775493</c:v>
                </c:pt>
                <c:pt idx="23">
                  <c:v>125.21992593596896</c:v>
                </c:pt>
                <c:pt idx="24">
                  <c:v>126.6354511313362</c:v>
                </c:pt>
                <c:pt idx="25">
                  <c:v>123.78964773232613</c:v>
                </c:pt>
                <c:pt idx="26">
                  <c:v>123.09225476676505</c:v>
                </c:pt>
                <c:pt idx="27">
                  <c:v>130.71778355037614</c:v>
                </c:pt>
                <c:pt idx="28">
                  <c:v>131.00226594726411</c:v>
                </c:pt>
                <c:pt idx="29">
                  <c:v>128.91063158724251</c:v>
                </c:pt>
                <c:pt idx="30">
                  <c:v>130.09275189258395</c:v>
                </c:pt>
                <c:pt idx="31">
                  <c:v>135.71920414318581</c:v>
                </c:pt>
                <c:pt idx="32">
                  <c:v>136.56155052848416</c:v>
                </c:pt>
                <c:pt idx="33">
                  <c:v>132.00187628009246</c:v>
                </c:pt>
                <c:pt idx="34">
                  <c:v>132.83005479407197</c:v>
                </c:pt>
                <c:pt idx="35">
                  <c:v>129.54435983465578</c:v>
                </c:pt>
                <c:pt idx="36">
                  <c:v>131.27755533673778</c:v>
                </c:pt>
                <c:pt idx="37">
                  <c:v>129.24143892090268</c:v>
                </c:pt>
                <c:pt idx="38">
                  <c:v>131.68466486229292</c:v>
                </c:pt>
                <c:pt idx="39">
                  <c:v>139.45582447308755</c:v>
                </c:pt>
                <c:pt idx="40">
                  <c:v>142.90630284904066</c:v>
                </c:pt>
              </c:numCache>
            </c:numRef>
          </c:val>
          <c:smooth val="0"/>
          <c:extLst>
            <c:ext xmlns:c16="http://schemas.microsoft.com/office/drawing/2014/chart" uri="{C3380CC4-5D6E-409C-BE32-E72D297353CC}">
              <c16:uniqueId val="{00000002-F725-4FD4-A461-C8BAFFA1E8B2}"/>
            </c:ext>
          </c:extLst>
        </c:ser>
        <c:ser>
          <c:idx val="3"/>
          <c:order val="3"/>
          <c:tx>
            <c:strRef>
              <c:f>Grafdata!$B$56</c:f>
              <c:strCache>
                <c:ptCount val="1"/>
                <c:pt idx="0">
                  <c:v>Övrigt</c:v>
                </c:pt>
              </c:strCache>
            </c:strRef>
          </c:tx>
          <c:spPr>
            <a:ln w="28575" cap="rnd">
              <a:solidFill>
                <a:schemeClr val="accent4"/>
              </a:solidFill>
              <a:prstDash val="dash"/>
              <a:round/>
            </a:ln>
            <a:effectLst/>
          </c:spPr>
          <c:marker>
            <c:symbol val="none"/>
          </c:marker>
          <c:cat>
            <c:strRef>
              <c:f>Grafdata!$C$32:$AQ$32</c:f>
              <c:strCache>
                <c:ptCount val="39"/>
                <c:pt idx="2">
                  <c:v>2012</c:v>
                </c:pt>
                <c:pt idx="6">
                  <c:v>2013</c:v>
                </c:pt>
                <c:pt idx="10">
                  <c:v>2014</c:v>
                </c:pt>
                <c:pt idx="14">
                  <c:v>2015</c:v>
                </c:pt>
                <c:pt idx="18">
                  <c:v>2016</c:v>
                </c:pt>
                <c:pt idx="22">
                  <c:v>2017</c:v>
                </c:pt>
                <c:pt idx="26">
                  <c:v>2018</c:v>
                </c:pt>
                <c:pt idx="30">
                  <c:v>2019</c:v>
                </c:pt>
                <c:pt idx="34">
                  <c:v>2020</c:v>
                </c:pt>
                <c:pt idx="38">
                  <c:v>2021</c:v>
                </c:pt>
              </c:strCache>
            </c:strRef>
          </c:cat>
          <c:val>
            <c:numRef>
              <c:f>Grafdata!$C$56:$AQ$56</c:f>
              <c:numCache>
                <c:formatCode>General</c:formatCode>
                <c:ptCount val="41"/>
                <c:pt idx="0">
                  <c:v>105</c:v>
                </c:pt>
                <c:pt idx="1">
                  <c:v>104.19436315404425</c:v>
                </c:pt>
                <c:pt idx="2">
                  <c:v>92.651144224115328</c:v>
                </c:pt>
                <c:pt idx="3">
                  <c:v>102.91375428910818</c:v>
                </c:pt>
                <c:pt idx="4">
                  <c:v>104.94728330982034</c:v>
                </c:pt>
                <c:pt idx="5">
                  <c:v>105.71623819341018</c:v>
                </c:pt>
                <c:pt idx="6">
                  <c:v>92.915911064336086</c:v>
                </c:pt>
                <c:pt idx="7">
                  <c:v>103.44225023833077</c:v>
                </c:pt>
                <c:pt idx="8">
                  <c:v>107.31616718838855</c:v>
                </c:pt>
                <c:pt idx="9">
                  <c:v>109.71170872924075</c:v>
                </c:pt>
                <c:pt idx="10">
                  <c:v>96.757986636621141</c:v>
                </c:pt>
                <c:pt idx="11">
                  <c:v>107.38765283170221</c:v>
                </c:pt>
                <c:pt idx="12">
                  <c:v>111.47596000659088</c:v>
                </c:pt>
                <c:pt idx="13">
                  <c:v>113.63605319699641</c:v>
                </c:pt>
                <c:pt idx="14">
                  <c:v>99.511651185912385</c:v>
                </c:pt>
                <c:pt idx="15">
                  <c:v>112.41387778187026</c:v>
                </c:pt>
                <c:pt idx="16">
                  <c:v>115.83883284663933</c:v>
                </c:pt>
                <c:pt idx="17">
                  <c:v>119.98695701976627</c:v>
                </c:pt>
                <c:pt idx="18">
                  <c:v>104.99723495032418</c:v>
                </c:pt>
                <c:pt idx="19">
                  <c:v>117.4473641174033</c:v>
                </c:pt>
                <c:pt idx="20">
                  <c:v>120.26711112865117</c:v>
                </c:pt>
                <c:pt idx="21">
                  <c:v>124.45007037860374</c:v>
                </c:pt>
                <c:pt idx="22">
                  <c:v>109.91849954349216</c:v>
                </c:pt>
                <c:pt idx="23">
                  <c:v>125.40995815263086</c:v>
                </c:pt>
                <c:pt idx="24">
                  <c:v>128.19826704512283</c:v>
                </c:pt>
                <c:pt idx="25">
                  <c:v>132.9245378379824</c:v>
                </c:pt>
                <c:pt idx="26">
                  <c:v>119.01341187047866</c:v>
                </c:pt>
                <c:pt idx="27">
                  <c:v>132.78537682776187</c:v>
                </c:pt>
                <c:pt idx="28">
                  <c:v>134.93610474424298</c:v>
                </c:pt>
                <c:pt idx="29">
                  <c:v>139.94631920912582</c:v>
                </c:pt>
                <c:pt idx="30">
                  <c:v>125.704983431055</c:v>
                </c:pt>
                <c:pt idx="31">
                  <c:v>142.03575065600197</c:v>
                </c:pt>
                <c:pt idx="32">
                  <c:v>144.92460658905961</c:v>
                </c:pt>
                <c:pt idx="33">
                  <c:v>144.84267578046874</c:v>
                </c:pt>
                <c:pt idx="34">
                  <c:v>129.18554069045277</c:v>
                </c:pt>
                <c:pt idx="35">
                  <c:v>141.5150492531051</c:v>
                </c:pt>
                <c:pt idx="36">
                  <c:v>141.84059490935923</c:v>
                </c:pt>
                <c:pt idx="37">
                  <c:v>145.12387754228547</c:v>
                </c:pt>
                <c:pt idx="38">
                  <c:v>132.79070786388306</c:v>
                </c:pt>
                <c:pt idx="39">
                  <c:v>151.15928959016924</c:v>
                </c:pt>
                <c:pt idx="40">
                  <c:v>155.73201951058351</c:v>
                </c:pt>
              </c:numCache>
            </c:numRef>
          </c:val>
          <c:smooth val="0"/>
          <c:extLst>
            <c:ext xmlns:c16="http://schemas.microsoft.com/office/drawing/2014/chart" uri="{C3380CC4-5D6E-409C-BE32-E72D297353CC}">
              <c16:uniqueId val="{00000003-F725-4FD4-A461-C8BAFFA1E8B2}"/>
            </c:ext>
          </c:extLst>
        </c:ser>
        <c:dLbls>
          <c:showLegendKey val="0"/>
          <c:showVal val="0"/>
          <c:showCatName val="0"/>
          <c:showSerName val="0"/>
          <c:showPercent val="0"/>
          <c:showBubbleSize val="0"/>
        </c:dLbls>
        <c:smooth val="0"/>
        <c:axId val="734920512"/>
        <c:axId val="734924120"/>
      </c:lineChart>
      <c:catAx>
        <c:axId val="734920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34924120"/>
        <c:crosses val="autoZero"/>
        <c:auto val="1"/>
        <c:lblAlgn val="ctr"/>
        <c:lblOffset val="100"/>
        <c:noMultiLvlLbl val="0"/>
      </c:catAx>
      <c:valAx>
        <c:axId val="734924120"/>
        <c:scaling>
          <c:orientation val="minMax"/>
          <c:max val="200"/>
          <c:min val="6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34920512"/>
        <c:crosses val="autoZero"/>
        <c:crossBetween val="between"/>
      </c:valAx>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chart>
  <c:txPr>
    <a:bodyPr/>
    <a:lstStyle/>
    <a:p>
      <a:pPr>
        <a:defRPr/>
      </a:pPr>
      <a:endParaRPr lang="sv-S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Grafdata!$A$32</c:f>
              <c:strCache>
                <c:ptCount val="1"/>
                <c:pt idx="0">
                  <c:v>Dalarnas län</c:v>
                </c:pt>
              </c:strCache>
            </c:strRef>
          </c:tx>
          <c:spPr>
            <a:ln w="28575" cap="rnd">
              <a:solidFill>
                <a:schemeClr val="accent2"/>
              </a:solidFill>
              <a:prstDash val="solid"/>
              <a:round/>
            </a:ln>
            <a:effectLst/>
          </c:spPr>
          <c:marker>
            <c:symbol val="none"/>
          </c:marker>
          <c:cat>
            <c:strRef>
              <c:f>Grafdata!$B$20:$AO$20</c:f>
              <c:strCache>
                <c:ptCount val="39"/>
                <c:pt idx="2">
                  <c:v>2012</c:v>
                </c:pt>
                <c:pt idx="6">
                  <c:v>2013</c:v>
                </c:pt>
                <c:pt idx="10">
                  <c:v>2014</c:v>
                </c:pt>
                <c:pt idx="14">
                  <c:v>2015</c:v>
                </c:pt>
                <c:pt idx="18">
                  <c:v>2016</c:v>
                </c:pt>
                <c:pt idx="22">
                  <c:v>2017</c:v>
                </c:pt>
                <c:pt idx="26">
                  <c:v>2018</c:v>
                </c:pt>
                <c:pt idx="30">
                  <c:v>2019</c:v>
                </c:pt>
                <c:pt idx="34">
                  <c:v>2020</c:v>
                </c:pt>
                <c:pt idx="38">
                  <c:v>2021</c:v>
                </c:pt>
              </c:strCache>
            </c:strRef>
          </c:cat>
          <c:val>
            <c:numRef>
              <c:f>Grafdata!$B$32:$AP$32</c:f>
              <c:numCache>
                <c:formatCode>General</c:formatCode>
                <c:ptCount val="41"/>
                <c:pt idx="0">
                  <c:v>410.5</c:v>
                </c:pt>
                <c:pt idx="1">
                  <c:v>398</c:v>
                </c:pt>
                <c:pt idx="2">
                  <c:v>385.25</c:v>
                </c:pt>
                <c:pt idx="3">
                  <c:v>372.5</c:v>
                </c:pt>
                <c:pt idx="4">
                  <c:v>361.75</c:v>
                </c:pt>
                <c:pt idx="5">
                  <c:v>350.5</c:v>
                </c:pt>
                <c:pt idx="6">
                  <c:v>324.75</c:v>
                </c:pt>
                <c:pt idx="7">
                  <c:v>318.5</c:v>
                </c:pt>
                <c:pt idx="8">
                  <c:v>318</c:v>
                </c:pt>
                <c:pt idx="9">
                  <c:v>307.25</c:v>
                </c:pt>
                <c:pt idx="10">
                  <c:v>297.75</c:v>
                </c:pt>
                <c:pt idx="11">
                  <c:v>307.5</c:v>
                </c:pt>
                <c:pt idx="12">
                  <c:v>318.5</c:v>
                </c:pt>
                <c:pt idx="13">
                  <c:v>329.25</c:v>
                </c:pt>
                <c:pt idx="14">
                  <c:v>330.25</c:v>
                </c:pt>
                <c:pt idx="15">
                  <c:v>325</c:v>
                </c:pt>
                <c:pt idx="16">
                  <c:v>319.75</c:v>
                </c:pt>
                <c:pt idx="17">
                  <c:v>328</c:v>
                </c:pt>
                <c:pt idx="18">
                  <c:v>342.75</c:v>
                </c:pt>
                <c:pt idx="19">
                  <c:v>337.25</c:v>
                </c:pt>
                <c:pt idx="20">
                  <c:v>341.75</c:v>
                </c:pt>
                <c:pt idx="21">
                  <c:v>333.75</c:v>
                </c:pt>
                <c:pt idx="22">
                  <c:v>339.5</c:v>
                </c:pt>
                <c:pt idx="23">
                  <c:v>350.5</c:v>
                </c:pt>
                <c:pt idx="24">
                  <c:v>358</c:v>
                </c:pt>
                <c:pt idx="25">
                  <c:v>371</c:v>
                </c:pt>
                <c:pt idx="26">
                  <c:v>360</c:v>
                </c:pt>
                <c:pt idx="27">
                  <c:v>363.75</c:v>
                </c:pt>
                <c:pt idx="28">
                  <c:v>360</c:v>
                </c:pt>
                <c:pt idx="29">
                  <c:v>349.5</c:v>
                </c:pt>
                <c:pt idx="30">
                  <c:v>352.25</c:v>
                </c:pt>
                <c:pt idx="31">
                  <c:v>347.5</c:v>
                </c:pt>
                <c:pt idx="32">
                  <c:v>350.75</c:v>
                </c:pt>
                <c:pt idx="33">
                  <c:v>350.75</c:v>
                </c:pt>
                <c:pt idx="34">
                  <c:v>370.25</c:v>
                </c:pt>
                <c:pt idx="35">
                  <c:v>374</c:v>
                </c:pt>
                <c:pt idx="36">
                  <c:v>374</c:v>
                </c:pt>
                <c:pt idx="37">
                  <c:v>400.5</c:v>
                </c:pt>
                <c:pt idx="38">
                  <c:v>404</c:v>
                </c:pt>
                <c:pt idx="39">
                  <c:v>422.25</c:v>
                </c:pt>
                <c:pt idx="40">
                  <c:v>421.5</c:v>
                </c:pt>
              </c:numCache>
            </c:numRef>
          </c:val>
          <c:smooth val="0"/>
          <c:extLst>
            <c:ext xmlns:c16="http://schemas.microsoft.com/office/drawing/2014/chart" uri="{C3380CC4-5D6E-409C-BE32-E72D297353CC}">
              <c16:uniqueId val="{00000000-A096-4DE3-80A4-C4D93AB8DC9B}"/>
            </c:ext>
          </c:extLst>
        </c:ser>
        <c:ser>
          <c:idx val="1"/>
          <c:order val="1"/>
          <c:tx>
            <c:strRef>
              <c:f>Grafdata!$A$34</c:f>
              <c:strCache>
                <c:ptCount val="1"/>
                <c:pt idx="0">
                  <c:v>Ludvika kommun</c:v>
                </c:pt>
              </c:strCache>
            </c:strRef>
          </c:tx>
          <c:spPr>
            <a:ln w="28575" cap="rnd">
              <a:solidFill>
                <a:schemeClr val="accent3"/>
              </a:solidFill>
              <a:prstDash val="sysDot"/>
              <a:round/>
            </a:ln>
            <a:effectLst/>
          </c:spPr>
          <c:marker>
            <c:symbol val="none"/>
          </c:marker>
          <c:cat>
            <c:strRef>
              <c:f>Grafdata!$B$20:$AO$20</c:f>
              <c:strCache>
                <c:ptCount val="39"/>
                <c:pt idx="2">
                  <c:v>2012</c:v>
                </c:pt>
                <c:pt idx="6">
                  <c:v>2013</c:v>
                </c:pt>
                <c:pt idx="10">
                  <c:v>2014</c:v>
                </c:pt>
                <c:pt idx="14">
                  <c:v>2015</c:v>
                </c:pt>
                <c:pt idx="18">
                  <c:v>2016</c:v>
                </c:pt>
                <c:pt idx="22">
                  <c:v>2017</c:v>
                </c:pt>
                <c:pt idx="26">
                  <c:v>2018</c:v>
                </c:pt>
                <c:pt idx="30">
                  <c:v>2019</c:v>
                </c:pt>
                <c:pt idx="34">
                  <c:v>2020</c:v>
                </c:pt>
                <c:pt idx="38">
                  <c:v>2021</c:v>
                </c:pt>
              </c:strCache>
            </c:strRef>
          </c:cat>
          <c:val>
            <c:numRef>
              <c:f>Grafdata!$B$34:$AP$34</c:f>
              <c:numCache>
                <c:formatCode>General</c:formatCode>
                <c:ptCount val="41"/>
                <c:pt idx="0">
                  <c:v>29.5</c:v>
                </c:pt>
                <c:pt idx="1">
                  <c:v>29</c:v>
                </c:pt>
                <c:pt idx="2">
                  <c:v>30.75</c:v>
                </c:pt>
                <c:pt idx="3">
                  <c:v>28.5</c:v>
                </c:pt>
                <c:pt idx="4">
                  <c:v>28.5</c:v>
                </c:pt>
                <c:pt idx="5">
                  <c:v>27</c:v>
                </c:pt>
                <c:pt idx="6">
                  <c:v>24.5</c:v>
                </c:pt>
                <c:pt idx="7">
                  <c:v>24.75</c:v>
                </c:pt>
                <c:pt idx="8">
                  <c:v>24.25</c:v>
                </c:pt>
                <c:pt idx="9">
                  <c:v>23.25</c:v>
                </c:pt>
                <c:pt idx="10">
                  <c:v>23.25</c:v>
                </c:pt>
                <c:pt idx="11">
                  <c:v>21.5</c:v>
                </c:pt>
                <c:pt idx="12">
                  <c:v>22.25</c:v>
                </c:pt>
                <c:pt idx="13">
                  <c:v>24.5</c:v>
                </c:pt>
                <c:pt idx="14">
                  <c:v>24.75</c:v>
                </c:pt>
                <c:pt idx="15">
                  <c:v>26.5</c:v>
                </c:pt>
                <c:pt idx="16">
                  <c:v>25</c:v>
                </c:pt>
                <c:pt idx="17">
                  <c:v>21.5</c:v>
                </c:pt>
                <c:pt idx="18">
                  <c:v>21.25</c:v>
                </c:pt>
                <c:pt idx="19">
                  <c:v>21.25</c:v>
                </c:pt>
                <c:pt idx="20">
                  <c:v>21</c:v>
                </c:pt>
                <c:pt idx="21">
                  <c:v>22.75</c:v>
                </c:pt>
                <c:pt idx="22">
                  <c:v>24</c:v>
                </c:pt>
                <c:pt idx="23">
                  <c:v>25.25</c:v>
                </c:pt>
                <c:pt idx="24">
                  <c:v>24.25</c:v>
                </c:pt>
                <c:pt idx="25">
                  <c:v>26.5</c:v>
                </c:pt>
                <c:pt idx="26">
                  <c:v>24</c:v>
                </c:pt>
                <c:pt idx="27">
                  <c:v>22.25</c:v>
                </c:pt>
                <c:pt idx="28">
                  <c:v>23.75</c:v>
                </c:pt>
                <c:pt idx="29">
                  <c:v>22.5</c:v>
                </c:pt>
                <c:pt idx="30">
                  <c:v>22.5</c:v>
                </c:pt>
                <c:pt idx="31">
                  <c:v>22.5</c:v>
                </c:pt>
                <c:pt idx="32">
                  <c:v>22</c:v>
                </c:pt>
                <c:pt idx="33">
                  <c:v>20.75</c:v>
                </c:pt>
                <c:pt idx="34">
                  <c:v>23.5</c:v>
                </c:pt>
                <c:pt idx="35">
                  <c:v>22.75</c:v>
                </c:pt>
                <c:pt idx="36">
                  <c:v>24.5</c:v>
                </c:pt>
                <c:pt idx="37">
                  <c:v>26.75</c:v>
                </c:pt>
                <c:pt idx="38">
                  <c:v>26.5</c:v>
                </c:pt>
                <c:pt idx="39">
                  <c:v>29.25</c:v>
                </c:pt>
                <c:pt idx="40">
                  <c:v>27.75</c:v>
                </c:pt>
              </c:numCache>
            </c:numRef>
          </c:val>
          <c:smooth val="0"/>
          <c:extLst>
            <c:ext xmlns:c16="http://schemas.microsoft.com/office/drawing/2014/chart" uri="{C3380CC4-5D6E-409C-BE32-E72D297353CC}">
              <c16:uniqueId val="{00000001-A096-4DE3-80A4-C4D93AB8DC9B}"/>
            </c:ext>
          </c:extLst>
        </c:ser>
        <c:ser>
          <c:idx val="2"/>
          <c:order val="2"/>
          <c:tx>
            <c:strRef>
              <c:f>Grafdata!$A$33</c:f>
              <c:strCache>
                <c:ptCount val="1"/>
                <c:pt idx="0">
                  <c:v>Smedjebackens kommun</c:v>
                </c:pt>
              </c:strCache>
            </c:strRef>
          </c:tx>
          <c:spPr>
            <a:ln w="28575" cap="rnd">
              <a:solidFill>
                <a:schemeClr val="accent4"/>
              </a:solidFill>
              <a:prstDash val="sysDash"/>
              <a:round/>
            </a:ln>
            <a:effectLst/>
          </c:spPr>
          <c:marker>
            <c:symbol val="none"/>
          </c:marker>
          <c:cat>
            <c:strRef>
              <c:f>Grafdata!$B$20:$AO$20</c:f>
              <c:strCache>
                <c:ptCount val="39"/>
                <c:pt idx="2">
                  <c:v>2012</c:v>
                </c:pt>
                <c:pt idx="6">
                  <c:v>2013</c:v>
                </c:pt>
                <c:pt idx="10">
                  <c:v>2014</c:v>
                </c:pt>
                <c:pt idx="14">
                  <c:v>2015</c:v>
                </c:pt>
                <c:pt idx="18">
                  <c:v>2016</c:v>
                </c:pt>
                <c:pt idx="22">
                  <c:v>2017</c:v>
                </c:pt>
                <c:pt idx="26">
                  <c:v>2018</c:v>
                </c:pt>
                <c:pt idx="30">
                  <c:v>2019</c:v>
                </c:pt>
                <c:pt idx="34">
                  <c:v>2020</c:v>
                </c:pt>
                <c:pt idx="38">
                  <c:v>2021</c:v>
                </c:pt>
              </c:strCache>
            </c:strRef>
          </c:cat>
          <c:val>
            <c:numRef>
              <c:f>Grafdata!$B$33:$AP$33</c:f>
              <c:numCache>
                <c:formatCode>General</c:formatCode>
                <c:ptCount val="41"/>
                <c:pt idx="0">
                  <c:v>12.25</c:v>
                </c:pt>
                <c:pt idx="1">
                  <c:v>11.5</c:v>
                </c:pt>
                <c:pt idx="2">
                  <c:v>11</c:v>
                </c:pt>
                <c:pt idx="3">
                  <c:v>9.75</c:v>
                </c:pt>
                <c:pt idx="4">
                  <c:v>9.75</c:v>
                </c:pt>
                <c:pt idx="5">
                  <c:v>10.5</c:v>
                </c:pt>
                <c:pt idx="6">
                  <c:v>8.25</c:v>
                </c:pt>
                <c:pt idx="7">
                  <c:v>8.75</c:v>
                </c:pt>
                <c:pt idx="8">
                  <c:v>8.5</c:v>
                </c:pt>
                <c:pt idx="9">
                  <c:v>8.25</c:v>
                </c:pt>
                <c:pt idx="10">
                  <c:v>9.5</c:v>
                </c:pt>
                <c:pt idx="11">
                  <c:v>9.25</c:v>
                </c:pt>
                <c:pt idx="12">
                  <c:v>8.75</c:v>
                </c:pt>
                <c:pt idx="13">
                  <c:v>7.75</c:v>
                </c:pt>
                <c:pt idx="14">
                  <c:v>6</c:v>
                </c:pt>
                <c:pt idx="15">
                  <c:v>6.75</c:v>
                </c:pt>
                <c:pt idx="16">
                  <c:v>7.5</c:v>
                </c:pt>
                <c:pt idx="17">
                  <c:v>8.25</c:v>
                </c:pt>
                <c:pt idx="18">
                  <c:v>8.5</c:v>
                </c:pt>
                <c:pt idx="19">
                  <c:v>7.75</c:v>
                </c:pt>
                <c:pt idx="20">
                  <c:v>8.25</c:v>
                </c:pt>
                <c:pt idx="21">
                  <c:v>6.5</c:v>
                </c:pt>
                <c:pt idx="22">
                  <c:v>7.5</c:v>
                </c:pt>
                <c:pt idx="23">
                  <c:v>8</c:v>
                </c:pt>
                <c:pt idx="24">
                  <c:v>7.25</c:v>
                </c:pt>
                <c:pt idx="25">
                  <c:v>8.25</c:v>
                </c:pt>
                <c:pt idx="26">
                  <c:v>8.75</c:v>
                </c:pt>
                <c:pt idx="27">
                  <c:v>10</c:v>
                </c:pt>
                <c:pt idx="28">
                  <c:v>10.25</c:v>
                </c:pt>
                <c:pt idx="29">
                  <c:v>9.5</c:v>
                </c:pt>
                <c:pt idx="30">
                  <c:v>9.75</c:v>
                </c:pt>
                <c:pt idx="31">
                  <c:v>8.5</c:v>
                </c:pt>
                <c:pt idx="32">
                  <c:v>8.75</c:v>
                </c:pt>
                <c:pt idx="33">
                  <c:v>9.75</c:v>
                </c:pt>
                <c:pt idx="34">
                  <c:v>10.25</c:v>
                </c:pt>
                <c:pt idx="35">
                  <c:v>10.75</c:v>
                </c:pt>
                <c:pt idx="36">
                  <c:v>10</c:v>
                </c:pt>
                <c:pt idx="37">
                  <c:v>10.5</c:v>
                </c:pt>
                <c:pt idx="38">
                  <c:v>9.75</c:v>
                </c:pt>
                <c:pt idx="39">
                  <c:v>9.25</c:v>
                </c:pt>
                <c:pt idx="40">
                  <c:v>10</c:v>
                </c:pt>
              </c:numCache>
            </c:numRef>
          </c:val>
          <c:smooth val="0"/>
          <c:extLst>
            <c:ext xmlns:c16="http://schemas.microsoft.com/office/drawing/2014/chart" uri="{C3380CC4-5D6E-409C-BE32-E72D297353CC}">
              <c16:uniqueId val="{00000002-A096-4DE3-80A4-C4D93AB8DC9B}"/>
            </c:ext>
          </c:extLst>
        </c:ser>
        <c:dLbls>
          <c:showLegendKey val="0"/>
          <c:showVal val="0"/>
          <c:showCatName val="0"/>
          <c:showSerName val="0"/>
          <c:showPercent val="0"/>
          <c:showBubbleSize val="0"/>
        </c:dLbls>
        <c:smooth val="0"/>
        <c:axId val="772784184"/>
        <c:axId val="772785824"/>
      </c:lineChart>
      <c:catAx>
        <c:axId val="772784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5824"/>
        <c:crosses val="autoZero"/>
        <c:auto val="1"/>
        <c:lblAlgn val="ctr"/>
        <c:lblOffset val="100"/>
        <c:noMultiLvlLbl val="0"/>
      </c:catAx>
      <c:valAx>
        <c:axId val="772785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4184"/>
        <c:crosses val="autoZero"/>
        <c:crossBetween val="between"/>
      </c:valAx>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txPr>
    <a:bodyPr/>
    <a:lstStyle/>
    <a:p>
      <a:pPr>
        <a:defRPr/>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Grafdata!$A$32</c:f>
              <c:strCache>
                <c:ptCount val="1"/>
                <c:pt idx="0">
                  <c:v>Dalarnas län</c:v>
                </c:pt>
              </c:strCache>
            </c:strRef>
          </c:tx>
          <c:spPr>
            <a:ln w="28575" cap="rnd">
              <a:solidFill>
                <a:schemeClr val="accent2"/>
              </a:solidFill>
              <a:round/>
            </a:ln>
            <a:effectLst/>
          </c:spPr>
          <c:marker>
            <c:symbol val="none"/>
          </c:marker>
          <c:cat>
            <c:strRef>
              <c:f>Grafdata!$B$20:$AO$20</c:f>
              <c:strCache>
                <c:ptCount val="38"/>
                <c:pt idx="1">
                  <c:v>2012</c:v>
                </c:pt>
                <c:pt idx="5">
                  <c:v>2013</c:v>
                </c:pt>
                <c:pt idx="9">
                  <c:v>2014</c:v>
                </c:pt>
                <c:pt idx="13">
                  <c:v>2015</c:v>
                </c:pt>
                <c:pt idx="17">
                  <c:v>2016</c:v>
                </c:pt>
                <c:pt idx="21">
                  <c:v>2017</c:v>
                </c:pt>
                <c:pt idx="25">
                  <c:v>2018</c:v>
                </c:pt>
                <c:pt idx="29">
                  <c:v>2019</c:v>
                </c:pt>
                <c:pt idx="33">
                  <c:v>2020</c:v>
                </c:pt>
                <c:pt idx="37">
                  <c:v>2021</c:v>
                </c:pt>
              </c:strCache>
            </c:strRef>
          </c:cat>
          <c:val>
            <c:numRef>
              <c:f>Grafdata!$B$32:$AP$32</c:f>
              <c:numCache>
                <c:formatCode>General</c:formatCode>
                <c:ptCount val="41"/>
                <c:pt idx="0">
                  <c:v>44.75</c:v>
                </c:pt>
                <c:pt idx="1">
                  <c:v>47.75</c:v>
                </c:pt>
                <c:pt idx="2">
                  <c:v>48.75</c:v>
                </c:pt>
                <c:pt idx="3">
                  <c:v>46.75</c:v>
                </c:pt>
                <c:pt idx="4">
                  <c:v>54</c:v>
                </c:pt>
                <c:pt idx="5">
                  <c:v>54</c:v>
                </c:pt>
                <c:pt idx="6">
                  <c:v>52</c:v>
                </c:pt>
                <c:pt idx="7">
                  <c:v>52.75</c:v>
                </c:pt>
                <c:pt idx="8">
                  <c:v>44.5</c:v>
                </c:pt>
                <c:pt idx="9">
                  <c:v>40</c:v>
                </c:pt>
                <c:pt idx="10">
                  <c:v>40.75</c:v>
                </c:pt>
                <c:pt idx="11">
                  <c:v>42.25</c:v>
                </c:pt>
                <c:pt idx="12">
                  <c:v>41.5</c:v>
                </c:pt>
                <c:pt idx="13">
                  <c:v>49.25</c:v>
                </c:pt>
                <c:pt idx="14">
                  <c:v>46.75</c:v>
                </c:pt>
                <c:pt idx="15">
                  <c:v>44.25</c:v>
                </c:pt>
                <c:pt idx="16">
                  <c:v>44.5</c:v>
                </c:pt>
                <c:pt idx="17">
                  <c:v>36</c:v>
                </c:pt>
                <c:pt idx="18">
                  <c:v>33.5</c:v>
                </c:pt>
                <c:pt idx="19">
                  <c:v>31.5</c:v>
                </c:pt>
                <c:pt idx="20">
                  <c:v>29.5</c:v>
                </c:pt>
                <c:pt idx="21">
                  <c:v>31</c:v>
                </c:pt>
                <c:pt idx="22">
                  <c:v>35.5</c:v>
                </c:pt>
                <c:pt idx="23">
                  <c:v>38.5</c:v>
                </c:pt>
                <c:pt idx="24">
                  <c:v>39</c:v>
                </c:pt>
                <c:pt idx="25">
                  <c:v>40.75</c:v>
                </c:pt>
                <c:pt idx="26">
                  <c:v>38</c:v>
                </c:pt>
                <c:pt idx="27">
                  <c:v>40</c:v>
                </c:pt>
                <c:pt idx="28">
                  <c:v>41.25</c:v>
                </c:pt>
                <c:pt idx="29">
                  <c:v>41.5</c:v>
                </c:pt>
                <c:pt idx="30">
                  <c:v>45</c:v>
                </c:pt>
                <c:pt idx="31">
                  <c:v>41</c:v>
                </c:pt>
                <c:pt idx="32">
                  <c:v>40.25</c:v>
                </c:pt>
                <c:pt idx="33">
                  <c:v>38.5</c:v>
                </c:pt>
                <c:pt idx="34">
                  <c:v>38.75</c:v>
                </c:pt>
                <c:pt idx="35">
                  <c:v>41.25</c:v>
                </c:pt>
                <c:pt idx="36">
                  <c:v>41.5</c:v>
                </c:pt>
                <c:pt idx="37">
                  <c:v>43.25</c:v>
                </c:pt>
                <c:pt idx="38">
                  <c:v>42</c:v>
                </c:pt>
                <c:pt idx="39">
                  <c:v>39.25</c:v>
                </c:pt>
                <c:pt idx="40">
                  <c:v>41.25</c:v>
                </c:pt>
              </c:numCache>
            </c:numRef>
          </c:val>
          <c:smooth val="0"/>
          <c:extLst>
            <c:ext xmlns:c16="http://schemas.microsoft.com/office/drawing/2014/chart" uri="{C3380CC4-5D6E-409C-BE32-E72D297353CC}">
              <c16:uniqueId val="{00000000-656C-4C4B-B170-101A37667DED}"/>
            </c:ext>
          </c:extLst>
        </c:ser>
        <c:ser>
          <c:idx val="1"/>
          <c:order val="1"/>
          <c:tx>
            <c:strRef>
              <c:f>Grafdata!$A$34</c:f>
              <c:strCache>
                <c:ptCount val="1"/>
                <c:pt idx="0">
                  <c:v>Ludvika kommun</c:v>
                </c:pt>
              </c:strCache>
            </c:strRef>
          </c:tx>
          <c:spPr>
            <a:ln w="28575" cap="rnd">
              <a:solidFill>
                <a:schemeClr val="accent3"/>
              </a:solidFill>
              <a:prstDash val="sysDot"/>
              <a:round/>
            </a:ln>
            <a:effectLst/>
          </c:spPr>
          <c:marker>
            <c:symbol val="none"/>
          </c:marker>
          <c:cat>
            <c:strRef>
              <c:f>Grafdata!$B$20:$AO$20</c:f>
              <c:strCache>
                <c:ptCount val="38"/>
                <c:pt idx="1">
                  <c:v>2012</c:v>
                </c:pt>
                <c:pt idx="5">
                  <c:v>2013</c:v>
                </c:pt>
                <c:pt idx="9">
                  <c:v>2014</c:v>
                </c:pt>
                <c:pt idx="13">
                  <c:v>2015</c:v>
                </c:pt>
                <c:pt idx="17">
                  <c:v>2016</c:v>
                </c:pt>
                <c:pt idx="21">
                  <c:v>2017</c:v>
                </c:pt>
                <c:pt idx="25">
                  <c:v>2018</c:v>
                </c:pt>
                <c:pt idx="29">
                  <c:v>2019</c:v>
                </c:pt>
                <c:pt idx="33">
                  <c:v>2020</c:v>
                </c:pt>
                <c:pt idx="37">
                  <c:v>2021</c:v>
                </c:pt>
              </c:strCache>
            </c:strRef>
          </c:cat>
          <c:val>
            <c:numRef>
              <c:f>Grafdata!$B$34:$AP$34</c:f>
              <c:numCache>
                <c:formatCode>General</c:formatCode>
                <c:ptCount val="41"/>
                <c:pt idx="0">
                  <c:v>4.5</c:v>
                </c:pt>
                <c:pt idx="1">
                  <c:v>4</c:v>
                </c:pt>
                <c:pt idx="2">
                  <c:v>5.25</c:v>
                </c:pt>
                <c:pt idx="3">
                  <c:v>4</c:v>
                </c:pt>
                <c:pt idx="4">
                  <c:v>6</c:v>
                </c:pt>
                <c:pt idx="5">
                  <c:v>7</c:v>
                </c:pt>
                <c:pt idx="6">
                  <c:v>7</c:v>
                </c:pt>
                <c:pt idx="7">
                  <c:v>7.25</c:v>
                </c:pt>
                <c:pt idx="8">
                  <c:v>5.75</c:v>
                </c:pt>
                <c:pt idx="9">
                  <c:v>4.25</c:v>
                </c:pt>
                <c:pt idx="10">
                  <c:v>4</c:v>
                </c:pt>
                <c:pt idx="11">
                  <c:v>4.5</c:v>
                </c:pt>
                <c:pt idx="12">
                  <c:v>4.75</c:v>
                </c:pt>
                <c:pt idx="13">
                  <c:v>4.75</c:v>
                </c:pt>
                <c:pt idx="14">
                  <c:v>3.5</c:v>
                </c:pt>
                <c:pt idx="15">
                  <c:v>3.25</c:v>
                </c:pt>
                <c:pt idx="16">
                  <c:v>2.5</c:v>
                </c:pt>
                <c:pt idx="17">
                  <c:v>2.5</c:v>
                </c:pt>
                <c:pt idx="18">
                  <c:v>2.75</c:v>
                </c:pt>
                <c:pt idx="19">
                  <c:v>2.25</c:v>
                </c:pt>
                <c:pt idx="20">
                  <c:v>2.5</c:v>
                </c:pt>
                <c:pt idx="21">
                  <c:v>2.5</c:v>
                </c:pt>
                <c:pt idx="22">
                  <c:v>2</c:v>
                </c:pt>
                <c:pt idx="23">
                  <c:v>1.75</c:v>
                </c:pt>
                <c:pt idx="24">
                  <c:v>1</c:v>
                </c:pt>
                <c:pt idx="25">
                  <c:v>1.75</c:v>
                </c:pt>
                <c:pt idx="26">
                  <c:v>2.25</c:v>
                </c:pt>
                <c:pt idx="27">
                  <c:v>3.25</c:v>
                </c:pt>
                <c:pt idx="28">
                  <c:v>3.5</c:v>
                </c:pt>
                <c:pt idx="29">
                  <c:v>2.25</c:v>
                </c:pt>
                <c:pt idx="30">
                  <c:v>2.5</c:v>
                </c:pt>
                <c:pt idx="31">
                  <c:v>2.5</c:v>
                </c:pt>
                <c:pt idx="32">
                  <c:v>2.75</c:v>
                </c:pt>
                <c:pt idx="33">
                  <c:v>3.25</c:v>
                </c:pt>
                <c:pt idx="34">
                  <c:v>3</c:v>
                </c:pt>
                <c:pt idx="35">
                  <c:v>3.25</c:v>
                </c:pt>
                <c:pt idx="36">
                  <c:v>3.5</c:v>
                </c:pt>
                <c:pt idx="37">
                  <c:v>4</c:v>
                </c:pt>
                <c:pt idx="38">
                  <c:v>3.5</c:v>
                </c:pt>
                <c:pt idx="39">
                  <c:v>3</c:v>
                </c:pt>
                <c:pt idx="40">
                  <c:v>4</c:v>
                </c:pt>
              </c:numCache>
            </c:numRef>
          </c:val>
          <c:smooth val="0"/>
          <c:extLst>
            <c:ext xmlns:c16="http://schemas.microsoft.com/office/drawing/2014/chart" uri="{C3380CC4-5D6E-409C-BE32-E72D297353CC}">
              <c16:uniqueId val="{00000001-656C-4C4B-B170-101A37667DED}"/>
            </c:ext>
          </c:extLst>
        </c:ser>
        <c:ser>
          <c:idx val="2"/>
          <c:order val="2"/>
          <c:tx>
            <c:strRef>
              <c:f>Grafdata!$A$33</c:f>
              <c:strCache>
                <c:ptCount val="1"/>
                <c:pt idx="0">
                  <c:v>Smedjebackens kommun</c:v>
                </c:pt>
              </c:strCache>
            </c:strRef>
          </c:tx>
          <c:spPr>
            <a:ln w="28575" cap="rnd">
              <a:solidFill>
                <a:schemeClr val="accent4"/>
              </a:solidFill>
              <a:prstDash val="sysDash"/>
              <a:round/>
            </a:ln>
            <a:effectLst/>
          </c:spPr>
          <c:marker>
            <c:symbol val="none"/>
          </c:marker>
          <c:cat>
            <c:strRef>
              <c:f>Grafdata!$B$20:$AO$20</c:f>
              <c:strCache>
                <c:ptCount val="38"/>
                <c:pt idx="1">
                  <c:v>2012</c:v>
                </c:pt>
                <c:pt idx="5">
                  <c:v>2013</c:v>
                </c:pt>
                <c:pt idx="9">
                  <c:v>2014</c:v>
                </c:pt>
                <c:pt idx="13">
                  <c:v>2015</c:v>
                </c:pt>
                <c:pt idx="17">
                  <c:v>2016</c:v>
                </c:pt>
                <c:pt idx="21">
                  <c:v>2017</c:v>
                </c:pt>
                <c:pt idx="25">
                  <c:v>2018</c:v>
                </c:pt>
                <c:pt idx="29">
                  <c:v>2019</c:v>
                </c:pt>
                <c:pt idx="33">
                  <c:v>2020</c:v>
                </c:pt>
                <c:pt idx="37">
                  <c:v>2021</c:v>
                </c:pt>
              </c:strCache>
            </c:strRef>
          </c:cat>
          <c:val>
            <c:numRef>
              <c:f>Grafdata!$B$33:$AP$33</c:f>
              <c:numCache>
                <c:formatCode>General</c:formatCode>
                <c:ptCount val="41"/>
                <c:pt idx="0">
                  <c:v>3</c:v>
                </c:pt>
                <c:pt idx="1">
                  <c:v>2.75</c:v>
                </c:pt>
                <c:pt idx="2">
                  <c:v>2.75</c:v>
                </c:pt>
                <c:pt idx="3">
                  <c:v>1.75</c:v>
                </c:pt>
                <c:pt idx="4">
                  <c:v>2.75</c:v>
                </c:pt>
                <c:pt idx="5">
                  <c:v>2</c:v>
                </c:pt>
                <c:pt idx="6">
                  <c:v>1.75</c:v>
                </c:pt>
                <c:pt idx="7">
                  <c:v>1.75</c:v>
                </c:pt>
                <c:pt idx="8">
                  <c:v>0.5</c:v>
                </c:pt>
                <c:pt idx="9">
                  <c:v>0.75</c:v>
                </c:pt>
                <c:pt idx="10">
                  <c:v>1</c:v>
                </c:pt>
                <c:pt idx="11">
                  <c:v>0.75</c:v>
                </c:pt>
                <c:pt idx="12">
                  <c:v>0.75</c:v>
                </c:pt>
                <c:pt idx="13">
                  <c:v>0.75</c:v>
                </c:pt>
                <c:pt idx="14">
                  <c:v>0.5</c:v>
                </c:pt>
                <c:pt idx="15">
                  <c:v>0.5</c:v>
                </c:pt>
                <c:pt idx="16">
                  <c:v>1.25</c:v>
                </c:pt>
                <c:pt idx="17">
                  <c:v>1.5</c:v>
                </c:pt>
                <c:pt idx="18">
                  <c:v>1.5</c:v>
                </c:pt>
                <c:pt idx="19">
                  <c:v>1.75</c:v>
                </c:pt>
                <c:pt idx="20">
                  <c:v>1</c:v>
                </c:pt>
                <c:pt idx="21">
                  <c:v>0.75</c:v>
                </c:pt>
                <c:pt idx="22">
                  <c:v>1.75</c:v>
                </c:pt>
                <c:pt idx="23">
                  <c:v>1.5</c:v>
                </c:pt>
                <c:pt idx="24">
                  <c:v>2.25</c:v>
                </c:pt>
                <c:pt idx="25">
                  <c:v>2</c:v>
                </c:pt>
                <c:pt idx="26">
                  <c:v>1</c:v>
                </c:pt>
                <c:pt idx="27">
                  <c:v>2</c:v>
                </c:pt>
                <c:pt idx="28">
                  <c:v>1.25</c:v>
                </c:pt>
                <c:pt idx="29">
                  <c:v>1.5</c:v>
                </c:pt>
                <c:pt idx="30">
                  <c:v>1.5</c:v>
                </c:pt>
                <c:pt idx="31">
                  <c:v>0.5</c:v>
                </c:pt>
                <c:pt idx="32">
                  <c:v>0.75</c:v>
                </c:pt>
                <c:pt idx="33">
                  <c:v>1.25</c:v>
                </c:pt>
                <c:pt idx="34">
                  <c:v>1.25</c:v>
                </c:pt>
                <c:pt idx="35">
                  <c:v>1.75</c:v>
                </c:pt>
                <c:pt idx="36">
                  <c:v>1.75</c:v>
                </c:pt>
                <c:pt idx="37">
                  <c:v>1.25</c:v>
                </c:pt>
                <c:pt idx="38">
                  <c:v>1</c:v>
                </c:pt>
                <c:pt idx="39">
                  <c:v>0.5</c:v>
                </c:pt>
                <c:pt idx="40">
                  <c:v>0.75</c:v>
                </c:pt>
              </c:numCache>
            </c:numRef>
          </c:val>
          <c:smooth val="0"/>
          <c:extLst>
            <c:ext xmlns:c16="http://schemas.microsoft.com/office/drawing/2014/chart" uri="{C3380CC4-5D6E-409C-BE32-E72D297353CC}">
              <c16:uniqueId val="{00000002-656C-4C4B-B170-101A37667DED}"/>
            </c:ext>
          </c:extLst>
        </c:ser>
        <c:dLbls>
          <c:showLegendKey val="0"/>
          <c:showVal val="0"/>
          <c:showCatName val="0"/>
          <c:showSerName val="0"/>
          <c:showPercent val="0"/>
          <c:showBubbleSize val="0"/>
        </c:dLbls>
        <c:smooth val="0"/>
        <c:axId val="772784184"/>
        <c:axId val="772785824"/>
      </c:lineChart>
      <c:catAx>
        <c:axId val="772784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5824"/>
        <c:crosses val="autoZero"/>
        <c:auto val="1"/>
        <c:lblAlgn val="ctr"/>
        <c:lblOffset val="100"/>
        <c:noMultiLvlLbl val="0"/>
      </c:catAx>
      <c:valAx>
        <c:axId val="772785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4184"/>
        <c:crosses val="autoZero"/>
        <c:crossBetween val="between"/>
      </c:valAx>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txPr>
    <a:bodyPr/>
    <a:lstStyle/>
    <a:p>
      <a:pPr>
        <a:defRPr/>
      </a:pPr>
      <a:endParaRPr lang="sv-S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Grafdata!$A$14</c:f>
              <c:strCache>
                <c:ptCount val="1"/>
                <c:pt idx="0">
                  <c:v>Sverige</c:v>
                </c:pt>
              </c:strCache>
            </c:strRef>
          </c:tx>
          <c:spPr>
            <a:ln w="28575" cap="rnd">
              <a:solidFill>
                <a:schemeClr val="accent1"/>
              </a:solidFill>
              <a:prstDash val="sysDash"/>
              <a:round/>
            </a:ln>
            <a:effectLst/>
          </c:spPr>
          <c:marker>
            <c:symbol val="none"/>
          </c:marker>
          <c:cat>
            <c:strRef>
              <c:f>Grafdata!$B$13:$AP$13</c:f>
              <c:strCache>
                <c:ptCount val="39"/>
                <c:pt idx="2">
                  <c:v>2012</c:v>
                </c:pt>
                <c:pt idx="6">
                  <c:v>2013</c:v>
                </c:pt>
                <c:pt idx="10">
                  <c:v>2014</c:v>
                </c:pt>
                <c:pt idx="14">
                  <c:v>2015</c:v>
                </c:pt>
                <c:pt idx="18">
                  <c:v>2016</c:v>
                </c:pt>
                <c:pt idx="22">
                  <c:v>2017</c:v>
                </c:pt>
                <c:pt idx="26">
                  <c:v>2018</c:v>
                </c:pt>
                <c:pt idx="30">
                  <c:v>2019</c:v>
                </c:pt>
                <c:pt idx="34">
                  <c:v>2020</c:v>
                </c:pt>
                <c:pt idx="38">
                  <c:v>2021</c:v>
                </c:pt>
              </c:strCache>
            </c:strRef>
          </c:cat>
          <c:val>
            <c:numRef>
              <c:f>Grafdata!$B$14:$AP$14</c:f>
              <c:numCache>
                <c:formatCode>General</c:formatCode>
                <c:ptCount val="41"/>
                <c:pt idx="0">
                  <c:v>100</c:v>
                </c:pt>
                <c:pt idx="1">
                  <c:v>98.07549334069715</c:v>
                </c:pt>
                <c:pt idx="2">
                  <c:v>97.08562567708222</c:v>
                </c:pt>
                <c:pt idx="3">
                  <c:v>99.369118677910663</c:v>
                </c:pt>
                <c:pt idx="4">
                  <c:v>100.58839773137626</c:v>
                </c:pt>
                <c:pt idx="5">
                  <c:v>98.6596427130021</c:v>
                </c:pt>
                <c:pt idx="6">
                  <c:v>97.892813900630884</c:v>
                </c:pt>
                <c:pt idx="7">
                  <c:v>100.18267944006628</c:v>
                </c:pt>
                <c:pt idx="8">
                  <c:v>101.66960511502432</c:v>
                </c:pt>
                <c:pt idx="9">
                  <c:v>100</c:v>
                </c:pt>
                <c:pt idx="10">
                  <c:v>98.974021284278948</c:v>
                </c:pt>
                <c:pt idx="11">
                  <c:v>101.50604329077893</c:v>
                </c:pt>
                <c:pt idx="12">
                  <c:v>103.6302228264333</c:v>
                </c:pt>
                <c:pt idx="13">
                  <c:v>101.38071669817533</c:v>
                </c:pt>
                <c:pt idx="14">
                  <c:v>100.68398581048071</c:v>
                </c:pt>
                <c:pt idx="15">
                  <c:v>102.73806742145847</c:v>
                </c:pt>
                <c:pt idx="16">
                  <c:v>104.60097287422732</c:v>
                </c:pt>
                <c:pt idx="17">
                  <c:v>102.96535463177348</c:v>
                </c:pt>
                <c:pt idx="18">
                  <c:v>102.20277417634939</c:v>
                </c:pt>
                <c:pt idx="19">
                  <c:v>104.81763918686407</c:v>
                </c:pt>
                <c:pt idx="20">
                  <c:v>105.64819338530492</c:v>
                </c:pt>
                <c:pt idx="21">
                  <c:v>104.52875077001508</c:v>
                </c:pt>
                <c:pt idx="22">
                  <c:v>104.60309705376298</c:v>
                </c:pt>
                <c:pt idx="23">
                  <c:v>106.9290736453045</c:v>
                </c:pt>
                <c:pt idx="24">
                  <c:v>108.4138751407269</c:v>
                </c:pt>
                <c:pt idx="25">
                  <c:v>106.74427002570258</c:v>
                </c:pt>
                <c:pt idx="26">
                  <c:v>106.57221148331458</c:v>
                </c:pt>
                <c:pt idx="27">
                  <c:v>108.76011640503856</c:v>
                </c:pt>
                <c:pt idx="28">
                  <c:v>109.64165091233511</c:v>
                </c:pt>
                <c:pt idx="29">
                  <c:v>108.13985598062749</c:v>
                </c:pt>
                <c:pt idx="30">
                  <c:v>107.32417103893621</c:v>
                </c:pt>
                <c:pt idx="31">
                  <c:v>109.29965800709476</c:v>
                </c:pt>
                <c:pt idx="32">
                  <c:v>110.42972152006287</c:v>
                </c:pt>
                <c:pt idx="33">
                  <c:v>108.96828599953268</c:v>
                </c:pt>
                <c:pt idx="34">
                  <c:v>107.38789642500583</c:v>
                </c:pt>
                <c:pt idx="35">
                  <c:v>107.22008624168915</c:v>
                </c:pt>
                <c:pt idx="36">
                  <c:v>108.24181659833889</c:v>
                </c:pt>
                <c:pt idx="37">
                  <c:v>107.46011852921809</c:v>
                </c:pt>
                <c:pt idx="38">
                  <c:v>104.53937166769336</c:v>
                </c:pt>
                <c:pt idx="39">
                  <c:v>107.78936635724452</c:v>
                </c:pt>
                <c:pt idx="40">
                  <c:v>109.48233744716103</c:v>
                </c:pt>
              </c:numCache>
            </c:numRef>
          </c:val>
          <c:smooth val="0"/>
          <c:extLst>
            <c:ext xmlns:c16="http://schemas.microsoft.com/office/drawing/2014/chart" uri="{C3380CC4-5D6E-409C-BE32-E72D297353CC}">
              <c16:uniqueId val="{00000000-10CD-4CD0-B827-93DCF93FB780}"/>
            </c:ext>
          </c:extLst>
        </c:ser>
        <c:ser>
          <c:idx val="1"/>
          <c:order val="1"/>
          <c:tx>
            <c:strRef>
              <c:f>Grafdata!$A$15</c:f>
              <c:strCache>
                <c:ptCount val="1"/>
                <c:pt idx="0">
                  <c:v>SBA-länen</c:v>
                </c:pt>
              </c:strCache>
            </c:strRef>
          </c:tx>
          <c:spPr>
            <a:ln w="28575" cap="rnd">
              <a:solidFill>
                <a:schemeClr val="accent6"/>
              </a:solidFill>
              <a:prstDash val="sysDot"/>
              <a:round/>
            </a:ln>
            <a:effectLst/>
          </c:spPr>
          <c:marker>
            <c:symbol val="none"/>
          </c:marker>
          <c:cat>
            <c:strRef>
              <c:f>Grafdata!$B$13:$AP$13</c:f>
              <c:strCache>
                <c:ptCount val="39"/>
                <c:pt idx="2">
                  <c:v>2012</c:v>
                </c:pt>
                <c:pt idx="6">
                  <c:v>2013</c:v>
                </c:pt>
                <c:pt idx="10">
                  <c:v>2014</c:v>
                </c:pt>
                <c:pt idx="14">
                  <c:v>2015</c:v>
                </c:pt>
                <c:pt idx="18">
                  <c:v>2016</c:v>
                </c:pt>
                <c:pt idx="22">
                  <c:v>2017</c:v>
                </c:pt>
                <c:pt idx="26">
                  <c:v>2018</c:v>
                </c:pt>
                <c:pt idx="30">
                  <c:v>2019</c:v>
                </c:pt>
                <c:pt idx="34">
                  <c:v>2020</c:v>
                </c:pt>
                <c:pt idx="38">
                  <c:v>2021</c:v>
                </c:pt>
              </c:strCache>
            </c:strRef>
          </c:cat>
          <c:val>
            <c:numRef>
              <c:f>Grafdata!$B$15:$AP$15</c:f>
              <c:numCache>
                <c:formatCode>General</c:formatCode>
                <c:ptCount val="41"/>
                <c:pt idx="0">
                  <c:v>100</c:v>
                </c:pt>
                <c:pt idx="1">
                  <c:v>98.863850650575145</c:v>
                </c:pt>
                <c:pt idx="2">
                  <c:v>98.052988874222137</c:v>
                </c:pt>
                <c:pt idx="3">
                  <c:v>99.778427305298891</c:v>
                </c:pt>
                <c:pt idx="4">
                  <c:v>100.84857627757873</c:v>
                </c:pt>
                <c:pt idx="5">
                  <c:v>99.882142183669615</c:v>
                </c:pt>
                <c:pt idx="6">
                  <c:v>99.038280218744106</c:v>
                </c:pt>
                <c:pt idx="7">
                  <c:v>101.13614934942485</c:v>
                </c:pt>
                <c:pt idx="8">
                  <c:v>102.22986988497077</c:v>
                </c:pt>
                <c:pt idx="9">
                  <c:v>101.53686592494815</c:v>
                </c:pt>
                <c:pt idx="10">
                  <c:v>100.38185932491042</c:v>
                </c:pt>
                <c:pt idx="11">
                  <c:v>102.57872902130869</c:v>
                </c:pt>
                <c:pt idx="12">
                  <c:v>104.47388270790118</c:v>
                </c:pt>
                <c:pt idx="13">
                  <c:v>103.03130303601735</c:v>
                </c:pt>
                <c:pt idx="14">
                  <c:v>102.3948708278333</c:v>
                </c:pt>
                <c:pt idx="15">
                  <c:v>104.15330944748256</c:v>
                </c:pt>
                <c:pt idx="16">
                  <c:v>105.27060154629456</c:v>
                </c:pt>
                <c:pt idx="17">
                  <c:v>104.66716952621157</c:v>
                </c:pt>
                <c:pt idx="18">
                  <c:v>103.93645106496322</c:v>
                </c:pt>
                <c:pt idx="19">
                  <c:v>106.67075240429945</c:v>
                </c:pt>
                <c:pt idx="20">
                  <c:v>107.06204035451631</c:v>
                </c:pt>
                <c:pt idx="21">
                  <c:v>106.24646426551008</c:v>
                </c:pt>
                <c:pt idx="22">
                  <c:v>105.98246275693003</c:v>
                </c:pt>
                <c:pt idx="23">
                  <c:v>108.48104846313407</c:v>
                </c:pt>
                <c:pt idx="24">
                  <c:v>109.79634169338111</c:v>
                </c:pt>
                <c:pt idx="25">
                  <c:v>108.84405053743164</c:v>
                </c:pt>
                <c:pt idx="26">
                  <c:v>108.82047897416557</c:v>
                </c:pt>
                <c:pt idx="27">
                  <c:v>110.68734678483877</c:v>
                </c:pt>
                <c:pt idx="28">
                  <c:v>111.98378276447293</c:v>
                </c:pt>
                <c:pt idx="29">
                  <c:v>110.66377522157269</c:v>
                </c:pt>
                <c:pt idx="30">
                  <c:v>110.46105977748444</c:v>
                </c:pt>
                <c:pt idx="31">
                  <c:v>111.83763907222327</c:v>
                </c:pt>
                <c:pt idx="32">
                  <c:v>113.12464642655101</c:v>
                </c:pt>
                <c:pt idx="33">
                  <c:v>111.85649632283614</c:v>
                </c:pt>
                <c:pt idx="34">
                  <c:v>110.90891947953989</c:v>
                </c:pt>
                <c:pt idx="35">
                  <c:v>110.30548745992834</c:v>
                </c:pt>
                <c:pt idx="36">
                  <c:v>110.53648877993588</c:v>
                </c:pt>
                <c:pt idx="37">
                  <c:v>109.78219875542146</c:v>
                </c:pt>
                <c:pt idx="38">
                  <c:v>107.98133132189326</c:v>
                </c:pt>
                <c:pt idx="39">
                  <c:v>110.60720346973412</c:v>
                </c:pt>
                <c:pt idx="40">
                  <c:v>112.86064491797096</c:v>
                </c:pt>
              </c:numCache>
            </c:numRef>
          </c:val>
          <c:smooth val="0"/>
          <c:extLst>
            <c:ext xmlns:c16="http://schemas.microsoft.com/office/drawing/2014/chart" uri="{C3380CC4-5D6E-409C-BE32-E72D297353CC}">
              <c16:uniqueId val="{00000001-10CD-4CD0-B827-93DCF93FB780}"/>
            </c:ext>
          </c:extLst>
        </c:ser>
        <c:ser>
          <c:idx val="2"/>
          <c:order val="2"/>
          <c:tx>
            <c:strRef>
              <c:f>Grafdata!$A$21</c:f>
              <c:strCache>
                <c:ptCount val="1"/>
                <c:pt idx="0">
                  <c:v>Dalarnas län</c:v>
                </c:pt>
              </c:strCache>
            </c:strRef>
          </c:tx>
          <c:spPr>
            <a:ln w="28575" cap="rnd">
              <a:solidFill>
                <a:schemeClr val="accent2"/>
              </a:solidFill>
              <a:round/>
            </a:ln>
            <a:effectLst/>
          </c:spPr>
          <c:marker>
            <c:symbol val="none"/>
          </c:marker>
          <c:cat>
            <c:strRef>
              <c:f>Grafdata!$B$13:$AP$13</c:f>
              <c:strCache>
                <c:ptCount val="39"/>
                <c:pt idx="2">
                  <c:v>2012</c:v>
                </c:pt>
                <c:pt idx="6">
                  <c:v>2013</c:v>
                </c:pt>
                <c:pt idx="10">
                  <c:v>2014</c:v>
                </c:pt>
                <c:pt idx="14">
                  <c:v>2015</c:v>
                </c:pt>
                <c:pt idx="18">
                  <c:v>2016</c:v>
                </c:pt>
                <c:pt idx="22">
                  <c:v>2017</c:v>
                </c:pt>
                <c:pt idx="26">
                  <c:v>2018</c:v>
                </c:pt>
                <c:pt idx="30">
                  <c:v>2019</c:v>
                </c:pt>
                <c:pt idx="34">
                  <c:v>2020</c:v>
                </c:pt>
                <c:pt idx="38">
                  <c:v>2021</c:v>
                </c:pt>
              </c:strCache>
            </c:strRef>
          </c:cat>
          <c:val>
            <c:numRef>
              <c:f>Grafdata!$B$21:$AP$21</c:f>
              <c:numCache>
                <c:formatCode>General</c:formatCode>
                <c:ptCount val="41"/>
                <c:pt idx="0">
                  <c:v>100</c:v>
                </c:pt>
                <c:pt idx="1">
                  <c:v>97.679640718562879</c:v>
                </c:pt>
                <c:pt idx="2">
                  <c:v>96.257485029940113</c:v>
                </c:pt>
                <c:pt idx="3">
                  <c:v>100.29940119760479</c:v>
                </c:pt>
                <c:pt idx="4">
                  <c:v>103.36826347305389</c:v>
                </c:pt>
                <c:pt idx="5">
                  <c:v>99.401197604790426</c:v>
                </c:pt>
                <c:pt idx="6">
                  <c:v>97.97904191616766</c:v>
                </c:pt>
                <c:pt idx="7">
                  <c:v>98.877245508982043</c:v>
                </c:pt>
                <c:pt idx="8">
                  <c:v>99.251497005988028</c:v>
                </c:pt>
                <c:pt idx="9">
                  <c:v>97.97904191616766</c:v>
                </c:pt>
                <c:pt idx="10">
                  <c:v>98.053892215568865</c:v>
                </c:pt>
                <c:pt idx="11">
                  <c:v>98.802395209580837</c:v>
                </c:pt>
                <c:pt idx="12">
                  <c:v>100.1497005988024</c:v>
                </c:pt>
                <c:pt idx="13">
                  <c:v>95.658682634730539</c:v>
                </c:pt>
                <c:pt idx="14">
                  <c:v>97.080838323353291</c:v>
                </c:pt>
                <c:pt idx="15">
                  <c:v>99.625748502994014</c:v>
                </c:pt>
                <c:pt idx="16">
                  <c:v>99.550898203592808</c:v>
                </c:pt>
                <c:pt idx="17">
                  <c:v>99.850299401197603</c:v>
                </c:pt>
                <c:pt idx="18">
                  <c:v>99.700598794910192</c:v>
                </c:pt>
                <c:pt idx="19">
                  <c:v>100.82335329341318</c:v>
                </c:pt>
                <c:pt idx="20">
                  <c:v>101.27245508982035</c:v>
                </c:pt>
                <c:pt idx="21">
                  <c:v>97.380239520958085</c:v>
                </c:pt>
                <c:pt idx="22">
                  <c:v>93.038922155688624</c:v>
                </c:pt>
                <c:pt idx="23">
                  <c:v>99.850299401197603</c:v>
                </c:pt>
                <c:pt idx="24">
                  <c:v>102.8443113772455</c:v>
                </c:pt>
                <c:pt idx="25">
                  <c:v>101.19760479041916</c:v>
                </c:pt>
                <c:pt idx="26">
                  <c:v>102.54491017964072</c:v>
                </c:pt>
                <c:pt idx="27">
                  <c:v>102.17065868263474</c:v>
                </c:pt>
                <c:pt idx="28">
                  <c:v>105.16467065868264</c:v>
                </c:pt>
                <c:pt idx="29">
                  <c:v>104.26646706586827</c:v>
                </c:pt>
                <c:pt idx="30">
                  <c:v>99.101796407185631</c:v>
                </c:pt>
                <c:pt idx="31">
                  <c:v>98.128742514970057</c:v>
                </c:pt>
                <c:pt idx="32">
                  <c:v>101.79640718562874</c:v>
                </c:pt>
                <c:pt idx="33">
                  <c:v>101.27245508982035</c:v>
                </c:pt>
                <c:pt idx="34">
                  <c:v>98.727544910179645</c:v>
                </c:pt>
                <c:pt idx="35">
                  <c:v>98.727544910179645</c:v>
                </c:pt>
                <c:pt idx="36">
                  <c:v>97.529940119760496</c:v>
                </c:pt>
                <c:pt idx="37">
                  <c:v>95.583832335329348</c:v>
                </c:pt>
                <c:pt idx="38">
                  <c:v>98.65269461077844</c:v>
                </c:pt>
                <c:pt idx="39">
                  <c:v>96.856287425149702</c:v>
                </c:pt>
                <c:pt idx="40">
                  <c:v>103.1437125748503</c:v>
                </c:pt>
              </c:numCache>
            </c:numRef>
          </c:val>
          <c:smooth val="0"/>
          <c:extLst>
            <c:ext xmlns:c16="http://schemas.microsoft.com/office/drawing/2014/chart" uri="{C3380CC4-5D6E-409C-BE32-E72D297353CC}">
              <c16:uniqueId val="{00000002-10CD-4CD0-B827-93DCF93FB780}"/>
            </c:ext>
          </c:extLst>
        </c:ser>
        <c:dLbls>
          <c:showLegendKey val="0"/>
          <c:showVal val="0"/>
          <c:showCatName val="0"/>
          <c:showSerName val="0"/>
          <c:showPercent val="0"/>
          <c:showBubbleSize val="0"/>
        </c:dLbls>
        <c:smooth val="0"/>
        <c:axId val="734920512"/>
        <c:axId val="734924120"/>
      </c:lineChart>
      <c:catAx>
        <c:axId val="734920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34924120"/>
        <c:crosses val="autoZero"/>
        <c:auto val="1"/>
        <c:lblAlgn val="ctr"/>
        <c:lblOffset val="100"/>
        <c:noMultiLvlLbl val="0"/>
      </c:catAx>
      <c:valAx>
        <c:axId val="734924120"/>
        <c:scaling>
          <c:orientation val="minMax"/>
          <c:min val="9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34920512"/>
        <c:crosses val="autoZero"/>
        <c:crossBetween val="between"/>
      </c:valAx>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chart>
  <c:txPr>
    <a:bodyPr/>
    <a:lstStyle/>
    <a:p>
      <a:pPr>
        <a:defRPr/>
      </a:pPr>
      <a:endParaRPr lang="sv-S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Grafdata!$A$21</c:f>
              <c:strCache>
                <c:ptCount val="1"/>
                <c:pt idx="0">
                  <c:v>Sverige</c:v>
                </c:pt>
              </c:strCache>
            </c:strRef>
          </c:tx>
          <c:spPr>
            <a:ln w="28575" cap="rnd">
              <a:solidFill>
                <a:schemeClr val="accent1"/>
              </a:solidFill>
              <a:prstDash val="sysDash"/>
              <a:round/>
            </a:ln>
            <a:effectLst/>
          </c:spPr>
          <c:marker>
            <c:symbol val="none"/>
          </c:marker>
          <c:cat>
            <c:strRef>
              <c:f>Grafdata!$B$20:$AP$20</c:f>
              <c:strCache>
                <c:ptCount val="39"/>
                <c:pt idx="2">
                  <c:v>2012</c:v>
                </c:pt>
                <c:pt idx="6">
                  <c:v>2013</c:v>
                </c:pt>
                <c:pt idx="10">
                  <c:v>2014</c:v>
                </c:pt>
                <c:pt idx="14">
                  <c:v>2015</c:v>
                </c:pt>
                <c:pt idx="18">
                  <c:v>2016</c:v>
                </c:pt>
                <c:pt idx="22">
                  <c:v>2017</c:v>
                </c:pt>
                <c:pt idx="26">
                  <c:v>2018</c:v>
                </c:pt>
                <c:pt idx="30">
                  <c:v>2019</c:v>
                </c:pt>
                <c:pt idx="34">
                  <c:v>2020</c:v>
                </c:pt>
                <c:pt idx="38">
                  <c:v>2021</c:v>
                </c:pt>
              </c:strCache>
            </c:strRef>
          </c:cat>
          <c:val>
            <c:numRef>
              <c:f>Grafdata!$B$21:$AP$21</c:f>
              <c:numCache>
                <c:formatCode>General</c:formatCode>
                <c:ptCount val="41"/>
                <c:pt idx="0">
                  <c:v>100</c:v>
                </c:pt>
                <c:pt idx="1">
                  <c:v>104.39620324765806</c:v>
                </c:pt>
                <c:pt idx="2">
                  <c:v>147.24763047887092</c:v>
                </c:pt>
                <c:pt idx="3">
                  <c:v>119.67909716761172</c:v>
                </c:pt>
                <c:pt idx="4">
                  <c:v>92.274740283928651</c:v>
                </c:pt>
                <c:pt idx="5">
                  <c:v>99.077024957576256</c:v>
                </c:pt>
                <c:pt idx="6">
                  <c:v>142.19886042244389</c:v>
                </c:pt>
                <c:pt idx="7">
                  <c:v>122.09345639667232</c:v>
                </c:pt>
                <c:pt idx="8">
                  <c:v>94.315908557868738</c:v>
                </c:pt>
                <c:pt idx="9">
                  <c:v>103.19592180235365</c:v>
                </c:pt>
                <c:pt idx="10">
                  <c:v>146.87719879144075</c:v>
                </c:pt>
                <c:pt idx="11">
                  <c:v>142.70311659285625</c:v>
                </c:pt>
                <c:pt idx="12">
                  <c:v>118.239449250169</c:v>
                </c:pt>
                <c:pt idx="13">
                  <c:v>140.95650014486156</c:v>
                </c:pt>
                <c:pt idx="14">
                  <c:v>207.26170274409171</c:v>
                </c:pt>
                <c:pt idx="15">
                  <c:v>185.51453444255895</c:v>
                </c:pt>
                <c:pt idx="16">
                  <c:v>153.79123380654775</c:v>
                </c:pt>
                <c:pt idx="17">
                  <c:v>197.03654650055876</c:v>
                </c:pt>
                <c:pt idx="18">
                  <c:v>252.14533062925099</c:v>
                </c:pt>
                <c:pt idx="19">
                  <c:v>243.71576783521652</c:v>
                </c:pt>
                <c:pt idx="20">
                  <c:v>188.07237559151801</c:v>
                </c:pt>
                <c:pt idx="21">
                  <c:v>212.62847840183215</c:v>
                </c:pt>
                <c:pt idx="22">
                  <c:v>264.61653077273292</c:v>
                </c:pt>
                <c:pt idx="23">
                  <c:v>226.84767462715396</c:v>
                </c:pt>
                <c:pt idx="24">
                  <c:v>179.36895547921583</c:v>
                </c:pt>
                <c:pt idx="25">
                  <c:v>211.2771270504808</c:v>
                </c:pt>
                <c:pt idx="26">
                  <c:v>278.79502779962201</c:v>
                </c:pt>
                <c:pt idx="27">
                  <c:v>245.1519666680463</c:v>
                </c:pt>
                <c:pt idx="28">
                  <c:v>178.76950457348619</c:v>
                </c:pt>
                <c:pt idx="29">
                  <c:v>207.60868065615387</c:v>
                </c:pt>
                <c:pt idx="30">
                  <c:v>257.81769518369822</c:v>
                </c:pt>
                <c:pt idx="31">
                  <c:v>204.69006525668087</c:v>
                </c:pt>
                <c:pt idx="32">
                  <c:v>150.68360857028546</c:v>
                </c:pt>
                <c:pt idx="33">
                  <c:v>173.11576507594884</c:v>
                </c:pt>
                <c:pt idx="34">
                  <c:v>244.47387663314157</c:v>
                </c:pt>
                <c:pt idx="35">
                  <c:v>129.68903053129699</c:v>
                </c:pt>
                <c:pt idx="36">
                  <c:v>109.21250500117269</c:v>
                </c:pt>
                <c:pt idx="37">
                  <c:v>174.56851951492075</c:v>
                </c:pt>
                <c:pt idx="38">
                  <c:v>214.44131727439537</c:v>
                </c:pt>
                <c:pt idx="39">
                  <c:v>215.54226508284702</c:v>
                </c:pt>
                <c:pt idx="40">
                  <c:v>203.39596870990439</c:v>
                </c:pt>
              </c:numCache>
            </c:numRef>
          </c:val>
          <c:smooth val="0"/>
          <c:extLst>
            <c:ext xmlns:c16="http://schemas.microsoft.com/office/drawing/2014/chart" uri="{C3380CC4-5D6E-409C-BE32-E72D297353CC}">
              <c16:uniqueId val="{00000000-1068-4E09-90EA-D9BE9013C25E}"/>
            </c:ext>
          </c:extLst>
        </c:ser>
        <c:ser>
          <c:idx val="1"/>
          <c:order val="1"/>
          <c:tx>
            <c:strRef>
              <c:f>Grafdata!$A$33</c:f>
              <c:strCache>
                <c:ptCount val="1"/>
                <c:pt idx="0">
                  <c:v>Dalarnas län</c:v>
                </c:pt>
              </c:strCache>
            </c:strRef>
          </c:tx>
          <c:spPr>
            <a:ln w="28575" cap="rnd">
              <a:solidFill>
                <a:schemeClr val="accent2"/>
              </a:solidFill>
              <a:round/>
            </a:ln>
            <a:effectLst/>
          </c:spPr>
          <c:marker>
            <c:symbol val="none"/>
          </c:marker>
          <c:cat>
            <c:strRef>
              <c:f>Grafdata!$B$20:$AP$20</c:f>
              <c:strCache>
                <c:ptCount val="39"/>
                <c:pt idx="2">
                  <c:v>2012</c:v>
                </c:pt>
                <c:pt idx="6">
                  <c:v>2013</c:v>
                </c:pt>
                <c:pt idx="10">
                  <c:v>2014</c:v>
                </c:pt>
                <c:pt idx="14">
                  <c:v>2015</c:v>
                </c:pt>
                <c:pt idx="18">
                  <c:v>2016</c:v>
                </c:pt>
                <c:pt idx="22">
                  <c:v>2017</c:v>
                </c:pt>
                <c:pt idx="26">
                  <c:v>2018</c:v>
                </c:pt>
                <c:pt idx="30">
                  <c:v>2019</c:v>
                </c:pt>
                <c:pt idx="34">
                  <c:v>2020</c:v>
                </c:pt>
                <c:pt idx="38">
                  <c:v>2021</c:v>
                </c:pt>
              </c:strCache>
            </c:strRef>
          </c:cat>
          <c:val>
            <c:numRef>
              <c:f>Grafdata!$B$33:$AP$33</c:f>
              <c:numCache>
                <c:formatCode>General</c:formatCode>
                <c:ptCount val="41"/>
                <c:pt idx="0">
                  <c:v>100</c:v>
                </c:pt>
                <c:pt idx="1">
                  <c:v>73.145587125974359</c:v>
                </c:pt>
                <c:pt idx="2">
                  <c:v>124.94342469197888</c:v>
                </c:pt>
                <c:pt idx="3">
                  <c:v>101.68468694996228</c:v>
                </c:pt>
                <c:pt idx="4">
                  <c:v>92.029167714357555</c:v>
                </c:pt>
                <c:pt idx="5">
                  <c:v>81.669600201156655</c:v>
                </c:pt>
                <c:pt idx="6">
                  <c:v>157.02791048529042</c:v>
                </c:pt>
                <c:pt idx="7">
                  <c:v>117.22403821976364</c:v>
                </c:pt>
                <c:pt idx="8">
                  <c:v>86.899673120442543</c:v>
                </c:pt>
                <c:pt idx="9">
                  <c:v>89.162685441287408</c:v>
                </c:pt>
                <c:pt idx="10">
                  <c:v>131.27985919034447</c:v>
                </c:pt>
                <c:pt idx="11">
                  <c:v>131.48101584108625</c:v>
                </c:pt>
                <c:pt idx="12">
                  <c:v>117.02288156902188</c:v>
                </c:pt>
                <c:pt idx="13">
                  <c:v>126.37666582851395</c:v>
                </c:pt>
                <c:pt idx="14">
                  <c:v>169.27332159919538</c:v>
                </c:pt>
                <c:pt idx="15">
                  <c:v>148.07643952728188</c:v>
                </c:pt>
                <c:pt idx="16">
                  <c:v>134.90067890369625</c:v>
                </c:pt>
                <c:pt idx="17">
                  <c:v>180.2615036459643</c:v>
                </c:pt>
                <c:pt idx="18">
                  <c:v>179.88433492582348</c:v>
                </c:pt>
                <c:pt idx="19">
                  <c:v>185.39099823987931</c:v>
                </c:pt>
                <c:pt idx="20">
                  <c:v>150.94292180035202</c:v>
                </c:pt>
                <c:pt idx="21">
                  <c:v>161.05104350012573</c:v>
                </c:pt>
                <c:pt idx="22">
                  <c:v>231.40558209705807</c:v>
                </c:pt>
                <c:pt idx="23">
                  <c:v>176.28865979381445</c:v>
                </c:pt>
                <c:pt idx="24">
                  <c:v>167.81493588131758</c:v>
                </c:pt>
                <c:pt idx="25">
                  <c:v>172.34096052300728</c:v>
                </c:pt>
                <c:pt idx="26">
                  <c:v>231.33014835302993</c:v>
                </c:pt>
                <c:pt idx="27">
                  <c:v>167.21146592909227</c:v>
                </c:pt>
                <c:pt idx="28">
                  <c:v>168.16696002011565</c:v>
                </c:pt>
                <c:pt idx="29">
                  <c:v>157.10334422931859</c:v>
                </c:pt>
                <c:pt idx="30">
                  <c:v>216.97259240633645</c:v>
                </c:pt>
                <c:pt idx="31">
                  <c:v>181.16670857430225</c:v>
                </c:pt>
                <c:pt idx="32">
                  <c:v>150.59089766155392</c:v>
                </c:pt>
                <c:pt idx="33">
                  <c:v>158.51144078451094</c:v>
                </c:pt>
                <c:pt idx="34">
                  <c:v>225.84862962031681</c:v>
                </c:pt>
                <c:pt idx="35">
                  <c:v>119.3613276338949</c:v>
                </c:pt>
                <c:pt idx="36">
                  <c:v>113.67865225044002</c:v>
                </c:pt>
                <c:pt idx="37">
                  <c:v>148.75534322353533</c:v>
                </c:pt>
                <c:pt idx="38">
                  <c:v>232.00905204928338</c:v>
                </c:pt>
                <c:pt idx="39">
                  <c:v>194.41790294191603</c:v>
                </c:pt>
                <c:pt idx="40">
                  <c:v>202.71561478501383</c:v>
                </c:pt>
              </c:numCache>
            </c:numRef>
          </c:val>
          <c:smooth val="0"/>
          <c:extLst>
            <c:ext xmlns:c16="http://schemas.microsoft.com/office/drawing/2014/chart" uri="{C3380CC4-5D6E-409C-BE32-E72D297353CC}">
              <c16:uniqueId val="{00000001-1068-4E09-90EA-D9BE9013C25E}"/>
            </c:ext>
          </c:extLst>
        </c:ser>
        <c:ser>
          <c:idx val="2"/>
          <c:order val="2"/>
          <c:tx>
            <c:strRef>
              <c:f>Grafdata!$A$35</c:f>
              <c:strCache>
                <c:ptCount val="1"/>
                <c:pt idx="0">
                  <c:v>Ludvika kommun</c:v>
                </c:pt>
              </c:strCache>
            </c:strRef>
          </c:tx>
          <c:spPr>
            <a:ln w="28575" cap="rnd">
              <a:solidFill>
                <a:schemeClr val="accent3"/>
              </a:solidFill>
              <a:prstDash val="sysDot"/>
              <a:round/>
            </a:ln>
            <a:effectLst/>
          </c:spPr>
          <c:marker>
            <c:symbol val="none"/>
          </c:marker>
          <c:cat>
            <c:strRef>
              <c:f>Grafdata!$B$20:$AP$20</c:f>
              <c:strCache>
                <c:ptCount val="39"/>
                <c:pt idx="2">
                  <c:v>2012</c:v>
                </c:pt>
                <c:pt idx="6">
                  <c:v>2013</c:v>
                </c:pt>
                <c:pt idx="10">
                  <c:v>2014</c:v>
                </c:pt>
                <c:pt idx="14">
                  <c:v>2015</c:v>
                </c:pt>
                <c:pt idx="18">
                  <c:v>2016</c:v>
                </c:pt>
                <c:pt idx="22">
                  <c:v>2017</c:v>
                </c:pt>
                <c:pt idx="26">
                  <c:v>2018</c:v>
                </c:pt>
                <c:pt idx="30">
                  <c:v>2019</c:v>
                </c:pt>
                <c:pt idx="34">
                  <c:v>2020</c:v>
                </c:pt>
                <c:pt idx="38">
                  <c:v>2021</c:v>
                </c:pt>
              </c:strCache>
            </c:strRef>
          </c:cat>
          <c:val>
            <c:numRef>
              <c:f>Grafdata!$B$35:$AP$35</c:f>
              <c:numCache>
                <c:formatCode>General</c:formatCode>
                <c:ptCount val="41"/>
                <c:pt idx="0">
                  <c:v>100</c:v>
                </c:pt>
                <c:pt idx="1">
                  <c:v>90.458015267175568</c:v>
                </c:pt>
                <c:pt idx="2">
                  <c:v>271.37404580152673</c:v>
                </c:pt>
                <c:pt idx="3">
                  <c:v>122.13740458015268</c:v>
                </c:pt>
                <c:pt idx="4">
                  <c:v>80.534351145038173</c:v>
                </c:pt>
                <c:pt idx="5">
                  <c:v>92.748091603053439</c:v>
                </c:pt>
                <c:pt idx="6">
                  <c:v>345.03816793893128</c:v>
                </c:pt>
                <c:pt idx="7">
                  <c:v>117.55725190839695</c:v>
                </c:pt>
                <c:pt idx="8">
                  <c:v>91.984732824427482</c:v>
                </c:pt>
                <c:pt idx="9">
                  <c:v>104.58015267175573</c:v>
                </c:pt>
                <c:pt idx="10">
                  <c:v>209.54198473282443</c:v>
                </c:pt>
                <c:pt idx="11">
                  <c:v>297.70992366412213</c:v>
                </c:pt>
                <c:pt idx="12">
                  <c:v>107.25190839694656</c:v>
                </c:pt>
                <c:pt idx="13">
                  <c:v>153.05343511450383</c:v>
                </c:pt>
                <c:pt idx="14">
                  <c:v>485.49618320610688</c:v>
                </c:pt>
                <c:pt idx="15">
                  <c:v>299.23664122137404</c:v>
                </c:pt>
                <c:pt idx="16">
                  <c:v>154.19847328244273</c:v>
                </c:pt>
                <c:pt idx="17">
                  <c:v>178.24427480916032</c:v>
                </c:pt>
                <c:pt idx="18">
                  <c:v>358.77862595419845</c:v>
                </c:pt>
                <c:pt idx="19">
                  <c:v>265.26717557251908</c:v>
                </c:pt>
                <c:pt idx="20">
                  <c:v>203.81679389312978</c:v>
                </c:pt>
                <c:pt idx="21">
                  <c:v>225.95419847328245</c:v>
                </c:pt>
                <c:pt idx="22">
                  <c:v>395.03816793893128</c:v>
                </c:pt>
                <c:pt idx="23">
                  <c:v>260.30534351145036</c:v>
                </c:pt>
                <c:pt idx="24">
                  <c:v>216.41221374045801</c:v>
                </c:pt>
                <c:pt idx="25">
                  <c:v>202.67175572519085</c:v>
                </c:pt>
                <c:pt idx="26">
                  <c:v>285.49618320610688</c:v>
                </c:pt>
                <c:pt idx="27">
                  <c:v>193.89312977099237</c:v>
                </c:pt>
                <c:pt idx="28">
                  <c:v>254.96183206106869</c:v>
                </c:pt>
                <c:pt idx="29">
                  <c:v>199.23664122137404</c:v>
                </c:pt>
                <c:pt idx="30">
                  <c:v>310.30534351145036</c:v>
                </c:pt>
                <c:pt idx="31">
                  <c:v>245.41984732824429</c:v>
                </c:pt>
                <c:pt idx="32">
                  <c:v>458.39694656488547</c:v>
                </c:pt>
                <c:pt idx="33">
                  <c:v>213.35877862595419</c:v>
                </c:pt>
                <c:pt idx="34">
                  <c:v>407.25190839694659</c:v>
                </c:pt>
                <c:pt idx="35">
                  <c:v>269.46564885496184</c:v>
                </c:pt>
                <c:pt idx="36">
                  <c:v>208.01526717557252</c:v>
                </c:pt>
                <c:pt idx="37">
                  <c:v>173.66412213740458</c:v>
                </c:pt>
                <c:pt idx="38">
                  <c:v>324.42748091603056</c:v>
                </c:pt>
                <c:pt idx="39">
                  <c:v>295.41984732824426</c:v>
                </c:pt>
                <c:pt idx="40">
                  <c:v>321.75572519083971</c:v>
                </c:pt>
              </c:numCache>
            </c:numRef>
          </c:val>
          <c:smooth val="0"/>
          <c:extLst>
            <c:ext xmlns:c16="http://schemas.microsoft.com/office/drawing/2014/chart" uri="{C3380CC4-5D6E-409C-BE32-E72D297353CC}">
              <c16:uniqueId val="{00000002-1068-4E09-90EA-D9BE9013C25E}"/>
            </c:ext>
          </c:extLst>
        </c:ser>
        <c:ser>
          <c:idx val="3"/>
          <c:order val="3"/>
          <c:tx>
            <c:strRef>
              <c:f>Grafdata!$A$34</c:f>
              <c:strCache>
                <c:ptCount val="1"/>
                <c:pt idx="0">
                  <c:v>Smedjebackens kommun</c:v>
                </c:pt>
              </c:strCache>
            </c:strRef>
          </c:tx>
          <c:spPr>
            <a:ln w="28575" cap="rnd">
              <a:solidFill>
                <a:schemeClr val="accent4"/>
              </a:solidFill>
              <a:prstDash val="sysDash"/>
              <a:round/>
            </a:ln>
            <a:effectLst/>
          </c:spPr>
          <c:marker>
            <c:symbol val="none"/>
          </c:marker>
          <c:cat>
            <c:strRef>
              <c:f>Grafdata!$B$20:$AP$20</c:f>
              <c:strCache>
                <c:ptCount val="39"/>
                <c:pt idx="2">
                  <c:v>2012</c:v>
                </c:pt>
                <c:pt idx="6">
                  <c:v>2013</c:v>
                </c:pt>
                <c:pt idx="10">
                  <c:v>2014</c:v>
                </c:pt>
                <c:pt idx="14">
                  <c:v>2015</c:v>
                </c:pt>
                <c:pt idx="18">
                  <c:v>2016</c:v>
                </c:pt>
                <c:pt idx="22">
                  <c:v>2017</c:v>
                </c:pt>
                <c:pt idx="26">
                  <c:v>2018</c:v>
                </c:pt>
                <c:pt idx="30">
                  <c:v>2019</c:v>
                </c:pt>
                <c:pt idx="34">
                  <c:v>2020</c:v>
                </c:pt>
                <c:pt idx="38">
                  <c:v>2021</c:v>
                </c:pt>
              </c:strCache>
            </c:strRef>
          </c:cat>
          <c:val>
            <c:numRef>
              <c:f>Grafdata!$B$34:$AP$34</c:f>
              <c:numCache>
                <c:formatCode>General</c:formatCode>
                <c:ptCount val="41"/>
                <c:pt idx="0">
                  <c:v>100</c:v>
                </c:pt>
                <c:pt idx="1">
                  <c:v>142.85714285714286</c:v>
                </c:pt>
                <c:pt idx="2">
                  <c:v>200</c:v>
                </c:pt>
                <c:pt idx="3">
                  <c:v>157.14285714285714</c:v>
                </c:pt>
                <c:pt idx="4">
                  <c:v>188.57142857142858</c:v>
                </c:pt>
                <c:pt idx="5">
                  <c:v>131.42857142857142</c:v>
                </c:pt>
                <c:pt idx="6">
                  <c:v>197.14285714285714</c:v>
                </c:pt>
                <c:pt idx="7">
                  <c:v>162.85714285714286</c:v>
                </c:pt>
                <c:pt idx="8">
                  <c:v>102.85714285714286</c:v>
                </c:pt>
                <c:pt idx="9">
                  <c:v>77.142857142857139</c:v>
                </c:pt>
                <c:pt idx="10">
                  <c:v>117.14285714285714</c:v>
                </c:pt>
                <c:pt idx="11">
                  <c:v>285.71428571428572</c:v>
                </c:pt>
                <c:pt idx="12">
                  <c:v>182.85714285714286</c:v>
                </c:pt>
                <c:pt idx="13">
                  <c:v>248.57142857142858</c:v>
                </c:pt>
                <c:pt idx="14">
                  <c:v>314.28571428571428</c:v>
                </c:pt>
                <c:pt idx="15">
                  <c:v>371.42857142857144</c:v>
                </c:pt>
                <c:pt idx="16">
                  <c:v>205.71428571428572</c:v>
                </c:pt>
                <c:pt idx="17">
                  <c:v>314.28571428571428</c:v>
                </c:pt>
                <c:pt idx="18">
                  <c:v>405.71428571428572</c:v>
                </c:pt>
                <c:pt idx="19">
                  <c:v>345.71428571428572</c:v>
                </c:pt>
                <c:pt idx="20">
                  <c:v>237.14285714285714</c:v>
                </c:pt>
                <c:pt idx="21">
                  <c:v>391.42857142857144</c:v>
                </c:pt>
                <c:pt idx="22">
                  <c:v>397.14285714285717</c:v>
                </c:pt>
                <c:pt idx="23">
                  <c:v>365.71428571428572</c:v>
                </c:pt>
                <c:pt idx="24">
                  <c:v>271.42857142857144</c:v>
                </c:pt>
                <c:pt idx="25">
                  <c:v>217.14285714285714</c:v>
                </c:pt>
                <c:pt idx="26">
                  <c:v>471.42857142857144</c:v>
                </c:pt>
                <c:pt idx="27">
                  <c:v>465.71428571428572</c:v>
                </c:pt>
                <c:pt idx="28">
                  <c:v>231.42857142857142</c:v>
                </c:pt>
                <c:pt idx="29">
                  <c:v>157.14285714285714</c:v>
                </c:pt>
                <c:pt idx="30">
                  <c:v>431.42857142857144</c:v>
                </c:pt>
                <c:pt idx="31">
                  <c:v>234.28571428571428</c:v>
                </c:pt>
                <c:pt idx="32">
                  <c:v>148.57142857142858</c:v>
                </c:pt>
                <c:pt idx="33">
                  <c:v>174.28571428571428</c:v>
                </c:pt>
                <c:pt idx="34">
                  <c:v>337.14285714285717</c:v>
                </c:pt>
                <c:pt idx="35">
                  <c:v>191.42857142857142</c:v>
                </c:pt>
                <c:pt idx="36">
                  <c:v>68.571428571428569</c:v>
                </c:pt>
                <c:pt idx="37">
                  <c:v>162.85714285714286</c:v>
                </c:pt>
                <c:pt idx="38">
                  <c:v>291.42857142857144</c:v>
                </c:pt>
                <c:pt idx="39">
                  <c:v>234.28571428571428</c:v>
                </c:pt>
                <c:pt idx="40">
                  <c:v>280</c:v>
                </c:pt>
              </c:numCache>
            </c:numRef>
          </c:val>
          <c:smooth val="0"/>
          <c:extLst>
            <c:ext xmlns:c16="http://schemas.microsoft.com/office/drawing/2014/chart" uri="{C3380CC4-5D6E-409C-BE32-E72D297353CC}">
              <c16:uniqueId val="{00000003-1068-4E09-90EA-D9BE9013C25E}"/>
            </c:ext>
          </c:extLst>
        </c:ser>
        <c:dLbls>
          <c:showLegendKey val="0"/>
          <c:showVal val="0"/>
          <c:showCatName val="0"/>
          <c:showSerName val="0"/>
          <c:showPercent val="0"/>
          <c:showBubbleSize val="0"/>
        </c:dLbls>
        <c:smooth val="0"/>
        <c:axId val="772784184"/>
        <c:axId val="772785824"/>
      </c:lineChart>
      <c:catAx>
        <c:axId val="772784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5824"/>
        <c:crosses val="autoZero"/>
        <c:auto val="1"/>
        <c:lblAlgn val="ctr"/>
        <c:lblOffset val="100"/>
        <c:noMultiLvlLbl val="0"/>
      </c:catAx>
      <c:valAx>
        <c:axId val="772785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4184"/>
        <c:crosses val="autoZero"/>
        <c:crossBetween val="between"/>
      </c:valAx>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txPr>
    <a:bodyPr/>
    <a:lstStyle/>
    <a:p>
      <a:pPr>
        <a:defRPr/>
      </a:pPr>
      <a:endParaRPr lang="sv-S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Grafdata!$A$19</c:f>
              <c:strCache>
                <c:ptCount val="1"/>
                <c:pt idx="0">
                  <c:v>Sverige</c:v>
                </c:pt>
              </c:strCache>
            </c:strRef>
          </c:tx>
          <c:spPr>
            <a:ln w="28575" cap="rnd">
              <a:solidFill>
                <a:schemeClr val="accent1"/>
              </a:solidFill>
              <a:prstDash val="sysDash"/>
              <a:round/>
            </a:ln>
            <a:effectLst/>
          </c:spPr>
          <c:marker>
            <c:symbol val="none"/>
          </c:marker>
          <c:cat>
            <c:strRef>
              <c:f>Grafdata!$B$18:$AP$18</c:f>
              <c:strCache>
                <c:ptCount val="39"/>
                <c:pt idx="2">
                  <c:v>2012</c:v>
                </c:pt>
                <c:pt idx="6">
                  <c:v>2013</c:v>
                </c:pt>
                <c:pt idx="10">
                  <c:v>2014</c:v>
                </c:pt>
                <c:pt idx="14">
                  <c:v>2015</c:v>
                </c:pt>
                <c:pt idx="18">
                  <c:v>2016</c:v>
                </c:pt>
                <c:pt idx="22">
                  <c:v>2017</c:v>
                </c:pt>
                <c:pt idx="26">
                  <c:v>2018</c:v>
                </c:pt>
                <c:pt idx="30">
                  <c:v>2019</c:v>
                </c:pt>
                <c:pt idx="34">
                  <c:v>2020</c:v>
                </c:pt>
                <c:pt idx="38">
                  <c:v>2021</c:v>
                </c:pt>
              </c:strCache>
            </c:strRef>
          </c:cat>
          <c:val>
            <c:numRef>
              <c:f>Grafdata!$B$19:$AP$19</c:f>
              <c:numCache>
                <c:formatCode>General</c:formatCode>
                <c:ptCount val="41"/>
                <c:pt idx="0">
                  <c:v>100</c:v>
                </c:pt>
                <c:pt idx="1">
                  <c:v>167.85714285714286</c:v>
                </c:pt>
                <c:pt idx="2">
                  <c:v>163.40522358527897</c:v>
                </c:pt>
                <c:pt idx="3">
                  <c:v>137.33676296003165</c:v>
                </c:pt>
                <c:pt idx="4">
                  <c:v>150.85081123862287</c:v>
                </c:pt>
                <c:pt idx="5">
                  <c:v>255.47091412742381</c:v>
                </c:pt>
                <c:pt idx="6">
                  <c:v>170.19192718638703</c:v>
                </c:pt>
                <c:pt idx="7">
                  <c:v>153.88800949742779</c:v>
                </c:pt>
                <c:pt idx="8">
                  <c:v>113.53383458646617</c:v>
                </c:pt>
                <c:pt idx="9">
                  <c:v>143.64859517214089</c:v>
                </c:pt>
                <c:pt idx="10">
                  <c:v>129.49149188761376</c:v>
                </c:pt>
                <c:pt idx="11">
                  <c:v>124.52512861100119</c:v>
                </c:pt>
                <c:pt idx="12">
                  <c:v>100.79145231499803</c:v>
                </c:pt>
                <c:pt idx="13">
                  <c:v>110.90225563909775</c:v>
                </c:pt>
                <c:pt idx="14">
                  <c:v>165.80925999208549</c:v>
                </c:pt>
                <c:pt idx="15">
                  <c:v>88.771270280965567</c:v>
                </c:pt>
                <c:pt idx="16">
                  <c:v>76.34546893549664</c:v>
                </c:pt>
                <c:pt idx="17">
                  <c:v>95.884447962010285</c:v>
                </c:pt>
                <c:pt idx="18">
                  <c:v>104.19469726948951</c:v>
                </c:pt>
                <c:pt idx="19">
                  <c:v>88.810842896715471</c:v>
                </c:pt>
                <c:pt idx="20">
                  <c:v>75.425405619311434</c:v>
                </c:pt>
                <c:pt idx="21">
                  <c:v>113.31618519984171</c:v>
                </c:pt>
                <c:pt idx="22">
                  <c:v>92.481203007518801</c:v>
                </c:pt>
                <c:pt idx="23">
                  <c:v>76.187178472497038</c:v>
                </c:pt>
                <c:pt idx="24">
                  <c:v>83.300356153541756</c:v>
                </c:pt>
                <c:pt idx="25">
                  <c:v>90.136525524337159</c:v>
                </c:pt>
                <c:pt idx="26">
                  <c:v>82.281361297981803</c:v>
                </c:pt>
                <c:pt idx="27">
                  <c:v>94.677483181638308</c:v>
                </c:pt>
                <c:pt idx="28">
                  <c:v>69.657696873763356</c:v>
                </c:pt>
                <c:pt idx="29">
                  <c:v>107.25168183616937</c:v>
                </c:pt>
                <c:pt idx="30">
                  <c:v>157.58804907004352</c:v>
                </c:pt>
                <c:pt idx="31">
                  <c:v>119.35100910170162</c:v>
                </c:pt>
                <c:pt idx="32">
                  <c:v>82.548476454293635</c:v>
                </c:pt>
                <c:pt idx="33">
                  <c:v>135.08112386228728</c:v>
                </c:pt>
                <c:pt idx="34">
                  <c:v>483.76533438860309</c:v>
                </c:pt>
                <c:pt idx="35">
                  <c:v>461.79263949347052</c:v>
                </c:pt>
                <c:pt idx="36">
                  <c:v>133.98298377522755</c:v>
                </c:pt>
                <c:pt idx="37">
                  <c:v>141.97665215670756</c:v>
                </c:pt>
                <c:pt idx="38">
                  <c:v>87.524732884843687</c:v>
                </c:pt>
                <c:pt idx="39">
                  <c:v>75.979422239810049</c:v>
                </c:pt>
                <c:pt idx="40">
                  <c:v>49.802136921250494</c:v>
                </c:pt>
              </c:numCache>
            </c:numRef>
          </c:val>
          <c:smooth val="0"/>
          <c:extLst>
            <c:ext xmlns:c16="http://schemas.microsoft.com/office/drawing/2014/chart" uri="{C3380CC4-5D6E-409C-BE32-E72D297353CC}">
              <c16:uniqueId val="{00000000-0394-4945-B84B-E35839CFAE32}"/>
            </c:ext>
          </c:extLst>
        </c:ser>
        <c:ser>
          <c:idx val="1"/>
          <c:order val="1"/>
          <c:tx>
            <c:strRef>
              <c:f>Grafdata!$A$31</c:f>
              <c:strCache>
                <c:ptCount val="1"/>
                <c:pt idx="0">
                  <c:v>Dalarnas län</c:v>
                </c:pt>
              </c:strCache>
            </c:strRef>
          </c:tx>
          <c:spPr>
            <a:ln w="28575" cap="rnd">
              <a:solidFill>
                <a:schemeClr val="accent2"/>
              </a:solidFill>
              <a:round/>
            </a:ln>
            <a:effectLst/>
          </c:spPr>
          <c:marker>
            <c:symbol val="none"/>
          </c:marker>
          <c:cat>
            <c:strRef>
              <c:f>Grafdata!$B$18:$AP$18</c:f>
              <c:strCache>
                <c:ptCount val="39"/>
                <c:pt idx="2">
                  <c:v>2012</c:v>
                </c:pt>
                <c:pt idx="6">
                  <c:v>2013</c:v>
                </c:pt>
                <c:pt idx="10">
                  <c:v>2014</c:v>
                </c:pt>
                <c:pt idx="14">
                  <c:v>2015</c:v>
                </c:pt>
                <c:pt idx="18">
                  <c:v>2016</c:v>
                </c:pt>
                <c:pt idx="22">
                  <c:v>2017</c:v>
                </c:pt>
                <c:pt idx="26">
                  <c:v>2018</c:v>
                </c:pt>
                <c:pt idx="30">
                  <c:v>2019</c:v>
                </c:pt>
                <c:pt idx="34">
                  <c:v>2020</c:v>
                </c:pt>
                <c:pt idx="38">
                  <c:v>2021</c:v>
                </c:pt>
              </c:strCache>
            </c:strRef>
          </c:cat>
          <c:val>
            <c:numRef>
              <c:f>Grafdata!$B$31:$AP$31</c:f>
              <c:numCache>
                <c:formatCode>General</c:formatCode>
                <c:ptCount val="41"/>
                <c:pt idx="0">
                  <c:v>105</c:v>
                </c:pt>
                <c:pt idx="1">
                  <c:v>314.72868217054264</c:v>
                </c:pt>
                <c:pt idx="2">
                  <c:v>70.155038759689916</c:v>
                </c:pt>
                <c:pt idx="3">
                  <c:v>117.05426356589147</c:v>
                </c:pt>
                <c:pt idx="4">
                  <c:v>119.37984496124031</c:v>
                </c:pt>
                <c:pt idx="5">
                  <c:v>203.87596899224806</c:v>
                </c:pt>
                <c:pt idx="6">
                  <c:v>246.89922480620154</c:v>
                </c:pt>
                <c:pt idx="7">
                  <c:v>112.79069767441861</c:v>
                </c:pt>
                <c:pt idx="8">
                  <c:v>153.48837209302326</c:v>
                </c:pt>
                <c:pt idx="9">
                  <c:v>291.08527131782944</c:v>
                </c:pt>
                <c:pt idx="10">
                  <c:v>204.26356589147287</c:v>
                </c:pt>
                <c:pt idx="11">
                  <c:v>133.72093023255815</c:v>
                </c:pt>
                <c:pt idx="12">
                  <c:v>137.98449612403101</c:v>
                </c:pt>
                <c:pt idx="13">
                  <c:v>76.356589147286826</c:v>
                </c:pt>
                <c:pt idx="14">
                  <c:v>342.63565891472871</c:v>
                </c:pt>
                <c:pt idx="15">
                  <c:v>59.689922480620154</c:v>
                </c:pt>
                <c:pt idx="16">
                  <c:v>61.627906976744185</c:v>
                </c:pt>
                <c:pt idx="17">
                  <c:v>90.310077519379846</c:v>
                </c:pt>
                <c:pt idx="18">
                  <c:v>141.86046511627907</c:v>
                </c:pt>
                <c:pt idx="19">
                  <c:v>110.07751937984496</c:v>
                </c:pt>
                <c:pt idx="20">
                  <c:v>39.534883720930232</c:v>
                </c:pt>
                <c:pt idx="21">
                  <c:v>87.596899224806208</c:v>
                </c:pt>
                <c:pt idx="22">
                  <c:v>129.45736434108528</c:v>
                </c:pt>
                <c:pt idx="23">
                  <c:v>114.72868217054264</c:v>
                </c:pt>
                <c:pt idx="24">
                  <c:v>293.02325581395348</c:v>
                </c:pt>
                <c:pt idx="25">
                  <c:v>37.209302325581397</c:v>
                </c:pt>
                <c:pt idx="26">
                  <c:v>73.255813953488371</c:v>
                </c:pt>
                <c:pt idx="27">
                  <c:v>133.33333333333334</c:v>
                </c:pt>
                <c:pt idx="28">
                  <c:v>62.403100775193799</c:v>
                </c:pt>
                <c:pt idx="29">
                  <c:v>105.42635658914729</c:v>
                </c:pt>
                <c:pt idx="30">
                  <c:v>68.604651162790702</c:v>
                </c:pt>
                <c:pt idx="31">
                  <c:v>58.139534883720927</c:v>
                </c:pt>
                <c:pt idx="32">
                  <c:v>62.015503875968989</c:v>
                </c:pt>
                <c:pt idx="33">
                  <c:v>127.13178294573643</c:v>
                </c:pt>
                <c:pt idx="34">
                  <c:v>142.24806201550388</c:v>
                </c:pt>
                <c:pt idx="35">
                  <c:v>438.75968992248062</c:v>
                </c:pt>
                <c:pt idx="36">
                  <c:v>38.372093023255815</c:v>
                </c:pt>
                <c:pt idx="37">
                  <c:v>122.09302325581395</c:v>
                </c:pt>
                <c:pt idx="38">
                  <c:v>22.868217054263567</c:v>
                </c:pt>
                <c:pt idx="39">
                  <c:v>38.759689922480618</c:v>
                </c:pt>
                <c:pt idx="40">
                  <c:v>42.248062015503876</c:v>
                </c:pt>
              </c:numCache>
            </c:numRef>
          </c:val>
          <c:smooth val="0"/>
          <c:extLst>
            <c:ext xmlns:c16="http://schemas.microsoft.com/office/drawing/2014/chart" uri="{C3380CC4-5D6E-409C-BE32-E72D297353CC}">
              <c16:uniqueId val="{00000001-0394-4945-B84B-E35839CFAE32}"/>
            </c:ext>
          </c:extLst>
        </c:ser>
        <c:dLbls>
          <c:showLegendKey val="0"/>
          <c:showVal val="0"/>
          <c:showCatName val="0"/>
          <c:showSerName val="0"/>
          <c:showPercent val="0"/>
          <c:showBubbleSize val="0"/>
        </c:dLbls>
        <c:smooth val="0"/>
        <c:axId val="772784184"/>
        <c:axId val="772785824"/>
      </c:lineChart>
      <c:catAx>
        <c:axId val="772784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5824"/>
        <c:crosses val="autoZero"/>
        <c:auto val="1"/>
        <c:lblAlgn val="ctr"/>
        <c:lblOffset val="100"/>
        <c:noMultiLvlLbl val="0"/>
      </c:catAx>
      <c:valAx>
        <c:axId val="7727858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4184"/>
        <c:crosses val="autoZero"/>
        <c:crossBetween val="between"/>
      </c:valAx>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txPr>
    <a:bodyPr/>
    <a:lstStyle/>
    <a:p>
      <a:pPr>
        <a:defRPr/>
      </a:pPr>
      <a:endParaRPr lang="sv-S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Grafdata!$A$4</c:f>
              <c:strCache>
                <c:ptCount val="1"/>
                <c:pt idx="0">
                  <c:v>Sverige</c:v>
                </c:pt>
              </c:strCache>
            </c:strRef>
          </c:tx>
          <c:spPr>
            <a:ln w="28575" cap="rnd">
              <a:solidFill>
                <a:schemeClr val="accent1"/>
              </a:solidFill>
              <a:prstDash val="sysDash"/>
              <a:round/>
            </a:ln>
            <a:effectLst/>
          </c:spPr>
          <c:marker>
            <c:symbol val="none"/>
          </c:marker>
          <c:cat>
            <c:numRef>
              <c:f>Grafdata!$B$2:$AP$2</c:f>
              <c:numCache>
                <c:formatCode>General</c:formatCode>
                <c:ptCount val="41"/>
                <c:pt idx="2">
                  <c:v>2012</c:v>
                </c:pt>
                <c:pt idx="6">
                  <c:v>2013</c:v>
                </c:pt>
                <c:pt idx="10">
                  <c:v>2014</c:v>
                </c:pt>
                <c:pt idx="14">
                  <c:v>2015</c:v>
                </c:pt>
                <c:pt idx="18">
                  <c:v>2016</c:v>
                </c:pt>
                <c:pt idx="22">
                  <c:v>2017</c:v>
                </c:pt>
                <c:pt idx="26">
                  <c:v>2018</c:v>
                </c:pt>
                <c:pt idx="30">
                  <c:v>2019</c:v>
                </c:pt>
                <c:pt idx="34">
                  <c:v>2020</c:v>
                </c:pt>
                <c:pt idx="38">
                  <c:v>2021</c:v>
                </c:pt>
              </c:numCache>
            </c:numRef>
          </c:cat>
          <c:val>
            <c:numRef>
              <c:f>Grafdata!$B$4:$AP$4</c:f>
              <c:numCache>
                <c:formatCode>General</c:formatCode>
                <c:ptCount val="41"/>
                <c:pt idx="0">
                  <c:v>5.1979901999999996</c:v>
                </c:pt>
                <c:pt idx="1">
                  <c:v>5.3716065000000004</c:v>
                </c:pt>
                <c:pt idx="2">
                  <c:v>5.6471321000000003</c:v>
                </c:pt>
                <c:pt idx="3">
                  <c:v>5.2812840999999997</c:v>
                </c:pt>
                <c:pt idx="4">
                  <c:v>5.4272818000000003</c:v>
                </c:pt>
                <c:pt idx="5">
                  <c:v>5.6900012000000002</c:v>
                </c:pt>
                <c:pt idx="6">
                  <c:v>5.8598794999999999</c:v>
                </c:pt>
                <c:pt idx="7">
                  <c:v>5.4593397000000001</c:v>
                </c:pt>
                <c:pt idx="8">
                  <c:v>5.5785103999999999</c:v>
                </c:pt>
                <c:pt idx="9">
                  <c:v>5.6457477999999996</c:v>
                </c:pt>
                <c:pt idx="10">
                  <c:v>5.5976245000000002</c:v>
                </c:pt>
                <c:pt idx="11">
                  <c:v>5.0938878000000001</c:v>
                </c:pt>
                <c:pt idx="12">
                  <c:v>5.1062773000000004</c:v>
                </c:pt>
                <c:pt idx="13">
                  <c:v>5.2243864999999996</c:v>
                </c:pt>
                <c:pt idx="14">
                  <c:v>5.2929404</c:v>
                </c:pt>
                <c:pt idx="15">
                  <c:v>4.9356795</c:v>
                </c:pt>
                <c:pt idx="16">
                  <c:v>5.0270139</c:v>
                </c:pt>
                <c:pt idx="17">
                  <c:v>5.1607665000000003</c:v>
                </c:pt>
                <c:pt idx="18">
                  <c:v>5.1933197</c:v>
                </c:pt>
                <c:pt idx="19">
                  <c:v>4.8013187999999998</c:v>
                </c:pt>
                <c:pt idx="20">
                  <c:v>4.8220586000000001</c:v>
                </c:pt>
                <c:pt idx="21">
                  <c:v>4.9710428000000002</c:v>
                </c:pt>
                <c:pt idx="22">
                  <c:v>5.0919134000000001</c:v>
                </c:pt>
                <c:pt idx="23">
                  <c:v>4.8117241000000002</c:v>
                </c:pt>
                <c:pt idx="24">
                  <c:v>4.8194819000000004</c:v>
                </c:pt>
                <c:pt idx="25">
                  <c:v>4.8820189999999997</c:v>
                </c:pt>
                <c:pt idx="26">
                  <c:v>4.9013086000000001</c:v>
                </c:pt>
                <c:pt idx="27">
                  <c:v>4.5815858</c:v>
                </c:pt>
                <c:pt idx="28">
                  <c:v>4.5682245000000004</c:v>
                </c:pt>
                <c:pt idx="29">
                  <c:v>4.5652578999999998</c:v>
                </c:pt>
                <c:pt idx="30">
                  <c:v>4.6360673999999999</c:v>
                </c:pt>
                <c:pt idx="31">
                  <c:v>4.4652865000000004</c:v>
                </c:pt>
                <c:pt idx="32">
                  <c:v>4.6453017000000001</c:v>
                </c:pt>
                <c:pt idx="33">
                  <c:v>4.8557554528969531</c:v>
                </c:pt>
                <c:pt idx="34">
                  <c:v>5.0690150105641782</c:v>
                </c:pt>
                <c:pt idx="35">
                  <c:v>5.8655588453141814</c:v>
                </c:pt>
                <c:pt idx="36">
                  <c:v>6.2768198893320166</c:v>
                </c:pt>
                <c:pt idx="37">
                  <c:v>6.0307963571851229</c:v>
                </c:pt>
                <c:pt idx="38">
                  <c:v>5.9896784238545449</c:v>
                </c:pt>
                <c:pt idx="39">
                  <c:v>5.5009540448191512</c:v>
                </c:pt>
                <c:pt idx="40">
                  <c:v>5.2183485831050209</c:v>
                </c:pt>
              </c:numCache>
            </c:numRef>
          </c:val>
          <c:smooth val="0"/>
          <c:extLst>
            <c:ext xmlns:c16="http://schemas.microsoft.com/office/drawing/2014/chart" uri="{C3380CC4-5D6E-409C-BE32-E72D297353CC}">
              <c16:uniqueId val="{00000000-CCB6-41F8-BA5A-26F7E66B2901}"/>
            </c:ext>
          </c:extLst>
        </c:ser>
        <c:ser>
          <c:idx val="1"/>
          <c:order val="1"/>
          <c:tx>
            <c:strRef>
              <c:f>Grafdata!$A$16</c:f>
              <c:strCache>
                <c:ptCount val="1"/>
                <c:pt idx="0">
                  <c:v>Dalarnas län</c:v>
                </c:pt>
              </c:strCache>
            </c:strRef>
          </c:tx>
          <c:spPr>
            <a:ln w="28575" cap="rnd">
              <a:solidFill>
                <a:schemeClr val="accent2"/>
              </a:solidFill>
              <a:round/>
            </a:ln>
            <a:effectLst/>
          </c:spPr>
          <c:marker>
            <c:symbol val="none"/>
          </c:marker>
          <c:cat>
            <c:numRef>
              <c:f>Grafdata!$B$2:$AP$2</c:f>
              <c:numCache>
                <c:formatCode>General</c:formatCode>
                <c:ptCount val="41"/>
                <c:pt idx="2">
                  <c:v>2012</c:v>
                </c:pt>
                <c:pt idx="6">
                  <c:v>2013</c:v>
                </c:pt>
                <c:pt idx="10">
                  <c:v>2014</c:v>
                </c:pt>
                <c:pt idx="14">
                  <c:v>2015</c:v>
                </c:pt>
                <c:pt idx="18">
                  <c:v>2016</c:v>
                </c:pt>
                <c:pt idx="22">
                  <c:v>2017</c:v>
                </c:pt>
                <c:pt idx="26">
                  <c:v>2018</c:v>
                </c:pt>
                <c:pt idx="30">
                  <c:v>2019</c:v>
                </c:pt>
                <c:pt idx="34">
                  <c:v>2020</c:v>
                </c:pt>
                <c:pt idx="38">
                  <c:v>2021</c:v>
                </c:pt>
              </c:numCache>
            </c:numRef>
          </c:cat>
          <c:val>
            <c:numRef>
              <c:f>Grafdata!$B$16:$AP$16</c:f>
              <c:numCache>
                <c:formatCode>General</c:formatCode>
                <c:ptCount val="41"/>
                <c:pt idx="0">
                  <c:v>4.5034387999999996</c:v>
                </c:pt>
                <c:pt idx="1">
                  <c:v>4.9255458000000001</c:v>
                </c:pt>
                <c:pt idx="2">
                  <c:v>5.2353411000000003</c:v>
                </c:pt>
                <c:pt idx="3">
                  <c:v>4.6505307</c:v>
                </c:pt>
                <c:pt idx="4">
                  <c:v>4.5935696999999998</c:v>
                </c:pt>
                <c:pt idx="5">
                  <c:v>5.0920943000000003</c:v>
                </c:pt>
                <c:pt idx="6">
                  <c:v>5.4105368</c:v>
                </c:pt>
                <c:pt idx="7">
                  <c:v>4.7633643000000001</c:v>
                </c:pt>
                <c:pt idx="8">
                  <c:v>4.5964127000000001</c:v>
                </c:pt>
                <c:pt idx="9">
                  <c:v>4.9520941000000001</c:v>
                </c:pt>
                <c:pt idx="10">
                  <c:v>5.0264575999999996</c:v>
                </c:pt>
                <c:pt idx="11">
                  <c:v>4.3529898999999999</c:v>
                </c:pt>
                <c:pt idx="12">
                  <c:v>4.2087016999999998</c:v>
                </c:pt>
                <c:pt idx="13">
                  <c:v>4.5965755000000001</c:v>
                </c:pt>
                <c:pt idx="14">
                  <c:v>4.7800357</c:v>
                </c:pt>
                <c:pt idx="15">
                  <c:v>4.3116745999999999</c:v>
                </c:pt>
                <c:pt idx="16">
                  <c:v>4.3381800000000004</c:v>
                </c:pt>
                <c:pt idx="17">
                  <c:v>4.7620665000000004</c:v>
                </c:pt>
                <c:pt idx="18">
                  <c:v>5.0059380999999998</c:v>
                </c:pt>
                <c:pt idx="19">
                  <c:v>4.4392519999999998</c:v>
                </c:pt>
                <c:pt idx="20">
                  <c:v>4.3569848000000002</c:v>
                </c:pt>
                <c:pt idx="21">
                  <c:v>4.7492903999999996</c:v>
                </c:pt>
                <c:pt idx="22">
                  <c:v>4.9678313999999997</c:v>
                </c:pt>
                <c:pt idx="23">
                  <c:v>4.5049726000000003</c:v>
                </c:pt>
                <c:pt idx="24">
                  <c:v>4.4275025000000001</c:v>
                </c:pt>
                <c:pt idx="25">
                  <c:v>4.4927446</c:v>
                </c:pt>
                <c:pt idx="26">
                  <c:v>4.5348566000000003</c:v>
                </c:pt>
                <c:pt idx="27">
                  <c:v>4.0363560999999999</c:v>
                </c:pt>
                <c:pt idx="28">
                  <c:v>3.8690533999999999</c:v>
                </c:pt>
                <c:pt idx="29">
                  <c:v>3.9274491999999999</c:v>
                </c:pt>
                <c:pt idx="30">
                  <c:v>4.0462932</c:v>
                </c:pt>
                <c:pt idx="31">
                  <c:v>3.7698402999999998</c:v>
                </c:pt>
                <c:pt idx="32">
                  <c:v>3.9160512999999999</c:v>
                </c:pt>
                <c:pt idx="33">
                  <c:v>4.1337098897828337</c:v>
                </c:pt>
                <c:pt idx="34">
                  <c:v>4.38539693976408</c:v>
                </c:pt>
                <c:pt idx="35">
                  <c:v>4.9303259999967546</c:v>
                </c:pt>
                <c:pt idx="36">
                  <c:v>5.1819908419190348</c:v>
                </c:pt>
                <c:pt idx="37">
                  <c:v>5.1007689879493761</c:v>
                </c:pt>
                <c:pt idx="38">
                  <c:v>5.1362873266735516</c:v>
                </c:pt>
                <c:pt idx="39">
                  <c:v>4.6492450354869996</c:v>
                </c:pt>
                <c:pt idx="40">
                  <c:v>4.4001705188575233</c:v>
                </c:pt>
              </c:numCache>
            </c:numRef>
          </c:val>
          <c:smooth val="0"/>
          <c:extLst>
            <c:ext xmlns:c16="http://schemas.microsoft.com/office/drawing/2014/chart" uri="{C3380CC4-5D6E-409C-BE32-E72D297353CC}">
              <c16:uniqueId val="{00000001-CCB6-41F8-BA5A-26F7E66B2901}"/>
            </c:ext>
          </c:extLst>
        </c:ser>
        <c:ser>
          <c:idx val="2"/>
          <c:order val="2"/>
          <c:tx>
            <c:strRef>
              <c:f>Grafdata!$A$18</c:f>
              <c:strCache>
                <c:ptCount val="1"/>
                <c:pt idx="0">
                  <c:v>Ludvika kommun</c:v>
                </c:pt>
              </c:strCache>
            </c:strRef>
          </c:tx>
          <c:spPr>
            <a:ln w="28575" cap="rnd">
              <a:solidFill>
                <a:schemeClr val="accent3"/>
              </a:solidFill>
              <a:prstDash val="sysDash"/>
              <a:round/>
            </a:ln>
            <a:effectLst/>
          </c:spPr>
          <c:marker>
            <c:symbol val="none"/>
          </c:marker>
          <c:cat>
            <c:numRef>
              <c:f>Grafdata!$B$2:$AP$2</c:f>
              <c:numCache>
                <c:formatCode>General</c:formatCode>
                <c:ptCount val="41"/>
                <c:pt idx="2">
                  <c:v>2012</c:v>
                </c:pt>
                <c:pt idx="6">
                  <c:v>2013</c:v>
                </c:pt>
                <c:pt idx="10">
                  <c:v>2014</c:v>
                </c:pt>
                <c:pt idx="14">
                  <c:v>2015</c:v>
                </c:pt>
                <c:pt idx="18">
                  <c:v>2016</c:v>
                </c:pt>
                <c:pt idx="22">
                  <c:v>2017</c:v>
                </c:pt>
                <c:pt idx="26">
                  <c:v>2018</c:v>
                </c:pt>
                <c:pt idx="30">
                  <c:v>2019</c:v>
                </c:pt>
                <c:pt idx="34">
                  <c:v>2020</c:v>
                </c:pt>
                <c:pt idx="38">
                  <c:v>2021</c:v>
                </c:pt>
              </c:numCache>
            </c:numRef>
          </c:cat>
          <c:val>
            <c:numRef>
              <c:f>Grafdata!$B$18:$AP$18</c:f>
              <c:numCache>
                <c:formatCode>General</c:formatCode>
                <c:ptCount val="41"/>
                <c:pt idx="0">
                  <c:v>4.4191919000000004</c:v>
                </c:pt>
                <c:pt idx="1">
                  <c:v>5.0460735999999997</c:v>
                </c:pt>
                <c:pt idx="2">
                  <c:v>5.1508111999999997</c:v>
                </c:pt>
                <c:pt idx="3">
                  <c:v>4.3888626999999998</c:v>
                </c:pt>
                <c:pt idx="4">
                  <c:v>4.3582982000000001</c:v>
                </c:pt>
                <c:pt idx="5">
                  <c:v>5.0904857999999997</c:v>
                </c:pt>
                <c:pt idx="6">
                  <c:v>5.5673233</c:v>
                </c:pt>
                <c:pt idx="7">
                  <c:v>5.0062667000000003</c:v>
                </c:pt>
                <c:pt idx="8">
                  <c:v>4.8119263999999999</c:v>
                </c:pt>
                <c:pt idx="9">
                  <c:v>5.0403580999999997</c:v>
                </c:pt>
                <c:pt idx="10">
                  <c:v>5.2533459999999996</c:v>
                </c:pt>
                <c:pt idx="11">
                  <c:v>4.8638953000000003</c:v>
                </c:pt>
                <c:pt idx="12">
                  <c:v>4.6412832999999996</c:v>
                </c:pt>
                <c:pt idx="13">
                  <c:v>5.1925945000000002</c:v>
                </c:pt>
                <c:pt idx="14">
                  <c:v>5.3437653000000003</c:v>
                </c:pt>
                <c:pt idx="15">
                  <c:v>5.0115328000000003</c:v>
                </c:pt>
                <c:pt idx="16">
                  <c:v>5.3676753000000001</c:v>
                </c:pt>
                <c:pt idx="17">
                  <c:v>6.1479397000000002</c:v>
                </c:pt>
                <c:pt idx="18">
                  <c:v>6.5306759999999997</c:v>
                </c:pt>
                <c:pt idx="19">
                  <c:v>5.9289632000000001</c:v>
                </c:pt>
                <c:pt idx="20">
                  <c:v>6.0244078999999999</c:v>
                </c:pt>
                <c:pt idx="21">
                  <c:v>6.5367208000000003</c:v>
                </c:pt>
                <c:pt idx="22">
                  <c:v>6.7270574999999999</c:v>
                </c:pt>
                <c:pt idx="23">
                  <c:v>6.1779101000000001</c:v>
                </c:pt>
                <c:pt idx="24">
                  <c:v>6.1384062999999998</c:v>
                </c:pt>
                <c:pt idx="25">
                  <c:v>6.0893961000000001</c:v>
                </c:pt>
                <c:pt idx="26">
                  <c:v>6.1753296999999998</c:v>
                </c:pt>
                <c:pt idx="27">
                  <c:v>5.7373235999999999</c:v>
                </c:pt>
                <c:pt idx="28">
                  <c:v>5.3639846999999996</c:v>
                </c:pt>
                <c:pt idx="29">
                  <c:v>5.4488852000000003</c:v>
                </c:pt>
                <c:pt idx="30">
                  <c:v>5.7481513</c:v>
                </c:pt>
                <c:pt idx="31">
                  <c:v>5.7013382999999997</c:v>
                </c:pt>
                <c:pt idx="32">
                  <c:v>6.0074892000000002</c:v>
                </c:pt>
                <c:pt idx="33">
                  <c:v>6.4443974778963682</c:v>
                </c:pt>
                <c:pt idx="34">
                  <c:v>6.7418319771667639</c:v>
                </c:pt>
                <c:pt idx="35">
                  <c:v>7.4226180951872989</c:v>
                </c:pt>
                <c:pt idx="36">
                  <c:v>7.8770670381085042</c:v>
                </c:pt>
                <c:pt idx="37">
                  <c:v>7.8532438478747189</c:v>
                </c:pt>
                <c:pt idx="38">
                  <c:v>7.7266853327589926</c:v>
                </c:pt>
                <c:pt idx="39">
                  <c:v>7.0046099481605051</c:v>
                </c:pt>
                <c:pt idx="40">
                  <c:v>6.6291668920258884</c:v>
                </c:pt>
              </c:numCache>
            </c:numRef>
          </c:val>
          <c:smooth val="0"/>
          <c:extLst>
            <c:ext xmlns:c16="http://schemas.microsoft.com/office/drawing/2014/chart" uri="{C3380CC4-5D6E-409C-BE32-E72D297353CC}">
              <c16:uniqueId val="{00000002-CCB6-41F8-BA5A-26F7E66B2901}"/>
            </c:ext>
          </c:extLst>
        </c:ser>
        <c:ser>
          <c:idx val="3"/>
          <c:order val="3"/>
          <c:tx>
            <c:strRef>
              <c:f>Grafdata!$A$17</c:f>
              <c:strCache>
                <c:ptCount val="1"/>
                <c:pt idx="0">
                  <c:v>Smedjebackens kommun</c:v>
                </c:pt>
              </c:strCache>
            </c:strRef>
          </c:tx>
          <c:spPr>
            <a:ln w="28575" cap="rnd">
              <a:solidFill>
                <a:schemeClr val="accent4"/>
              </a:solidFill>
              <a:prstDash val="sysDot"/>
              <a:round/>
            </a:ln>
            <a:effectLst/>
          </c:spPr>
          <c:marker>
            <c:symbol val="none"/>
          </c:marker>
          <c:cat>
            <c:numRef>
              <c:f>Grafdata!$B$2:$AP$2</c:f>
              <c:numCache>
                <c:formatCode>General</c:formatCode>
                <c:ptCount val="41"/>
                <c:pt idx="2">
                  <c:v>2012</c:v>
                </c:pt>
                <c:pt idx="6">
                  <c:v>2013</c:v>
                </c:pt>
                <c:pt idx="10">
                  <c:v>2014</c:v>
                </c:pt>
                <c:pt idx="14">
                  <c:v>2015</c:v>
                </c:pt>
                <c:pt idx="18">
                  <c:v>2016</c:v>
                </c:pt>
                <c:pt idx="22">
                  <c:v>2017</c:v>
                </c:pt>
                <c:pt idx="26">
                  <c:v>2018</c:v>
                </c:pt>
                <c:pt idx="30">
                  <c:v>2019</c:v>
                </c:pt>
                <c:pt idx="34">
                  <c:v>2020</c:v>
                </c:pt>
                <c:pt idx="38">
                  <c:v>2021</c:v>
                </c:pt>
              </c:numCache>
            </c:numRef>
          </c:cat>
          <c:val>
            <c:numRef>
              <c:f>Grafdata!$B$17:$AP$17</c:f>
              <c:numCache>
                <c:formatCode>General</c:formatCode>
                <c:ptCount val="41"/>
                <c:pt idx="0">
                  <c:v>3.7554620999999999</c:v>
                </c:pt>
                <c:pt idx="1">
                  <c:v>3.9820087000000002</c:v>
                </c:pt>
                <c:pt idx="2">
                  <c:v>4.3749741999999996</c:v>
                </c:pt>
                <c:pt idx="3">
                  <c:v>3.3428371000000001</c:v>
                </c:pt>
                <c:pt idx="4">
                  <c:v>3.1154196999999999</c:v>
                </c:pt>
                <c:pt idx="5">
                  <c:v>3.5977782999999999</c:v>
                </c:pt>
                <c:pt idx="6">
                  <c:v>3.9985051999999999</c:v>
                </c:pt>
                <c:pt idx="7">
                  <c:v>3.1854521</c:v>
                </c:pt>
                <c:pt idx="8">
                  <c:v>3.1475491</c:v>
                </c:pt>
                <c:pt idx="9">
                  <c:v>3.3916667</c:v>
                </c:pt>
                <c:pt idx="10">
                  <c:v>3.6624070999999998</c:v>
                </c:pt>
                <c:pt idx="11">
                  <c:v>2.8965575000000001</c:v>
                </c:pt>
                <c:pt idx="12">
                  <c:v>2.8066658000000002</c:v>
                </c:pt>
                <c:pt idx="13">
                  <c:v>3.0291635000000001</c:v>
                </c:pt>
                <c:pt idx="14">
                  <c:v>3.0558703999999999</c:v>
                </c:pt>
                <c:pt idx="15">
                  <c:v>2.6887108</c:v>
                </c:pt>
                <c:pt idx="16">
                  <c:v>2.8213165999999998</c:v>
                </c:pt>
                <c:pt idx="17">
                  <c:v>3.1108880999999999</c:v>
                </c:pt>
                <c:pt idx="18">
                  <c:v>3.0960793999999998</c:v>
                </c:pt>
                <c:pt idx="19">
                  <c:v>2.6601314999999999</c:v>
                </c:pt>
                <c:pt idx="20">
                  <c:v>2.8335845000000002</c:v>
                </c:pt>
                <c:pt idx="21">
                  <c:v>3.0992251999999998</c:v>
                </c:pt>
                <c:pt idx="22">
                  <c:v>2.9286945000000002</c:v>
                </c:pt>
                <c:pt idx="23">
                  <c:v>2.7090695</c:v>
                </c:pt>
                <c:pt idx="24">
                  <c:v>2.6324657</c:v>
                </c:pt>
                <c:pt idx="25">
                  <c:v>3.0371674999999998</c:v>
                </c:pt>
                <c:pt idx="26">
                  <c:v>3.1370065</c:v>
                </c:pt>
                <c:pt idx="27">
                  <c:v>2.7198855000000002</c:v>
                </c:pt>
                <c:pt idx="28">
                  <c:v>2.6550167</c:v>
                </c:pt>
                <c:pt idx="29">
                  <c:v>2.8195725999999999</c:v>
                </c:pt>
                <c:pt idx="30">
                  <c:v>3.1596381999999998</c:v>
                </c:pt>
                <c:pt idx="31">
                  <c:v>2.9253960000000001</c:v>
                </c:pt>
                <c:pt idx="32">
                  <c:v>2.9807486000000001</c:v>
                </c:pt>
                <c:pt idx="33">
                  <c:v>3.3290543431750108</c:v>
                </c:pt>
                <c:pt idx="34">
                  <c:v>3.5253505933117588</c:v>
                </c:pt>
                <c:pt idx="35">
                  <c:v>3.9281705948372609</c:v>
                </c:pt>
                <c:pt idx="36">
                  <c:v>4.1240671239377074</c:v>
                </c:pt>
                <c:pt idx="37">
                  <c:v>4.1833786173286756</c:v>
                </c:pt>
                <c:pt idx="38">
                  <c:v>4.2960460785587458</c:v>
                </c:pt>
                <c:pt idx="39">
                  <c:v>3.9057763921364863</c:v>
                </c:pt>
                <c:pt idx="40">
                  <c:v>4.0041601664066562</c:v>
                </c:pt>
              </c:numCache>
            </c:numRef>
          </c:val>
          <c:smooth val="0"/>
          <c:extLst>
            <c:ext xmlns:c16="http://schemas.microsoft.com/office/drawing/2014/chart" uri="{C3380CC4-5D6E-409C-BE32-E72D297353CC}">
              <c16:uniqueId val="{00000003-CCB6-41F8-BA5A-26F7E66B2901}"/>
            </c:ext>
          </c:extLst>
        </c:ser>
        <c:dLbls>
          <c:showLegendKey val="0"/>
          <c:showVal val="0"/>
          <c:showCatName val="0"/>
          <c:showSerName val="0"/>
          <c:showPercent val="0"/>
          <c:showBubbleSize val="0"/>
        </c:dLbls>
        <c:smooth val="0"/>
        <c:axId val="772784184"/>
        <c:axId val="772785824"/>
      </c:lineChart>
      <c:catAx>
        <c:axId val="772784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5824"/>
        <c:crosses val="autoZero"/>
        <c:auto val="1"/>
        <c:lblAlgn val="ctr"/>
        <c:lblOffset val="100"/>
        <c:noMultiLvlLbl val="0"/>
      </c:catAx>
      <c:valAx>
        <c:axId val="772785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4184"/>
        <c:crosses val="autoZero"/>
        <c:crossBetween val="between"/>
      </c:valAx>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txPr>
    <a:bodyPr/>
    <a:lstStyle/>
    <a:p>
      <a:pPr>
        <a:defRPr/>
      </a:pPr>
      <a:endParaRPr lang="sv-S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Grafdata!$A$23</c:f>
              <c:strCache>
                <c:ptCount val="1"/>
                <c:pt idx="0">
                  <c:v>Sverige</c:v>
                </c:pt>
              </c:strCache>
            </c:strRef>
          </c:tx>
          <c:spPr>
            <a:ln w="28575" cap="rnd">
              <a:solidFill>
                <a:schemeClr val="accent1"/>
              </a:solidFill>
              <a:prstDash val="sysDash"/>
              <a:round/>
            </a:ln>
            <a:effectLst/>
          </c:spPr>
          <c:marker>
            <c:symbol val="none"/>
          </c:marker>
          <c:cat>
            <c:strRef>
              <c:f>Grafdata!$B$22:$AP$22</c:f>
              <c:strCache>
                <c:ptCount val="39"/>
                <c:pt idx="2">
                  <c:v>2012</c:v>
                </c:pt>
                <c:pt idx="6">
                  <c:v>2013</c:v>
                </c:pt>
                <c:pt idx="10">
                  <c:v>2014</c:v>
                </c:pt>
                <c:pt idx="14">
                  <c:v>2015</c:v>
                </c:pt>
                <c:pt idx="18">
                  <c:v>2016</c:v>
                </c:pt>
                <c:pt idx="22">
                  <c:v>2017</c:v>
                </c:pt>
                <c:pt idx="26">
                  <c:v>2018</c:v>
                </c:pt>
                <c:pt idx="30">
                  <c:v>2019</c:v>
                </c:pt>
                <c:pt idx="34">
                  <c:v>2020</c:v>
                </c:pt>
                <c:pt idx="38">
                  <c:v>2021</c:v>
                </c:pt>
              </c:strCache>
            </c:strRef>
          </c:cat>
          <c:val>
            <c:numRef>
              <c:f>Grafdata!$B$23:$AP$23</c:f>
              <c:numCache>
                <c:formatCode>General</c:formatCode>
                <c:ptCount val="41"/>
                <c:pt idx="0">
                  <c:v>100</c:v>
                </c:pt>
                <c:pt idx="1">
                  <c:v>100.12333212334606</c:v>
                </c:pt>
                <c:pt idx="2">
                  <c:v>100.25275641646959</c:v>
                </c:pt>
                <c:pt idx="3">
                  <c:v>100.45645872412437</c:v>
                </c:pt>
                <c:pt idx="4">
                  <c:v>100.72737550804156</c:v>
                </c:pt>
                <c:pt idx="5">
                  <c:v>100.89449312197199</c:v>
                </c:pt>
                <c:pt idx="6">
                  <c:v>101.08003506217919</c:v>
                </c:pt>
                <c:pt idx="7">
                  <c:v>101.32256043442978</c:v>
                </c:pt>
                <c:pt idx="8">
                  <c:v>101.62883714310391</c:v>
                </c:pt>
                <c:pt idx="9">
                  <c:v>101.83388036161092</c:v>
                </c:pt>
                <c:pt idx="10">
                  <c:v>102.06623803976149</c:v>
                </c:pt>
                <c:pt idx="11">
                  <c:v>102.35472392334889</c:v>
                </c:pt>
                <c:pt idx="12">
                  <c:v>102.71691767039651</c:v>
                </c:pt>
                <c:pt idx="13">
                  <c:v>102.9160165360704</c:v>
                </c:pt>
                <c:pt idx="14">
                  <c:v>103.12720471612073</c:v>
                </c:pt>
                <c:pt idx="15">
                  <c:v>103.39976860313199</c:v>
                </c:pt>
                <c:pt idx="16">
                  <c:v>103.77441064856373</c:v>
                </c:pt>
                <c:pt idx="17">
                  <c:v>104.01051654208865</c:v>
                </c:pt>
                <c:pt idx="18">
                  <c:v>104.26772858359482</c:v>
                </c:pt>
                <c:pt idx="19">
                  <c:v>104.59454128917915</c:v>
                </c:pt>
                <c:pt idx="20">
                  <c:v>105.10228193463661</c:v>
                </c:pt>
                <c:pt idx="21">
                  <c:v>105.53235533419617</c:v>
                </c:pt>
                <c:pt idx="22">
                  <c:v>105.83580240422148</c:v>
                </c:pt>
                <c:pt idx="23">
                  <c:v>106.14376844940236</c:v>
                </c:pt>
                <c:pt idx="24">
                  <c:v>106.57320834777188</c:v>
                </c:pt>
                <c:pt idx="25">
                  <c:v>106.85308917352802</c:v>
                </c:pt>
                <c:pt idx="26">
                  <c:v>107.09006085201264</c:v>
                </c:pt>
                <c:pt idx="27">
                  <c:v>107.39454264064835</c:v>
                </c:pt>
                <c:pt idx="28">
                  <c:v>107.77001879598031</c:v>
                </c:pt>
                <c:pt idx="29">
                  <c:v>108.01390619578946</c:v>
                </c:pt>
                <c:pt idx="30">
                  <c:v>108.27698868165658</c:v>
                </c:pt>
                <c:pt idx="31">
                  <c:v>108.55242444072931</c:v>
                </c:pt>
                <c:pt idx="32">
                  <c:v>108.89301579719684</c:v>
                </c:pt>
                <c:pt idx="33">
                  <c:v>109.04233202768738</c:v>
                </c:pt>
                <c:pt idx="34">
                  <c:v>109.20930182467347</c:v>
                </c:pt>
                <c:pt idx="35">
                  <c:v>109.30418974458711</c:v>
                </c:pt>
                <c:pt idx="36">
                  <c:v>109.52417303282571</c:v>
                </c:pt>
                <c:pt idx="37">
                  <c:v>109.58826223655061</c:v>
                </c:pt>
                <c:pt idx="38">
                  <c:v>109.69924108669105</c:v>
                </c:pt>
                <c:pt idx="39">
                  <c:v>109.90451658896775</c:v>
                </c:pt>
                <c:pt idx="40">
                  <c:v>110.18113488359521</c:v>
                </c:pt>
              </c:numCache>
            </c:numRef>
          </c:val>
          <c:smooth val="0"/>
          <c:extLst>
            <c:ext xmlns:c16="http://schemas.microsoft.com/office/drawing/2014/chart" uri="{C3380CC4-5D6E-409C-BE32-E72D297353CC}">
              <c16:uniqueId val="{00000000-F7FD-4450-877E-3FB629694381}"/>
            </c:ext>
          </c:extLst>
        </c:ser>
        <c:ser>
          <c:idx val="1"/>
          <c:order val="1"/>
          <c:tx>
            <c:strRef>
              <c:f>Grafdata!$A$35</c:f>
              <c:strCache>
                <c:ptCount val="1"/>
                <c:pt idx="0">
                  <c:v>Dalarnas län</c:v>
                </c:pt>
              </c:strCache>
            </c:strRef>
          </c:tx>
          <c:spPr>
            <a:ln w="28575" cap="rnd">
              <a:solidFill>
                <a:schemeClr val="accent2"/>
              </a:solidFill>
              <a:round/>
            </a:ln>
            <a:effectLst/>
          </c:spPr>
          <c:marker>
            <c:symbol val="none"/>
          </c:marker>
          <c:cat>
            <c:strRef>
              <c:f>Grafdata!$B$22:$AP$22</c:f>
              <c:strCache>
                <c:ptCount val="39"/>
                <c:pt idx="2">
                  <c:v>2012</c:v>
                </c:pt>
                <c:pt idx="6">
                  <c:v>2013</c:v>
                </c:pt>
                <c:pt idx="10">
                  <c:v>2014</c:v>
                </c:pt>
                <c:pt idx="14">
                  <c:v>2015</c:v>
                </c:pt>
                <c:pt idx="18">
                  <c:v>2016</c:v>
                </c:pt>
                <c:pt idx="22">
                  <c:v>2017</c:v>
                </c:pt>
                <c:pt idx="26">
                  <c:v>2018</c:v>
                </c:pt>
                <c:pt idx="30">
                  <c:v>2019</c:v>
                </c:pt>
                <c:pt idx="34">
                  <c:v>2020</c:v>
                </c:pt>
                <c:pt idx="38">
                  <c:v>2021</c:v>
                </c:pt>
              </c:strCache>
            </c:strRef>
          </c:cat>
          <c:val>
            <c:numRef>
              <c:f>Grafdata!$B$35:$AP$35</c:f>
              <c:numCache>
                <c:formatCode>General</c:formatCode>
                <c:ptCount val="41"/>
                <c:pt idx="0">
                  <c:v>100</c:v>
                </c:pt>
                <c:pt idx="1">
                  <c:v>99.834310384659815</c:v>
                </c:pt>
                <c:pt idx="2">
                  <c:v>99.776192676446811</c:v>
                </c:pt>
                <c:pt idx="3">
                  <c:v>99.893872011089286</c:v>
                </c:pt>
                <c:pt idx="4">
                  <c:v>99.833949405105699</c:v>
                </c:pt>
                <c:pt idx="5">
                  <c:v>99.830700589118635</c:v>
                </c:pt>
                <c:pt idx="6">
                  <c:v>99.860300912556312</c:v>
                </c:pt>
                <c:pt idx="7">
                  <c:v>100.03393207808709</c:v>
                </c:pt>
                <c:pt idx="8">
                  <c:v>100.04259558738593</c:v>
                </c:pt>
                <c:pt idx="9">
                  <c:v>100.11731835508837</c:v>
                </c:pt>
                <c:pt idx="10">
                  <c:v>100.21550479380848</c:v>
                </c:pt>
                <c:pt idx="11">
                  <c:v>100.45014150398521</c:v>
                </c:pt>
                <c:pt idx="12">
                  <c:v>100.52017153748412</c:v>
                </c:pt>
                <c:pt idx="13">
                  <c:v>100.67828058218782</c:v>
                </c:pt>
                <c:pt idx="14">
                  <c:v>100.75697412498556</c:v>
                </c:pt>
                <c:pt idx="15">
                  <c:v>101.02662585191175</c:v>
                </c:pt>
                <c:pt idx="16">
                  <c:v>101.25043317546495</c:v>
                </c:pt>
                <c:pt idx="17">
                  <c:v>101.44536213468869</c:v>
                </c:pt>
                <c:pt idx="18">
                  <c:v>101.56484636710177</c:v>
                </c:pt>
                <c:pt idx="19">
                  <c:v>101.90344518886451</c:v>
                </c:pt>
                <c:pt idx="20">
                  <c:v>102.23662931731546</c:v>
                </c:pt>
                <c:pt idx="21">
                  <c:v>102.70987351276423</c:v>
                </c:pt>
                <c:pt idx="22">
                  <c:v>102.8571531708444</c:v>
                </c:pt>
                <c:pt idx="23">
                  <c:v>103.08529224904701</c:v>
                </c:pt>
                <c:pt idx="24">
                  <c:v>103.14052212082707</c:v>
                </c:pt>
                <c:pt idx="25">
                  <c:v>103.29971410419314</c:v>
                </c:pt>
                <c:pt idx="26">
                  <c:v>103.38201744253206</c:v>
                </c:pt>
                <c:pt idx="27">
                  <c:v>103.6408397828347</c:v>
                </c:pt>
                <c:pt idx="28">
                  <c:v>103.61557121404644</c:v>
                </c:pt>
                <c:pt idx="29">
                  <c:v>103.67007912671826</c:v>
                </c:pt>
                <c:pt idx="30">
                  <c:v>103.72747487582303</c:v>
                </c:pt>
                <c:pt idx="31">
                  <c:v>103.9166281621809</c:v>
                </c:pt>
                <c:pt idx="32">
                  <c:v>103.90002310269146</c:v>
                </c:pt>
                <c:pt idx="33">
                  <c:v>103.94983828115976</c:v>
                </c:pt>
                <c:pt idx="34">
                  <c:v>103.88594490008086</c:v>
                </c:pt>
                <c:pt idx="35">
                  <c:v>103.89821820492088</c:v>
                </c:pt>
                <c:pt idx="36">
                  <c:v>103.89208155250087</c:v>
                </c:pt>
                <c:pt idx="37">
                  <c:v>103.84515421046552</c:v>
                </c:pt>
                <c:pt idx="38">
                  <c:v>103.90399387778676</c:v>
                </c:pt>
                <c:pt idx="39">
                  <c:v>104.10000577567287</c:v>
                </c:pt>
                <c:pt idx="40">
                  <c:v>104.0047071733857</c:v>
                </c:pt>
              </c:numCache>
            </c:numRef>
          </c:val>
          <c:smooth val="0"/>
          <c:extLst>
            <c:ext xmlns:c16="http://schemas.microsoft.com/office/drawing/2014/chart" uri="{C3380CC4-5D6E-409C-BE32-E72D297353CC}">
              <c16:uniqueId val="{00000001-F7FD-4450-877E-3FB629694381}"/>
            </c:ext>
          </c:extLst>
        </c:ser>
        <c:ser>
          <c:idx val="2"/>
          <c:order val="2"/>
          <c:tx>
            <c:strRef>
              <c:f>Grafdata!$A$37</c:f>
              <c:strCache>
                <c:ptCount val="1"/>
                <c:pt idx="0">
                  <c:v>Ludvika kommun</c:v>
                </c:pt>
              </c:strCache>
            </c:strRef>
          </c:tx>
          <c:spPr>
            <a:ln w="28575" cap="rnd">
              <a:solidFill>
                <a:schemeClr val="accent3"/>
              </a:solidFill>
              <a:prstDash val="sysDot"/>
              <a:round/>
            </a:ln>
            <a:effectLst/>
          </c:spPr>
          <c:marker>
            <c:symbol val="none"/>
          </c:marker>
          <c:cat>
            <c:strRef>
              <c:f>Grafdata!$B$22:$AP$22</c:f>
              <c:strCache>
                <c:ptCount val="39"/>
                <c:pt idx="2">
                  <c:v>2012</c:v>
                </c:pt>
                <c:pt idx="6">
                  <c:v>2013</c:v>
                </c:pt>
                <c:pt idx="10">
                  <c:v>2014</c:v>
                </c:pt>
                <c:pt idx="14">
                  <c:v>2015</c:v>
                </c:pt>
                <c:pt idx="18">
                  <c:v>2016</c:v>
                </c:pt>
                <c:pt idx="22">
                  <c:v>2017</c:v>
                </c:pt>
                <c:pt idx="26">
                  <c:v>2018</c:v>
                </c:pt>
                <c:pt idx="30">
                  <c:v>2019</c:v>
                </c:pt>
                <c:pt idx="34">
                  <c:v>2020</c:v>
                </c:pt>
                <c:pt idx="38">
                  <c:v>2021</c:v>
                </c:pt>
              </c:strCache>
            </c:strRef>
          </c:cat>
          <c:val>
            <c:numRef>
              <c:f>Grafdata!$B$37:$AP$37</c:f>
              <c:numCache>
                <c:formatCode>General</c:formatCode>
                <c:ptCount val="41"/>
                <c:pt idx="0">
                  <c:v>100</c:v>
                </c:pt>
                <c:pt idx="1">
                  <c:v>99.421021954536627</c:v>
                </c:pt>
                <c:pt idx="2">
                  <c:v>99.424907713231008</c:v>
                </c:pt>
                <c:pt idx="3">
                  <c:v>100.06605789780454</c:v>
                </c:pt>
                <c:pt idx="4">
                  <c:v>99.762968719642515</c:v>
                </c:pt>
                <c:pt idx="5">
                  <c:v>99.626967165339039</c:v>
                </c:pt>
                <c:pt idx="6">
                  <c:v>99.57256654361764</c:v>
                </c:pt>
                <c:pt idx="7">
                  <c:v>99.588109578395176</c:v>
                </c:pt>
                <c:pt idx="8">
                  <c:v>99.642510200116575</c:v>
                </c:pt>
                <c:pt idx="9">
                  <c:v>99.910627550029147</c:v>
                </c:pt>
                <c:pt idx="10">
                  <c:v>100.38469011074412</c:v>
                </c:pt>
                <c:pt idx="11">
                  <c:v>100.68777928890616</c:v>
                </c:pt>
                <c:pt idx="12">
                  <c:v>100.60617835632407</c:v>
                </c:pt>
                <c:pt idx="13">
                  <c:v>101.1462988148436</c:v>
                </c:pt>
                <c:pt idx="14">
                  <c:v>101.37167281911793</c:v>
                </c:pt>
                <c:pt idx="15">
                  <c:v>101.65533320380804</c:v>
                </c:pt>
                <c:pt idx="16">
                  <c:v>101.92345055372061</c:v>
                </c:pt>
                <c:pt idx="17">
                  <c:v>102.43637070137945</c:v>
                </c:pt>
                <c:pt idx="18">
                  <c:v>102.74334563823587</c:v>
                </c:pt>
                <c:pt idx="19">
                  <c:v>103.19409364678454</c:v>
                </c:pt>
                <c:pt idx="20">
                  <c:v>103.88187293569069</c:v>
                </c:pt>
                <c:pt idx="21">
                  <c:v>104.65513891587332</c:v>
                </c:pt>
                <c:pt idx="22">
                  <c:v>104.85719836798135</c:v>
                </c:pt>
                <c:pt idx="23">
                  <c:v>105.09422964833884</c:v>
                </c:pt>
                <c:pt idx="24">
                  <c:v>104.90771323100836</c:v>
                </c:pt>
                <c:pt idx="25">
                  <c:v>104.88439867884205</c:v>
                </c:pt>
                <c:pt idx="26">
                  <c:v>104.93491354186905</c:v>
                </c:pt>
                <c:pt idx="27">
                  <c:v>105.29628910044686</c:v>
                </c:pt>
                <c:pt idx="28">
                  <c:v>104.89217019623081</c:v>
                </c:pt>
                <c:pt idx="29">
                  <c:v>104.70565377890033</c:v>
                </c:pt>
                <c:pt idx="30">
                  <c:v>104.65513891587332</c:v>
                </c:pt>
                <c:pt idx="31">
                  <c:v>104.81445502234311</c:v>
                </c:pt>
                <c:pt idx="32">
                  <c:v>104.60073829415194</c:v>
                </c:pt>
                <c:pt idx="33">
                  <c:v>104.51913736156985</c:v>
                </c:pt>
                <c:pt idx="34">
                  <c:v>104.15776180299203</c:v>
                </c:pt>
                <c:pt idx="35">
                  <c:v>103.92850204002332</c:v>
                </c:pt>
                <c:pt idx="36">
                  <c:v>103.57489799883427</c:v>
                </c:pt>
                <c:pt idx="37">
                  <c:v>103.37672430542064</c:v>
                </c:pt>
                <c:pt idx="38">
                  <c:v>103.40003885758695</c:v>
                </c:pt>
                <c:pt idx="39">
                  <c:v>103.41169613367011</c:v>
                </c:pt>
                <c:pt idx="40">
                  <c:v>103.02700602292597</c:v>
                </c:pt>
              </c:numCache>
            </c:numRef>
          </c:val>
          <c:smooth val="0"/>
          <c:extLst>
            <c:ext xmlns:c16="http://schemas.microsoft.com/office/drawing/2014/chart" uri="{C3380CC4-5D6E-409C-BE32-E72D297353CC}">
              <c16:uniqueId val="{00000002-F7FD-4450-877E-3FB629694381}"/>
            </c:ext>
          </c:extLst>
        </c:ser>
        <c:ser>
          <c:idx val="3"/>
          <c:order val="3"/>
          <c:tx>
            <c:strRef>
              <c:f>Grafdata!$A$36</c:f>
              <c:strCache>
                <c:ptCount val="1"/>
                <c:pt idx="0">
                  <c:v>Smedjebackens kommun</c:v>
                </c:pt>
              </c:strCache>
            </c:strRef>
          </c:tx>
          <c:spPr>
            <a:ln w="28575" cap="rnd">
              <a:solidFill>
                <a:schemeClr val="accent4"/>
              </a:solidFill>
              <a:prstDash val="sysDash"/>
              <a:round/>
            </a:ln>
            <a:effectLst/>
          </c:spPr>
          <c:marker>
            <c:symbol val="none"/>
          </c:marker>
          <c:cat>
            <c:strRef>
              <c:f>Grafdata!$B$22:$AP$22</c:f>
              <c:strCache>
                <c:ptCount val="39"/>
                <c:pt idx="2">
                  <c:v>2012</c:v>
                </c:pt>
                <c:pt idx="6">
                  <c:v>2013</c:v>
                </c:pt>
                <c:pt idx="10">
                  <c:v>2014</c:v>
                </c:pt>
                <c:pt idx="14">
                  <c:v>2015</c:v>
                </c:pt>
                <c:pt idx="18">
                  <c:v>2016</c:v>
                </c:pt>
                <c:pt idx="22">
                  <c:v>2017</c:v>
                </c:pt>
                <c:pt idx="26">
                  <c:v>2018</c:v>
                </c:pt>
                <c:pt idx="30">
                  <c:v>2019</c:v>
                </c:pt>
                <c:pt idx="34">
                  <c:v>2020</c:v>
                </c:pt>
                <c:pt idx="38">
                  <c:v>2021</c:v>
                </c:pt>
              </c:strCache>
            </c:strRef>
          </c:cat>
          <c:val>
            <c:numRef>
              <c:f>Grafdata!$B$36:$AP$36</c:f>
              <c:numCache>
                <c:formatCode>General</c:formatCode>
                <c:ptCount val="41"/>
                <c:pt idx="0">
                  <c:v>100</c:v>
                </c:pt>
                <c:pt idx="1">
                  <c:v>99.962497656103508</c:v>
                </c:pt>
                <c:pt idx="2">
                  <c:v>99.887492968310525</c:v>
                </c:pt>
                <c:pt idx="3">
                  <c:v>99.943746484155255</c:v>
                </c:pt>
                <c:pt idx="4">
                  <c:v>99.671854490905687</c:v>
                </c:pt>
                <c:pt idx="5">
                  <c:v>99.849990624414019</c:v>
                </c:pt>
                <c:pt idx="6">
                  <c:v>100.06562910181886</c:v>
                </c:pt>
                <c:pt idx="7">
                  <c:v>100.5625351584474</c:v>
                </c:pt>
                <c:pt idx="8">
                  <c:v>100.57191074442153</c:v>
                </c:pt>
                <c:pt idx="9">
                  <c:v>100.23438964935309</c:v>
                </c:pt>
                <c:pt idx="10">
                  <c:v>100.05625351584474</c:v>
                </c:pt>
                <c:pt idx="11">
                  <c:v>100.33752109506844</c:v>
                </c:pt>
                <c:pt idx="12">
                  <c:v>100.29064316519782</c:v>
                </c:pt>
                <c:pt idx="13">
                  <c:v>100.43127695480968</c:v>
                </c:pt>
                <c:pt idx="14">
                  <c:v>100.35627226701669</c:v>
                </c:pt>
                <c:pt idx="15">
                  <c:v>100.87192949559348</c:v>
                </c:pt>
                <c:pt idx="16">
                  <c:v>101.02193887117944</c:v>
                </c:pt>
                <c:pt idx="17">
                  <c:v>101.1625726607913</c:v>
                </c:pt>
                <c:pt idx="18">
                  <c:v>100.99381211325708</c:v>
                </c:pt>
                <c:pt idx="19">
                  <c:v>101.50009375585974</c:v>
                </c:pt>
                <c:pt idx="20">
                  <c:v>101.85636602287643</c:v>
                </c:pt>
                <c:pt idx="21">
                  <c:v>102.27826739171198</c:v>
                </c:pt>
                <c:pt idx="22">
                  <c:v>101.75323457716107</c:v>
                </c:pt>
                <c:pt idx="23">
                  <c:v>101.7251078192387</c:v>
                </c:pt>
                <c:pt idx="24">
                  <c:v>101.71573223326457</c:v>
                </c:pt>
                <c:pt idx="25">
                  <c:v>102.13763360210014</c:v>
                </c:pt>
                <c:pt idx="26">
                  <c:v>101.97824864054003</c:v>
                </c:pt>
                <c:pt idx="27">
                  <c:v>102.39077442340147</c:v>
                </c:pt>
                <c:pt idx="28">
                  <c:v>102.00637539846241</c:v>
                </c:pt>
                <c:pt idx="29">
                  <c:v>102.1657603600225</c:v>
                </c:pt>
                <c:pt idx="30">
                  <c:v>102.55015938496156</c:v>
                </c:pt>
                <c:pt idx="31">
                  <c:v>102.51265704106507</c:v>
                </c:pt>
                <c:pt idx="32">
                  <c:v>102.1657603600225</c:v>
                </c:pt>
                <c:pt idx="33">
                  <c:v>102.13763360210014</c:v>
                </c:pt>
                <c:pt idx="34">
                  <c:v>101.91261953872117</c:v>
                </c:pt>
                <c:pt idx="35">
                  <c:v>101.83761485092818</c:v>
                </c:pt>
                <c:pt idx="36">
                  <c:v>101.98762422651416</c:v>
                </c:pt>
                <c:pt idx="37">
                  <c:v>101.76261016313519</c:v>
                </c:pt>
                <c:pt idx="38">
                  <c:v>102.12825801612601</c:v>
                </c:pt>
                <c:pt idx="39">
                  <c:v>102.27826739171198</c:v>
                </c:pt>
                <c:pt idx="40">
                  <c:v>102.34389649353085</c:v>
                </c:pt>
              </c:numCache>
            </c:numRef>
          </c:val>
          <c:smooth val="0"/>
          <c:extLst>
            <c:ext xmlns:c16="http://schemas.microsoft.com/office/drawing/2014/chart" uri="{C3380CC4-5D6E-409C-BE32-E72D297353CC}">
              <c16:uniqueId val="{00000003-F7FD-4450-877E-3FB629694381}"/>
            </c:ext>
          </c:extLst>
        </c:ser>
        <c:dLbls>
          <c:showLegendKey val="0"/>
          <c:showVal val="0"/>
          <c:showCatName val="0"/>
          <c:showSerName val="0"/>
          <c:showPercent val="0"/>
          <c:showBubbleSize val="0"/>
        </c:dLbls>
        <c:smooth val="0"/>
        <c:axId val="772784184"/>
        <c:axId val="772785824"/>
      </c:lineChart>
      <c:catAx>
        <c:axId val="772784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5824"/>
        <c:crosses val="autoZero"/>
        <c:auto val="1"/>
        <c:lblAlgn val="ctr"/>
        <c:lblOffset val="100"/>
        <c:noMultiLvlLbl val="0"/>
      </c:catAx>
      <c:valAx>
        <c:axId val="772785824"/>
        <c:scaling>
          <c:orientation val="minMax"/>
          <c:min val="9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4184"/>
        <c:crosses val="autoZero"/>
        <c:crossBetween val="between"/>
      </c:valAx>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txPr>
    <a:bodyPr/>
    <a:lstStyle/>
    <a:p>
      <a:pPr>
        <a:defRPr/>
      </a:pPr>
      <a:endParaRPr lang="sv-SE"/>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424198A5-9F51-4395-A9D1-A450078D54B5}" type="datetimeFigureOut">
              <a:rPr lang="sv-SE" smtClean="0"/>
              <a:t>2022-01-07</a:t>
            </a:fld>
            <a:endParaRPr lang="sv-SE"/>
          </a:p>
        </p:txBody>
      </p:sp>
      <p:sp>
        <p:nvSpPr>
          <p:cNvPr id="4" name="Platshållare för sidfot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4B746FB2-947D-4403-805A-8A78101255B7}" type="slidenum">
              <a:rPr lang="sv-SE" smtClean="0"/>
              <a:t>‹#›</a:t>
            </a:fld>
            <a:endParaRPr lang="sv-SE"/>
          </a:p>
        </p:txBody>
      </p:sp>
    </p:spTree>
    <p:extLst>
      <p:ext uri="{BB962C8B-B14F-4D97-AF65-F5344CB8AC3E}">
        <p14:creationId xmlns:p14="http://schemas.microsoft.com/office/powerpoint/2010/main" val="1847427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9142CCA-F011-46CA-B4AE-D8CB4AFC968E}" type="datetimeFigureOut">
              <a:rPr lang="en-GB" smtClean="0"/>
              <a:t>07/01/2022</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241C740-7330-441A-80F0-A683365F9479}" type="slidenum">
              <a:rPr lang="en-GB" smtClean="0"/>
              <a:t>‹#›</a:t>
            </a:fld>
            <a:endParaRPr lang="en-GB" dirty="0"/>
          </a:p>
        </p:txBody>
      </p:sp>
    </p:spTree>
    <p:extLst>
      <p:ext uri="{BB962C8B-B14F-4D97-AF65-F5344CB8AC3E}">
        <p14:creationId xmlns:p14="http://schemas.microsoft.com/office/powerpoint/2010/main" val="3301717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dirty="0"/>
          </a:p>
        </p:txBody>
      </p:sp>
      <p:sp>
        <p:nvSpPr>
          <p:cNvPr id="4" name="Platshållare för bildnummer 3"/>
          <p:cNvSpPr>
            <a:spLocks noGrp="1"/>
          </p:cNvSpPr>
          <p:nvPr>
            <p:ph type="sldNum" sz="quarter" idx="5"/>
          </p:nvPr>
        </p:nvSpPr>
        <p:spPr/>
        <p:txBody>
          <a:bodyPr/>
          <a:lstStyle/>
          <a:p>
            <a:fld id="{0241C740-7330-441A-80F0-A683365F9479}" type="slidenum">
              <a:rPr lang="en-US" smtClean="0"/>
              <a:t>2</a:t>
            </a:fld>
            <a:endParaRPr lang="en-US" dirty="0"/>
          </a:p>
        </p:txBody>
      </p:sp>
    </p:spTree>
    <p:extLst>
      <p:ext uri="{BB962C8B-B14F-4D97-AF65-F5344CB8AC3E}">
        <p14:creationId xmlns:p14="http://schemas.microsoft.com/office/powerpoint/2010/main" val="37821463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82774" y="1808163"/>
            <a:ext cx="8426451" cy="2072175"/>
          </a:xfrm>
        </p:spPr>
        <p:txBody>
          <a:bodyPr anchor="b"/>
          <a:lstStyle>
            <a:lvl1pPr algn="l">
              <a:defRPr sz="6000">
                <a:solidFill>
                  <a:schemeClr val="bg1"/>
                </a:solidFill>
              </a:defRPr>
            </a:lvl1pPr>
          </a:lstStyle>
          <a:p>
            <a:r>
              <a:rPr lang="en-US" noProof="0" dirty="0"/>
              <a:t>Click to edit Master </a:t>
            </a:r>
            <a:r>
              <a:rPr lang="en-US" noProof="0"/>
              <a:t>title style</a:t>
            </a:r>
            <a:endParaRPr lang="en-US" noProof="0" dirty="0"/>
          </a:p>
        </p:txBody>
      </p:sp>
      <p:sp>
        <p:nvSpPr>
          <p:cNvPr id="3" name="Subtitle 2"/>
          <p:cNvSpPr>
            <a:spLocks noGrp="1"/>
          </p:cNvSpPr>
          <p:nvPr>
            <p:ph type="subTitle" idx="1" hasCustomPrompt="1"/>
          </p:nvPr>
        </p:nvSpPr>
        <p:spPr>
          <a:xfrm>
            <a:off x="1882774" y="3974122"/>
            <a:ext cx="8426451" cy="1283677"/>
          </a:xfrm>
        </p:spPr>
        <p:txBody>
          <a:bodyPr/>
          <a:lstStyle>
            <a:lvl1pPr marL="0" indent="0" algn="l">
              <a:buNone/>
              <a:defRPr sz="2800">
                <a:solidFill>
                  <a:schemeClr val="bg1"/>
                </a:solidFill>
                <a:latin typeface="Futura Std Book" panose="020B05020202040203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r>
              <a:rPr lang="en-US"/>
              <a:t>subtitle style</a:t>
            </a:r>
            <a:endParaRPr lang="en-US" dirty="0"/>
          </a:p>
        </p:txBody>
      </p:sp>
      <p:sp>
        <p:nvSpPr>
          <p:cNvPr id="7" name="Text Placeholder 5">
            <a:extLst>
              <a:ext uri="{FF2B5EF4-FFF2-40B4-BE49-F238E27FC236}">
                <a16:creationId xmlns:a16="http://schemas.microsoft.com/office/drawing/2014/main" id="{E7C98A5A-7BCD-421C-A388-7040FF5BD544}"/>
              </a:ext>
            </a:extLst>
          </p:cNvPr>
          <p:cNvSpPr>
            <a:spLocks noGrp="1" noChangeAspect="1"/>
          </p:cNvSpPr>
          <p:nvPr>
            <p:ph type="body" sz="quarter" idx="14" hasCustomPrompt="1"/>
          </p:nvPr>
        </p:nvSpPr>
        <p:spPr>
          <a:xfrm>
            <a:off x="10310161" y="6152490"/>
            <a:ext cx="1544400" cy="37911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
        <p:nvSpPr>
          <p:cNvPr id="6" name="textruta 3">
            <a:extLst>
              <a:ext uri="{FF2B5EF4-FFF2-40B4-BE49-F238E27FC236}">
                <a16:creationId xmlns:a16="http://schemas.microsoft.com/office/drawing/2014/main" id="{D6992F92-5969-411B-954B-8A2E3E431F86}"/>
              </a:ext>
            </a:extLst>
          </p:cNvPr>
          <p:cNvSpPr txBox="1"/>
          <p:nvPr userDrawn="1"/>
        </p:nvSpPr>
        <p:spPr>
          <a:xfrm>
            <a:off x="-1" y="-299801"/>
            <a:ext cx="121920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fill with picture </a:t>
            </a:r>
            <a:r>
              <a:rPr lang="en-US" sz="1200" kern="1200" dirty="0">
                <a:solidFill>
                  <a:schemeClr val="tx1"/>
                </a:solidFill>
                <a:latin typeface="+mn-lt"/>
                <a:ea typeface="+mn-ea"/>
                <a:cs typeface="+mn-cs"/>
              </a:rPr>
              <a:t>or change color</a:t>
            </a:r>
            <a:endParaRPr lang="en-US" sz="1200" dirty="0">
              <a:latin typeface="+mj-lt"/>
            </a:endParaRPr>
          </a:p>
        </p:txBody>
      </p:sp>
    </p:spTree>
    <p:extLst>
      <p:ext uri="{BB962C8B-B14F-4D97-AF65-F5344CB8AC3E}">
        <p14:creationId xmlns:p14="http://schemas.microsoft.com/office/powerpoint/2010/main" val="337267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subtitle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882775" y="1640329"/>
            <a:ext cx="4137025" cy="516477"/>
          </a:xfrm>
        </p:spPr>
        <p:txBody>
          <a:bodyPr anchor="t"/>
          <a:lstStyle>
            <a:lvl1pPr marL="0" indent="0">
              <a:buNone/>
              <a:defRPr sz="2000" b="1">
                <a:latin typeface="Futura Std Book" panose="020B05020202040203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hasCustomPrompt="1"/>
          </p:nvPr>
        </p:nvSpPr>
        <p:spPr>
          <a:xfrm>
            <a:off x="1882775" y="2340281"/>
            <a:ext cx="4137024" cy="349024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5" name="Text Placeholder 4"/>
          <p:cNvSpPr>
            <a:spLocks noGrp="1"/>
          </p:cNvSpPr>
          <p:nvPr>
            <p:ph type="body" sz="quarter" idx="3" hasCustomPrompt="1"/>
          </p:nvPr>
        </p:nvSpPr>
        <p:spPr>
          <a:xfrm>
            <a:off x="6172200" y="1640329"/>
            <a:ext cx="4137025" cy="516477"/>
          </a:xfrm>
        </p:spPr>
        <p:txBody>
          <a:bodyPr anchor="t"/>
          <a:lstStyle>
            <a:lvl1pPr marL="0" indent="0">
              <a:buNone/>
              <a:defRPr sz="2000" b="1">
                <a:latin typeface="Futura Std Book" panose="020B05020202040203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hasCustomPrompt="1"/>
          </p:nvPr>
        </p:nvSpPr>
        <p:spPr>
          <a:xfrm>
            <a:off x="6172200" y="2340281"/>
            <a:ext cx="4137024" cy="349024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F26C3B6-65F2-46A0-A0ED-778F3FE52B05}" type="datetime1">
              <a:rPr lang="en-US" smtClean="0"/>
              <a:t>1/7/2022</a:t>
            </a:fld>
            <a:endParaRPr lang="en-US" dirty="0"/>
          </a:p>
        </p:txBody>
      </p:sp>
      <p:sp>
        <p:nvSpPr>
          <p:cNvPr id="8" name="Footer Placeholder 7"/>
          <p:cNvSpPr>
            <a:spLocks noGrp="1"/>
          </p:cNvSpPr>
          <p:nvPr>
            <p:ph type="ftr" sz="quarter" idx="11"/>
          </p:nvPr>
        </p:nvSpPr>
        <p:spPr/>
        <p:txBody>
          <a:bodyPr/>
          <a:lstStyle/>
          <a:p>
            <a:r>
              <a:rPr lang="en-US"/>
              <a:t>Stockholm – The Capital of Scandinavia</a:t>
            </a:r>
            <a:endParaRPr lang="en-US" dirty="0"/>
          </a:p>
        </p:txBody>
      </p:sp>
      <p:sp>
        <p:nvSpPr>
          <p:cNvPr id="9" name="Slide Number Placeholder 8"/>
          <p:cNvSpPr>
            <a:spLocks noGrp="1"/>
          </p:cNvSpPr>
          <p:nvPr>
            <p:ph type="sldNum" sz="quarter" idx="12"/>
          </p:nvPr>
        </p:nvSpPr>
        <p:spPr/>
        <p:txBody>
          <a:bodyPr/>
          <a:lstStyle/>
          <a:p>
            <a:fld id="{0B1617BE-BA58-4B59-88D5-A8C7B239E913}" type="slidenum">
              <a:rPr lang="en-US" smtClean="0"/>
              <a:t>‹#›</a:t>
            </a:fld>
            <a:endParaRPr lang="en-US" dirty="0"/>
          </a:p>
        </p:txBody>
      </p:sp>
      <p:sp>
        <p:nvSpPr>
          <p:cNvPr id="10" name="Title 9">
            <a:extLst>
              <a:ext uri="{FF2B5EF4-FFF2-40B4-BE49-F238E27FC236}">
                <a16:creationId xmlns:a16="http://schemas.microsoft.com/office/drawing/2014/main" id="{B0A398B2-4A8D-4EDB-B284-2B3255E405C2}"/>
              </a:ext>
            </a:extLst>
          </p:cNvPr>
          <p:cNvSpPr>
            <a:spLocks noGrp="1"/>
          </p:cNvSpPr>
          <p:nvPr>
            <p:ph type="title" hasCustomPrompt="1"/>
          </p:nvPr>
        </p:nvSpPr>
        <p:spPr/>
        <p:txBody>
          <a:bodyPr/>
          <a:lstStyle/>
          <a:p>
            <a:r>
              <a:rPr lang="en-US" dirty="0"/>
              <a:t>Click to edit Master </a:t>
            </a:r>
            <a:r>
              <a:rPr lang="en-US"/>
              <a:t>title style</a:t>
            </a:r>
            <a:endParaRPr lang="en-US" dirty="0"/>
          </a:p>
        </p:txBody>
      </p:sp>
    </p:spTree>
    <p:extLst>
      <p:ext uri="{BB962C8B-B14F-4D97-AF65-F5344CB8AC3E}">
        <p14:creationId xmlns:p14="http://schemas.microsoft.com/office/powerpoint/2010/main" val="3817998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t and picture righ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D3C82396-10D6-4649-BEE6-6EA7ED5E71CE}"/>
              </a:ext>
            </a:extLst>
          </p:cNvPr>
          <p:cNvSpPr>
            <a:spLocks noGrp="1"/>
          </p:cNvSpPr>
          <p:nvPr>
            <p:ph type="pic" sz="quarter" idx="13" hasCustomPrompt="1"/>
          </p:nvPr>
        </p:nvSpPr>
        <p:spPr>
          <a:xfrm>
            <a:off x="6164960" y="0"/>
            <a:ext cx="6027040" cy="6858000"/>
          </a:xfrm>
          <a:noFill/>
        </p:spPr>
        <p:txBody>
          <a:bodyPr lIns="36000" tIns="36000" rIns="36000" bIns="36000"/>
          <a:lstStyle>
            <a:lvl1pPr marL="0" indent="0" algn="ctr">
              <a:buNone/>
              <a:defRPr sz="1200"/>
            </a:lvl1pPr>
          </a:lstStyle>
          <a:p>
            <a:r>
              <a:rPr lang="en-US" dirty="0"/>
              <a:t>Click icon to add picture</a:t>
            </a:r>
          </a:p>
        </p:txBody>
      </p:sp>
      <p:sp>
        <p:nvSpPr>
          <p:cNvPr id="3" name="Content Placeholder 2"/>
          <p:cNvSpPr>
            <a:spLocks noGrp="1"/>
          </p:cNvSpPr>
          <p:nvPr>
            <p:ph sz="half" idx="1" hasCustomPrompt="1"/>
          </p:nvPr>
        </p:nvSpPr>
        <p:spPr>
          <a:xfrm>
            <a:off x="730249" y="1628775"/>
            <a:ext cx="4951381" cy="399527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2FA1375-9856-43E1-B64F-22738AF44705}" type="datetime1">
              <a:rPr lang="en-US" smtClean="0"/>
              <a:t>1/7/2022</a:t>
            </a:fld>
            <a:endParaRPr lang="en-US" dirty="0"/>
          </a:p>
        </p:txBody>
      </p:sp>
      <p:sp>
        <p:nvSpPr>
          <p:cNvPr id="6" name="Footer Placeholder 5"/>
          <p:cNvSpPr>
            <a:spLocks noGrp="1"/>
          </p:cNvSpPr>
          <p:nvPr>
            <p:ph type="ftr" sz="quarter" idx="11"/>
          </p:nvPr>
        </p:nvSpPr>
        <p:spPr>
          <a:xfrm>
            <a:off x="6641003" y="6282587"/>
            <a:ext cx="3696797" cy="252000"/>
          </a:xfrm>
        </p:spPr>
        <p:txBody>
          <a:bodyPr/>
          <a:lstStyle/>
          <a:p>
            <a:r>
              <a:rPr lang="en-US"/>
              <a:t>Stockholm – The Capital of Scandinavia</a:t>
            </a:r>
            <a:endParaRPr lang="en-US" dirty="0"/>
          </a:p>
        </p:txBody>
      </p:sp>
      <p:sp>
        <p:nvSpPr>
          <p:cNvPr id="7" name="Slide Number Placeholder 6"/>
          <p:cNvSpPr>
            <a:spLocks noGrp="1"/>
          </p:cNvSpPr>
          <p:nvPr>
            <p:ph type="sldNum" sz="quarter" idx="12"/>
          </p:nvPr>
        </p:nvSpPr>
        <p:spPr/>
        <p:txBody>
          <a:bodyPr/>
          <a:lstStyle/>
          <a:p>
            <a:fld id="{0B1617BE-BA58-4B59-88D5-A8C7B239E913}" type="slidenum">
              <a:rPr lang="en-US" smtClean="0"/>
              <a:t>‹#›</a:t>
            </a:fld>
            <a:endParaRPr lang="en-US" dirty="0"/>
          </a:p>
        </p:txBody>
      </p:sp>
      <p:sp>
        <p:nvSpPr>
          <p:cNvPr id="4" name="Title 3">
            <a:extLst>
              <a:ext uri="{FF2B5EF4-FFF2-40B4-BE49-F238E27FC236}">
                <a16:creationId xmlns:a16="http://schemas.microsoft.com/office/drawing/2014/main" id="{C32BEAF3-2FAB-4124-A633-4AB21F68452B}"/>
              </a:ext>
            </a:extLst>
          </p:cNvPr>
          <p:cNvSpPr>
            <a:spLocks noGrp="1"/>
          </p:cNvSpPr>
          <p:nvPr>
            <p:ph type="title" hasCustomPrompt="1"/>
          </p:nvPr>
        </p:nvSpPr>
        <p:spPr>
          <a:xfrm>
            <a:off x="730249" y="342899"/>
            <a:ext cx="4951380" cy="1113955"/>
          </a:xfrm>
        </p:spPr>
        <p:txBody>
          <a:bodyPr/>
          <a:lstStyle/>
          <a:p>
            <a:r>
              <a:rPr lang="en-US" dirty="0"/>
              <a:t>Click to edit Master title style</a:t>
            </a:r>
          </a:p>
        </p:txBody>
      </p:sp>
      <p:pic>
        <p:nvPicPr>
          <p:cNvPr id="8" name="Bildobjekt 7">
            <a:extLst>
              <a:ext uri="{FF2B5EF4-FFF2-40B4-BE49-F238E27FC236}">
                <a16:creationId xmlns:a16="http://schemas.microsoft.com/office/drawing/2014/main" id="{44383A4D-713F-426E-A17D-16867474EFE2}"/>
              </a:ext>
            </a:extLst>
          </p:cNvPr>
          <p:cNvPicPr>
            <a:picLocks noChangeAspect="1"/>
          </p:cNvPicPr>
          <p:nvPr userDrawn="1"/>
        </p:nvPicPr>
        <p:blipFill>
          <a:blip r:embed="rId2" cstate="screen">
            <a:lum bright="100000"/>
            <a:extLst>
              <a:ext uri="{28A0092B-C50C-407E-A947-70E740481C1C}">
                <a14:useLocalDpi xmlns:a14="http://schemas.microsoft.com/office/drawing/2010/main"/>
              </a:ext>
            </a:extLst>
          </a:blip>
          <a:stretch>
            <a:fillRect/>
          </a:stretch>
        </p:blipFill>
        <p:spPr>
          <a:xfrm>
            <a:off x="338374" y="6153061"/>
            <a:ext cx="1544400" cy="378542"/>
          </a:xfrm>
          <a:prstGeom prst="rect">
            <a:avLst/>
          </a:prstGeom>
        </p:spPr>
      </p:pic>
    </p:spTree>
    <p:extLst>
      <p:ext uri="{BB962C8B-B14F-4D97-AF65-F5344CB8AC3E}">
        <p14:creationId xmlns:p14="http://schemas.microsoft.com/office/powerpoint/2010/main" val="1326014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ntent and picture lef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515133" y="1628775"/>
            <a:ext cx="4951381" cy="399527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D6164BA-C3D4-45C7-9145-3ED20F0F0FA8}" type="datetime1">
              <a:rPr lang="en-US" smtClean="0"/>
              <a:t>1/7/2022</a:t>
            </a:fld>
            <a:endParaRPr lang="en-US" dirty="0"/>
          </a:p>
        </p:txBody>
      </p:sp>
      <p:sp>
        <p:nvSpPr>
          <p:cNvPr id="6" name="Footer Placeholder 5"/>
          <p:cNvSpPr>
            <a:spLocks noGrp="1"/>
          </p:cNvSpPr>
          <p:nvPr>
            <p:ph type="ftr" sz="quarter" idx="11"/>
          </p:nvPr>
        </p:nvSpPr>
        <p:spPr>
          <a:xfrm>
            <a:off x="6627474" y="6279602"/>
            <a:ext cx="3696797" cy="252000"/>
          </a:xfrm>
        </p:spPr>
        <p:txBody>
          <a:bodyPr/>
          <a:lstStyle/>
          <a:p>
            <a:r>
              <a:rPr lang="en-US"/>
              <a:t>Stockholm – The Capital of Scandinavia</a:t>
            </a:r>
            <a:endParaRPr lang="en-US" dirty="0"/>
          </a:p>
        </p:txBody>
      </p:sp>
      <p:sp>
        <p:nvSpPr>
          <p:cNvPr id="7" name="Slide Number Placeholder 6"/>
          <p:cNvSpPr>
            <a:spLocks noGrp="1"/>
          </p:cNvSpPr>
          <p:nvPr>
            <p:ph type="sldNum" sz="quarter" idx="12"/>
          </p:nvPr>
        </p:nvSpPr>
        <p:spPr/>
        <p:txBody>
          <a:bodyPr/>
          <a:lstStyle/>
          <a:p>
            <a:fld id="{0B1617BE-BA58-4B59-88D5-A8C7B239E913}" type="slidenum">
              <a:rPr lang="en-US" smtClean="0"/>
              <a:t>‹#›</a:t>
            </a:fld>
            <a:endParaRPr lang="en-US" dirty="0"/>
          </a:p>
        </p:txBody>
      </p:sp>
      <p:sp>
        <p:nvSpPr>
          <p:cNvPr id="8" name="Picture Placeholder 8"/>
          <p:cNvSpPr>
            <a:spLocks noGrp="1"/>
          </p:cNvSpPr>
          <p:nvPr>
            <p:ph type="pic" sz="quarter" idx="13" hasCustomPrompt="1"/>
          </p:nvPr>
        </p:nvSpPr>
        <p:spPr>
          <a:xfrm>
            <a:off x="0" y="0"/>
            <a:ext cx="6024563" cy="6858000"/>
          </a:xfrm>
          <a:noFill/>
        </p:spPr>
        <p:txBody>
          <a:bodyPr lIns="36000" tIns="36000" rIns="36000" bIns="36000"/>
          <a:lstStyle>
            <a:lvl1pPr marL="0" indent="0">
              <a:buNone/>
              <a:defRPr/>
            </a:lvl1pPr>
          </a:lstStyle>
          <a:p>
            <a:r>
              <a:rPr lang="en-US" dirty="0"/>
              <a:t>Click icon to add picture</a:t>
            </a:r>
          </a:p>
        </p:txBody>
      </p:sp>
      <p:sp>
        <p:nvSpPr>
          <p:cNvPr id="4" name="Title 3">
            <a:extLst>
              <a:ext uri="{FF2B5EF4-FFF2-40B4-BE49-F238E27FC236}">
                <a16:creationId xmlns:a16="http://schemas.microsoft.com/office/drawing/2014/main" id="{C5D7110B-A7EB-4ECB-9B2B-0A816F9BF284}"/>
              </a:ext>
            </a:extLst>
          </p:cNvPr>
          <p:cNvSpPr>
            <a:spLocks noGrp="1"/>
          </p:cNvSpPr>
          <p:nvPr>
            <p:ph type="title" hasCustomPrompt="1"/>
          </p:nvPr>
        </p:nvSpPr>
        <p:spPr>
          <a:xfrm>
            <a:off x="6526244" y="333375"/>
            <a:ext cx="4951381" cy="1113955"/>
          </a:xfrm>
        </p:spPr>
        <p:txBody>
          <a:bodyPr/>
          <a:lstStyle/>
          <a:p>
            <a:r>
              <a:rPr lang="en-US" dirty="0"/>
              <a:t>Click to edit Master title style</a:t>
            </a:r>
          </a:p>
        </p:txBody>
      </p:sp>
      <p:sp>
        <p:nvSpPr>
          <p:cNvPr id="9" name="Text Placeholder 5">
            <a:extLst>
              <a:ext uri="{FF2B5EF4-FFF2-40B4-BE49-F238E27FC236}">
                <a16:creationId xmlns:a16="http://schemas.microsoft.com/office/drawing/2014/main" id="{3F01EEE0-782A-45A6-BBAF-0859BEC834A4}"/>
              </a:ext>
            </a:extLst>
          </p:cNvPr>
          <p:cNvSpPr>
            <a:spLocks noGrp="1" noChangeAspect="1"/>
          </p:cNvSpPr>
          <p:nvPr>
            <p:ph type="body" sz="quarter" idx="14" hasCustomPrompt="1"/>
          </p:nvPr>
        </p:nvSpPr>
        <p:spPr>
          <a:xfrm>
            <a:off x="337439" y="6152489"/>
            <a:ext cx="1544400" cy="37911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85469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613E99BA-A178-4890-B95A-C5C55C67D76D}"/>
              </a:ext>
            </a:extLst>
          </p:cNvPr>
          <p:cNvSpPr/>
          <p:nvPr userDrawn="1"/>
        </p:nvSpPr>
        <p:spPr>
          <a:xfrm>
            <a:off x="0" y="0"/>
            <a:ext cx="12192000" cy="6858000"/>
          </a:xfrm>
          <a:prstGeom prst="rect">
            <a:avLst/>
          </a:prstGeom>
          <a:solidFill>
            <a:schemeClr val="tx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4" name="Text Placeholder 5">
            <a:extLst>
              <a:ext uri="{FF2B5EF4-FFF2-40B4-BE49-F238E27FC236}">
                <a16:creationId xmlns:a16="http://schemas.microsoft.com/office/drawing/2014/main" id="{2FEBAAC9-09BA-4BAD-B3BB-628F3CD85071}"/>
              </a:ext>
            </a:extLst>
          </p:cNvPr>
          <p:cNvSpPr>
            <a:spLocks noGrp="1" noChangeAspect="1"/>
          </p:cNvSpPr>
          <p:nvPr>
            <p:ph type="body" sz="quarter" idx="14" hasCustomPrompt="1"/>
          </p:nvPr>
        </p:nvSpPr>
        <p:spPr>
          <a:xfrm>
            <a:off x="10310161" y="6152490"/>
            <a:ext cx="1544400" cy="379111"/>
          </a:xfr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
        <p:nvSpPr>
          <p:cNvPr id="5" name="Platshållare för text 4">
            <a:extLst>
              <a:ext uri="{FF2B5EF4-FFF2-40B4-BE49-F238E27FC236}">
                <a16:creationId xmlns:a16="http://schemas.microsoft.com/office/drawing/2014/main" id="{7F0EC390-3F45-408A-A32B-EBD8E8BAB9A9}"/>
              </a:ext>
            </a:extLst>
          </p:cNvPr>
          <p:cNvSpPr>
            <a:spLocks noGrp="1"/>
          </p:cNvSpPr>
          <p:nvPr>
            <p:ph type="body" sz="quarter" idx="15" hasCustomPrompt="1"/>
          </p:nvPr>
        </p:nvSpPr>
        <p:spPr>
          <a:xfrm>
            <a:off x="1882775" y="1632347"/>
            <a:ext cx="8426450" cy="3593306"/>
          </a:xfrm>
          <a:ln w="69850">
            <a:solidFill>
              <a:schemeClr val="bg1"/>
            </a:solidFill>
          </a:ln>
        </p:spPr>
        <p:txBody>
          <a:bodyPr lIns="540000" tIns="540000" rIns="540000" bIns="540000" anchor="ctr"/>
          <a:lstStyle>
            <a:lvl1pPr algn="ctr">
              <a:spcBef>
                <a:spcPts val="0"/>
              </a:spcBef>
              <a:spcAft>
                <a:spcPts val="1200"/>
              </a:spcAft>
              <a:defRPr sz="2400" b="1" cap="all" baseline="0">
                <a:solidFill>
                  <a:schemeClr val="bg1"/>
                </a:solidFill>
              </a:defRPr>
            </a:lvl1pPr>
            <a:lvl2pPr marL="0" indent="0" algn="ctr">
              <a:spcBef>
                <a:spcPts val="600"/>
              </a:spcBef>
              <a:spcAft>
                <a:spcPts val="0"/>
              </a:spcAft>
              <a:buNone/>
              <a:defRPr sz="1400">
                <a:solidFill>
                  <a:schemeClr val="bg1"/>
                </a:solidFill>
              </a:defRPr>
            </a:lvl2pPr>
            <a:lvl3pPr marL="0" indent="0" algn="ctr">
              <a:spcBef>
                <a:spcPts val="1800"/>
              </a:spcBef>
              <a:buNone/>
              <a:defRPr sz="800">
                <a:solidFill>
                  <a:schemeClr val="bg1"/>
                </a:solidFill>
              </a:defRPr>
            </a:lvl3pPr>
            <a:lvl4pPr algn="ctr">
              <a:defRPr>
                <a:solidFill>
                  <a:schemeClr val="bg1"/>
                </a:solidFill>
              </a:defRPr>
            </a:lvl4pPr>
            <a:lvl5pPr algn="ctr">
              <a:defRPr>
                <a:solidFill>
                  <a:schemeClr val="bg1"/>
                </a:solidFill>
              </a:defRPr>
            </a:lvl5pPr>
          </a:lstStyle>
          <a:p>
            <a:pPr lvl="0"/>
            <a:r>
              <a:rPr lang="sv-SE" dirty="0"/>
              <a:t>REDIGERA FORMAT FÖR BAKGRUNDSTEXT</a:t>
            </a:r>
          </a:p>
          <a:p>
            <a:pPr lvl="1"/>
            <a:r>
              <a:rPr lang="sv-SE" dirty="0"/>
              <a:t>Nivå två</a:t>
            </a:r>
          </a:p>
          <a:p>
            <a:pPr lvl="2"/>
            <a:r>
              <a:rPr lang="sv-SE" dirty="0"/>
              <a:t>Nivå tre</a:t>
            </a:r>
          </a:p>
        </p:txBody>
      </p:sp>
      <p:sp>
        <p:nvSpPr>
          <p:cNvPr id="7" name="textruta 3">
            <a:extLst>
              <a:ext uri="{FF2B5EF4-FFF2-40B4-BE49-F238E27FC236}">
                <a16:creationId xmlns:a16="http://schemas.microsoft.com/office/drawing/2014/main" id="{356153CF-8DF9-43CD-89DB-557BD920E077}"/>
              </a:ext>
            </a:extLst>
          </p:cNvPr>
          <p:cNvSpPr txBox="1"/>
          <p:nvPr userDrawn="1"/>
        </p:nvSpPr>
        <p:spPr>
          <a:xfrm>
            <a:off x="0" y="-308552"/>
            <a:ext cx="67056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fill with picture </a:t>
            </a:r>
            <a:r>
              <a:rPr lang="en-US" sz="1200" kern="1200" dirty="0">
                <a:solidFill>
                  <a:schemeClr val="tx1"/>
                </a:solidFill>
                <a:latin typeface="+mn-lt"/>
                <a:ea typeface="+mn-ea"/>
                <a:cs typeface="+mn-cs"/>
              </a:rPr>
              <a:t>or change color</a:t>
            </a:r>
            <a:endParaRPr lang="en-US" sz="1200" dirty="0">
              <a:latin typeface="+mj-lt"/>
            </a:endParaRPr>
          </a:p>
        </p:txBody>
      </p:sp>
      <p:sp>
        <p:nvSpPr>
          <p:cNvPr id="8" name="Rectangle 81">
            <a:extLst>
              <a:ext uri="{FF2B5EF4-FFF2-40B4-BE49-F238E27FC236}">
                <a16:creationId xmlns:a16="http://schemas.microsoft.com/office/drawing/2014/main" id="{C8C78D9D-DECE-46CA-8895-8EC4D093CF7E}"/>
              </a:ext>
            </a:extLst>
          </p:cNvPr>
          <p:cNvSpPr/>
          <p:nvPr userDrawn="1"/>
        </p:nvSpPr>
        <p:spPr>
          <a:xfrm>
            <a:off x="8685226" y="-540485"/>
            <a:ext cx="3175175" cy="494643"/>
          </a:xfrm>
          <a:prstGeom prst="rect">
            <a:avLst/>
          </a:prstGeom>
          <a:noFill/>
        </p:spPr>
        <p:txBody>
          <a:bodyPr wrap="square" lIns="0" tIns="0" rIns="0" bIns="32659" rtlCol="0">
            <a:spAutoFit/>
          </a:bodyPr>
          <a:lstStyle/>
          <a:p>
            <a:r>
              <a:rPr lang="en-US" sz="1000" b="1" dirty="0"/>
              <a:t>Quote Slide - </a:t>
            </a:r>
            <a:r>
              <a:rPr lang="en-US" sz="1000" dirty="0"/>
              <a:t>Keep the text to a maximum of 3 rows and body text to a maximum of 2 rows.  </a:t>
            </a:r>
          </a:p>
          <a:p>
            <a:r>
              <a:rPr lang="en-US" sz="1000" dirty="0"/>
              <a:t>To insert body text press Tab or Increase List Level. </a:t>
            </a:r>
          </a:p>
        </p:txBody>
      </p:sp>
      <p:pic>
        <p:nvPicPr>
          <p:cNvPr id="9" name="Picture 9">
            <a:extLst>
              <a:ext uri="{FF2B5EF4-FFF2-40B4-BE49-F238E27FC236}">
                <a16:creationId xmlns:a16="http://schemas.microsoft.com/office/drawing/2014/main" id="{D1727756-5EF6-4E8A-805C-F0F0ACFE27DC}"/>
              </a:ext>
            </a:extLst>
          </p:cNvPr>
          <p:cNvPicPr>
            <a:picLocks noChangeAspect="1"/>
          </p:cNvPicPr>
          <p:nvPr userDrawn="1"/>
        </p:nvPicPr>
        <p:blipFill rotWithShape="1">
          <a:blip r:embed="rId4"/>
          <a:srcRect l="24551" t="27004" r="58760" b="42166"/>
          <a:stretch/>
        </p:blipFill>
        <p:spPr>
          <a:xfrm>
            <a:off x="11796901" y="-368377"/>
            <a:ext cx="366986" cy="262079"/>
          </a:xfrm>
          <a:prstGeom prst="rect">
            <a:avLst/>
          </a:prstGeom>
          <a:ln w="9525">
            <a:solidFill>
              <a:schemeClr val="tx2"/>
            </a:solidFill>
          </a:ln>
        </p:spPr>
      </p:pic>
    </p:spTree>
    <p:extLst>
      <p:ext uri="{BB962C8B-B14F-4D97-AF65-F5344CB8AC3E}">
        <p14:creationId xmlns:p14="http://schemas.microsoft.com/office/powerpoint/2010/main" val="3391289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icture and large logo White">
    <p:bg>
      <p:bgPr>
        <a:solidFill>
          <a:schemeClr val="accent1"/>
        </a:solidFill>
        <a:effectLst/>
      </p:bgPr>
    </p:bg>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D1C585ED-4271-4292-B6A9-0051F505F743}"/>
              </a:ext>
            </a:extLst>
          </p:cNvPr>
          <p:cNvSpPr>
            <a:spLocks noGrp="1"/>
          </p:cNvSpPr>
          <p:nvPr>
            <p:ph type="pic" sz="quarter" idx="13" hasCustomPrompt="1"/>
          </p:nvPr>
        </p:nvSpPr>
        <p:spPr>
          <a:xfrm>
            <a:off x="0" y="0"/>
            <a:ext cx="12192000" cy="6858000"/>
          </a:xfrm>
          <a:solidFill>
            <a:schemeClr val="accent1"/>
          </a:solidFill>
        </p:spPr>
        <p:txBody>
          <a:bodyPr lIns="36000" tIns="36000" rIns="36000" bIns="36000" anchor="t" anchorCtr="0"/>
          <a:lstStyle>
            <a:lvl1pPr marL="0" indent="0" algn="ctr">
              <a:buNone/>
              <a:defRPr sz="1200">
                <a:solidFill>
                  <a:schemeClr val="bg1"/>
                </a:solidFill>
              </a:defRPr>
            </a:lvl1pPr>
          </a:lstStyle>
          <a:p>
            <a:r>
              <a:rPr lang="en-US" dirty="0"/>
              <a:t>Click icon to add picture</a:t>
            </a:r>
          </a:p>
        </p:txBody>
      </p:sp>
      <p:sp>
        <p:nvSpPr>
          <p:cNvPr id="6" name="Text Placeholder 5"/>
          <p:cNvSpPr>
            <a:spLocks noGrp="1" noChangeAspect="1"/>
          </p:cNvSpPr>
          <p:nvPr>
            <p:ph type="body" sz="quarter" idx="11" hasCustomPrompt="1"/>
          </p:nvPr>
        </p:nvSpPr>
        <p:spPr>
          <a:xfrm>
            <a:off x="693738" y="685837"/>
            <a:ext cx="3182400" cy="781200"/>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3189571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icture and large logo Black">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D1C585ED-4271-4292-B6A9-0051F505F743}"/>
              </a:ext>
            </a:extLst>
          </p:cNvPr>
          <p:cNvSpPr>
            <a:spLocks noGrp="1"/>
          </p:cNvSpPr>
          <p:nvPr>
            <p:ph type="pic" sz="quarter" idx="13" hasCustomPrompt="1"/>
          </p:nvPr>
        </p:nvSpPr>
        <p:spPr>
          <a:xfrm>
            <a:off x="0" y="0"/>
            <a:ext cx="12192000" cy="6858000"/>
          </a:xfrm>
          <a:noFill/>
        </p:spPr>
        <p:txBody>
          <a:bodyPr lIns="36000" tIns="36000" rIns="36000" bIns="36000" anchor="t" anchorCtr="0"/>
          <a:lstStyle>
            <a:lvl1pPr marL="0" indent="0" algn="ctr">
              <a:buNone/>
              <a:defRPr sz="1200">
                <a:solidFill>
                  <a:schemeClr val="bg1"/>
                </a:solidFill>
              </a:defRPr>
            </a:lvl1pPr>
          </a:lstStyle>
          <a:p>
            <a:r>
              <a:rPr lang="en-US" dirty="0"/>
              <a:t>Click icon to add picture</a:t>
            </a:r>
          </a:p>
        </p:txBody>
      </p:sp>
      <p:sp>
        <p:nvSpPr>
          <p:cNvPr id="4" name="Text Placeholder 5">
            <a:extLst>
              <a:ext uri="{FF2B5EF4-FFF2-40B4-BE49-F238E27FC236}">
                <a16:creationId xmlns:a16="http://schemas.microsoft.com/office/drawing/2014/main" id="{7FFC9DB0-05E3-4C79-B91F-8C6606C84710}"/>
              </a:ext>
            </a:extLst>
          </p:cNvPr>
          <p:cNvSpPr>
            <a:spLocks noGrp="1" noChangeAspect="1"/>
          </p:cNvSpPr>
          <p:nvPr>
            <p:ph type="body" sz="quarter" idx="14" hasCustomPrompt="1"/>
          </p:nvPr>
        </p:nvSpPr>
        <p:spPr>
          <a:xfrm>
            <a:off x="693738" y="685836"/>
            <a:ext cx="3182400" cy="781202"/>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27451966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Picture full slide White logo left">
    <p:spTree>
      <p:nvGrpSpPr>
        <p:cNvPr id="1" name=""/>
        <p:cNvGrpSpPr/>
        <p:nvPr/>
      </p:nvGrpSpPr>
      <p:grpSpPr>
        <a:xfrm>
          <a:off x="0" y="0"/>
          <a:ext cx="0" cy="0"/>
          <a:chOff x="0" y="0"/>
          <a:chExt cx="0" cy="0"/>
        </a:xfrm>
      </p:grpSpPr>
      <p:sp>
        <p:nvSpPr>
          <p:cNvPr id="8" name="Picture Placeholder 8"/>
          <p:cNvSpPr>
            <a:spLocks noGrp="1"/>
          </p:cNvSpPr>
          <p:nvPr>
            <p:ph type="pic" sz="quarter" idx="13" hasCustomPrompt="1"/>
          </p:nvPr>
        </p:nvSpPr>
        <p:spPr>
          <a:xfrm>
            <a:off x="0" y="0"/>
            <a:ext cx="12192000" cy="6858000"/>
          </a:xfrm>
          <a:solidFill>
            <a:schemeClr val="accent1"/>
          </a:solidFill>
        </p:spPr>
        <p:txBody>
          <a:bodyPr lIns="36000" tIns="36000" rIns="36000" bIns="36000" anchor="t" anchorCtr="0"/>
          <a:lstStyle>
            <a:lvl1pPr marL="0" indent="0" algn="ctr">
              <a:buNone/>
              <a:defRPr sz="1200">
                <a:solidFill>
                  <a:schemeClr val="bg1"/>
                </a:solidFill>
              </a:defRPr>
            </a:lvl1pPr>
          </a:lstStyle>
          <a:p>
            <a:r>
              <a:rPr lang="en-US" dirty="0"/>
              <a:t>Click icon to add picture</a:t>
            </a:r>
          </a:p>
        </p:txBody>
      </p:sp>
      <p:sp>
        <p:nvSpPr>
          <p:cNvPr id="9" name="Text Placeholder 5">
            <a:extLst>
              <a:ext uri="{FF2B5EF4-FFF2-40B4-BE49-F238E27FC236}">
                <a16:creationId xmlns:a16="http://schemas.microsoft.com/office/drawing/2014/main" id="{3F01EEE0-782A-45A6-BBAF-0859BEC834A4}"/>
              </a:ext>
            </a:extLst>
          </p:cNvPr>
          <p:cNvSpPr>
            <a:spLocks noGrp="1" noChangeAspect="1"/>
          </p:cNvSpPr>
          <p:nvPr>
            <p:ph type="body" sz="quarter" idx="14" hasCustomPrompt="1"/>
          </p:nvPr>
        </p:nvSpPr>
        <p:spPr>
          <a:xfrm>
            <a:off x="342076" y="6135988"/>
            <a:ext cx="1544400" cy="37911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4385219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Picture full slide White logo right">
    <p:spTree>
      <p:nvGrpSpPr>
        <p:cNvPr id="1" name=""/>
        <p:cNvGrpSpPr/>
        <p:nvPr/>
      </p:nvGrpSpPr>
      <p:grpSpPr>
        <a:xfrm>
          <a:off x="0" y="0"/>
          <a:ext cx="0" cy="0"/>
          <a:chOff x="0" y="0"/>
          <a:chExt cx="0" cy="0"/>
        </a:xfrm>
      </p:grpSpPr>
      <p:sp>
        <p:nvSpPr>
          <p:cNvPr id="8" name="Picture Placeholder 8"/>
          <p:cNvSpPr>
            <a:spLocks noGrp="1"/>
          </p:cNvSpPr>
          <p:nvPr>
            <p:ph type="pic" sz="quarter" idx="13" hasCustomPrompt="1"/>
          </p:nvPr>
        </p:nvSpPr>
        <p:spPr>
          <a:xfrm>
            <a:off x="0" y="0"/>
            <a:ext cx="12192000" cy="6858000"/>
          </a:xfrm>
          <a:solidFill>
            <a:schemeClr val="accent1"/>
          </a:solidFill>
        </p:spPr>
        <p:txBody>
          <a:bodyPr lIns="36000" tIns="36000" rIns="36000" bIns="36000" anchor="t" anchorCtr="0"/>
          <a:lstStyle>
            <a:lvl1pPr marL="0" indent="0" algn="ctr">
              <a:buNone/>
              <a:defRPr sz="1200">
                <a:solidFill>
                  <a:schemeClr val="bg1"/>
                </a:solidFill>
              </a:defRPr>
            </a:lvl1pPr>
          </a:lstStyle>
          <a:p>
            <a:r>
              <a:rPr lang="en-US" dirty="0"/>
              <a:t>Click icon to add picture</a:t>
            </a:r>
          </a:p>
        </p:txBody>
      </p:sp>
      <p:sp>
        <p:nvSpPr>
          <p:cNvPr id="9" name="Text Placeholder 5">
            <a:extLst>
              <a:ext uri="{FF2B5EF4-FFF2-40B4-BE49-F238E27FC236}">
                <a16:creationId xmlns:a16="http://schemas.microsoft.com/office/drawing/2014/main" id="{3F01EEE0-782A-45A6-BBAF-0859BEC834A4}"/>
              </a:ext>
            </a:extLst>
          </p:cNvPr>
          <p:cNvSpPr>
            <a:spLocks noGrp="1" noChangeAspect="1"/>
          </p:cNvSpPr>
          <p:nvPr>
            <p:ph type="body" sz="quarter" idx="14" hasCustomPrompt="1"/>
          </p:nvPr>
        </p:nvSpPr>
        <p:spPr>
          <a:xfrm>
            <a:off x="10310161" y="6152490"/>
            <a:ext cx="1544400" cy="37911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23080743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Picture full slide Black logo left">
    <p:spTree>
      <p:nvGrpSpPr>
        <p:cNvPr id="1" name=""/>
        <p:cNvGrpSpPr/>
        <p:nvPr/>
      </p:nvGrpSpPr>
      <p:grpSpPr>
        <a:xfrm>
          <a:off x="0" y="0"/>
          <a:ext cx="0" cy="0"/>
          <a:chOff x="0" y="0"/>
          <a:chExt cx="0" cy="0"/>
        </a:xfrm>
      </p:grpSpPr>
      <p:sp>
        <p:nvSpPr>
          <p:cNvPr id="8" name="Picture Placeholder 8"/>
          <p:cNvSpPr>
            <a:spLocks noGrp="1"/>
          </p:cNvSpPr>
          <p:nvPr>
            <p:ph type="pic" sz="quarter" idx="13" hasCustomPrompt="1"/>
          </p:nvPr>
        </p:nvSpPr>
        <p:spPr>
          <a:xfrm>
            <a:off x="0" y="0"/>
            <a:ext cx="12192000" cy="6858000"/>
          </a:xfrm>
          <a:noFill/>
        </p:spPr>
        <p:txBody>
          <a:bodyPr lIns="36000" tIns="36000" rIns="36000" bIns="36000" anchor="t" anchorCtr="0"/>
          <a:lstStyle>
            <a:lvl1pPr marL="0" indent="0" algn="ctr">
              <a:buNone/>
              <a:defRPr sz="1200"/>
            </a:lvl1pPr>
          </a:lstStyle>
          <a:p>
            <a:r>
              <a:rPr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lstStyle>
          <a:p>
            <a:fld id="{067D24D2-37F8-44AE-B517-5FD12A2F2930}" type="datetime1">
              <a:rPr lang="en-US" smtClean="0"/>
              <a:pPr/>
              <a:t>1/7/2022</a:t>
            </a:fld>
            <a:endParaRPr lang="en-US" dirty="0"/>
          </a:p>
        </p:txBody>
      </p:sp>
      <p:sp>
        <p:nvSpPr>
          <p:cNvPr id="6" name="Footer Placeholder 5"/>
          <p:cNvSpPr>
            <a:spLocks noGrp="1"/>
          </p:cNvSpPr>
          <p:nvPr>
            <p:ph type="ftr" sz="quarter" idx="11"/>
          </p:nvPr>
        </p:nvSpPr>
        <p:spPr/>
        <p:txBody>
          <a:bodyPr/>
          <a:lstStyle>
            <a:lvl1pPr>
              <a:defRPr>
                <a:solidFill>
                  <a:schemeClr val="tx1"/>
                </a:solidFill>
              </a:defRPr>
            </a:lvl1pPr>
          </a:lstStyle>
          <a:p>
            <a:r>
              <a:rPr lang="en-US"/>
              <a:t>Stockholm – The Capital of Scandinavia</a:t>
            </a:r>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0B1617BE-BA58-4B59-88D5-A8C7B239E913}" type="slidenum">
              <a:rPr lang="en-US" smtClean="0"/>
              <a:pPr/>
              <a:t>‹#›</a:t>
            </a:fld>
            <a:endParaRPr lang="en-US" dirty="0"/>
          </a:p>
        </p:txBody>
      </p:sp>
      <p:sp>
        <p:nvSpPr>
          <p:cNvPr id="10" name="Text Placeholder 5">
            <a:extLst>
              <a:ext uri="{FF2B5EF4-FFF2-40B4-BE49-F238E27FC236}">
                <a16:creationId xmlns:a16="http://schemas.microsoft.com/office/drawing/2014/main" id="{A327259E-9C8F-4656-8156-8483C37FEE64}"/>
              </a:ext>
            </a:extLst>
          </p:cNvPr>
          <p:cNvSpPr>
            <a:spLocks noGrp="1" noChangeAspect="1"/>
          </p:cNvSpPr>
          <p:nvPr>
            <p:ph type="body" sz="quarter" idx="14" hasCustomPrompt="1"/>
          </p:nvPr>
        </p:nvSpPr>
        <p:spPr>
          <a:xfrm>
            <a:off x="337439" y="6152490"/>
            <a:ext cx="1544400" cy="37911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3716674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Picture full slide Black logo right">
    <p:spTree>
      <p:nvGrpSpPr>
        <p:cNvPr id="1" name=""/>
        <p:cNvGrpSpPr/>
        <p:nvPr/>
      </p:nvGrpSpPr>
      <p:grpSpPr>
        <a:xfrm>
          <a:off x="0" y="0"/>
          <a:ext cx="0" cy="0"/>
          <a:chOff x="0" y="0"/>
          <a:chExt cx="0" cy="0"/>
        </a:xfrm>
      </p:grpSpPr>
      <p:sp>
        <p:nvSpPr>
          <p:cNvPr id="8" name="Picture Placeholder 8"/>
          <p:cNvSpPr>
            <a:spLocks noGrp="1"/>
          </p:cNvSpPr>
          <p:nvPr>
            <p:ph type="pic" sz="quarter" idx="13" hasCustomPrompt="1"/>
          </p:nvPr>
        </p:nvSpPr>
        <p:spPr>
          <a:xfrm>
            <a:off x="0" y="0"/>
            <a:ext cx="12192000" cy="6858000"/>
          </a:xfrm>
          <a:noFill/>
        </p:spPr>
        <p:txBody>
          <a:bodyPr lIns="36000" tIns="36000" rIns="36000" bIns="36000" anchor="t" anchorCtr="0"/>
          <a:lstStyle>
            <a:lvl1pPr marL="0" indent="0" algn="ctr">
              <a:buNone/>
              <a:defRPr sz="1200"/>
            </a:lvl1pPr>
          </a:lstStyle>
          <a:p>
            <a:r>
              <a:rPr lang="en-US" dirty="0"/>
              <a:t>Click icon to add picture</a:t>
            </a:r>
          </a:p>
        </p:txBody>
      </p:sp>
      <p:sp>
        <p:nvSpPr>
          <p:cNvPr id="10" name="Text Placeholder 5">
            <a:extLst>
              <a:ext uri="{FF2B5EF4-FFF2-40B4-BE49-F238E27FC236}">
                <a16:creationId xmlns:a16="http://schemas.microsoft.com/office/drawing/2014/main" id="{A327259E-9C8F-4656-8156-8483C37FEE64}"/>
              </a:ext>
            </a:extLst>
          </p:cNvPr>
          <p:cNvSpPr>
            <a:spLocks noGrp="1" noChangeAspect="1"/>
          </p:cNvSpPr>
          <p:nvPr>
            <p:ph type="body" sz="quarter" idx="14" hasCustomPrompt="1"/>
          </p:nvPr>
        </p:nvSpPr>
        <p:spPr>
          <a:xfrm>
            <a:off x="10310161" y="6152490"/>
            <a:ext cx="1544400" cy="37911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3019296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82774" y="1808163"/>
            <a:ext cx="8426452" cy="2072175"/>
          </a:xfrm>
        </p:spPr>
        <p:txBody>
          <a:bodyPr anchor="b"/>
          <a:lstStyle>
            <a:lvl1pPr algn="l">
              <a:defRPr sz="6000">
                <a:solidFill>
                  <a:schemeClr val="tx1"/>
                </a:solidFill>
              </a:defRPr>
            </a:lvl1pPr>
          </a:lstStyle>
          <a:p>
            <a:r>
              <a:rPr lang="en-US" noProof="0" dirty="0"/>
              <a:t>Click to edit Master title style</a:t>
            </a:r>
          </a:p>
        </p:txBody>
      </p:sp>
      <p:sp>
        <p:nvSpPr>
          <p:cNvPr id="3" name="Subtitle 2"/>
          <p:cNvSpPr>
            <a:spLocks noGrp="1"/>
          </p:cNvSpPr>
          <p:nvPr>
            <p:ph type="subTitle" idx="1" hasCustomPrompt="1"/>
          </p:nvPr>
        </p:nvSpPr>
        <p:spPr>
          <a:xfrm>
            <a:off x="1882774" y="3974122"/>
            <a:ext cx="8426452" cy="1283677"/>
          </a:xfrm>
        </p:spPr>
        <p:txBody>
          <a:bodyPr/>
          <a:lstStyle>
            <a:lvl1pPr marL="0" indent="0" algn="l">
              <a:buNone/>
              <a:defRPr sz="2800">
                <a:solidFill>
                  <a:schemeClr val="tx1"/>
                </a:solidFill>
                <a:latin typeface="Futura Std Book" panose="020B05020202040203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Bildobjekt 4">
            <a:extLst>
              <a:ext uri="{FF2B5EF4-FFF2-40B4-BE49-F238E27FC236}">
                <a16:creationId xmlns:a16="http://schemas.microsoft.com/office/drawing/2014/main" id="{FA437823-05E9-4468-B206-93FA8BF968D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10161" y="6152490"/>
            <a:ext cx="1544400" cy="378542"/>
          </a:xfrm>
          <a:prstGeom prst="rect">
            <a:avLst/>
          </a:prstGeom>
        </p:spPr>
      </p:pic>
      <p:sp>
        <p:nvSpPr>
          <p:cNvPr id="6" name="textruta 3">
            <a:extLst>
              <a:ext uri="{FF2B5EF4-FFF2-40B4-BE49-F238E27FC236}">
                <a16:creationId xmlns:a16="http://schemas.microsoft.com/office/drawing/2014/main" id="{08C98C77-6E94-481B-9660-1D4BDB7F9E5B}"/>
              </a:ext>
            </a:extLst>
          </p:cNvPr>
          <p:cNvSpPr txBox="1"/>
          <p:nvPr userDrawn="1"/>
        </p:nvSpPr>
        <p:spPr>
          <a:xfrm>
            <a:off x="-1" y="-299801"/>
            <a:ext cx="121920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fill with picture </a:t>
            </a:r>
            <a:r>
              <a:rPr lang="en-US" sz="1200" kern="1200" dirty="0">
                <a:solidFill>
                  <a:schemeClr val="tx1"/>
                </a:solidFill>
                <a:latin typeface="+mn-lt"/>
                <a:ea typeface="+mn-ea"/>
                <a:cs typeface="+mn-cs"/>
              </a:rPr>
              <a:t>or change color</a:t>
            </a:r>
            <a:endParaRPr lang="en-US" sz="1200" dirty="0">
              <a:latin typeface="+mj-lt"/>
            </a:endParaRPr>
          </a:p>
        </p:txBody>
      </p:sp>
    </p:spTree>
    <p:extLst>
      <p:ext uri="{BB962C8B-B14F-4D97-AF65-F5344CB8AC3E}">
        <p14:creationId xmlns:p14="http://schemas.microsoft.com/office/powerpoint/2010/main" val="5786188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57138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Logo – Blue">
    <p:bg>
      <p:bgPr>
        <a:solidFill>
          <a:schemeClr val="accent1"/>
        </a:solidFill>
        <a:effectLst/>
      </p:bgPr>
    </p:bg>
    <p:spTree>
      <p:nvGrpSpPr>
        <p:cNvPr id="1" name=""/>
        <p:cNvGrpSpPr/>
        <p:nvPr/>
      </p:nvGrpSpPr>
      <p:grpSpPr>
        <a:xfrm>
          <a:off x="0" y="0"/>
          <a:ext cx="0" cy="0"/>
          <a:chOff x="0" y="0"/>
          <a:chExt cx="0" cy="0"/>
        </a:xfrm>
      </p:grpSpPr>
      <p:sp>
        <p:nvSpPr>
          <p:cNvPr id="3" name="Text Placeholder 5"/>
          <p:cNvSpPr>
            <a:spLocks noGrp="1" noChangeAspect="1"/>
          </p:cNvSpPr>
          <p:nvPr>
            <p:ph type="body" sz="quarter" idx="13" hasCustomPrompt="1"/>
          </p:nvPr>
        </p:nvSpPr>
        <p:spPr>
          <a:xfrm>
            <a:off x="3123567" y="2698749"/>
            <a:ext cx="5944865" cy="1459314"/>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
        <p:nvSpPr>
          <p:cNvPr id="5" name="textruta 3">
            <a:extLst>
              <a:ext uri="{FF2B5EF4-FFF2-40B4-BE49-F238E27FC236}">
                <a16:creationId xmlns:a16="http://schemas.microsoft.com/office/drawing/2014/main" id="{0CEA7B61-A963-4F91-86B0-0A4B0A88AE54}"/>
              </a:ext>
            </a:extLst>
          </p:cNvPr>
          <p:cNvSpPr txBox="1"/>
          <p:nvPr userDrawn="1"/>
        </p:nvSpPr>
        <p:spPr>
          <a:xfrm>
            <a:off x="0" y="-308552"/>
            <a:ext cx="121920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change background color</a:t>
            </a:r>
          </a:p>
        </p:txBody>
      </p:sp>
    </p:spTree>
    <p:extLst>
      <p:ext uri="{BB962C8B-B14F-4D97-AF65-F5344CB8AC3E}">
        <p14:creationId xmlns:p14="http://schemas.microsoft.com/office/powerpoint/2010/main" val="34805448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Logo – White">
    <p:spTree>
      <p:nvGrpSpPr>
        <p:cNvPr id="1" name=""/>
        <p:cNvGrpSpPr/>
        <p:nvPr/>
      </p:nvGrpSpPr>
      <p:grpSpPr>
        <a:xfrm>
          <a:off x="0" y="0"/>
          <a:ext cx="0" cy="0"/>
          <a:chOff x="0" y="0"/>
          <a:chExt cx="0" cy="0"/>
        </a:xfrm>
      </p:grpSpPr>
      <p:sp>
        <p:nvSpPr>
          <p:cNvPr id="5" name="textruta 3">
            <a:extLst>
              <a:ext uri="{FF2B5EF4-FFF2-40B4-BE49-F238E27FC236}">
                <a16:creationId xmlns:a16="http://schemas.microsoft.com/office/drawing/2014/main" id="{0CEA7B61-A963-4F91-86B0-0A4B0A88AE54}"/>
              </a:ext>
            </a:extLst>
          </p:cNvPr>
          <p:cNvSpPr txBox="1"/>
          <p:nvPr userDrawn="1"/>
        </p:nvSpPr>
        <p:spPr>
          <a:xfrm>
            <a:off x="0" y="-308552"/>
            <a:ext cx="12192000" cy="276999"/>
          </a:xfrm>
          <a:prstGeom prst="rect">
            <a:avLst/>
          </a:prstGeom>
          <a:solidFill>
            <a:schemeClr val="bg1"/>
          </a:solidFill>
        </p:spPr>
        <p:txBody>
          <a:bodyPr wrap="square" rtlCol="0">
            <a:spAutoFit/>
          </a:bodyPr>
          <a:lstStyle/>
          <a:p>
            <a:r>
              <a:rPr lang="en-US" sz="1200">
                <a:latin typeface="+mj-lt"/>
              </a:rPr>
              <a:t>Right click on the background and choose Format Background to change background color</a:t>
            </a:r>
            <a:endParaRPr lang="en-US" sz="1200" dirty="0">
              <a:latin typeface="+mj-lt"/>
            </a:endParaRPr>
          </a:p>
        </p:txBody>
      </p:sp>
      <p:sp>
        <p:nvSpPr>
          <p:cNvPr id="4" name="Text Placeholder 5">
            <a:extLst>
              <a:ext uri="{FF2B5EF4-FFF2-40B4-BE49-F238E27FC236}">
                <a16:creationId xmlns:a16="http://schemas.microsoft.com/office/drawing/2014/main" id="{D957EFD0-8D8B-4B6E-A843-C8FB32239363}"/>
              </a:ext>
            </a:extLst>
          </p:cNvPr>
          <p:cNvSpPr>
            <a:spLocks noGrp="1" noChangeAspect="1"/>
          </p:cNvSpPr>
          <p:nvPr>
            <p:ph type="body" sz="quarter" idx="11" hasCustomPrompt="1"/>
          </p:nvPr>
        </p:nvSpPr>
        <p:spPr>
          <a:xfrm>
            <a:off x="3123567" y="2698749"/>
            <a:ext cx="5944865" cy="1459316"/>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382907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Pin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82774" y="1808163"/>
            <a:ext cx="8426452" cy="2072175"/>
          </a:xfrm>
        </p:spPr>
        <p:txBody>
          <a:bodyPr anchor="b"/>
          <a:lstStyle>
            <a:lvl1pPr algn="l">
              <a:defRPr sz="6000">
                <a:solidFill>
                  <a:schemeClr val="bg1"/>
                </a:solidFill>
              </a:defRPr>
            </a:lvl1pPr>
          </a:lstStyle>
          <a:p>
            <a:r>
              <a:rPr lang="en-US" noProof="0" dirty="0"/>
              <a:t>Click to edit Master title style</a:t>
            </a:r>
          </a:p>
        </p:txBody>
      </p:sp>
      <p:sp>
        <p:nvSpPr>
          <p:cNvPr id="3" name="Subtitle 2"/>
          <p:cNvSpPr>
            <a:spLocks noGrp="1"/>
          </p:cNvSpPr>
          <p:nvPr>
            <p:ph type="subTitle" idx="1" hasCustomPrompt="1"/>
          </p:nvPr>
        </p:nvSpPr>
        <p:spPr>
          <a:xfrm>
            <a:off x="1882774" y="3974122"/>
            <a:ext cx="8426452" cy="1283677"/>
          </a:xfrm>
        </p:spPr>
        <p:txBody>
          <a:bodyPr/>
          <a:lstStyle>
            <a:lvl1pPr marL="0" indent="0" algn="l">
              <a:buNone/>
              <a:defRPr sz="2800">
                <a:solidFill>
                  <a:schemeClr val="bg1"/>
                </a:solidFill>
                <a:latin typeface="Futura Std Book" panose="020B05020202040203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Text Placeholder 5">
            <a:extLst>
              <a:ext uri="{FF2B5EF4-FFF2-40B4-BE49-F238E27FC236}">
                <a16:creationId xmlns:a16="http://schemas.microsoft.com/office/drawing/2014/main" id="{BAFF53CB-3A20-4001-AB2A-716EFA975400}"/>
              </a:ext>
            </a:extLst>
          </p:cNvPr>
          <p:cNvSpPr>
            <a:spLocks noGrp="1" noChangeAspect="1"/>
          </p:cNvSpPr>
          <p:nvPr>
            <p:ph type="body" sz="quarter" idx="14" hasCustomPrompt="1"/>
          </p:nvPr>
        </p:nvSpPr>
        <p:spPr>
          <a:xfrm>
            <a:off x="10310161" y="6152490"/>
            <a:ext cx="1544400" cy="37911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
        <p:nvSpPr>
          <p:cNvPr id="7" name="textruta 3">
            <a:extLst>
              <a:ext uri="{FF2B5EF4-FFF2-40B4-BE49-F238E27FC236}">
                <a16:creationId xmlns:a16="http://schemas.microsoft.com/office/drawing/2014/main" id="{F56E23AE-002D-4DEB-AEF1-557C861066DF}"/>
              </a:ext>
            </a:extLst>
          </p:cNvPr>
          <p:cNvSpPr txBox="1"/>
          <p:nvPr userDrawn="1"/>
        </p:nvSpPr>
        <p:spPr>
          <a:xfrm>
            <a:off x="-1" y="-299801"/>
            <a:ext cx="121920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fill with picture </a:t>
            </a:r>
            <a:r>
              <a:rPr lang="en-US" sz="1200" kern="1200" dirty="0">
                <a:solidFill>
                  <a:schemeClr val="tx1"/>
                </a:solidFill>
                <a:latin typeface="+mn-lt"/>
                <a:ea typeface="+mn-ea"/>
                <a:cs typeface="+mn-cs"/>
              </a:rPr>
              <a:t>or change color</a:t>
            </a:r>
            <a:endParaRPr lang="en-US" sz="1200" dirty="0">
              <a:latin typeface="+mj-lt"/>
            </a:endParaRPr>
          </a:p>
        </p:txBody>
      </p:sp>
    </p:spTree>
    <p:extLst>
      <p:ext uri="{BB962C8B-B14F-4D97-AF65-F5344CB8AC3E}">
        <p14:creationId xmlns:p14="http://schemas.microsoft.com/office/powerpoint/2010/main" val="1675868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Whit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a:t>Fifth level</a:t>
            </a:r>
            <a:endParaRPr lang="en-US" noProof="0" dirty="0"/>
          </a:p>
        </p:txBody>
      </p:sp>
      <p:sp>
        <p:nvSpPr>
          <p:cNvPr id="4" name="Date Placeholder 3"/>
          <p:cNvSpPr>
            <a:spLocks noGrp="1"/>
          </p:cNvSpPr>
          <p:nvPr>
            <p:ph type="dt" sz="half" idx="10"/>
          </p:nvPr>
        </p:nvSpPr>
        <p:spPr/>
        <p:txBody>
          <a:bodyPr/>
          <a:lstStyle/>
          <a:p>
            <a:fld id="{C0B651FB-F249-4DFD-8C6B-22C3D08DF8BB}" type="datetime1">
              <a:rPr lang="en-US" smtClean="0"/>
              <a:t>1/7/2022</a:t>
            </a:fld>
            <a:endParaRPr lang="en-US" dirty="0"/>
          </a:p>
        </p:txBody>
      </p:sp>
      <p:sp>
        <p:nvSpPr>
          <p:cNvPr id="5" name="Footer Placeholder 4"/>
          <p:cNvSpPr>
            <a:spLocks noGrp="1"/>
          </p:cNvSpPr>
          <p:nvPr>
            <p:ph type="ftr" sz="quarter" idx="11"/>
          </p:nvPr>
        </p:nvSpPr>
        <p:spPr/>
        <p:txBody>
          <a:bodyPr/>
          <a:lstStyle/>
          <a:p>
            <a:r>
              <a:rPr lang="en-US"/>
              <a:t>Stockholm – The Capital of Scandinavia</a:t>
            </a:r>
            <a:endParaRPr lang="en-US" dirty="0"/>
          </a:p>
        </p:txBody>
      </p:sp>
      <p:sp>
        <p:nvSpPr>
          <p:cNvPr id="6" name="Slide Number Placeholder 5"/>
          <p:cNvSpPr>
            <a:spLocks noGrp="1"/>
          </p:cNvSpPr>
          <p:nvPr>
            <p:ph type="sldNum" sz="quarter" idx="12"/>
          </p:nvPr>
        </p:nvSpPr>
        <p:spPr/>
        <p:txBody>
          <a:bodyPr/>
          <a:lstStyle/>
          <a:p>
            <a:fld id="{0B1617BE-BA58-4B59-88D5-A8C7B239E913}" type="slidenum">
              <a:rPr lang="en-US" smtClean="0"/>
              <a:t>‹#›</a:t>
            </a:fld>
            <a:endParaRPr lang="en-US" dirty="0"/>
          </a:p>
        </p:txBody>
      </p:sp>
      <p:sp>
        <p:nvSpPr>
          <p:cNvPr id="2" name="Title 1">
            <a:extLst>
              <a:ext uri="{FF2B5EF4-FFF2-40B4-BE49-F238E27FC236}">
                <a16:creationId xmlns:a16="http://schemas.microsoft.com/office/drawing/2014/main" id="{24933570-62A5-4479-AA84-BDAB17DE5ACD}"/>
              </a:ext>
            </a:extLst>
          </p:cNvPr>
          <p:cNvSpPr>
            <a:spLocks noGrp="1"/>
          </p:cNvSpPr>
          <p:nvPr>
            <p:ph type="title" hasCustomPrompt="1"/>
          </p:nvPr>
        </p:nvSpPr>
        <p:spPr/>
        <p:txBody>
          <a:bodyPr/>
          <a:lstStyle/>
          <a:p>
            <a:r>
              <a:rPr lang="en-US" dirty="0"/>
              <a:t>Click to edit Master </a:t>
            </a:r>
            <a:r>
              <a:rPr lang="en-US"/>
              <a:t>title style</a:t>
            </a:r>
            <a:endParaRPr lang="en-US" dirty="0"/>
          </a:p>
        </p:txBody>
      </p:sp>
    </p:spTree>
    <p:extLst>
      <p:ext uri="{BB962C8B-B14F-4D97-AF65-F5344CB8AC3E}">
        <p14:creationId xmlns:p14="http://schemas.microsoft.com/office/powerpoint/2010/main" val="905045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82772" y="2002631"/>
            <a:ext cx="8426452" cy="2304449"/>
          </a:xfrm>
        </p:spPr>
        <p:txBody>
          <a:bodyPr anchor="t" anchorCtr="0"/>
          <a:lstStyle>
            <a:lvl1pPr>
              <a:defRPr sz="4800">
                <a:solidFill>
                  <a:schemeClr val="bg1"/>
                </a:solidFill>
              </a:defRPr>
            </a:lvl1pPr>
          </a:lstStyle>
          <a:p>
            <a:r>
              <a:rPr lang="en-US" dirty="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07DDF7BE-A49D-45C5-B9F4-70A602BBC59A}" type="datetime1">
              <a:rPr lang="en-US" smtClean="0"/>
              <a:t>1/7/2022</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Stockholm – The Capital of Scandinavia</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1617BE-BA58-4B59-88D5-A8C7B239E913}" type="slidenum">
              <a:rPr lang="en-US" smtClean="0"/>
              <a:pPr/>
              <a:t>‹#›</a:t>
            </a:fld>
            <a:endParaRPr lang="en-US" dirty="0"/>
          </a:p>
        </p:txBody>
      </p:sp>
      <p:sp>
        <p:nvSpPr>
          <p:cNvPr id="11" name="Text Placeholder 5"/>
          <p:cNvSpPr>
            <a:spLocks noGrp="1" noChangeAspect="1"/>
          </p:cNvSpPr>
          <p:nvPr>
            <p:ph type="body" sz="quarter" idx="13" hasCustomPrompt="1"/>
          </p:nvPr>
        </p:nvSpPr>
        <p:spPr>
          <a:xfrm>
            <a:off x="337439" y="330829"/>
            <a:ext cx="1545336" cy="379341"/>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
        <p:nvSpPr>
          <p:cNvPr id="9" name="textruta 3">
            <a:extLst>
              <a:ext uri="{FF2B5EF4-FFF2-40B4-BE49-F238E27FC236}">
                <a16:creationId xmlns:a16="http://schemas.microsoft.com/office/drawing/2014/main" id="{33087D7D-7678-4F7E-9B5E-CB2D4939FDD2}"/>
              </a:ext>
            </a:extLst>
          </p:cNvPr>
          <p:cNvSpPr txBox="1"/>
          <p:nvPr userDrawn="1"/>
        </p:nvSpPr>
        <p:spPr>
          <a:xfrm>
            <a:off x="0" y="-308552"/>
            <a:ext cx="121920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fill with picture </a:t>
            </a:r>
            <a:r>
              <a:rPr lang="en-US" sz="1200" kern="1200" dirty="0">
                <a:solidFill>
                  <a:schemeClr val="tx1"/>
                </a:solidFill>
                <a:latin typeface="+mn-lt"/>
                <a:ea typeface="+mn-ea"/>
                <a:cs typeface="+mn-cs"/>
              </a:rPr>
              <a:t>or change color</a:t>
            </a:r>
            <a:endParaRPr lang="en-US" sz="1200" dirty="0">
              <a:latin typeface="+mj-lt"/>
            </a:endParaRPr>
          </a:p>
        </p:txBody>
      </p:sp>
    </p:spTree>
    <p:extLst>
      <p:ext uri="{BB962C8B-B14F-4D97-AF65-F5344CB8AC3E}">
        <p14:creationId xmlns:p14="http://schemas.microsoft.com/office/powerpoint/2010/main" val="3119892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82771" y="2002631"/>
            <a:ext cx="8426452" cy="2304449"/>
          </a:xfrm>
        </p:spPr>
        <p:txBody>
          <a:bodyPr anchor="t" anchorCtr="0"/>
          <a:lstStyle>
            <a:lvl1pPr>
              <a:defRPr sz="4800"/>
            </a:lvl1pPr>
          </a:lstStyle>
          <a:p>
            <a:r>
              <a:rPr lang="en-US" noProof="0"/>
              <a:t>Click</a:t>
            </a:r>
            <a:r>
              <a:rPr lang="en-US"/>
              <a:t> to edit Master title style</a:t>
            </a:r>
            <a:endParaRPr lang="en-US" dirty="0"/>
          </a:p>
        </p:txBody>
      </p:sp>
      <p:sp>
        <p:nvSpPr>
          <p:cNvPr id="4" name="Date Placeholder 3"/>
          <p:cNvSpPr>
            <a:spLocks noGrp="1"/>
          </p:cNvSpPr>
          <p:nvPr>
            <p:ph type="dt" sz="half" idx="10"/>
          </p:nvPr>
        </p:nvSpPr>
        <p:spPr/>
        <p:txBody>
          <a:bodyPr/>
          <a:lstStyle/>
          <a:p>
            <a:fld id="{F94C7E1F-992A-4EE1-A2AA-130820D5E180}" type="datetime1">
              <a:rPr lang="en-US" smtClean="0"/>
              <a:t>1/7/2022</a:t>
            </a:fld>
            <a:endParaRPr lang="en-US" dirty="0"/>
          </a:p>
        </p:txBody>
      </p:sp>
      <p:sp>
        <p:nvSpPr>
          <p:cNvPr id="5" name="Footer Placeholder 4"/>
          <p:cNvSpPr>
            <a:spLocks noGrp="1"/>
          </p:cNvSpPr>
          <p:nvPr>
            <p:ph type="ftr" sz="quarter" idx="11"/>
          </p:nvPr>
        </p:nvSpPr>
        <p:spPr/>
        <p:txBody>
          <a:bodyPr/>
          <a:lstStyle/>
          <a:p>
            <a:r>
              <a:rPr lang="en-US"/>
              <a:t>Stockholm – The Capital of Scandinavia</a:t>
            </a:r>
            <a:endParaRPr lang="en-US" dirty="0"/>
          </a:p>
        </p:txBody>
      </p:sp>
      <p:sp>
        <p:nvSpPr>
          <p:cNvPr id="6" name="Slide Number Placeholder 5"/>
          <p:cNvSpPr>
            <a:spLocks noGrp="1"/>
          </p:cNvSpPr>
          <p:nvPr>
            <p:ph type="sldNum" sz="quarter" idx="12"/>
          </p:nvPr>
        </p:nvSpPr>
        <p:spPr/>
        <p:txBody>
          <a:bodyPr/>
          <a:lstStyle/>
          <a:p>
            <a:fld id="{0B1617BE-BA58-4B59-88D5-A8C7B239E913}" type="slidenum">
              <a:rPr lang="en-US" smtClean="0"/>
              <a:t>‹#›</a:t>
            </a:fld>
            <a:endParaRPr lang="en-US" dirty="0"/>
          </a:p>
        </p:txBody>
      </p:sp>
      <p:sp>
        <p:nvSpPr>
          <p:cNvPr id="8" name="Text Placeholder 5">
            <a:extLst>
              <a:ext uri="{FF2B5EF4-FFF2-40B4-BE49-F238E27FC236}">
                <a16:creationId xmlns:a16="http://schemas.microsoft.com/office/drawing/2014/main" id="{E3B159D7-EB37-4CE2-BDDB-438035FEC757}"/>
              </a:ext>
            </a:extLst>
          </p:cNvPr>
          <p:cNvSpPr>
            <a:spLocks noGrp="1" noChangeAspect="1"/>
          </p:cNvSpPr>
          <p:nvPr>
            <p:ph type="body" sz="quarter" idx="13" hasCustomPrompt="1"/>
          </p:nvPr>
        </p:nvSpPr>
        <p:spPr>
          <a:xfrm>
            <a:off x="337439" y="330830"/>
            <a:ext cx="1545336" cy="379341"/>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
        <p:nvSpPr>
          <p:cNvPr id="7" name="textruta 3">
            <a:extLst>
              <a:ext uri="{FF2B5EF4-FFF2-40B4-BE49-F238E27FC236}">
                <a16:creationId xmlns:a16="http://schemas.microsoft.com/office/drawing/2014/main" id="{3C5EA1A0-2885-46AD-83A2-8133DBA105DA}"/>
              </a:ext>
            </a:extLst>
          </p:cNvPr>
          <p:cNvSpPr txBox="1"/>
          <p:nvPr userDrawn="1"/>
        </p:nvSpPr>
        <p:spPr>
          <a:xfrm>
            <a:off x="0" y="-308552"/>
            <a:ext cx="121920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fill with picture </a:t>
            </a:r>
            <a:r>
              <a:rPr lang="en-US" sz="1200" kern="1200" dirty="0">
                <a:solidFill>
                  <a:schemeClr val="tx1"/>
                </a:solidFill>
                <a:latin typeface="+mn-lt"/>
                <a:ea typeface="+mn-ea"/>
                <a:cs typeface="+mn-cs"/>
              </a:rPr>
              <a:t>or change color</a:t>
            </a:r>
            <a:endParaRPr lang="en-US" sz="1200" dirty="0">
              <a:latin typeface="+mj-lt"/>
            </a:endParaRPr>
          </a:p>
        </p:txBody>
      </p:sp>
    </p:spTree>
    <p:extLst>
      <p:ext uri="{BB962C8B-B14F-4D97-AF65-F5344CB8AC3E}">
        <p14:creationId xmlns:p14="http://schemas.microsoft.com/office/powerpoint/2010/main" val="3889282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 Pin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82772" y="2002631"/>
            <a:ext cx="8426452" cy="2304449"/>
          </a:xfrm>
        </p:spPr>
        <p:txBody>
          <a:bodyPr anchor="t" anchorCtr="0"/>
          <a:lstStyle>
            <a:lvl1pPr>
              <a:defRPr sz="4800">
                <a:solidFill>
                  <a:schemeClr val="bg1"/>
                </a:solidFill>
              </a:defRPr>
            </a:lvl1pPr>
          </a:lstStyle>
          <a:p>
            <a:r>
              <a:rPr lang="en-US" dirty="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07DDF7BE-A49D-45C5-B9F4-70A602BBC59A}" type="datetime1">
              <a:rPr lang="en-US" smtClean="0"/>
              <a:t>1/7/2022</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Stockholm – The Capital of Scandinavia</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1617BE-BA58-4B59-88D5-A8C7B239E913}" type="slidenum">
              <a:rPr lang="en-US" smtClean="0"/>
              <a:pPr/>
              <a:t>‹#›</a:t>
            </a:fld>
            <a:endParaRPr lang="en-US" dirty="0"/>
          </a:p>
        </p:txBody>
      </p:sp>
      <p:sp>
        <p:nvSpPr>
          <p:cNvPr id="11" name="Text Placeholder 5"/>
          <p:cNvSpPr>
            <a:spLocks noGrp="1" noChangeAspect="1"/>
          </p:cNvSpPr>
          <p:nvPr>
            <p:ph type="body" sz="quarter" idx="13" hasCustomPrompt="1"/>
          </p:nvPr>
        </p:nvSpPr>
        <p:spPr>
          <a:xfrm>
            <a:off x="337439" y="330829"/>
            <a:ext cx="1545336" cy="379341"/>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
        <p:nvSpPr>
          <p:cNvPr id="9" name="textruta 3">
            <a:extLst>
              <a:ext uri="{FF2B5EF4-FFF2-40B4-BE49-F238E27FC236}">
                <a16:creationId xmlns:a16="http://schemas.microsoft.com/office/drawing/2014/main" id="{33087D7D-7678-4F7E-9B5E-CB2D4939FDD2}"/>
              </a:ext>
            </a:extLst>
          </p:cNvPr>
          <p:cNvSpPr txBox="1"/>
          <p:nvPr userDrawn="1"/>
        </p:nvSpPr>
        <p:spPr>
          <a:xfrm>
            <a:off x="0" y="-308552"/>
            <a:ext cx="121920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fill with picture or change color</a:t>
            </a:r>
          </a:p>
        </p:txBody>
      </p:sp>
    </p:spTree>
    <p:extLst>
      <p:ext uri="{BB962C8B-B14F-4D97-AF65-F5344CB8AC3E}">
        <p14:creationId xmlns:p14="http://schemas.microsoft.com/office/powerpoint/2010/main" val="1691841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a:t>
            </a:r>
            <a:r>
              <a:rPr lang="en-US"/>
              <a:t>title style</a:t>
            </a:r>
            <a:endParaRPr lang="en-US" dirty="0"/>
          </a:p>
        </p:txBody>
      </p:sp>
      <p:sp>
        <p:nvSpPr>
          <p:cNvPr id="3" name="Content Placeholder 2"/>
          <p:cNvSpPr>
            <a:spLocks noGrp="1"/>
          </p:cNvSpPr>
          <p:nvPr>
            <p:ph sz="half" idx="1" hasCustomPrompt="1"/>
          </p:nvPr>
        </p:nvSpPr>
        <p:spPr>
          <a:xfrm>
            <a:off x="1882774" y="1628775"/>
            <a:ext cx="4137026" cy="425091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4" name="Content Placeholder 3"/>
          <p:cNvSpPr>
            <a:spLocks noGrp="1"/>
          </p:cNvSpPr>
          <p:nvPr>
            <p:ph sz="half" idx="2" hasCustomPrompt="1"/>
          </p:nvPr>
        </p:nvSpPr>
        <p:spPr>
          <a:xfrm>
            <a:off x="6172200" y="1628775"/>
            <a:ext cx="4137025" cy="425091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7EECDC1D-8FDB-42DB-94E9-5BAA0A0F6D47}"/>
              </a:ext>
            </a:extLst>
          </p:cNvPr>
          <p:cNvSpPr>
            <a:spLocks noGrp="1"/>
          </p:cNvSpPr>
          <p:nvPr>
            <p:ph type="dt" sz="half" idx="10"/>
          </p:nvPr>
        </p:nvSpPr>
        <p:spPr/>
        <p:txBody>
          <a:bodyPr/>
          <a:lstStyle/>
          <a:p>
            <a:fld id="{05668059-E414-4B4A-803F-F9221CB545D9}" type="datetime1">
              <a:rPr lang="en-US" smtClean="0"/>
              <a:t>1/7/2022</a:t>
            </a:fld>
            <a:endParaRPr lang="en-US" dirty="0"/>
          </a:p>
        </p:txBody>
      </p:sp>
      <p:sp>
        <p:nvSpPr>
          <p:cNvPr id="6" name="Footer Placeholder 5">
            <a:extLst>
              <a:ext uri="{FF2B5EF4-FFF2-40B4-BE49-F238E27FC236}">
                <a16:creationId xmlns:a16="http://schemas.microsoft.com/office/drawing/2014/main" id="{C73E3E0F-389E-4C9C-8426-EEFB93D0328D}"/>
              </a:ext>
            </a:extLst>
          </p:cNvPr>
          <p:cNvSpPr>
            <a:spLocks noGrp="1"/>
          </p:cNvSpPr>
          <p:nvPr>
            <p:ph type="ftr" sz="quarter" idx="11"/>
          </p:nvPr>
        </p:nvSpPr>
        <p:spPr/>
        <p:txBody>
          <a:bodyPr/>
          <a:lstStyle/>
          <a:p>
            <a:r>
              <a:rPr lang="en-US"/>
              <a:t>Stockholm – The Capital of Scandinavia</a:t>
            </a:r>
            <a:endParaRPr lang="en-US" dirty="0"/>
          </a:p>
        </p:txBody>
      </p:sp>
      <p:sp>
        <p:nvSpPr>
          <p:cNvPr id="7" name="Slide Number Placeholder 6">
            <a:extLst>
              <a:ext uri="{FF2B5EF4-FFF2-40B4-BE49-F238E27FC236}">
                <a16:creationId xmlns:a16="http://schemas.microsoft.com/office/drawing/2014/main" id="{BC7FD08B-5434-476C-816B-BF16F6697F6D}"/>
              </a:ext>
            </a:extLst>
          </p:cNvPr>
          <p:cNvSpPr>
            <a:spLocks noGrp="1"/>
          </p:cNvSpPr>
          <p:nvPr>
            <p:ph type="sldNum" sz="quarter" idx="12"/>
          </p:nvPr>
        </p:nvSpPr>
        <p:spPr/>
        <p:txBody>
          <a:bodyPr/>
          <a:lstStyle/>
          <a:p>
            <a:fld id="{0B1617BE-BA58-4B59-88D5-A8C7B239E913}" type="slidenum">
              <a:rPr lang="en-US" smtClean="0"/>
              <a:pPr/>
              <a:t>‹#›</a:t>
            </a:fld>
            <a:endParaRPr lang="en-US" dirty="0"/>
          </a:p>
        </p:txBody>
      </p:sp>
    </p:spTree>
    <p:extLst>
      <p:ext uri="{BB962C8B-B14F-4D97-AF65-F5344CB8AC3E}">
        <p14:creationId xmlns:p14="http://schemas.microsoft.com/office/powerpoint/2010/main" val="1386337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 Box">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hasCustomPrompt="1"/>
          </p:nvPr>
        </p:nvSpPr>
        <p:spPr>
          <a:xfrm>
            <a:off x="1882774" y="1628775"/>
            <a:ext cx="5893899" cy="425091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4" name="Content Placeholder 3"/>
          <p:cNvSpPr>
            <a:spLocks noGrp="1"/>
          </p:cNvSpPr>
          <p:nvPr>
            <p:ph sz="half" idx="2" hasCustomPrompt="1"/>
          </p:nvPr>
        </p:nvSpPr>
        <p:spPr>
          <a:xfrm>
            <a:off x="7938089" y="1628775"/>
            <a:ext cx="3916472" cy="4251600"/>
          </a:xfrm>
          <a:solidFill>
            <a:schemeClr val="accent2"/>
          </a:solidFill>
        </p:spPr>
        <p:txBody>
          <a:bodyPr lIns="144000" tIns="144000" rIns="144000" bIns="144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3170747B-206C-46CF-831B-A2BD37E9ED09}" type="datetime1">
              <a:rPr lang="en-US" smtClean="0"/>
              <a:t>1/7/2022</a:t>
            </a:fld>
            <a:endParaRPr lang="en-US" dirty="0"/>
          </a:p>
        </p:txBody>
      </p:sp>
      <p:sp>
        <p:nvSpPr>
          <p:cNvPr id="6" name="Footer Placeholder 5"/>
          <p:cNvSpPr>
            <a:spLocks noGrp="1"/>
          </p:cNvSpPr>
          <p:nvPr>
            <p:ph type="ftr" sz="quarter" idx="11"/>
          </p:nvPr>
        </p:nvSpPr>
        <p:spPr/>
        <p:txBody>
          <a:bodyPr/>
          <a:lstStyle/>
          <a:p>
            <a:r>
              <a:rPr lang="en-US"/>
              <a:t>Stockholm – The Capital of Scandinavia</a:t>
            </a:r>
            <a:endParaRPr lang="en-US" dirty="0"/>
          </a:p>
        </p:txBody>
      </p:sp>
      <p:sp>
        <p:nvSpPr>
          <p:cNvPr id="7" name="Slide Number Placeholder 6"/>
          <p:cNvSpPr>
            <a:spLocks noGrp="1"/>
          </p:cNvSpPr>
          <p:nvPr>
            <p:ph type="sldNum" sz="quarter" idx="12"/>
          </p:nvPr>
        </p:nvSpPr>
        <p:spPr/>
        <p:txBody>
          <a:bodyPr/>
          <a:lstStyle/>
          <a:p>
            <a:fld id="{0B1617BE-BA58-4B59-88D5-A8C7B239E913}" type="slidenum">
              <a:rPr lang="en-US" smtClean="0"/>
              <a:t>‹#›</a:t>
            </a:fld>
            <a:endParaRPr lang="en-US" dirty="0"/>
          </a:p>
        </p:txBody>
      </p:sp>
    </p:spTree>
    <p:extLst>
      <p:ext uri="{BB962C8B-B14F-4D97-AF65-F5344CB8AC3E}">
        <p14:creationId xmlns:p14="http://schemas.microsoft.com/office/powerpoint/2010/main" val="2153733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82774" y="342899"/>
            <a:ext cx="8426449" cy="1113955"/>
          </a:xfrm>
          <a:prstGeom prst="rect">
            <a:avLst/>
          </a:prstGeom>
        </p:spPr>
        <p:txBody>
          <a:bodyPr vert="horz" lIns="0" tIns="0" rIns="0" bIns="0" rtlCol="0" anchor="b" anchorCtr="0">
            <a:noAutofit/>
          </a:bodyPr>
          <a:lstStyle/>
          <a:p>
            <a:r>
              <a:rPr lang="sv-SE" noProof="0"/>
              <a:t>Klicka här för att ändra format</a:t>
            </a:r>
            <a:endParaRPr lang="en-US" dirty="0"/>
          </a:p>
        </p:txBody>
      </p:sp>
      <p:sp>
        <p:nvSpPr>
          <p:cNvPr id="3" name="Text Placeholder 2"/>
          <p:cNvSpPr>
            <a:spLocks noGrp="1"/>
          </p:cNvSpPr>
          <p:nvPr>
            <p:ph type="body" idx="1"/>
          </p:nvPr>
        </p:nvSpPr>
        <p:spPr>
          <a:xfrm>
            <a:off x="1882774" y="1628775"/>
            <a:ext cx="8426450" cy="4083767"/>
          </a:xfrm>
          <a:prstGeom prst="rect">
            <a:avLst/>
          </a:prstGeom>
        </p:spPr>
        <p:txBody>
          <a:bodyPr vert="horz" lIns="0" tIns="0" rIns="0" bIns="0" rtlCol="0">
            <a:noAutofit/>
          </a:bodyPr>
          <a:lstStyle/>
          <a:p>
            <a:pPr lvl="0"/>
            <a:r>
              <a:rPr lang="en-US" dirty="0"/>
              <a:t>Edit Master </a:t>
            </a:r>
            <a:r>
              <a:rPr lang="en-US" noProof="0" dirty="0"/>
              <a:t>text</a:t>
            </a:r>
            <a:r>
              <a:rPr lang="en-US" dirty="0"/>
              <a: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337800" y="6279603"/>
            <a:ext cx="1070506" cy="252000"/>
          </a:xfrm>
          <a:prstGeom prst="rect">
            <a:avLst/>
          </a:prstGeom>
        </p:spPr>
        <p:txBody>
          <a:bodyPr vert="horz" lIns="0" tIns="0" rIns="0" bIns="0" rtlCol="0" anchor="b" anchorCtr="0"/>
          <a:lstStyle>
            <a:lvl1pPr algn="r">
              <a:defRPr sz="900">
                <a:solidFill>
                  <a:schemeClr val="tx1"/>
                </a:solidFill>
                <a:latin typeface="Futura Std Book" panose="020B0502020204020303" pitchFamily="34" charset="0"/>
              </a:defRPr>
            </a:lvl1pPr>
          </a:lstStyle>
          <a:p>
            <a:fld id="{58259EB8-5A42-4C32-9FF7-906656555CB5}" type="datetime1">
              <a:rPr lang="en-US" smtClean="0"/>
              <a:t>1/7/2022</a:t>
            </a:fld>
            <a:endParaRPr lang="en-US" dirty="0"/>
          </a:p>
        </p:txBody>
      </p:sp>
      <p:sp>
        <p:nvSpPr>
          <p:cNvPr id="5" name="Footer Placeholder 4"/>
          <p:cNvSpPr>
            <a:spLocks noGrp="1"/>
          </p:cNvSpPr>
          <p:nvPr>
            <p:ph type="ftr" sz="quarter" idx="3"/>
          </p:nvPr>
        </p:nvSpPr>
        <p:spPr>
          <a:xfrm>
            <a:off x="2576052" y="6279603"/>
            <a:ext cx="7729472" cy="235498"/>
          </a:xfrm>
          <a:prstGeom prst="rect">
            <a:avLst/>
          </a:prstGeom>
        </p:spPr>
        <p:txBody>
          <a:bodyPr vert="horz" lIns="0" tIns="0" rIns="0" bIns="0" rtlCol="0" anchor="b" anchorCtr="0"/>
          <a:lstStyle>
            <a:lvl1pPr algn="r">
              <a:defRPr sz="900">
                <a:solidFill>
                  <a:schemeClr val="tx1"/>
                </a:solidFill>
                <a:latin typeface="Futura Std Book" panose="020B0502020204020303" pitchFamily="34" charset="0"/>
              </a:defRPr>
            </a:lvl1pPr>
          </a:lstStyle>
          <a:p>
            <a:r>
              <a:rPr lang="en-US"/>
              <a:t>Stockholm – The Capital of Scandinavia</a:t>
            </a:r>
            <a:endParaRPr lang="en-US" dirty="0"/>
          </a:p>
        </p:txBody>
      </p:sp>
      <p:sp>
        <p:nvSpPr>
          <p:cNvPr id="6" name="Slide Number Placeholder 5"/>
          <p:cNvSpPr>
            <a:spLocks noGrp="1"/>
          </p:cNvSpPr>
          <p:nvPr>
            <p:ph type="sldNum" sz="quarter" idx="4"/>
          </p:nvPr>
        </p:nvSpPr>
        <p:spPr>
          <a:xfrm>
            <a:off x="11440583" y="6279603"/>
            <a:ext cx="413978" cy="252000"/>
          </a:xfrm>
          <a:prstGeom prst="rect">
            <a:avLst/>
          </a:prstGeom>
        </p:spPr>
        <p:txBody>
          <a:bodyPr vert="horz" lIns="0" tIns="0" rIns="0" bIns="0" rtlCol="0" anchor="b" anchorCtr="0"/>
          <a:lstStyle>
            <a:lvl1pPr algn="r">
              <a:defRPr sz="900">
                <a:solidFill>
                  <a:schemeClr val="tx1"/>
                </a:solidFill>
                <a:latin typeface="Futura Std Book" panose="020B0502020204020303" pitchFamily="34" charset="0"/>
              </a:defRPr>
            </a:lvl1pPr>
          </a:lstStyle>
          <a:p>
            <a:fld id="{0B1617BE-BA58-4B59-88D5-A8C7B239E913}" type="slidenum">
              <a:rPr lang="en-US" smtClean="0"/>
              <a:pPr/>
              <a:t>‹#›</a:t>
            </a:fld>
            <a:endParaRPr lang="en-US" dirty="0"/>
          </a:p>
        </p:txBody>
      </p:sp>
      <p:pic>
        <p:nvPicPr>
          <p:cNvPr id="10" name="Bildobjekt 9">
            <a:extLst>
              <a:ext uri="{FF2B5EF4-FFF2-40B4-BE49-F238E27FC236}">
                <a16:creationId xmlns:a16="http://schemas.microsoft.com/office/drawing/2014/main" id="{FAD42CFA-F57F-4561-BF8C-9CEC01BC3422}"/>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338374" y="6153061"/>
            <a:ext cx="1544400" cy="378542"/>
          </a:xfrm>
          <a:prstGeom prst="rect">
            <a:avLst/>
          </a:prstGeom>
        </p:spPr>
      </p:pic>
    </p:spTree>
    <p:extLst>
      <p:ext uri="{BB962C8B-B14F-4D97-AF65-F5344CB8AC3E}">
        <p14:creationId xmlns:p14="http://schemas.microsoft.com/office/powerpoint/2010/main" val="2847329068"/>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82" r:id="rId3"/>
    <p:sldLayoutId id="2147483650" r:id="rId4"/>
    <p:sldLayoutId id="2147483663" r:id="rId5"/>
    <p:sldLayoutId id="2147483651" r:id="rId6"/>
    <p:sldLayoutId id="2147483681" r:id="rId7"/>
    <p:sldLayoutId id="2147483652" r:id="rId8"/>
    <p:sldLayoutId id="2147483673" r:id="rId9"/>
    <p:sldLayoutId id="2147483653" r:id="rId10"/>
    <p:sldLayoutId id="2147483665" r:id="rId11"/>
    <p:sldLayoutId id="2147483666" r:id="rId12"/>
    <p:sldLayoutId id="2147483680" r:id="rId13"/>
    <p:sldLayoutId id="2147483677" r:id="rId14"/>
    <p:sldLayoutId id="2147483683" r:id="rId15"/>
    <p:sldLayoutId id="2147483674" r:id="rId16"/>
    <p:sldLayoutId id="2147483678" r:id="rId17"/>
    <p:sldLayoutId id="2147483676" r:id="rId18"/>
    <p:sldLayoutId id="2147483679" r:id="rId19"/>
    <p:sldLayoutId id="2147483655" r:id="rId20"/>
    <p:sldLayoutId id="2147483667" r:id="rId21"/>
    <p:sldLayoutId id="2147483675" r:id="rId22"/>
  </p:sldLayoutIdLst>
  <p:hf sldNum="0" hdr="0" ftr="0" dt="0"/>
  <p:txStyles>
    <p:title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mn-lt"/>
          <a:ea typeface="+mn-ea"/>
          <a:cs typeface="+mn-cs"/>
        </a:defRPr>
      </a:lvl1pPr>
      <a:lvl2pPr marL="177800" indent="-1778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2pPr>
      <a:lvl3pPr marL="358775" indent="-180975" algn="l" defTabSz="914400" rtl="0" eaLnBrk="1" latinLnBrk="0" hangingPunct="1">
        <a:lnSpc>
          <a:spcPct val="100000"/>
        </a:lnSpc>
        <a:spcBef>
          <a:spcPts val="500"/>
        </a:spcBef>
        <a:buFont typeface="Garamond" panose="02020404030301010803" pitchFamily="18" charset="0"/>
        <a:buChar char="–"/>
        <a:defRPr sz="2000" kern="1200">
          <a:solidFill>
            <a:schemeClr val="tx1"/>
          </a:solidFill>
          <a:latin typeface="+mn-lt"/>
          <a:ea typeface="+mn-ea"/>
          <a:cs typeface="+mn-cs"/>
        </a:defRPr>
      </a:lvl3pPr>
      <a:lvl4pPr marL="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4pPr>
      <a:lvl5pPr marL="179388" indent="-179388"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913" userDrawn="1">
          <p15:clr>
            <a:srgbClr val="F26B43"/>
          </p15:clr>
        </p15:guide>
        <p15:guide id="3" orient="horz" pos="210" userDrawn="1">
          <p15:clr>
            <a:srgbClr val="F26B43"/>
          </p15:clr>
        </p15:guide>
        <p15:guide id="4" orient="horz" pos="3861" userDrawn="1">
          <p15:clr>
            <a:srgbClr val="F26B43"/>
          </p15:clr>
        </p15:guide>
        <p15:guide id="5" orient="horz" pos="3952" userDrawn="1">
          <p15:clr>
            <a:srgbClr val="F26B43"/>
          </p15:clr>
        </p15:guide>
        <p15:guide id="6" orient="horz" pos="4110" userDrawn="1">
          <p15:clr>
            <a:srgbClr val="F26B43"/>
          </p15:clr>
        </p15:guide>
        <p15:guide id="7" pos="211" userDrawn="1">
          <p15:clr>
            <a:srgbClr val="F26B43"/>
          </p15:clr>
        </p15:guide>
        <p15:guide id="8" pos="7469" userDrawn="1">
          <p15:clr>
            <a:srgbClr val="F26B43"/>
          </p15:clr>
        </p15:guide>
        <p15:guide id="9" orient="horz" pos="640" userDrawn="1">
          <p15:clr>
            <a:srgbClr val="F26B43"/>
          </p15:clr>
        </p15:guide>
        <p15:guide id="10" pos="1186" userDrawn="1">
          <p15:clr>
            <a:srgbClr val="F26B43"/>
          </p15:clr>
        </p15:guide>
        <p15:guide id="11" pos="6494" userDrawn="1">
          <p15:clr>
            <a:srgbClr val="F26B43"/>
          </p15:clr>
        </p15:guide>
        <p15:guide id="12" orient="horz" pos="2160" userDrawn="1">
          <p15:clr>
            <a:srgbClr val="F26B43"/>
          </p15:clr>
        </p15:guide>
        <p15:guide id="13" orient="horz" pos="1026" userDrawn="1">
          <p15:clr>
            <a:srgbClr val="F26B43"/>
          </p15:clr>
        </p15:guide>
        <p15:guide id="14" orient="horz" pos="428" userDrawn="1">
          <p15:clr>
            <a:srgbClr val="F26B43"/>
          </p15:clr>
        </p15:guide>
        <p15:guide id="15" pos="3795" userDrawn="1">
          <p15:clr>
            <a:srgbClr val="F26B43"/>
          </p15:clr>
        </p15:guide>
        <p15:guide id="16" pos="3885" userDrawn="1">
          <p15:clr>
            <a:srgbClr val="F26B43"/>
          </p15:clr>
        </p15:guide>
        <p15:guide id="17" pos="452" userDrawn="1">
          <p15:clr>
            <a:srgbClr val="F26B43"/>
          </p15:clr>
        </p15:guide>
        <p15:guide id="18" pos="723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Layout" Target="../slideLayouts/slideLayout20.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s://stockholmbusinessalliance.se/material/?cat=konjunkturrapporter"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stockholmbusinessalliance.se/material/?cat=konjunkturrapporter" TargetMode="External"/><Relationship Id="rId2" Type="http://schemas.openxmlformats.org/officeDocument/2006/relationships/image" Target="../media/image14.jpg"/><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2.svg"/><Relationship Id="rId12" Type="http://schemas.openxmlformats.org/officeDocument/2006/relationships/image" Target="../media/image17.svg"/><Relationship Id="rId2" Type="http://schemas.openxmlformats.org/officeDocument/2006/relationships/image" Target="../media/image7.jpg"/><Relationship Id="rId1" Type="http://schemas.openxmlformats.org/officeDocument/2006/relationships/slideLayout" Target="../slideLayouts/slideLayout12.xml"/><Relationship Id="rId6" Type="http://schemas.openxmlformats.org/officeDocument/2006/relationships/image" Target="../media/image9.png"/><Relationship Id="rId11" Type="http://schemas.openxmlformats.org/officeDocument/2006/relationships/image" Target="../media/image11.png"/><Relationship Id="rId5" Type="http://schemas.openxmlformats.org/officeDocument/2006/relationships/image" Target="../media/image10.sv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svg"/><Relationship Id="rId14" Type="http://schemas.openxmlformats.org/officeDocument/2006/relationships/image" Target="../media/image19.svg"/></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latshållare för bild 9">
            <a:extLst>
              <a:ext uri="{FF2B5EF4-FFF2-40B4-BE49-F238E27FC236}">
                <a16:creationId xmlns:a16="http://schemas.microsoft.com/office/drawing/2014/main" id="{F7D338E5-2F7F-4BEE-85CF-C4EFD9F4D1B0}"/>
              </a:ext>
            </a:extLst>
          </p:cNvPr>
          <p:cNvPicPr>
            <a:picLocks noChangeAspect="1"/>
          </p:cNvPicPr>
          <p:nvPr/>
        </p:nvPicPr>
        <p:blipFill rotWithShape="1">
          <a:blip r:embed="rId2"/>
          <a:srcRect t="9624"/>
          <a:stretch/>
        </p:blipFill>
        <p:spPr>
          <a:xfrm>
            <a:off x="0" y="0"/>
            <a:ext cx="12191999" cy="7343936"/>
          </a:xfrm>
          <a:prstGeom prst="rect">
            <a:avLst/>
          </a:prstGeom>
        </p:spPr>
      </p:pic>
      <p:sp>
        <p:nvSpPr>
          <p:cNvPr id="3" name="textruta 2">
            <a:extLst>
              <a:ext uri="{FF2B5EF4-FFF2-40B4-BE49-F238E27FC236}">
                <a16:creationId xmlns:a16="http://schemas.microsoft.com/office/drawing/2014/main" id="{45DC991A-0CE0-41C6-B5E2-A1BB8299CB27}"/>
              </a:ext>
            </a:extLst>
          </p:cNvPr>
          <p:cNvSpPr txBox="1"/>
          <p:nvPr/>
        </p:nvSpPr>
        <p:spPr>
          <a:xfrm>
            <a:off x="1" y="4248971"/>
            <a:ext cx="5473700" cy="2617417"/>
          </a:xfrm>
          <a:prstGeom prst="rect">
            <a:avLst/>
          </a:prstGeom>
          <a:solidFill>
            <a:schemeClr val="accent4">
              <a:lumMod val="75000"/>
              <a:alpha val="50196"/>
            </a:schemeClr>
          </a:solidFill>
        </p:spPr>
        <p:txBody>
          <a:bodyPr wrap="square" lIns="432000" rtlCol="0" anchor="ctr">
            <a:noAutofit/>
          </a:bodyPr>
          <a:lstStyle/>
          <a:p>
            <a:r>
              <a:rPr lang="sv-SE" sz="3200" b="1" dirty="0">
                <a:solidFill>
                  <a:schemeClr val="bg1"/>
                </a:solidFill>
                <a:latin typeface="+mj-lt"/>
              </a:rPr>
              <a:t>Konjunkturen i Dalarna</a:t>
            </a:r>
            <a:br>
              <a:rPr lang="sv-SE" sz="3200" b="1" dirty="0">
                <a:solidFill>
                  <a:schemeClr val="bg1"/>
                </a:solidFill>
                <a:latin typeface="+mj-lt"/>
              </a:rPr>
            </a:br>
            <a:r>
              <a:rPr lang="sv-SE" sz="2000" dirty="0" smtClean="0">
                <a:solidFill>
                  <a:schemeClr val="bg1"/>
                </a:solidFill>
                <a:latin typeface="+mj-lt"/>
              </a:rPr>
              <a:t>2021 </a:t>
            </a:r>
            <a:r>
              <a:rPr lang="sv-SE" sz="2000" dirty="0">
                <a:solidFill>
                  <a:schemeClr val="bg1"/>
                </a:solidFill>
                <a:latin typeface="+mj-lt"/>
              </a:rPr>
              <a:t>kv3</a:t>
            </a:r>
          </a:p>
          <a:p>
            <a:endParaRPr lang="sv-SE" sz="2000" dirty="0">
              <a:solidFill>
                <a:schemeClr val="bg1"/>
              </a:solidFill>
              <a:latin typeface="+mj-lt"/>
            </a:endParaRPr>
          </a:p>
          <a:p>
            <a:r>
              <a:rPr lang="sv-SE" sz="2000" dirty="0" smtClean="0">
                <a:solidFill>
                  <a:schemeClr val="bg1"/>
                </a:solidFill>
              </a:rPr>
              <a:t>2022-01-10</a:t>
            </a:r>
          </a:p>
          <a:p>
            <a:r>
              <a:rPr lang="sv-SE" sz="2000" dirty="0" smtClean="0">
                <a:solidFill>
                  <a:schemeClr val="bg1"/>
                </a:solidFill>
                <a:latin typeface="+mj-lt"/>
              </a:rPr>
              <a:t>Stockholm </a:t>
            </a:r>
            <a:r>
              <a:rPr lang="sv-SE" sz="2000" dirty="0">
                <a:solidFill>
                  <a:schemeClr val="bg1"/>
                </a:solidFill>
                <a:latin typeface="+mj-lt"/>
              </a:rPr>
              <a:t>Business Region</a:t>
            </a:r>
          </a:p>
        </p:txBody>
      </p:sp>
      <p:sp>
        <p:nvSpPr>
          <p:cNvPr id="5" name="Text Placeholder 5">
            <a:extLst>
              <a:ext uri="{FF2B5EF4-FFF2-40B4-BE49-F238E27FC236}">
                <a16:creationId xmlns:a16="http://schemas.microsoft.com/office/drawing/2014/main" id="{A8A177CB-7B08-4787-8ABC-81789830F7AA}"/>
              </a:ext>
            </a:extLst>
          </p:cNvPr>
          <p:cNvSpPr txBox="1">
            <a:spLocks noChangeAspect="1"/>
          </p:cNvSpPr>
          <p:nvPr/>
        </p:nvSpPr>
        <p:spPr>
          <a:xfrm>
            <a:off x="693738" y="685837"/>
            <a:ext cx="3182400" cy="7812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mn-lt"/>
                <a:ea typeface="+mn-ea"/>
                <a:cs typeface="+mn-cs"/>
              </a:defRPr>
            </a:lvl1pPr>
            <a:lvl2pPr marL="1800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mn-lt"/>
                <a:ea typeface="+mn-ea"/>
                <a:cs typeface="+mn-cs"/>
              </a:defRPr>
            </a:lvl2pPr>
            <a:lvl3pPr marL="360000" indent="0" algn="l" defTabSz="914400" rtl="0" eaLnBrk="1" latinLnBrk="0" hangingPunct="1">
              <a:lnSpc>
                <a:spcPct val="100000"/>
              </a:lnSpc>
              <a:spcBef>
                <a:spcPts val="500"/>
              </a:spcBef>
              <a:buFont typeface="Garamond" panose="02020404030301010803" pitchFamily="18" charset="0"/>
              <a:buNone/>
              <a:defRPr sz="2000" kern="1200">
                <a:solidFill>
                  <a:schemeClr val="tx1"/>
                </a:solidFill>
                <a:latin typeface="+mn-lt"/>
                <a:ea typeface="+mn-ea"/>
                <a:cs typeface="+mn-cs"/>
              </a:defRPr>
            </a:lvl3pPr>
            <a:lvl4pPr marL="5400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4pPr>
            <a:lvl5pPr marL="7200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  </a:t>
            </a:r>
            <a:endParaRPr lang="en-US" dirty="0"/>
          </a:p>
        </p:txBody>
      </p:sp>
      <p:pic>
        <p:nvPicPr>
          <p:cNvPr id="6" name="Bildobjekt 5">
            <a:extLst>
              <a:ext uri="{FF2B5EF4-FFF2-40B4-BE49-F238E27FC236}">
                <a16:creationId xmlns:a16="http://schemas.microsoft.com/office/drawing/2014/main" id="{BC20C71E-DC75-433C-BE84-2E590A0DAA89}"/>
              </a:ext>
            </a:extLst>
          </p:cNvPr>
          <p:cNvPicPr>
            <a:picLocks noChangeAspect="1"/>
          </p:cNvPicPr>
          <p:nvPr/>
        </p:nvPicPr>
        <p:blipFill rotWithShape="1">
          <a:blip r:embed="rId4"/>
          <a:srcRect t="43564" b="9043"/>
          <a:stretch/>
        </p:blipFill>
        <p:spPr>
          <a:xfrm>
            <a:off x="5708630" y="-11355"/>
            <a:ext cx="6483370" cy="7355291"/>
          </a:xfrm>
          <a:prstGeom prst="rect">
            <a:avLst/>
          </a:prstGeom>
        </p:spPr>
      </p:pic>
    </p:spTree>
    <p:extLst>
      <p:ext uri="{BB962C8B-B14F-4D97-AF65-F5344CB8AC3E}">
        <p14:creationId xmlns:p14="http://schemas.microsoft.com/office/powerpoint/2010/main" val="2456353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2CD0751C-4FF8-45CE-BACD-DDE0FA873C1D}"/>
              </a:ext>
            </a:extLst>
          </p:cNvPr>
          <p:cNvSpPr>
            <a:spLocks noGrp="1"/>
          </p:cNvSpPr>
          <p:nvPr>
            <p:ph type="title"/>
          </p:nvPr>
        </p:nvSpPr>
        <p:spPr/>
        <p:txBody>
          <a:bodyPr/>
          <a:lstStyle/>
          <a:p>
            <a:r>
              <a:rPr lang="sv-SE" dirty="0"/>
              <a:t>Sysselsättning efter yrke</a:t>
            </a:r>
          </a:p>
        </p:txBody>
      </p:sp>
      <p:graphicFrame>
        <p:nvGraphicFramePr>
          <p:cNvPr id="6" name="Platshållare för innehåll 4">
            <a:extLst>
              <a:ext uri="{FF2B5EF4-FFF2-40B4-BE49-F238E27FC236}">
                <a16:creationId xmlns:a16="http://schemas.microsoft.com/office/drawing/2014/main" id="{DFBFA55F-03E7-4044-9A75-66E68F711984}"/>
              </a:ext>
            </a:extLst>
          </p:cNvPr>
          <p:cNvGraphicFramePr>
            <a:graphicFrameLocks noGrp="1"/>
          </p:cNvGraphicFramePr>
          <p:nvPr>
            <p:ph idx="1"/>
            <p:extLst>
              <p:ext uri="{D42A27DB-BD31-4B8C-83A1-F6EECF244321}">
                <p14:modId xmlns:p14="http://schemas.microsoft.com/office/powerpoint/2010/main" val="2187569903"/>
              </p:ext>
            </p:extLst>
          </p:nvPr>
        </p:nvGraphicFramePr>
        <p:xfrm>
          <a:off x="1882773" y="1628775"/>
          <a:ext cx="7135392" cy="3526227"/>
        </p:xfrm>
        <a:graphic>
          <a:graphicData uri="http://schemas.openxmlformats.org/drawingml/2006/table">
            <a:tbl>
              <a:tblPr firstRow="1" bandRow="1">
                <a:tableStyleId>{5C22544A-7EE6-4342-B048-85BDC9FD1C3A}</a:tableStyleId>
              </a:tblPr>
              <a:tblGrid>
                <a:gridCol w="3075121">
                  <a:extLst>
                    <a:ext uri="{9D8B030D-6E8A-4147-A177-3AD203B41FA5}">
                      <a16:colId xmlns:a16="http://schemas.microsoft.com/office/drawing/2014/main" val="452260278"/>
                    </a:ext>
                  </a:extLst>
                </a:gridCol>
                <a:gridCol w="1392572">
                  <a:extLst>
                    <a:ext uri="{9D8B030D-6E8A-4147-A177-3AD203B41FA5}">
                      <a16:colId xmlns:a16="http://schemas.microsoft.com/office/drawing/2014/main" val="1889858293"/>
                    </a:ext>
                  </a:extLst>
                </a:gridCol>
                <a:gridCol w="1484851">
                  <a:extLst>
                    <a:ext uri="{9D8B030D-6E8A-4147-A177-3AD203B41FA5}">
                      <a16:colId xmlns:a16="http://schemas.microsoft.com/office/drawing/2014/main" val="1671515360"/>
                    </a:ext>
                  </a:extLst>
                </a:gridCol>
                <a:gridCol w="1182848">
                  <a:extLst>
                    <a:ext uri="{9D8B030D-6E8A-4147-A177-3AD203B41FA5}">
                      <a16:colId xmlns:a16="http://schemas.microsoft.com/office/drawing/2014/main" val="2818758293"/>
                    </a:ext>
                  </a:extLst>
                </a:gridCol>
              </a:tblGrid>
              <a:tr h="0">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b="0">
                          <a:solidFill>
                            <a:schemeClr val="bg1"/>
                          </a:solidFill>
                        </a:rPr>
                        <a:t>Antal</a:t>
                      </a:r>
                      <a:endParaRPr lang="sv-SE" sz="1000" b="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gridSpan="2">
                  <a:txBody>
                    <a:bodyPr/>
                    <a:lstStyle/>
                    <a:p>
                      <a:pPr algn="ctr"/>
                      <a:r>
                        <a:rPr lang="sv-SE" sz="1000" b="0">
                          <a:solidFill>
                            <a:schemeClr val="bg1"/>
                          </a:solidFill>
                        </a:rPr>
                        <a:t>Förändring -1 år</a:t>
                      </a:r>
                      <a:endParaRPr lang="sv-SE" sz="1000" dirty="0">
                        <a:solidFill>
                          <a:schemeClr val="bg1"/>
                        </a:solidFill>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052364"/>
                    </a:solidFill>
                  </a:tcPr>
                </a:tc>
                <a:tc hMerge="1">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269610017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b="1">
                          <a:solidFill>
                            <a:schemeClr val="bg1"/>
                          </a:solidFill>
                        </a:rPr>
                        <a:t>Dalarnas </a:t>
                      </a:r>
                      <a:r>
                        <a:rPr lang="sv-SE" sz="1100" b="1" dirty="0">
                          <a:solidFill>
                            <a:schemeClr val="bg1"/>
                          </a:solidFill>
                        </a:rPr>
                        <a:t>län</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1" i="0" u="none" strike="noStrike" dirty="0">
                          <a:solidFill>
                            <a:srgbClr val="FFFFFF"/>
                          </a:solidFill>
                          <a:effectLst/>
                          <a:latin typeface="Futura Std Book" panose="020B0502020204020303" pitchFamily="34" charset="0"/>
                        </a:rPr>
                        <a:t>2021 kv3</a:t>
                      </a:r>
                    </a:p>
                  </a:txBody>
                  <a:tcPr marL="9525" marR="9525" marT="9525"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1" i="0" u="none" strike="noStrike">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1" i="0" u="none" strike="noStrike">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3081617630"/>
                  </a:ext>
                </a:extLst>
              </a:tr>
              <a:tr h="0">
                <a:tc>
                  <a:txBody>
                    <a:bodyPr/>
                    <a:lstStyle/>
                    <a:p>
                      <a:pPr algn="l" fontAlgn="t">
                        <a:spcAft>
                          <a:spcPts val="500"/>
                        </a:spcAft>
                      </a:pPr>
                      <a:r>
                        <a:rPr lang="sv-SE" sz="800" b="0" dirty="0"/>
                        <a:t>Militärt arbete</a:t>
                      </a:r>
                    </a:p>
                  </a:txBody>
                  <a:tcPr>
                    <a:lnL w="12700" cmpd="sng">
                      <a:noFill/>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0" i="0" u="none" strike="noStrike">
                          <a:solidFill>
                            <a:srgbClr val="000000"/>
                          </a:solidFill>
                          <a:effectLst/>
                          <a:latin typeface="Futura Std Book" panose="020B0502020204020303"/>
                        </a:rPr>
                        <a:t>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0" i="0" u="none" strike="noStrike">
                          <a:solidFill>
                            <a:srgbClr val="000000"/>
                          </a:solidFill>
                          <a:effectLst/>
                          <a:latin typeface="Futura Std Book" panose="020B0502020204020303"/>
                        </a:rPr>
                        <a:t>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extLst>
                  <a:ext uri="{0D108BD9-81ED-4DB2-BD59-A6C34878D82A}">
                    <a16:rowId xmlns:a16="http://schemas.microsoft.com/office/drawing/2014/main" val="3745687708"/>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Chefsyrken</a:t>
                      </a:r>
                    </a:p>
                  </a:txBody>
                  <a:tcPr>
                    <a:lnL w="12700" cmpd="sng">
                      <a:noFill/>
                    </a:lnL>
                  </a:tcPr>
                </a:tc>
                <a:tc>
                  <a:txBody>
                    <a:bodyPr/>
                    <a:lstStyle/>
                    <a:p>
                      <a:pPr algn="ctr" rtl="0" fontAlgn="ctr"/>
                      <a:r>
                        <a:rPr lang="sv-SE" sz="800" b="0" i="0" u="none" strike="noStrike">
                          <a:solidFill>
                            <a:srgbClr val="000000"/>
                          </a:solidFill>
                          <a:effectLst/>
                          <a:latin typeface="Futura Std Book" panose="020B0502020204020303"/>
                        </a:rPr>
                        <a:t>8 700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700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8,8</a:t>
                      </a:r>
                    </a:p>
                  </a:txBody>
                  <a:tcPr marL="9525" marR="9525" marT="9525" marB="0" anchor="ctr"/>
                </a:tc>
                <a:extLst>
                  <a:ext uri="{0D108BD9-81ED-4DB2-BD59-A6C34878D82A}">
                    <a16:rowId xmlns:a16="http://schemas.microsoft.com/office/drawing/2014/main" val="293360832"/>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Yrken med krav på fördjupad högskolekompetens</a:t>
                      </a:r>
                    </a:p>
                  </a:txBody>
                  <a:tcPr>
                    <a:lnL w="12700" cmpd="sng">
                      <a:noFill/>
                    </a:lnL>
                  </a:tcPr>
                </a:tc>
                <a:tc>
                  <a:txBody>
                    <a:bodyPr/>
                    <a:lstStyle/>
                    <a:p>
                      <a:pPr algn="ctr" rtl="0" fontAlgn="ctr"/>
                      <a:r>
                        <a:rPr lang="sv-SE" sz="800" b="0" i="0" u="none" strike="noStrike">
                          <a:solidFill>
                            <a:srgbClr val="000000"/>
                          </a:solidFill>
                          <a:effectLst/>
                          <a:latin typeface="Futura Std Book" panose="020B0502020204020303"/>
                        </a:rPr>
                        <a:t>31 400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7 100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29,2</a:t>
                      </a:r>
                    </a:p>
                  </a:txBody>
                  <a:tcPr marL="9525" marR="9525" marT="9525" marB="0" anchor="ctr"/>
                </a:tc>
                <a:extLst>
                  <a:ext uri="{0D108BD9-81ED-4DB2-BD59-A6C34878D82A}">
                    <a16:rowId xmlns:a16="http://schemas.microsoft.com/office/drawing/2014/main" val="1559525621"/>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Yrken med krav på högskolekompetens eller motsvarande</a:t>
                      </a:r>
                    </a:p>
                  </a:txBody>
                  <a:tcPr>
                    <a:lnL w="12700" cmpd="sng">
                      <a:noFill/>
                    </a:lnL>
                  </a:tcPr>
                </a:tc>
                <a:tc>
                  <a:txBody>
                    <a:bodyPr/>
                    <a:lstStyle/>
                    <a:p>
                      <a:pPr algn="ctr" rtl="0" fontAlgn="ctr"/>
                      <a:r>
                        <a:rPr lang="sv-SE" sz="800" b="0" i="0" u="none" strike="noStrike">
                          <a:solidFill>
                            <a:srgbClr val="000000"/>
                          </a:solidFill>
                          <a:effectLst/>
                          <a:latin typeface="Futura Std Book" panose="020B0502020204020303"/>
                        </a:rPr>
                        <a:t>21 000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400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1,9</a:t>
                      </a:r>
                    </a:p>
                  </a:txBody>
                  <a:tcPr marL="9525" marR="9525" marT="9525" marB="0" anchor="ctr"/>
                </a:tc>
                <a:extLst>
                  <a:ext uri="{0D108BD9-81ED-4DB2-BD59-A6C34878D82A}">
                    <a16:rowId xmlns:a16="http://schemas.microsoft.com/office/drawing/2014/main" val="1947986397"/>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Yrken inom administration och kundtjänst</a:t>
                      </a:r>
                    </a:p>
                  </a:txBody>
                  <a:tcPr>
                    <a:lnL w="12700" cmpd="sng">
                      <a:noFill/>
                    </a:lnL>
                  </a:tcPr>
                </a:tc>
                <a:tc>
                  <a:txBody>
                    <a:bodyPr/>
                    <a:lstStyle/>
                    <a:p>
                      <a:pPr algn="ctr" rtl="0" fontAlgn="ctr"/>
                      <a:r>
                        <a:rPr lang="sv-SE" sz="800" b="0" i="0" u="none" strike="noStrike">
                          <a:solidFill>
                            <a:srgbClr val="000000"/>
                          </a:solidFill>
                          <a:effectLst/>
                          <a:latin typeface="Futura Std Book" panose="020B0502020204020303"/>
                        </a:rPr>
                        <a:t>10 000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-900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-8,3</a:t>
                      </a:r>
                    </a:p>
                  </a:txBody>
                  <a:tcPr marL="9525" marR="9525" marT="9525" marB="0" anchor="ctr"/>
                </a:tc>
                <a:extLst>
                  <a:ext uri="{0D108BD9-81ED-4DB2-BD59-A6C34878D82A}">
                    <a16:rowId xmlns:a16="http://schemas.microsoft.com/office/drawing/2014/main" val="2325918200"/>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Service-, omsorgs- och försäljningsarbete</a:t>
                      </a:r>
                    </a:p>
                  </a:txBody>
                  <a:tcPr>
                    <a:lnL w="12700" cmpd="sng">
                      <a:noFill/>
                    </a:lnL>
                  </a:tcPr>
                </a:tc>
                <a:tc>
                  <a:txBody>
                    <a:bodyPr/>
                    <a:lstStyle/>
                    <a:p>
                      <a:pPr algn="ctr" rtl="0" fontAlgn="ctr"/>
                      <a:r>
                        <a:rPr lang="sv-SE" sz="800" b="0" i="0" u="none" strike="noStrike">
                          <a:solidFill>
                            <a:srgbClr val="000000"/>
                          </a:solidFill>
                          <a:effectLst/>
                          <a:latin typeface="Futura Std Book" panose="020B0502020204020303"/>
                        </a:rPr>
                        <a:t>26 400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-4 400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-14,3</a:t>
                      </a:r>
                    </a:p>
                  </a:txBody>
                  <a:tcPr marL="9525" marR="9525" marT="9525" marB="0" anchor="ctr"/>
                </a:tc>
                <a:extLst>
                  <a:ext uri="{0D108BD9-81ED-4DB2-BD59-A6C34878D82A}">
                    <a16:rowId xmlns:a16="http://schemas.microsoft.com/office/drawing/2014/main" val="3944598109"/>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Yrken inom lantbruk, trädgård, skogsbruk och fiske</a:t>
                      </a:r>
                    </a:p>
                  </a:txBody>
                  <a:tcPr>
                    <a:lnL w="12700" cmpd="sng">
                      <a:noFill/>
                    </a:lnL>
                  </a:tcPr>
                </a:tc>
                <a:tc>
                  <a:txBody>
                    <a:bodyPr/>
                    <a:lstStyle/>
                    <a:p>
                      <a:pPr algn="ctr" rtl="0"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rtl="0"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3208508909"/>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Yrken inom byggverksamhet och tillverkning</a:t>
                      </a:r>
                    </a:p>
                  </a:txBody>
                  <a:tcPr>
                    <a:lnL w="12700" cmpd="sng">
                      <a:noFill/>
                    </a:lnL>
                  </a:tcPr>
                </a:tc>
                <a:tc>
                  <a:txBody>
                    <a:bodyPr/>
                    <a:lstStyle/>
                    <a:p>
                      <a:pPr algn="ctr" rtl="0" fontAlgn="ctr"/>
                      <a:r>
                        <a:rPr lang="sv-SE" sz="800" b="0" i="0" u="none" strike="noStrike">
                          <a:solidFill>
                            <a:srgbClr val="000000"/>
                          </a:solidFill>
                          <a:effectLst/>
                          <a:latin typeface="Futura Std Book" panose="020B0502020204020303"/>
                        </a:rPr>
                        <a:t>17 700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2 300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14,9</a:t>
                      </a:r>
                    </a:p>
                  </a:txBody>
                  <a:tcPr marL="9525" marR="9525" marT="9525" marB="0" anchor="ctr"/>
                </a:tc>
                <a:extLst>
                  <a:ext uri="{0D108BD9-81ED-4DB2-BD59-A6C34878D82A}">
                    <a16:rowId xmlns:a16="http://schemas.microsoft.com/office/drawing/2014/main" val="1121273573"/>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Yrken inom maskinell tillverkning och transport med mera</a:t>
                      </a:r>
                    </a:p>
                  </a:txBody>
                  <a:tcPr>
                    <a:lnL w="12700" cmpd="sng">
                      <a:noFill/>
                    </a:lnL>
                  </a:tcPr>
                </a:tc>
                <a:tc>
                  <a:txBody>
                    <a:bodyPr/>
                    <a:lstStyle/>
                    <a:p>
                      <a:pPr algn="ctr" rtl="0" fontAlgn="ctr"/>
                      <a:r>
                        <a:rPr lang="sv-SE" sz="800" b="0" i="0" u="none" strike="noStrike">
                          <a:solidFill>
                            <a:srgbClr val="000000"/>
                          </a:solidFill>
                          <a:effectLst/>
                          <a:latin typeface="Futura Std Book" panose="020B0502020204020303"/>
                        </a:rPr>
                        <a:t>12 700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3 000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30,9</a:t>
                      </a:r>
                    </a:p>
                  </a:txBody>
                  <a:tcPr marL="9525" marR="9525" marT="9525" marB="0" anchor="ctr"/>
                </a:tc>
                <a:extLst>
                  <a:ext uri="{0D108BD9-81ED-4DB2-BD59-A6C34878D82A}">
                    <a16:rowId xmlns:a16="http://schemas.microsoft.com/office/drawing/2014/main" val="1084239425"/>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Yrken med krav på kortare utbildning eller introduktion</a:t>
                      </a:r>
                    </a:p>
                  </a:txBody>
                  <a:tcPr>
                    <a:lnL w="12700" cmpd="sng">
                      <a:noFill/>
                    </a:lnL>
                  </a:tcPr>
                </a:tc>
                <a:tc>
                  <a:txBody>
                    <a:bodyPr/>
                    <a:lstStyle/>
                    <a:p>
                      <a:pPr algn="ctr" rtl="0"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-8 300</a:t>
                      </a:r>
                    </a:p>
                  </a:txBody>
                  <a:tcPr marL="9525" marR="9525" marT="9525" marB="0" anchor="ctr"/>
                </a:tc>
                <a:tc>
                  <a:txBody>
                    <a:bodyPr/>
                    <a:lstStyle/>
                    <a:p>
                      <a:pPr algn="ctr" rtl="0"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2047465816"/>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Uppgift saknas</a:t>
                      </a:r>
                    </a:p>
                  </a:txBody>
                  <a:tcPr>
                    <a:lnL w="12700" cmpd="sng">
                      <a:noFill/>
                    </a:lnL>
                  </a:tcPr>
                </a:tc>
                <a:tc>
                  <a:txBody>
                    <a:bodyPr/>
                    <a:lstStyle/>
                    <a:p>
                      <a:pPr algn="ctr" rtl="0"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rtl="0"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4226078857"/>
                  </a:ext>
                </a:extLst>
              </a:tr>
              <a:tr h="2179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Sysselsatta i Sverige</a:t>
                      </a:r>
                    </a:p>
                  </a:txBody>
                  <a:tcPr>
                    <a:lnL w="12700" cmpd="sng">
                      <a:noFill/>
                    </a:lnL>
                  </a:tcPr>
                </a:tc>
                <a:tc>
                  <a:txBody>
                    <a:bodyPr/>
                    <a:lstStyle/>
                    <a:p>
                      <a:pPr algn="ctr" fontAlgn="ctr"/>
                      <a:r>
                        <a:rPr lang="sv-SE" sz="800" b="0" i="0" u="none" strike="noStrike" dirty="0">
                          <a:solidFill>
                            <a:srgbClr val="000000"/>
                          </a:solidFill>
                          <a:effectLst/>
                          <a:latin typeface="Futura Std Book" panose="020B0502020204020303"/>
                        </a:rPr>
                        <a:t>137 500</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7 200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5,5</a:t>
                      </a:r>
                    </a:p>
                  </a:txBody>
                  <a:tcPr marL="9525" marR="9525" marT="9525" marB="0" anchor="ctr"/>
                </a:tc>
                <a:extLst>
                  <a:ext uri="{0D108BD9-81ED-4DB2-BD59-A6C34878D82A}">
                    <a16:rowId xmlns:a16="http://schemas.microsoft.com/office/drawing/2014/main" val="2443966492"/>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a:t>Sysselsatta utomlands</a:t>
                      </a:r>
                      <a:endParaRPr lang="sv-SE" sz="800" dirty="0"/>
                    </a:p>
                  </a:txBody>
                  <a:tcPr>
                    <a:lnL w="12700" cmpd="sng">
                      <a:noFill/>
                    </a:ln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tc>
                <a:extLst>
                  <a:ext uri="{0D108BD9-81ED-4DB2-BD59-A6C34878D82A}">
                    <a16:rowId xmlns:a16="http://schemas.microsoft.com/office/drawing/2014/main" val="3055248050"/>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1" dirty="0"/>
                        <a:t>Total</a:t>
                      </a:r>
                    </a:p>
                  </a:txBody>
                  <a:tcPr>
                    <a:lnL w="12700" cmpd="sng">
                      <a:noFill/>
                    </a:lnL>
                  </a:tcPr>
                </a:tc>
                <a:tc>
                  <a:txBody>
                    <a:bodyPr/>
                    <a:lstStyle/>
                    <a:p>
                      <a:pPr algn="ctr" fontAlgn="ctr"/>
                      <a:r>
                        <a:rPr lang="sv-SE" sz="800" b="1" i="0" u="none" strike="noStrike">
                          <a:solidFill>
                            <a:srgbClr val="000000"/>
                          </a:solidFill>
                          <a:effectLst/>
                          <a:latin typeface="Futura Std Book" panose="020B0502020204020303"/>
                        </a:rPr>
                        <a:t>137 800</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7 500</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a:rPr>
                        <a:t>5,8</a:t>
                      </a:r>
                    </a:p>
                  </a:txBody>
                  <a:tcPr marL="9525" marR="9525" marT="9525" marB="0" anchor="ctr"/>
                </a:tc>
                <a:extLst>
                  <a:ext uri="{0D108BD9-81ED-4DB2-BD59-A6C34878D82A}">
                    <a16:rowId xmlns:a16="http://schemas.microsoft.com/office/drawing/2014/main" val="2884210164"/>
                  </a:ext>
                </a:extLst>
              </a:tr>
            </a:tbl>
          </a:graphicData>
        </a:graphic>
      </p:graphicFrame>
      <p:sp>
        <p:nvSpPr>
          <p:cNvPr id="4" name="textruta 3">
            <a:extLst>
              <a:ext uri="{FF2B5EF4-FFF2-40B4-BE49-F238E27FC236}">
                <a16:creationId xmlns:a16="http://schemas.microsoft.com/office/drawing/2014/main" id="{4F037521-850E-4FAC-9772-69E7898F459E}"/>
              </a:ext>
            </a:extLst>
          </p:cNvPr>
          <p:cNvSpPr txBox="1"/>
          <p:nvPr/>
        </p:nvSpPr>
        <p:spPr>
          <a:xfrm>
            <a:off x="1882773" y="5153055"/>
            <a:ext cx="3474028" cy="215444"/>
          </a:xfrm>
          <a:prstGeom prst="rect">
            <a:avLst/>
          </a:prstGeom>
          <a:noFill/>
        </p:spPr>
        <p:txBody>
          <a:bodyPr wrap="none" rtlCol="0">
            <a:spAutoFit/>
          </a:bodyPr>
          <a:lstStyle/>
          <a:p>
            <a:r>
              <a:rPr lang="sv-SE" sz="800" dirty="0"/>
              <a:t>Källa: Statistiska centralbyrån (Arbetskraftsundersökningarna, AKU)</a:t>
            </a:r>
          </a:p>
        </p:txBody>
      </p:sp>
    </p:spTree>
    <p:extLst>
      <p:ext uri="{BB962C8B-B14F-4D97-AF65-F5344CB8AC3E}">
        <p14:creationId xmlns:p14="http://schemas.microsoft.com/office/powerpoint/2010/main" val="2640861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21638" y="342899"/>
            <a:ext cx="8426449" cy="1113955"/>
          </a:xfrm>
        </p:spPr>
        <p:txBody>
          <a:bodyPr/>
          <a:lstStyle/>
          <a:p>
            <a:r>
              <a:rPr lang="sv-SE" dirty="0"/>
              <a:t>Lediga jobb</a:t>
            </a:r>
          </a:p>
        </p:txBody>
      </p:sp>
      <p:sp>
        <p:nvSpPr>
          <p:cNvPr id="8" name="textruta 7">
            <a:extLst>
              <a:ext uri="{FF2B5EF4-FFF2-40B4-BE49-F238E27FC236}">
                <a16:creationId xmlns:a16="http://schemas.microsoft.com/office/drawing/2014/main" id="{B79D6868-AEFB-4F6E-A0E9-CF7AB0F1BC33}"/>
              </a:ext>
            </a:extLst>
          </p:cNvPr>
          <p:cNvSpPr txBox="1"/>
          <p:nvPr/>
        </p:nvSpPr>
        <p:spPr>
          <a:xfrm>
            <a:off x="721638" y="5756989"/>
            <a:ext cx="1500732" cy="215444"/>
          </a:xfrm>
          <a:prstGeom prst="rect">
            <a:avLst/>
          </a:prstGeom>
          <a:noFill/>
        </p:spPr>
        <p:txBody>
          <a:bodyPr wrap="none" rtlCol="0">
            <a:spAutoFit/>
          </a:bodyPr>
          <a:lstStyle/>
          <a:p>
            <a:r>
              <a:rPr lang="sv-SE" sz="800" dirty="0"/>
              <a:t>Källa: Arbetsförmedlingen </a:t>
            </a:r>
          </a:p>
        </p:txBody>
      </p:sp>
      <p:sp>
        <p:nvSpPr>
          <p:cNvPr id="10" name="Rektangel 9">
            <a:extLst>
              <a:ext uri="{FF2B5EF4-FFF2-40B4-BE49-F238E27FC236}">
                <a16:creationId xmlns:a16="http://schemas.microsoft.com/office/drawing/2014/main" id="{5172B7A3-1950-454E-A840-C9FF0842E69C}"/>
              </a:ext>
            </a:extLst>
          </p:cNvPr>
          <p:cNvSpPr/>
          <p:nvPr/>
        </p:nvSpPr>
        <p:spPr>
          <a:xfrm>
            <a:off x="6744447" y="3429001"/>
            <a:ext cx="4725915" cy="2543432"/>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1" name="Platshållare för innehåll 3">
            <a:extLst>
              <a:ext uri="{FF2B5EF4-FFF2-40B4-BE49-F238E27FC236}">
                <a16:creationId xmlns:a16="http://schemas.microsoft.com/office/drawing/2014/main" id="{85924509-F5D5-4A53-BD50-0F194E9EB15E}"/>
              </a:ext>
            </a:extLst>
          </p:cNvPr>
          <p:cNvSpPr>
            <a:spLocks noGrp="1"/>
          </p:cNvSpPr>
          <p:nvPr>
            <p:ph sz="half" idx="2"/>
          </p:nvPr>
        </p:nvSpPr>
        <p:spPr>
          <a:xfrm>
            <a:off x="6744442" y="1828800"/>
            <a:ext cx="4725917" cy="1607264"/>
          </a:xfrm>
        </p:spPr>
        <p:txBody>
          <a:bodyPr/>
          <a:lstStyle/>
          <a:p>
            <a:pPr lvl="4"/>
            <a:r>
              <a:rPr lang="sv-SE" sz="1400" dirty="0"/>
              <a:t>Antalet lediga jobb ökade under kvartalet på länsnivå.</a:t>
            </a:r>
          </a:p>
        </p:txBody>
      </p:sp>
      <p:sp>
        <p:nvSpPr>
          <p:cNvPr id="27" name="textruta 26">
            <a:extLst>
              <a:ext uri="{FF2B5EF4-FFF2-40B4-BE49-F238E27FC236}">
                <a16:creationId xmlns:a16="http://schemas.microsoft.com/office/drawing/2014/main" id="{6945BE6D-16A8-4FB0-B582-95C86CA8F41F}"/>
              </a:ext>
            </a:extLst>
          </p:cNvPr>
          <p:cNvSpPr txBox="1"/>
          <p:nvPr/>
        </p:nvSpPr>
        <p:spPr>
          <a:xfrm>
            <a:off x="6744446" y="3443126"/>
            <a:ext cx="1072730" cy="276999"/>
          </a:xfrm>
          <a:prstGeom prst="rect">
            <a:avLst/>
          </a:prstGeom>
          <a:noFill/>
        </p:spPr>
        <p:txBody>
          <a:bodyPr wrap="none" rtlCol="0">
            <a:spAutoFit/>
          </a:bodyPr>
          <a:lstStyle/>
          <a:p>
            <a:r>
              <a:rPr lang="sv-SE" sz="1200" b="1" dirty="0">
                <a:latin typeface="+mj-lt"/>
                <a:cs typeface="Arial" panose="020B0604020202020204" pitchFamily="34" charset="0"/>
              </a:rPr>
              <a:t>Lediga jobb</a:t>
            </a:r>
          </a:p>
        </p:txBody>
      </p:sp>
      <p:sp>
        <p:nvSpPr>
          <p:cNvPr id="37" name="textruta 36">
            <a:extLst>
              <a:ext uri="{FF2B5EF4-FFF2-40B4-BE49-F238E27FC236}">
                <a16:creationId xmlns:a16="http://schemas.microsoft.com/office/drawing/2014/main" id="{AA5C7BA9-BFDC-48E1-9434-68AD052BEC58}"/>
              </a:ext>
            </a:extLst>
          </p:cNvPr>
          <p:cNvSpPr txBox="1"/>
          <p:nvPr/>
        </p:nvSpPr>
        <p:spPr>
          <a:xfrm>
            <a:off x="10309225" y="5972433"/>
            <a:ext cx="1181734" cy="184666"/>
          </a:xfrm>
          <a:prstGeom prst="rect">
            <a:avLst/>
          </a:prstGeom>
          <a:noFill/>
        </p:spPr>
        <p:txBody>
          <a:bodyPr wrap="none" rtlCol="0">
            <a:spAutoFit/>
          </a:bodyPr>
          <a:lstStyle/>
          <a:p>
            <a:r>
              <a:rPr lang="sv-SE" sz="600" dirty="0"/>
              <a:t>* De fyra senaste kvartalen</a:t>
            </a:r>
          </a:p>
        </p:txBody>
      </p:sp>
      <p:sp>
        <p:nvSpPr>
          <p:cNvPr id="25" name="textruta 24">
            <a:extLst>
              <a:ext uri="{FF2B5EF4-FFF2-40B4-BE49-F238E27FC236}">
                <a16:creationId xmlns:a16="http://schemas.microsoft.com/office/drawing/2014/main" id="{6AEEC28D-7035-4B16-8EEC-D32667B73FBA}"/>
              </a:ext>
            </a:extLst>
          </p:cNvPr>
          <p:cNvSpPr txBox="1"/>
          <p:nvPr/>
        </p:nvSpPr>
        <p:spPr>
          <a:xfrm>
            <a:off x="721638" y="1465908"/>
            <a:ext cx="3906839" cy="492443"/>
          </a:xfrm>
          <a:prstGeom prst="rect">
            <a:avLst/>
          </a:prstGeom>
          <a:noFill/>
        </p:spPr>
        <p:txBody>
          <a:bodyPr wrap="none" rtlCol="0">
            <a:spAutoFit/>
          </a:bodyPr>
          <a:lstStyle/>
          <a:p>
            <a:r>
              <a:rPr lang="sv-SE" sz="1400" b="1" dirty="0"/>
              <a:t>Nyanmälda platser på Arbetsförmedlingen</a:t>
            </a:r>
            <a:r>
              <a:rPr lang="sv-SE" sz="1400" dirty="0"/>
              <a:t/>
            </a:r>
            <a:br>
              <a:rPr lang="sv-SE" sz="1400" dirty="0"/>
            </a:br>
            <a:r>
              <a:rPr lang="sv-SE" sz="1200" dirty="0"/>
              <a:t>Index 100 = 2011 kv3</a:t>
            </a:r>
            <a:endParaRPr lang="sv-SE" sz="1400" dirty="0"/>
          </a:p>
        </p:txBody>
      </p:sp>
      <p:graphicFrame>
        <p:nvGraphicFramePr>
          <p:cNvPr id="26" name="Tabell 25">
            <a:extLst>
              <a:ext uri="{FF2B5EF4-FFF2-40B4-BE49-F238E27FC236}">
                <a16:creationId xmlns:a16="http://schemas.microsoft.com/office/drawing/2014/main" id="{D94B4D3E-0F87-4E4D-88E1-6936623A835D}"/>
              </a:ext>
            </a:extLst>
          </p:cNvPr>
          <p:cNvGraphicFramePr>
            <a:graphicFrameLocks noGrp="1"/>
          </p:cNvGraphicFramePr>
          <p:nvPr>
            <p:extLst>
              <p:ext uri="{D42A27DB-BD31-4B8C-83A1-F6EECF244321}">
                <p14:modId xmlns:p14="http://schemas.microsoft.com/office/powerpoint/2010/main" val="3562017284"/>
              </p:ext>
            </p:extLst>
          </p:nvPr>
        </p:nvGraphicFramePr>
        <p:xfrm>
          <a:off x="6744445" y="3720125"/>
          <a:ext cx="4725916" cy="2252311"/>
        </p:xfrm>
        <a:graphic>
          <a:graphicData uri="http://schemas.openxmlformats.org/drawingml/2006/table">
            <a:tbl>
              <a:tblPr bandRow="1">
                <a:tableStyleId>{2D5ABB26-0587-4C30-8999-92F81FD0307C}</a:tableStyleId>
              </a:tblPr>
              <a:tblGrid>
                <a:gridCol w="1543718">
                  <a:extLst>
                    <a:ext uri="{9D8B030D-6E8A-4147-A177-3AD203B41FA5}">
                      <a16:colId xmlns:a16="http://schemas.microsoft.com/office/drawing/2014/main" val="1678076792"/>
                    </a:ext>
                  </a:extLst>
                </a:gridCol>
                <a:gridCol w="685604">
                  <a:extLst>
                    <a:ext uri="{9D8B030D-6E8A-4147-A177-3AD203B41FA5}">
                      <a16:colId xmlns:a16="http://schemas.microsoft.com/office/drawing/2014/main" val="2601369493"/>
                    </a:ext>
                  </a:extLst>
                </a:gridCol>
                <a:gridCol w="623387">
                  <a:extLst>
                    <a:ext uri="{9D8B030D-6E8A-4147-A177-3AD203B41FA5}">
                      <a16:colId xmlns:a16="http://schemas.microsoft.com/office/drawing/2014/main" val="2395970223"/>
                    </a:ext>
                  </a:extLst>
                </a:gridCol>
                <a:gridCol w="614869">
                  <a:extLst>
                    <a:ext uri="{9D8B030D-6E8A-4147-A177-3AD203B41FA5}">
                      <a16:colId xmlns:a16="http://schemas.microsoft.com/office/drawing/2014/main" val="3235649811"/>
                    </a:ext>
                  </a:extLst>
                </a:gridCol>
                <a:gridCol w="717079">
                  <a:extLst>
                    <a:ext uri="{9D8B030D-6E8A-4147-A177-3AD203B41FA5}">
                      <a16:colId xmlns:a16="http://schemas.microsoft.com/office/drawing/2014/main" val="1050073455"/>
                    </a:ext>
                  </a:extLst>
                </a:gridCol>
                <a:gridCol w="541259">
                  <a:extLst>
                    <a:ext uri="{9D8B030D-6E8A-4147-A177-3AD203B41FA5}">
                      <a16:colId xmlns:a16="http://schemas.microsoft.com/office/drawing/2014/main" val="3827523272"/>
                    </a:ext>
                  </a:extLst>
                </a:gridCol>
              </a:tblGrid>
              <a:tr h="280083">
                <a:tc>
                  <a:txBody>
                    <a:bodyPr/>
                    <a:lstStyle/>
                    <a:p>
                      <a:pPr marL="72000" algn="l" fontAlgn="b"/>
                      <a:endParaRPr lang="sv-SE" sz="800" b="0" i="0" u="none" strike="noStrike" dirty="0">
                        <a:solidFill>
                          <a:srgbClr val="000000"/>
                        </a:solidFill>
                        <a:effectLst/>
                        <a:latin typeface="Futura Std Book" panose="020B0502020204020303"/>
                      </a:endParaRP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Antal</a:t>
                      </a:r>
                    </a:p>
                  </a:txBody>
                  <a:tcPr marL="9525" marR="9525" marT="9525" marB="0" anchor="b"/>
                </a:tc>
                <a:tc gridSpan="2">
                  <a:txBody>
                    <a:bodyPr/>
                    <a:lstStyle/>
                    <a:p>
                      <a:pPr algn="ctr" rtl="0" fontAlgn="b"/>
                      <a:r>
                        <a:rPr lang="sv-SE" sz="800" b="0" i="0" u="none" strike="noStrike">
                          <a:solidFill>
                            <a:srgbClr val="000000"/>
                          </a:solidFill>
                          <a:effectLst/>
                          <a:latin typeface="Futura Std Book" panose="020B0502020204020303" pitchFamily="34" charset="0"/>
                        </a:rPr>
                        <a:t>Förändring (%) </a:t>
                      </a:r>
                    </a:p>
                  </a:txBody>
                  <a:tcPr marL="9525" marR="9525" marT="9525" marB="0" anchor="b"/>
                </a:tc>
                <a:tc hMerge="1">
                  <a:txBody>
                    <a:bodyPr/>
                    <a:lstStyle/>
                    <a:p>
                      <a:endParaRPr lang="sv-SE"/>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2">
                  <a:txBody>
                    <a:bodyPr/>
                    <a:lstStyle/>
                    <a:p>
                      <a:pPr algn="ctr" rtl="0" fontAlgn="b"/>
                      <a:r>
                        <a:rPr lang="sv-SE" sz="800" b="0" i="0" u="none" strike="noStrike" dirty="0">
                          <a:solidFill>
                            <a:srgbClr val="000000"/>
                          </a:solidFill>
                          <a:effectLst/>
                          <a:latin typeface="Futura Std Book" panose="020B0502020204020303" pitchFamily="34" charset="0"/>
                        </a:rPr>
                        <a:t>R12*</a:t>
                      </a:r>
                    </a:p>
                  </a:txBody>
                  <a:tcPr marL="9525" marR="9525" marT="9525" marB="0" anchor="b"/>
                </a:tc>
                <a:tc hMerge="1">
                  <a:txBody>
                    <a:bodyPr/>
                    <a:lstStyle/>
                    <a:p>
                      <a:endParaRPr lang="sv-SE"/>
                    </a:p>
                  </a:txBody>
                  <a:tcPr/>
                </a:tc>
                <a:extLst>
                  <a:ext uri="{0D108BD9-81ED-4DB2-BD59-A6C34878D82A}">
                    <a16:rowId xmlns:a16="http://schemas.microsoft.com/office/drawing/2014/main" val="240735732"/>
                  </a:ext>
                </a:extLst>
              </a:tr>
              <a:tr h="294088">
                <a:tc>
                  <a:txBody>
                    <a:bodyPr/>
                    <a:lstStyle/>
                    <a:p>
                      <a:pPr marL="72000" algn="l" fontAlgn="b"/>
                      <a:endParaRPr lang="sv-SE" sz="800" b="0" i="0" u="none" strike="noStrike" dirty="0">
                        <a:solidFill>
                          <a:srgbClr val="000000"/>
                        </a:solidFill>
                        <a:effectLst/>
                        <a:latin typeface="Futura Std Book" panose="020B0502020204020303"/>
                      </a:endParaRPr>
                    </a:p>
                  </a:txBody>
                  <a:tcPr marL="9525" marR="9525" marT="9525" marB="0" anchor="b"/>
                </a:tc>
                <a:tc>
                  <a:txBody>
                    <a:bodyPr/>
                    <a:lstStyle/>
                    <a:p>
                      <a:pPr algn="ctr" fontAlgn="b"/>
                      <a:r>
                        <a:rPr lang="sv-SE" sz="800" b="0" i="0" u="none" strike="noStrike" dirty="0">
                          <a:solidFill>
                            <a:srgbClr val="000000"/>
                          </a:solidFill>
                          <a:effectLst/>
                          <a:latin typeface="Futura Std Book" panose="020B0502020204020303" pitchFamily="34" charset="0"/>
                        </a:rPr>
                        <a:t>2021 kv3</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-1 år</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- 5 år</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Antal</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Utv., %</a:t>
                      </a:r>
                    </a:p>
                  </a:txBody>
                  <a:tcPr marL="9525" marR="9525" marT="9525" marB="0" anchor="b"/>
                </a:tc>
                <a:extLst>
                  <a:ext uri="{0D108BD9-81ED-4DB2-BD59-A6C34878D82A}">
                    <a16:rowId xmlns:a16="http://schemas.microsoft.com/office/drawing/2014/main" val="1194244375"/>
                  </a:ext>
                </a:extLst>
              </a:tr>
              <a:tr h="335628">
                <a:tc>
                  <a:txBody>
                    <a:bodyPr/>
                    <a:lstStyle/>
                    <a:p>
                      <a:pPr marL="72000" algn="l" fontAlgn="b"/>
                      <a:r>
                        <a:rPr lang="sv-SE" sz="800" u="none" strike="noStrike" dirty="0">
                          <a:effectLst/>
                        </a:rPr>
                        <a:t>Sverige</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294 855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86</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8</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1 171 250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23</a:t>
                      </a:r>
                    </a:p>
                  </a:txBody>
                  <a:tcPr marL="9525" marR="9525" marT="9525" marB="0" anchor="ctr"/>
                </a:tc>
                <a:extLst>
                  <a:ext uri="{0D108BD9-81ED-4DB2-BD59-A6C34878D82A}">
                    <a16:rowId xmlns:a16="http://schemas.microsoft.com/office/drawing/2014/main" val="1544414373"/>
                  </a:ext>
                </a:extLst>
              </a:tr>
              <a:tr h="335628">
                <a:tc>
                  <a:txBody>
                    <a:bodyPr/>
                    <a:lstStyle/>
                    <a:p>
                      <a:pPr marL="72000" algn="l" fontAlgn="b"/>
                      <a:r>
                        <a:rPr lang="sv-SE" sz="800" u="none" strike="noStrike" dirty="0">
                          <a:effectLst/>
                        </a:rPr>
                        <a:t>Stockholmsregionen</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144 564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94</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527 429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17</a:t>
                      </a:r>
                    </a:p>
                  </a:txBody>
                  <a:tcPr marL="9525" marR="9525" marT="9525" marB="0" anchor="ctr"/>
                </a:tc>
                <a:extLst>
                  <a:ext uri="{0D108BD9-81ED-4DB2-BD59-A6C34878D82A}">
                    <a16:rowId xmlns:a16="http://schemas.microsoft.com/office/drawing/2014/main" val="4178915708"/>
                  </a:ext>
                </a:extLst>
              </a:tr>
              <a:tr h="335628">
                <a:tc>
                  <a:txBody>
                    <a:bodyPr/>
                    <a:lstStyle/>
                    <a:p>
                      <a:pPr marL="72000" algn="l" fontAlgn="b"/>
                      <a:r>
                        <a:rPr lang="sv-SE" sz="800" b="1" u="none" strike="noStrike" dirty="0">
                          <a:effectLst/>
                        </a:rPr>
                        <a:t>Dalarnas län</a:t>
                      </a:r>
                      <a:endParaRPr lang="sv-SE" sz="800" b="1" i="0" u="none" strike="noStrike" dirty="0">
                        <a:solidFill>
                          <a:srgbClr val="000000"/>
                        </a:solidFill>
                        <a:effectLst/>
                        <a:latin typeface="Futura Std Book" panose="020B0502020204020303"/>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8 062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78</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34</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30 937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26</a:t>
                      </a:r>
                    </a:p>
                  </a:txBody>
                  <a:tcPr marL="9525" marR="9525" marT="9525" marB="0" anchor="ctr"/>
                </a:tc>
                <a:extLst>
                  <a:ext uri="{0D108BD9-81ED-4DB2-BD59-A6C34878D82A}">
                    <a16:rowId xmlns:a16="http://schemas.microsoft.com/office/drawing/2014/main" val="1554613420"/>
                  </a:ext>
                </a:extLst>
              </a:tr>
              <a:tr h="335628">
                <a:tc>
                  <a:txBody>
                    <a:bodyPr/>
                    <a:lstStyle/>
                    <a:p>
                      <a:pPr marL="72000" algn="l" fontAlgn="b"/>
                      <a:r>
                        <a:rPr lang="sv-SE" sz="800" b="1" u="none" strike="noStrike" dirty="0">
                          <a:effectLst/>
                        </a:rPr>
                        <a:t>Ludvika kommun</a:t>
                      </a:r>
                      <a:endParaRPr lang="sv-SE" sz="800" b="1" i="0" u="none" strike="noStrike" dirty="0">
                        <a:solidFill>
                          <a:srgbClr val="000000"/>
                        </a:solidFill>
                        <a:effectLst/>
                        <a:latin typeface="Futura Std Book" panose="020B0502020204020303"/>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843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55</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58</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2 922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a:t>
                      </a:r>
                    </a:p>
                  </a:txBody>
                  <a:tcPr marL="9525" marR="9525" marT="9525" marB="0" anchor="ctr"/>
                </a:tc>
                <a:extLst>
                  <a:ext uri="{0D108BD9-81ED-4DB2-BD59-A6C34878D82A}">
                    <a16:rowId xmlns:a16="http://schemas.microsoft.com/office/drawing/2014/main" val="923977588"/>
                  </a:ext>
                </a:extLst>
              </a:tr>
              <a:tr h="335628">
                <a:tc>
                  <a:txBody>
                    <a:bodyPr/>
                    <a:lstStyle/>
                    <a:p>
                      <a:pPr marL="72000" marR="0" lvl="0" indent="0" algn="l" defTabSz="914400" rtl="0" eaLnBrk="1" fontAlgn="b" latinLnBrk="0" hangingPunct="1">
                        <a:lnSpc>
                          <a:spcPct val="100000"/>
                        </a:lnSpc>
                        <a:spcBef>
                          <a:spcPts val="0"/>
                        </a:spcBef>
                        <a:spcAft>
                          <a:spcPts val="0"/>
                        </a:spcAft>
                        <a:buClrTx/>
                        <a:buSzTx/>
                        <a:buFontTx/>
                        <a:buNone/>
                        <a:tabLst/>
                        <a:defRPr/>
                      </a:pPr>
                      <a:r>
                        <a:rPr lang="sv-SE" sz="800" b="1" u="none" strike="noStrike" dirty="0">
                          <a:effectLst/>
                        </a:rPr>
                        <a:t>Smedjebackens kommun</a:t>
                      </a:r>
                      <a:endParaRPr lang="sv-SE" sz="800" b="1" i="0" u="none" strike="noStrike" dirty="0">
                        <a:solidFill>
                          <a:srgbClr val="000000"/>
                        </a:solidFill>
                        <a:effectLst/>
                        <a:latin typeface="+mn-lt"/>
                      </a:endParaRPr>
                    </a:p>
                    <a:p>
                      <a:pPr marL="72000" algn="l" fontAlgn="b"/>
                      <a:endParaRPr lang="sv-SE" sz="800" b="1" i="0" u="none" strike="noStrike" dirty="0">
                        <a:solidFill>
                          <a:srgbClr val="000000"/>
                        </a:solidFill>
                        <a:effectLst/>
                        <a:latin typeface="Futura Std Book" panose="020B0502020204020303"/>
                      </a:endParaRPr>
                    </a:p>
                  </a:txBody>
                  <a:tcPr marL="9525" marR="9525" marT="9525" marB="0" anchor="b"/>
                </a:tc>
                <a:tc>
                  <a:txBody>
                    <a:bodyPr/>
                    <a:lstStyle/>
                    <a:p>
                      <a:pPr algn="ctr" fontAlgn="ctr"/>
                      <a:r>
                        <a:rPr lang="sv-SE" sz="800" b="1" i="0" u="none" strike="noStrike" dirty="0">
                          <a:solidFill>
                            <a:srgbClr val="000000"/>
                          </a:solidFill>
                          <a:effectLst/>
                          <a:latin typeface="Futura Std Book" panose="020B0502020204020303"/>
                        </a:rPr>
                        <a:t>98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308</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18</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339 </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a:rPr>
                        <a:t>26</a:t>
                      </a:r>
                    </a:p>
                  </a:txBody>
                  <a:tcPr marL="9525" marR="9525" marT="9525" marB="0" anchor="ctr"/>
                </a:tc>
                <a:extLst>
                  <a:ext uri="{0D108BD9-81ED-4DB2-BD59-A6C34878D82A}">
                    <a16:rowId xmlns:a16="http://schemas.microsoft.com/office/drawing/2014/main" val="1670725407"/>
                  </a:ext>
                </a:extLst>
              </a:tr>
            </a:tbl>
          </a:graphicData>
        </a:graphic>
      </p:graphicFrame>
      <p:graphicFrame>
        <p:nvGraphicFramePr>
          <p:cNvPr id="13" name="Diagram 12">
            <a:extLst>
              <a:ext uri="{FF2B5EF4-FFF2-40B4-BE49-F238E27FC236}">
                <a16:creationId xmlns:a16="http://schemas.microsoft.com/office/drawing/2014/main" id="{58CD44E3-7C9D-49AB-ACB3-0447DE272EA8}"/>
              </a:ext>
            </a:extLst>
          </p:cNvPr>
          <p:cNvGraphicFramePr>
            <a:graphicFrameLocks/>
          </p:cNvGraphicFramePr>
          <p:nvPr>
            <p:extLst>
              <p:ext uri="{D42A27DB-BD31-4B8C-83A1-F6EECF244321}">
                <p14:modId xmlns:p14="http://schemas.microsoft.com/office/powerpoint/2010/main" val="3145741093"/>
              </p:ext>
            </p:extLst>
          </p:nvPr>
        </p:nvGraphicFramePr>
        <p:xfrm>
          <a:off x="652236" y="1912344"/>
          <a:ext cx="6153151" cy="38195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1243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21639" y="342899"/>
            <a:ext cx="8426449" cy="1113955"/>
          </a:xfrm>
        </p:spPr>
        <p:txBody>
          <a:bodyPr/>
          <a:lstStyle/>
          <a:p>
            <a:r>
              <a:rPr lang="sv-SE" dirty="0"/>
              <a:t>Varslade personer</a:t>
            </a:r>
          </a:p>
        </p:txBody>
      </p:sp>
      <p:sp>
        <p:nvSpPr>
          <p:cNvPr id="8" name="textruta 7">
            <a:extLst>
              <a:ext uri="{FF2B5EF4-FFF2-40B4-BE49-F238E27FC236}">
                <a16:creationId xmlns:a16="http://schemas.microsoft.com/office/drawing/2014/main" id="{B79D6868-AEFB-4F6E-A0E9-CF7AB0F1BC33}"/>
              </a:ext>
            </a:extLst>
          </p:cNvPr>
          <p:cNvSpPr txBox="1"/>
          <p:nvPr/>
        </p:nvSpPr>
        <p:spPr>
          <a:xfrm>
            <a:off x="721639" y="5756989"/>
            <a:ext cx="1500732" cy="215444"/>
          </a:xfrm>
          <a:prstGeom prst="rect">
            <a:avLst/>
          </a:prstGeom>
          <a:noFill/>
        </p:spPr>
        <p:txBody>
          <a:bodyPr wrap="none" rtlCol="0">
            <a:spAutoFit/>
          </a:bodyPr>
          <a:lstStyle/>
          <a:p>
            <a:r>
              <a:rPr lang="sv-SE" sz="800" dirty="0"/>
              <a:t>Källa: Arbetsförmedlingen </a:t>
            </a:r>
          </a:p>
        </p:txBody>
      </p:sp>
      <p:sp>
        <p:nvSpPr>
          <p:cNvPr id="10" name="Rektangel 9">
            <a:extLst>
              <a:ext uri="{FF2B5EF4-FFF2-40B4-BE49-F238E27FC236}">
                <a16:creationId xmlns:a16="http://schemas.microsoft.com/office/drawing/2014/main" id="{5172B7A3-1950-454E-A840-C9FF0842E69C}"/>
              </a:ext>
            </a:extLst>
          </p:cNvPr>
          <p:cNvSpPr/>
          <p:nvPr/>
        </p:nvSpPr>
        <p:spPr>
          <a:xfrm>
            <a:off x="6792687" y="3429001"/>
            <a:ext cx="4684939" cy="2543432"/>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1" name="Platshållare för innehåll 3">
            <a:extLst>
              <a:ext uri="{FF2B5EF4-FFF2-40B4-BE49-F238E27FC236}">
                <a16:creationId xmlns:a16="http://schemas.microsoft.com/office/drawing/2014/main" id="{85924509-F5D5-4A53-BD50-0F194E9EB15E}"/>
              </a:ext>
            </a:extLst>
          </p:cNvPr>
          <p:cNvSpPr>
            <a:spLocks noGrp="1"/>
          </p:cNvSpPr>
          <p:nvPr>
            <p:ph sz="half" idx="2"/>
          </p:nvPr>
        </p:nvSpPr>
        <p:spPr>
          <a:xfrm>
            <a:off x="6792686" y="2135924"/>
            <a:ext cx="4684939" cy="1302797"/>
          </a:xfrm>
        </p:spPr>
        <p:txBody>
          <a:bodyPr/>
          <a:lstStyle/>
          <a:p>
            <a:pPr lvl="4"/>
            <a:r>
              <a:rPr lang="sv-SE" sz="1400" dirty="0"/>
              <a:t>Varslen ökade med 10 procent i Dalarna under årets tredje kvartal.</a:t>
            </a:r>
            <a:br>
              <a:rPr lang="sv-SE" sz="1400" dirty="0"/>
            </a:br>
            <a:endParaRPr lang="sv-SE" sz="1400" dirty="0"/>
          </a:p>
          <a:p>
            <a:endParaRPr lang="sv-SE" sz="1800" dirty="0"/>
          </a:p>
        </p:txBody>
      </p:sp>
      <p:sp>
        <p:nvSpPr>
          <p:cNvPr id="27" name="textruta 26">
            <a:extLst>
              <a:ext uri="{FF2B5EF4-FFF2-40B4-BE49-F238E27FC236}">
                <a16:creationId xmlns:a16="http://schemas.microsoft.com/office/drawing/2014/main" id="{6945BE6D-16A8-4FB0-B582-95C86CA8F41F}"/>
              </a:ext>
            </a:extLst>
          </p:cNvPr>
          <p:cNvSpPr txBox="1"/>
          <p:nvPr/>
        </p:nvSpPr>
        <p:spPr>
          <a:xfrm>
            <a:off x="6792686" y="3438721"/>
            <a:ext cx="1544012" cy="276999"/>
          </a:xfrm>
          <a:prstGeom prst="rect">
            <a:avLst/>
          </a:prstGeom>
          <a:noFill/>
        </p:spPr>
        <p:txBody>
          <a:bodyPr wrap="none" rtlCol="0">
            <a:spAutoFit/>
          </a:bodyPr>
          <a:lstStyle/>
          <a:p>
            <a:r>
              <a:rPr lang="sv-SE" sz="1200" b="1" dirty="0">
                <a:latin typeface="+mj-lt"/>
                <a:cs typeface="Arial" panose="020B0604020202020204" pitchFamily="34" charset="0"/>
              </a:rPr>
              <a:t>Varslade personer</a:t>
            </a:r>
          </a:p>
        </p:txBody>
      </p:sp>
      <p:sp>
        <p:nvSpPr>
          <p:cNvPr id="37" name="textruta 36">
            <a:extLst>
              <a:ext uri="{FF2B5EF4-FFF2-40B4-BE49-F238E27FC236}">
                <a16:creationId xmlns:a16="http://schemas.microsoft.com/office/drawing/2014/main" id="{AA5C7BA9-BFDC-48E1-9434-68AD052BEC58}"/>
              </a:ext>
            </a:extLst>
          </p:cNvPr>
          <p:cNvSpPr txBox="1"/>
          <p:nvPr/>
        </p:nvSpPr>
        <p:spPr>
          <a:xfrm>
            <a:off x="10313046" y="5972433"/>
            <a:ext cx="1181734" cy="184666"/>
          </a:xfrm>
          <a:prstGeom prst="rect">
            <a:avLst/>
          </a:prstGeom>
          <a:noFill/>
        </p:spPr>
        <p:txBody>
          <a:bodyPr wrap="none" rtlCol="0">
            <a:spAutoFit/>
          </a:bodyPr>
          <a:lstStyle/>
          <a:p>
            <a:r>
              <a:rPr lang="sv-SE" sz="600" dirty="0"/>
              <a:t>* De fyra senaste kvartalen</a:t>
            </a:r>
          </a:p>
        </p:txBody>
      </p:sp>
      <p:sp>
        <p:nvSpPr>
          <p:cNvPr id="25" name="textruta 24">
            <a:extLst>
              <a:ext uri="{FF2B5EF4-FFF2-40B4-BE49-F238E27FC236}">
                <a16:creationId xmlns:a16="http://schemas.microsoft.com/office/drawing/2014/main" id="{6AEEC28D-7035-4B16-8EEC-D32667B73FBA}"/>
              </a:ext>
            </a:extLst>
          </p:cNvPr>
          <p:cNvSpPr txBox="1"/>
          <p:nvPr/>
        </p:nvSpPr>
        <p:spPr>
          <a:xfrm>
            <a:off x="721639" y="1533054"/>
            <a:ext cx="1776448" cy="492443"/>
          </a:xfrm>
          <a:prstGeom prst="rect">
            <a:avLst/>
          </a:prstGeom>
          <a:noFill/>
        </p:spPr>
        <p:txBody>
          <a:bodyPr wrap="none" rtlCol="0">
            <a:spAutoFit/>
          </a:bodyPr>
          <a:lstStyle/>
          <a:p>
            <a:r>
              <a:rPr lang="sv-SE" sz="1400" b="1" dirty="0"/>
              <a:t>Varslade personer</a:t>
            </a:r>
            <a:r>
              <a:rPr lang="sv-SE" sz="1400" dirty="0"/>
              <a:t/>
            </a:r>
            <a:br>
              <a:rPr lang="sv-SE" sz="1400" dirty="0"/>
            </a:br>
            <a:r>
              <a:rPr lang="sv-SE" sz="1200" dirty="0"/>
              <a:t>Index 100 = 2011 kv3</a:t>
            </a:r>
            <a:endParaRPr lang="sv-SE" sz="1400" dirty="0"/>
          </a:p>
        </p:txBody>
      </p:sp>
      <p:graphicFrame>
        <p:nvGraphicFramePr>
          <p:cNvPr id="26" name="Tabell 25">
            <a:extLst>
              <a:ext uri="{FF2B5EF4-FFF2-40B4-BE49-F238E27FC236}">
                <a16:creationId xmlns:a16="http://schemas.microsoft.com/office/drawing/2014/main" id="{CE4BCDFE-FB34-42A8-BA35-A9143DC3B177}"/>
              </a:ext>
            </a:extLst>
          </p:cNvPr>
          <p:cNvGraphicFramePr>
            <a:graphicFrameLocks noGrp="1"/>
          </p:cNvGraphicFramePr>
          <p:nvPr>
            <p:extLst>
              <p:ext uri="{D42A27DB-BD31-4B8C-83A1-F6EECF244321}">
                <p14:modId xmlns:p14="http://schemas.microsoft.com/office/powerpoint/2010/main" val="1681216365"/>
              </p:ext>
            </p:extLst>
          </p:nvPr>
        </p:nvGraphicFramePr>
        <p:xfrm>
          <a:off x="6792686" y="3752789"/>
          <a:ext cx="4677673" cy="2219644"/>
        </p:xfrm>
        <a:graphic>
          <a:graphicData uri="http://schemas.openxmlformats.org/drawingml/2006/table">
            <a:tbl>
              <a:tblPr bandRow="1">
                <a:tableStyleId>{2D5ABB26-0587-4C30-8999-92F81FD0307C}</a:tableStyleId>
              </a:tblPr>
              <a:tblGrid>
                <a:gridCol w="1527960">
                  <a:extLst>
                    <a:ext uri="{9D8B030D-6E8A-4147-A177-3AD203B41FA5}">
                      <a16:colId xmlns:a16="http://schemas.microsoft.com/office/drawing/2014/main" val="1678076792"/>
                    </a:ext>
                  </a:extLst>
                </a:gridCol>
                <a:gridCol w="678605">
                  <a:extLst>
                    <a:ext uri="{9D8B030D-6E8A-4147-A177-3AD203B41FA5}">
                      <a16:colId xmlns:a16="http://schemas.microsoft.com/office/drawing/2014/main" val="2601369493"/>
                    </a:ext>
                  </a:extLst>
                </a:gridCol>
                <a:gridCol w="769873">
                  <a:extLst>
                    <a:ext uri="{9D8B030D-6E8A-4147-A177-3AD203B41FA5}">
                      <a16:colId xmlns:a16="http://schemas.microsoft.com/office/drawing/2014/main" val="2395970223"/>
                    </a:ext>
                  </a:extLst>
                </a:gridCol>
                <a:gridCol w="609482">
                  <a:extLst>
                    <a:ext uri="{9D8B030D-6E8A-4147-A177-3AD203B41FA5}">
                      <a16:colId xmlns:a16="http://schemas.microsoft.com/office/drawing/2014/main" val="3235649811"/>
                    </a:ext>
                  </a:extLst>
                </a:gridCol>
                <a:gridCol w="556019">
                  <a:extLst>
                    <a:ext uri="{9D8B030D-6E8A-4147-A177-3AD203B41FA5}">
                      <a16:colId xmlns:a16="http://schemas.microsoft.com/office/drawing/2014/main" val="1050073455"/>
                    </a:ext>
                  </a:extLst>
                </a:gridCol>
                <a:gridCol w="535734">
                  <a:extLst>
                    <a:ext uri="{9D8B030D-6E8A-4147-A177-3AD203B41FA5}">
                      <a16:colId xmlns:a16="http://schemas.microsoft.com/office/drawing/2014/main" val="3827523272"/>
                    </a:ext>
                  </a:extLst>
                </a:gridCol>
              </a:tblGrid>
              <a:tr h="276021">
                <a:tc>
                  <a:txBody>
                    <a:bodyPr/>
                    <a:lstStyle/>
                    <a:p>
                      <a:pPr marL="72000" algn="l" fontAlgn="b"/>
                      <a:endParaRPr lang="sv-SE" sz="800" b="0" i="0" u="none" strike="noStrike" dirty="0">
                        <a:solidFill>
                          <a:srgbClr val="000000"/>
                        </a:solidFill>
                        <a:effectLst/>
                        <a:latin typeface="Futura Std Book" panose="020B0502020204020303"/>
                      </a:endParaRP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Antal</a:t>
                      </a:r>
                    </a:p>
                  </a:txBody>
                  <a:tcPr marL="9525" marR="9525" marT="9525" marB="0" anchor="b"/>
                </a:tc>
                <a:tc gridSpan="2">
                  <a:txBody>
                    <a:bodyPr/>
                    <a:lstStyle/>
                    <a:p>
                      <a:pPr algn="ctr" rtl="0" fontAlgn="b"/>
                      <a:r>
                        <a:rPr lang="sv-SE" sz="800" b="0" i="0" u="none" strike="noStrike">
                          <a:solidFill>
                            <a:srgbClr val="000000"/>
                          </a:solidFill>
                          <a:effectLst/>
                          <a:latin typeface="Futura Std Book" panose="020B0502020204020303" pitchFamily="34" charset="0"/>
                        </a:rPr>
                        <a:t>Förändring (%) </a:t>
                      </a:r>
                    </a:p>
                  </a:txBody>
                  <a:tcPr marL="9525" marR="9525" marT="9525" marB="0" anchor="b"/>
                </a:tc>
                <a:tc hMerge="1">
                  <a:txBody>
                    <a:bodyPr/>
                    <a:lstStyle/>
                    <a:p>
                      <a:endParaRPr lang="sv-SE"/>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2">
                  <a:txBody>
                    <a:bodyPr/>
                    <a:lstStyle/>
                    <a:p>
                      <a:pPr algn="ctr" rtl="0" fontAlgn="b"/>
                      <a:r>
                        <a:rPr lang="sv-SE" sz="800" b="0" i="0" u="none" strike="noStrike">
                          <a:solidFill>
                            <a:srgbClr val="000000"/>
                          </a:solidFill>
                          <a:effectLst/>
                          <a:latin typeface="Futura Std Book" panose="020B0502020204020303" pitchFamily="34" charset="0"/>
                        </a:rPr>
                        <a:t>R12*</a:t>
                      </a:r>
                    </a:p>
                  </a:txBody>
                  <a:tcPr marL="9525" marR="9525" marT="9525" marB="0" anchor="b"/>
                </a:tc>
                <a:tc hMerge="1">
                  <a:txBody>
                    <a:bodyPr/>
                    <a:lstStyle/>
                    <a:p>
                      <a:endParaRPr lang="sv-SE"/>
                    </a:p>
                  </a:txBody>
                  <a:tcPr/>
                </a:tc>
                <a:extLst>
                  <a:ext uri="{0D108BD9-81ED-4DB2-BD59-A6C34878D82A}">
                    <a16:rowId xmlns:a16="http://schemas.microsoft.com/office/drawing/2014/main" val="240735732"/>
                  </a:ext>
                </a:extLst>
              </a:tr>
              <a:tr h="289823">
                <a:tc>
                  <a:txBody>
                    <a:bodyPr/>
                    <a:lstStyle/>
                    <a:p>
                      <a:pPr marL="72000" algn="l" fontAlgn="b"/>
                      <a:endParaRPr lang="sv-SE" sz="800" b="0" i="0" u="none" strike="noStrike" dirty="0">
                        <a:solidFill>
                          <a:srgbClr val="000000"/>
                        </a:solidFill>
                        <a:effectLst/>
                        <a:latin typeface="Futura Std Book" panose="020B0502020204020303"/>
                      </a:endParaRPr>
                    </a:p>
                  </a:txBody>
                  <a:tcPr marL="9525" marR="9525" marT="9525" marB="0" anchor="b"/>
                </a:tc>
                <a:tc>
                  <a:txBody>
                    <a:bodyPr/>
                    <a:lstStyle/>
                    <a:p>
                      <a:pPr algn="ctr" fontAlgn="b"/>
                      <a:r>
                        <a:rPr lang="sv-SE" sz="800" b="0" i="0" u="none" strike="noStrike" dirty="0">
                          <a:solidFill>
                            <a:srgbClr val="000000"/>
                          </a:solidFill>
                          <a:effectLst/>
                          <a:latin typeface="Futura Std Book" panose="020B0502020204020303" pitchFamily="34" charset="0"/>
                        </a:rPr>
                        <a:t>2021 kv3</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-1 år</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- 5 år</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Antal</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Utv., %</a:t>
                      </a:r>
                    </a:p>
                  </a:txBody>
                  <a:tcPr marL="9525" marR="9525" marT="9525" marB="0" anchor="b"/>
                </a:tc>
                <a:extLst>
                  <a:ext uri="{0D108BD9-81ED-4DB2-BD59-A6C34878D82A}">
                    <a16:rowId xmlns:a16="http://schemas.microsoft.com/office/drawing/2014/main" val="1194244375"/>
                  </a:ext>
                </a:extLst>
              </a:tr>
              <a:tr h="330760">
                <a:tc>
                  <a:txBody>
                    <a:bodyPr/>
                    <a:lstStyle/>
                    <a:p>
                      <a:pPr marL="72000" algn="l" fontAlgn="b"/>
                      <a:r>
                        <a:rPr lang="sv-SE" sz="800" u="none" strike="noStrike" dirty="0">
                          <a:effectLst/>
                        </a:rPr>
                        <a:t>Sverige</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5 034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-34</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35 912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-71</a:t>
                      </a:r>
                    </a:p>
                  </a:txBody>
                  <a:tcPr marL="9525" marR="9525" marT="9525" marB="0" anchor="ctr"/>
                </a:tc>
                <a:extLst>
                  <a:ext uri="{0D108BD9-81ED-4DB2-BD59-A6C34878D82A}">
                    <a16:rowId xmlns:a16="http://schemas.microsoft.com/office/drawing/2014/main" val="1544414373"/>
                  </a:ext>
                </a:extLst>
              </a:tr>
              <a:tr h="330760">
                <a:tc>
                  <a:txBody>
                    <a:bodyPr/>
                    <a:lstStyle/>
                    <a:p>
                      <a:pPr marL="72000" algn="l" fontAlgn="b"/>
                      <a:r>
                        <a:rPr lang="sv-SE" sz="800" u="none" strike="noStrike" dirty="0">
                          <a:effectLst/>
                        </a:rPr>
                        <a:t>Stockholmsregionen</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2 940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-24</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22 542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-70</a:t>
                      </a:r>
                    </a:p>
                  </a:txBody>
                  <a:tcPr marL="9525" marR="9525" marT="9525" marB="0" anchor="ctr"/>
                </a:tc>
                <a:extLst>
                  <a:ext uri="{0D108BD9-81ED-4DB2-BD59-A6C34878D82A}">
                    <a16:rowId xmlns:a16="http://schemas.microsoft.com/office/drawing/2014/main" val="4178915708"/>
                  </a:ext>
                </a:extLst>
              </a:tr>
              <a:tr h="330760">
                <a:tc>
                  <a:txBody>
                    <a:bodyPr/>
                    <a:lstStyle/>
                    <a:p>
                      <a:pPr marL="72000" algn="l" fontAlgn="b"/>
                      <a:r>
                        <a:rPr lang="sv-SE" sz="800" b="1" u="none" strike="noStrike" dirty="0">
                          <a:effectLst/>
                        </a:rPr>
                        <a:t>Dalarnas län</a:t>
                      </a:r>
                      <a:endParaRPr lang="sv-SE" sz="800" b="1" i="0" u="none" strike="noStrike" dirty="0">
                        <a:solidFill>
                          <a:srgbClr val="000000"/>
                        </a:solidFill>
                        <a:effectLst/>
                        <a:latin typeface="Futura Std Book" panose="020B0502020204020303"/>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109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10</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7</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583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-70</a:t>
                      </a:r>
                    </a:p>
                  </a:txBody>
                  <a:tcPr marL="9525" marR="9525" marT="9525" marB="0" anchor="ctr"/>
                </a:tc>
                <a:extLst>
                  <a:ext uri="{0D108BD9-81ED-4DB2-BD59-A6C34878D82A}">
                    <a16:rowId xmlns:a16="http://schemas.microsoft.com/office/drawing/2014/main" val="1554613420"/>
                  </a:ext>
                </a:extLst>
              </a:tr>
              <a:tr h="330760">
                <a:tc>
                  <a:txBody>
                    <a:bodyPr/>
                    <a:lstStyle/>
                    <a:p>
                      <a:pPr marL="72000" marR="0" lvl="0" indent="0" algn="l" defTabSz="914400" rtl="0" eaLnBrk="1" fontAlgn="b" latinLnBrk="0" hangingPunct="1">
                        <a:lnSpc>
                          <a:spcPct val="100000"/>
                        </a:lnSpc>
                        <a:spcBef>
                          <a:spcPts val="0"/>
                        </a:spcBef>
                        <a:spcAft>
                          <a:spcPts val="0"/>
                        </a:spcAft>
                        <a:buClrTx/>
                        <a:buSzTx/>
                        <a:buFontTx/>
                        <a:buNone/>
                        <a:tabLst/>
                        <a:defRPr/>
                      </a:pPr>
                      <a:r>
                        <a:rPr lang="sv-SE" sz="800" b="1" u="none" strike="noStrike">
                          <a:effectLst/>
                        </a:rPr>
                        <a:t>Ludvika kommun</a:t>
                      </a:r>
                      <a:endParaRPr lang="sv-SE" sz="800" b="1" i="0" u="none" strike="noStrike">
                        <a:solidFill>
                          <a:srgbClr val="000000"/>
                        </a:solidFill>
                        <a:effectLst/>
                        <a:latin typeface="+mn-lt"/>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26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271</a:t>
                      </a:r>
                    </a:p>
                  </a:txBody>
                  <a:tcPr marL="9525" marR="9525" marT="9525" marB="0" anchor="ctr"/>
                </a:tc>
                <a:tc>
                  <a:txBody>
                    <a:bodyPr/>
                    <a:lstStyle/>
                    <a:p>
                      <a:pPr algn="ctr" fontAlgn="ctr"/>
                      <a:r>
                        <a:rPr lang="sv-SE" sz="800" b="1" i="0" u="none" strike="noStrike" dirty="0" err="1">
                          <a:solidFill>
                            <a:srgbClr val="000000"/>
                          </a:solidFill>
                          <a:effectLst/>
                          <a:latin typeface="Futura Std Book" panose="020B0502020204020303"/>
                        </a:rPr>
                        <a:t>i.u</a:t>
                      </a:r>
                      <a:r>
                        <a:rPr lang="sv-SE" sz="800" b="1" i="0" u="none" strike="noStrike" dirty="0">
                          <a:solidFill>
                            <a:srgbClr val="000000"/>
                          </a:solidFill>
                          <a:effectLst/>
                          <a:latin typeface="Futura Std Book" panose="020B0502020204020303"/>
                        </a:rPr>
                        <a:t>.</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26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-59</a:t>
                      </a:r>
                    </a:p>
                  </a:txBody>
                  <a:tcPr marL="9525" marR="9525" marT="9525" marB="0" anchor="ctr"/>
                </a:tc>
                <a:extLst>
                  <a:ext uri="{0D108BD9-81ED-4DB2-BD59-A6C34878D82A}">
                    <a16:rowId xmlns:a16="http://schemas.microsoft.com/office/drawing/2014/main" val="923977588"/>
                  </a:ext>
                </a:extLst>
              </a:tr>
              <a:tr h="330760">
                <a:tc>
                  <a:txBody>
                    <a:bodyPr/>
                    <a:lstStyle/>
                    <a:p>
                      <a:pPr marL="72000" marR="0" lvl="0" indent="0" algn="l" defTabSz="914400" rtl="0" eaLnBrk="1" fontAlgn="b" latinLnBrk="0" hangingPunct="1">
                        <a:lnSpc>
                          <a:spcPct val="100000"/>
                        </a:lnSpc>
                        <a:spcBef>
                          <a:spcPts val="0"/>
                        </a:spcBef>
                        <a:spcAft>
                          <a:spcPts val="0"/>
                        </a:spcAft>
                        <a:buClrTx/>
                        <a:buSzTx/>
                        <a:buFontTx/>
                        <a:buNone/>
                        <a:tabLst/>
                        <a:defRPr/>
                      </a:pPr>
                      <a:r>
                        <a:rPr lang="sv-SE" sz="800" b="1" u="none" strike="noStrike">
                          <a:effectLst/>
                        </a:rPr>
                        <a:t>Smedjebackens kommun</a:t>
                      </a:r>
                      <a:endParaRPr lang="sv-SE" sz="800" b="1" i="0" u="none" strike="noStrike">
                        <a:solidFill>
                          <a:srgbClr val="000000"/>
                        </a:solidFill>
                        <a:effectLst/>
                        <a:latin typeface="+mn-lt"/>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18 </a:t>
                      </a:r>
                    </a:p>
                  </a:txBody>
                  <a:tcPr marL="9525" marR="9525" marT="9525" marB="0" anchor="ctr"/>
                </a:tc>
                <a:tc>
                  <a:txBody>
                    <a:bodyPr/>
                    <a:lstStyle/>
                    <a:p>
                      <a:pPr algn="ctr" fontAlgn="ctr"/>
                      <a:r>
                        <a:rPr lang="sv-SE" sz="800" b="1" i="0" u="none" strike="noStrike" dirty="0" err="1">
                          <a:solidFill>
                            <a:srgbClr val="000000"/>
                          </a:solidFill>
                          <a:effectLst/>
                          <a:latin typeface="Futura Std Book" panose="020B0502020204020303"/>
                        </a:rPr>
                        <a:t>i.u</a:t>
                      </a:r>
                      <a:r>
                        <a:rPr lang="sv-SE" sz="800" b="1" i="0" u="none" strike="noStrike" dirty="0">
                          <a:solidFill>
                            <a:srgbClr val="000000"/>
                          </a:solidFill>
                          <a:effectLst/>
                          <a:latin typeface="Futura Std Book" panose="020B0502020204020303"/>
                        </a:rPr>
                        <a:t>.</a:t>
                      </a:r>
                    </a:p>
                  </a:txBody>
                  <a:tcPr marL="9525" marR="9525" marT="9525" marB="0" anchor="ctr"/>
                </a:tc>
                <a:tc>
                  <a:txBody>
                    <a:bodyPr/>
                    <a:lstStyle/>
                    <a:p>
                      <a:pPr algn="ctr" fontAlgn="ctr"/>
                      <a:r>
                        <a:rPr lang="sv-SE" sz="800" b="1" i="0" u="none" strike="noStrike" dirty="0" err="1">
                          <a:solidFill>
                            <a:srgbClr val="000000"/>
                          </a:solidFill>
                          <a:effectLst/>
                          <a:latin typeface="Futura Std Book" panose="020B0502020204020303"/>
                        </a:rPr>
                        <a:t>i.u</a:t>
                      </a:r>
                      <a:r>
                        <a:rPr lang="sv-SE" sz="800" b="1" i="0" u="none" strike="noStrike" dirty="0">
                          <a:solidFill>
                            <a:srgbClr val="000000"/>
                          </a:solidFill>
                          <a:effectLst/>
                          <a:latin typeface="Futura Std Book" panose="020B0502020204020303"/>
                        </a:rPr>
                        <a:t>.</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18 </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a:rPr>
                        <a:t>-78</a:t>
                      </a:r>
                    </a:p>
                  </a:txBody>
                  <a:tcPr marL="9525" marR="9525" marT="9525" marB="0" anchor="ctr"/>
                </a:tc>
                <a:extLst>
                  <a:ext uri="{0D108BD9-81ED-4DB2-BD59-A6C34878D82A}">
                    <a16:rowId xmlns:a16="http://schemas.microsoft.com/office/drawing/2014/main" val="1203185260"/>
                  </a:ext>
                </a:extLst>
              </a:tr>
            </a:tbl>
          </a:graphicData>
        </a:graphic>
      </p:graphicFrame>
      <p:graphicFrame>
        <p:nvGraphicFramePr>
          <p:cNvPr id="12" name="Diagram 11">
            <a:extLst>
              <a:ext uri="{FF2B5EF4-FFF2-40B4-BE49-F238E27FC236}">
                <a16:creationId xmlns:a16="http://schemas.microsoft.com/office/drawing/2014/main" id="{BB361F81-6B32-43FA-AA36-C3C3D7CF6275}"/>
              </a:ext>
            </a:extLst>
          </p:cNvPr>
          <p:cNvGraphicFramePr>
            <a:graphicFrameLocks/>
          </p:cNvGraphicFramePr>
          <p:nvPr>
            <p:extLst>
              <p:ext uri="{D42A27DB-BD31-4B8C-83A1-F6EECF244321}">
                <p14:modId xmlns:p14="http://schemas.microsoft.com/office/powerpoint/2010/main" val="2207682123"/>
              </p:ext>
            </p:extLst>
          </p:nvPr>
        </p:nvGraphicFramePr>
        <p:xfrm>
          <a:off x="733023" y="1957833"/>
          <a:ext cx="5949788" cy="37991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54654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21630" y="342899"/>
            <a:ext cx="8426449" cy="1113955"/>
          </a:xfrm>
        </p:spPr>
        <p:txBody>
          <a:bodyPr/>
          <a:lstStyle/>
          <a:p>
            <a:r>
              <a:rPr lang="sv-SE" dirty="0"/>
              <a:t>Arbetslöshet</a:t>
            </a:r>
          </a:p>
        </p:txBody>
      </p:sp>
      <p:sp>
        <p:nvSpPr>
          <p:cNvPr id="8" name="textruta 7">
            <a:extLst>
              <a:ext uri="{FF2B5EF4-FFF2-40B4-BE49-F238E27FC236}">
                <a16:creationId xmlns:a16="http://schemas.microsoft.com/office/drawing/2014/main" id="{CD2ACD43-3A01-4617-AD46-8B798494D895}"/>
              </a:ext>
            </a:extLst>
          </p:cNvPr>
          <p:cNvSpPr txBox="1"/>
          <p:nvPr/>
        </p:nvSpPr>
        <p:spPr>
          <a:xfrm>
            <a:off x="721630" y="5756989"/>
            <a:ext cx="2866490" cy="215444"/>
          </a:xfrm>
          <a:prstGeom prst="rect">
            <a:avLst/>
          </a:prstGeom>
          <a:noFill/>
        </p:spPr>
        <p:txBody>
          <a:bodyPr wrap="none" rtlCol="0">
            <a:spAutoFit/>
          </a:bodyPr>
          <a:lstStyle/>
          <a:p>
            <a:r>
              <a:rPr lang="sv-SE" sz="800" dirty="0"/>
              <a:t>Källa: Arbetsförmedlingen och Statistiska centralbyrån</a:t>
            </a:r>
          </a:p>
        </p:txBody>
      </p:sp>
      <p:sp>
        <p:nvSpPr>
          <p:cNvPr id="9" name="Rektangel 8">
            <a:extLst>
              <a:ext uri="{FF2B5EF4-FFF2-40B4-BE49-F238E27FC236}">
                <a16:creationId xmlns:a16="http://schemas.microsoft.com/office/drawing/2014/main" id="{1D7A9D34-7147-43AF-B6BC-177834550829}"/>
              </a:ext>
            </a:extLst>
          </p:cNvPr>
          <p:cNvSpPr/>
          <p:nvPr/>
        </p:nvSpPr>
        <p:spPr>
          <a:xfrm>
            <a:off x="6810103" y="3429000"/>
            <a:ext cx="4667523" cy="2451101"/>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0" name="Platshållare för innehåll 3">
            <a:extLst>
              <a:ext uri="{FF2B5EF4-FFF2-40B4-BE49-F238E27FC236}">
                <a16:creationId xmlns:a16="http://schemas.microsoft.com/office/drawing/2014/main" id="{65F7B4B2-65FA-4963-9D5C-4FA5AA3BCA81}"/>
              </a:ext>
            </a:extLst>
          </p:cNvPr>
          <p:cNvSpPr>
            <a:spLocks noGrp="1"/>
          </p:cNvSpPr>
          <p:nvPr>
            <p:ph sz="half" idx="2"/>
          </p:nvPr>
        </p:nvSpPr>
        <p:spPr>
          <a:xfrm>
            <a:off x="6810100" y="1975389"/>
            <a:ext cx="4667523" cy="1463344"/>
          </a:xfrm>
        </p:spPr>
        <p:txBody>
          <a:bodyPr/>
          <a:lstStyle/>
          <a:p>
            <a:pPr lvl="4"/>
            <a:r>
              <a:rPr lang="sv-SE" sz="1400" dirty="0"/>
              <a:t>Det sker en påfallande minskning av arbetslösheten jämfört med förra året. </a:t>
            </a:r>
          </a:p>
          <a:p>
            <a:pPr lvl="4"/>
            <a:r>
              <a:rPr lang="sv-SE" sz="1400" dirty="0"/>
              <a:t>Gagnef och Säters kommuner stod för länets lägsta arbetslöshet (2,5 respektive 2,6 procent). </a:t>
            </a:r>
          </a:p>
          <a:p>
            <a:endParaRPr lang="sv-SE" sz="1800" dirty="0"/>
          </a:p>
        </p:txBody>
      </p:sp>
      <p:sp>
        <p:nvSpPr>
          <p:cNvPr id="11" name="textruta 10">
            <a:extLst>
              <a:ext uri="{FF2B5EF4-FFF2-40B4-BE49-F238E27FC236}">
                <a16:creationId xmlns:a16="http://schemas.microsoft.com/office/drawing/2014/main" id="{319CC01C-D60B-4393-9844-C417DB841EB4}"/>
              </a:ext>
            </a:extLst>
          </p:cNvPr>
          <p:cNvSpPr txBox="1"/>
          <p:nvPr/>
        </p:nvSpPr>
        <p:spPr>
          <a:xfrm>
            <a:off x="6810102" y="3438736"/>
            <a:ext cx="1099981" cy="276999"/>
          </a:xfrm>
          <a:prstGeom prst="rect">
            <a:avLst/>
          </a:prstGeom>
          <a:noFill/>
        </p:spPr>
        <p:txBody>
          <a:bodyPr wrap="none" rtlCol="0">
            <a:spAutoFit/>
          </a:bodyPr>
          <a:lstStyle/>
          <a:p>
            <a:r>
              <a:rPr lang="sv-SE" sz="1200" b="1" dirty="0">
                <a:latin typeface="+mj-lt"/>
                <a:cs typeface="Arial" panose="020B0604020202020204" pitchFamily="34" charset="0"/>
              </a:rPr>
              <a:t>Arbetslöshet</a:t>
            </a:r>
          </a:p>
        </p:txBody>
      </p:sp>
      <p:sp>
        <p:nvSpPr>
          <p:cNvPr id="19" name="textruta 18">
            <a:extLst>
              <a:ext uri="{FF2B5EF4-FFF2-40B4-BE49-F238E27FC236}">
                <a16:creationId xmlns:a16="http://schemas.microsoft.com/office/drawing/2014/main" id="{F8AD249B-55F6-456D-B812-30BDBAF78D80}"/>
              </a:ext>
            </a:extLst>
          </p:cNvPr>
          <p:cNvSpPr txBox="1"/>
          <p:nvPr/>
        </p:nvSpPr>
        <p:spPr>
          <a:xfrm>
            <a:off x="650192" y="1233345"/>
            <a:ext cx="5445808" cy="523220"/>
          </a:xfrm>
          <a:prstGeom prst="rect">
            <a:avLst/>
          </a:prstGeom>
          <a:noFill/>
        </p:spPr>
        <p:txBody>
          <a:bodyPr wrap="square" rtlCol="0">
            <a:spAutoFit/>
          </a:bodyPr>
          <a:lstStyle/>
          <a:p>
            <a:r>
              <a:rPr lang="sv-SE" sz="1400" dirty="0"/>
              <a:t/>
            </a:r>
            <a:br>
              <a:rPr lang="sv-SE" sz="1400" dirty="0"/>
            </a:br>
            <a:r>
              <a:rPr lang="sv-SE" sz="1400" b="1" dirty="0"/>
              <a:t>Arbetslöshet i förhållande till befolkningen (%), 15-74 år</a:t>
            </a:r>
            <a:endParaRPr lang="sv-SE" sz="1400" dirty="0"/>
          </a:p>
        </p:txBody>
      </p:sp>
      <p:graphicFrame>
        <p:nvGraphicFramePr>
          <p:cNvPr id="20" name="Tabell 19">
            <a:extLst>
              <a:ext uri="{FF2B5EF4-FFF2-40B4-BE49-F238E27FC236}">
                <a16:creationId xmlns:a16="http://schemas.microsoft.com/office/drawing/2014/main" id="{06EFDE4E-31D2-4D71-8354-71C1E237BADC}"/>
              </a:ext>
            </a:extLst>
          </p:cNvPr>
          <p:cNvGraphicFramePr>
            <a:graphicFrameLocks noGrp="1"/>
          </p:cNvGraphicFramePr>
          <p:nvPr>
            <p:extLst>
              <p:ext uri="{D42A27DB-BD31-4B8C-83A1-F6EECF244321}">
                <p14:modId xmlns:p14="http://schemas.microsoft.com/office/powerpoint/2010/main" val="199745631"/>
              </p:ext>
            </p:extLst>
          </p:nvPr>
        </p:nvGraphicFramePr>
        <p:xfrm>
          <a:off x="6810101" y="3715735"/>
          <a:ext cx="4667523" cy="2164363"/>
        </p:xfrm>
        <a:graphic>
          <a:graphicData uri="http://schemas.openxmlformats.org/drawingml/2006/table">
            <a:tbl>
              <a:tblPr bandRow="1">
                <a:tableStyleId>{2D5ABB26-0587-4C30-8999-92F81FD0307C}</a:tableStyleId>
              </a:tblPr>
              <a:tblGrid>
                <a:gridCol w="1524644">
                  <a:extLst>
                    <a:ext uri="{9D8B030D-6E8A-4147-A177-3AD203B41FA5}">
                      <a16:colId xmlns:a16="http://schemas.microsoft.com/office/drawing/2014/main" val="1678076792"/>
                    </a:ext>
                  </a:extLst>
                </a:gridCol>
                <a:gridCol w="677132">
                  <a:extLst>
                    <a:ext uri="{9D8B030D-6E8A-4147-A177-3AD203B41FA5}">
                      <a16:colId xmlns:a16="http://schemas.microsoft.com/office/drawing/2014/main" val="2601369493"/>
                    </a:ext>
                  </a:extLst>
                </a:gridCol>
                <a:gridCol w="768202">
                  <a:extLst>
                    <a:ext uri="{9D8B030D-6E8A-4147-A177-3AD203B41FA5}">
                      <a16:colId xmlns:a16="http://schemas.microsoft.com/office/drawing/2014/main" val="2395970223"/>
                    </a:ext>
                  </a:extLst>
                </a:gridCol>
                <a:gridCol w="608160">
                  <a:extLst>
                    <a:ext uri="{9D8B030D-6E8A-4147-A177-3AD203B41FA5}">
                      <a16:colId xmlns:a16="http://schemas.microsoft.com/office/drawing/2014/main" val="3235649811"/>
                    </a:ext>
                  </a:extLst>
                </a:gridCol>
                <a:gridCol w="554813">
                  <a:extLst>
                    <a:ext uri="{9D8B030D-6E8A-4147-A177-3AD203B41FA5}">
                      <a16:colId xmlns:a16="http://schemas.microsoft.com/office/drawing/2014/main" val="1050073455"/>
                    </a:ext>
                  </a:extLst>
                </a:gridCol>
                <a:gridCol w="534572">
                  <a:extLst>
                    <a:ext uri="{9D8B030D-6E8A-4147-A177-3AD203B41FA5}">
                      <a16:colId xmlns:a16="http://schemas.microsoft.com/office/drawing/2014/main" val="3827523272"/>
                    </a:ext>
                  </a:extLst>
                </a:gridCol>
              </a:tblGrid>
              <a:tr h="280859">
                <a:tc>
                  <a:txBody>
                    <a:bodyPr/>
                    <a:lstStyle/>
                    <a:p>
                      <a:pPr marL="72000" algn="l" fontAlgn="b"/>
                      <a:endParaRPr lang="sv-SE" sz="800" b="0" i="0" u="none" strike="noStrike" dirty="0">
                        <a:solidFill>
                          <a:srgbClr val="000000"/>
                        </a:solidFill>
                        <a:effectLst/>
                        <a:latin typeface="Futura Std Book" panose="020B0502020204020303"/>
                      </a:endParaRPr>
                    </a:p>
                  </a:txBody>
                  <a:tcPr marL="9525" marR="9525" marT="9525" marB="0" anchor="b"/>
                </a:tc>
                <a:tc>
                  <a:txBody>
                    <a:bodyPr/>
                    <a:lstStyle/>
                    <a:p>
                      <a:pPr algn="ctr" rtl="0" fontAlgn="b"/>
                      <a:r>
                        <a:rPr lang="sv-SE" sz="800" u="none" strike="noStrike">
                          <a:effectLst/>
                        </a:rPr>
                        <a:t>Antal</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Förändring</a:t>
                      </a:r>
                      <a:endParaRPr lang="sv-SE" sz="800" b="0" i="0" u="none" strike="noStrike">
                        <a:solidFill>
                          <a:srgbClr val="000000"/>
                        </a:solidFill>
                        <a:effectLst/>
                        <a:latin typeface="Futura Std Book" panose="020B0502020204020303" pitchFamily="34" charset="0"/>
                      </a:endParaRPr>
                    </a:p>
                  </a:txBody>
                  <a:tcPr marL="9525" marR="9525" marT="9525" marB="0" anchor="b"/>
                </a:tc>
                <a:tc gridSpan="3">
                  <a:txBody>
                    <a:bodyPr/>
                    <a:lstStyle/>
                    <a:p>
                      <a:pPr algn="ctr" rtl="0" fontAlgn="b"/>
                      <a:r>
                        <a:rPr lang="sv-SE" sz="800" u="none" strike="noStrike">
                          <a:effectLst/>
                        </a:rPr>
                        <a:t>Arbetslösa i förh. till befolkningen, 15-74 år</a:t>
                      </a:r>
                      <a:endParaRPr lang="sv-SE" sz="800" b="0" i="0" u="none" strike="noStrike">
                        <a:solidFill>
                          <a:srgbClr val="000000"/>
                        </a:solidFill>
                        <a:effectLst/>
                        <a:latin typeface="Futura Std Book" panose="020B0502020204020303" pitchFamily="34" charset="0"/>
                      </a:endParaRPr>
                    </a:p>
                  </a:txBody>
                  <a:tcPr marL="9525" marR="9525" marT="9525" marB="0" anchor="b"/>
                </a:tc>
                <a:tc hMerge="1">
                  <a:txBody>
                    <a:bodyPr/>
                    <a:lstStyle/>
                    <a:p>
                      <a:endParaRPr lang="sv-SE"/>
                    </a:p>
                  </a:txBody>
                  <a:tcPr>
                    <a:lnT>
                      <a:noFill/>
                    </a:lnT>
                  </a:tcPr>
                </a:tc>
                <a:tc hMerge="1">
                  <a:txBody>
                    <a:bodyPr/>
                    <a:lstStyle/>
                    <a:p>
                      <a:endParaRPr lang="sv-SE"/>
                    </a:p>
                  </a:txBody>
                  <a:tcPr>
                    <a:lnT>
                      <a:noFill/>
                    </a:lnT>
                  </a:tcPr>
                </a:tc>
                <a:extLst>
                  <a:ext uri="{0D108BD9-81ED-4DB2-BD59-A6C34878D82A}">
                    <a16:rowId xmlns:a16="http://schemas.microsoft.com/office/drawing/2014/main" val="41492332"/>
                  </a:ext>
                </a:extLst>
              </a:tr>
              <a:tr h="280859">
                <a:tc>
                  <a:txBody>
                    <a:bodyPr/>
                    <a:lstStyle/>
                    <a:p>
                      <a:pPr marL="72000" algn="l" fontAlgn="b"/>
                      <a:endParaRPr lang="sv-SE" sz="800" b="0" i="0" u="none" strike="noStrike" dirty="0">
                        <a:solidFill>
                          <a:srgbClr val="000000"/>
                        </a:solidFill>
                        <a:effectLst/>
                        <a:latin typeface="Futura Std Book" panose="020B0502020204020303"/>
                      </a:endParaRPr>
                    </a:p>
                  </a:txBody>
                  <a:tcPr marL="9525" marR="9525" marT="9525" marB="0" anchor="b"/>
                </a:tc>
                <a:tc>
                  <a:txBody>
                    <a:bodyPr/>
                    <a:lstStyle/>
                    <a:p>
                      <a:pPr algn="ctr" fontAlgn="b"/>
                      <a:r>
                        <a:rPr lang="sv-SE" sz="800" b="0" i="0" u="none" strike="noStrike" dirty="0">
                          <a:solidFill>
                            <a:srgbClr val="000000"/>
                          </a:solidFill>
                          <a:effectLst/>
                          <a:latin typeface="Futura Std Book" panose="020B0502020204020303" pitchFamily="34" charset="0"/>
                        </a:rPr>
                        <a:t>2021 kv3</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 år (antal)</a:t>
                      </a:r>
                    </a:p>
                  </a:txBody>
                  <a:tcPr marL="9525" marR="9525" marT="9525" marB="0" anchor="b"/>
                </a:tc>
                <a:tc>
                  <a:txBody>
                    <a:bodyPr/>
                    <a:lstStyle/>
                    <a:p>
                      <a:pPr algn="ctr" fontAlgn="b"/>
                      <a:r>
                        <a:rPr lang="sv-SE" sz="800" b="0" i="0" u="none" strike="noStrike" dirty="0">
                          <a:solidFill>
                            <a:srgbClr val="000000"/>
                          </a:solidFill>
                          <a:effectLst/>
                          <a:latin typeface="Futura Std Book" panose="020B0502020204020303" pitchFamily="34" charset="0"/>
                        </a:rPr>
                        <a:t>2021 kv3</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 år</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-5 år</a:t>
                      </a:r>
                    </a:p>
                  </a:txBody>
                  <a:tcPr marL="9525" marR="9525" marT="9525" marB="0" anchor="b"/>
                </a:tc>
                <a:extLst>
                  <a:ext uri="{0D108BD9-81ED-4DB2-BD59-A6C34878D82A}">
                    <a16:rowId xmlns:a16="http://schemas.microsoft.com/office/drawing/2014/main" val="1194244375"/>
                  </a:ext>
                </a:extLst>
              </a:tr>
              <a:tr h="320529">
                <a:tc>
                  <a:txBody>
                    <a:bodyPr/>
                    <a:lstStyle/>
                    <a:p>
                      <a:pPr marL="72000" algn="l" fontAlgn="b"/>
                      <a:r>
                        <a:rPr lang="sv-SE" sz="800" u="none" strike="noStrike" dirty="0">
                          <a:effectLst/>
                        </a:rPr>
                        <a:t>Sverige</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700" b="0" i="0" u="none" strike="noStrike">
                          <a:solidFill>
                            <a:srgbClr val="000000"/>
                          </a:solidFill>
                          <a:effectLst/>
                          <a:latin typeface="Futura Std Book" panose="020B0502020204020303"/>
                        </a:rPr>
                        <a:t>394 764 </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a:rPr>
                        <a:t>-78 593 </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a:rPr>
                        <a:t>5,2</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a:rPr>
                        <a:t>6,3</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a:rPr>
                        <a:t>4,8</a:t>
                      </a:r>
                    </a:p>
                  </a:txBody>
                  <a:tcPr marL="9525" marR="9525" marT="9525" marB="0" anchor="ctr"/>
                </a:tc>
                <a:extLst>
                  <a:ext uri="{0D108BD9-81ED-4DB2-BD59-A6C34878D82A}">
                    <a16:rowId xmlns:a16="http://schemas.microsoft.com/office/drawing/2014/main" val="1544414373"/>
                  </a:ext>
                </a:extLst>
              </a:tr>
              <a:tr h="320529">
                <a:tc>
                  <a:txBody>
                    <a:bodyPr/>
                    <a:lstStyle/>
                    <a:p>
                      <a:pPr marL="72000" algn="l" fontAlgn="b"/>
                      <a:r>
                        <a:rPr lang="sv-SE" sz="800" u="none" strike="noStrike" dirty="0">
                          <a:effectLst/>
                        </a:rPr>
                        <a:t>Stockholmsregionen</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700" b="0" i="0" u="none" strike="noStrike">
                          <a:solidFill>
                            <a:srgbClr val="000000"/>
                          </a:solidFill>
                          <a:effectLst/>
                          <a:latin typeface="Futura Std Book" panose="020B0502020204020303"/>
                        </a:rPr>
                        <a:t>188 741 </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a:rPr>
                        <a:t>-30 763 </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a:rPr>
                        <a:t>5,5</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a:rPr>
                        <a:t>6,4</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a:rPr>
                        <a:t>4,7</a:t>
                      </a:r>
                    </a:p>
                  </a:txBody>
                  <a:tcPr marL="9525" marR="9525" marT="9525" marB="0" anchor="ctr"/>
                </a:tc>
                <a:extLst>
                  <a:ext uri="{0D108BD9-81ED-4DB2-BD59-A6C34878D82A}">
                    <a16:rowId xmlns:a16="http://schemas.microsoft.com/office/drawing/2014/main" val="4178915708"/>
                  </a:ext>
                </a:extLst>
              </a:tr>
              <a:tr h="320529">
                <a:tc>
                  <a:txBody>
                    <a:bodyPr/>
                    <a:lstStyle/>
                    <a:p>
                      <a:pPr marL="72000" algn="l" fontAlgn="b"/>
                      <a:r>
                        <a:rPr lang="sv-SE" sz="800" b="1" u="none" strike="noStrike" dirty="0">
                          <a:effectLst/>
                        </a:rPr>
                        <a:t>Dalarnas län</a:t>
                      </a:r>
                      <a:endParaRPr lang="sv-SE" sz="800" b="1" i="0" u="none" strike="noStrike" dirty="0">
                        <a:solidFill>
                          <a:srgbClr val="000000"/>
                        </a:solidFill>
                        <a:effectLst/>
                        <a:latin typeface="Futura Std Book" panose="020B0502020204020303"/>
                      </a:endParaRP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a:rPr>
                        <a:t>8 980 </a:t>
                      </a: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a:rPr>
                        <a:t>-1 643 </a:t>
                      </a: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a:rPr>
                        <a:t>4,4</a:t>
                      </a: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a:rPr>
                        <a:t>5,2</a:t>
                      </a: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a:rPr>
                        <a:t>4,4</a:t>
                      </a:r>
                    </a:p>
                  </a:txBody>
                  <a:tcPr marL="9525" marR="9525" marT="9525" marB="0" anchor="ctr"/>
                </a:tc>
                <a:extLst>
                  <a:ext uri="{0D108BD9-81ED-4DB2-BD59-A6C34878D82A}">
                    <a16:rowId xmlns:a16="http://schemas.microsoft.com/office/drawing/2014/main" val="1554613420"/>
                  </a:ext>
                </a:extLst>
              </a:tr>
              <a:tr h="320529">
                <a:tc>
                  <a:txBody>
                    <a:bodyPr/>
                    <a:lstStyle/>
                    <a:p>
                      <a:pPr marL="72000" marR="0" lvl="0" indent="0" algn="l" defTabSz="914400" rtl="0" eaLnBrk="1" fontAlgn="b" latinLnBrk="0" hangingPunct="1">
                        <a:lnSpc>
                          <a:spcPct val="100000"/>
                        </a:lnSpc>
                        <a:spcBef>
                          <a:spcPts val="0"/>
                        </a:spcBef>
                        <a:spcAft>
                          <a:spcPts val="0"/>
                        </a:spcAft>
                        <a:buClrTx/>
                        <a:buSzTx/>
                        <a:buFontTx/>
                        <a:buNone/>
                        <a:tabLst/>
                        <a:defRPr/>
                      </a:pPr>
                      <a:r>
                        <a:rPr lang="sv-SE" sz="800" b="1" u="none" strike="noStrike">
                          <a:effectLst/>
                        </a:rPr>
                        <a:t>Ludvika kommun</a:t>
                      </a:r>
                      <a:endParaRPr lang="sv-SE" sz="800" b="1" i="0" u="none" strike="noStrike">
                        <a:solidFill>
                          <a:srgbClr val="000000"/>
                        </a:solidFill>
                        <a:effectLst/>
                        <a:latin typeface="+mn-lt"/>
                      </a:endParaRP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a:rPr>
                        <a:t>1 226 </a:t>
                      </a: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a:rPr>
                        <a:t>-245 </a:t>
                      </a: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a:rPr>
                        <a:t>6,6</a:t>
                      </a: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a:rPr>
                        <a:t>7,9</a:t>
                      </a: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a:rPr>
                        <a:t>6,0</a:t>
                      </a:r>
                    </a:p>
                  </a:txBody>
                  <a:tcPr marL="9525" marR="9525" marT="9525" marB="0" anchor="ctr"/>
                </a:tc>
                <a:extLst>
                  <a:ext uri="{0D108BD9-81ED-4DB2-BD59-A6C34878D82A}">
                    <a16:rowId xmlns:a16="http://schemas.microsoft.com/office/drawing/2014/main" val="923977588"/>
                  </a:ext>
                </a:extLst>
              </a:tr>
              <a:tr h="320529">
                <a:tc>
                  <a:txBody>
                    <a:bodyPr/>
                    <a:lstStyle/>
                    <a:p>
                      <a:pPr marL="72000" algn="l" fontAlgn="b"/>
                      <a:r>
                        <a:rPr lang="sv-SE" sz="800" b="1" u="none" strike="noStrike">
                          <a:effectLst/>
                        </a:rPr>
                        <a:t>Smedjebackens kommun</a:t>
                      </a:r>
                      <a:endParaRPr lang="sv-SE" sz="800" b="1" i="0" u="none" strike="noStrike" dirty="0">
                        <a:solidFill>
                          <a:srgbClr val="000000"/>
                        </a:solidFill>
                        <a:effectLst/>
                        <a:latin typeface="Futura Std Book" panose="020B0502020204020303"/>
                      </a:endParaRP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a:rPr>
                        <a:t>308 </a:t>
                      </a: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a:rPr>
                        <a:t>-11 </a:t>
                      </a: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a:rPr>
                        <a:t>4,0</a:t>
                      </a: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a:rPr>
                        <a:t>4,1</a:t>
                      </a:r>
                    </a:p>
                  </a:txBody>
                  <a:tcPr marL="9525" marR="9525" marT="9525" marB="0" anchor="ctr"/>
                </a:tc>
                <a:tc>
                  <a:txBody>
                    <a:bodyPr/>
                    <a:lstStyle/>
                    <a:p>
                      <a:pPr algn="ctr" fontAlgn="ctr"/>
                      <a:r>
                        <a:rPr lang="sv-SE" sz="700" b="1" i="0" u="none" strike="noStrike" dirty="0">
                          <a:solidFill>
                            <a:srgbClr val="000000"/>
                          </a:solidFill>
                          <a:effectLst/>
                          <a:latin typeface="Futura Std Book" panose="020B0502020204020303"/>
                        </a:rPr>
                        <a:t>2,8</a:t>
                      </a:r>
                    </a:p>
                  </a:txBody>
                  <a:tcPr marL="9525" marR="9525" marT="9525" marB="0" anchor="ctr"/>
                </a:tc>
                <a:extLst>
                  <a:ext uri="{0D108BD9-81ED-4DB2-BD59-A6C34878D82A}">
                    <a16:rowId xmlns:a16="http://schemas.microsoft.com/office/drawing/2014/main" val="2316436672"/>
                  </a:ext>
                </a:extLst>
              </a:tr>
            </a:tbl>
          </a:graphicData>
        </a:graphic>
      </p:graphicFrame>
      <p:graphicFrame>
        <p:nvGraphicFramePr>
          <p:cNvPr id="13" name="Diagram 12">
            <a:extLst>
              <a:ext uri="{FF2B5EF4-FFF2-40B4-BE49-F238E27FC236}">
                <a16:creationId xmlns:a16="http://schemas.microsoft.com/office/drawing/2014/main" id="{85D31AC6-BD2D-4AFE-9D56-E6675E9BBE53}"/>
              </a:ext>
            </a:extLst>
          </p:cNvPr>
          <p:cNvGraphicFramePr>
            <a:graphicFrameLocks/>
          </p:cNvGraphicFramePr>
          <p:nvPr>
            <p:extLst>
              <p:ext uri="{D42A27DB-BD31-4B8C-83A1-F6EECF244321}">
                <p14:modId xmlns:p14="http://schemas.microsoft.com/office/powerpoint/2010/main" val="2454015949"/>
              </p:ext>
            </p:extLst>
          </p:nvPr>
        </p:nvGraphicFramePr>
        <p:xfrm>
          <a:off x="704669" y="1709737"/>
          <a:ext cx="5892684" cy="40472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74673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2CD0751C-4FF8-45CE-BACD-DDE0FA873C1D}"/>
              </a:ext>
            </a:extLst>
          </p:cNvPr>
          <p:cNvSpPr>
            <a:spLocks noGrp="1"/>
          </p:cNvSpPr>
          <p:nvPr>
            <p:ph type="title"/>
          </p:nvPr>
        </p:nvSpPr>
        <p:spPr/>
        <p:txBody>
          <a:bodyPr/>
          <a:lstStyle/>
          <a:p>
            <a:r>
              <a:rPr lang="sv-SE" dirty="0"/>
              <a:t>Arbetslöshet efter kategori</a:t>
            </a:r>
          </a:p>
        </p:txBody>
      </p:sp>
      <p:graphicFrame>
        <p:nvGraphicFramePr>
          <p:cNvPr id="6" name="Platshållare för innehåll 4">
            <a:extLst>
              <a:ext uri="{FF2B5EF4-FFF2-40B4-BE49-F238E27FC236}">
                <a16:creationId xmlns:a16="http://schemas.microsoft.com/office/drawing/2014/main" id="{159ACD62-4702-4221-B503-7B3F925A622F}"/>
              </a:ext>
            </a:extLst>
          </p:cNvPr>
          <p:cNvGraphicFramePr>
            <a:graphicFrameLocks noGrp="1"/>
          </p:cNvGraphicFramePr>
          <p:nvPr>
            <p:ph idx="1"/>
            <p:extLst>
              <p:ext uri="{D42A27DB-BD31-4B8C-83A1-F6EECF244321}">
                <p14:modId xmlns:p14="http://schemas.microsoft.com/office/powerpoint/2010/main" val="2752180685"/>
              </p:ext>
            </p:extLst>
          </p:nvPr>
        </p:nvGraphicFramePr>
        <p:xfrm>
          <a:off x="1882773" y="1552559"/>
          <a:ext cx="8426449" cy="4435718"/>
        </p:xfrm>
        <a:graphic>
          <a:graphicData uri="http://schemas.openxmlformats.org/drawingml/2006/table">
            <a:tbl>
              <a:tblPr firstRow="1" bandRow="1">
                <a:tableStyleId>{5C22544A-7EE6-4342-B048-85BDC9FD1C3A}</a:tableStyleId>
              </a:tblPr>
              <a:tblGrid>
                <a:gridCol w="2563392">
                  <a:extLst>
                    <a:ext uri="{9D8B030D-6E8A-4147-A177-3AD203B41FA5}">
                      <a16:colId xmlns:a16="http://schemas.microsoft.com/office/drawing/2014/main" val="452260278"/>
                    </a:ext>
                  </a:extLst>
                </a:gridCol>
                <a:gridCol w="2004969">
                  <a:extLst>
                    <a:ext uri="{9D8B030D-6E8A-4147-A177-3AD203B41FA5}">
                      <a16:colId xmlns:a16="http://schemas.microsoft.com/office/drawing/2014/main" val="1889858293"/>
                    </a:ext>
                  </a:extLst>
                </a:gridCol>
                <a:gridCol w="1661339">
                  <a:extLst>
                    <a:ext uri="{9D8B030D-6E8A-4147-A177-3AD203B41FA5}">
                      <a16:colId xmlns:a16="http://schemas.microsoft.com/office/drawing/2014/main" val="1671515360"/>
                    </a:ext>
                  </a:extLst>
                </a:gridCol>
                <a:gridCol w="1126252">
                  <a:extLst>
                    <a:ext uri="{9D8B030D-6E8A-4147-A177-3AD203B41FA5}">
                      <a16:colId xmlns:a16="http://schemas.microsoft.com/office/drawing/2014/main" val="2818758293"/>
                    </a:ext>
                  </a:extLst>
                </a:gridCol>
                <a:gridCol w="1070497">
                  <a:extLst>
                    <a:ext uri="{9D8B030D-6E8A-4147-A177-3AD203B41FA5}">
                      <a16:colId xmlns:a16="http://schemas.microsoft.com/office/drawing/2014/main" val="1452816917"/>
                    </a:ext>
                  </a:extLst>
                </a:gridCol>
              </a:tblGrid>
              <a:tr h="257558">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b="0">
                          <a:solidFill>
                            <a:schemeClr val="bg1"/>
                          </a:solidFill>
                        </a:rPr>
                        <a:t>Antal</a:t>
                      </a:r>
                      <a:endParaRPr lang="sv-SE" sz="1000" b="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b="0">
                          <a:solidFill>
                            <a:schemeClr val="bg1"/>
                          </a:solidFill>
                        </a:rPr>
                        <a:t>Förändring (antal)</a:t>
                      </a:r>
                      <a:endParaRPr lang="sv-SE" sz="1000" dirty="0">
                        <a:solidFill>
                          <a:schemeClr val="bg1"/>
                        </a:solidFill>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052364"/>
                    </a:solidFill>
                  </a:tcPr>
                </a:tc>
                <a:tc gridSpan="2">
                  <a:txBody>
                    <a:bodyPr/>
                    <a:lstStyle/>
                    <a:p>
                      <a:pPr algn="ctr"/>
                      <a:r>
                        <a:rPr lang="sv-SE" sz="1000" b="0" dirty="0">
                          <a:solidFill>
                            <a:schemeClr val="bg1"/>
                          </a:solidFill>
                        </a:rPr>
                        <a:t>Förändring (%)</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hMerge="1">
                  <a:txBody>
                    <a:bodyPr/>
                    <a:lstStyle/>
                    <a:p>
                      <a:endParaRPr lang="sv-SE"/>
                    </a:p>
                  </a:txBody>
                  <a:tcPr/>
                </a:tc>
                <a:extLst>
                  <a:ext uri="{0D108BD9-81ED-4DB2-BD59-A6C34878D82A}">
                    <a16:rowId xmlns:a16="http://schemas.microsoft.com/office/drawing/2014/main" val="2696100177"/>
                  </a:ext>
                </a:extLst>
              </a:tr>
              <a:tr h="273655">
                <a:tc>
                  <a:txBody>
                    <a:bodyPr/>
                    <a:lstStyle/>
                    <a:p>
                      <a:pPr algn="l"/>
                      <a:r>
                        <a:rPr lang="sv-SE" sz="1200" b="1">
                          <a:solidFill>
                            <a:schemeClr val="bg1"/>
                          </a:solidFill>
                        </a:rPr>
                        <a:t>Dalarnas </a:t>
                      </a:r>
                      <a:r>
                        <a:rPr lang="sv-SE" sz="1200" b="1" dirty="0">
                          <a:solidFill>
                            <a:schemeClr val="bg1"/>
                          </a:solidFill>
                        </a:rPr>
                        <a:t>län</a:t>
                      </a:r>
                    </a:p>
                  </a:txBody>
                  <a:tcPr marL="18000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dirty="0">
                          <a:solidFill>
                            <a:srgbClr val="FFFFFF"/>
                          </a:solidFill>
                          <a:effectLst/>
                          <a:latin typeface="Futura Std Book" panose="020B0502020204020303" pitchFamily="34" charset="0"/>
                        </a:rPr>
                        <a:t>2021 kv3</a:t>
                      </a:r>
                    </a:p>
                  </a:txBody>
                  <a:tcPr marL="9525" marR="9525" marT="9525"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a:solidFill>
                            <a:srgbClr val="FFFFFF"/>
                          </a:solidFill>
                          <a:effectLst/>
                          <a:latin typeface="Futura Std Book" panose="020B0502020204020303" pitchFamily="34" charset="0"/>
                        </a:rPr>
                        <a:t>-5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3081617630"/>
                  </a:ext>
                </a:extLst>
              </a:tr>
              <a:tr h="177071">
                <a:tc>
                  <a:txBody>
                    <a:bodyPr/>
                    <a:lstStyle/>
                    <a:p>
                      <a:pPr algn="l" fontAlgn="ctr"/>
                      <a:r>
                        <a:rPr lang="sv-SE" sz="800" b="0" i="0" u="none" strike="noStrike" dirty="0">
                          <a:solidFill>
                            <a:srgbClr val="000000"/>
                          </a:solidFill>
                          <a:effectLst/>
                          <a:latin typeface="Futura Std Book" panose="020B0502020204020303"/>
                        </a:rPr>
                        <a:t>Öppet arbetslösa</a:t>
                      </a:r>
                    </a:p>
                  </a:txBody>
                  <a:tcPr marL="180000" marR="9525" marT="9525" marB="0" anchor="ctr">
                    <a:lnL w="12700" cmpd="sng">
                      <a:noFill/>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0" i="0" u="none" strike="noStrike">
                          <a:solidFill>
                            <a:srgbClr val="000000"/>
                          </a:solidFill>
                          <a:effectLst/>
                          <a:latin typeface="Futura Std Book" panose="020B0502020204020303"/>
                        </a:rPr>
                        <a:t>4 540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0" i="0" u="none" strike="noStrike">
                          <a:solidFill>
                            <a:srgbClr val="000000"/>
                          </a:solidFill>
                          <a:effectLst/>
                          <a:latin typeface="Futura Std Book" panose="020B0502020204020303"/>
                        </a:rPr>
                        <a:t>-1 880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0" i="0" u="none" strike="noStrike">
                          <a:solidFill>
                            <a:srgbClr val="000000"/>
                          </a:solidFill>
                          <a:effectLst/>
                          <a:latin typeface="Futura Std Book" panose="020B0502020204020303"/>
                        </a:rPr>
                        <a:t>-29,3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0" i="0" u="none" strike="noStrike">
                          <a:solidFill>
                            <a:srgbClr val="000000"/>
                          </a:solidFill>
                          <a:effectLst/>
                          <a:latin typeface="Futura Std Book" panose="020B0502020204020303"/>
                        </a:rPr>
                        <a:t>-11,7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extLst>
                  <a:ext uri="{0D108BD9-81ED-4DB2-BD59-A6C34878D82A}">
                    <a16:rowId xmlns:a16="http://schemas.microsoft.com/office/drawing/2014/main" val="3745687708"/>
                  </a:ext>
                </a:extLst>
              </a:tr>
              <a:tr h="177071">
                <a:tc>
                  <a:txBody>
                    <a:bodyPr/>
                    <a:lstStyle/>
                    <a:p>
                      <a:pPr lvl="1" algn="l" fontAlgn="ctr"/>
                      <a:r>
                        <a:rPr lang="sv-SE" sz="800" b="0" i="0" u="none" strike="noStrike" dirty="0">
                          <a:solidFill>
                            <a:srgbClr val="000000"/>
                          </a:solidFill>
                          <a:effectLst/>
                          <a:latin typeface="Futura Std Book" panose="020B0502020204020303"/>
                        </a:rPr>
                        <a:t> varav långtidsarbetslösa</a:t>
                      </a:r>
                    </a:p>
                  </a:txBody>
                  <a:tcPr marL="180000" marR="9525" marT="9525" marB="0" anchor="ctr">
                    <a:lnL w="12700" cmpd="sng">
                      <a:noFill/>
                    </a:lnL>
                  </a:tcPr>
                </a:tc>
                <a:tc>
                  <a:txBody>
                    <a:bodyPr/>
                    <a:lstStyle/>
                    <a:p>
                      <a:pPr algn="ctr" fontAlgn="ctr"/>
                      <a:r>
                        <a:rPr lang="sv-SE" sz="800" b="0" i="0" u="none" strike="noStrike">
                          <a:solidFill>
                            <a:srgbClr val="000000"/>
                          </a:solidFill>
                          <a:effectLst/>
                          <a:latin typeface="Futura Std Book" panose="020B0502020204020303"/>
                        </a:rPr>
                        <a:t>1 614</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-523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-24,5</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5,4</a:t>
                      </a:r>
                    </a:p>
                  </a:txBody>
                  <a:tcPr marL="9525" marR="9525" marT="9525" marB="0" anchor="ctr"/>
                </a:tc>
                <a:extLst>
                  <a:ext uri="{0D108BD9-81ED-4DB2-BD59-A6C34878D82A}">
                    <a16:rowId xmlns:a16="http://schemas.microsoft.com/office/drawing/2014/main" val="293360832"/>
                  </a:ext>
                </a:extLst>
              </a:tr>
              <a:tr h="177071">
                <a:tc>
                  <a:txBody>
                    <a:bodyPr/>
                    <a:lstStyle/>
                    <a:p>
                      <a:pPr lvl="1" algn="l" fontAlgn="ctr"/>
                      <a:r>
                        <a:rPr lang="sv-SE" sz="800" b="0" i="0" u="none" strike="noStrike" dirty="0">
                          <a:solidFill>
                            <a:srgbClr val="000000"/>
                          </a:solidFill>
                          <a:effectLst/>
                          <a:latin typeface="Futura Std Book" panose="020B0502020204020303"/>
                        </a:rPr>
                        <a:t> varav ungdomsarbetslösa</a:t>
                      </a:r>
                    </a:p>
                  </a:txBody>
                  <a:tcPr marL="180000" marR="9525" marT="9525" marB="0" anchor="ctr">
                    <a:lnL w="12700" cmpd="sng">
                      <a:noFill/>
                    </a:lnL>
                  </a:tcPr>
                </a:tc>
                <a:tc>
                  <a:txBody>
                    <a:bodyPr/>
                    <a:lstStyle/>
                    <a:p>
                      <a:pPr algn="ctr" fontAlgn="ctr"/>
                      <a:r>
                        <a:rPr lang="sv-SE" sz="800" b="0" i="0" u="none" strike="noStrike">
                          <a:solidFill>
                            <a:srgbClr val="000000"/>
                          </a:solidFill>
                          <a:effectLst/>
                          <a:latin typeface="Futura Std Book" panose="020B0502020204020303"/>
                        </a:rPr>
                        <a:t>611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-374</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-38,0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-34,9</a:t>
                      </a:r>
                    </a:p>
                  </a:txBody>
                  <a:tcPr marL="9525" marR="9525" marT="9525" marB="0" anchor="ctr"/>
                </a:tc>
                <a:extLst>
                  <a:ext uri="{0D108BD9-81ED-4DB2-BD59-A6C34878D82A}">
                    <a16:rowId xmlns:a16="http://schemas.microsoft.com/office/drawing/2014/main" val="1559525621"/>
                  </a:ext>
                </a:extLst>
              </a:tr>
              <a:tr h="177071">
                <a:tc>
                  <a:txBody>
                    <a:bodyPr/>
                    <a:lstStyle/>
                    <a:p>
                      <a:pPr algn="l" fontAlgn="ctr"/>
                      <a:r>
                        <a:rPr lang="sv-SE" sz="800" b="0" i="0" u="none" strike="noStrike" dirty="0">
                          <a:solidFill>
                            <a:srgbClr val="000000"/>
                          </a:solidFill>
                          <a:effectLst/>
                          <a:latin typeface="Futura Std Book" panose="020B0502020204020303"/>
                        </a:rPr>
                        <a:t>Aktivitetsstöd</a:t>
                      </a:r>
                    </a:p>
                  </a:txBody>
                  <a:tcPr marL="180000" marR="9525" marT="9525" marB="0" anchor="ctr">
                    <a:lnL w="12700" cmpd="sng">
                      <a:noFill/>
                    </a:lnL>
                  </a:tcPr>
                </a:tc>
                <a:tc>
                  <a:txBody>
                    <a:bodyPr/>
                    <a:lstStyle/>
                    <a:p>
                      <a:pPr algn="ctr" fontAlgn="ctr"/>
                      <a:r>
                        <a:rPr lang="sv-SE" sz="800" b="0" i="0" u="none" strike="noStrike">
                          <a:solidFill>
                            <a:srgbClr val="000000"/>
                          </a:solidFill>
                          <a:effectLst/>
                          <a:latin typeface="Futura Std Book" panose="020B0502020204020303"/>
                        </a:rPr>
                        <a:t>4 440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237</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5,6</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14,5</a:t>
                      </a:r>
                    </a:p>
                  </a:txBody>
                  <a:tcPr marL="9525" marR="9525" marT="9525" marB="0" anchor="ctr"/>
                </a:tc>
                <a:extLst>
                  <a:ext uri="{0D108BD9-81ED-4DB2-BD59-A6C34878D82A}">
                    <a16:rowId xmlns:a16="http://schemas.microsoft.com/office/drawing/2014/main" val="1947986397"/>
                  </a:ext>
                </a:extLst>
              </a:tr>
              <a:tr h="177071">
                <a:tc>
                  <a:txBody>
                    <a:bodyPr/>
                    <a:lstStyle/>
                    <a:p>
                      <a:pPr lvl="1" algn="l" fontAlgn="ctr"/>
                      <a:r>
                        <a:rPr lang="sv-SE" sz="800" b="0" i="0" u="none" strike="noStrike" dirty="0">
                          <a:solidFill>
                            <a:srgbClr val="000000"/>
                          </a:solidFill>
                          <a:effectLst/>
                          <a:latin typeface="Futura Std Book" panose="020B0502020204020303"/>
                        </a:rPr>
                        <a:t> varav ungdomsarbetslösa m. aktivitetsstöd</a:t>
                      </a:r>
                    </a:p>
                  </a:txBody>
                  <a:tcPr marL="180000" marR="9525" marT="9525" marB="0" anchor="ctr">
                    <a:lnL w="12700" cmpd="sng">
                      <a:noFill/>
                    </a:lnL>
                  </a:tcPr>
                </a:tc>
                <a:tc>
                  <a:txBody>
                    <a:bodyPr/>
                    <a:lstStyle/>
                    <a:p>
                      <a:pPr algn="ctr" fontAlgn="ctr"/>
                      <a:r>
                        <a:rPr lang="sv-SE" sz="800" b="0" i="0" u="none" strike="noStrike">
                          <a:solidFill>
                            <a:srgbClr val="000000"/>
                          </a:solidFill>
                          <a:effectLst/>
                          <a:latin typeface="Futura Std Book" panose="020B0502020204020303"/>
                        </a:rPr>
                        <a:t>623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-47</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-7,0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-15,2</a:t>
                      </a:r>
                    </a:p>
                  </a:txBody>
                  <a:tcPr marL="9525" marR="9525" marT="9525" marB="0" anchor="ctr"/>
                </a:tc>
                <a:extLst>
                  <a:ext uri="{0D108BD9-81ED-4DB2-BD59-A6C34878D82A}">
                    <a16:rowId xmlns:a16="http://schemas.microsoft.com/office/drawing/2014/main" val="2325918200"/>
                  </a:ext>
                </a:extLst>
              </a:tr>
              <a:tr h="177071">
                <a:tc>
                  <a:txBody>
                    <a:bodyPr/>
                    <a:lstStyle/>
                    <a:p>
                      <a:pPr algn="l" fontAlgn="ctr"/>
                      <a:r>
                        <a:rPr lang="sv-SE" sz="800" b="1" i="0" u="none" strike="noStrike" dirty="0">
                          <a:solidFill>
                            <a:srgbClr val="000000"/>
                          </a:solidFill>
                          <a:effectLst/>
                          <a:latin typeface="Futura Std Book" panose="020B0502020204020303"/>
                        </a:rPr>
                        <a:t>Totalt antal arbetslösa</a:t>
                      </a:r>
                    </a:p>
                  </a:txBody>
                  <a:tcPr marL="180000" marR="9525" marT="9525" marB="0" anchor="ctr">
                    <a:lnL w="12700" cmpd="sng">
                      <a:noFill/>
                    </a:lnL>
                  </a:tcPr>
                </a:tc>
                <a:tc>
                  <a:txBody>
                    <a:bodyPr/>
                    <a:lstStyle/>
                    <a:p>
                      <a:pPr algn="ctr" fontAlgn="ctr"/>
                      <a:r>
                        <a:rPr lang="sv-SE" sz="800" b="1" i="0" u="none" strike="noStrike">
                          <a:solidFill>
                            <a:srgbClr val="000000"/>
                          </a:solidFill>
                          <a:effectLst/>
                          <a:latin typeface="Futura Std Book" panose="020B0502020204020303"/>
                        </a:rPr>
                        <a:t>8 980</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-1 643</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-15,5</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-0,4</a:t>
                      </a:r>
                    </a:p>
                  </a:txBody>
                  <a:tcPr marL="9525" marR="9525" marT="9525" marB="0" anchor="ctr"/>
                </a:tc>
                <a:extLst>
                  <a:ext uri="{0D108BD9-81ED-4DB2-BD59-A6C34878D82A}">
                    <a16:rowId xmlns:a16="http://schemas.microsoft.com/office/drawing/2014/main" val="3944598109"/>
                  </a:ext>
                </a:extLst>
              </a:tr>
              <a:tr h="22536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1000" b="1" i="0" u="none" strike="noStrike" kern="1200">
                          <a:solidFill>
                            <a:srgbClr val="000000"/>
                          </a:solidFill>
                          <a:effectLst/>
                          <a:latin typeface="Futura Std Book" panose="020B0502020204020303"/>
                          <a:ea typeface="+mn-ea"/>
                          <a:cs typeface="+mn-cs"/>
                        </a:rPr>
                        <a:t>Smedjebackens kommun</a:t>
                      </a:r>
                    </a:p>
                  </a:txBody>
                  <a:tcPr marL="180000">
                    <a:lnL w="12700" cmpd="sng">
                      <a:noFill/>
                    </a:lnL>
                  </a:tcPr>
                </a:tc>
                <a:tc>
                  <a:txBody>
                    <a:bodyPr/>
                    <a:lstStyle/>
                    <a:p>
                      <a:pPr algn="ctr" fontAlgn="ctr"/>
                      <a:r>
                        <a:rPr lang="sv-SE" sz="800" b="0" i="0" u="none" strike="noStrike">
                          <a:solidFill>
                            <a:srgbClr val="000000"/>
                          </a:solidFill>
                          <a:effectLst/>
                          <a:latin typeface="Futura Std Book" panose="020B0502020204020303"/>
                        </a:rPr>
                        <a:t>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 </a:t>
                      </a:r>
                    </a:p>
                  </a:txBody>
                  <a:tcPr marL="9525" marR="9525" marT="9525" marB="0" anchor="ctr"/>
                </a:tc>
                <a:extLst>
                  <a:ext uri="{0D108BD9-81ED-4DB2-BD59-A6C34878D82A}">
                    <a16:rowId xmlns:a16="http://schemas.microsoft.com/office/drawing/2014/main" val="1394483087"/>
                  </a:ext>
                </a:extLst>
              </a:tr>
              <a:tr h="177071">
                <a:tc>
                  <a:txBody>
                    <a:bodyPr/>
                    <a:lstStyle/>
                    <a:p>
                      <a:pPr algn="l" fontAlgn="ctr"/>
                      <a:r>
                        <a:rPr lang="sv-SE" sz="800" b="0" i="0" u="none" strike="noStrike" dirty="0">
                          <a:solidFill>
                            <a:srgbClr val="000000"/>
                          </a:solidFill>
                          <a:effectLst/>
                          <a:latin typeface="Futura Std Book" panose="020B0502020204020303"/>
                        </a:rPr>
                        <a:t>Öppet arbetslösa</a:t>
                      </a:r>
                    </a:p>
                  </a:txBody>
                  <a:tcPr marL="180000" marR="9525" marT="9525" marB="0" anchor="ctr">
                    <a:lnL w="12700" cmpd="sng">
                      <a:noFill/>
                    </a:lnL>
                  </a:tcPr>
                </a:tc>
                <a:tc>
                  <a:txBody>
                    <a:bodyPr/>
                    <a:lstStyle/>
                    <a:p>
                      <a:pPr algn="ctr" fontAlgn="ctr"/>
                      <a:r>
                        <a:rPr lang="sv-SE" sz="800" b="0" i="0" u="none" strike="noStrike">
                          <a:solidFill>
                            <a:srgbClr val="000000"/>
                          </a:solidFill>
                          <a:effectLst/>
                          <a:latin typeface="Futura Std Book" panose="020B0502020204020303"/>
                        </a:rPr>
                        <a:t>153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-36</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-19,2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8,2</a:t>
                      </a:r>
                    </a:p>
                  </a:txBody>
                  <a:tcPr marL="9525" marR="9525" marT="9525" marB="0" anchor="ctr"/>
                </a:tc>
                <a:extLst>
                  <a:ext uri="{0D108BD9-81ED-4DB2-BD59-A6C34878D82A}">
                    <a16:rowId xmlns:a16="http://schemas.microsoft.com/office/drawing/2014/main" val="2775197856"/>
                  </a:ext>
                </a:extLst>
              </a:tr>
              <a:tr h="177071">
                <a:tc>
                  <a:txBody>
                    <a:bodyPr/>
                    <a:lstStyle/>
                    <a:p>
                      <a:pPr algn="l" fontAlgn="ctr"/>
                      <a:r>
                        <a:rPr lang="sv-SE" sz="800" b="0" i="0" u="none" strike="noStrike" dirty="0">
                          <a:solidFill>
                            <a:srgbClr val="000000"/>
                          </a:solidFill>
                          <a:effectLst/>
                          <a:latin typeface="Futura Std Book" panose="020B0502020204020303"/>
                        </a:rPr>
                        <a:t> varav långtidsarbetslösa</a:t>
                      </a:r>
                    </a:p>
                  </a:txBody>
                  <a:tcPr marL="180000" marR="9525" marT="9525" marB="0" anchor="ctr">
                    <a:lnL w="12700" cmpd="sng">
                      <a:noFill/>
                    </a:lnL>
                  </a:tcPr>
                </a:tc>
                <a:tc>
                  <a:txBody>
                    <a:bodyPr/>
                    <a:lstStyle/>
                    <a:p>
                      <a:pPr algn="ctr" fontAlgn="ctr"/>
                      <a:r>
                        <a:rPr lang="sv-SE" sz="800" b="0" i="0" u="none" strike="noStrike">
                          <a:solidFill>
                            <a:srgbClr val="000000"/>
                          </a:solidFill>
                          <a:effectLst/>
                          <a:latin typeface="Futura Std Book" panose="020B0502020204020303"/>
                        </a:rPr>
                        <a:t>47</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-25</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-34,7</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28,2</a:t>
                      </a:r>
                    </a:p>
                  </a:txBody>
                  <a:tcPr marL="9525" marR="9525" marT="9525" marB="0" anchor="ctr"/>
                </a:tc>
                <a:extLst>
                  <a:ext uri="{0D108BD9-81ED-4DB2-BD59-A6C34878D82A}">
                    <a16:rowId xmlns:a16="http://schemas.microsoft.com/office/drawing/2014/main" val="1910890941"/>
                  </a:ext>
                </a:extLst>
              </a:tr>
              <a:tr h="177071">
                <a:tc>
                  <a:txBody>
                    <a:bodyPr/>
                    <a:lstStyle/>
                    <a:p>
                      <a:pPr algn="l" fontAlgn="ctr"/>
                      <a:r>
                        <a:rPr lang="sv-SE" sz="800" b="0" i="0" u="none" strike="noStrike" dirty="0">
                          <a:solidFill>
                            <a:srgbClr val="000000"/>
                          </a:solidFill>
                          <a:effectLst/>
                          <a:latin typeface="Futura Std Book" panose="020B0502020204020303"/>
                        </a:rPr>
                        <a:t> varav ungdomsarbetslösa</a:t>
                      </a:r>
                    </a:p>
                  </a:txBody>
                  <a:tcPr marL="180000" marR="9525" marT="9525" marB="0" anchor="ctr">
                    <a:lnL w="12700" cmpd="sng">
                      <a:noFill/>
                    </a:lnL>
                  </a:tcPr>
                </a:tc>
                <a:tc>
                  <a:txBody>
                    <a:bodyPr/>
                    <a:lstStyle/>
                    <a:p>
                      <a:pPr algn="ctr" fontAlgn="ctr"/>
                      <a:r>
                        <a:rPr lang="sv-SE" sz="800" b="0" i="0" u="none" strike="noStrike">
                          <a:solidFill>
                            <a:srgbClr val="000000"/>
                          </a:solidFill>
                          <a:effectLst/>
                          <a:latin typeface="Futura Std Book" panose="020B0502020204020303"/>
                        </a:rPr>
                        <a:t>26</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5,4</a:t>
                      </a:r>
                    </a:p>
                  </a:txBody>
                  <a:tcPr marL="9525" marR="9525" marT="9525" marB="0" anchor="ctr"/>
                </a:tc>
                <a:extLst>
                  <a:ext uri="{0D108BD9-81ED-4DB2-BD59-A6C34878D82A}">
                    <a16:rowId xmlns:a16="http://schemas.microsoft.com/office/drawing/2014/main" val="1887028326"/>
                  </a:ext>
                </a:extLst>
              </a:tr>
              <a:tr h="177071">
                <a:tc>
                  <a:txBody>
                    <a:bodyPr/>
                    <a:lstStyle/>
                    <a:p>
                      <a:pPr algn="l" fontAlgn="ctr"/>
                      <a:r>
                        <a:rPr lang="sv-SE" sz="800" b="0" i="0" u="none" strike="noStrike" dirty="0">
                          <a:solidFill>
                            <a:srgbClr val="000000"/>
                          </a:solidFill>
                          <a:effectLst/>
                          <a:latin typeface="Futura Std Book" panose="020B0502020204020303"/>
                        </a:rPr>
                        <a:t>Aktivitetsstöd</a:t>
                      </a:r>
                    </a:p>
                  </a:txBody>
                  <a:tcPr marL="180000" marR="9525" marT="9525" marB="0" anchor="ctr">
                    <a:lnL w="12700" cmpd="sng">
                      <a:noFill/>
                    </a:lnL>
                  </a:tcPr>
                </a:tc>
                <a:tc>
                  <a:txBody>
                    <a:bodyPr/>
                    <a:lstStyle/>
                    <a:p>
                      <a:pPr algn="ctr" fontAlgn="ctr"/>
                      <a:r>
                        <a:rPr lang="sv-SE" sz="800" b="0" i="0" u="none" strike="noStrike">
                          <a:solidFill>
                            <a:srgbClr val="000000"/>
                          </a:solidFill>
                          <a:effectLst/>
                          <a:latin typeface="Futura Std Book" panose="020B0502020204020303"/>
                        </a:rPr>
                        <a:t>155</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26</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19,9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84,1</a:t>
                      </a:r>
                    </a:p>
                  </a:txBody>
                  <a:tcPr marL="9525" marR="9525" marT="9525" marB="0" anchor="ctr"/>
                </a:tc>
                <a:extLst>
                  <a:ext uri="{0D108BD9-81ED-4DB2-BD59-A6C34878D82A}">
                    <a16:rowId xmlns:a16="http://schemas.microsoft.com/office/drawing/2014/main" val="831698495"/>
                  </a:ext>
                </a:extLst>
              </a:tr>
              <a:tr h="177071">
                <a:tc>
                  <a:txBody>
                    <a:bodyPr/>
                    <a:lstStyle/>
                    <a:p>
                      <a:pPr lvl="1" algn="l" fontAlgn="ctr"/>
                      <a:r>
                        <a:rPr lang="sv-SE" sz="800" b="0" i="0" u="none" strike="noStrike" dirty="0">
                          <a:solidFill>
                            <a:srgbClr val="000000"/>
                          </a:solidFill>
                          <a:effectLst/>
                          <a:latin typeface="Futura Std Book" panose="020B0502020204020303"/>
                        </a:rPr>
                        <a:t> varav ungdomsarbetslösa m. aktivitetsstöd</a:t>
                      </a:r>
                    </a:p>
                  </a:txBody>
                  <a:tcPr marL="180000" marR="9525" marT="9525" marB="0" anchor="ctr">
                    <a:lnL w="12700" cmpd="sng">
                      <a:noFill/>
                    </a:lnL>
                  </a:tcPr>
                </a:tc>
                <a:tc>
                  <a:txBody>
                    <a:bodyPr/>
                    <a:lstStyle/>
                    <a:p>
                      <a:pPr algn="ctr" fontAlgn="ctr"/>
                      <a:r>
                        <a:rPr lang="sv-SE" sz="800" b="0" i="0" u="none" strike="noStrike">
                          <a:solidFill>
                            <a:srgbClr val="000000"/>
                          </a:solidFill>
                          <a:effectLst/>
                          <a:latin typeface="Futura Std Book" panose="020B0502020204020303"/>
                        </a:rPr>
                        <a:t>26</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-5</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-15,2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9,9</a:t>
                      </a:r>
                    </a:p>
                  </a:txBody>
                  <a:tcPr marL="9525" marR="9525" marT="9525" marB="0" anchor="ctr"/>
                </a:tc>
                <a:extLst>
                  <a:ext uri="{0D108BD9-81ED-4DB2-BD59-A6C34878D82A}">
                    <a16:rowId xmlns:a16="http://schemas.microsoft.com/office/drawing/2014/main" val="3835035854"/>
                  </a:ext>
                </a:extLst>
              </a:tr>
              <a:tr h="177071">
                <a:tc>
                  <a:txBody>
                    <a:bodyPr/>
                    <a:lstStyle/>
                    <a:p>
                      <a:pPr algn="l" fontAlgn="ctr"/>
                      <a:r>
                        <a:rPr lang="sv-SE" sz="800" b="1" i="0" u="none" strike="noStrike" dirty="0">
                          <a:solidFill>
                            <a:srgbClr val="000000"/>
                          </a:solidFill>
                          <a:effectLst/>
                          <a:latin typeface="Futura Std Book" panose="020B0502020204020303"/>
                        </a:rPr>
                        <a:t>Totalt antal arbetslösa</a:t>
                      </a:r>
                    </a:p>
                  </a:txBody>
                  <a:tcPr marL="180000" marR="9525" marT="9525" marB="0" anchor="ctr">
                    <a:lnL w="12700" cmpd="sng">
                      <a:noFill/>
                    </a:lnL>
                  </a:tcPr>
                </a:tc>
                <a:tc>
                  <a:txBody>
                    <a:bodyPr/>
                    <a:lstStyle/>
                    <a:p>
                      <a:pPr algn="ctr" fontAlgn="ctr"/>
                      <a:r>
                        <a:rPr lang="sv-SE" sz="800" b="1" i="0" u="none" strike="noStrike">
                          <a:solidFill>
                            <a:srgbClr val="000000"/>
                          </a:solidFill>
                          <a:effectLst/>
                          <a:latin typeface="Futura Std Book" panose="020B0502020204020303"/>
                        </a:rPr>
                        <a:t>308</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-11</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-3,3</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36,5</a:t>
                      </a:r>
                    </a:p>
                  </a:txBody>
                  <a:tcPr marL="9525" marR="9525" marT="9525" marB="0" anchor="ctr"/>
                </a:tc>
                <a:extLst>
                  <a:ext uri="{0D108BD9-81ED-4DB2-BD59-A6C34878D82A}">
                    <a16:rowId xmlns:a16="http://schemas.microsoft.com/office/drawing/2014/main" val="2667704836"/>
                  </a:ext>
                </a:extLst>
              </a:tr>
              <a:tr h="22536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1000" b="1" i="0" u="none" strike="noStrike" kern="1200">
                          <a:solidFill>
                            <a:srgbClr val="000000"/>
                          </a:solidFill>
                          <a:effectLst/>
                          <a:latin typeface="Futura Std Book" panose="020B0502020204020303"/>
                          <a:ea typeface="+mn-ea"/>
                          <a:cs typeface="+mn-cs"/>
                        </a:rPr>
                        <a:t>Ludvika kommun</a:t>
                      </a:r>
                    </a:p>
                  </a:txBody>
                  <a:tcPr marL="180000">
                    <a:lnL w="12700" cmpd="sng">
                      <a:noFill/>
                    </a:lnL>
                  </a:tcPr>
                </a:tc>
                <a:tc>
                  <a:txBody>
                    <a:bodyPr/>
                    <a:lstStyle/>
                    <a:p>
                      <a:pPr algn="ctr" fontAlgn="ctr"/>
                      <a:r>
                        <a:rPr lang="sv-SE" sz="800" b="0" i="0" u="none" strike="noStrike">
                          <a:solidFill>
                            <a:srgbClr val="000000"/>
                          </a:solidFill>
                          <a:effectLst/>
                          <a:latin typeface="Futura Std Book" panose="020B0502020204020303"/>
                        </a:rPr>
                        <a:t>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 </a:t>
                      </a:r>
                    </a:p>
                  </a:txBody>
                  <a:tcPr marL="9525" marR="9525" marT="9525" marB="0" anchor="ctr"/>
                </a:tc>
                <a:extLst>
                  <a:ext uri="{0D108BD9-81ED-4DB2-BD59-A6C34878D82A}">
                    <a16:rowId xmlns:a16="http://schemas.microsoft.com/office/drawing/2014/main" val="3365030541"/>
                  </a:ext>
                </a:extLst>
              </a:tr>
              <a:tr h="177071">
                <a:tc>
                  <a:txBody>
                    <a:bodyPr/>
                    <a:lstStyle/>
                    <a:p>
                      <a:pPr algn="l" fontAlgn="ctr"/>
                      <a:r>
                        <a:rPr lang="sv-SE" sz="800" b="0" i="0" u="none" strike="noStrike" dirty="0">
                          <a:solidFill>
                            <a:srgbClr val="000000"/>
                          </a:solidFill>
                          <a:effectLst/>
                          <a:latin typeface="Futura Std Book" panose="020B0502020204020303"/>
                        </a:rPr>
                        <a:t>Öppet arbetslösa</a:t>
                      </a:r>
                    </a:p>
                  </a:txBody>
                  <a:tcPr marL="180000" marR="9525" marT="9525" marB="0" anchor="ctr">
                    <a:lnL w="12700" cmpd="sng">
                      <a:noFill/>
                    </a:lnL>
                  </a:tcPr>
                </a:tc>
                <a:tc>
                  <a:txBody>
                    <a:bodyPr/>
                    <a:lstStyle/>
                    <a:p>
                      <a:pPr algn="ctr" fontAlgn="ctr"/>
                      <a:r>
                        <a:rPr lang="sv-SE" sz="800" b="0" i="0" u="none" strike="noStrike">
                          <a:solidFill>
                            <a:srgbClr val="000000"/>
                          </a:solidFill>
                          <a:effectLst/>
                          <a:latin typeface="Futura Std Book" panose="020B0502020204020303"/>
                        </a:rPr>
                        <a:t>628</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-253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-28,7</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-6,7</a:t>
                      </a:r>
                    </a:p>
                  </a:txBody>
                  <a:tcPr marL="9525" marR="9525" marT="9525" marB="0" anchor="ctr"/>
                </a:tc>
                <a:extLst>
                  <a:ext uri="{0D108BD9-81ED-4DB2-BD59-A6C34878D82A}">
                    <a16:rowId xmlns:a16="http://schemas.microsoft.com/office/drawing/2014/main" val="665517753"/>
                  </a:ext>
                </a:extLst>
              </a:tr>
              <a:tr h="177071">
                <a:tc>
                  <a:txBody>
                    <a:bodyPr/>
                    <a:lstStyle/>
                    <a:p>
                      <a:pPr lvl="1" algn="l" fontAlgn="ctr"/>
                      <a:r>
                        <a:rPr lang="sv-SE" sz="800" b="0" i="0" u="none" strike="noStrike" dirty="0">
                          <a:solidFill>
                            <a:srgbClr val="000000"/>
                          </a:solidFill>
                          <a:effectLst/>
                          <a:latin typeface="Futura Std Book" panose="020B0502020204020303"/>
                        </a:rPr>
                        <a:t> varav långtidsarbetslösa</a:t>
                      </a:r>
                    </a:p>
                  </a:txBody>
                  <a:tcPr marL="180000" marR="9525" marT="9525" marB="0" anchor="ctr">
                    <a:lnL w="12700" cmpd="sng">
                      <a:noFill/>
                    </a:lnL>
                  </a:tcPr>
                </a:tc>
                <a:tc>
                  <a:txBody>
                    <a:bodyPr/>
                    <a:lstStyle/>
                    <a:p>
                      <a:pPr algn="ctr" fontAlgn="ctr"/>
                      <a:r>
                        <a:rPr lang="sv-SE" sz="800" b="0" i="0" u="none" strike="noStrike">
                          <a:solidFill>
                            <a:srgbClr val="000000"/>
                          </a:solidFill>
                          <a:effectLst/>
                          <a:latin typeface="Futura Std Book" panose="020B0502020204020303"/>
                        </a:rPr>
                        <a:t>251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-142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-36,1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23,2</a:t>
                      </a:r>
                    </a:p>
                  </a:txBody>
                  <a:tcPr marL="9525" marR="9525" marT="9525" marB="0" anchor="ctr"/>
                </a:tc>
                <a:extLst>
                  <a:ext uri="{0D108BD9-81ED-4DB2-BD59-A6C34878D82A}">
                    <a16:rowId xmlns:a16="http://schemas.microsoft.com/office/drawing/2014/main" val="1522524775"/>
                  </a:ext>
                </a:extLst>
              </a:tr>
              <a:tr h="177071">
                <a:tc>
                  <a:txBody>
                    <a:bodyPr/>
                    <a:lstStyle/>
                    <a:p>
                      <a:pPr lvl="1" algn="l" fontAlgn="ctr"/>
                      <a:r>
                        <a:rPr lang="sv-SE" sz="800" b="0" i="0" u="none" strike="noStrike" dirty="0">
                          <a:solidFill>
                            <a:srgbClr val="000000"/>
                          </a:solidFill>
                          <a:effectLst/>
                          <a:latin typeface="Futura Std Book" panose="020B0502020204020303"/>
                        </a:rPr>
                        <a:t> varav ungdomsarbetslösa</a:t>
                      </a:r>
                    </a:p>
                  </a:txBody>
                  <a:tcPr marL="180000" marR="9525" marT="9525" marB="0" anchor="ctr">
                    <a:lnL w="12700" cmpd="sng">
                      <a:noFill/>
                    </a:lnL>
                  </a:tcPr>
                </a:tc>
                <a:tc>
                  <a:txBody>
                    <a:bodyPr/>
                    <a:lstStyle/>
                    <a:p>
                      <a:pPr algn="ctr" fontAlgn="ctr"/>
                      <a:r>
                        <a:rPr lang="sv-SE" sz="800" b="0" i="0" u="none" strike="noStrike">
                          <a:solidFill>
                            <a:srgbClr val="000000"/>
                          </a:solidFill>
                          <a:effectLst/>
                          <a:latin typeface="Futura Std Book" panose="020B0502020204020303"/>
                        </a:rPr>
                        <a:t>76</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-28</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-27,1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-37,9</a:t>
                      </a:r>
                    </a:p>
                  </a:txBody>
                  <a:tcPr marL="9525" marR="9525" marT="9525" marB="0" anchor="ctr"/>
                </a:tc>
                <a:extLst>
                  <a:ext uri="{0D108BD9-81ED-4DB2-BD59-A6C34878D82A}">
                    <a16:rowId xmlns:a16="http://schemas.microsoft.com/office/drawing/2014/main" val="1238679176"/>
                  </a:ext>
                </a:extLst>
              </a:tr>
              <a:tr h="177071">
                <a:tc>
                  <a:txBody>
                    <a:bodyPr/>
                    <a:lstStyle/>
                    <a:p>
                      <a:pPr algn="l" fontAlgn="ctr"/>
                      <a:r>
                        <a:rPr lang="sv-SE" sz="800" b="0" i="0" u="none" strike="noStrike" dirty="0">
                          <a:solidFill>
                            <a:srgbClr val="000000"/>
                          </a:solidFill>
                          <a:effectLst/>
                          <a:latin typeface="Futura Std Book" panose="020B0502020204020303"/>
                        </a:rPr>
                        <a:t>Aktivitetsstöd</a:t>
                      </a:r>
                    </a:p>
                  </a:txBody>
                  <a:tcPr marL="180000" marR="9525" marT="9525" marB="0" anchor="ctr">
                    <a:lnL w="12700" cmpd="sng">
                      <a:noFill/>
                    </a:lnL>
                  </a:tcPr>
                </a:tc>
                <a:tc>
                  <a:txBody>
                    <a:bodyPr/>
                    <a:lstStyle/>
                    <a:p>
                      <a:pPr algn="ctr" fontAlgn="ctr"/>
                      <a:r>
                        <a:rPr lang="sv-SE" sz="800" b="0" i="0" u="none" strike="noStrike">
                          <a:solidFill>
                            <a:srgbClr val="000000"/>
                          </a:solidFill>
                          <a:effectLst/>
                          <a:latin typeface="Futura Std Book" panose="020B0502020204020303"/>
                        </a:rPr>
                        <a:t>598</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8</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1,4</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21,5</a:t>
                      </a:r>
                    </a:p>
                  </a:txBody>
                  <a:tcPr marL="9525" marR="9525" marT="9525" marB="0" anchor="ctr"/>
                </a:tc>
                <a:extLst>
                  <a:ext uri="{0D108BD9-81ED-4DB2-BD59-A6C34878D82A}">
                    <a16:rowId xmlns:a16="http://schemas.microsoft.com/office/drawing/2014/main" val="4253026277"/>
                  </a:ext>
                </a:extLst>
              </a:tr>
              <a:tr h="177071">
                <a:tc>
                  <a:txBody>
                    <a:bodyPr/>
                    <a:lstStyle/>
                    <a:p>
                      <a:pPr lvl="1" algn="l" fontAlgn="ctr"/>
                      <a:r>
                        <a:rPr lang="sv-SE" sz="800" b="0" i="0" u="none" strike="noStrike" dirty="0">
                          <a:solidFill>
                            <a:srgbClr val="000000"/>
                          </a:solidFill>
                          <a:effectLst/>
                          <a:latin typeface="Futura Std Book" panose="020B0502020204020303"/>
                        </a:rPr>
                        <a:t> varav ungdomsarbetslösa m. aktivitetsstöd</a:t>
                      </a:r>
                    </a:p>
                  </a:txBody>
                  <a:tcPr marL="180000" marR="9525" marT="9525" marB="0" anchor="ctr">
                    <a:lnL w="12700" cmpd="sng">
                      <a:noFill/>
                    </a:lnL>
                  </a:tcPr>
                </a:tc>
                <a:tc>
                  <a:txBody>
                    <a:bodyPr/>
                    <a:lstStyle/>
                    <a:p>
                      <a:pPr algn="ctr" fontAlgn="ctr"/>
                      <a:r>
                        <a:rPr lang="sv-SE" sz="800" b="0" i="0" u="none" strike="noStrike">
                          <a:solidFill>
                            <a:srgbClr val="000000"/>
                          </a:solidFill>
                          <a:effectLst/>
                          <a:latin typeface="Futura Std Book" panose="020B0502020204020303"/>
                        </a:rPr>
                        <a:t>84</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-20,6</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-21,8</a:t>
                      </a:r>
                    </a:p>
                  </a:txBody>
                  <a:tcPr marL="9525" marR="9525" marT="9525" marB="0" anchor="ctr"/>
                </a:tc>
                <a:extLst>
                  <a:ext uri="{0D108BD9-81ED-4DB2-BD59-A6C34878D82A}">
                    <a16:rowId xmlns:a16="http://schemas.microsoft.com/office/drawing/2014/main" val="3805096232"/>
                  </a:ext>
                </a:extLst>
              </a:tr>
              <a:tr h="177071">
                <a:tc>
                  <a:txBody>
                    <a:bodyPr/>
                    <a:lstStyle/>
                    <a:p>
                      <a:pPr algn="l" fontAlgn="ctr"/>
                      <a:r>
                        <a:rPr lang="sv-SE" sz="800" b="1" i="0" u="none" strike="noStrike" dirty="0">
                          <a:solidFill>
                            <a:srgbClr val="000000"/>
                          </a:solidFill>
                          <a:effectLst/>
                          <a:latin typeface="Futura Std Book" panose="020B0502020204020303"/>
                        </a:rPr>
                        <a:t>Totalt antal arbetslösa</a:t>
                      </a:r>
                    </a:p>
                  </a:txBody>
                  <a:tcPr marL="180000" marR="9525" marT="9525" marB="0" anchor="ctr">
                    <a:lnL w="12700" cmpd="sng">
                      <a:noFill/>
                    </a:lnL>
                  </a:tcPr>
                </a:tc>
                <a:tc>
                  <a:txBody>
                    <a:bodyPr/>
                    <a:lstStyle/>
                    <a:p>
                      <a:pPr algn="ctr" fontAlgn="ctr"/>
                      <a:r>
                        <a:rPr lang="sv-SE" sz="800" b="1" i="0" u="none" strike="noStrike">
                          <a:solidFill>
                            <a:srgbClr val="000000"/>
                          </a:solidFill>
                          <a:effectLst/>
                          <a:latin typeface="Futura Std Book" panose="020B0502020204020303"/>
                        </a:rPr>
                        <a:t>1 226</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-245</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-16,6</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a:rPr>
                        <a:t>5,2</a:t>
                      </a:r>
                    </a:p>
                  </a:txBody>
                  <a:tcPr marL="9525" marR="9525" marT="9525" marB="0" anchor="ctr"/>
                </a:tc>
                <a:extLst>
                  <a:ext uri="{0D108BD9-81ED-4DB2-BD59-A6C34878D82A}">
                    <a16:rowId xmlns:a16="http://schemas.microsoft.com/office/drawing/2014/main" val="980457379"/>
                  </a:ext>
                </a:extLst>
              </a:tr>
            </a:tbl>
          </a:graphicData>
        </a:graphic>
      </p:graphicFrame>
      <p:sp>
        <p:nvSpPr>
          <p:cNvPr id="5" name="textruta 4">
            <a:extLst>
              <a:ext uri="{FF2B5EF4-FFF2-40B4-BE49-F238E27FC236}">
                <a16:creationId xmlns:a16="http://schemas.microsoft.com/office/drawing/2014/main" id="{71F83D03-D305-4B4C-A8B7-9E39D4968B80}"/>
              </a:ext>
            </a:extLst>
          </p:cNvPr>
          <p:cNvSpPr txBox="1"/>
          <p:nvPr/>
        </p:nvSpPr>
        <p:spPr>
          <a:xfrm>
            <a:off x="1882773" y="5988277"/>
            <a:ext cx="1500732" cy="215444"/>
          </a:xfrm>
          <a:prstGeom prst="rect">
            <a:avLst/>
          </a:prstGeom>
          <a:noFill/>
        </p:spPr>
        <p:txBody>
          <a:bodyPr wrap="none" rtlCol="0">
            <a:spAutoFit/>
          </a:bodyPr>
          <a:lstStyle/>
          <a:p>
            <a:r>
              <a:rPr lang="sv-SE" sz="800" dirty="0"/>
              <a:t>Källa: Arbetsförmedlingen </a:t>
            </a:r>
          </a:p>
        </p:txBody>
      </p:sp>
    </p:spTree>
    <p:extLst>
      <p:ext uri="{BB962C8B-B14F-4D97-AF65-F5344CB8AC3E}">
        <p14:creationId xmlns:p14="http://schemas.microsoft.com/office/powerpoint/2010/main" val="3409640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21633" y="342899"/>
            <a:ext cx="8426449" cy="1113955"/>
          </a:xfrm>
        </p:spPr>
        <p:txBody>
          <a:bodyPr/>
          <a:lstStyle/>
          <a:p>
            <a:r>
              <a:rPr lang="sv-SE" dirty="0"/>
              <a:t>Befolkning </a:t>
            </a:r>
          </a:p>
        </p:txBody>
      </p:sp>
      <p:sp>
        <p:nvSpPr>
          <p:cNvPr id="8" name="textruta 7">
            <a:extLst>
              <a:ext uri="{FF2B5EF4-FFF2-40B4-BE49-F238E27FC236}">
                <a16:creationId xmlns:a16="http://schemas.microsoft.com/office/drawing/2014/main" id="{B79D6868-AEFB-4F6E-A0E9-CF7AB0F1BC33}"/>
              </a:ext>
            </a:extLst>
          </p:cNvPr>
          <p:cNvSpPr txBox="1"/>
          <p:nvPr/>
        </p:nvSpPr>
        <p:spPr>
          <a:xfrm>
            <a:off x="721633" y="5756989"/>
            <a:ext cx="1627369" cy="215444"/>
          </a:xfrm>
          <a:prstGeom prst="rect">
            <a:avLst/>
          </a:prstGeom>
          <a:noFill/>
        </p:spPr>
        <p:txBody>
          <a:bodyPr wrap="none" rtlCol="0">
            <a:spAutoFit/>
          </a:bodyPr>
          <a:lstStyle/>
          <a:p>
            <a:r>
              <a:rPr lang="sv-SE" sz="800" dirty="0"/>
              <a:t>Källa: Statistiska centralbyrån</a:t>
            </a:r>
          </a:p>
        </p:txBody>
      </p:sp>
      <p:sp>
        <p:nvSpPr>
          <p:cNvPr id="10" name="Rektangel 9">
            <a:extLst>
              <a:ext uri="{FF2B5EF4-FFF2-40B4-BE49-F238E27FC236}">
                <a16:creationId xmlns:a16="http://schemas.microsoft.com/office/drawing/2014/main" id="{5172B7A3-1950-454E-A840-C9FF0842E69C}"/>
              </a:ext>
            </a:extLst>
          </p:cNvPr>
          <p:cNvSpPr/>
          <p:nvPr/>
        </p:nvSpPr>
        <p:spPr>
          <a:xfrm>
            <a:off x="6744442" y="3429000"/>
            <a:ext cx="4725925" cy="2451100"/>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1" name="Platshållare för innehåll 3">
            <a:extLst>
              <a:ext uri="{FF2B5EF4-FFF2-40B4-BE49-F238E27FC236}">
                <a16:creationId xmlns:a16="http://schemas.microsoft.com/office/drawing/2014/main" id="{85924509-F5D5-4A53-BD50-0F194E9EB15E}"/>
              </a:ext>
            </a:extLst>
          </p:cNvPr>
          <p:cNvSpPr>
            <a:spLocks noGrp="1"/>
          </p:cNvSpPr>
          <p:nvPr>
            <p:ph sz="half" idx="2"/>
          </p:nvPr>
        </p:nvSpPr>
        <p:spPr>
          <a:xfrm>
            <a:off x="6744439" y="2063692"/>
            <a:ext cx="4725925" cy="1361026"/>
          </a:xfrm>
        </p:spPr>
        <p:txBody>
          <a:bodyPr/>
          <a:lstStyle/>
          <a:p>
            <a:pPr lvl="4"/>
            <a:r>
              <a:rPr lang="sv-SE" sz="1400" dirty="0"/>
              <a:t>Folkmängden är i stort sett oförändrad under kvartalet. </a:t>
            </a:r>
          </a:p>
          <a:p>
            <a:pPr lvl="4"/>
            <a:r>
              <a:rPr lang="sv-SE" sz="1400" dirty="0"/>
              <a:t>Det innebär att befolkningstillväxten är lägre än för riket som helhet.</a:t>
            </a:r>
            <a:endParaRPr lang="sv-SE" sz="1800" dirty="0"/>
          </a:p>
        </p:txBody>
      </p:sp>
      <p:sp>
        <p:nvSpPr>
          <p:cNvPr id="27" name="textruta 26">
            <a:extLst>
              <a:ext uri="{FF2B5EF4-FFF2-40B4-BE49-F238E27FC236}">
                <a16:creationId xmlns:a16="http://schemas.microsoft.com/office/drawing/2014/main" id="{6945BE6D-16A8-4FB0-B582-95C86CA8F41F}"/>
              </a:ext>
            </a:extLst>
          </p:cNvPr>
          <p:cNvSpPr txBox="1"/>
          <p:nvPr/>
        </p:nvSpPr>
        <p:spPr>
          <a:xfrm>
            <a:off x="6744440" y="3437565"/>
            <a:ext cx="963725" cy="276999"/>
          </a:xfrm>
          <a:prstGeom prst="rect">
            <a:avLst/>
          </a:prstGeom>
          <a:noFill/>
        </p:spPr>
        <p:txBody>
          <a:bodyPr wrap="none" rtlCol="0">
            <a:spAutoFit/>
          </a:bodyPr>
          <a:lstStyle/>
          <a:p>
            <a:r>
              <a:rPr lang="sv-SE" sz="1200" b="1" dirty="0">
                <a:latin typeface="+mj-lt"/>
                <a:cs typeface="Arial" panose="020B0604020202020204" pitchFamily="34" charset="0"/>
              </a:rPr>
              <a:t>Befolkning</a:t>
            </a:r>
          </a:p>
        </p:txBody>
      </p:sp>
      <p:sp>
        <p:nvSpPr>
          <p:cNvPr id="25" name="textruta 24">
            <a:extLst>
              <a:ext uri="{FF2B5EF4-FFF2-40B4-BE49-F238E27FC236}">
                <a16:creationId xmlns:a16="http://schemas.microsoft.com/office/drawing/2014/main" id="{6AEEC28D-7035-4B16-8EEC-D32667B73FBA}"/>
              </a:ext>
            </a:extLst>
          </p:cNvPr>
          <p:cNvSpPr txBox="1"/>
          <p:nvPr/>
        </p:nvSpPr>
        <p:spPr>
          <a:xfrm>
            <a:off x="721633" y="1458441"/>
            <a:ext cx="3641361" cy="492443"/>
          </a:xfrm>
          <a:prstGeom prst="rect">
            <a:avLst/>
          </a:prstGeom>
          <a:noFill/>
        </p:spPr>
        <p:txBody>
          <a:bodyPr wrap="square" rtlCol="0">
            <a:spAutoFit/>
          </a:bodyPr>
          <a:lstStyle/>
          <a:p>
            <a:r>
              <a:rPr lang="sv-SE" sz="1400" b="1" dirty="0"/>
              <a:t>Befolkningsutveckling</a:t>
            </a:r>
            <a:r>
              <a:rPr lang="sv-SE" sz="1400" dirty="0"/>
              <a:t/>
            </a:r>
            <a:br>
              <a:rPr lang="sv-SE" sz="1400" dirty="0"/>
            </a:br>
            <a:r>
              <a:rPr lang="sv-SE" sz="1200" dirty="0"/>
              <a:t>Index 100 = 2011 kv3</a:t>
            </a:r>
          </a:p>
        </p:txBody>
      </p:sp>
      <p:graphicFrame>
        <p:nvGraphicFramePr>
          <p:cNvPr id="17" name="Tabell 16">
            <a:extLst>
              <a:ext uri="{FF2B5EF4-FFF2-40B4-BE49-F238E27FC236}">
                <a16:creationId xmlns:a16="http://schemas.microsoft.com/office/drawing/2014/main" id="{9F7CADBA-7CDD-4BB2-B762-441758633BD0}"/>
              </a:ext>
            </a:extLst>
          </p:cNvPr>
          <p:cNvGraphicFramePr>
            <a:graphicFrameLocks noGrp="1"/>
          </p:cNvGraphicFramePr>
          <p:nvPr>
            <p:extLst>
              <p:ext uri="{D42A27DB-BD31-4B8C-83A1-F6EECF244321}">
                <p14:modId xmlns:p14="http://schemas.microsoft.com/office/powerpoint/2010/main" val="1049753041"/>
              </p:ext>
            </p:extLst>
          </p:nvPr>
        </p:nvGraphicFramePr>
        <p:xfrm>
          <a:off x="6744439" y="3753427"/>
          <a:ext cx="4725925" cy="2135238"/>
        </p:xfrm>
        <a:graphic>
          <a:graphicData uri="http://schemas.openxmlformats.org/drawingml/2006/table">
            <a:tbl>
              <a:tblPr bandRow="1">
                <a:tableStyleId>{2D5ABB26-0587-4C30-8999-92F81FD0307C}</a:tableStyleId>
              </a:tblPr>
              <a:tblGrid>
                <a:gridCol w="1736000">
                  <a:extLst>
                    <a:ext uri="{9D8B030D-6E8A-4147-A177-3AD203B41FA5}">
                      <a16:colId xmlns:a16="http://schemas.microsoft.com/office/drawing/2014/main" val="1678076792"/>
                    </a:ext>
                  </a:extLst>
                </a:gridCol>
                <a:gridCol w="842884">
                  <a:extLst>
                    <a:ext uri="{9D8B030D-6E8A-4147-A177-3AD203B41FA5}">
                      <a16:colId xmlns:a16="http://schemas.microsoft.com/office/drawing/2014/main" val="2601369493"/>
                    </a:ext>
                  </a:extLst>
                </a:gridCol>
                <a:gridCol w="822850">
                  <a:extLst>
                    <a:ext uri="{9D8B030D-6E8A-4147-A177-3AD203B41FA5}">
                      <a16:colId xmlns:a16="http://schemas.microsoft.com/office/drawing/2014/main" val="557263932"/>
                    </a:ext>
                  </a:extLst>
                </a:gridCol>
                <a:gridCol w="748442">
                  <a:extLst>
                    <a:ext uri="{9D8B030D-6E8A-4147-A177-3AD203B41FA5}">
                      <a16:colId xmlns:a16="http://schemas.microsoft.com/office/drawing/2014/main" val="3235649811"/>
                    </a:ext>
                  </a:extLst>
                </a:gridCol>
                <a:gridCol w="575749">
                  <a:extLst>
                    <a:ext uri="{9D8B030D-6E8A-4147-A177-3AD203B41FA5}">
                      <a16:colId xmlns:a16="http://schemas.microsoft.com/office/drawing/2014/main" val="1050073455"/>
                    </a:ext>
                  </a:extLst>
                </a:gridCol>
              </a:tblGrid>
              <a:tr h="305034">
                <a:tc>
                  <a:txBody>
                    <a:bodyPr/>
                    <a:lstStyle/>
                    <a:p>
                      <a:pPr marL="72000" algn="l" fontAlgn="b"/>
                      <a:endParaRPr lang="sv-SE" sz="800" b="0" i="0" u="none" strike="noStrike" dirty="0">
                        <a:solidFill>
                          <a:srgbClr val="000000"/>
                        </a:solidFill>
                        <a:effectLst/>
                        <a:latin typeface="Futura Std Book" panose="020B0502020204020303"/>
                      </a:endParaRPr>
                    </a:p>
                  </a:txBody>
                  <a:tcPr marL="9525" marR="9525" marT="9525" marB="0" anchor="b"/>
                </a:tc>
                <a:tc>
                  <a:txBody>
                    <a:bodyPr/>
                    <a:lstStyle/>
                    <a:p>
                      <a:pPr algn="ctr" fontAlgn="b"/>
                      <a:r>
                        <a:rPr lang="sv-SE" sz="800" b="0" i="0" u="none" strike="noStrike" dirty="0">
                          <a:solidFill>
                            <a:srgbClr val="000000"/>
                          </a:solidFill>
                          <a:effectLst/>
                          <a:latin typeface="Futura Std Book" panose="020B0502020204020303" pitchFamily="34" charset="0"/>
                        </a:rPr>
                        <a:t>2021 kv3</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Förändring -1 år</a:t>
                      </a:r>
                    </a:p>
                  </a:txBody>
                  <a:tcPr marL="9525" marR="9525" marT="9525" marB="0" anchor="b"/>
                </a:tc>
                <a:tc gridSpan="2">
                  <a:txBody>
                    <a:bodyPr/>
                    <a:lstStyle/>
                    <a:p>
                      <a:pPr algn="ctr" fontAlgn="b"/>
                      <a:r>
                        <a:rPr lang="sv-SE" sz="800" b="0" i="0" u="none" strike="noStrike">
                          <a:solidFill>
                            <a:srgbClr val="000000"/>
                          </a:solidFill>
                          <a:effectLst/>
                          <a:latin typeface="Futura Std Book" panose="020B0502020204020303" pitchFamily="34" charset="0"/>
                        </a:rPr>
                        <a:t>Förändring (%) </a:t>
                      </a:r>
                    </a:p>
                  </a:txBody>
                  <a:tcPr marL="9525" marR="9525" marT="9525" marB="0" anchor="b"/>
                </a:tc>
                <a:tc hMerge="1">
                  <a:txBody>
                    <a:bodyPr/>
                    <a:lstStyle/>
                    <a:p>
                      <a:endParaRPr lang="sv-SE"/>
                    </a:p>
                  </a:txBody>
                  <a:tcPr>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941332275"/>
                  </a:ext>
                </a:extLst>
              </a:tr>
              <a:tr h="305034">
                <a:tc>
                  <a:txBody>
                    <a:bodyPr/>
                    <a:lstStyle/>
                    <a:p>
                      <a:pPr marL="72000" algn="l" fontAlgn="b"/>
                      <a:endParaRPr lang="sv-SE" sz="800" b="0" i="0" u="none" strike="noStrike" dirty="0">
                        <a:solidFill>
                          <a:srgbClr val="000000"/>
                        </a:solidFill>
                        <a:effectLst/>
                        <a:latin typeface="Futura Std Book" panose="020B0502020204020303"/>
                      </a:endParaRPr>
                    </a:p>
                  </a:txBody>
                  <a:tcPr marL="9525" marR="9525" marT="9525" marB="0" anchor="b"/>
                </a:tc>
                <a:tc gridSpan="2">
                  <a:txBody>
                    <a:bodyPr/>
                    <a:lstStyle/>
                    <a:p>
                      <a:pPr algn="ctr" fontAlgn="b"/>
                      <a:r>
                        <a:rPr lang="sv-SE" sz="800" b="0" i="0" u="none" strike="noStrike">
                          <a:solidFill>
                            <a:srgbClr val="000000"/>
                          </a:solidFill>
                          <a:effectLst/>
                          <a:latin typeface="Futura Std Book" panose="020B0502020204020303" pitchFamily="34" charset="0"/>
                        </a:rPr>
                        <a:t>(i tusental)</a:t>
                      </a:r>
                    </a:p>
                  </a:txBody>
                  <a:tcPr marL="9525" marR="9525" marT="9525" marB="0" anchor="b"/>
                </a:tc>
                <a:tc hMerge="1">
                  <a:txBody>
                    <a:bodyPr/>
                    <a:lstStyle/>
                    <a:p>
                      <a:endParaRPr lang="sv-SE"/>
                    </a:p>
                  </a:txBody>
                  <a:tcPr>
                    <a:lnT>
                      <a:noFill/>
                    </a:lnT>
                  </a:tcPr>
                </a:tc>
                <a:tc>
                  <a:txBody>
                    <a:bodyPr/>
                    <a:lstStyle/>
                    <a:p>
                      <a:pPr algn="ctr" fontAlgn="b"/>
                      <a:r>
                        <a:rPr lang="sv-SE" sz="800" b="0" i="0" u="none" strike="noStrike">
                          <a:solidFill>
                            <a:srgbClr val="000000"/>
                          </a:solidFill>
                          <a:effectLst/>
                          <a:latin typeface="Futura Std Book" panose="020B0502020204020303" pitchFamily="34" charset="0"/>
                        </a:rPr>
                        <a:t>-1 år</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- 5 år</a:t>
                      </a:r>
                    </a:p>
                  </a:txBody>
                  <a:tcPr marL="9525" marR="9525" marT="9525" marB="0" anchor="b"/>
                </a:tc>
                <a:extLst>
                  <a:ext uri="{0D108BD9-81ED-4DB2-BD59-A6C34878D82A}">
                    <a16:rowId xmlns:a16="http://schemas.microsoft.com/office/drawing/2014/main" val="2973882648"/>
                  </a:ext>
                </a:extLst>
              </a:tr>
              <a:tr h="305034">
                <a:tc>
                  <a:txBody>
                    <a:bodyPr/>
                    <a:lstStyle/>
                    <a:p>
                      <a:pPr marL="72000" algn="l" fontAlgn="b"/>
                      <a:r>
                        <a:rPr lang="sv-SE" sz="800" b="0" u="none" strike="noStrike" dirty="0">
                          <a:effectLst/>
                        </a:rPr>
                        <a:t>Sverige</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10 435,4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62,2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0,6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4,8 </a:t>
                      </a:r>
                    </a:p>
                  </a:txBody>
                  <a:tcPr marL="9525" marR="9525" marT="9525" marB="0" anchor="ctr"/>
                </a:tc>
                <a:extLst>
                  <a:ext uri="{0D108BD9-81ED-4DB2-BD59-A6C34878D82A}">
                    <a16:rowId xmlns:a16="http://schemas.microsoft.com/office/drawing/2014/main" val="1544414373"/>
                  </a:ext>
                </a:extLst>
              </a:tr>
              <a:tr h="305034">
                <a:tc>
                  <a:txBody>
                    <a:bodyPr/>
                    <a:lstStyle/>
                    <a:p>
                      <a:pPr marL="72000" algn="l" fontAlgn="b"/>
                      <a:r>
                        <a:rPr lang="sv-SE" sz="800" b="0" u="none" strike="noStrike" dirty="0">
                          <a:effectLst/>
                        </a:rPr>
                        <a:t>Stockholmsregionen</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4 733,0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31,0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0,7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5,5 </a:t>
                      </a:r>
                    </a:p>
                  </a:txBody>
                  <a:tcPr marL="9525" marR="9525" marT="9525" marB="0" anchor="ctr"/>
                </a:tc>
                <a:extLst>
                  <a:ext uri="{0D108BD9-81ED-4DB2-BD59-A6C34878D82A}">
                    <a16:rowId xmlns:a16="http://schemas.microsoft.com/office/drawing/2014/main" val="4178915708"/>
                  </a:ext>
                </a:extLst>
              </a:tr>
              <a:tr h="305034">
                <a:tc>
                  <a:txBody>
                    <a:bodyPr/>
                    <a:lstStyle/>
                    <a:p>
                      <a:pPr marL="72000" algn="l" fontAlgn="b"/>
                      <a:r>
                        <a:rPr lang="sv-SE" sz="800" b="1" u="none" strike="noStrike" dirty="0">
                          <a:effectLst/>
                        </a:rPr>
                        <a:t>Dalarnas län</a:t>
                      </a:r>
                      <a:endParaRPr lang="sv-SE" sz="800" b="1" i="0" u="none" strike="noStrike" dirty="0">
                        <a:solidFill>
                          <a:srgbClr val="000000"/>
                        </a:solidFill>
                        <a:effectLst/>
                        <a:latin typeface="Futura Std Book" panose="020B0502020204020303"/>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288,1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0,3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0,1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1,7 </a:t>
                      </a:r>
                    </a:p>
                  </a:txBody>
                  <a:tcPr marL="9525" marR="9525" marT="9525" marB="0" anchor="ctr"/>
                </a:tc>
                <a:extLst>
                  <a:ext uri="{0D108BD9-81ED-4DB2-BD59-A6C34878D82A}">
                    <a16:rowId xmlns:a16="http://schemas.microsoft.com/office/drawing/2014/main" val="1554613420"/>
                  </a:ext>
                </a:extLst>
              </a:tr>
              <a:tr h="305034">
                <a:tc>
                  <a:txBody>
                    <a:bodyPr/>
                    <a:lstStyle/>
                    <a:p>
                      <a:pPr marL="72000" marR="0" lvl="0" indent="0" algn="l" defTabSz="914400" rtl="0" eaLnBrk="1" fontAlgn="b" latinLnBrk="0" hangingPunct="1">
                        <a:lnSpc>
                          <a:spcPct val="100000"/>
                        </a:lnSpc>
                        <a:spcBef>
                          <a:spcPts val="0"/>
                        </a:spcBef>
                        <a:spcAft>
                          <a:spcPts val="0"/>
                        </a:spcAft>
                        <a:buClrTx/>
                        <a:buSzTx/>
                        <a:buFontTx/>
                        <a:buNone/>
                        <a:tabLst/>
                        <a:defRPr/>
                      </a:pPr>
                      <a:r>
                        <a:rPr lang="sv-SE" sz="800" b="1" u="none" strike="noStrike">
                          <a:effectLst/>
                        </a:rPr>
                        <a:t>Ludvika kommun</a:t>
                      </a:r>
                      <a:endParaRPr lang="sv-SE" sz="800" b="1" i="0" u="none" strike="noStrike">
                        <a:solidFill>
                          <a:srgbClr val="000000"/>
                        </a:solidFill>
                        <a:effectLst/>
                        <a:latin typeface="+mn-lt"/>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26,5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-0,1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-0,5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-0,8 </a:t>
                      </a:r>
                    </a:p>
                  </a:txBody>
                  <a:tcPr marL="9525" marR="9525" marT="9525" marB="0" anchor="ctr"/>
                </a:tc>
                <a:extLst>
                  <a:ext uri="{0D108BD9-81ED-4DB2-BD59-A6C34878D82A}">
                    <a16:rowId xmlns:a16="http://schemas.microsoft.com/office/drawing/2014/main" val="923977588"/>
                  </a:ext>
                </a:extLst>
              </a:tr>
              <a:tr h="305034">
                <a:tc>
                  <a:txBody>
                    <a:bodyPr/>
                    <a:lstStyle/>
                    <a:p>
                      <a:pPr marL="72000" marR="0" lvl="0" indent="0" algn="l" defTabSz="914400" rtl="0" eaLnBrk="1" fontAlgn="b" latinLnBrk="0" hangingPunct="1">
                        <a:lnSpc>
                          <a:spcPct val="100000"/>
                        </a:lnSpc>
                        <a:spcBef>
                          <a:spcPts val="0"/>
                        </a:spcBef>
                        <a:spcAft>
                          <a:spcPts val="0"/>
                        </a:spcAft>
                        <a:buClrTx/>
                        <a:buSzTx/>
                        <a:buFontTx/>
                        <a:buNone/>
                        <a:tabLst/>
                        <a:defRPr/>
                      </a:pPr>
                      <a:r>
                        <a:rPr lang="sv-SE" sz="800" b="1" u="none" strike="noStrike">
                          <a:effectLst/>
                        </a:rPr>
                        <a:t>Smedjebackens kommun</a:t>
                      </a:r>
                      <a:endParaRPr lang="sv-SE" sz="800" b="1" i="0" u="none" strike="noStrike">
                        <a:solidFill>
                          <a:srgbClr val="000000"/>
                        </a:solidFill>
                        <a:effectLst/>
                        <a:latin typeface="+mn-lt"/>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10,9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0,0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0,3 </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a:rPr>
                        <a:t>0,5 </a:t>
                      </a:r>
                    </a:p>
                  </a:txBody>
                  <a:tcPr marL="9525" marR="9525" marT="9525" marB="0" anchor="ctr"/>
                </a:tc>
                <a:extLst>
                  <a:ext uri="{0D108BD9-81ED-4DB2-BD59-A6C34878D82A}">
                    <a16:rowId xmlns:a16="http://schemas.microsoft.com/office/drawing/2014/main" val="1093937911"/>
                  </a:ext>
                </a:extLst>
              </a:tr>
            </a:tbl>
          </a:graphicData>
        </a:graphic>
      </p:graphicFrame>
      <p:graphicFrame>
        <p:nvGraphicFramePr>
          <p:cNvPr id="13" name="Diagram 12">
            <a:extLst>
              <a:ext uri="{FF2B5EF4-FFF2-40B4-BE49-F238E27FC236}">
                <a16:creationId xmlns:a16="http://schemas.microsoft.com/office/drawing/2014/main" id="{0E30C6A5-820D-4468-9BF9-7E4EAA600C27}"/>
              </a:ext>
            </a:extLst>
          </p:cNvPr>
          <p:cNvGraphicFramePr>
            <a:graphicFrameLocks/>
          </p:cNvGraphicFramePr>
          <p:nvPr>
            <p:extLst>
              <p:ext uri="{D42A27DB-BD31-4B8C-83A1-F6EECF244321}">
                <p14:modId xmlns:p14="http://schemas.microsoft.com/office/powerpoint/2010/main" val="1031566591"/>
              </p:ext>
            </p:extLst>
          </p:nvPr>
        </p:nvGraphicFramePr>
        <p:xfrm>
          <a:off x="730295" y="1894231"/>
          <a:ext cx="5704688" cy="386275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9214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21637" y="342899"/>
            <a:ext cx="8426449" cy="1113955"/>
          </a:xfrm>
        </p:spPr>
        <p:txBody>
          <a:bodyPr/>
          <a:lstStyle/>
          <a:p>
            <a:r>
              <a:rPr lang="sv-SE" dirty="0"/>
              <a:t>Bostadsbyggande</a:t>
            </a:r>
          </a:p>
        </p:txBody>
      </p:sp>
      <p:sp>
        <p:nvSpPr>
          <p:cNvPr id="8" name="textruta 7">
            <a:extLst>
              <a:ext uri="{FF2B5EF4-FFF2-40B4-BE49-F238E27FC236}">
                <a16:creationId xmlns:a16="http://schemas.microsoft.com/office/drawing/2014/main" id="{B79D6868-AEFB-4F6E-A0E9-CF7AB0F1BC33}"/>
              </a:ext>
            </a:extLst>
          </p:cNvPr>
          <p:cNvSpPr txBox="1"/>
          <p:nvPr/>
        </p:nvSpPr>
        <p:spPr>
          <a:xfrm>
            <a:off x="721637" y="5756989"/>
            <a:ext cx="1656223" cy="215444"/>
          </a:xfrm>
          <a:prstGeom prst="rect">
            <a:avLst/>
          </a:prstGeom>
          <a:noFill/>
        </p:spPr>
        <p:txBody>
          <a:bodyPr wrap="none" rtlCol="0">
            <a:spAutoFit/>
          </a:bodyPr>
          <a:lstStyle/>
          <a:p>
            <a:r>
              <a:rPr lang="sv-SE" sz="800" dirty="0"/>
              <a:t>Källa: Statistiska centralbyrån </a:t>
            </a:r>
          </a:p>
        </p:txBody>
      </p:sp>
      <p:sp>
        <p:nvSpPr>
          <p:cNvPr id="10" name="Rektangel 9">
            <a:extLst>
              <a:ext uri="{FF2B5EF4-FFF2-40B4-BE49-F238E27FC236}">
                <a16:creationId xmlns:a16="http://schemas.microsoft.com/office/drawing/2014/main" id="{5172B7A3-1950-454E-A840-C9FF0842E69C}"/>
              </a:ext>
            </a:extLst>
          </p:cNvPr>
          <p:cNvSpPr/>
          <p:nvPr/>
        </p:nvSpPr>
        <p:spPr>
          <a:xfrm>
            <a:off x="6744446" y="3429000"/>
            <a:ext cx="4725917" cy="2451100"/>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1" name="Platshållare för innehåll 3">
            <a:extLst>
              <a:ext uri="{FF2B5EF4-FFF2-40B4-BE49-F238E27FC236}">
                <a16:creationId xmlns:a16="http://schemas.microsoft.com/office/drawing/2014/main" id="{85924509-F5D5-4A53-BD50-0F194E9EB15E}"/>
              </a:ext>
            </a:extLst>
          </p:cNvPr>
          <p:cNvSpPr>
            <a:spLocks noGrp="1"/>
          </p:cNvSpPr>
          <p:nvPr>
            <p:ph sz="half" idx="2"/>
          </p:nvPr>
        </p:nvSpPr>
        <p:spPr>
          <a:xfrm>
            <a:off x="6744444" y="1768943"/>
            <a:ext cx="4725917" cy="1667590"/>
          </a:xfrm>
        </p:spPr>
        <p:txBody>
          <a:bodyPr/>
          <a:lstStyle/>
          <a:p>
            <a:pPr lvl="4"/>
            <a:r>
              <a:rPr lang="sv-SE" sz="1400" dirty="0"/>
              <a:t>Antalet påbörjade lägenheter minskade i länet jämfört med samma period förra året.</a:t>
            </a:r>
          </a:p>
          <a:p>
            <a:pPr lvl="4"/>
            <a:r>
              <a:rPr lang="sv-SE" sz="1400" dirty="0"/>
              <a:t>Flest bostäder påbörjades i kommunerna Falun och Älvdalen.</a:t>
            </a:r>
          </a:p>
          <a:p>
            <a:endParaRPr lang="sv-SE" sz="1800" dirty="0"/>
          </a:p>
        </p:txBody>
      </p:sp>
      <p:sp>
        <p:nvSpPr>
          <p:cNvPr id="27" name="textruta 26">
            <a:extLst>
              <a:ext uri="{FF2B5EF4-FFF2-40B4-BE49-F238E27FC236}">
                <a16:creationId xmlns:a16="http://schemas.microsoft.com/office/drawing/2014/main" id="{6945BE6D-16A8-4FB0-B582-95C86CA8F41F}"/>
              </a:ext>
            </a:extLst>
          </p:cNvPr>
          <p:cNvSpPr txBox="1"/>
          <p:nvPr/>
        </p:nvSpPr>
        <p:spPr>
          <a:xfrm>
            <a:off x="6750672" y="3438721"/>
            <a:ext cx="1540806" cy="276999"/>
          </a:xfrm>
          <a:prstGeom prst="rect">
            <a:avLst/>
          </a:prstGeom>
          <a:noFill/>
        </p:spPr>
        <p:txBody>
          <a:bodyPr wrap="none" rtlCol="0">
            <a:spAutoFit/>
          </a:bodyPr>
          <a:lstStyle/>
          <a:p>
            <a:r>
              <a:rPr lang="sv-SE" sz="1200" b="1" dirty="0">
                <a:latin typeface="+mj-lt"/>
                <a:cs typeface="Arial" panose="020B0604020202020204" pitchFamily="34" charset="0"/>
              </a:rPr>
              <a:t>Bostadsbyggande</a:t>
            </a:r>
          </a:p>
        </p:txBody>
      </p:sp>
      <p:sp>
        <p:nvSpPr>
          <p:cNvPr id="37" name="textruta 36">
            <a:extLst>
              <a:ext uri="{FF2B5EF4-FFF2-40B4-BE49-F238E27FC236}">
                <a16:creationId xmlns:a16="http://schemas.microsoft.com/office/drawing/2014/main" id="{AA5C7BA9-BFDC-48E1-9434-68AD052BEC58}"/>
              </a:ext>
            </a:extLst>
          </p:cNvPr>
          <p:cNvSpPr txBox="1"/>
          <p:nvPr/>
        </p:nvSpPr>
        <p:spPr>
          <a:xfrm>
            <a:off x="10314941" y="5882288"/>
            <a:ext cx="1181734" cy="184666"/>
          </a:xfrm>
          <a:prstGeom prst="rect">
            <a:avLst/>
          </a:prstGeom>
          <a:noFill/>
        </p:spPr>
        <p:txBody>
          <a:bodyPr wrap="none" rtlCol="0">
            <a:spAutoFit/>
          </a:bodyPr>
          <a:lstStyle/>
          <a:p>
            <a:r>
              <a:rPr lang="sv-SE" sz="600" dirty="0"/>
              <a:t>* De fyra senaste kvartalen</a:t>
            </a:r>
          </a:p>
        </p:txBody>
      </p:sp>
      <p:sp>
        <p:nvSpPr>
          <p:cNvPr id="25" name="textruta 24">
            <a:extLst>
              <a:ext uri="{FF2B5EF4-FFF2-40B4-BE49-F238E27FC236}">
                <a16:creationId xmlns:a16="http://schemas.microsoft.com/office/drawing/2014/main" id="{6AEEC28D-7035-4B16-8EEC-D32667B73FBA}"/>
              </a:ext>
            </a:extLst>
          </p:cNvPr>
          <p:cNvSpPr txBox="1"/>
          <p:nvPr/>
        </p:nvSpPr>
        <p:spPr>
          <a:xfrm>
            <a:off x="721637" y="1456854"/>
            <a:ext cx="4189997" cy="492443"/>
          </a:xfrm>
          <a:prstGeom prst="rect">
            <a:avLst/>
          </a:prstGeom>
          <a:noFill/>
        </p:spPr>
        <p:txBody>
          <a:bodyPr wrap="square" rtlCol="0">
            <a:spAutoFit/>
          </a:bodyPr>
          <a:lstStyle/>
          <a:p>
            <a:r>
              <a:rPr lang="sv-SE" sz="1400" b="1" dirty="0"/>
              <a:t>Påbörjade lägenheter</a:t>
            </a:r>
            <a:r>
              <a:rPr lang="sv-SE" sz="1400" dirty="0"/>
              <a:t/>
            </a:r>
            <a:br>
              <a:rPr lang="sv-SE" sz="1400" dirty="0"/>
            </a:br>
            <a:r>
              <a:rPr lang="sv-SE" sz="1200" dirty="0"/>
              <a:t>Index 100 = 2011 kv3</a:t>
            </a:r>
            <a:endParaRPr lang="sv-SE" sz="1400" dirty="0"/>
          </a:p>
        </p:txBody>
      </p:sp>
      <p:graphicFrame>
        <p:nvGraphicFramePr>
          <p:cNvPr id="26" name="Tabell 25">
            <a:extLst>
              <a:ext uri="{FF2B5EF4-FFF2-40B4-BE49-F238E27FC236}">
                <a16:creationId xmlns:a16="http://schemas.microsoft.com/office/drawing/2014/main" id="{600E56B2-A14E-4F5B-AD0A-94D39A0FE262}"/>
              </a:ext>
            </a:extLst>
          </p:cNvPr>
          <p:cNvGraphicFramePr>
            <a:graphicFrameLocks noGrp="1"/>
          </p:cNvGraphicFramePr>
          <p:nvPr>
            <p:extLst>
              <p:ext uri="{D42A27DB-BD31-4B8C-83A1-F6EECF244321}">
                <p14:modId xmlns:p14="http://schemas.microsoft.com/office/powerpoint/2010/main" val="65441405"/>
              </p:ext>
            </p:extLst>
          </p:nvPr>
        </p:nvGraphicFramePr>
        <p:xfrm>
          <a:off x="6744445" y="3734254"/>
          <a:ext cx="4725916" cy="2145846"/>
        </p:xfrm>
        <a:graphic>
          <a:graphicData uri="http://schemas.openxmlformats.org/drawingml/2006/table">
            <a:tbl>
              <a:tblPr bandRow="1">
                <a:tableStyleId>{2D5ABB26-0587-4C30-8999-92F81FD0307C}</a:tableStyleId>
              </a:tblPr>
              <a:tblGrid>
                <a:gridCol w="1543718">
                  <a:extLst>
                    <a:ext uri="{9D8B030D-6E8A-4147-A177-3AD203B41FA5}">
                      <a16:colId xmlns:a16="http://schemas.microsoft.com/office/drawing/2014/main" val="1678076792"/>
                    </a:ext>
                  </a:extLst>
                </a:gridCol>
                <a:gridCol w="685604">
                  <a:extLst>
                    <a:ext uri="{9D8B030D-6E8A-4147-A177-3AD203B41FA5}">
                      <a16:colId xmlns:a16="http://schemas.microsoft.com/office/drawing/2014/main" val="2601369493"/>
                    </a:ext>
                  </a:extLst>
                </a:gridCol>
                <a:gridCol w="777813">
                  <a:extLst>
                    <a:ext uri="{9D8B030D-6E8A-4147-A177-3AD203B41FA5}">
                      <a16:colId xmlns:a16="http://schemas.microsoft.com/office/drawing/2014/main" val="2395970223"/>
                    </a:ext>
                  </a:extLst>
                </a:gridCol>
                <a:gridCol w="615768">
                  <a:extLst>
                    <a:ext uri="{9D8B030D-6E8A-4147-A177-3AD203B41FA5}">
                      <a16:colId xmlns:a16="http://schemas.microsoft.com/office/drawing/2014/main" val="3235649811"/>
                    </a:ext>
                  </a:extLst>
                </a:gridCol>
                <a:gridCol w="561754">
                  <a:extLst>
                    <a:ext uri="{9D8B030D-6E8A-4147-A177-3AD203B41FA5}">
                      <a16:colId xmlns:a16="http://schemas.microsoft.com/office/drawing/2014/main" val="1050073455"/>
                    </a:ext>
                  </a:extLst>
                </a:gridCol>
                <a:gridCol w="541259">
                  <a:extLst>
                    <a:ext uri="{9D8B030D-6E8A-4147-A177-3AD203B41FA5}">
                      <a16:colId xmlns:a16="http://schemas.microsoft.com/office/drawing/2014/main" val="3827523272"/>
                    </a:ext>
                  </a:extLst>
                </a:gridCol>
              </a:tblGrid>
              <a:tr h="266844">
                <a:tc>
                  <a:txBody>
                    <a:bodyPr/>
                    <a:lstStyle/>
                    <a:p>
                      <a:pPr marL="72000" algn="l" fontAlgn="b">
                        <a:spcBef>
                          <a:spcPts val="0"/>
                        </a:spcBef>
                      </a:pPr>
                      <a:endParaRPr lang="sv-SE" sz="800" b="0" i="0" u="none" strike="noStrike" dirty="0">
                        <a:solidFill>
                          <a:srgbClr val="000000"/>
                        </a:solidFill>
                        <a:effectLst/>
                        <a:latin typeface="Futura Std Book" panose="020B0502020204020303"/>
                      </a:endParaRP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Antal</a:t>
                      </a:r>
                    </a:p>
                  </a:txBody>
                  <a:tcPr marL="9525" marR="9525" marT="9525" marB="0" anchor="b"/>
                </a:tc>
                <a:tc gridSpan="2">
                  <a:txBody>
                    <a:bodyPr/>
                    <a:lstStyle/>
                    <a:p>
                      <a:pPr algn="ctr" fontAlgn="b"/>
                      <a:r>
                        <a:rPr lang="sv-SE" sz="800" b="0" i="0" u="none" strike="noStrike">
                          <a:solidFill>
                            <a:srgbClr val="000000"/>
                          </a:solidFill>
                          <a:effectLst/>
                          <a:latin typeface="Futura Std Book" panose="020B0502020204020303" pitchFamily="34" charset="0"/>
                        </a:rPr>
                        <a:t>Förändring (%) </a:t>
                      </a:r>
                    </a:p>
                  </a:txBody>
                  <a:tcPr marL="9525" marR="9525" marT="9525" marB="0" anchor="b"/>
                </a:tc>
                <a:tc hMerge="1">
                  <a:txBody>
                    <a:bodyPr/>
                    <a:lstStyle/>
                    <a:p>
                      <a:endParaRPr lang="sv-SE"/>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2">
                  <a:txBody>
                    <a:bodyPr/>
                    <a:lstStyle/>
                    <a:p>
                      <a:pPr algn="ctr" fontAlgn="b"/>
                      <a:r>
                        <a:rPr lang="sv-SE" sz="800" b="0" i="0" u="none" strike="noStrike">
                          <a:solidFill>
                            <a:srgbClr val="000000"/>
                          </a:solidFill>
                          <a:effectLst/>
                          <a:latin typeface="Futura Std Book" panose="020B0502020204020303" pitchFamily="34" charset="0"/>
                        </a:rPr>
                        <a:t>R12*</a:t>
                      </a:r>
                    </a:p>
                  </a:txBody>
                  <a:tcPr marL="9525" marR="9525" marT="9525" marB="0" anchor="b"/>
                </a:tc>
                <a:tc hMerge="1">
                  <a:txBody>
                    <a:bodyPr/>
                    <a:lstStyle/>
                    <a:p>
                      <a:endParaRPr lang="sv-SE"/>
                    </a:p>
                  </a:txBody>
                  <a:tcPr/>
                </a:tc>
                <a:extLst>
                  <a:ext uri="{0D108BD9-81ED-4DB2-BD59-A6C34878D82A}">
                    <a16:rowId xmlns:a16="http://schemas.microsoft.com/office/drawing/2014/main" val="240735732"/>
                  </a:ext>
                </a:extLst>
              </a:tr>
              <a:tr h="280187">
                <a:tc>
                  <a:txBody>
                    <a:bodyPr/>
                    <a:lstStyle/>
                    <a:p>
                      <a:pPr marL="72000" algn="l" fontAlgn="b">
                        <a:spcBef>
                          <a:spcPts val="0"/>
                        </a:spcBef>
                      </a:pPr>
                      <a:endParaRPr lang="sv-SE" sz="800" b="0" i="0" u="none" strike="noStrike" dirty="0">
                        <a:solidFill>
                          <a:srgbClr val="000000"/>
                        </a:solidFill>
                        <a:effectLst/>
                        <a:latin typeface="Futura Std Book" panose="020B0502020204020303"/>
                      </a:endParaRPr>
                    </a:p>
                  </a:txBody>
                  <a:tcPr marL="9525" marR="9525" marT="9525" marB="0" anchor="b"/>
                </a:tc>
                <a:tc>
                  <a:txBody>
                    <a:bodyPr/>
                    <a:lstStyle/>
                    <a:p>
                      <a:pPr algn="ctr" fontAlgn="b"/>
                      <a:r>
                        <a:rPr lang="sv-SE" sz="800" b="0" i="0" u="none" strike="noStrike" dirty="0">
                          <a:solidFill>
                            <a:srgbClr val="000000"/>
                          </a:solidFill>
                          <a:effectLst/>
                          <a:latin typeface="Futura Std Book" panose="020B0502020204020303" pitchFamily="34" charset="0"/>
                        </a:rPr>
                        <a:t>2021 kv3</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 år</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- 5 år</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Antal</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Utv., %</a:t>
                      </a:r>
                    </a:p>
                  </a:txBody>
                  <a:tcPr marL="9525" marR="9525" marT="9525" marB="0" anchor="b"/>
                </a:tc>
                <a:extLst>
                  <a:ext uri="{0D108BD9-81ED-4DB2-BD59-A6C34878D82A}">
                    <a16:rowId xmlns:a16="http://schemas.microsoft.com/office/drawing/2014/main" val="1194244375"/>
                  </a:ext>
                </a:extLst>
              </a:tr>
              <a:tr h="319763">
                <a:tc>
                  <a:txBody>
                    <a:bodyPr/>
                    <a:lstStyle/>
                    <a:p>
                      <a:pPr marL="72000" algn="l" fontAlgn="b">
                        <a:spcBef>
                          <a:spcPts val="0"/>
                        </a:spcBef>
                      </a:pPr>
                      <a:r>
                        <a:rPr lang="sv-SE" sz="800" u="none" strike="noStrike" dirty="0">
                          <a:effectLst/>
                        </a:rPr>
                        <a:t>Sverige</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11 045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8</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-25</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53 987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11</a:t>
                      </a:r>
                    </a:p>
                  </a:txBody>
                  <a:tcPr marL="9525" marR="9525" marT="9525" marB="0" anchor="ctr"/>
                </a:tc>
                <a:extLst>
                  <a:ext uri="{0D108BD9-81ED-4DB2-BD59-A6C34878D82A}">
                    <a16:rowId xmlns:a16="http://schemas.microsoft.com/office/drawing/2014/main" val="1544414373"/>
                  </a:ext>
                </a:extLst>
              </a:tr>
              <a:tr h="319763">
                <a:tc>
                  <a:txBody>
                    <a:bodyPr/>
                    <a:lstStyle/>
                    <a:p>
                      <a:pPr marL="72000" algn="l" fontAlgn="b">
                        <a:spcBef>
                          <a:spcPts val="0"/>
                        </a:spcBef>
                      </a:pPr>
                      <a:r>
                        <a:rPr lang="sv-SE" sz="800" u="none" strike="noStrike" dirty="0">
                          <a:effectLst/>
                        </a:rPr>
                        <a:t>Stockholmsregionen</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5 516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24</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25 017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5</a:t>
                      </a:r>
                    </a:p>
                  </a:txBody>
                  <a:tcPr marL="9525" marR="9525" marT="9525" marB="0" anchor="ctr"/>
                </a:tc>
                <a:extLst>
                  <a:ext uri="{0D108BD9-81ED-4DB2-BD59-A6C34878D82A}">
                    <a16:rowId xmlns:a16="http://schemas.microsoft.com/office/drawing/2014/main" val="4178915708"/>
                  </a:ext>
                </a:extLst>
              </a:tr>
              <a:tr h="319763">
                <a:tc>
                  <a:txBody>
                    <a:bodyPr/>
                    <a:lstStyle/>
                    <a:p>
                      <a:pPr marL="72000" algn="l" fontAlgn="b">
                        <a:spcBef>
                          <a:spcPts val="0"/>
                        </a:spcBef>
                      </a:pPr>
                      <a:r>
                        <a:rPr lang="sv-SE" sz="800" b="1" u="none" strike="noStrike" dirty="0">
                          <a:effectLst/>
                        </a:rPr>
                        <a:t>Dalarnas län</a:t>
                      </a:r>
                      <a:endParaRPr lang="sv-SE" sz="800" b="1" i="0" u="none" strike="noStrike" dirty="0">
                        <a:solidFill>
                          <a:srgbClr val="000000"/>
                        </a:solidFill>
                        <a:effectLst/>
                        <a:latin typeface="Futura Std Book" panose="020B0502020204020303"/>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130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-54</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-18</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651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4</a:t>
                      </a:r>
                    </a:p>
                  </a:txBody>
                  <a:tcPr marL="9525" marR="9525" marT="9525" marB="0" anchor="ctr"/>
                </a:tc>
                <a:extLst>
                  <a:ext uri="{0D108BD9-81ED-4DB2-BD59-A6C34878D82A}">
                    <a16:rowId xmlns:a16="http://schemas.microsoft.com/office/drawing/2014/main" val="1554613420"/>
                  </a:ext>
                </a:extLst>
              </a:tr>
              <a:tr h="319763">
                <a:tc>
                  <a:txBody>
                    <a:bodyPr/>
                    <a:lstStyle/>
                    <a:p>
                      <a:pPr marL="72000" marR="0" lvl="0" indent="0" algn="l" defTabSz="914400" rtl="0" eaLnBrk="1" fontAlgn="b" latinLnBrk="0" hangingPunct="1">
                        <a:lnSpc>
                          <a:spcPct val="100000"/>
                        </a:lnSpc>
                        <a:spcBef>
                          <a:spcPts val="0"/>
                        </a:spcBef>
                        <a:spcAft>
                          <a:spcPts val="0"/>
                        </a:spcAft>
                        <a:buClrTx/>
                        <a:buSzTx/>
                        <a:buFontTx/>
                        <a:buNone/>
                        <a:tabLst/>
                        <a:defRPr/>
                      </a:pPr>
                      <a:r>
                        <a:rPr lang="sv-SE" sz="800" b="1" u="none" strike="noStrike">
                          <a:effectLst/>
                        </a:rPr>
                        <a:t>Ludvika kommun</a:t>
                      </a:r>
                      <a:endParaRPr lang="sv-SE" sz="800" b="1" i="0" u="none" strike="noStrike">
                        <a:solidFill>
                          <a:srgbClr val="000000"/>
                        </a:solidFill>
                        <a:effectLst/>
                        <a:latin typeface="+mn-lt"/>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3 </a:t>
                      </a:r>
                    </a:p>
                  </a:txBody>
                  <a:tcPr marL="9525" marR="9525" marT="9525" marB="0" anchor="ctr"/>
                </a:tc>
                <a:tc>
                  <a:txBody>
                    <a:bodyPr/>
                    <a:lstStyle/>
                    <a:p>
                      <a:pPr algn="ctr" fontAlgn="ctr"/>
                      <a:r>
                        <a:rPr lang="sv-SE" sz="800" b="1" i="0" u="none" strike="noStrike" dirty="0" err="1">
                          <a:solidFill>
                            <a:srgbClr val="000000"/>
                          </a:solidFill>
                          <a:effectLst/>
                          <a:latin typeface="Futura Std Book" panose="020B0502020204020303"/>
                        </a:rPr>
                        <a:t>i.u</a:t>
                      </a:r>
                      <a:r>
                        <a:rPr lang="sv-SE" sz="800" b="1" i="0" u="none" strike="noStrike" dirty="0">
                          <a:solidFill>
                            <a:srgbClr val="000000"/>
                          </a:solidFill>
                          <a:effectLst/>
                          <a:latin typeface="Futura Std Book" panose="020B0502020204020303"/>
                        </a:rPr>
                        <a:t>.</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200</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28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-39</a:t>
                      </a:r>
                    </a:p>
                  </a:txBody>
                  <a:tcPr marL="9525" marR="9525" marT="9525" marB="0" anchor="ctr"/>
                </a:tc>
                <a:extLst>
                  <a:ext uri="{0D108BD9-81ED-4DB2-BD59-A6C34878D82A}">
                    <a16:rowId xmlns:a16="http://schemas.microsoft.com/office/drawing/2014/main" val="923977588"/>
                  </a:ext>
                </a:extLst>
              </a:tr>
              <a:tr h="319763">
                <a:tc>
                  <a:txBody>
                    <a:bodyPr/>
                    <a:lstStyle/>
                    <a:p>
                      <a:pPr marL="72000" marR="0" lvl="0" indent="0" algn="l" defTabSz="914400" rtl="0" eaLnBrk="1" fontAlgn="b" latinLnBrk="0" hangingPunct="1">
                        <a:lnSpc>
                          <a:spcPct val="100000"/>
                        </a:lnSpc>
                        <a:spcBef>
                          <a:spcPts val="0"/>
                        </a:spcBef>
                        <a:spcAft>
                          <a:spcPts val="0"/>
                        </a:spcAft>
                        <a:buClrTx/>
                        <a:buSzTx/>
                        <a:buFontTx/>
                        <a:buNone/>
                        <a:tabLst/>
                        <a:defRPr/>
                      </a:pPr>
                      <a:r>
                        <a:rPr lang="sv-SE" sz="800" b="1" u="none" strike="noStrike">
                          <a:effectLst/>
                        </a:rPr>
                        <a:t>Smedjebackens kommun</a:t>
                      </a:r>
                      <a:endParaRPr lang="sv-SE" sz="800" b="1" i="0" u="none" strike="noStrike">
                        <a:solidFill>
                          <a:srgbClr val="000000"/>
                        </a:solidFill>
                        <a:effectLst/>
                        <a:latin typeface="+mn-lt"/>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 </a:t>
                      </a:r>
                    </a:p>
                  </a:txBody>
                  <a:tcPr marL="9525" marR="9525" marT="9525" marB="0" anchor="ctr"/>
                </a:tc>
                <a:tc>
                  <a:txBody>
                    <a:bodyPr/>
                    <a:lstStyle/>
                    <a:p>
                      <a:pPr algn="ctr" fontAlgn="ctr"/>
                      <a:r>
                        <a:rPr lang="sv-SE" sz="800" b="1" i="0" u="none" strike="noStrike" dirty="0" err="1">
                          <a:solidFill>
                            <a:srgbClr val="000000"/>
                          </a:solidFill>
                          <a:effectLst/>
                          <a:latin typeface="Futura Std Book" panose="020B0502020204020303"/>
                        </a:rPr>
                        <a:t>i.u</a:t>
                      </a:r>
                      <a:r>
                        <a:rPr lang="sv-SE" sz="800" b="1" i="0" u="none" strike="noStrike" dirty="0">
                          <a:solidFill>
                            <a:srgbClr val="000000"/>
                          </a:solidFill>
                          <a:effectLst/>
                          <a:latin typeface="Futura Std Book" panose="020B0502020204020303"/>
                        </a:rPr>
                        <a:t>.</a:t>
                      </a:r>
                    </a:p>
                  </a:txBody>
                  <a:tcPr marL="9525" marR="9525" marT="9525" marB="0" anchor="ctr"/>
                </a:tc>
                <a:tc>
                  <a:txBody>
                    <a:bodyPr/>
                    <a:lstStyle/>
                    <a:p>
                      <a:pPr algn="ctr" fontAlgn="ctr"/>
                      <a:r>
                        <a:rPr lang="sv-SE" sz="800" b="1" i="0" u="none" strike="noStrike" dirty="0" err="1">
                          <a:solidFill>
                            <a:srgbClr val="000000"/>
                          </a:solidFill>
                          <a:effectLst/>
                          <a:latin typeface="Futura Std Book" panose="020B0502020204020303"/>
                        </a:rPr>
                        <a:t>i.u</a:t>
                      </a:r>
                      <a:r>
                        <a:rPr lang="sv-SE" sz="800" b="1" i="0" u="none" strike="noStrike" dirty="0">
                          <a:solidFill>
                            <a:srgbClr val="000000"/>
                          </a:solidFill>
                          <a:effectLst/>
                          <a:latin typeface="Futura Std Book" panose="020B0502020204020303"/>
                        </a:rPr>
                        <a:t>.</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22 </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a:rPr>
                        <a:t>450</a:t>
                      </a:r>
                    </a:p>
                  </a:txBody>
                  <a:tcPr marL="9525" marR="9525" marT="9525" marB="0" anchor="ctr"/>
                </a:tc>
                <a:extLst>
                  <a:ext uri="{0D108BD9-81ED-4DB2-BD59-A6C34878D82A}">
                    <a16:rowId xmlns:a16="http://schemas.microsoft.com/office/drawing/2014/main" val="1024077979"/>
                  </a:ext>
                </a:extLst>
              </a:tr>
            </a:tbl>
          </a:graphicData>
        </a:graphic>
      </p:graphicFrame>
      <p:graphicFrame>
        <p:nvGraphicFramePr>
          <p:cNvPr id="12" name="Diagram 11">
            <a:extLst>
              <a:ext uri="{FF2B5EF4-FFF2-40B4-BE49-F238E27FC236}">
                <a16:creationId xmlns:a16="http://schemas.microsoft.com/office/drawing/2014/main" id="{0E30C6A5-820D-4468-9BF9-7E4EAA600C27}"/>
              </a:ext>
            </a:extLst>
          </p:cNvPr>
          <p:cNvGraphicFramePr>
            <a:graphicFrameLocks/>
          </p:cNvGraphicFramePr>
          <p:nvPr>
            <p:extLst>
              <p:ext uri="{D42A27DB-BD31-4B8C-83A1-F6EECF244321}">
                <p14:modId xmlns:p14="http://schemas.microsoft.com/office/powerpoint/2010/main" val="2729869642"/>
              </p:ext>
            </p:extLst>
          </p:nvPr>
        </p:nvGraphicFramePr>
        <p:xfrm>
          <a:off x="738851" y="1851501"/>
          <a:ext cx="5867048" cy="39054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7255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21634" y="342899"/>
            <a:ext cx="8426449" cy="1113955"/>
          </a:xfrm>
        </p:spPr>
        <p:txBody>
          <a:bodyPr/>
          <a:lstStyle/>
          <a:p>
            <a:r>
              <a:rPr lang="sv-SE" dirty="0"/>
              <a:t>Kommersiella övernattningar</a:t>
            </a:r>
          </a:p>
        </p:txBody>
      </p:sp>
      <p:sp>
        <p:nvSpPr>
          <p:cNvPr id="8" name="textruta 7">
            <a:extLst>
              <a:ext uri="{FF2B5EF4-FFF2-40B4-BE49-F238E27FC236}">
                <a16:creationId xmlns:a16="http://schemas.microsoft.com/office/drawing/2014/main" id="{B79D6868-AEFB-4F6E-A0E9-CF7AB0F1BC33}"/>
              </a:ext>
            </a:extLst>
          </p:cNvPr>
          <p:cNvSpPr txBox="1"/>
          <p:nvPr/>
        </p:nvSpPr>
        <p:spPr>
          <a:xfrm>
            <a:off x="721634" y="5756989"/>
            <a:ext cx="2534668" cy="215444"/>
          </a:xfrm>
          <a:prstGeom prst="rect">
            <a:avLst/>
          </a:prstGeom>
          <a:noFill/>
        </p:spPr>
        <p:txBody>
          <a:bodyPr wrap="none" rtlCol="0">
            <a:spAutoFit/>
          </a:bodyPr>
          <a:lstStyle/>
          <a:p>
            <a:r>
              <a:rPr lang="sv-SE" sz="800" dirty="0"/>
              <a:t>Källa: Statistiska centralbyrån och Tillväxtverket </a:t>
            </a:r>
          </a:p>
        </p:txBody>
      </p:sp>
      <p:sp>
        <p:nvSpPr>
          <p:cNvPr id="10" name="Rektangel 9">
            <a:extLst>
              <a:ext uri="{FF2B5EF4-FFF2-40B4-BE49-F238E27FC236}">
                <a16:creationId xmlns:a16="http://schemas.microsoft.com/office/drawing/2014/main" id="{5172B7A3-1950-454E-A840-C9FF0842E69C}"/>
              </a:ext>
            </a:extLst>
          </p:cNvPr>
          <p:cNvSpPr/>
          <p:nvPr/>
        </p:nvSpPr>
        <p:spPr>
          <a:xfrm>
            <a:off x="6725390" y="2164740"/>
            <a:ext cx="4733183" cy="2451101"/>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27" name="textruta 26">
            <a:extLst>
              <a:ext uri="{FF2B5EF4-FFF2-40B4-BE49-F238E27FC236}">
                <a16:creationId xmlns:a16="http://schemas.microsoft.com/office/drawing/2014/main" id="{6945BE6D-16A8-4FB0-B582-95C86CA8F41F}"/>
              </a:ext>
            </a:extLst>
          </p:cNvPr>
          <p:cNvSpPr txBox="1"/>
          <p:nvPr/>
        </p:nvSpPr>
        <p:spPr>
          <a:xfrm>
            <a:off x="6725390" y="2164738"/>
            <a:ext cx="2197653" cy="276999"/>
          </a:xfrm>
          <a:prstGeom prst="rect">
            <a:avLst/>
          </a:prstGeom>
          <a:noFill/>
        </p:spPr>
        <p:txBody>
          <a:bodyPr wrap="none" rtlCol="0">
            <a:spAutoFit/>
          </a:bodyPr>
          <a:lstStyle/>
          <a:p>
            <a:r>
              <a:rPr lang="sv-SE" sz="1200" b="1" dirty="0">
                <a:latin typeface="+mj-lt"/>
                <a:cs typeface="Arial" panose="020B0604020202020204" pitchFamily="34" charset="0"/>
              </a:rPr>
              <a:t>Kommersiella övernattningar</a:t>
            </a:r>
          </a:p>
        </p:txBody>
      </p:sp>
      <p:sp>
        <p:nvSpPr>
          <p:cNvPr id="37" name="textruta 36">
            <a:extLst>
              <a:ext uri="{FF2B5EF4-FFF2-40B4-BE49-F238E27FC236}">
                <a16:creationId xmlns:a16="http://schemas.microsoft.com/office/drawing/2014/main" id="{AA5C7BA9-BFDC-48E1-9434-68AD052BEC58}"/>
              </a:ext>
            </a:extLst>
          </p:cNvPr>
          <p:cNvSpPr txBox="1"/>
          <p:nvPr/>
        </p:nvSpPr>
        <p:spPr>
          <a:xfrm>
            <a:off x="10314941" y="4615841"/>
            <a:ext cx="1181734" cy="184666"/>
          </a:xfrm>
          <a:prstGeom prst="rect">
            <a:avLst/>
          </a:prstGeom>
          <a:noFill/>
        </p:spPr>
        <p:txBody>
          <a:bodyPr wrap="none" rtlCol="0">
            <a:spAutoFit/>
          </a:bodyPr>
          <a:lstStyle/>
          <a:p>
            <a:r>
              <a:rPr lang="sv-SE" sz="600" dirty="0"/>
              <a:t>* De fyra senaste kvartalen</a:t>
            </a:r>
          </a:p>
        </p:txBody>
      </p:sp>
      <p:sp>
        <p:nvSpPr>
          <p:cNvPr id="25" name="textruta 24">
            <a:extLst>
              <a:ext uri="{FF2B5EF4-FFF2-40B4-BE49-F238E27FC236}">
                <a16:creationId xmlns:a16="http://schemas.microsoft.com/office/drawing/2014/main" id="{6AEEC28D-7035-4B16-8EEC-D32667B73FBA}"/>
              </a:ext>
            </a:extLst>
          </p:cNvPr>
          <p:cNvSpPr txBox="1"/>
          <p:nvPr/>
        </p:nvSpPr>
        <p:spPr>
          <a:xfrm>
            <a:off x="717550" y="1456854"/>
            <a:ext cx="5809992" cy="707886"/>
          </a:xfrm>
          <a:prstGeom prst="rect">
            <a:avLst/>
          </a:prstGeom>
          <a:noFill/>
        </p:spPr>
        <p:txBody>
          <a:bodyPr wrap="square" rtlCol="0">
            <a:spAutoFit/>
          </a:bodyPr>
          <a:lstStyle/>
          <a:p>
            <a:r>
              <a:rPr lang="sv-SE" sz="1400" b="1" dirty="0"/>
              <a:t>Kommersiella övernattningar </a:t>
            </a:r>
          </a:p>
          <a:p>
            <a:r>
              <a:rPr lang="sv-SE" sz="1400" b="1" dirty="0"/>
              <a:t>(hotell, vandrarhem, och stugbyar för kommun exkl. camping)</a:t>
            </a:r>
            <a:r>
              <a:rPr lang="sv-SE" sz="1400" dirty="0"/>
              <a:t/>
            </a:r>
            <a:br>
              <a:rPr lang="sv-SE" sz="1400" dirty="0"/>
            </a:br>
            <a:r>
              <a:rPr lang="sv-SE" sz="1200" dirty="0"/>
              <a:t>Index 100 = 2011 kv3</a:t>
            </a:r>
            <a:endParaRPr lang="sv-SE" sz="1400" dirty="0"/>
          </a:p>
        </p:txBody>
      </p:sp>
      <p:graphicFrame>
        <p:nvGraphicFramePr>
          <p:cNvPr id="29" name="Tabell 28">
            <a:extLst>
              <a:ext uri="{FF2B5EF4-FFF2-40B4-BE49-F238E27FC236}">
                <a16:creationId xmlns:a16="http://schemas.microsoft.com/office/drawing/2014/main" id="{7DC14B16-0A56-4F2C-A49C-91CBF30C04FC}"/>
              </a:ext>
            </a:extLst>
          </p:cNvPr>
          <p:cNvGraphicFramePr>
            <a:graphicFrameLocks noGrp="1"/>
          </p:cNvGraphicFramePr>
          <p:nvPr>
            <p:extLst>
              <p:ext uri="{D42A27DB-BD31-4B8C-83A1-F6EECF244321}">
                <p14:modId xmlns:p14="http://schemas.microsoft.com/office/powerpoint/2010/main" val="1387500302"/>
              </p:ext>
            </p:extLst>
          </p:nvPr>
        </p:nvGraphicFramePr>
        <p:xfrm>
          <a:off x="6763492" y="2343132"/>
          <a:ext cx="4733183" cy="2171736"/>
        </p:xfrm>
        <a:graphic>
          <a:graphicData uri="http://schemas.openxmlformats.org/drawingml/2006/table">
            <a:tbl>
              <a:tblPr bandRow="1">
                <a:tableStyleId>{2D5ABB26-0587-4C30-8999-92F81FD0307C}</a:tableStyleId>
              </a:tblPr>
              <a:tblGrid>
                <a:gridCol w="1546092">
                  <a:extLst>
                    <a:ext uri="{9D8B030D-6E8A-4147-A177-3AD203B41FA5}">
                      <a16:colId xmlns:a16="http://schemas.microsoft.com/office/drawing/2014/main" val="1678076792"/>
                    </a:ext>
                  </a:extLst>
                </a:gridCol>
                <a:gridCol w="686658">
                  <a:extLst>
                    <a:ext uri="{9D8B030D-6E8A-4147-A177-3AD203B41FA5}">
                      <a16:colId xmlns:a16="http://schemas.microsoft.com/office/drawing/2014/main" val="2601369493"/>
                    </a:ext>
                  </a:extLst>
                </a:gridCol>
                <a:gridCol w="779009">
                  <a:extLst>
                    <a:ext uri="{9D8B030D-6E8A-4147-A177-3AD203B41FA5}">
                      <a16:colId xmlns:a16="http://schemas.microsoft.com/office/drawing/2014/main" val="2395970223"/>
                    </a:ext>
                  </a:extLst>
                </a:gridCol>
                <a:gridCol w="493854">
                  <a:extLst>
                    <a:ext uri="{9D8B030D-6E8A-4147-A177-3AD203B41FA5}">
                      <a16:colId xmlns:a16="http://schemas.microsoft.com/office/drawing/2014/main" val="3235649811"/>
                    </a:ext>
                  </a:extLst>
                </a:gridCol>
                <a:gridCol w="685478">
                  <a:extLst>
                    <a:ext uri="{9D8B030D-6E8A-4147-A177-3AD203B41FA5}">
                      <a16:colId xmlns:a16="http://schemas.microsoft.com/office/drawing/2014/main" val="1050073455"/>
                    </a:ext>
                  </a:extLst>
                </a:gridCol>
                <a:gridCol w="542092">
                  <a:extLst>
                    <a:ext uri="{9D8B030D-6E8A-4147-A177-3AD203B41FA5}">
                      <a16:colId xmlns:a16="http://schemas.microsoft.com/office/drawing/2014/main" val="3827523272"/>
                    </a:ext>
                  </a:extLst>
                </a:gridCol>
              </a:tblGrid>
              <a:tr h="235038">
                <a:tc>
                  <a:txBody>
                    <a:bodyPr/>
                    <a:lstStyle/>
                    <a:p>
                      <a:pPr marL="72000" algn="l" fontAlgn="b"/>
                      <a:endParaRPr lang="sv-SE" sz="800" b="0" i="0" u="none" strike="noStrike" dirty="0">
                        <a:solidFill>
                          <a:srgbClr val="000000"/>
                        </a:solidFill>
                        <a:effectLst/>
                        <a:latin typeface="Futura Std Book" panose="020B0502020204020303"/>
                      </a:endParaRPr>
                    </a:p>
                  </a:txBody>
                  <a:tcPr marL="0" marR="0" marT="0" marB="0" anchor="b"/>
                </a:tc>
                <a:tc>
                  <a:txBody>
                    <a:bodyPr/>
                    <a:lstStyle/>
                    <a:p>
                      <a:pPr algn="ctr" fontAlgn="b"/>
                      <a:r>
                        <a:rPr lang="sv-SE" sz="800" b="0" i="0" u="none" strike="noStrike" dirty="0">
                          <a:solidFill>
                            <a:srgbClr val="000000"/>
                          </a:solidFill>
                          <a:effectLst/>
                          <a:latin typeface="Futura Std Book" panose="020B0502020204020303" pitchFamily="34" charset="0"/>
                        </a:rPr>
                        <a:t>2021 kv3</a:t>
                      </a:r>
                    </a:p>
                  </a:txBody>
                  <a:tcPr marL="9525" marR="9525" marT="9525" marB="0" anchor="b"/>
                </a:tc>
                <a:tc gridSpan="2">
                  <a:txBody>
                    <a:bodyPr/>
                    <a:lstStyle/>
                    <a:p>
                      <a:pPr algn="ctr" fontAlgn="b"/>
                      <a:r>
                        <a:rPr lang="sv-SE" sz="800" b="0" i="0" u="none" strike="noStrike">
                          <a:solidFill>
                            <a:srgbClr val="000000"/>
                          </a:solidFill>
                          <a:effectLst/>
                          <a:latin typeface="Futura Std Book" panose="020B0502020204020303" pitchFamily="34" charset="0"/>
                        </a:rPr>
                        <a:t>Förändring (%) </a:t>
                      </a:r>
                    </a:p>
                  </a:txBody>
                  <a:tcPr marL="9525" marR="9525" marT="9525" marB="0" anchor="b"/>
                </a:tc>
                <a:tc hMerge="1">
                  <a:txBody>
                    <a:bodyPr/>
                    <a:lstStyle/>
                    <a:p>
                      <a:endParaRPr lang="sv-SE"/>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2">
                  <a:txBody>
                    <a:bodyPr/>
                    <a:lstStyle/>
                    <a:p>
                      <a:pPr algn="ctr" fontAlgn="b"/>
                      <a:r>
                        <a:rPr lang="sv-SE" sz="800" b="0" i="0" u="none" strike="noStrike">
                          <a:solidFill>
                            <a:srgbClr val="000000"/>
                          </a:solidFill>
                          <a:effectLst/>
                          <a:latin typeface="Futura Std Book" panose="020B0502020204020303" pitchFamily="34" charset="0"/>
                        </a:rPr>
                        <a:t>R12*</a:t>
                      </a:r>
                    </a:p>
                  </a:txBody>
                  <a:tcPr marL="9525" marR="9525" marT="9525" marB="0" anchor="b"/>
                </a:tc>
                <a:tc hMerge="1">
                  <a:txBody>
                    <a:bodyPr/>
                    <a:lstStyle/>
                    <a:p>
                      <a:endParaRPr lang="sv-SE"/>
                    </a:p>
                  </a:txBody>
                  <a:tcPr/>
                </a:tc>
                <a:extLst>
                  <a:ext uri="{0D108BD9-81ED-4DB2-BD59-A6C34878D82A}">
                    <a16:rowId xmlns:a16="http://schemas.microsoft.com/office/drawing/2014/main" val="240735732"/>
                  </a:ext>
                </a:extLst>
              </a:tr>
              <a:tr h="246792">
                <a:tc>
                  <a:txBody>
                    <a:bodyPr/>
                    <a:lstStyle/>
                    <a:p>
                      <a:pPr marL="72000" algn="l" fontAlgn="b"/>
                      <a:endParaRPr lang="sv-SE" sz="800" b="0" i="0" u="none" strike="noStrike" dirty="0">
                        <a:solidFill>
                          <a:srgbClr val="000000"/>
                        </a:solidFill>
                        <a:effectLst/>
                        <a:latin typeface="Futura Std Book" panose="020B0502020204020303"/>
                      </a:endParaRPr>
                    </a:p>
                  </a:txBody>
                  <a:tcPr marL="0" marR="0" marT="0" marB="0" anchor="b"/>
                </a:tc>
                <a:tc>
                  <a:txBody>
                    <a:bodyPr/>
                    <a:lstStyle/>
                    <a:p>
                      <a:pPr algn="ctr" rtl="0" fontAlgn="b"/>
                      <a:r>
                        <a:rPr lang="sv-SE" sz="800" b="0" i="0" u="none" strike="noStrike">
                          <a:solidFill>
                            <a:srgbClr val="000000"/>
                          </a:solidFill>
                          <a:effectLst/>
                          <a:latin typeface="Futura Std Book" panose="020B0502020204020303" pitchFamily="34" charset="0"/>
                        </a:rPr>
                        <a:t>(i tusental)</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-1 år</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-5 år</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(tusental)</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Utv., %</a:t>
                      </a:r>
                    </a:p>
                  </a:txBody>
                  <a:tcPr marL="9525" marR="9525" marT="9525" marB="0" anchor="b"/>
                </a:tc>
                <a:extLst>
                  <a:ext uri="{0D108BD9-81ED-4DB2-BD59-A6C34878D82A}">
                    <a16:rowId xmlns:a16="http://schemas.microsoft.com/office/drawing/2014/main" val="1194244375"/>
                  </a:ext>
                </a:extLst>
              </a:tr>
              <a:tr h="281651">
                <a:tc>
                  <a:txBody>
                    <a:bodyPr/>
                    <a:lstStyle/>
                    <a:p>
                      <a:pPr marL="72000" algn="l" fontAlgn="b"/>
                      <a:r>
                        <a:rPr lang="sv-SE" sz="800" u="none" strike="noStrike" dirty="0">
                          <a:effectLst/>
                        </a:rPr>
                        <a:t>Sverige</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13 745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39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30 717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 </a:t>
                      </a:r>
                    </a:p>
                  </a:txBody>
                  <a:tcPr marL="9525" marR="9525" marT="9525" marB="0" anchor="ctr"/>
                </a:tc>
                <a:extLst>
                  <a:ext uri="{0D108BD9-81ED-4DB2-BD59-A6C34878D82A}">
                    <a16:rowId xmlns:a16="http://schemas.microsoft.com/office/drawing/2014/main" val="1544414373"/>
                  </a:ext>
                </a:extLst>
              </a:tr>
              <a:tr h="281651">
                <a:tc>
                  <a:txBody>
                    <a:bodyPr/>
                    <a:lstStyle/>
                    <a:p>
                      <a:pPr marL="72000" algn="l" fontAlgn="b"/>
                      <a:r>
                        <a:rPr lang="sv-SE" sz="800" u="none" strike="noStrike" dirty="0">
                          <a:effectLst/>
                        </a:rPr>
                        <a:t>Stockholmsregionen</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5 472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46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-14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13 276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-8 </a:t>
                      </a:r>
                    </a:p>
                  </a:txBody>
                  <a:tcPr marL="9525" marR="9525" marT="9525" marB="0" anchor="ctr"/>
                </a:tc>
                <a:extLst>
                  <a:ext uri="{0D108BD9-81ED-4DB2-BD59-A6C34878D82A}">
                    <a16:rowId xmlns:a16="http://schemas.microsoft.com/office/drawing/2014/main" val="4178915708"/>
                  </a:ext>
                </a:extLst>
              </a:tr>
              <a:tr h="281651">
                <a:tc>
                  <a:txBody>
                    <a:bodyPr/>
                    <a:lstStyle/>
                    <a:p>
                      <a:pPr marL="72000" algn="l" fontAlgn="b"/>
                      <a:r>
                        <a:rPr lang="sv-SE" sz="800" b="1" u="none" strike="noStrike" dirty="0">
                          <a:effectLst/>
                        </a:rPr>
                        <a:t>Dalarnas län</a:t>
                      </a:r>
                    </a:p>
                  </a:txBody>
                  <a:tcPr marL="0" marR="0" marT="0" marB="0" anchor="ctr"/>
                </a:tc>
                <a:tc>
                  <a:txBody>
                    <a:bodyPr/>
                    <a:lstStyle/>
                    <a:p>
                      <a:pPr algn="ctr" fontAlgn="ctr"/>
                      <a:r>
                        <a:rPr lang="sv-SE" sz="800" b="1" i="0" u="none" strike="noStrike">
                          <a:solidFill>
                            <a:srgbClr val="000000"/>
                          </a:solidFill>
                          <a:effectLst/>
                          <a:latin typeface="Futura Std Book" panose="020B0502020204020303"/>
                        </a:rPr>
                        <a:t>687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22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-5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2 098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5 </a:t>
                      </a:r>
                    </a:p>
                  </a:txBody>
                  <a:tcPr marL="9525" marR="9525" marT="9525" marB="0" anchor="ctr"/>
                </a:tc>
                <a:extLst>
                  <a:ext uri="{0D108BD9-81ED-4DB2-BD59-A6C34878D82A}">
                    <a16:rowId xmlns:a16="http://schemas.microsoft.com/office/drawing/2014/main" val="1554613420"/>
                  </a:ext>
                </a:extLst>
              </a:tr>
              <a:tr h="281651">
                <a:tc>
                  <a:txBody>
                    <a:bodyPr/>
                    <a:lstStyle/>
                    <a:p>
                      <a:pPr marL="72000" algn="l" fontAlgn="b"/>
                      <a:r>
                        <a:rPr lang="sv-SE" sz="800" i="1" u="none" strike="noStrike" dirty="0">
                          <a:effectLst/>
                        </a:rPr>
                        <a:t>Varav utländska</a:t>
                      </a:r>
                      <a:endParaRPr lang="sv-SE" sz="800" b="0" i="1"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1" u="none" strike="noStrike">
                          <a:solidFill>
                            <a:srgbClr val="000000"/>
                          </a:solidFill>
                          <a:effectLst/>
                          <a:latin typeface="Futura Std Book" panose="020B0502020204020303"/>
                        </a:rPr>
                        <a:t>49 </a:t>
                      </a:r>
                    </a:p>
                  </a:txBody>
                  <a:tcPr marL="9525" marR="9525" marT="9525" marB="0" anchor="ctr"/>
                </a:tc>
                <a:tc>
                  <a:txBody>
                    <a:bodyPr/>
                    <a:lstStyle/>
                    <a:p>
                      <a:pPr algn="ctr" fontAlgn="ctr"/>
                      <a:r>
                        <a:rPr lang="sv-SE" sz="800" b="0" i="1" u="none" strike="noStrike">
                          <a:solidFill>
                            <a:srgbClr val="000000"/>
                          </a:solidFill>
                          <a:effectLst/>
                          <a:latin typeface="Futura Std Book" panose="020B0502020204020303"/>
                        </a:rPr>
                        <a:t>138 </a:t>
                      </a:r>
                    </a:p>
                  </a:txBody>
                  <a:tcPr marL="9525" marR="9525" marT="9525" marB="0" anchor="ctr"/>
                </a:tc>
                <a:tc>
                  <a:txBody>
                    <a:bodyPr/>
                    <a:lstStyle/>
                    <a:p>
                      <a:pPr algn="ctr" fontAlgn="ctr"/>
                      <a:r>
                        <a:rPr lang="sv-SE" sz="800" b="0" i="1" u="none" strike="noStrike">
                          <a:solidFill>
                            <a:srgbClr val="000000"/>
                          </a:solidFill>
                          <a:effectLst/>
                          <a:latin typeface="Futura Std Book" panose="020B0502020204020303"/>
                        </a:rPr>
                        <a:t>-58 </a:t>
                      </a:r>
                    </a:p>
                  </a:txBody>
                  <a:tcPr marL="9525" marR="9525" marT="9525" marB="0" anchor="ctr"/>
                </a:tc>
                <a:tc>
                  <a:txBody>
                    <a:bodyPr/>
                    <a:lstStyle/>
                    <a:p>
                      <a:pPr algn="ctr" fontAlgn="ctr"/>
                      <a:r>
                        <a:rPr lang="sv-SE" sz="800" b="0" i="1" u="none" strike="noStrike">
                          <a:solidFill>
                            <a:srgbClr val="000000"/>
                          </a:solidFill>
                          <a:effectLst/>
                          <a:latin typeface="Futura Std Book" panose="020B0502020204020303"/>
                        </a:rPr>
                        <a:t>100 </a:t>
                      </a:r>
                    </a:p>
                  </a:txBody>
                  <a:tcPr marL="9525" marR="9525" marT="9525" marB="0" anchor="ctr"/>
                </a:tc>
                <a:tc>
                  <a:txBody>
                    <a:bodyPr/>
                    <a:lstStyle/>
                    <a:p>
                      <a:pPr algn="ctr" fontAlgn="ctr"/>
                      <a:r>
                        <a:rPr lang="sv-SE" sz="800" b="0" i="1" u="none" strike="noStrike">
                          <a:solidFill>
                            <a:srgbClr val="000000"/>
                          </a:solidFill>
                          <a:effectLst/>
                          <a:latin typeface="Futura Std Book" panose="020B0502020204020303"/>
                        </a:rPr>
                        <a:t>-46 </a:t>
                      </a:r>
                    </a:p>
                  </a:txBody>
                  <a:tcPr marL="9525" marR="9525" marT="9525" marB="0" anchor="ctr"/>
                </a:tc>
                <a:extLst>
                  <a:ext uri="{0D108BD9-81ED-4DB2-BD59-A6C34878D82A}">
                    <a16:rowId xmlns:a16="http://schemas.microsoft.com/office/drawing/2014/main" val="1376509740"/>
                  </a:ext>
                </a:extLst>
              </a:tr>
              <a:tr h="281651">
                <a:tc>
                  <a:txBody>
                    <a:bodyPr/>
                    <a:lstStyle/>
                    <a:p>
                      <a:pPr marL="72000" algn="l" fontAlgn="b"/>
                      <a:r>
                        <a:rPr lang="sv-SE" sz="800" b="1" u="none" strike="noStrike" dirty="0">
                          <a:effectLst/>
                        </a:rPr>
                        <a:t>Ludvika kommun</a:t>
                      </a:r>
                    </a:p>
                  </a:txBody>
                  <a:tcPr marL="0" marR="0" marT="0" marB="0" anchor="ctr"/>
                </a:tc>
                <a:tc>
                  <a:txBody>
                    <a:bodyPr/>
                    <a:lstStyle/>
                    <a:p>
                      <a:pPr algn="ctr" fontAlgn="ctr"/>
                      <a:r>
                        <a:rPr lang="sv-SE" sz="800" b="1" i="0" u="none" strike="noStrike">
                          <a:solidFill>
                            <a:srgbClr val="000000"/>
                          </a:solidFill>
                          <a:effectLst/>
                          <a:latin typeface="Futura Std Book" panose="020B0502020204020303"/>
                        </a:rPr>
                        <a:t>71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-0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292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28 </a:t>
                      </a:r>
                    </a:p>
                  </a:txBody>
                  <a:tcPr marL="9525" marR="9525" marT="9525" marB="0" anchor="ctr"/>
                </a:tc>
                <a:extLst>
                  <a:ext uri="{0D108BD9-81ED-4DB2-BD59-A6C34878D82A}">
                    <a16:rowId xmlns:a16="http://schemas.microsoft.com/office/drawing/2014/main" val="1926192075"/>
                  </a:ext>
                </a:extLst>
              </a:tr>
              <a:tr h="281651">
                <a:tc>
                  <a:txBody>
                    <a:bodyPr/>
                    <a:lstStyle/>
                    <a:p>
                      <a:pPr marL="72000" marR="0" lvl="0" indent="0" algn="l" defTabSz="816314" rtl="0" eaLnBrk="1" fontAlgn="b" latinLnBrk="0" hangingPunct="1">
                        <a:lnSpc>
                          <a:spcPct val="100000"/>
                        </a:lnSpc>
                        <a:spcBef>
                          <a:spcPts val="0"/>
                        </a:spcBef>
                        <a:spcAft>
                          <a:spcPts val="0"/>
                        </a:spcAft>
                        <a:buClrTx/>
                        <a:buSzTx/>
                        <a:buFontTx/>
                        <a:buNone/>
                        <a:tabLst/>
                        <a:defRPr/>
                      </a:pPr>
                      <a:r>
                        <a:rPr lang="sv-SE" sz="800" i="1" u="none" strike="noStrike" dirty="0">
                          <a:effectLst/>
                        </a:rPr>
                        <a:t>Varav utländska</a:t>
                      </a:r>
                      <a:endParaRPr lang="sv-SE" sz="800" b="0" i="1"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1" u="none" strike="noStrike">
                          <a:solidFill>
                            <a:srgbClr val="000000"/>
                          </a:solidFill>
                          <a:effectLst/>
                          <a:latin typeface="Futura Std Book" panose="020B0502020204020303"/>
                        </a:rPr>
                        <a:t>5 </a:t>
                      </a:r>
                    </a:p>
                  </a:txBody>
                  <a:tcPr marL="9525" marR="9525" marT="9525" marB="0" anchor="ctr"/>
                </a:tc>
                <a:tc>
                  <a:txBody>
                    <a:bodyPr/>
                    <a:lstStyle/>
                    <a:p>
                      <a:pPr algn="ctr" fontAlgn="ctr"/>
                      <a:r>
                        <a:rPr lang="sv-SE" sz="800" b="0" i="1" u="none" strike="noStrike">
                          <a:solidFill>
                            <a:srgbClr val="000000"/>
                          </a:solidFill>
                          <a:effectLst/>
                          <a:latin typeface="Futura Std Book" panose="020B0502020204020303"/>
                        </a:rPr>
                        <a:t>69 </a:t>
                      </a:r>
                    </a:p>
                  </a:txBody>
                  <a:tcPr marL="9525" marR="9525" marT="9525" marB="0" anchor="ctr"/>
                </a:tc>
                <a:tc>
                  <a:txBody>
                    <a:bodyPr/>
                    <a:lstStyle/>
                    <a:p>
                      <a:pPr algn="ctr" fontAlgn="ctr"/>
                      <a:r>
                        <a:rPr lang="sv-SE" sz="800" b="0" i="1" u="none" strike="noStrike">
                          <a:solidFill>
                            <a:srgbClr val="000000"/>
                          </a:solidFill>
                          <a:effectLst/>
                          <a:latin typeface="Futura Std Book" panose="020B0502020204020303"/>
                        </a:rPr>
                        <a:t>-65 </a:t>
                      </a:r>
                    </a:p>
                  </a:txBody>
                  <a:tcPr marL="9525" marR="9525" marT="9525" marB="0" anchor="ctr"/>
                </a:tc>
                <a:tc>
                  <a:txBody>
                    <a:bodyPr/>
                    <a:lstStyle/>
                    <a:p>
                      <a:pPr algn="ctr" fontAlgn="ctr"/>
                      <a:r>
                        <a:rPr lang="sv-SE" sz="800" b="0" i="1" u="none" strike="noStrike">
                          <a:solidFill>
                            <a:srgbClr val="000000"/>
                          </a:solidFill>
                          <a:effectLst/>
                          <a:latin typeface="Futura Std Book" panose="020B0502020204020303"/>
                        </a:rPr>
                        <a:t>11 </a:t>
                      </a:r>
                    </a:p>
                  </a:txBody>
                  <a:tcPr marL="9525" marR="9525" marT="9525" marB="0" anchor="ctr"/>
                </a:tc>
                <a:tc>
                  <a:txBody>
                    <a:bodyPr/>
                    <a:lstStyle/>
                    <a:p>
                      <a:pPr algn="ctr" fontAlgn="ctr"/>
                      <a:r>
                        <a:rPr lang="sv-SE" sz="800" b="0" i="1" u="none" strike="noStrike" dirty="0">
                          <a:solidFill>
                            <a:srgbClr val="000000"/>
                          </a:solidFill>
                          <a:effectLst/>
                          <a:latin typeface="Futura Std Book" panose="020B0502020204020303"/>
                        </a:rPr>
                        <a:t>-59 </a:t>
                      </a:r>
                    </a:p>
                  </a:txBody>
                  <a:tcPr marL="9525" marR="9525" marT="9525" marB="0" anchor="ctr"/>
                </a:tc>
                <a:extLst>
                  <a:ext uri="{0D108BD9-81ED-4DB2-BD59-A6C34878D82A}">
                    <a16:rowId xmlns:a16="http://schemas.microsoft.com/office/drawing/2014/main" val="2631041098"/>
                  </a:ext>
                </a:extLst>
              </a:tr>
            </a:tbl>
          </a:graphicData>
        </a:graphic>
      </p:graphicFrame>
      <p:sp>
        <p:nvSpPr>
          <p:cNvPr id="11" name="textruta 10">
            <a:extLst>
              <a:ext uri="{FF2B5EF4-FFF2-40B4-BE49-F238E27FC236}">
                <a16:creationId xmlns:a16="http://schemas.microsoft.com/office/drawing/2014/main" id="{CC922B59-3BD6-4513-972C-092D07947543}"/>
              </a:ext>
            </a:extLst>
          </p:cNvPr>
          <p:cNvSpPr txBox="1"/>
          <p:nvPr/>
        </p:nvSpPr>
        <p:spPr>
          <a:xfrm>
            <a:off x="10339128" y="4762980"/>
            <a:ext cx="1133360" cy="276999"/>
          </a:xfrm>
          <a:prstGeom prst="rect">
            <a:avLst/>
          </a:prstGeom>
          <a:noFill/>
        </p:spPr>
        <p:txBody>
          <a:bodyPr wrap="square" rtlCol="0">
            <a:spAutoFit/>
          </a:bodyPr>
          <a:lstStyle/>
          <a:p>
            <a:r>
              <a:rPr lang="sv-SE" sz="600" dirty="0"/>
              <a:t>**För utländska gästnätter exklusive camping</a:t>
            </a:r>
          </a:p>
        </p:txBody>
      </p:sp>
      <p:graphicFrame>
        <p:nvGraphicFramePr>
          <p:cNvPr id="14" name="Diagram 13">
            <a:extLst>
              <a:ext uri="{FF2B5EF4-FFF2-40B4-BE49-F238E27FC236}">
                <a16:creationId xmlns:a16="http://schemas.microsoft.com/office/drawing/2014/main" id="{17ABD88F-5BE6-4BD3-B454-0FEEC39AA004}"/>
              </a:ext>
            </a:extLst>
          </p:cNvPr>
          <p:cNvGraphicFramePr>
            <a:graphicFrameLocks/>
          </p:cNvGraphicFramePr>
          <p:nvPr>
            <p:extLst>
              <p:ext uri="{D42A27DB-BD31-4B8C-83A1-F6EECF244321}">
                <p14:modId xmlns:p14="http://schemas.microsoft.com/office/powerpoint/2010/main" val="3133994309"/>
              </p:ext>
            </p:extLst>
          </p:nvPr>
        </p:nvGraphicFramePr>
        <p:xfrm>
          <a:off x="727547" y="2156192"/>
          <a:ext cx="5457825" cy="30765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526358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bild 7">
            <a:extLst>
              <a:ext uri="{FF2B5EF4-FFF2-40B4-BE49-F238E27FC236}">
                <a16:creationId xmlns:a16="http://schemas.microsoft.com/office/drawing/2014/main" id="{F6153CBC-6FDA-4646-9773-BCD3251B40BA}"/>
              </a:ext>
              <a:ext uri="{C183D7F6-B498-43B3-948B-1728B52AA6E4}">
                <adec:decorative xmlns:adec="http://schemas.microsoft.com/office/drawing/2017/decorative" xmlns="" val="1"/>
              </a:ext>
            </a:extLst>
          </p:cNvPr>
          <p:cNvPicPr>
            <a:picLocks noGrp="1" noChangeAspect="1"/>
          </p:cNvPicPr>
          <p:nvPr>
            <p:ph type="pic" sz="quarter" idx="13"/>
          </p:nvPr>
        </p:nvPicPr>
        <p:blipFill>
          <a:blip r:embed="rId2"/>
          <a:srcRect l="20828" r="20828"/>
          <a:stretch>
            <a:fillRect/>
          </a:stretch>
        </p:blipFill>
        <p:spPr/>
      </p:pic>
      <p:sp>
        <p:nvSpPr>
          <p:cNvPr id="10" name="Platshållare för text 9">
            <a:extLst>
              <a:ext uri="{FF2B5EF4-FFF2-40B4-BE49-F238E27FC236}">
                <a16:creationId xmlns:a16="http://schemas.microsoft.com/office/drawing/2014/main" id="{AC9C0946-E34D-464B-BFCB-685A8FB42E9F}"/>
              </a:ext>
            </a:extLst>
          </p:cNvPr>
          <p:cNvSpPr>
            <a:spLocks noGrp="1"/>
          </p:cNvSpPr>
          <p:nvPr>
            <p:ph type="body" sz="quarter" idx="14"/>
          </p:nvPr>
        </p:nvSpPr>
        <p:spPr/>
        <p:txBody>
          <a:bodyPr/>
          <a:lstStyle/>
          <a:p>
            <a:endParaRPr lang="sv-SE"/>
          </a:p>
        </p:txBody>
      </p:sp>
      <p:graphicFrame>
        <p:nvGraphicFramePr>
          <p:cNvPr id="7" name="Platshållare för innehåll 4">
            <a:extLst>
              <a:ext uri="{FF2B5EF4-FFF2-40B4-BE49-F238E27FC236}">
                <a16:creationId xmlns:a16="http://schemas.microsoft.com/office/drawing/2014/main" id="{96BD87F6-1AD8-4F7C-BEB4-6F325166DF73}"/>
              </a:ext>
            </a:extLst>
          </p:cNvPr>
          <p:cNvGraphicFramePr>
            <a:graphicFrameLocks/>
          </p:cNvGraphicFramePr>
          <p:nvPr>
            <p:extLst>
              <p:ext uri="{D42A27DB-BD31-4B8C-83A1-F6EECF244321}">
                <p14:modId xmlns:p14="http://schemas.microsoft.com/office/powerpoint/2010/main" val="1189547969"/>
              </p:ext>
            </p:extLst>
          </p:nvPr>
        </p:nvGraphicFramePr>
        <p:xfrm>
          <a:off x="6167439" y="106614"/>
          <a:ext cx="5687122" cy="6022725"/>
        </p:xfrm>
        <a:graphic>
          <a:graphicData uri="http://schemas.openxmlformats.org/drawingml/2006/table">
            <a:tbl>
              <a:tblPr firstRow="1" bandRow="1">
                <a:tableStyleId>{5C22544A-7EE6-4342-B048-85BDC9FD1C3A}</a:tableStyleId>
              </a:tblPr>
              <a:tblGrid>
                <a:gridCol w="1225324">
                  <a:extLst>
                    <a:ext uri="{9D8B030D-6E8A-4147-A177-3AD203B41FA5}">
                      <a16:colId xmlns:a16="http://schemas.microsoft.com/office/drawing/2014/main" val="452260278"/>
                    </a:ext>
                  </a:extLst>
                </a:gridCol>
                <a:gridCol w="962031">
                  <a:extLst>
                    <a:ext uri="{9D8B030D-6E8A-4147-A177-3AD203B41FA5}">
                      <a16:colId xmlns:a16="http://schemas.microsoft.com/office/drawing/2014/main" val="1889858293"/>
                    </a:ext>
                  </a:extLst>
                </a:gridCol>
                <a:gridCol w="1266363">
                  <a:extLst>
                    <a:ext uri="{9D8B030D-6E8A-4147-A177-3AD203B41FA5}">
                      <a16:colId xmlns:a16="http://schemas.microsoft.com/office/drawing/2014/main" val="1671515360"/>
                    </a:ext>
                  </a:extLst>
                </a:gridCol>
                <a:gridCol w="978553">
                  <a:extLst>
                    <a:ext uri="{9D8B030D-6E8A-4147-A177-3AD203B41FA5}">
                      <a16:colId xmlns:a16="http://schemas.microsoft.com/office/drawing/2014/main" val="2818758293"/>
                    </a:ext>
                  </a:extLst>
                </a:gridCol>
                <a:gridCol w="1254851">
                  <a:extLst>
                    <a:ext uri="{9D8B030D-6E8A-4147-A177-3AD203B41FA5}">
                      <a16:colId xmlns:a16="http://schemas.microsoft.com/office/drawing/2014/main" val="1452816917"/>
                    </a:ext>
                  </a:extLst>
                </a:gridCol>
              </a:tblGrid>
              <a:tr h="241055">
                <a:tc>
                  <a:txBody>
                    <a:bodyPr/>
                    <a:lstStyle/>
                    <a:p>
                      <a:pPr algn="l" fontAlgn="b"/>
                      <a:endParaRPr lang="sv-SE" sz="1000" b="0" i="0" u="none" strike="noStrike" dirty="0">
                        <a:solidFill>
                          <a:schemeClr val="bg1"/>
                        </a:solidFill>
                        <a:effectLst/>
                        <a:latin typeface="+mn-lt"/>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gridSpan="2">
                  <a:txBody>
                    <a:bodyPr/>
                    <a:lstStyle/>
                    <a:p>
                      <a:pPr algn="ctr" rtl="0" fontAlgn="b"/>
                      <a:r>
                        <a:rPr lang="sv-SE" sz="1000" b="1" i="0" u="none" strike="noStrike" dirty="0">
                          <a:solidFill>
                            <a:schemeClr val="bg1"/>
                          </a:solidFill>
                          <a:effectLst/>
                          <a:latin typeface="Futura Std Book" panose="020B0502020204020303" pitchFamily="34" charset="0"/>
                        </a:rPr>
                        <a:t>Nyregistrerade företag</a:t>
                      </a:r>
                    </a:p>
                  </a:txBody>
                  <a:tcPr marL="9525" marR="9525" marT="9525" marB="0" anchor="b">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sv-SE"/>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38100" cmpd="sng">
                      <a:noFill/>
                    </a:lnB>
                  </a:tcPr>
                </a:tc>
                <a:tc gridSpan="2">
                  <a:txBody>
                    <a:bodyPr/>
                    <a:lstStyle/>
                    <a:p>
                      <a:pPr algn="ctr" rtl="0" fontAlgn="b"/>
                      <a:r>
                        <a:rPr lang="sv-SE" sz="1000" b="1" i="0" u="none" strike="noStrike" dirty="0">
                          <a:solidFill>
                            <a:schemeClr val="bg1"/>
                          </a:solidFill>
                          <a:effectLst/>
                          <a:latin typeface="Futura Std Book" panose="020B0502020204020303" pitchFamily="34" charset="0"/>
                        </a:rPr>
                        <a:t>Företagskonkurser</a:t>
                      </a:r>
                    </a:p>
                  </a:txBody>
                  <a:tcPr marL="9525" marR="9525" marT="9525" marB="0" anchor="b">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sv-SE"/>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100129660"/>
                  </a:ext>
                </a:extLst>
              </a:tr>
              <a:tr h="241055">
                <a:tc>
                  <a:txBody>
                    <a:bodyPr/>
                    <a:lstStyle/>
                    <a:p>
                      <a:pPr algn="l" fontAlgn="b"/>
                      <a:endParaRPr lang="sv-SE" sz="1000" b="0" i="0" u="none" strike="noStrike" dirty="0">
                        <a:solidFill>
                          <a:schemeClr val="bg1"/>
                        </a:solidFill>
                        <a:effectLst/>
                        <a:latin typeface="+mn-lt"/>
                      </a:endParaRPr>
                    </a:p>
                  </a:txBody>
                  <a:tcPr marL="0" marR="0" marT="0" marB="0" anchor="ct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b"/>
                      <a:r>
                        <a:rPr lang="sv-SE" sz="800" b="0" i="0" u="none" strike="noStrike" dirty="0">
                          <a:solidFill>
                            <a:schemeClr val="bg1"/>
                          </a:solidFill>
                          <a:effectLst/>
                          <a:latin typeface="Futura Std Book" panose="020B0502020204020303" pitchFamily="34" charset="0"/>
                        </a:rPr>
                        <a:t>Antal</a:t>
                      </a:r>
                    </a:p>
                  </a:txBody>
                  <a:tcPr marL="9525" marR="9525" marT="9525" marB="0" anchor="b">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b"/>
                      <a:r>
                        <a:rPr lang="sv-SE" sz="800" b="0" i="0" u="none" strike="noStrike">
                          <a:solidFill>
                            <a:schemeClr val="bg1"/>
                          </a:solidFill>
                          <a:effectLst/>
                          <a:latin typeface="Futura Std Book" panose="020B0502020204020303" pitchFamily="34" charset="0"/>
                        </a:rPr>
                        <a:t>Förändring (%)</a:t>
                      </a:r>
                    </a:p>
                  </a:txBody>
                  <a:tcPr marL="9525" marR="9525" marT="9525" marB="0" anchor="b">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b"/>
                      <a:r>
                        <a:rPr lang="sv-SE" sz="800" b="0" i="0" u="none" strike="noStrike" dirty="0">
                          <a:solidFill>
                            <a:schemeClr val="bg1"/>
                          </a:solidFill>
                          <a:effectLst/>
                          <a:latin typeface="Futura Std Book" panose="020B0502020204020303" pitchFamily="34" charset="0"/>
                        </a:rPr>
                        <a:t>Antal</a:t>
                      </a:r>
                    </a:p>
                  </a:txBody>
                  <a:tcPr marL="9525" marR="9525" marT="9525" marB="0" anchor="b">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b"/>
                      <a:r>
                        <a:rPr lang="sv-SE" sz="800" b="0" i="0" u="none" strike="noStrike">
                          <a:solidFill>
                            <a:schemeClr val="bg1"/>
                          </a:solidFill>
                          <a:effectLst/>
                          <a:latin typeface="Futura Std Book" panose="020B0502020204020303" pitchFamily="34" charset="0"/>
                        </a:rPr>
                        <a:t>Förändring (%)</a:t>
                      </a:r>
                    </a:p>
                  </a:txBody>
                  <a:tcPr marL="9525" marR="9525" marT="9525" marB="0" anchor="b">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696100177"/>
                  </a:ext>
                </a:extLst>
              </a:tr>
              <a:tr h="207910">
                <a:tc>
                  <a:txBody>
                    <a:bodyPr/>
                    <a:lstStyle/>
                    <a:p>
                      <a:pPr algn="l" fontAlgn="b"/>
                      <a:endParaRPr lang="sv-SE" sz="800" b="0" i="0" u="none" strike="noStrike" dirty="0">
                        <a:solidFill>
                          <a:schemeClr val="bg1"/>
                        </a:solidFill>
                        <a:effectLst/>
                        <a:latin typeface="+mn-lt"/>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b"/>
                      <a:r>
                        <a:rPr lang="sv-SE" sz="800" b="0" i="0" u="none" strike="noStrike" dirty="0">
                          <a:solidFill>
                            <a:srgbClr val="FFFFFF"/>
                          </a:solidFill>
                          <a:effectLst/>
                          <a:latin typeface="Futura Std Book" panose="020B0502020204020303" pitchFamily="34" charset="0"/>
                        </a:rPr>
                        <a:t>2021 kv3</a:t>
                      </a:r>
                    </a:p>
                  </a:txBody>
                  <a:tcPr marL="9525" marR="9525" marT="952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b"/>
                      <a:r>
                        <a:rPr lang="sv-SE" sz="800" b="0" i="0" u="none" strike="noStrike">
                          <a:solidFill>
                            <a:srgbClr val="FFFFFF"/>
                          </a:solidFill>
                          <a:effectLst/>
                          <a:latin typeface="Futura Std Book" panose="020B0502020204020303" pitchFamily="34" charset="0"/>
                        </a:rPr>
                        <a:t>-1 år</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b"/>
                      <a:r>
                        <a:rPr lang="sv-SE" sz="800" b="0" i="0" u="none" strike="noStrike" dirty="0">
                          <a:solidFill>
                            <a:srgbClr val="FFFFFF"/>
                          </a:solidFill>
                          <a:effectLst/>
                          <a:latin typeface="Futura Std Book" panose="020B0502020204020303" pitchFamily="34" charset="0"/>
                        </a:rPr>
                        <a:t>2021 kv3</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b"/>
                      <a:r>
                        <a:rPr lang="sv-SE" sz="800" b="0" i="0" u="none" strike="noStrike">
                          <a:solidFill>
                            <a:srgbClr val="FFFFFF"/>
                          </a:solidFill>
                          <a:effectLst/>
                          <a:latin typeface="Futura Std Book" panose="020B0502020204020303" pitchFamily="34" charset="0"/>
                        </a:rPr>
                        <a:t>-1 år</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3081617630"/>
                  </a:ext>
                </a:extLst>
              </a:tr>
              <a:tr h="207910">
                <a:tc>
                  <a:txBody>
                    <a:bodyPr/>
                    <a:lstStyle/>
                    <a:p>
                      <a:pPr algn="l" rtl="0" fontAlgn="ctr"/>
                      <a:r>
                        <a:rPr lang="sv-SE" sz="800" b="1" i="0" u="none" strike="noStrike">
                          <a:solidFill>
                            <a:srgbClr val="000000"/>
                          </a:solidFill>
                          <a:effectLst/>
                          <a:latin typeface="Futura Std Book" panose="020B0502020204020303" pitchFamily="34" charset="0"/>
                        </a:rPr>
                        <a:t>Dalarnas län</a:t>
                      </a:r>
                    </a:p>
                  </a:txBody>
                  <a:tcPr marL="144000" marR="9525" marT="9525" marB="0" anchor="ctr">
                    <a:lnL w="12700" cmpd="sng">
                      <a:noFill/>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342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38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27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extLst>
                  <a:ext uri="{0D108BD9-81ED-4DB2-BD59-A6C34878D82A}">
                    <a16:rowId xmlns:a16="http://schemas.microsoft.com/office/drawing/2014/main" val="3745687708"/>
                  </a:ext>
                </a:extLst>
              </a:tr>
              <a:tr h="341653">
                <a:tc>
                  <a:txBody>
                    <a:bodyPr/>
                    <a:lstStyle/>
                    <a:p>
                      <a:pPr algn="l" rtl="0" fontAlgn="ctr"/>
                      <a:r>
                        <a:rPr lang="sv-SE" sz="800" b="0" i="0" u="none" strike="noStrike">
                          <a:solidFill>
                            <a:srgbClr val="000000"/>
                          </a:solidFill>
                          <a:effectLst/>
                          <a:latin typeface="Futura Std Book" panose="020B0502020204020303" pitchFamily="34" charset="0"/>
                        </a:rPr>
                        <a:t>Avesta</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12</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-50</a:t>
                      </a:r>
                    </a:p>
                  </a:txBody>
                  <a:tcPr marL="9525" marR="9525" marT="9525" marB="0" anchor="ctr"/>
                </a:tc>
                <a:extLst>
                  <a:ext uri="{0D108BD9-81ED-4DB2-BD59-A6C34878D82A}">
                    <a16:rowId xmlns:a16="http://schemas.microsoft.com/office/drawing/2014/main" val="293360832"/>
                  </a:ext>
                </a:extLst>
              </a:tr>
              <a:tr h="341653">
                <a:tc>
                  <a:txBody>
                    <a:bodyPr/>
                    <a:lstStyle/>
                    <a:p>
                      <a:pPr algn="l" rtl="0" fontAlgn="ctr"/>
                      <a:r>
                        <a:rPr lang="sv-SE" sz="800" b="0" i="0" u="none" strike="noStrike">
                          <a:solidFill>
                            <a:srgbClr val="000000"/>
                          </a:solidFill>
                          <a:effectLst/>
                          <a:latin typeface="Futura Std Book" panose="020B0502020204020303" pitchFamily="34" charset="0"/>
                        </a:rPr>
                        <a:t>Borlänge</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53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57</a:t>
                      </a:r>
                    </a:p>
                  </a:txBody>
                  <a:tcPr marL="9525" marR="9525" marT="9525" marB="0" anchor="ctr"/>
                </a:tc>
                <a:extLst>
                  <a:ext uri="{0D108BD9-81ED-4DB2-BD59-A6C34878D82A}">
                    <a16:rowId xmlns:a16="http://schemas.microsoft.com/office/drawing/2014/main" val="1559525621"/>
                  </a:ext>
                </a:extLst>
              </a:tr>
              <a:tr h="341653">
                <a:tc>
                  <a:txBody>
                    <a:bodyPr/>
                    <a:lstStyle/>
                    <a:p>
                      <a:pPr algn="l" rtl="0" fontAlgn="ctr"/>
                      <a:r>
                        <a:rPr lang="sv-SE" sz="800" b="0" i="0" u="none" strike="noStrike">
                          <a:solidFill>
                            <a:srgbClr val="000000"/>
                          </a:solidFill>
                          <a:effectLst/>
                          <a:latin typeface="Futura Std Book" panose="020B0502020204020303" pitchFamily="34" charset="0"/>
                        </a:rPr>
                        <a:t>Falun</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99</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6</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-20</a:t>
                      </a:r>
                    </a:p>
                  </a:txBody>
                  <a:tcPr marL="9525" marR="9525" marT="9525" marB="0" anchor="ctr"/>
                </a:tc>
                <a:extLst>
                  <a:ext uri="{0D108BD9-81ED-4DB2-BD59-A6C34878D82A}">
                    <a16:rowId xmlns:a16="http://schemas.microsoft.com/office/drawing/2014/main" val="1947986397"/>
                  </a:ext>
                </a:extLst>
              </a:tr>
              <a:tr h="341653">
                <a:tc>
                  <a:txBody>
                    <a:bodyPr/>
                    <a:lstStyle/>
                    <a:p>
                      <a:pPr algn="l" rtl="0" fontAlgn="ctr"/>
                      <a:r>
                        <a:rPr lang="sv-SE" sz="800" b="0" i="0" u="none" strike="noStrike">
                          <a:solidFill>
                            <a:srgbClr val="000000"/>
                          </a:solidFill>
                          <a:effectLst/>
                          <a:latin typeface="Futura Std Book" panose="020B0502020204020303" pitchFamily="34" charset="0"/>
                        </a:rPr>
                        <a:t>Gagnef</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-21</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extLst>
                  <a:ext uri="{0D108BD9-81ED-4DB2-BD59-A6C34878D82A}">
                    <a16:rowId xmlns:a16="http://schemas.microsoft.com/office/drawing/2014/main" val="2325918200"/>
                  </a:ext>
                </a:extLst>
              </a:tr>
              <a:tr h="341653">
                <a:tc>
                  <a:txBody>
                    <a:bodyPr/>
                    <a:lstStyle/>
                    <a:p>
                      <a:pPr algn="l" rtl="0" fontAlgn="ctr"/>
                      <a:r>
                        <a:rPr lang="sv-SE" sz="800" b="0" i="0" u="none" strike="noStrike">
                          <a:solidFill>
                            <a:srgbClr val="000000"/>
                          </a:solidFill>
                          <a:effectLst/>
                          <a:latin typeface="Futura Std Book" panose="020B0502020204020303" pitchFamily="34" charset="0"/>
                        </a:rPr>
                        <a:t>Hedemora</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19</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tc>
                <a:extLst>
                  <a:ext uri="{0D108BD9-81ED-4DB2-BD59-A6C34878D82A}">
                    <a16:rowId xmlns:a16="http://schemas.microsoft.com/office/drawing/2014/main" val="3944598109"/>
                  </a:ext>
                </a:extLst>
              </a:tr>
              <a:tr h="341653">
                <a:tc>
                  <a:txBody>
                    <a:bodyPr/>
                    <a:lstStyle/>
                    <a:p>
                      <a:pPr algn="l" rtl="0" fontAlgn="ctr"/>
                      <a:r>
                        <a:rPr lang="sv-SE" sz="800" b="0" i="0" u="none" strike="noStrike">
                          <a:solidFill>
                            <a:srgbClr val="000000"/>
                          </a:solidFill>
                          <a:effectLst/>
                          <a:latin typeface="Futura Std Book" panose="020B0502020204020303" pitchFamily="34" charset="0"/>
                        </a:rPr>
                        <a:t>Leksand</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4</a:t>
                      </a:r>
                    </a:p>
                  </a:txBody>
                  <a:tcPr marL="9525" marR="9525" marT="9525" marB="0" anchor="ctr"/>
                </a:tc>
                <a:tc>
                  <a:txBody>
                    <a:bodyPr/>
                    <a:lstStyle/>
                    <a:p>
                      <a:pPr algn="ctr" rtl="0" fontAlgn="ctr"/>
                      <a:r>
                        <a:rPr lang="sv-SE" sz="800" b="0" i="0" u="none" strike="noStrike" dirty="0">
                          <a:solidFill>
                            <a:srgbClr val="000000"/>
                          </a:solidFill>
                          <a:effectLst/>
                          <a:latin typeface="Futura Std Book" panose="020B0502020204020303"/>
                        </a:rPr>
                        <a:t>100</a:t>
                      </a:r>
                    </a:p>
                  </a:txBody>
                  <a:tcPr marL="9525" marR="9525" marT="9525" marB="0" anchor="ctr"/>
                </a:tc>
                <a:extLst>
                  <a:ext uri="{0D108BD9-81ED-4DB2-BD59-A6C34878D82A}">
                    <a16:rowId xmlns:a16="http://schemas.microsoft.com/office/drawing/2014/main" val="3208508909"/>
                  </a:ext>
                </a:extLst>
              </a:tr>
              <a:tr h="341653">
                <a:tc>
                  <a:txBody>
                    <a:bodyPr/>
                    <a:lstStyle/>
                    <a:p>
                      <a:pPr algn="l" rtl="0" fontAlgn="ctr"/>
                      <a:r>
                        <a:rPr lang="sv-SE" sz="800" b="0" i="0" u="none" strike="noStrike">
                          <a:solidFill>
                            <a:srgbClr val="000000"/>
                          </a:solidFill>
                          <a:effectLst/>
                          <a:latin typeface="Futura Std Book" panose="020B0502020204020303" pitchFamily="34" charset="0"/>
                        </a:rPr>
                        <a:t>Ludvika</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20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7</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133</a:t>
                      </a:r>
                    </a:p>
                  </a:txBody>
                  <a:tcPr marL="9525" marR="9525" marT="9525" marB="0" anchor="ctr"/>
                </a:tc>
                <a:extLst>
                  <a:ext uri="{0D108BD9-81ED-4DB2-BD59-A6C34878D82A}">
                    <a16:rowId xmlns:a16="http://schemas.microsoft.com/office/drawing/2014/main" val="1121273573"/>
                  </a:ext>
                </a:extLst>
              </a:tr>
              <a:tr h="341653">
                <a:tc>
                  <a:txBody>
                    <a:bodyPr/>
                    <a:lstStyle/>
                    <a:p>
                      <a:pPr algn="l" rtl="0" fontAlgn="ctr"/>
                      <a:r>
                        <a:rPr lang="sv-SE" sz="800" b="0" i="0" u="none" strike="noStrike">
                          <a:solidFill>
                            <a:srgbClr val="000000"/>
                          </a:solidFill>
                          <a:effectLst/>
                          <a:latin typeface="Futura Std Book" panose="020B0502020204020303" pitchFamily="34" charset="0"/>
                        </a:rPr>
                        <a:t>Malung-Sälen</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26</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53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rtl="0"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1084239425"/>
                  </a:ext>
                </a:extLst>
              </a:tr>
              <a:tr h="341653">
                <a:tc>
                  <a:txBody>
                    <a:bodyPr/>
                    <a:lstStyle/>
                    <a:p>
                      <a:pPr algn="l" rtl="0" fontAlgn="ctr"/>
                      <a:r>
                        <a:rPr lang="sv-SE" sz="800" b="0" i="0" u="none" strike="noStrike">
                          <a:solidFill>
                            <a:srgbClr val="000000"/>
                          </a:solidFill>
                          <a:effectLst/>
                          <a:latin typeface="Futura Std Book" panose="020B0502020204020303" pitchFamily="34" charset="0"/>
                        </a:rPr>
                        <a:t>Mora</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24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41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100</a:t>
                      </a:r>
                    </a:p>
                  </a:txBody>
                  <a:tcPr marL="9525" marR="9525" marT="9525" marB="0" anchor="ctr"/>
                </a:tc>
                <a:extLst>
                  <a:ext uri="{0D108BD9-81ED-4DB2-BD59-A6C34878D82A}">
                    <a16:rowId xmlns:a16="http://schemas.microsoft.com/office/drawing/2014/main" val="2047465816"/>
                  </a:ext>
                </a:extLst>
              </a:tr>
              <a:tr h="341653">
                <a:tc>
                  <a:txBody>
                    <a:bodyPr/>
                    <a:lstStyle/>
                    <a:p>
                      <a:pPr algn="l" rtl="0" fontAlgn="ctr"/>
                      <a:r>
                        <a:rPr lang="sv-SE" sz="800" b="0" i="0" u="none" strike="noStrike">
                          <a:solidFill>
                            <a:srgbClr val="000000"/>
                          </a:solidFill>
                          <a:effectLst/>
                          <a:latin typeface="Futura Std Book" panose="020B0502020204020303" pitchFamily="34" charset="0"/>
                        </a:rPr>
                        <a:t>Orsa</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8</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-11</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extLst>
                  <a:ext uri="{0D108BD9-81ED-4DB2-BD59-A6C34878D82A}">
                    <a16:rowId xmlns:a16="http://schemas.microsoft.com/office/drawing/2014/main" val="4226078857"/>
                  </a:ext>
                </a:extLst>
              </a:tr>
              <a:tr h="341653">
                <a:tc>
                  <a:txBody>
                    <a:bodyPr/>
                    <a:lstStyle/>
                    <a:p>
                      <a:pPr algn="l" rtl="0" fontAlgn="ctr"/>
                      <a:r>
                        <a:rPr lang="sv-SE" sz="800" b="0" i="0" u="none" strike="noStrike">
                          <a:solidFill>
                            <a:srgbClr val="000000"/>
                          </a:solidFill>
                          <a:effectLst/>
                          <a:latin typeface="Futura Std Book" panose="020B0502020204020303" pitchFamily="34" charset="0"/>
                        </a:rPr>
                        <a:t>Rättvik</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-23</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tc>
                <a:extLst>
                  <a:ext uri="{0D108BD9-81ED-4DB2-BD59-A6C34878D82A}">
                    <a16:rowId xmlns:a16="http://schemas.microsoft.com/office/drawing/2014/main" val="2443966492"/>
                  </a:ext>
                </a:extLst>
              </a:tr>
              <a:tr h="341653">
                <a:tc>
                  <a:txBody>
                    <a:bodyPr/>
                    <a:lstStyle/>
                    <a:p>
                      <a:pPr algn="l" rtl="0" fontAlgn="ctr"/>
                      <a:r>
                        <a:rPr lang="sv-SE" sz="800" b="0" i="0" u="none" strike="noStrike">
                          <a:solidFill>
                            <a:srgbClr val="000000"/>
                          </a:solidFill>
                          <a:effectLst/>
                          <a:latin typeface="Futura Std Book" panose="020B0502020204020303" pitchFamily="34" charset="0"/>
                        </a:rPr>
                        <a:t>Smedjebacken</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43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100</a:t>
                      </a:r>
                    </a:p>
                  </a:txBody>
                  <a:tcPr marL="9525" marR="9525" marT="9525" marB="0" anchor="ctr"/>
                </a:tc>
                <a:extLst>
                  <a:ext uri="{0D108BD9-81ED-4DB2-BD59-A6C34878D82A}">
                    <a16:rowId xmlns:a16="http://schemas.microsoft.com/office/drawing/2014/main" val="3055248050"/>
                  </a:ext>
                </a:extLst>
              </a:tr>
              <a:tr h="341653">
                <a:tc>
                  <a:txBody>
                    <a:bodyPr/>
                    <a:lstStyle/>
                    <a:p>
                      <a:pPr algn="l" rtl="0" fontAlgn="ctr"/>
                      <a:r>
                        <a:rPr lang="sv-SE" sz="800" b="0" i="0" u="none" strike="noStrike">
                          <a:solidFill>
                            <a:srgbClr val="000000"/>
                          </a:solidFill>
                          <a:effectLst/>
                          <a:latin typeface="Futura Std Book" panose="020B0502020204020303" pitchFamily="34" charset="0"/>
                        </a:rPr>
                        <a:t>Säter</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27</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tc>
                <a:extLst>
                  <a:ext uri="{0D108BD9-81ED-4DB2-BD59-A6C34878D82A}">
                    <a16:rowId xmlns:a16="http://schemas.microsoft.com/office/drawing/2014/main" val="2884210164"/>
                  </a:ext>
                </a:extLst>
              </a:tr>
              <a:tr h="341653">
                <a:tc>
                  <a:txBody>
                    <a:bodyPr/>
                    <a:lstStyle/>
                    <a:p>
                      <a:pPr algn="l" rtl="0" fontAlgn="ctr"/>
                      <a:r>
                        <a:rPr lang="sv-SE" sz="800" b="0" i="0" u="none" strike="noStrike">
                          <a:solidFill>
                            <a:srgbClr val="000000"/>
                          </a:solidFill>
                          <a:effectLst/>
                          <a:latin typeface="Futura Std Book" panose="020B0502020204020303" pitchFamily="34" charset="0"/>
                        </a:rPr>
                        <a:t>Vansbro</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8</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a:t>
                      </a:r>
                    </a:p>
                  </a:txBody>
                  <a:tcPr marL="9525" marR="9525" marT="9525" marB="0" anchor="ctr"/>
                </a:tc>
                <a:tc>
                  <a:txBody>
                    <a:bodyPr/>
                    <a:lstStyle/>
                    <a:p>
                      <a:pPr algn="ctr" rtl="0"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200777060"/>
                  </a:ext>
                </a:extLst>
              </a:tr>
              <a:tr h="341653">
                <a:tc>
                  <a:txBody>
                    <a:bodyPr/>
                    <a:lstStyle/>
                    <a:p>
                      <a:pPr algn="l" rtl="0" fontAlgn="ctr"/>
                      <a:r>
                        <a:rPr lang="sv-SE" sz="800" b="0" i="0" u="none" strike="noStrike">
                          <a:solidFill>
                            <a:srgbClr val="000000"/>
                          </a:solidFill>
                          <a:effectLst/>
                          <a:latin typeface="Futura Std Book" panose="020B0502020204020303" pitchFamily="34" charset="0"/>
                        </a:rPr>
                        <a:t>Älvdalen</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3</a:t>
                      </a:r>
                    </a:p>
                  </a:txBody>
                  <a:tcPr marL="9525" marR="9525" marT="9525" marB="0" anchor="ctr"/>
                </a:tc>
                <a:tc>
                  <a:txBody>
                    <a:bodyPr/>
                    <a:lstStyle/>
                    <a:p>
                      <a:pPr algn="ctr" rtl="0"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670799064"/>
                  </a:ext>
                </a:extLst>
              </a:tr>
            </a:tbl>
          </a:graphicData>
        </a:graphic>
      </p:graphicFrame>
      <p:sp>
        <p:nvSpPr>
          <p:cNvPr id="5" name="textruta 4">
            <a:extLst>
              <a:ext uri="{FF2B5EF4-FFF2-40B4-BE49-F238E27FC236}">
                <a16:creationId xmlns:a16="http://schemas.microsoft.com/office/drawing/2014/main" id="{72DCB36B-58AC-4779-9F36-3C63293350E2}"/>
              </a:ext>
            </a:extLst>
          </p:cNvPr>
          <p:cNvSpPr txBox="1"/>
          <p:nvPr/>
        </p:nvSpPr>
        <p:spPr>
          <a:xfrm>
            <a:off x="6096000" y="6630824"/>
            <a:ext cx="1156086" cy="246221"/>
          </a:xfrm>
          <a:prstGeom prst="rect">
            <a:avLst/>
          </a:prstGeom>
          <a:noFill/>
        </p:spPr>
        <p:txBody>
          <a:bodyPr wrap="none" rtlCol="0">
            <a:spAutoFit/>
          </a:bodyPr>
          <a:lstStyle/>
          <a:p>
            <a:r>
              <a:rPr lang="sv-SE" sz="800" dirty="0"/>
              <a:t>Källa: Bolagsverket</a:t>
            </a:r>
            <a:r>
              <a:rPr lang="sv-SE" sz="1000" dirty="0"/>
              <a:t> </a:t>
            </a:r>
          </a:p>
        </p:txBody>
      </p:sp>
      <p:sp>
        <p:nvSpPr>
          <p:cNvPr id="13" name="Rubrik 8">
            <a:extLst>
              <a:ext uri="{FF2B5EF4-FFF2-40B4-BE49-F238E27FC236}">
                <a16:creationId xmlns:a16="http://schemas.microsoft.com/office/drawing/2014/main" id="{9D3FD2DD-A64C-48E3-94AC-F5DD0CB1FD44}"/>
              </a:ext>
            </a:extLst>
          </p:cNvPr>
          <p:cNvSpPr txBox="1">
            <a:spLocks/>
          </p:cNvSpPr>
          <p:nvPr/>
        </p:nvSpPr>
        <p:spPr>
          <a:xfrm>
            <a:off x="730249" y="342899"/>
            <a:ext cx="4951380" cy="891049"/>
          </a:xfrm>
          <a:prstGeom prst="rect">
            <a:avLst/>
          </a:prstGeom>
        </p:spPr>
        <p:txBody>
          <a:bodyPr vert="horz" lIns="0" tIns="0" rIns="0" bIns="0" rtlCol="0" anchor="b" anchorCtr="0">
            <a:noAutofit/>
          </a:bodyPr>
          <a:lst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a:lstStyle>
          <a:p>
            <a:r>
              <a:rPr lang="sv-SE" dirty="0"/>
              <a:t>Företagande</a:t>
            </a:r>
            <a:br>
              <a:rPr lang="sv-SE" dirty="0"/>
            </a:br>
            <a:r>
              <a:rPr lang="sv-SE" sz="2400" b="0" dirty="0"/>
              <a:t>Kommunerna </a:t>
            </a:r>
            <a:r>
              <a:rPr lang="sv-SE" sz="2400" b="0"/>
              <a:t>i Dalarnas län</a:t>
            </a:r>
            <a:endParaRPr lang="sv-SE" b="0" dirty="0"/>
          </a:p>
        </p:txBody>
      </p:sp>
    </p:spTree>
    <p:extLst>
      <p:ext uri="{BB962C8B-B14F-4D97-AF65-F5344CB8AC3E}">
        <p14:creationId xmlns:p14="http://schemas.microsoft.com/office/powerpoint/2010/main" val="2894491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latshållare för bild 9">
            <a:extLst>
              <a:ext uri="{FF2B5EF4-FFF2-40B4-BE49-F238E27FC236}">
                <a16:creationId xmlns:a16="http://schemas.microsoft.com/office/drawing/2014/main" id="{96E2B788-3681-469C-9350-51BB1FDC15A4}"/>
              </a:ext>
              <a:ext uri="{C183D7F6-B498-43B3-948B-1728B52AA6E4}">
                <adec:decorative xmlns:adec="http://schemas.microsoft.com/office/drawing/2017/decorative" xmlns="" val="1"/>
              </a:ext>
            </a:extLst>
          </p:cNvPr>
          <p:cNvPicPr>
            <a:picLocks noGrp="1" noChangeAspect="1"/>
          </p:cNvPicPr>
          <p:nvPr>
            <p:ph type="pic" sz="quarter" idx="13"/>
          </p:nvPr>
        </p:nvPicPr>
        <p:blipFill>
          <a:blip r:embed="rId2"/>
          <a:srcRect l="20828" r="20828"/>
          <a:stretch>
            <a:fillRect/>
          </a:stretch>
        </p:blipFill>
        <p:spPr/>
      </p:pic>
      <p:sp>
        <p:nvSpPr>
          <p:cNvPr id="4" name="Platshållare för text 3">
            <a:extLst>
              <a:ext uri="{FF2B5EF4-FFF2-40B4-BE49-F238E27FC236}">
                <a16:creationId xmlns:a16="http://schemas.microsoft.com/office/drawing/2014/main" id="{E9DD0867-1633-4F46-A8B2-F40674BD8C12}"/>
              </a:ext>
            </a:extLst>
          </p:cNvPr>
          <p:cNvSpPr>
            <a:spLocks noGrp="1"/>
          </p:cNvSpPr>
          <p:nvPr>
            <p:ph type="body" sz="quarter" idx="14"/>
          </p:nvPr>
        </p:nvSpPr>
        <p:spPr>
          <a:xfrm>
            <a:off x="337439" y="6152489"/>
            <a:ext cx="1544400" cy="379113"/>
          </a:xfrm>
        </p:spPr>
        <p:txBody>
          <a:bodyPr/>
          <a:lstStyle/>
          <a:p>
            <a:endParaRPr lang="sv-SE" dirty="0"/>
          </a:p>
        </p:txBody>
      </p:sp>
      <p:sp>
        <p:nvSpPr>
          <p:cNvPr id="5" name="Rubrik 8">
            <a:extLst>
              <a:ext uri="{FF2B5EF4-FFF2-40B4-BE49-F238E27FC236}">
                <a16:creationId xmlns:a16="http://schemas.microsoft.com/office/drawing/2014/main" id="{D450BD93-E911-4346-BCD8-882EA52463A6}"/>
              </a:ext>
            </a:extLst>
          </p:cNvPr>
          <p:cNvSpPr txBox="1">
            <a:spLocks/>
          </p:cNvSpPr>
          <p:nvPr/>
        </p:nvSpPr>
        <p:spPr>
          <a:xfrm>
            <a:off x="730249" y="342899"/>
            <a:ext cx="4951380" cy="891049"/>
          </a:xfrm>
          <a:prstGeom prst="rect">
            <a:avLst/>
          </a:prstGeom>
        </p:spPr>
        <p:txBody>
          <a:bodyPr vert="horz" lIns="0" tIns="0" rIns="0" bIns="0" rtlCol="0" anchor="b" anchorCtr="0">
            <a:noAutofit/>
          </a:bodyPr>
          <a:lst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a:lstStyle>
          <a:p>
            <a:r>
              <a:rPr lang="sv-SE" dirty="0"/>
              <a:t>Arbetsmarknad</a:t>
            </a:r>
            <a:br>
              <a:rPr lang="sv-SE" dirty="0"/>
            </a:br>
            <a:r>
              <a:rPr lang="sv-SE" sz="2400" b="0" dirty="0"/>
              <a:t>Kommunerna </a:t>
            </a:r>
            <a:r>
              <a:rPr lang="sv-SE" sz="2400" b="0"/>
              <a:t>i Dalarnas </a:t>
            </a:r>
            <a:r>
              <a:rPr lang="sv-SE" sz="2400" b="0" dirty="0"/>
              <a:t>län</a:t>
            </a:r>
            <a:endParaRPr lang="sv-SE" b="0" dirty="0"/>
          </a:p>
        </p:txBody>
      </p:sp>
      <p:graphicFrame>
        <p:nvGraphicFramePr>
          <p:cNvPr id="8" name="Platshållare för innehåll 4">
            <a:extLst>
              <a:ext uri="{FF2B5EF4-FFF2-40B4-BE49-F238E27FC236}">
                <a16:creationId xmlns:a16="http://schemas.microsoft.com/office/drawing/2014/main" id="{61796D54-99B8-4B20-8E6B-0015D01EE6ED}"/>
              </a:ext>
            </a:extLst>
          </p:cNvPr>
          <p:cNvGraphicFramePr>
            <a:graphicFrameLocks/>
          </p:cNvGraphicFramePr>
          <p:nvPr>
            <p:extLst>
              <p:ext uri="{D42A27DB-BD31-4B8C-83A1-F6EECF244321}">
                <p14:modId xmlns:p14="http://schemas.microsoft.com/office/powerpoint/2010/main" val="851827577"/>
              </p:ext>
            </p:extLst>
          </p:nvPr>
        </p:nvGraphicFramePr>
        <p:xfrm>
          <a:off x="6167438" y="106615"/>
          <a:ext cx="5689600" cy="6167192"/>
        </p:xfrm>
        <a:graphic>
          <a:graphicData uri="http://schemas.openxmlformats.org/drawingml/2006/table">
            <a:tbl>
              <a:tblPr firstRow="1" bandRow="1">
                <a:tableStyleId>{5C22544A-7EE6-4342-B048-85BDC9FD1C3A}</a:tableStyleId>
              </a:tblPr>
              <a:tblGrid>
                <a:gridCol w="1225858">
                  <a:extLst>
                    <a:ext uri="{9D8B030D-6E8A-4147-A177-3AD203B41FA5}">
                      <a16:colId xmlns:a16="http://schemas.microsoft.com/office/drawing/2014/main" val="452260278"/>
                    </a:ext>
                  </a:extLst>
                </a:gridCol>
                <a:gridCol w="962450">
                  <a:extLst>
                    <a:ext uri="{9D8B030D-6E8A-4147-A177-3AD203B41FA5}">
                      <a16:colId xmlns:a16="http://schemas.microsoft.com/office/drawing/2014/main" val="1889858293"/>
                    </a:ext>
                  </a:extLst>
                </a:gridCol>
                <a:gridCol w="1266915">
                  <a:extLst>
                    <a:ext uri="{9D8B030D-6E8A-4147-A177-3AD203B41FA5}">
                      <a16:colId xmlns:a16="http://schemas.microsoft.com/office/drawing/2014/main" val="1671515360"/>
                    </a:ext>
                  </a:extLst>
                </a:gridCol>
                <a:gridCol w="978979">
                  <a:extLst>
                    <a:ext uri="{9D8B030D-6E8A-4147-A177-3AD203B41FA5}">
                      <a16:colId xmlns:a16="http://schemas.microsoft.com/office/drawing/2014/main" val="2818758293"/>
                    </a:ext>
                  </a:extLst>
                </a:gridCol>
                <a:gridCol w="1255398">
                  <a:extLst>
                    <a:ext uri="{9D8B030D-6E8A-4147-A177-3AD203B41FA5}">
                      <a16:colId xmlns:a16="http://schemas.microsoft.com/office/drawing/2014/main" val="1452816917"/>
                    </a:ext>
                  </a:extLst>
                </a:gridCol>
              </a:tblGrid>
              <a:tr h="366517">
                <a:tc>
                  <a:txBody>
                    <a:bodyPr/>
                    <a:lstStyle/>
                    <a:p>
                      <a:pPr algn="ctr"/>
                      <a:endParaRPr lang="sv-SE"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gridSpan="2">
                  <a:txBody>
                    <a:bodyPr/>
                    <a:lstStyle/>
                    <a:p>
                      <a:pPr algn="ctr"/>
                      <a:r>
                        <a:rPr lang="sv-SE" sz="1000" dirty="0"/>
                        <a:t>Nyanmälda platser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38100" cmpd="sng">
                      <a:noFill/>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00" dirty="0"/>
                        <a:t>Varslade personer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100129660"/>
                  </a:ext>
                </a:extLst>
              </a:tr>
              <a:tr h="366517">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Antal</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Förändring (%)</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gridSpan="2">
                  <a:txBody>
                    <a:bodyPr/>
                    <a:lstStyle/>
                    <a:p>
                      <a:pPr algn="ctr"/>
                      <a:r>
                        <a:rPr lang="sv-SE" sz="1000" dirty="0">
                          <a:solidFill>
                            <a:schemeClr val="bg1"/>
                          </a:solidFill>
                        </a:rPr>
                        <a:t>Antal*         Förändring (%)</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hMerge="1">
                  <a:txBody>
                    <a:bodyPr/>
                    <a:lstStyle/>
                    <a:p>
                      <a:endParaRPr lang="sv-SE"/>
                    </a:p>
                  </a:txBody>
                  <a:tcPr/>
                </a:tc>
                <a:extLst>
                  <a:ext uri="{0D108BD9-81ED-4DB2-BD59-A6C34878D82A}">
                    <a16:rowId xmlns:a16="http://schemas.microsoft.com/office/drawing/2014/main" val="2696100177"/>
                  </a:ext>
                </a:extLst>
              </a:tr>
              <a:tr h="366517">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t"/>
                      <a:r>
                        <a:rPr lang="sv-SE" sz="800" b="0" i="0" u="none" strike="noStrike" dirty="0">
                          <a:solidFill>
                            <a:srgbClr val="FFFFFF"/>
                          </a:solidFill>
                          <a:effectLst/>
                          <a:latin typeface="Futura Std Book" panose="020B0502020204020303" pitchFamily="34" charset="0"/>
                        </a:rPr>
                        <a:t>2021 kv3</a:t>
                      </a:r>
                    </a:p>
                  </a:txBody>
                  <a:tcPr marL="9525" marR="9525" marT="9525" marB="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t"/>
                      <a:r>
                        <a:rPr lang="sv-SE" sz="800" b="0" i="0" u="none" strike="noStrike">
                          <a:solidFill>
                            <a:srgbClr val="FFFFFF"/>
                          </a:solidFill>
                          <a:effectLst/>
                          <a:latin typeface="Futura Std Book" panose="020B0502020204020303" pitchFamily="34" charset="0"/>
                        </a:rPr>
                        <a:t>-1 år</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t"/>
                      <a:r>
                        <a:rPr lang="sv-SE" sz="800" b="0" i="0" u="none" strike="noStrike" dirty="0">
                          <a:solidFill>
                            <a:srgbClr val="FFFFFF"/>
                          </a:solidFill>
                          <a:effectLst/>
                          <a:latin typeface="Futura Std Book" panose="020B0502020204020303" pitchFamily="34" charset="0"/>
                        </a:rPr>
                        <a:t>2021 kv3</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t"/>
                      <a:r>
                        <a:rPr lang="sv-SE" sz="800" b="0" i="0" u="none" strike="noStrike">
                          <a:solidFill>
                            <a:srgbClr val="FFFFFF"/>
                          </a:solidFill>
                          <a:effectLst/>
                          <a:latin typeface="Futura Std Book" panose="020B0502020204020303" pitchFamily="34" charset="0"/>
                        </a:rPr>
                        <a:t>-1 år</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3081617630"/>
                  </a:ext>
                </a:extLst>
              </a:tr>
              <a:tr h="197576">
                <a:tc>
                  <a:txBody>
                    <a:bodyPr/>
                    <a:lstStyle/>
                    <a:p>
                      <a:pPr algn="l" rtl="0" fontAlgn="ctr"/>
                      <a:r>
                        <a:rPr lang="sv-SE" sz="800" b="1" i="0" u="none" strike="noStrike">
                          <a:solidFill>
                            <a:srgbClr val="000000"/>
                          </a:solidFill>
                          <a:effectLst/>
                          <a:latin typeface="Futura Std Book" panose="020B0502020204020303" pitchFamily="34" charset="0"/>
                        </a:rPr>
                        <a:t>Dalarnas län</a:t>
                      </a:r>
                    </a:p>
                  </a:txBody>
                  <a:tcPr marL="144000" marR="9525" marT="9525" marB="0" anchor="ctr">
                    <a:lnL w="12700" cmpd="sng">
                      <a:noFill/>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8 062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78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109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10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extLst>
                  <a:ext uri="{0D108BD9-81ED-4DB2-BD59-A6C34878D82A}">
                    <a16:rowId xmlns:a16="http://schemas.microsoft.com/office/drawing/2014/main" val="3745687708"/>
                  </a:ext>
                </a:extLst>
              </a:tr>
              <a:tr h="324671">
                <a:tc>
                  <a:txBody>
                    <a:bodyPr/>
                    <a:lstStyle/>
                    <a:p>
                      <a:pPr algn="l" rtl="0" fontAlgn="ctr"/>
                      <a:r>
                        <a:rPr lang="sv-SE" sz="800" b="0" i="0" u="none" strike="noStrike">
                          <a:solidFill>
                            <a:srgbClr val="000000"/>
                          </a:solidFill>
                          <a:effectLst/>
                          <a:latin typeface="Futura Std Book" panose="020B0502020204020303" pitchFamily="34" charset="0"/>
                        </a:rPr>
                        <a:t>Vansbro</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265</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84</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extLst>
                  <a:ext uri="{0D108BD9-81ED-4DB2-BD59-A6C34878D82A}">
                    <a16:rowId xmlns:a16="http://schemas.microsoft.com/office/drawing/2014/main" val="293360832"/>
                  </a:ext>
                </a:extLst>
              </a:tr>
              <a:tr h="324671">
                <a:tc>
                  <a:txBody>
                    <a:bodyPr/>
                    <a:lstStyle/>
                    <a:p>
                      <a:pPr algn="l" rtl="0" fontAlgn="ctr"/>
                      <a:r>
                        <a:rPr lang="sv-SE" sz="800" b="0" i="0" u="none" strike="noStrike">
                          <a:solidFill>
                            <a:srgbClr val="000000"/>
                          </a:solidFill>
                          <a:effectLst/>
                          <a:latin typeface="Futura Std Book" panose="020B0502020204020303" pitchFamily="34" charset="0"/>
                        </a:rPr>
                        <a:t>Malung-Sälen</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1 167</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146</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extLst>
                  <a:ext uri="{0D108BD9-81ED-4DB2-BD59-A6C34878D82A}">
                    <a16:rowId xmlns:a16="http://schemas.microsoft.com/office/drawing/2014/main" val="1559525621"/>
                  </a:ext>
                </a:extLst>
              </a:tr>
              <a:tr h="324671">
                <a:tc>
                  <a:txBody>
                    <a:bodyPr/>
                    <a:lstStyle/>
                    <a:p>
                      <a:pPr algn="l" rtl="0" fontAlgn="ctr"/>
                      <a:r>
                        <a:rPr lang="sv-SE" sz="800" b="0" i="0" u="none" strike="noStrike">
                          <a:solidFill>
                            <a:srgbClr val="000000"/>
                          </a:solidFill>
                          <a:effectLst/>
                          <a:latin typeface="Futura Std Book" panose="020B0502020204020303" pitchFamily="34" charset="0"/>
                        </a:rPr>
                        <a:t>Gagnef</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176</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167</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extLst>
                  <a:ext uri="{0D108BD9-81ED-4DB2-BD59-A6C34878D82A}">
                    <a16:rowId xmlns:a16="http://schemas.microsoft.com/office/drawing/2014/main" val="1947986397"/>
                  </a:ext>
                </a:extLst>
              </a:tr>
              <a:tr h="324671">
                <a:tc>
                  <a:txBody>
                    <a:bodyPr/>
                    <a:lstStyle/>
                    <a:p>
                      <a:pPr algn="l" rtl="0" fontAlgn="ctr"/>
                      <a:r>
                        <a:rPr lang="sv-SE" sz="800" b="0" i="0" u="none" strike="noStrike">
                          <a:solidFill>
                            <a:srgbClr val="000000"/>
                          </a:solidFill>
                          <a:effectLst/>
                          <a:latin typeface="Futura Std Book" panose="020B0502020204020303" pitchFamily="34" charset="0"/>
                        </a:rPr>
                        <a:t>Leksand</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401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208</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extLst>
                  <a:ext uri="{0D108BD9-81ED-4DB2-BD59-A6C34878D82A}">
                    <a16:rowId xmlns:a16="http://schemas.microsoft.com/office/drawing/2014/main" val="2325918200"/>
                  </a:ext>
                </a:extLst>
              </a:tr>
              <a:tr h="324671">
                <a:tc>
                  <a:txBody>
                    <a:bodyPr/>
                    <a:lstStyle/>
                    <a:p>
                      <a:pPr algn="l" rtl="0" fontAlgn="ctr"/>
                      <a:r>
                        <a:rPr lang="sv-SE" sz="800" b="0" i="0" u="none" strike="noStrike">
                          <a:solidFill>
                            <a:srgbClr val="000000"/>
                          </a:solidFill>
                          <a:effectLst/>
                          <a:latin typeface="Futura Std Book" panose="020B0502020204020303" pitchFamily="34" charset="0"/>
                        </a:rPr>
                        <a:t>Rättvik</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164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273</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tc>
                <a:extLst>
                  <a:ext uri="{0D108BD9-81ED-4DB2-BD59-A6C34878D82A}">
                    <a16:rowId xmlns:a16="http://schemas.microsoft.com/office/drawing/2014/main" val="3944598109"/>
                  </a:ext>
                </a:extLst>
              </a:tr>
              <a:tr h="324671">
                <a:tc>
                  <a:txBody>
                    <a:bodyPr/>
                    <a:lstStyle/>
                    <a:p>
                      <a:pPr algn="l" rtl="0" fontAlgn="ctr"/>
                      <a:r>
                        <a:rPr lang="sv-SE" sz="800" b="0" i="0" u="none" strike="noStrike">
                          <a:solidFill>
                            <a:srgbClr val="000000"/>
                          </a:solidFill>
                          <a:effectLst/>
                          <a:latin typeface="Futura Std Book" panose="020B0502020204020303" pitchFamily="34" charset="0"/>
                        </a:rPr>
                        <a:t>Orsa</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205</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55</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46</a:t>
                      </a:r>
                    </a:p>
                  </a:txBody>
                  <a:tcPr marL="9525" marR="9525" marT="9525" marB="0" anchor="ctr"/>
                </a:tc>
                <a:tc>
                  <a:txBody>
                    <a:bodyPr/>
                    <a:lstStyle/>
                    <a:p>
                      <a:pPr algn="ctr" rtl="0"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3208508909"/>
                  </a:ext>
                </a:extLst>
              </a:tr>
              <a:tr h="324671">
                <a:tc>
                  <a:txBody>
                    <a:bodyPr/>
                    <a:lstStyle/>
                    <a:p>
                      <a:pPr algn="l" rtl="0" fontAlgn="ctr"/>
                      <a:r>
                        <a:rPr lang="sv-SE" sz="800" b="0" i="0" u="none" strike="noStrike">
                          <a:solidFill>
                            <a:srgbClr val="000000"/>
                          </a:solidFill>
                          <a:effectLst/>
                          <a:latin typeface="Futura Std Book" panose="020B0502020204020303" pitchFamily="34" charset="0"/>
                        </a:rPr>
                        <a:t>Älvdalen</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157</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227</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7</a:t>
                      </a:r>
                    </a:p>
                  </a:txBody>
                  <a:tcPr marL="9525" marR="9525" marT="9525" marB="0" anchor="ctr"/>
                </a:tc>
                <a:tc>
                  <a:txBody>
                    <a:bodyPr/>
                    <a:lstStyle/>
                    <a:p>
                      <a:pPr algn="ctr" rtl="0"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1121273573"/>
                  </a:ext>
                </a:extLst>
              </a:tr>
              <a:tr h="324671">
                <a:tc>
                  <a:txBody>
                    <a:bodyPr/>
                    <a:lstStyle/>
                    <a:p>
                      <a:pPr algn="l" rtl="0" fontAlgn="ctr"/>
                      <a:r>
                        <a:rPr lang="sv-SE" sz="800" b="0" i="0" u="none" strike="noStrike">
                          <a:solidFill>
                            <a:srgbClr val="000000"/>
                          </a:solidFill>
                          <a:effectLst/>
                          <a:latin typeface="Futura Std Book" panose="020B0502020204020303" pitchFamily="34" charset="0"/>
                        </a:rPr>
                        <a:t>Smedjebacken</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98</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308</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18</a:t>
                      </a:r>
                    </a:p>
                  </a:txBody>
                  <a:tcPr marL="9525" marR="9525" marT="9525" marB="0" anchor="ctr"/>
                </a:tc>
                <a:tc>
                  <a:txBody>
                    <a:bodyPr/>
                    <a:lstStyle/>
                    <a:p>
                      <a:pPr algn="ctr" rtl="0"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1084239425"/>
                  </a:ext>
                </a:extLst>
              </a:tr>
              <a:tr h="324671">
                <a:tc>
                  <a:txBody>
                    <a:bodyPr/>
                    <a:lstStyle/>
                    <a:p>
                      <a:pPr algn="l" rtl="0" fontAlgn="ctr"/>
                      <a:r>
                        <a:rPr lang="sv-SE" sz="800" b="0" i="0" u="none" strike="noStrike">
                          <a:solidFill>
                            <a:srgbClr val="000000"/>
                          </a:solidFill>
                          <a:effectLst/>
                          <a:latin typeface="Futura Std Book" panose="020B0502020204020303" pitchFamily="34" charset="0"/>
                        </a:rPr>
                        <a:t>Mora</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540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73</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tc>
                <a:extLst>
                  <a:ext uri="{0D108BD9-81ED-4DB2-BD59-A6C34878D82A}">
                    <a16:rowId xmlns:a16="http://schemas.microsoft.com/office/drawing/2014/main" val="2047465816"/>
                  </a:ext>
                </a:extLst>
              </a:tr>
              <a:tr h="324671">
                <a:tc>
                  <a:txBody>
                    <a:bodyPr/>
                    <a:lstStyle/>
                    <a:p>
                      <a:pPr algn="l" rtl="0" fontAlgn="ctr"/>
                      <a:r>
                        <a:rPr lang="sv-SE" sz="800" b="0" i="0" u="none" strike="noStrike">
                          <a:solidFill>
                            <a:srgbClr val="000000"/>
                          </a:solidFill>
                          <a:effectLst/>
                          <a:latin typeface="Futura Std Book" panose="020B0502020204020303" pitchFamily="34" charset="0"/>
                        </a:rPr>
                        <a:t>Falun</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1 524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28</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7</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-81</a:t>
                      </a:r>
                    </a:p>
                  </a:txBody>
                  <a:tcPr marL="9525" marR="9525" marT="9525" marB="0" anchor="ctr"/>
                </a:tc>
                <a:extLst>
                  <a:ext uri="{0D108BD9-81ED-4DB2-BD59-A6C34878D82A}">
                    <a16:rowId xmlns:a16="http://schemas.microsoft.com/office/drawing/2014/main" val="4226078857"/>
                  </a:ext>
                </a:extLst>
              </a:tr>
              <a:tr h="324671">
                <a:tc>
                  <a:txBody>
                    <a:bodyPr/>
                    <a:lstStyle/>
                    <a:p>
                      <a:pPr algn="l" rtl="0" fontAlgn="ctr"/>
                      <a:r>
                        <a:rPr lang="sv-SE" sz="800" b="0" i="0" u="none" strike="noStrike">
                          <a:solidFill>
                            <a:srgbClr val="000000"/>
                          </a:solidFill>
                          <a:effectLst/>
                          <a:latin typeface="Futura Std Book" panose="020B0502020204020303" pitchFamily="34" charset="0"/>
                        </a:rPr>
                        <a:t>Borlänge</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1 661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83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5</a:t>
                      </a:r>
                    </a:p>
                  </a:txBody>
                  <a:tcPr marL="9525" marR="9525" marT="9525" marB="0" anchor="ctr"/>
                </a:tc>
                <a:tc>
                  <a:txBody>
                    <a:bodyPr/>
                    <a:lstStyle/>
                    <a:p>
                      <a:pPr algn="ctr" rtl="0"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2443966492"/>
                  </a:ext>
                </a:extLst>
              </a:tr>
              <a:tr h="324671">
                <a:tc>
                  <a:txBody>
                    <a:bodyPr/>
                    <a:lstStyle/>
                    <a:p>
                      <a:pPr algn="l" rtl="0" fontAlgn="ctr"/>
                      <a:r>
                        <a:rPr lang="sv-SE" sz="800" b="0" i="0" u="none" strike="noStrike">
                          <a:solidFill>
                            <a:srgbClr val="000000"/>
                          </a:solidFill>
                          <a:effectLst/>
                          <a:latin typeface="Futura Std Book" panose="020B0502020204020303" pitchFamily="34" charset="0"/>
                        </a:rPr>
                        <a:t>Säter</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203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71</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extLst>
                  <a:ext uri="{0D108BD9-81ED-4DB2-BD59-A6C34878D82A}">
                    <a16:rowId xmlns:a16="http://schemas.microsoft.com/office/drawing/2014/main" val="3055248050"/>
                  </a:ext>
                </a:extLst>
              </a:tr>
              <a:tr h="324671">
                <a:tc>
                  <a:txBody>
                    <a:bodyPr/>
                    <a:lstStyle/>
                    <a:p>
                      <a:pPr algn="l" rtl="0" fontAlgn="ctr"/>
                      <a:r>
                        <a:rPr lang="sv-SE" sz="800" b="0" i="0" u="none" strike="noStrike">
                          <a:solidFill>
                            <a:srgbClr val="000000"/>
                          </a:solidFill>
                          <a:effectLst/>
                          <a:latin typeface="Futura Std Book" panose="020B0502020204020303" pitchFamily="34" charset="0"/>
                        </a:rPr>
                        <a:t>Hedemora</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203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38</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extLst>
                  <a:ext uri="{0D108BD9-81ED-4DB2-BD59-A6C34878D82A}">
                    <a16:rowId xmlns:a16="http://schemas.microsoft.com/office/drawing/2014/main" val="2884210164"/>
                  </a:ext>
                </a:extLst>
              </a:tr>
              <a:tr h="324671">
                <a:tc>
                  <a:txBody>
                    <a:bodyPr/>
                    <a:lstStyle/>
                    <a:p>
                      <a:pPr algn="l" rtl="0" fontAlgn="ctr"/>
                      <a:r>
                        <a:rPr lang="sv-SE" sz="800" b="0" i="0" u="none" strike="noStrike">
                          <a:solidFill>
                            <a:srgbClr val="000000"/>
                          </a:solidFill>
                          <a:effectLst/>
                          <a:latin typeface="Futura Std Book" panose="020B0502020204020303" pitchFamily="34" charset="0"/>
                        </a:rPr>
                        <a:t>Avesta</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455</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92</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tc>
                <a:extLst>
                  <a:ext uri="{0D108BD9-81ED-4DB2-BD59-A6C34878D82A}">
                    <a16:rowId xmlns:a16="http://schemas.microsoft.com/office/drawing/2014/main" val="200777060"/>
                  </a:ext>
                </a:extLst>
              </a:tr>
              <a:tr h="324671">
                <a:tc>
                  <a:txBody>
                    <a:bodyPr/>
                    <a:lstStyle/>
                    <a:p>
                      <a:pPr algn="l" rtl="0" fontAlgn="ctr"/>
                      <a:r>
                        <a:rPr lang="sv-SE" sz="800" b="0" i="0" u="none" strike="noStrike">
                          <a:solidFill>
                            <a:srgbClr val="000000"/>
                          </a:solidFill>
                          <a:effectLst/>
                          <a:latin typeface="Futura Std Book" panose="020B0502020204020303" pitchFamily="34" charset="0"/>
                        </a:rPr>
                        <a:t>Ludvika</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843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55</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26</a:t>
                      </a:r>
                    </a:p>
                  </a:txBody>
                  <a:tcPr marL="9525" marR="9525" marT="9525" marB="0" anchor="ctr"/>
                </a:tc>
                <a:tc>
                  <a:txBody>
                    <a:bodyPr/>
                    <a:lstStyle/>
                    <a:p>
                      <a:pPr algn="ctr" rtl="0" fontAlgn="ctr"/>
                      <a:r>
                        <a:rPr lang="sv-SE" sz="800" b="0" i="0" u="none" strike="noStrike" dirty="0">
                          <a:solidFill>
                            <a:srgbClr val="000000"/>
                          </a:solidFill>
                          <a:effectLst/>
                          <a:latin typeface="Futura Std Book" panose="020B0502020204020303"/>
                        </a:rPr>
                        <a:t>271</a:t>
                      </a:r>
                    </a:p>
                  </a:txBody>
                  <a:tcPr marL="9525" marR="9525" marT="9525" marB="0" anchor="ctr"/>
                </a:tc>
                <a:extLst>
                  <a:ext uri="{0D108BD9-81ED-4DB2-BD59-A6C34878D82A}">
                    <a16:rowId xmlns:a16="http://schemas.microsoft.com/office/drawing/2014/main" val="670799064"/>
                  </a:ext>
                </a:extLst>
              </a:tr>
            </a:tbl>
          </a:graphicData>
        </a:graphic>
      </p:graphicFrame>
      <p:sp>
        <p:nvSpPr>
          <p:cNvPr id="7" name="textruta 6">
            <a:extLst>
              <a:ext uri="{FF2B5EF4-FFF2-40B4-BE49-F238E27FC236}">
                <a16:creationId xmlns:a16="http://schemas.microsoft.com/office/drawing/2014/main" id="{537BBE5D-4DDC-4066-B845-66DE14E29644}"/>
              </a:ext>
            </a:extLst>
          </p:cNvPr>
          <p:cNvSpPr txBox="1"/>
          <p:nvPr/>
        </p:nvSpPr>
        <p:spPr>
          <a:xfrm>
            <a:off x="6096000" y="6642556"/>
            <a:ext cx="1500732" cy="215444"/>
          </a:xfrm>
          <a:prstGeom prst="rect">
            <a:avLst/>
          </a:prstGeom>
          <a:noFill/>
        </p:spPr>
        <p:txBody>
          <a:bodyPr wrap="none" rtlCol="0">
            <a:spAutoFit/>
          </a:bodyPr>
          <a:lstStyle/>
          <a:p>
            <a:r>
              <a:rPr lang="sv-SE" sz="800" dirty="0"/>
              <a:t>Källa: Arbetsförmedlingen </a:t>
            </a:r>
          </a:p>
        </p:txBody>
      </p:sp>
      <p:sp>
        <p:nvSpPr>
          <p:cNvPr id="9" name="textruta 8">
            <a:extLst>
              <a:ext uri="{FF2B5EF4-FFF2-40B4-BE49-F238E27FC236}">
                <a16:creationId xmlns:a16="http://schemas.microsoft.com/office/drawing/2014/main" id="{B47A2E46-4930-4CBF-9C3D-B598ACF891DB}"/>
              </a:ext>
            </a:extLst>
          </p:cNvPr>
          <p:cNvSpPr txBox="1"/>
          <p:nvPr/>
        </p:nvSpPr>
        <p:spPr>
          <a:xfrm>
            <a:off x="6096000" y="6273807"/>
            <a:ext cx="5830442" cy="276999"/>
          </a:xfrm>
          <a:prstGeom prst="rect">
            <a:avLst/>
          </a:prstGeom>
          <a:noFill/>
        </p:spPr>
        <p:txBody>
          <a:bodyPr wrap="none" rtlCol="0">
            <a:spAutoFit/>
          </a:bodyPr>
          <a:lstStyle/>
          <a:p>
            <a:r>
              <a:rPr lang="sv-SE" sz="600" dirty="0"/>
              <a:t>*Varsel ska anmälas till arbetsförmedlingen om du inom ett län avser att säga upp eller minska arbetstiden för minst fem anställda eller fler. Som arbets-</a:t>
            </a:r>
          </a:p>
          <a:p>
            <a:r>
              <a:rPr lang="sv-SE" sz="600" dirty="0"/>
              <a:t>givare är man inte skyldig att specificera vilken kommun ett varsel gäller. Därför summerar kommunernas siffror inte alltid till länet. </a:t>
            </a:r>
            <a:endParaRPr lang="sv-SE" sz="800" dirty="0"/>
          </a:p>
        </p:txBody>
      </p:sp>
    </p:spTree>
    <p:extLst>
      <p:ext uri="{BB962C8B-B14F-4D97-AF65-F5344CB8AC3E}">
        <p14:creationId xmlns:p14="http://schemas.microsoft.com/office/powerpoint/2010/main" val="3586989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tshållare för innehåll 8">
            <a:extLst>
              <a:ext uri="{FF2B5EF4-FFF2-40B4-BE49-F238E27FC236}">
                <a16:creationId xmlns:a16="http://schemas.microsoft.com/office/drawing/2014/main" id="{F1F827C4-3106-42A7-B524-F8FC580C0E36}"/>
              </a:ext>
            </a:extLst>
          </p:cNvPr>
          <p:cNvSpPr>
            <a:spLocks noGrp="1"/>
          </p:cNvSpPr>
          <p:nvPr>
            <p:ph sz="half" idx="1"/>
          </p:nvPr>
        </p:nvSpPr>
        <p:spPr>
          <a:xfrm>
            <a:off x="6515133" y="1495425"/>
            <a:ext cx="4951381" cy="5029200"/>
          </a:xfrm>
        </p:spPr>
        <p:txBody>
          <a:bodyPr/>
          <a:lstStyle/>
          <a:p>
            <a:r>
              <a:rPr lang="sv-SE" sz="1100" dirty="0"/>
              <a:t>Rapporten är utgiven av Stockholm Business Region och publiceras fyra gånger per år. Rapporten omfattar Dalarnas län och Ludvika samt Smedjebackens kommun. </a:t>
            </a:r>
          </a:p>
          <a:p>
            <a:r>
              <a:rPr lang="sv-SE" sz="1100" dirty="0"/>
              <a:t>Statistiken bygger på uppgifter från Statistiska centralbyrån, Arbetsförmedlingen och Bolagsverket. </a:t>
            </a:r>
          </a:p>
          <a:p>
            <a:r>
              <a:rPr lang="sv-SE" sz="1100" dirty="0"/>
              <a:t>I rapporten jämförs främst utvecklingen med samma kvartal föregående år, exempelvis kvartal 1 jämförs med kvartal 1 tidigare år osv. För vissa indikatorer presenteras även totala rullande 12-värden där de fyra senaste kvartalen summeras för att få mer stabilitet i trenden. Dessa jämförs då med föregående fyra kvartal. Diagrammen som visar absoluta värden är säsongrensande för att visa trenden. Övriga diagram har indexerade värden som visar procentuella förändringen från startåret med värde 100, motsvarande kvartal för 10 år sedan.</a:t>
            </a:r>
          </a:p>
          <a:p>
            <a:r>
              <a:rPr lang="sv-SE" sz="1100" dirty="0"/>
              <a:t>Stockholmsregionen omfattar Stockholms län, Uppsala län, Södermanlands län, Östergötlands län, Örebro län, Västmanlands län, Gävleborgs län och Dalarnas län.</a:t>
            </a:r>
          </a:p>
          <a:p>
            <a:r>
              <a:rPr lang="sv-SE" sz="1100" dirty="0"/>
              <a:t>Läs samtliga konjunkturrapporter som tas fram inom ramen för partnerskapet Stockholm Business Alliance här: </a:t>
            </a:r>
            <a:r>
              <a:rPr lang="sv-SE" sz="1100" dirty="0">
                <a:hlinkClick r:id="rId3"/>
              </a:rPr>
              <a:t>https://stockholmbusinessalliance.se/material/?cat=konjunkturrapporter</a:t>
            </a:r>
            <a:endParaRPr lang="sv-SE" sz="1100" u="sng" dirty="0"/>
          </a:p>
          <a:p>
            <a:r>
              <a:rPr lang="sv-SE" sz="1100" dirty="0"/>
              <a:t/>
            </a:r>
            <a:br>
              <a:rPr lang="sv-SE" sz="1100" dirty="0"/>
            </a:br>
            <a:r>
              <a:rPr lang="sv-SE" sz="1100" dirty="0"/>
              <a:t>Frågor kan ställas till Stefan Frid på </a:t>
            </a:r>
            <a:r>
              <a:rPr lang="sv-SE" sz="1100" dirty="0" err="1"/>
              <a:t>Invest</a:t>
            </a:r>
            <a:r>
              <a:rPr lang="sv-SE" sz="1100" dirty="0"/>
              <a:t> Stockholm. </a:t>
            </a:r>
            <a:br>
              <a:rPr lang="sv-SE" sz="1100" dirty="0"/>
            </a:br>
            <a:r>
              <a:rPr lang="sv-SE" sz="1100" dirty="0"/>
              <a:t>Ansvarig utgivare: Staffan Ingvarsson, VD Stockholm Business Region.</a:t>
            </a:r>
            <a:endParaRPr lang="en-US" sz="1100" dirty="0"/>
          </a:p>
        </p:txBody>
      </p:sp>
      <p:sp>
        <p:nvSpPr>
          <p:cNvPr id="8" name="Rubrik 7">
            <a:extLst>
              <a:ext uri="{FF2B5EF4-FFF2-40B4-BE49-F238E27FC236}">
                <a16:creationId xmlns:a16="http://schemas.microsoft.com/office/drawing/2014/main" id="{D0BB0A45-356C-4EF6-B3CF-1A12EF48F661}"/>
              </a:ext>
            </a:extLst>
          </p:cNvPr>
          <p:cNvSpPr>
            <a:spLocks noGrp="1"/>
          </p:cNvSpPr>
          <p:nvPr>
            <p:ph type="title"/>
          </p:nvPr>
        </p:nvSpPr>
        <p:spPr/>
        <p:txBody>
          <a:bodyPr/>
          <a:lstStyle/>
          <a:p>
            <a:r>
              <a:rPr lang="en-US" dirty="0"/>
              <a:t>Om </a:t>
            </a:r>
            <a:r>
              <a:rPr lang="en-US" dirty="0" err="1"/>
              <a:t>rapporten</a:t>
            </a:r>
            <a:endParaRPr lang="en-US" dirty="0"/>
          </a:p>
        </p:txBody>
      </p:sp>
      <p:pic>
        <p:nvPicPr>
          <p:cNvPr id="6" name="Platshållare för bild 5">
            <a:extLst>
              <a:ext uri="{FF2B5EF4-FFF2-40B4-BE49-F238E27FC236}">
                <a16:creationId xmlns:a16="http://schemas.microsoft.com/office/drawing/2014/main" id="{03B765C8-C8D6-41DB-9067-0867630BBFF3}"/>
              </a:ext>
              <a:ext uri="{C183D7F6-B498-43B3-948B-1728B52AA6E4}">
                <adec:decorative xmlns:adec="http://schemas.microsoft.com/office/drawing/2017/decorative" xmlns="" val="1"/>
              </a:ext>
            </a:extLst>
          </p:cNvPr>
          <p:cNvPicPr>
            <a:picLocks noGrp="1" noChangeAspect="1"/>
          </p:cNvPicPr>
          <p:nvPr>
            <p:ph type="pic" sz="quarter" idx="13"/>
          </p:nvPr>
        </p:nvPicPr>
        <p:blipFill>
          <a:blip r:embed="rId4"/>
          <a:srcRect t="2464" b="2464"/>
          <a:stretch>
            <a:fillRect/>
          </a:stretch>
        </p:blipFill>
        <p:spPr/>
      </p:pic>
    </p:spTree>
    <p:extLst>
      <p:ext uri="{BB962C8B-B14F-4D97-AF65-F5344CB8AC3E}">
        <p14:creationId xmlns:p14="http://schemas.microsoft.com/office/powerpoint/2010/main" val="29270759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bild 7">
            <a:extLst>
              <a:ext uri="{FF2B5EF4-FFF2-40B4-BE49-F238E27FC236}">
                <a16:creationId xmlns:a16="http://schemas.microsoft.com/office/drawing/2014/main" id="{8DD208CF-0C68-43F3-8329-EE03E88A3390}"/>
              </a:ext>
              <a:ext uri="{C183D7F6-B498-43B3-948B-1728B52AA6E4}">
                <adec:decorative xmlns:adec="http://schemas.microsoft.com/office/drawing/2017/decorative" xmlns="" val="1"/>
              </a:ext>
            </a:extLst>
          </p:cNvPr>
          <p:cNvPicPr>
            <a:picLocks noGrp="1" noChangeAspect="1"/>
          </p:cNvPicPr>
          <p:nvPr>
            <p:ph type="pic" sz="quarter" idx="13"/>
          </p:nvPr>
        </p:nvPicPr>
        <p:blipFill>
          <a:blip r:embed="rId2"/>
          <a:srcRect l="20828" r="20828"/>
          <a:stretch>
            <a:fillRect/>
          </a:stretch>
        </p:blipFill>
        <p:spPr/>
      </p:pic>
      <p:sp>
        <p:nvSpPr>
          <p:cNvPr id="4" name="Platshållare för text 3">
            <a:extLst>
              <a:ext uri="{FF2B5EF4-FFF2-40B4-BE49-F238E27FC236}">
                <a16:creationId xmlns:a16="http://schemas.microsoft.com/office/drawing/2014/main" id="{BD446C52-400F-4208-AD5B-8E206EA69663}"/>
              </a:ext>
            </a:extLst>
          </p:cNvPr>
          <p:cNvSpPr>
            <a:spLocks noGrp="1"/>
          </p:cNvSpPr>
          <p:nvPr>
            <p:ph type="body" sz="quarter" idx="14"/>
          </p:nvPr>
        </p:nvSpPr>
        <p:spPr/>
        <p:txBody>
          <a:bodyPr/>
          <a:lstStyle/>
          <a:p>
            <a:endParaRPr lang="sv-SE" dirty="0"/>
          </a:p>
        </p:txBody>
      </p:sp>
      <p:sp>
        <p:nvSpPr>
          <p:cNvPr id="9" name="Rubrik 8">
            <a:extLst>
              <a:ext uri="{FF2B5EF4-FFF2-40B4-BE49-F238E27FC236}">
                <a16:creationId xmlns:a16="http://schemas.microsoft.com/office/drawing/2014/main" id="{901CB539-C89D-45AE-9145-41E42A8AEAD8}"/>
              </a:ext>
            </a:extLst>
          </p:cNvPr>
          <p:cNvSpPr txBox="1">
            <a:spLocks/>
          </p:cNvSpPr>
          <p:nvPr/>
        </p:nvSpPr>
        <p:spPr>
          <a:xfrm>
            <a:off x="730249" y="342899"/>
            <a:ext cx="4951380" cy="891049"/>
          </a:xfrm>
          <a:prstGeom prst="rect">
            <a:avLst/>
          </a:prstGeom>
        </p:spPr>
        <p:txBody>
          <a:bodyPr vert="horz" lIns="0" tIns="0" rIns="0" bIns="0" rtlCol="0" anchor="b" anchorCtr="0">
            <a:noAutofit/>
          </a:bodyPr>
          <a:lst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a:lstStyle>
          <a:p>
            <a:r>
              <a:rPr lang="sv-SE" dirty="0"/>
              <a:t>Arbetsmarknad</a:t>
            </a:r>
            <a:br>
              <a:rPr lang="sv-SE" dirty="0"/>
            </a:br>
            <a:r>
              <a:rPr lang="sv-SE" sz="2400" b="0" dirty="0"/>
              <a:t>Kommunerna </a:t>
            </a:r>
            <a:r>
              <a:rPr lang="sv-SE" sz="2400" b="0"/>
              <a:t>i Dalarnas </a:t>
            </a:r>
            <a:r>
              <a:rPr lang="sv-SE" sz="2400" b="0" dirty="0"/>
              <a:t>län</a:t>
            </a:r>
            <a:endParaRPr lang="sv-SE" b="0" dirty="0"/>
          </a:p>
        </p:txBody>
      </p:sp>
      <p:graphicFrame>
        <p:nvGraphicFramePr>
          <p:cNvPr id="10" name="Platshållare för innehåll 4">
            <a:extLst>
              <a:ext uri="{FF2B5EF4-FFF2-40B4-BE49-F238E27FC236}">
                <a16:creationId xmlns:a16="http://schemas.microsoft.com/office/drawing/2014/main" id="{3FF0EF34-0A0A-4912-A643-0D03FA3C8370}"/>
              </a:ext>
            </a:extLst>
          </p:cNvPr>
          <p:cNvGraphicFramePr>
            <a:graphicFrameLocks/>
          </p:cNvGraphicFramePr>
          <p:nvPr>
            <p:extLst>
              <p:ext uri="{D42A27DB-BD31-4B8C-83A1-F6EECF244321}">
                <p14:modId xmlns:p14="http://schemas.microsoft.com/office/powerpoint/2010/main" val="3384280966"/>
              </p:ext>
            </p:extLst>
          </p:nvPr>
        </p:nvGraphicFramePr>
        <p:xfrm>
          <a:off x="6167440" y="106615"/>
          <a:ext cx="5702807" cy="6167192"/>
        </p:xfrm>
        <a:graphic>
          <a:graphicData uri="http://schemas.openxmlformats.org/drawingml/2006/table">
            <a:tbl>
              <a:tblPr firstRow="1" bandRow="1">
                <a:tableStyleId>{5C22544A-7EE6-4342-B048-85BDC9FD1C3A}</a:tableStyleId>
              </a:tblPr>
              <a:tblGrid>
                <a:gridCol w="1225323">
                  <a:extLst>
                    <a:ext uri="{9D8B030D-6E8A-4147-A177-3AD203B41FA5}">
                      <a16:colId xmlns:a16="http://schemas.microsoft.com/office/drawing/2014/main" val="452260278"/>
                    </a:ext>
                  </a:extLst>
                </a:gridCol>
                <a:gridCol w="962031">
                  <a:extLst>
                    <a:ext uri="{9D8B030D-6E8A-4147-A177-3AD203B41FA5}">
                      <a16:colId xmlns:a16="http://schemas.microsoft.com/office/drawing/2014/main" val="1889858293"/>
                    </a:ext>
                  </a:extLst>
                </a:gridCol>
                <a:gridCol w="1192377">
                  <a:extLst>
                    <a:ext uri="{9D8B030D-6E8A-4147-A177-3AD203B41FA5}">
                      <a16:colId xmlns:a16="http://schemas.microsoft.com/office/drawing/2014/main" val="1671515360"/>
                    </a:ext>
                  </a:extLst>
                </a:gridCol>
                <a:gridCol w="1052540">
                  <a:extLst>
                    <a:ext uri="{9D8B030D-6E8A-4147-A177-3AD203B41FA5}">
                      <a16:colId xmlns:a16="http://schemas.microsoft.com/office/drawing/2014/main" val="2818758293"/>
                    </a:ext>
                  </a:extLst>
                </a:gridCol>
                <a:gridCol w="1270536">
                  <a:extLst>
                    <a:ext uri="{9D8B030D-6E8A-4147-A177-3AD203B41FA5}">
                      <a16:colId xmlns:a16="http://schemas.microsoft.com/office/drawing/2014/main" val="1452816917"/>
                    </a:ext>
                  </a:extLst>
                </a:gridCol>
              </a:tblGrid>
              <a:tr h="366517">
                <a:tc>
                  <a:txBody>
                    <a:bodyPr/>
                    <a:lstStyle/>
                    <a:p>
                      <a:pPr algn="ctr"/>
                      <a:endParaRPr lang="sv-SE"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gridSpan="2">
                  <a:txBody>
                    <a:bodyPr/>
                    <a:lstStyle/>
                    <a:p>
                      <a:pPr algn="ctr"/>
                      <a:r>
                        <a:rPr lang="sv-SE" sz="1000" dirty="0"/>
                        <a:t>Arbetslöshet (antal pers.)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38100" cmpd="sng">
                      <a:noFill/>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00" dirty="0"/>
                        <a:t>Arbetslöshet (andel av </a:t>
                      </a:r>
                      <a:r>
                        <a:rPr lang="sv-SE" sz="1000" dirty="0" err="1"/>
                        <a:t>bef</a:t>
                      </a:r>
                      <a:r>
                        <a:rPr lang="sv-SE" sz="1000" dirty="0"/>
                        <a: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100129660"/>
                  </a:ext>
                </a:extLst>
              </a:tr>
              <a:tr h="366517">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Antal</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Förändring (%)</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 av </a:t>
                      </a:r>
                      <a:r>
                        <a:rPr lang="sv-SE" sz="1000" dirty="0" err="1">
                          <a:solidFill>
                            <a:schemeClr val="bg1"/>
                          </a:solidFill>
                        </a:rPr>
                        <a:t>bef</a:t>
                      </a:r>
                      <a:r>
                        <a:rPr lang="sv-SE" sz="1000" dirty="0">
                          <a:solidFill>
                            <a:schemeClr val="bg1"/>
                          </a:solidFill>
                        </a:rPr>
                        <a:t>.           </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a:solidFill>
                            <a:schemeClr val="bg1"/>
                          </a:solidFill>
                        </a:rPr>
                        <a:t>Förändring (p.e.)</a:t>
                      </a:r>
                      <a:endParaRPr lang="sv-SE"/>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2696100177"/>
                  </a:ext>
                </a:extLst>
              </a:tr>
              <a:tr h="366517">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900" b="0" i="0" u="none" strike="noStrike" dirty="0">
                          <a:solidFill>
                            <a:srgbClr val="FFFFFF"/>
                          </a:solidFill>
                          <a:effectLst/>
                          <a:latin typeface="Futura Std Book" panose="020B0502020204020303" pitchFamily="34" charset="0"/>
                        </a:rPr>
                        <a:t>2021 kv3</a:t>
                      </a:r>
                    </a:p>
                  </a:txBody>
                  <a:tcPr marL="9525" marR="9525" marT="9525"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900" b="0" i="0" u="none" strike="noStrike">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900" b="0" i="0" u="none" strike="noStrike" dirty="0">
                          <a:solidFill>
                            <a:srgbClr val="FFFFFF"/>
                          </a:solidFill>
                          <a:effectLst/>
                          <a:latin typeface="Futura Std Book" panose="020B0502020204020303" pitchFamily="34" charset="0"/>
                        </a:rPr>
                        <a:t>2021 kv3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900" b="0" i="0" u="none" strike="noStrike">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3081617630"/>
                  </a:ext>
                </a:extLst>
              </a:tr>
              <a:tr h="197576">
                <a:tc>
                  <a:txBody>
                    <a:bodyPr/>
                    <a:lstStyle/>
                    <a:p>
                      <a:pPr algn="l" rtl="0" fontAlgn="ctr"/>
                      <a:r>
                        <a:rPr lang="sv-SE" sz="800" b="1" i="0" u="none" strike="noStrike">
                          <a:solidFill>
                            <a:srgbClr val="000000"/>
                          </a:solidFill>
                          <a:effectLst/>
                          <a:latin typeface="Futura Std Book" panose="020B0502020204020303" pitchFamily="34" charset="0"/>
                        </a:rPr>
                        <a:t>Dalarnas län</a:t>
                      </a:r>
                    </a:p>
                  </a:txBody>
                  <a:tcPr marL="72000" marR="9525" marT="9525" marB="0" anchor="ctr">
                    <a:lnL w="12700" cmpd="sng">
                      <a:noFill/>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8 980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-15,5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4,4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-0,8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extLst>
                  <a:ext uri="{0D108BD9-81ED-4DB2-BD59-A6C34878D82A}">
                    <a16:rowId xmlns:a16="http://schemas.microsoft.com/office/drawing/2014/main" val="3745687708"/>
                  </a:ext>
                </a:extLst>
              </a:tr>
              <a:tr h="324671">
                <a:tc>
                  <a:txBody>
                    <a:bodyPr/>
                    <a:lstStyle/>
                    <a:p>
                      <a:pPr algn="l" rtl="0" fontAlgn="ctr"/>
                      <a:r>
                        <a:rPr lang="sv-SE" sz="800" b="0" i="0" u="none" strike="noStrike">
                          <a:solidFill>
                            <a:srgbClr val="000000"/>
                          </a:solidFill>
                          <a:effectLst/>
                          <a:latin typeface="Futura Std Book" panose="020B0502020204020303" pitchFamily="34" charset="0"/>
                        </a:rPr>
                        <a:t>Malung-Sälen</a:t>
                      </a:r>
                    </a:p>
                  </a:txBody>
                  <a:tcPr marL="72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231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-19,5</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3,2</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-0,8</a:t>
                      </a:r>
                    </a:p>
                  </a:txBody>
                  <a:tcPr marL="9525" marR="9525" marT="9525" marB="0" anchor="ctr"/>
                </a:tc>
                <a:extLst>
                  <a:ext uri="{0D108BD9-81ED-4DB2-BD59-A6C34878D82A}">
                    <a16:rowId xmlns:a16="http://schemas.microsoft.com/office/drawing/2014/main" val="293360832"/>
                  </a:ext>
                </a:extLst>
              </a:tr>
              <a:tr h="324671">
                <a:tc>
                  <a:txBody>
                    <a:bodyPr/>
                    <a:lstStyle/>
                    <a:p>
                      <a:pPr algn="l" rtl="0" fontAlgn="ctr"/>
                      <a:r>
                        <a:rPr lang="sv-SE" sz="800" b="0" i="0" u="none" strike="noStrike">
                          <a:solidFill>
                            <a:srgbClr val="000000"/>
                          </a:solidFill>
                          <a:effectLst/>
                          <a:latin typeface="Futura Std Book" panose="020B0502020204020303" pitchFamily="34" charset="0"/>
                        </a:rPr>
                        <a:t>Gagnef</a:t>
                      </a:r>
                    </a:p>
                  </a:txBody>
                  <a:tcPr marL="72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182</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-13,7</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2,5</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-0,4</a:t>
                      </a:r>
                    </a:p>
                  </a:txBody>
                  <a:tcPr marL="9525" marR="9525" marT="9525" marB="0" anchor="ctr"/>
                </a:tc>
                <a:extLst>
                  <a:ext uri="{0D108BD9-81ED-4DB2-BD59-A6C34878D82A}">
                    <a16:rowId xmlns:a16="http://schemas.microsoft.com/office/drawing/2014/main" val="1559525621"/>
                  </a:ext>
                </a:extLst>
              </a:tr>
              <a:tr h="324671">
                <a:tc>
                  <a:txBody>
                    <a:bodyPr/>
                    <a:lstStyle/>
                    <a:p>
                      <a:pPr algn="l" rtl="0" fontAlgn="ctr"/>
                      <a:r>
                        <a:rPr lang="sv-SE" sz="800" b="0" i="0" u="none" strike="noStrike">
                          <a:solidFill>
                            <a:srgbClr val="000000"/>
                          </a:solidFill>
                          <a:effectLst/>
                          <a:latin typeface="Futura Std Book" panose="020B0502020204020303" pitchFamily="34" charset="0"/>
                        </a:rPr>
                        <a:t>Leksand</a:t>
                      </a:r>
                    </a:p>
                  </a:txBody>
                  <a:tcPr marL="72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300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-28,0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2,7</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-1,0</a:t>
                      </a:r>
                    </a:p>
                  </a:txBody>
                  <a:tcPr marL="9525" marR="9525" marT="9525" marB="0" anchor="ctr"/>
                </a:tc>
                <a:extLst>
                  <a:ext uri="{0D108BD9-81ED-4DB2-BD59-A6C34878D82A}">
                    <a16:rowId xmlns:a16="http://schemas.microsoft.com/office/drawing/2014/main" val="1947986397"/>
                  </a:ext>
                </a:extLst>
              </a:tr>
              <a:tr h="324671">
                <a:tc>
                  <a:txBody>
                    <a:bodyPr/>
                    <a:lstStyle/>
                    <a:p>
                      <a:pPr algn="l" rtl="0" fontAlgn="ctr"/>
                      <a:r>
                        <a:rPr lang="sv-SE" sz="800" b="0" i="0" u="none" strike="noStrike">
                          <a:solidFill>
                            <a:srgbClr val="000000"/>
                          </a:solidFill>
                          <a:effectLst/>
                          <a:latin typeface="Futura Std Book" panose="020B0502020204020303" pitchFamily="34" charset="0"/>
                        </a:rPr>
                        <a:t>Rättvik</a:t>
                      </a:r>
                    </a:p>
                  </a:txBody>
                  <a:tcPr marL="72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216</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-14,6</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2,8</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-0,5</a:t>
                      </a:r>
                    </a:p>
                  </a:txBody>
                  <a:tcPr marL="9525" marR="9525" marT="9525" marB="0" anchor="ctr"/>
                </a:tc>
                <a:extLst>
                  <a:ext uri="{0D108BD9-81ED-4DB2-BD59-A6C34878D82A}">
                    <a16:rowId xmlns:a16="http://schemas.microsoft.com/office/drawing/2014/main" val="2325918200"/>
                  </a:ext>
                </a:extLst>
              </a:tr>
              <a:tr h="324671">
                <a:tc>
                  <a:txBody>
                    <a:bodyPr/>
                    <a:lstStyle/>
                    <a:p>
                      <a:pPr algn="l" rtl="0" fontAlgn="ctr"/>
                      <a:r>
                        <a:rPr lang="sv-SE" sz="800" b="0" i="0" u="none" strike="noStrike">
                          <a:solidFill>
                            <a:srgbClr val="000000"/>
                          </a:solidFill>
                          <a:effectLst/>
                          <a:latin typeface="Futura Std Book" panose="020B0502020204020303" pitchFamily="34" charset="0"/>
                        </a:rPr>
                        <a:t>Orsa</a:t>
                      </a:r>
                    </a:p>
                  </a:txBody>
                  <a:tcPr marL="72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207</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-19,1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4,2</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-1,0</a:t>
                      </a:r>
                    </a:p>
                  </a:txBody>
                  <a:tcPr marL="9525" marR="9525" marT="9525" marB="0" anchor="ctr"/>
                </a:tc>
                <a:extLst>
                  <a:ext uri="{0D108BD9-81ED-4DB2-BD59-A6C34878D82A}">
                    <a16:rowId xmlns:a16="http://schemas.microsoft.com/office/drawing/2014/main" val="3944598109"/>
                  </a:ext>
                </a:extLst>
              </a:tr>
              <a:tr h="324671">
                <a:tc>
                  <a:txBody>
                    <a:bodyPr/>
                    <a:lstStyle/>
                    <a:p>
                      <a:pPr algn="l" rtl="0" fontAlgn="ctr"/>
                      <a:r>
                        <a:rPr lang="sv-SE" sz="800" b="0" i="0" u="none" strike="noStrike">
                          <a:solidFill>
                            <a:srgbClr val="000000"/>
                          </a:solidFill>
                          <a:effectLst/>
                          <a:latin typeface="Futura Std Book" panose="020B0502020204020303" pitchFamily="34" charset="0"/>
                        </a:rPr>
                        <a:t>Älvdalen</a:t>
                      </a:r>
                    </a:p>
                  </a:txBody>
                  <a:tcPr marL="72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190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-25,8</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3,8</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-1,3</a:t>
                      </a:r>
                    </a:p>
                  </a:txBody>
                  <a:tcPr marL="9525" marR="9525" marT="9525" marB="0" anchor="ctr"/>
                </a:tc>
                <a:extLst>
                  <a:ext uri="{0D108BD9-81ED-4DB2-BD59-A6C34878D82A}">
                    <a16:rowId xmlns:a16="http://schemas.microsoft.com/office/drawing/2014/main" val="3208508909"/>
                  </a:ext>
                </a:extLst>
              </a:tr>
              <a:tr h="324671">
                <a:tc>
                  <a:txBody>
                    <a:bodyPr/>
                    <a:lstStyle/>
                    <a:p>
                      <a:pPr algn="l" rtl="0" fontAlgn="ctr"/>
                      <a:r>
                        <a:rPr lang="sv-SE" sz="800" b="0" i="0" u="none" strike="noStrike">
                          <a:solidFill>
                            <a:srgbClr val="000000"/>
                          </a:solidFill>
                          <a:effectLst/>
                          <a:latin typeface="Futura Std Book" panose="020B0502020204020303" pitchFamily="34" charset="0"/>
                        </a:rPr>
                        <a:t>Smedjebacken</a:t>
                      </a:r>
                    </a:p>
                  </a:txBody>
                  <a:tcPr marL="72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308</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-3,3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4,0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-0,1</a:t>
                      </a:r>
                    </a:p>
                  </a:txBody>
                  <a:tcPr marL="9525" marR="9525" marT="9525" marB="0" anchor="ctr"/>
                </a:tc>
                <a:extLst>
                  <a:ext uri="{0D108BD9-81ED-4DB2-BD59-A6C34878D82A}">
                    <a16:rowId xmlns:a16="http://schemas.microsoft.com/office/drawing/2014/main" val="1121273573"/>
                  </a:ext>
                </a:extLst>
              </a:tr>
              <a:tr h="324671">
                <a:tc>
                  <a:txBody>
                    <a:bodyPr/>
                    <a:lstStyle/>
                    <a:p>
                      <a:pPr algn="l" rtl="0" fontAlgn="ctr"/>
                      <a:r>
                        <a:rPr lang="sv-SE" sz="800" b="0" i="0" u="none" strike="noStrike">
                          <a:solidFill>
                            <a:srgbClr val="000000"/>
                          </a:solidFill>
                          <a:effectLst/>
                          <a:latin typeface="Futura Std Book" panose="020B0502020204020303" pitchFamily="34" charset="0"/>
                        </a:rPr>
                        <a:t>Mora</a:t>
                      </a:r>
                    </a:p>
                  </a:txBody>
                  <a:tcPr marL="72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461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-21,0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3,1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-0,9</a:t>
                      </a:r>
                    </a:p>
                  </a:txBody>
                  <a:tcPr marL="9525" marR="9525" marT="9525" marB="0" anchor="ctr"/>
                </a:tc>
                <a:extLst>
                  <a:ext uri="{0D108BD9-81ED-4DB2-BD59-A6C34878D82A}">
                    <a16:rowId xmlns:a16="http://schemas.microsoft.com/office/drawing/2014/main" val="1084239425"/>
                  </a:ext>
                </a:extLst>
              </a:tr>
              <a:tr h="324671">
                <a:tc>
                  <a:txBody>
                    <a:bodyPr/>
                    <a:lstStyle/>
                    <a:p>
                      <a:pPr algn="l" rtl="0" fontAlgn="ctr"/>
                      <a:r>
                        <a:rPr lang="sv-SE" sz="800" b="0" i="0" u="none" strike="noStrike">
                          <a:solidFill>
                            <a:srgbClr val="000000"/>
                          </a:solidFill>
                          <a:effectLst/>
                          <a:latin typeface="Futura Std Book" panose="020B0502020204020303" pitchFamily="34" charset="0"/>
                        </a:rPr>
                        <a:t>Falun</a:t>
                      </a:r>
                    </a:p>
                  </a:txBody>
                  <a:tcPr marL="72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1 501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-17,3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3,5</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-0,7</a:t>
                      </a:r>
                    </a:p>
                  </a:txBody>
                  <a:tcPr marL="9525" marR="9525" marT="9525" marB="0" anchor="ctr"/>
                </a:tc>
                <a:extLst>
                  <a:ext uri="{0D108BD9-81ED-4DB2-BD59-A6C34878D82A}">
                    <a16:rowId xmlns:a16="http://schemas.microsoft.com/office/drawing/2014/main" val="2047465816"/>
                  </a:ext>
                </a:extLst>
              </a:tr>
              <a:tr h="324671">
                <a:tc>
                  <a:txBody>
                    <a:bodyPr/>
                    <a:lstStyle/>
                    <a:p>
                      <a:pPr algn="l" rtl="0" fontAlgn="ctr"/>
                      <a:r>
                        <a:rPr lang="sv-SE" sz="800" b="0" i="0" u="none" strike="noStrike">
                          <a:solidFill>
                            <a:srgbClr val="000000"/>
                          </a:solidFill>
                          <a:effectLst/>
                          <a:latin typeface="Futura Std Book" panose="020B0502020204020303" pitchFamily="34" charset="0"/>
                        </a:rPr>
                        <a:t>Borlänge</a:t>
                      </a:r>
                    </a:p>
                  </a:txBody>
                  <a:tcPr marL="72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2 257</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-11,2</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6,0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-0,7</a:t>
                      </a:r>
                    </a:p>
                  </a:txBody>
                  <a:tcPr marL="9525" marR="9525" marT="9525" marB="0" anchor="ctr"/>
                </a:tc>
                <a:extLst>
                  <a:ext uri="{0D108BD9-81ED-4DB2-BD59-A6C34878D82A}">
                    <a16:rowId xmlns:a16="http://schemas.microsoft.com/office/drawing/2014/main" val="4226078857"/>
                  </a:ext>
                </a:extLst>
              </a:tr>
              <a:tr h="324671">
                <a:tc>
                  <a:txBody>
                    <a:bodyPr/>
                    <a:lstStyle/>
                    <a:p>
                      <a:pPr algn="l" rtl="0" fontAlgn="ctr"/>
                      <a:r>
                        <a:rPr lang="sv-SE" sz="800" b="0" i="0" u="none" strike="noStrike">
                          <a:solidFill>
                            <a:srgbClr val="000000"/>
                          </a:solidFill>
                          <a:effectLst/>
                          <a:latin typeface="Futura Std Book" panose="020B0502020204020303" pitchFamily="34" charset="0"/>
                        </a:rPr>
                        <a:t>Säter</a:t>
                      </a:r>
                    </a:p>
                  </a:txBody>
                  <a:tcPr marL="72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203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-5,6</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2,6</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-0,1</a:t>
                      </a:r>
                    </a:p>
                  </a:txBody>
                  <a:tcPr marL="9525" marR="9525" marT="9525" marB="0" anchor="ctr"/>
                </a:tc>
                <a:extLst>
                  <a:ext uri="{0D108BD9-81ED-4DB2-BD59-A6C34878D82A}">
                    <a16:rowId xmlns:a16="http://schemas.microsoft.com/office/drawing/2014/main" val="2443966492"/>
                  </a:ext>
                </a:extLst>
              </a:tr>
              <a:tr h="324671">
                <a:tc>
                  <a:txBody>
                    <a:bodyPr/>
                    <a:lstStyle/>
                    <a:p>
                      <a:pPr algn="l" rtl="0" fontAlgn="ctr"/>
                      <a:r>
                        <a:rPr lang="sv-SE" sz="800" b="0" i="0" u="none" strike="noStrike">
                          <a:solidFill>
                            <a:srgbClr val="000000"/>
                          </a:solidFill>
                          <a:effectLst/>
                          <a:latin typeface="Futura Std Book" panose="020B0502020204020303" pitchFamily="34" charset="0"/>
                        </a:rPr>
                        <a:t>Hedemora</a:t>
                      </a:r>
                    </a:p>
                  </a:txBody>
                  <a:tcPr marL="72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552</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-15,8</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5,0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-0,9</a:t>
                      </a:r>
                    </a:p>
                  </a:txBody>
                  <a:tcPr marL="9525" marR="9525" marT="9525" marB="0" anchor="ctr"/>
                </a:tc>
                <a:extLst>
                  <a:ext uri="{0D108BD9-81ED-4DB2-BD59-A6C34878D82A}">
                    <a16:rowId xmlns:a16="http://schemas.microsoft.com/office/drawing/2014/main" val="3055248050"/>
                  </a:ext>
                </a:extLst>
              </a:tr>
              <a:tr h="324671">
                <a:tc>
                  <a:txBody>
                    <a:bodyPr/>
                    <a:lstStyle/>
                    <a:p>
                      <a:pPr algn="l" rtl="0" fontAlgn="ctr"/>
                      <a:r>
                        <a:rPr lang="sv-SE" sz="800" b="0" i="0" u="none" strike="noStrike">
                          <a:solidFill>
                            <a:srgbClr val="000000"/>
                          </a:solidFill>
                          <a:effectLst/>
                          <a:latin typeface="Futura Std Book" panose="020B0502020204020303" pitchFamily="34" charset="0"/>
                        </a:rPr>
                        <a:t>Avesta</a:t>
                      </a:r>
                    </a:p>
                  </a:txBody>
                  <a:tcPr marL="72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1 011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-14,7</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6,3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-1,0</a:t>
                      </a:r>
                    </a:p>
                  </a:txBody>
                  <a:tcPr marL="9525" marR="9525" marT="9525" marB="0" anchor="ctr"/>
                </a:tc>
                <a:extLst>
                  <a:ext uri="{0D108BD9-81ED-4DB2-BD59-A6C34878D82A}">
                    <a16:rowId xmlns:a16="http://schemas.microsoft.com/office/drawing/2014/main" val="2884210164"/>
                  </a:ext>
                </a:extLst>
              </a:tr>
              <a:tr h="324671">
                <a:tc>
                  <a:txBody>
                    <a:bodyPr/>
                    <a:lstStyle/>
                    <a:p>
                      <a:pPr algn="l" rtl="0" fontAlgn="ctr"/>
                      <a:r>
                        <a:rPr lang="sv-SE" sz="800" b="0" i="0" u="none" strike="noStrike">
                          <a:solidFill>
                            <a:srgbClr val="000000"/>
                          </a:solidFill>
                          <a:effectLst/>
                          <a:latin typeface="Futura Std Book" panose="020B0502020204020303" pitchFamily="34" charset="0"/>
                        </a:rPr>
                        <a:t>Ludvika</a:t>
                      </a:r>
                    </a:p>
                  </a:txBody>
                  <a:tcPr marL="72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1 226</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-16,6</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6,6</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-1,2</a:t>
                      </a:r>
                    </a:p>
                  </a:txBody>
                  <a:tcPr marL="9525" marR="9525" marT="9525" marB="0" anchor="ctr"/>
                </a:tc>
                <a:extLst>
                  <a:ext uri="{0D108BD9-81ED-4DB2-BD59-A6C34878D82A}">
                    <a16:rowId xmlns:a16="http://schemas.microsoft.com/office/drawing/2014/main" val="200777060"/>
                  </a:ext>
                </a:extLst>
              </a:tr>
              <a:tr h="324671">
                <a:tc>
                  <a:txBody>
                    <a:bodyPr/>
                    <a:lstStyle/>
                    <a:p>
                      <a:pPr algn="l" rtl="0" fontAlgn="ctr"/>
                      <a:r>
                        <a:rPr lang="sv-SE" sz="800" b="0" i="0" u="none" strike="noStrike">
                          <a:solidFill>
                            <a:srgbClr val="000000"/>
                          </a:solidFill>
                          <a:effectLst/>
                          <a:latin typeface="Futura Std Book" panose="020B0502020204020303" pitchFamily="34" charset="0"/>
                        </a:rPr>
                        <a:t>Vansbro</a:t>
                      </a:r>
                    </a:p>
                  </a:txBody>
                  <a:tcPr marL="72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136</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-13,0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2,8</a:t>
                      </a:r>
                    </a:p>
                  </a:txBody>
                  <a:tcPr marL="9525" marR="9525" marT="9525" marB="0" anchor="ctr"/>
                </a:tc>
                <a:tc>
                  <a:txBody>
                    <a:bodyPr/>
                    <a:lstStyle/>
                    <a:p>
                      <a:pPr algn="ctr" rtl="0" fontAlgn="ctr"/>
                      <a:r>
                        <a:rPr lang="sv-SE" sz="800" b="0" i="0" u="none" strike="noStrike" dirty="0">
                          <a:solidFill>
                            <a:srgbClr val="000000"/>
                          </a:solidFill>
                          <a:effectLst/>
                          <a:latin typeface="Futura Std Book" panose="020B0502020204020303"/>
                        </a:rPr>
                        <a:t>-0,4</a:t>
                      </a:r>
                    </a:p>
                  </a:txBody>
                  <a:tcPr marL="9525" marR="9525" marT="9525" marB="0" anchor="ctr"/>
                </a:tc>
                <a:extLst>
                  <a:ext uri="{0D108BD9-81ED-4DB2-BD59-A6C34878D82A}">
                    <a16:rowId xmlns:a16="http://schemas.microsoft.com/office/drawing/2014/main" val="2136000840"/>
                  </a:ext>
                </a:extLst>
              </a:tr>
            </a:tbl>
          </a:graphicData>
        </a:graphic>
      </p:graphicFrame>
      <p:sp>
        <p:nvSpPr>
          <p:cNvPr id="5" name="textruta 4">
            <a:extLst>
              <a:ext uri="{FF2B5EF4-FFF2-40B4-BE49-F238E27FC236}">
                <a16:creationId xmlns:a16="http://schemas.microsoft.com/office/drawing/2014/main" id="{49C105DA-9636-49E9-8733-604D6E6D0587}"/>
              </a:ext>
            </a:extLst>
          </p:cNvPr>
          <p:cNvSpPr txBox="1"/>
          <p:nvPr/>
        </p:nvSpPr>
        <p:spPr>
          <a:xfrm>
            <a:off x="6096000" y="6643663"/>
            <a:ext cx="2866490" cy="215444"/>
          </a:xfrm>
          <a:prstGeom prst="rect">
            <a:avLst/>
          </a:prstGeom>
          <a:noFill/>
        </p:spPr>
        <p:txBody>
          <a:bodyPr wrap="none" rtlCol="0">
            <a:spAutoFit/>
          </a:bodyPr>
          <a:lstStyle/>
          <a:p>
            <a:r>
              <a:rPr lang="sv-SE" sz="800" dirty="0"/>
              <a:t>Källa: Arbetsförmedlingen och Statistiska centralbyrån</a:t>
            </a:r>
          </a:p>
        </p:txBody>
      </p:sp>
    </p:spTree>
    <p:extLst>
      <p:ext uri="{BB962C8B-B14F-4D97-AF65-F5344CB8AC3E}">
        <p14:creationId xmlns:p14="http://schemas.microsoft.com/office/powerpoint/2010/main" val="7207937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bild 8">
            <a:extLst>
              <a:ext uri="{FF2B5EF4-FFF2-40B4-BE49-F238E27FC236}">
                <a16:creationId xmlns:a16="http://schemas.microsoft.com/office/drawing/2014/main" id="{F03986F7-A4C4-41D9-BA81-0CB121A7D0A9}"/>
              </a:ext>
              <a:ext uri="{C183D7F6-B498-43B3-948B-1728B52AA6E4}">
                <adec:decorative xmlns:adec="http://schemas.microsoft.com/office/drawing/2017/decorative" xmlns="" val="1"/>
              </a:ext>
            </a:extLst>
          </p:cNvPr>
          <p:cNvPicPr>
            <a:picLocks noGrp="1" noChangeAspect="1"/>
          </p:cNvPicPr>
          <p:nvPr>
            <p:ph type="pic" sz="quarter" idx="13"/>
          </p:nvPr>
        </p:nvPicPr>
        <p:blipFill>
          <a:blip r:embed="rId2"/>
          <a:srcRect l="20828" r="20828"/>
          <a:stretch>
            <a:fillRect/>
          </a:stretch>
        </p:blipFill>
        <p:spPr/>
      </p:pic>
      <p:sp>
        <p:nvSpPr>
          <p:cNvPr id="10" name="Platshållare för text 9">
            <a:extLst>
              <a:ext uri="{FF2B5EF4-FFF2-40B4-BE49-F238E27FC236}">
                <a16:creationId xmlns:a16="http://schemas.microsoft.com/office/drawing/2014/main" id="{C4DD2E13-FA8B-45D0-9497-371A255666B3}"/>
              </a:ext>
            </a:extLst>
          </p:cNvPr>
          <p:cNvSpPr>
            <a:spLocks noGrp="1"/>
          </p:cNvSpPr>
          <p:nvPr>
            <p:ph type="body" sz="quarter" idx="14"/>
          </p:nvPr>
        </p:nvSpPr>
        <p:spPr/>
        <p:txBody>
          <a:bodyPr/>
          <a:lstStyle/>
          <a:p>
            <a:endParaRPr lang="sv-SE"/>
          </a:p>
        </p:txBody>
      </p:sp>
      <p:sp>
        <p:nvSpPr>
          <p:cNvPr id="5" name="Rubrik 8">
            <a:extLst>
              <a:ext uri="{FF2B5EF4-FFF2-40B4-BE49-F238E27FC236}">
                <a16:creationId xmlns:a16="http://schemas.microsoft.com/office/drawing/2014/main" id="{9155F4FF-4953-4CFA-A3CF-68D90135B0E4}"/>
              </a:ext>
            </a:extLst>
          </p:cNvPr>
          <p:cNvSpPr txBox="1">
            <a:spLocks/>
          </p:cNvSpPr>
          <p:nvPr/>
        </p:nvSpPr>
        <p:spPr>
          <a:xfrm>
            <a:off x="644524" y="476249"/>
            <a:ext cx="4951380" cy="891049"/>
          </a:xfrm>
          <a:prstGeom prst="rect">
            <a:avLst/>
          </a:prstGeom>
        </p:spPr>
        <p:txBody>
          <a:bodyPr vert="horz" lIns="0" tIns="0" rIns="0" bIns="0" rtlCol="0" anchor="b" anchorCtr="0">
            <a:noAutofit/>
          </a:bodyPr>
          <a:lst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a:lstStyle>
          <a:p>
            <a:r>
              <a:rPr lang="sv-SE" dirty="0"/>
              <a:t>Befolkning och bostäder</a:t>
            </a:r>
            <a:br>
              <a:rPr lang="sv-SE" dirty="0"/>
            </a:br>
            <a:r>
              <a:rPr lang="sv-SE" sz="2400" b="0" dirty="0"/>
              <a:t>Kommunerna </a:t>
            </a:r>
            <a:r>
              <a:rPr lang="sv-SE" sz="2400" b="0"/>
              <a:t>i Dalarnas </a:t>
            </a:r>
            <a:r>
              <a:rPr lang="sv-SE" sz="2400" b="0" dirty="0"/>
              <a:t>län</a:t>
            </a:r>
            <a:endParaRPr lang="sv-SE" b="0" dirty="0"/>
          </a:p>
        </p:txBody>
      </p:sp>
      <p:graphicFrame>
        <p:nvGraphicFramePr>
          <p:cNvPr id="8" name="Platshållare för innehåll 4">
            <a:extLst>
              <a:ext uri="{FF2B5EF4-FFF2-40B4-BE49-F238E27FC236}">
                <a16:creationId xmlns:a16="http://schemas.microsoft.com/office/drawing/2014/main" id="{D714A523-5846-4288-941A-8E7B3052097F}"/>
              </a:ext>
            </a:extLst>
          </p:cNvPr>
          <p:cNvGraphicFramePr>
            <a:graphicFrameLocks/>
          </p:cNvGraphicFramePr>
          <p:nvPr>
            <p:extLst>
              <p:ext uri="{D42A27DB-BD31-4B8C-83A1-F6EECF244321}">
                <p14:modId xmlns:p14="http://schemas.microsoft.com/office/powerpoint/2010/main" val="4101722478"/>
              </p:ext>
            </p:extLst>
          </p:nvPr>
        </p:nvGraphicFramePr>
        <p:xfrm>
          <a:off x="6167439" y="106615"/>
          <a:ext cx="5687122" cy="6168119"/>
        </p:xfrm>
        <a:graphic>
          <a:graphicData uri="http://schemas.openxmlformats.org/drawingml/2006/table">
            <a:tbl>
              <a:tblPr firstRow="1" bandRow="1">
                <a:tableStyleId>{5C22544A-7EE6-4342-B048-85BDC9FD1C3A}</a:tableStyleId>
              </a:tblPr>
              <a:tblGrid>
                <a:gridCol w="1256356">
                  <a:extLst>
                    <a:ext uri="{9D8B030D-6E8A-4147-A177-3AD203B41FA5}">
                      <a16:colId xmlns:a16="http://schemas.microsoft.com/office/drawing/2014/main" val="452260278"/>
                    </a:ext>
                  </a:extLst>
                </a:gridCol>
                <a:gridCol w="986395">
                  <a:extLst>
                    <a:ext uri="{9D8B030D-6E8A-4147-A177-3AD203B41FA5}">
                      <a16:colId xmlns:a16="http://schemas.microsoft.com/office/drawing/2014/main" val="1889858293"/>
                    </a:ext>
                  </a:extLst>
                </a:gridCol>
                <a:gridCol w="1222576">
                  <a:extLst>
                    <a:ext uri="{9D8B030D-6E8A-4147-A177-3AD203B41FA5}">
                      <a16:colId xmlns:a16="http://schemas.microsoft.com/office/drawing/2014/main" val="1671515360"/>
                    </a:ext>
                  </a:extLst>
                </a:gridCol>
                <a:gridCol w="1079196">
                  <a:extLst>
                    <a:ext uri="{9D8B030D-6E8A-4147-A177-3AD203B41FA5}">
                      <a16:colId xmlns:a16="http://schemas.microsoft.com/office/drawing/2014/main" val="2818758293"/>
                    </a:ext>
                  </a:extLst>
                </a:gridCol>
                <a:gridCol w="1142599">
                  <a:extLst>
                    <a:ext uri="{9D8B030D-6E8A-4147-A177-3AD203B41FA5}">
                      <a16:colId xmlns:a16="http://schemas.microsoft.com/office/drawing/2014/main" val="1452816917"/>
                    </a:ext>
                  </a:extLst>
                </a:gridCol>
              </a:tblGrid>
              <a:tr h="366517">
                <a:tc>
                  <a:txBody>
                    <a:bodyPr/>
                    <a:lstStyle/>
                    <a:p>
                      <a:pPr algn="ctr"/>
                      <a:endParaRPr lang="sv-SE"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gridSpan="2">
                  <a:txBody>
                    <a:bodyPr/>
                    <a:lstStyle/>
                    <a:p>
                      <a:pPr algn="ctr"/>
                      <a:r>
                        <a:rPr lang="sv-SE" sz="1000" dirty="0"/>
                        <a:t>Befolkning</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38100" cmpd="sng">
                      <a:noFill/>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00" dirty="0"/>
                        <a:t>Påbörjade lägenheter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100129660"/>
                  </a:ext>
                </a:extLst>
              </a:tr>
              <a:tr h="366517">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Antal</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Förändring (%)</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a:solidFill>
                            <a:schemeClr val="bg1"/>
                          </a:solidFill>
                        </a:rPr>
                        <a:t>Antal</a:t>
                      </a: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a:solidFill>
                            <a:schemeClr val="bg1"/>
                          </a:solidFill>
                        </a:rPr>
                        <a:t>Förändring (%)</a:t>
                      </a:r>
                      <a:endParaRPr lang="sv-SE"/>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2696100177"/>
                  </a:ext>
                </a:extLst>
              </a:tr>
              <a:tr h="366517">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dirty="0">
                          <a:solidFill>
                            <a:srgbClr val="FFFFFF"/>
                          </a:solidFill>
                          <a:effectLst/>
                          <a:latin typeface="Futura Std Book" panose="020B0502020204020303" pitchFamily="34" charset="0"/>
                        </a:rPr>
                        <a:t>2021 kv3</a:t>
                      </a:r>
                    </a:p>
                  </a:txBody>
                  <a:tcPr marL="9525" marR="9525" marT="9525"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dirty="0">
                          <a:solidFill>
                            <a:srgbClr val="FFFFFF"/>
                          </a:solidFill>
                          <a:effectLst/>
                          <a:latin typeface="Futura Std Book" panose="020B0502020204020303" pitchFamily="34" charset="0"/>
                        </a:rPr>
                        <a:t>2021 kv3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3081617630"/>
                  </a:ext>
                </a:extLst>
              </a:tr>
              <a:tr h="197576">
                <a:tc>
                  <a:txBody>
                    <a:bodyPr/>
                    <a:lstStyle/>
                    <a:p>
                      <a:pPr algn="l" rtl="0" fontAlgn="ctr"/>
                      <a:r>
                        <a:rPr lang="sv-SE" sz="800" b="1" i="0" u="none" strike="noStrike">
                          <a:solidFill>
                            <a:srgbClr val="000000"/>
                          </a:solidFill>
                          <a:effectLst/>
                          <a:latin typeface="Futura Std Book" panose="020B0502020204020303" pitchFamily="34" charset="0"/>
                        </a:rPr>
                        <a:t>Dalarnas län</a:t>
                      </a:r>
                    </a:p>
                  </a:txBody>
                  <a:tcPr marL="72000" marR="9525" marT="9525" marB="0" anchor="ctr">
                    <a:lnL w="12700" cmpd="sng">
                      <a:noFill/>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288 118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0,1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130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-54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extLst>
                  <a:ext uri="{0D108BD9-81ED-4DB2-BD59-A6C34878D82A}">
                    <a16:rowId xmlns:a16="http://schemas.microsoft.com/office/drawing/2014/main" val="3745687708"/>
                  </a:ext>
                </a:extLst>
              </a:tr>
              <a:tr h="324671">
                <a:tc>
                  <a:txBody>
                    <a:bodyPr/>
                    <a:lstStyle/>
                    <a:p>
                      <a:pPr algn="l" rtl="0" fontAlgn="ctr"/>
                      <a:r>
                        <a:rPr lang="sv-SE" sz="800" b="0" i="0" u="none" strike="noStrike" dirty="0">
                          <a:solidFill>
                            <a:srgbClr val="000000"/>
                          </a:solidFill>
                          <a:effectLst/>
                          <a:latin typeface="Futura Std Book" panose="020B0502020204020303" pitchFamily="34" charset="0"/>
                        </a:rPr>
                        <a:t>Avesta                                            </a:t>
                      </a:r>
                    </a:p>
                  </a:txBody>
                  <a:tcPr marL="72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22 919</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-0,8</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-25</a:t>
                      </a:r>
                    </a:p>
                  </a:txBody>
                  <a:tcPr marL="9525" marR="9525" marT="9525" marB="0" anchor="ctr"/>
                </a:tc>
                <a:extLst>
                  <a:ext uri="{0D108BD9-81ED-4DB2-BD59-A6C34878D82A}">
                    <a16:rowId xmlns:a16="http://schemas.microsoft.com/office/drawing/2014/main" val="293360832"/>
                  </a:ext>
                </a:extLst>
              </a:tr>
              <a:tr h="324671">
                <a:tc>
                  <a:txBody>
                    <a:bodyPr/>
                    <a:lstStyle/>
                    <a:p>
                      <a:pPr algn="l" rtl="0" fontAlgn="ctr"/>
                      <a:r>
                        <a:rPr lang="sv-SE" sz="800" b="0" i="0" u="none" strike="noStrike" dirty="0">
                          <a:solidFill>
                            <a:srgbClr val="000000"/>
                          </a:solidFill>
                          <a:effectLst/>
                          <a:latin typeface="Futura Std Book" panose="020B0502020204020303" pitchFamily="34" charset="0"/>
                        </a:rPr>
                        <a:t>Borlänge                                          </a:t>
                      </a:r>
                    </a:p>
                  </a:txBody>
                  <a:tcPr marL="72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52 264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-0,5</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tc>
                <a:extLst>
                  <a:ext uri="{0D108BD9-81ED-4DB2-BD59-A6C34878D82A}">
                    <a16:rowId xmlns:a16="http://schemas.microsoft.com/office/drawing/2014/main" val="1559525621"/>
                  </a:ext>
                </a:extLst>
              </a:tr>
              <a:tr h="324671">
                <a:tc>
                  <a:txBody>
                    <a:bodyPr/>
                    <a:lstStyle/>
                    <a:p>
                      <a:pPr algn="l" rtl="0" fontAlgn="ctr"/>
                      <a:r>
                        <a:rPr lang="sv-SE" sz="800" b="0" i="0" u="none" strike="noStrike" dirty="0">
                          <a:solidFill>
                            <a:srgbClr val="000000"/>
                          </a:solidFill>
                          <a:effectLst/>
                          <a:latin typeface="Futura Std Book" panose="020B0502020204020303" pitchFamily="34" charset="0"/>
                        </a:rPr>
                        <a:t>Falun                                             </a:t>
                      </a:r>
                    </a:p>
                  </a:txBody>
                  <a:tcPr marL="72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59 796</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0,5</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73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204</a:t>
                      </a:r>
                    </a:p>
                  </a:txBody>
                  <a:tcPr marL="9525" marR="9525" marT="9525" marB="0" anchor="ctr"/>
                </a:tc>
                <a:extLst>
                  <a:ext uri="{0D108BD9-81ED-4DB2-BD59-A6C34878D82A}">
                    <a16:rowId xmlns:a16="http://schemas.microsoft.com/office/drawing/2014/main" val="1947986397"/>
                  </a:ext>
                </a:extLst>
              </a:tr>
              <a:tr h="324671">
                <a:tc>
                  <a:txBody>
                    <a:bodyPr/>
                    <a:lstStyle/>
                    <a:p>
                      <a:pPr algn="l" rtl="0" fontAlgn="ctr"/>
                      <a:r>
                        <a:rPr lang="sv-SE" sz="800" b="0" i="0" u="none" strike="noStrike" dirty="0">
                          <a:solidFill>
                            <a:srgbClr val="000000"/>
                          </a:solidFill>
                          <a:effectLst/>
                          <a:latin typeface="Futura Std Book" panose="020B0502020204020303" pitchFamily="34" charset="0"/>
                        </a:rPr>
                        <a:t>Gagnef                                            </a:t>
                      </a:r>
                    </a:p>
                  </a:txBody>
                  <a:tcPr marL="72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10 481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0,8</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extLst>
                  <a:ext uri="{0D108BD9-81ED-4DB2-BD59-A6C34878D82A}">
                    <a16:rowId xmlns:a16="http://schemas.microsoft.com/office/drawing/2014/main" val="2325918200"/>
                  </a:ext>
                </a:extLst>
              </a:tr>
              <a:tr h="324671">
                <a:tc>
                  <a:txBody>
                    <a:bodyPr/>
                    <a:lstStyle/>
                    <a:p>
                      <a:pPr algn="l" rtl="0" fontAlgn="ctr"/>
                      <a:r>
                        <a:rPr lang="sv-SE" sz="800" b="0" i="0" u="none" strike="noStrike" dirty="0">
                          <a:solidFill>
                            <a:srgbClr val="000000"/>
                          </a:solidFill>
                          <a:effectLst/>
                          <a:latin typeface="Futura Std Book" panose="020B0502020204020303" pitchFamily="34" charset="0"/>
                        </a:rPr>
                        <a:t>Hedemora                                          </a:t>
                      </a:r>
                    </a:p>
                  </a:txBody>
                  <a:tcPr marL="72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15 458</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0,1</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tc>
                <a:extLst>
                  <a:ext uri="{0D108BD9-81ED-4DB2-BD59-A6C34878D82A}">
                    <a16:rowId xmlns:a16="http://schemas.microsoft.com/office/drawing/2014/main" val="3944598109"/>
                  </a:ext>
                </a:extLst>
              </a:tr>
              <a:tr h="324671">
                <a:tc>
                  <a:txBody>
                    <a:bodyPr/>
                    <a:lstStyle/>
                    <a:p>
                      <a:pPr algn="l" rtl="0" fontAlgn="ctr"/>
                      <a:r>
                        <a:rPr lang="sv-SE" sz="800" b="0" i="0" u="none" strike="noStrike" dirty="0">
                          <a:solidFill>
                            <a:srgbClr val="000000"/>
                          </a:solidFill>
                          <a:effectLst/>
                          <a:latin typeface="Futura Std Book" panose="020B0502020204020303" pitchFamily="34" charset="0"/>
                        </a:rPr>
                        <a:t>Leksand                                           </a:t>
                      </a:r>
                    </a:p>
                  </a:txBody>
                  <a:tcPr marL="72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15 984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1,2</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5</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67</a:t>
                      </a:r>
                    </a:p>
                  </a:txBody>
                  <a:tcPr marL="9525" marR="9525" marT="9525" marB="0" anchor="ctr"/>
                </a:tc>
                <a:extLst>
                  <a:ext uri="{0D108BD9-81ED-4DB2-BD59-A6C34878D82A}">
                    <a16:rowId xmlns:a16="http://schemas.microsoft.com/office/drawing/2014/main" val="3208508909"/>
                  </a:ext>
                </a:extLst>
              </a:tr>
              <a:tr h="324671">
                <a:tc>
                  <a:txBody>
                    <a:bodyPr/>
                    <a:lstStyle/>
                    <a:p>
                      <a:pPr algn="l" rtl="0" fontAlgn="ctr"/>
                      <a:r>
                        <a:rPr lang="sv-SE" sz="800" b="0" i="0" u="none" strike="noStrike" dirty="0">
                          <a:solidFill>
                            <a:srgbClr val="000000"/>
                          </a:solidFill>
                          <a:effectLst/>
                          <a:latin typeface="Futura Std Book" panose="020B0502020204020303" pitchFamily="34" charset="0"/>
                        </a:rPr>
                        <a:t>Ludvika                                           </a:t>
                      </a:r>
                    </a:p>
                  </a:txBody>
                  <a:tcPr marL="72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26 514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-0,5</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3</a:t>
                      </a:r>
                    </a:p>
                  </a:txBody>
                  <a:tcPr marL="9525" marR="9525" marT="9525" marB="0" anchor="ctr"/>
                </a:tc>
                <a:tc>
                  <a:txBody>
                    <a:bodyPr/>
                    <a:lstStyle/>
                    <a:p>
                      <a:pPr algn="ctr" rtl="0"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1121273573"/>
                  </a:ext>
                </a:extLst>
              </a:tr>
              <a:tr h="325598">
                <a:tc>
                  <a:txBody>
                    <a:bodyPr/>
                    <a:lstStyle/>
                    <a:p>
                      <a:pPr algn="l" rtl="0" fontAlgn="ctr"/>
                      <a:r>
                        <a:rPr lang="sv-SE" sz="800" b="0" i="0" u="none" strike="noStrike" dirty="0">
                          <a:solidFill>
                            <a:srgbClr val="000000"/>
                          </a:solidFill>
                          <a:effectLst/>
                          <a:latin typeface="Futura Std Book" panose="020B0502020204020303" pitchFamily="34" charset="0"/>
                        </a:rPr>
                        <a:t>Malung-Sälen                                      </a:t>
                      </a:r>
                    </a:p>
                  </a:txBody>
                  <a:tcPr marL="72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10 169</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0,6</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tc>
                <a:extLst>
                  <a:ext uri="{0D108BD9-81ED-4DB2-BD59-A6C34878D82A}">
                    <a16:rowId xmlns:a16="http://schemas.microsoft.com/office/drawing/2014/main" val="1084239425"/>
                  </a:ext>
                </a:extLst>
              </a:tr>
              <a:tr h="324671">
                <a:tc>
                  <a:txBody>
                    <a:bodyPr/>
                    <a:lstStyle/>
                    <a:p>
                      <a:pPr algn="l" rtl="0" fontAlgn="ctr"/>
                      <a:r>
                        <a:rPr lang="sv-SE" sz="800" b="0" i="0" u="none" strike="noStrike" dirty="0">
                          <a:solidFill>
                            <a:srgbClr val="000000"/>
                          </a:solidFill>
                          <a:effectLst/>
                          <a:latin typeface="Futura Std Book" panose="020B0502020204020303" pitchFamily="34" charset="0"/>
                        </a:rPr>
                        <a:t>Mora                                              </a:t>
                      </a:r>
                    </a:p>
                  </a:txBody>
                  <a:tcPr marL="72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20 605</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0,5</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8</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100</a:t>
                      </a:r>
                    </a:p>
                  </a:txBody>
                  <a:tcPr marL="9525" marR="9525" marT="9525" marB="0" anchor="ctr"/>
                </a:tc>
                <a:extLst>
                  <a:ext uri="{0D108BD9-81ED-4DB2-BD59-A6C34878D82A}">
                    <a16:rowId xmlns:a16="http://schemas.microsoft.com/office/drawing/2014/main" val="2047465816"/>
                  </a:ext>
                </a:extLst>
              </a:tr>
              <a:tr h="324671">
                <a:tc>
                  <a:txBody>
                    <a:bodyPr/>
                    <a:lstStyle/>
                    <a:p>
                      <a:pPr algn="l" rtl="0" fontAlgn="ctr"/>
                      <a:r>
                        <a:rPr lang="sv-SE" sz="800" b="0" i="0" u="none" strike="noStrike" dirty="0">
                          <a:solidFill>
                            <a:srgbClr val="000000"/>
                          </a:solidFill>
                          <a:effectLst/>
                          <a:latin typeface="Futura Std Book" panose="020B0502020204020303" pitchFamily="34" charset="0"/>
                        </a:rPr>
                        <a:t>Orsa                                              </a:t>
                      </a:r>
                    </a:p>
                  </a:txBody>
                  <a:tcPr marL="72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6 937</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4</a:t>
                      </a:r>
                    </a:p>
                  </a:txBody>
                  <a:tcPr marL="9525" marR="9525" marT="9525" marB="0" anchor="ctr"/>
                </a:tc>
                <a:tc>
                  <a:txBody>
                    <a:bodyPr/>
                    <a:lstStyle/>
                    <a:p>
                      <a:pPr algn="ctr" rtl="0"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4226078857"/>
                  </a:ext>
                </a:extLst>
              </a:tr>
              <a:tr h="324671">
                <a:tc>
                  <a:txBody>
                    <a:bodyPr/>
                    <a:lstStyle/>
                    <a:p>
                      <a:pPr algn="l" rtl="0" fontAlgn="ctr"/>
                      <a:r>
                        <a:rPr lang="sv-SE" sz="800" b="0" i="0" u="none" strike="noStrike" dirty="0">
                          <a:solidFill>
                            <a:srgbClr val="000000"/>
                          </a:solidFill>
                          <a:effectLst/>
                          <a:latin typeface="Futura Std Book" panose="020B0502020204020303" pitchFamily="34" charset="0"/>
                        </a:rPr>
                        <a:t>Rättvik                                           </a:t>
                      </a:r>
                    </a:p>
                  </a:txBody>
                  <a:tcPr marL="72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11 090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tc>
                <a:extLst>
                  <a:ext uri="{0D108BD9-81ED-4DB2-BD59-A6C34878D82A}">
                    <a16:rowId xmlns:a16="http://schemas.microsoft.com/office/drawing/2014/main" val="2443966492"/>
                  </a:ext>
                </a:extLst>
              </a:tr>
              <a:tr h="324671">
                <a:tc>
                  <a:txBody>
                    <a:bodyPr/>
                    <a:lstStyle/>
                    <a:p>
                      <a:pPr algn="l" rtl="0" fontAlgn="ctr"/>
                      <a:r>
                        <a:rPr lang="sv-SE" sz="800" b="0" i="0" u="none" strike="noStrike" dirty="0">
                          <a:solidFill>
                            <a:srgbClr val="000000"/>
                          </a:solidFill>
                          <a:effectLst/>
                          <a:latin typeface="Futura Std Book" panose="020B0502020204020303" pitchFamily="34" charset="0"/>
                        </a:rPr>
                        <a:t>Smedjebacken                                      </a:t>
                      </a:r>
                    </a:p>
                  </a:txBody>
                  <a:tcPr marL="72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10 916</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a:t>
                      </a:r>
                    </a:p>
                  </a:txBody>
                  <a:tcPr marL="9525" marR="9525" marT="9525" marB="0" anchor="ctr"/>
                </a:tc>
                <a:tc>
                  <a:txBody>
                    <a:bodyPr/>
                    <a:lstStyle/>
                    <a:p>
                      <a:pPr algn="ctr" rtl="0"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3055248050"/>
                  </a:ext>
                </a:extLst>
              </a:tr>
              <a:tr h="324671">
                <a:tc>
                  <a:txBody>
                    <a:bodyPr/>
                    <a:lstStyle/>
                    <a:p>
                      <a:pPr algn="l" rtl="0" fontAlgn="ctr"/>
                      <a:r>
                        <a:rPr lang="sv-SE" sz="800" b="0" i="0" u="none" strike="noStrike" dirty="0">
                          <a:solidFill>
                            <a:srgbClr val="000000"/>
                          </a:solidFill>
                          <a:effectLst/>
                          <a:latin typeface="Futura Std Book" panose="020B0502020204020303" pitchFamily="34" charset="0"/>
                        </a:rPr>
                        <a:t>Säter                                             </a:t>
                      </a:r>
                    </a:p>
                  </a:txBody>
                  <a:tcPr marL="72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11 200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0,5</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-99</a:t>
                      </a:r>
                    </a:p>
                  </a:txBody>
                  <a:tcPr marL="9525" marR="9525" marT="9525" marB="0" anchor="ctr"/>
                </a:tc>
                <a:extLst>
                  <a:ext uri="{0D108BD9-81ED-4DB2-BD59-A6C34878D82A}">
                    <a16:rowId xmlns:a16="http://schemas.microsoft.com/office/drawing/2014/main" val="2884210164"/>
                  </a:ext>
                </a:extLst>
              </a:tr>
              <a:tr h="324671">
                <a:tc>
                  <a:txBody>
                    <a:bodyPr/>
                    <a:lstStyle/>
                    <a:p>
                      <a:pPr algn="l" rtl="0" fontAlgn="ctr"/>
                      <a:r>
                        <a:rPr lang="sv-SE" sz="800" b="0" i="0" u="none" strike="noStrike" dirty="0">
                          <a:solidFill>
                            <a:srgbClr val="000000"/>
                          </a:solidFill>
                          <a:effectLst/>
                          <a:latin typeface="Futura Std Book" panose="020B0502020204020303" pitchFamily="34" charset="0"/>
                        </a:rPr>
                        <a:t>Vansbro                                           </a:t>
                      </a:r>
                    </a:p>
                  </a:txBody>
                  <a:tcPr marL="72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6 757</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-0,9</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tc>
                <a:extLst>
                  <a:ext uri="{0D108BD9-81ED-4DB2-BD59-A6C34878D82A}">
                    <a16:rowId xmlns:a16="http://schemas.microsoft.com/office/drawing/2014/main" val="200777060"/>
                  </a:ext>
                </a:extLst>
              </a:tr>
              <a:tr h="324671">
                <a:tc>
                  <a:txBody>
                    <a:bodyPr/>
                    <a:lstStyle/>
                    <a:p>
                      <a:pPr algn="l" rtl="0" fontAlgn="ctr"/>
                      <a:r>
                        <a:rPr lang="sv-SE" sz="800" b="0" i="0" u="none" strike="noStrike" dirty="0">
                          <a:solidFill>
                            <a:srgbClr val="000000"/>
                          </a:solidFill>
                          <a:effectLst/>
                          <a:latin typeface="Futura Std Book" panose="020B0502020204020303" pitchFamily="34" charset="0"/>
                        </a:rPr>
                        <a:t>Älvdalen                                          </a:t>
                      </a:r>
                    </a:p>
                  </a:txBody>
                  <a:tcPr marL="72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7 028</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-0,2</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31</a:t>
                      </a:r>
                    </a:p>
                  </a:txBody>
                  <a:tcPr marL="9525" marR="9525" marT="9525" marB="0" anchor="ctr"/>
                </a:tc>
                <a:tc>
                  <a:txBody>
                    <a:bodyPr/>
                    <a:lstStyle/>
                    <a:p>
                      <a:pPr algn="ctr" rtl="0"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670799064"/>
                  </a:ext>
                </a:extLst>
              </a:tr>
            </a:tbl>
          </a:graphicData>
        </a:graphic>
      </p:graphicFrame>
      <p:sp>
        <p:nvSpPr>
          <p:cNvPr id="7" name="textruta 6">
            <a:extLst>
              <a:ext uri="{FF2B5EF4-FFF2-40B4-BE49-F238E27FC236}">
                <a16:creationId xmlns:a16="http://schemas.microsoft.com/office/drawing/2014/main" id="{4AE73C6C-E84B-42C9-AED4-E97CA95C0444}"/>
              </a:ext>
            </a:extLst>
          </p:cNvPr>
          <p:cNvSpPr txBox="1"/>
          <p:nvPr/>
        </p:nvSpPr>
        <p:spPr>
          <a:xfrm>
            <a:off x="6096000" y="6628274"/>
            <a:ext cx="1662635" cy="246221"/>
          </a:xfrm>
          <a:prstGeom prst="rect">
            <a:avLst/>
          </a:prstGeom>
          <a:noFill/>
        </p:spPr>
        <p:txBody>
          <a:bodyPr wrap="none" rtlCol="0">
            <a:spAutoFit/>
          </a:bodyPr>
          <a:lstStyle/>
          <a:p>
            <a:r>
              <a:rPr lang="sv-SE" sz="800" dirty="0"/>
              <a:t>Källa: Statistiska centralbyrån</a:t>
            </a:r>
            <a:r>
              <a:rPr lang="sv-SE" sz="1000" dirty="0"/>
              <a:t> </a:t>
            </a:r>
          </a:p>
        </p:txBody>
      </p:sp>
    </p:spTree>
    <p:extLst>
      <p:ext uri="{BB962C8B-B14F-4D97-AF65-F5344CB8AC3E}">
        <p14:creationId xmlns:p14="http://schemas.microsoft.com/office/powerpoint/2010/main" val="41908941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bild 10">
            <a:extLst>
              <a:ext uri="{FF2B5EF4-FFF2-40B4-BE49-F238E27FC236}">
                <a16:creationId xmlns:a16="http://schemas.microsoft.com/office/drawing/2014/main" id="{CFCCD982-544E-4305-B668-957D6459B193}"/>
              </a:ext>
              <a:ext uri="{C183D7F6-B498-43B3-948B-1728B52AA6E4}">
                <adec:decorative xmlns:adec="http://schemas.microsoft.com/office/drawing/2017/decorative" xmlns="" val="1"/>
              </a:ext>
            </a:extLst>
          </p:cNvPr>
          <p:cNvPicPr>
            <a:picLocks noGrp="1" noChangeAspect="1"/>
          </p:cNvPicPr>
          <p:nvPr>
            <p:ph type="pic" sz="quarter" idx="13"/>
          </p:nvPr>
        </p:nvPicPr>
        <p:blipFill>
          <a:blip r:embed="rId2"/>
          <a:srcRect l="20828" r="20828"/>
          <a:stretch>
            <a:fillRect/>
          </a:stretch>
        </p:blipFill>
        <p:spPr/>
      </p:pic>
      <p:sp>
        <p:nvSpPr>
          <p:cNvPr id="4" name="Platshållare för text 3">
            <a:extLst>
              <a:ext uri="{FF2B5EF4-FFF2-40B4-BE49-F238E27FC236}">
                <a16:creationId xmlns:a16="http://schemas.microsoft.com/office/drawing/2014/main" id="{1E2DFA14-54D8-4D2C-BBEF-7572474206F4}"/>
              </a:ext>
            </a:extLst>
          </p:cNvPr>
          <p:cNvSpPr>
            <a:spLocks noGrp="1"/>
          </p:cNvSpPr>
          <p:nvPr>
            <p:ph type="body" sz="quarter" idx="14"/>
          </p:nvPr>
        </p:nvSpPr>
        <p:spPr/>
        <p:txBody>
          <a:bodyPr/>
          <a:lstStyle/>
          <a:p>
            <a:endParaRPr lang="sv-SE"/>
          </a:p>
        </p:txBody>
      </p:sp>
      <p:sp>
        <p:nvSpPr>
          <p:cNvPr id="5" name="Rubrik 8">
            <a:extLst>
              <a:ext uri="{FF2B5EF4-FFF2-40B4-BE49-F238E27FC236}">
                <a16:creationId xmlns:a16="http://schemas.microsoft.com/office/drawing/2014/main" id="{6D64DD26-04DE-4492-9013-7058AA79B808}"/>
              </a:ext>
            </a:extLst>
          </p:cNvPr>
          <p:cNvSpPr txBox="1">
            <a:spLocks/>
          </p:cNvSpPr>
          <p:nvPr/>
        </p:nvSpPr>
        <p:spPr>
          <a:xfrm>
            <a:off x="263523" y="438149"/>
            <a:ext cx="5670552" cy="891049"/>
          </a:xfrm>
          <a:prstGeom prst="rect">
            <a:avLst/>
          </a:prstGeom>
        </p:spPr>
        <p:txBody>
          <a:bodyPr vert="horz" lIns="0" tIns="0" rIns="0" bIns="0" rtlCol="0" anchor="b" anchorCtr="0">
            <a:noAutofit/>
          </a:bodyPr>
          <a:lst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a:lstStyle>
          <a:p>
            <a:r>
              <a:rPr lang="sv-SE" dirty="0"/>
              <a:t>Kommersiella övernattningar</a:t>
            </a:r>
            <a:br>
              <a:rPr lang="sv-SE" dirty="0"/>
            </a:br>
            <a:r>
              <a:rPr lang="sv-SE" sz="2400" b="0" dirty="0"/>
              <a:t>Kommunerna </a:t>
            </a:r>
            <a:r>
              <a:rPr lang="sv-SE" sz="2400" b="0"/>
              <a:t>i Dalarnas </a:t>
            </a:r>
            <a:r>
              <a:rPr lang="sv-SE" sz="2400" b="0" dirty="0"/>
              <a:t>län</a:t>
            </a:r>
            <a:endParaRPr lang="sv-SE" b="0" dirty="0"/>
          </a:p>
        </p:txBody>
      </p:sp>
      <p:graphicFrame>
        <p:nvGraphicFramePr>
          <p:cNvPr id="8" name="Platshållare för innehåll 4">
            <a:extLst>
              <a:ext uri="{FF2B5EF4-FFF2-40B4-BE49-F238E27FC236}">
                <a16:creationId xmlns:a16="http://schemas.microsoft.com/office/drawing/2014/main" id="{BC017272-C698-44A9-A515-30519324C35D}"/>
              </a:ext>
            </a:extLst>
          </p:cNvPr>
          <p:cNvGraphicFramePr>
            <a:graphicFrameLocks/>
          </p:cNvGraphicFramePr>
          <p:nvPr>
            <p:extLst>
              <p:ext uri="{D42A27DB-BD31-4B8C-83A1-F6EECF244321}">
                <p14:modId xmlns:p14="http://schemas.microsoft.com/office/powerpoint/2010/main" val="2515537479"/>
              </p:ext>
            </p:extLst>
          </p:nvPr>
        </p:nvGraphicFramePr>
        <p:xfrm>
          <a:off x="6164962" y="106615"/>
          <a:ext cx="4871338" cy="6418008"/>
        </p:xfrm>
        <a:graphic>
          <a:graphicData uri="http://schemas.openxmlformats.org/drawingml/2006/table">
            <a:tbl>
              <a:tblPr firstRow="1" bandRow="1">
                <a:tableStyleId>{5C22544A-7EE6-4342-B048-85BDC9FD1C3A}</a:tableStyleId>
              </a:tblPr>
              <a:tblGrid>
                <a:gridCol w="1724975">
                  <a:extLst>
                    <a:ext uri="{9D8B030D-6E8A-4147-A177-3AD203B41FA5}">
                      <a16:colId xmlns:a16="http://schemas.microsoft.com/office/drawing/2014/main" val="452260278"/>
                    </a:ext>
                  </a:extLst>
                </a:gridCol>
                <a:gridCol w="1492188">
                  <a:extLst>
                    <a:ext uri="{9D8B030D-6E8A-4147-A177-3AD203B41FA5}">
                      <a16:colId xmlns:a16="http://schemas.microsoft.com/office/drawing/2014/main" val="1889858293"/>
                    </a:ext>
                  </a:extLst>
                </a:gridCol>
                <a:gridCol w="1654175">
                  <a:extLst>
                    <a:ext uri="{9D8B030D-6E8A-4147-A177-3AD203B41FA5}">
                      <a16:colId xmlns:a16="http://schemas.microsoft.com/office/drawing/2014/main" val="1671515360"/>
                    </a:ext>
                  </a:extLst>
                </a:gridCol>
              </a:tblGrid>
              <a:tr h="381424">
                <a:tc gridSpan="3">
                  <a:txBody>
                    <a:bodyPr/>
                    <a:lstStyle/>
                    <a:p>
                      <a:pPr algn="ctr"/>
                      <a:r>
                        <a:rPr lang="sv-SE" sz="1000" dirty="0"/>
                        <a:t>                                               Kommersiella övernattningar*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38100" cmpd="sng">
                      <a:noFill/>
                    </a:lnB>
                  </a:tcPr>
                </a:tc>
                <a:extLst>
                  <a:ext uri="{0D108BD9-81ED-4DB2-BD59-A6C34878D82A}">
                    <a16:rowId xmlns:a16="http://schemas.microsoft.com/office/drawing/2014/main" val="3100129660"/>
                  </a:ext>
                </a:extLst>
              </a:tr>
              <a:tr h="381424">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Tusental</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Förändring (%)</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2696100177"/>
                  </a:ext>
                </a:extLst>
              </a:tr>
              <a:tr h="381424">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dirty="0">
                          <a:solidFill>
                            <a:srgbClr val="FFFFFF"/>
                          </a:solidFill>
                          <a:effectLst/>
                          <a:latin typeface="Futura Std Book" panose="020B0502020204020303" pitchFamily="34" charset="0"/>
                        </a:rPr>
                        <a:t>2021 kv3</a:t>
                      </a:r>
                    </a:p>
                  </a:txBody>
                  <a:tcPr marL="9525" marR="9525" marT="9525"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3081617630"/>
                  </a:ext>
                </a:extLst>
              </a:tr>
              <a:tr h="205611">
                <a:tc>
                  <a:txBody>
                    <a:bodyPr/>
                    <a:lstStyle/>
                    <a:p>
                      <a:pPr algn="l" rtl="0" fontAlgn="ctr"/>
                      <a:r>
                        <a:rPr lang="sv-SE" sz="800" b="1" i="0" u="none" strike="noStrike">
                          <a:solidFill>
                            <a:srgbClr val="000000"/>
                          </a:solidFill>
                          <a:effectLst/>
                          <a:latin typeface="Futura Std Book" panose="020B0502020204020303" pitchFamily="34" charset="0"/>
                        </a:rPr>
                        <a:t>Dalarnas län</a:t>
                      </a:r>
                    </a:p>
                  </a:txBody>
                  <a:tcPr marL="108000" marR="9525" marT="9525" marB="0" anchor="ctr">
                    <a:lnL w="12700" cmpd="sng">
                      <a:noFill/>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687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22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extLst>
                  <a:ext uri="{0D108BD9-81ED-4DB2-BD59-A6C34878D82A}">
                    <a16:rowId xmlns:a16="http://schemas.microsoft.com/office/drawing/2014/main" val="3745687708"/>
                  </a:ext>
                </a:extLst>
              </a:tr>
              <a:tr h="337875">
                <a:tc>
                  <a:txBody>
                    <a:bodyPr/>
                    <a:lstStyle/>
                    <a:p>
                      <a:pPr algn="l" rtl="0" fontAlgn="ctr"/>
                      <a:r>
                        <a:rPr lang="sv-SE" sz="800" b="0" i="0" u="none" strike="noStrike">
                          <a:solidFill>
                            <a:srgbClr val="000000"/>
                          </a:solidFill>
                          <a:effectLst/>
                          <a:latin typeface="Futura Std Book" panose="020B0502020204020303" pitchFamily="34" charset="0"/>
                        </a:rPr>
                        <a:t>Avesta</a:t>
                      </a:r>
                    </a:p>
                  </a:txBody>
                  <a:tcPr marL="108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7</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-3</a:t>
                      </a:r>
                    </a:p>
                  </a:txBody>
                  <a:tcPr marL="9525" marR="9525" marT="9525" marB="0" anchor="ctr"/>
                </a:tc>
                <a:extLst>
                  <a:ext uri="{0D108BD9-81ED-4DB2-BD59-A6C34878D82A}">
                    <a16:rowId xmlns:a16="http://schemas.microsoft.com/office/drawing/2014/main" val="293360832"/>
                  </a:ext>
                </a:extLst>
              </a:tr>
              <a:tr h="337875">
                <a:tc>
                  <a:txBody>
                    <a:bodyPr/>
                    <a:lstStyle/>
                    <a:p>
                      <a:pPr algn="l" rtl="0" fontAlgn="ctr"/>
                      <a:r>
                        <a:rPr lang="sv-SE" sz="800" b="0" i="0" u="none" strike="noStrike">
                          <a:solidFill>
                            <a:srgbClr val="000000"/>
                          </a:solidFill>
                          <a:effectLst/>
                          <a:latin typeface="Futura Std Book" panose="020B0502020204020303" pitchFamily="34" charset="0"/>
                        </a:rPr>
                        <a:t>Borlänge</a:t>
                      </a:r>
                    </a:p>
                  </a:txBody>
                  <a:tcPr marL="108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41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36</a:t>
                      </a:r>
                    </a:p>
                  </a:txBody>
                  <a:tcPr marL="9525" marR="9525" marT="9525" marB="0" anchor="ctr"/>
                </a:tc>
                <a:extLst>
                  <a:ext uri="{0D108BD9-81ED-4DB2-BD59-A6C34878D82A}">
                    <a16:rowId xmlns:a16="http://schemas.microsoft.com/office/drawing/2014/main" val="1559525621"/>
                  </a:ext>
                </a:extLst>
              </a:tr>
              <a:tr h="337875">
                <a:tc>
                  <a:txBody>
                    <a:bodyPr/>
                    <a:lstStyle/>
                    <a:p>
                      <a:pPr algn="l" rtl="0" fontAlgn="ctr"/>
                      <a:r>
                        <a:rPr lang="sv-SE" sz="800" b="0" i="0" u="none" strike="noStrike" dirty="0">
                          <a:solidFill>
                            <a:srgbClr val="000000"/>
                          </a:solidFill>
                          <a:effectLst/>
                          <a:latin typeface="Futura Std Book" panose="020B0502020204020303" pitchFamily="34" charset="0"/>
                        </a:rPr>
                        <a:t>Falun</a:t>
                      </a:r>
                    </a:p>
                  </a:txBody>
                  <a:tcPr marL="108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59</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42</a:t>
                      </a:r>
                    </a:p>
                  </a:txBody>
                  <a:tcPr marL="9525" marR="9525" marT="9525" marB="0" anchor="ctr"/>
                </a:tc>
                <a:extLst>
                  <a:ext uri="{0D108BD9-81ED-4DB2-BD59-A6C34878D82A}">
                    <a16:rowId xmlns:a16="http://schemas.microsoft.com/office/drawing/2014/main" val="1947986397"/>
                  </a:ext>
                </a:extLst>
              </a:tr>
              <a:tr h="337875">
                <a:tc>
                  <a:txBody>
                    <a:bodyPr/>
                    <a:lstStyle/>
                    <a:p>
                      <a:pPr algn="l" rtl="0" fontAlgn="ctr"/>
                      <a:r>
                        <a:rPr lang="sv-SE" sz="800" b="0" i="0" u="none" strike="noStrike">
                          <a:solidFill>
                            <a:srgbClr val="000000"/>
                          </a:solidFill>
                          <a:effectLst/>
                          <a:latin typeface="Futura Std Book" panose="020B0502020204020303" pitchFamily="34" charset="0"/>
                        </a:rPr>
                        <a:t>Gagnef</a:t>
                      </a:r>
                    </a:p>
                  </a:txBody>
                  <a:tcPr marL="108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-3</a:t>
                      </a:r>
                    </a:p>
                  </a:txBody>
                  <a:tcPr marL="9525" marR="9525" marT="9525" marB="0" anchor="ctr"/>
                </a:tc>
                <a:extLst>
                  <a:ext uri="{0D108BD9-81ED-4DB2-BD59-A6C34878D82A}">
                    <a16:rowId xmlns:a16="http://schemas.microsoft.com/office/drawing/2014/main" val="2325918200"/>
                  </a:ext>
                </a:extLst>
              </a:tr>
              <a:tr h="337875">
                <a:tc>
                  <a:txBody>
                    <a:bodyPr/>
                    <a:lstStyle/>
                    <a:p>
                      <a:pPr algn="l" rtl="0" fontAlgn="ctr"/>
                      <a:r>
                        <a:rPr lang="sv-SE" sz="800" b="0" i="0" u="none" strike="noStrike">
                          <a:solidFill>
                            <a:srgbClr val="000000"/>
                          </a:solidFill>
                          <a:effectLst/>
                          <a:latin typeface="Futura Std Book" panose="020B0502020204020303" pitchFamily="34" charset="0"/>
                        </a:rPr>
                        <a:t>Hedemora</a:t>
                      </a:r>
                    </a:p>
                  </a:txBody>
                  <a:tcPr marL="108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6</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19</a:t>
                      </a:r>
                    </a:p>
                  </a:txBody>
                  <a:tcPr marL="9525" marR="9525" marT="9525" marB="0" anchor="ctr"/>
                </a:tc>
                <a:extLst>
                  <a:ext uri="{0D108BD9-81ED-4DB2-BD59-A6C34878D82A}">
                    <a16:rowId xmlns:a16="http://schemas.microsoft.com/office/drawing/2014/main" val="3944598109"/>
                  </a:ext>
                </a:extLst>
              </a:tr>
              <a:tr h="337875">
                <a:tc>
                  <a:txBody>
                    <a:bodyPr/>
                    <a:lstStyle/>
                    <a:p>
                      <a:pPr algn="l" rtl="0" fontAlgn="ctr"/>
                      <a:r>
                        <a:rPr lang="sv-SE" sz="800" b="0" i="0" u="none" strike="noStrike">
                          <a:solidFill>
                            <a:srgbClr val="000000"/>
                          </a:solidFill>
                          <a:effectLst/>
                          <a:latin typeface="Futura Std Book" panose="020B0502020204020303" pitchFamily="34" charset="0"/>
                        </a:rPr>
                        <a:t>Leksand</a:t>
                      </a:r>
                    </a:p>
                  </a:txBody>
                  <a:tcPr marL="108000" marR="9525" marT="9525" marB="0" anchor="ctr">
                    <a:lnL w="12700" cmpd="sng">
                      <a:noFill/>
                    </a:lnL>
                  </a:tcPr>
                </a:tc>
                <a:tc>
                  <a:txBody>
                    <a:bodyPr/>
                    <a:lstStyle/>
                    <a:p>
                      <a:pPr algn="ctr" rtl="0" fontAlgn="ctr"/>
                      <a:r>
                        <a:rPr lang="sv-SE" sz="800" b="0" i="0" u="none" strike="noStrike" dirty="0">
                          <a:solidFill>
                            <a:srgbClr val="000000"/>
                          </a:solidFill>
                          <a:effectLst/>
                          <a:latin typeface="Futura Std Book" panose="020B0502020204020303"/>
                        </a:rPr>
                        <a:t>111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7</a:t>
                      </a:r>
                    </a:p>
                  </a:txBody>
                  <a:tcPr marL="9525" marR="9525" marT="9525" marB="0" anchor="ctr"/>
                </a:tc>
                <a:extLst>
                  <a:ext uri="{0D108BD9-81ED-4DB2-BD59-A6C34878D82A}">
                    <a16:rowId xmlns:a16="http://schemas.microsoft.com/office/drawing/2014/main" val="3208508909"/>
                  </a:ext>
                </a:extLst>
              </a:tr>
              <a:tr h="337875">
                <a:tc>
                  <a:txBody>
                    <a:bodyPr/>
                    <a:lstStyle/>
                    <a:p>
                      <a:pPr algn="l" rtl="0" fontAlgn="ctr"/>
                      <a:r>
                        <a:rPr lang="sv-SE" sz="800" b="0" i="0" u="none" strike="noStrike">
                          <a:solidFill>
                            <a:srgbClr val="000000"/>
                          </a:solidFill>
                          <a:effectLst/>
                          <a:latin typeface="Futura Std Book" panose="020B0502020204020303" pitchFamily="34" charset="0"/>
                        </a:rPr>
                        <a:t>Ludvika</a:t>
                      </a:r>
                    </a:p>
                  </a:txBody>
                  <a:tcPr marL="108000" marR="9525" marT="9525" marB="0" anchor="ctr">
                    <a:lnL w="12700" cmpd="sng">
                      <a:noFill/>
                    </a:lnL>
                  </a:tcPr>
                </a:tc>
                <a:tc>
                  <a:txBody>
                    <a:bodyPr/>
                    <a:lstStyle/>
                    <a:p>
                      <a:pPr algn="ctr" fontAlgn="ctr"/>
                      <a:r>
                        <a:rPr lang="sv-SE" sz="800" b="0" i="0" u="none" strike="noStrike" dirty="0">
                          <a:solidFill>
                            <a:srgbClr val="000000"/>
                          </a:solidFill>
                          <a:effectLst/>
                          <a:latin typeface="Futura Std Book" panose="020B0502020204020303"/>
                        </a:rPr>
                        <a:t>71</a:t>
                      </a:r>
                    </a:p>
                  </a:txBody>
                  <a:tcPr marL="0" marR="0" marT="0" marB="0" anchor="ctr"/>
                </a:tc>
                <a:tc>
                  <a:txBody>
                    <a:bodyPr/>
                    <a:lstStyle/>
                    <a:p>
                      <a:pPr algn="ctr" fontAlgn="ctr"/>
                      <a:r>
                        <a:rPr lang="sv-SE" sz="800" b="0" i="0" u="none" strike="noStrike" dirty="0">
                          <a:solidFill>
                            <a:srgbClr val="000000"/>
                          </a:solidFill>
                          <a:effectLst/>
                          <a:latin typeface="Futura Std Book" panose="020B0502020204020303"/>
                        </a:rPr>
                        <a:t>1</a:t>
                      </a:r>
                    </a:p>
                  </a:txBody>
                  <a:tcPr marL="0" marR="0" marT="0" marB="0" anchor="ctr"/>
                </a:tc>
                <a:extLst>
                  <a:ext uri="{0D108BD9-81ED-4DB2-BD59-A6C34878D82A}">
                    <a16:rowId xmlns:a16="http://schemas.microsoft.com/office/drawing/2014/main" val="1121273573"/>
                  </a:ext>
                </a:extLst>
              </a:tr>
              <a:tr h="337875">
                <a:tc>
                  <a:txBody>
                    <a:bodyPr/>
                    <a:lstStyle/>
                    <a:p>
                      <a:pPr algn="l" rtl="0" fontAlgn="ctr"/>
                      <a:r>
                        <a:rPr lang="sv-SE" sz="800" b="0" i="0" u="none" strike="noStrike" dirty="0">
                          <a:solidFill>
                            <a:srgbClr val="000000"/>
                          </a:solidFill>
                          <a:effectLst/>
                          <a:latin typeface="Futura Std Book" panose="020B0502020204020303" pitchFamily="34" charset="0"/>
                        </a:rPr>
                        <a:t>Malung-Sälen</a:t>
                      </a:r>
                    </a:p>
                  </a:txBody>
                  <a:tcPr marL="108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109</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45</a:t>
                      </a:r>
                    </a:p>
                  </a:txBody>
                  <a:tcPr marL="9525" marR="9525" marT="9525" marB="0" anchor="ctr"/>
                </a:tc>
                <a:extLst>
                  <a:ext uri="{0D108BD9-81ED-4DB2-BD59-A6C34878D82A}">
                    <a16:rowId xmlns:a16="http://schemas.microsoft.com/office/drawing/2014/main" val="1084239425"/>
                  </a:ext>
                </a:extLst>
              </a:tr>
              <a:tr h="337875">
                <a:tc>
                  <a:txBody>
                    <a:bodyPr/>
                    <a:lstStyle/>
                    <a:p>
                      <a:pPr algn="l" rtl="0" fontAlgn="ctr"/>
                      <a:r>
                        <a:rPr lang="sv-SE" sz="800" b="0" i="0" u="none" strike="noStrike">
                          <a:solidFill>
                            <a:srgbClr val="000000"/>
                          </a:solidFill>
                          <a:effectLst/>
                          <a:latin typeface="Futura Std Book" panose="020B0502020204020303" pitchFamily="34" charset="0"/>
                        </a:rPr>
                        <a:t>Mora</a:t>
                      </a:r>
                    </a:p>
                  </a:txBody>
                  <a:tcPr marL="108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49</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25</a:t>
                      </a:r>
                    </a:p>
                  </a:txBody>
                  <a:tcPr marL="9525" marR="9525" marT="9525" marB="0" anchor="ctr"/>
                </a:tc>
                <a:extLst>
                  <a:ext uri="{0D108BD9-81ED-4DB2-BD59-A6C34878D82A}">
                    <a16:rowId xmlns:a16="http://schemas.microsoft.com/office/drawing/2014/main" val="2047465816"/>
                  </a:ext>
                </a:extLst>
              </a:tr>
              <a:tr h="337875">
                <a:tc>
                  <a:txBody>
                    <a:bodyPr/>
                    <a:lstStyle/>
                    <a:p>
                      <a:pPr algn="l" rtl="0" fontAlgn="ctr"/>
                      <a:r>
                        <a:rPr lang="sv-SE" sz="800" b="0" i="0" u="none" strike="noStrike">
                          <a:solidFill>
                            <a:srgbClr val="000000"/>
                          </a:solidFill>
                          <a:effectLst/>
                          <a:latin typeface="Futura Std Book" panose="020B0502020204020303" pitchFamily="34" charset="0"/>
                        </a:rPr>
                        <a:t>Orsa</a:t>
                      </a:r>
                    </a:p>
                  </a:txBody>
                  <a:tcPr marL="108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22</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6</a:t>
                      </a:r>
                    </a:p>
                  </a:txBody>
                  <a:tcPr marL="9525" marR="9525" marT="9525" marB="0" anchor="ctr"/>
                </a:tc>
                <a:extLst>
                  <a:ext uri="{0D108BD9-81ED-4DB2-BD59-A6C34878D82A}">
                    <a16:rowId xmlns:a16="http://schemas.microsoft.com/office/drawing/2014/main" val="4226078857"/>
                  </a:ext>
                </a:extLst>
              </a:tr>
              <a:tr h="337875">
                <a:tc>
                  <a:txBody>
                    <a:bodyPr/>
                    <a:lstStyle/>
                    <a:p>
                      <a:pPr algn="l" rtl="0" fontAlgn="ctr"/>
                      <a:r>
                        <a:rPr lang="sv-SE" sz="800" b="0" i="0" u="none" strike="noStrike">
                          <a:solidFill>
                            <a:srgbClr val="000000"/>
                          </a:solidFill>
                          <a:effectLst/>
                          <a:latin typeface="Futura Std Book" panose="020B0502020204020303" pitchFamily="34" charset="0"/>
                        </a:rPr>
                        <a:t>Rättvik</a:t>
                      </a:r>
                    </a:p>
                  </a:txBody>
                  <a:tcPr marL="108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56</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28</a:t>
                      </a:r>
                    </a:p>
                  </a:txBody>
                  <a:tcPr marL="9525" marR="9525" marT="9525" marB="0" anchor="ctr"/>
                </a:tc>
                <a:extLst>
                  <a:ext uri="{0D108BD9-81ED-4DB2-BD59-A6C34878D82A}">
                    <a16:rowId xmlns:a16="http://schemas.microsoft.com/office/drawing/2014/main" val="2443966492"/>
                  </a:ext>
                </a:extLst>
              </a:tr>
              <a:tr h="337875">
                <a:tc>
                  <a:txBody>
                    <a:bodyPr/>
                    <a:lstStyle/>
                    <a:p>
                      <a:pPr algn="l" rtl="0" fontAlgn="ctr"/>
                      <a:r>
                        <a:rPr lang="sv-SE" sz="800" b="0" i="0" u="none" strike="noStrike">
                          <a:solidFill>
                            <a:srgbClr val="000000"/>
                          </a:solidFill>
                          <a:effectLst/>
                          <a:latin typeface="Futura Std Book" panose="020B0502020204020303" pitchFamily="34" charset="0"/>
                        </a:rPr>
                        <a:t>Smedjebacken</a:t>
                      </a:r>
                    </a:p>
                  </a:txBody>
                  <a:tcPr marL="108000" marR="9525" marT="9525" marB="0" anchor="ctr">
                    <a:lnL w="12700" cmpd="sng">
                      <a:noFill/>
                    </a:lnL>
                  </a:tcPr>
                </a:tc>
                <a:tc>
                  <a:txBody>
                    <a:bodyPr/>
                    <a:lstStyle/>
                    <a:p>
                      <a:pPr algn="ctr" fontAlgn="ctr"/>
                      <a:r>
                        <a:rPr lang="sv-SE" sz="800" b="0" i="0" u="none" strike="noStrike" dirty="0">
                          <a:solidFill>
                            <a:srgbClr val="000000"/>
                          </a:solidFill>
                          <a:effectLst/>
                          <a:latin typeface="Futura Std Book" panose="020B0502020204020303"/>
                        </a:rPr>
                        <a:t>-</a:t>
                      </a:r>
                    </a:p>
                  </a:txBody>
                  <a:tcPr marL="0" marR="0" marT="0" marB="0" anchor="ctr"/>
                </a:tc>
                <a:tc>
                  <a:txBody>
                    <a:bodyPr/>
                    <a:lstStyle/>
                    <a:p>
                      <a:pPr algn="ctr" fontAlgn="ctr"/>
                      <a:r>
                        <a:rPr lang="sv-SE" sz="800" b="0" i="0" u="none" strike="noStrike" dirty="0">
                          <a:solidFill>
                            <a:srgbClr val="000000"/>
                          </a:solidFill>
                          <a:effectLst/>
                          <a:latin typeface="Futura Std Book" panose="020B0502020204020303"/>
                        </a:rPr>
                        <a:t>-</a:t>
                      </a:r>
                    </a:p>
                  </a:txBody>
                  <a:tcPr marL="0" marR="0" marT="0" marB="0" anchor="ctr"/>
                </a:tc>
                <a:extLst>
                  <a:ext uri="{0D108BD9-81ED-4DB2-BD59-A6C34878D82A}">
                    <a16:rowId xmlns:a16="http://schemas.microsoft.com/office/drawing/2014/main" val="3055248050"/>
                  </a:ext>
                </a:extLst>
              </a:tr>
              <a:tr h="337875">
                <a:tc>
                  <a:txBody>
                    <a:bodyPr/>
                    <a:lstStyle/>
                    <a:p>
                      <a:pPr algn="l" rtl="0" fontAlgn="ctr"/>
                      <a:r>
                        <a:rPr lang="sv-SE" sz="800" b="0" i="0" u="none" strike="noStrike">
                          <a:solidFill>
                            <a:srgbClr val="000000"/>
                          </a:solidFill>
                          <a:effectLst/>
                          <a:latin typeface="Futura Std Book" panose="020B0502020204020303" pitchFamily="34" charset="0"/>
                        </a:rPr>
                        <a:t>Säter</a:t>
                      </a:r>
                    </a:p>
                  </a:txBody>
                  <a:tcPr marL="108000" marR="9525" marT="9525" marB="0" anchor="ctr">
                    <a:lnL w="12700" cmpd="sng">
                      <a:noFill/>
                    </a:lnL>
                  </a:tcPr>
                </a:tc>
                <a:tc>
                  <a:txBody>
                    <a:bodyPr/>
                    <a:lstStyle/>
                    <a:p>
                      <a:pPr algn="ctr" rtl="0" fontAlgn="ctr"/>
                      <a:r>
                        <a:rPr lang="sv-SE" sz="800" b="0" i="0" u="none" strike="noStrike" dirty="0">
                          <a:solidFill>
                            <a:srgbClr val="000000"/>
                          </a:solidFill>
                          <a:effectLst/>
                          <a:latin typeface="Futura Std Book" panose="020B0502020204020303"/>
                        </a:rPr>
                        <a:t>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18</a:t>
                      </a:r>
                    </a:p>
                  </a:txBody>
                  <a:tcPr marL="9525" marR="9525" marT="9525" marB="0" anchor="ctr"/>
                </a:tc>
                <a:extLst>
                  <a:ext uri="{0D108BD9-81ED-4DB2-BD59-A6C34878D82A}">
                    <a16:rowId xmlns:a16="http://schemas.microsoft.com/office/drawing/2014/main" val="2884210164"/>
                  </a:ext>
                </a:extLst>
              </a:tr>
              <a:tr h="337875">
                <a:tc>
                  <a:txBody>
                    <a:bodyPr/>
                    <a:lstStyle/>
                    <a:p>
                      <a:pPr algn="l" rtl="0" fontAlgn="ctr"/>
                      <a:r>
                        <a:rPr lang="sv-SE" sz="800" b="0" i="0" u="none" strike="noStrike">
                          <a:solidFill>
                            <a:srgbClr val="000000"/>
                          </a:solidFill>
                          <a:effectLst/>
                          <a:latin typeface="Futura Std Book" panose="020B0502020204020303" pitchFamily="34" charset="0"/>
                        </a:rPr>
                        <a:t>Vansbro</a:t>
                      </a:r>
                    </a:p>
                  </a:txBody>
                  <a:tcPr marL="108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5</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29</a:t>
                      </a:r>
                    </a:p>
                  </a:txBody>
                  <a:tcPr marL="9525" marR="9525" marT="9525" marB="0" anchor="ctr"/>
                </a:tc>
                <a:extLst>
                  <a:ext uri="{0D108BD9-81ED-4DB2-BD59-A6C34878D82A}">
                    <a16:rowId xmlns:a16="http://schemas.microsoft.com/office/drawing/2014/main" val="200777060"/>
                  </a:ext>
                </a:extLst>
              </a:tr>
              <a:tr h="337875">
                <a:tc>
                  <a:txBody>
                    <a:bodyPr/>
                    <a:lstStyle/>
                    <a:p>
                      <a:pPr algn="l" rtl="0" fontAlgn="ctr"/>
                      <a:r>
                        <a:rPr lang="sv-SE" sz="800" b="0" i="0" u="none" strike="noStrike">
                          <a:solidFill>
                            <a:srgbClr val="000000"/>
                          </a:solidFill>
                          <a:effectLst/>
                          <a:latin typeface="Futura Std Book" panose="020B0502020204020303" pitchFamily="34" charset="0"/>
                        </a:rPr>
                        <a:t>Älvdalen</a:t>
                      </a:r>
                    </a:p>
                  </a:txBody>
                  <a:tcPr marL="108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95</a:t>
                      </a:r>
                    </a:p>
                  </a:txBody>
                  <a:tcPr marL="9525" marR="9525" marT="9525" marB="0" anchor="ctr"/>
                </a:tc>
                <a:tc>
                  <a:txBody>
                    <a:bodyPr/>
                    <a:lstStyle/>
                    <a:p>
                      <a:pPr algn="ctr" rtl="0" fontAlgn="ctr"/>
                      <a:r>
                        <a:rPr lang="sv-SE" sz="800" b="0" i="0" u="none" strike="noStrike" dirty="0">
                          <a:solidFill>
                            <a:srgbClr val="000000"/>
                          </a:solidFill>
                          <a:effectLst/>
                          <a:latin typeface="Futura Std Book" panose="020B0502020204020303"/>
                        </a:rPr>
                        <a:t>7</a:t>
                      </a:r>
                    </a:p>
                  </a:txBody>
                  <a:tcPr marL="9525" marR="9525" marT="9525" marB="0" anchor="ctr"/>
                </a:tc>
                <a:extLst>
                  <a:ext uri="{0D108BD9-81ED-4DB2-BD59-A6C34878D82A}">
                    <a16:rowId xmlns:a16="http://schemas.microsoft.com/office/drawing/2014/main" val="670799064"/>
                  </a:ext>
                </a:extLst>
              </a:tr>
            </a:tbl>
          </a:graphicData>
        </a:graphic>
      </p:graphicFrame>
      <p:sp>
        <p:nvSpPr>
          <p:cNvPr id="9" name="textruta 8">
            <a:extLst>
              <a:ext uri="{FF2B5EF4-FFF2-40B4-BE49-F238E27FC236}">
                <a16:creationId xmlns:a16="http://schemas.microsoft.com/office/drawing/2014/main" id="{B6D9CC99-528E-4DEE-A377-F3B497CEF445}"/>
              </a:ext>
            </a:extLst>
          </p:cNvPr>
          <p:cNvSpPr txBox="1"/>
          <p:nvPr/>
        </p:nvSpPr>
        <p:spPr>
          <a:xfrm>
            <a:off x="11036300" y="5580727"/>
            <a:ext cx="1069975" cy="1061829"/>
          </a:xfrm>
          <a:prstGeom prst="rect">
            <a:avLst/>
          </a:prstGeom>
          <a:noFill/>
        </p:spPr>
        <p:txBody>
          <a:bodyPr wrap="square" rtlCol="0">
            <a:spAutoFit/>
          </a:bodyPr>
          <a:lstStyle/>
          <a:p>
            <a:r>
              <a:rPr lang="sv-SE" sz="700" dirty="0"/>
              <a:t>* Länstotal inkl. camping.</a:t>
            </a:r>
            <a:br>
              <a:rPr lang="sv-SE" sz="700" dirty="0"/>
            </a:br>
            <a:r>
              <a:rPr lang="sv-SE" sz="700" dirty="0"/>
              <a:t>Kommunvärden exkl. camping.</a:t>
            </a:r>
            <a:br>
              <a:rPr lang="sv-SE" sz="700" dirty="0"/>
            </a:br>
            <a:r>
              <a:rPr lang="sv-SE" sz="700" dirty="0" err="1"/>
              <a:t>i.u</a:t>
            </a:r>
            <a:r>
              <a:rPr lang="sv-SE" sz="700" dirty="0"/>
              <a:t>.. = av SCB censurerat värde till följd av färre än fem öppna anläggningar.</a:t>
            </a:r>
          </a:p>
        </p:txBody>
      </p:sp>
      <p:sp>
        <p:nvSpPr>
          <p:cNvPr id="7" name="textruta 6">
            <a:extLst>
              <a:ext uri="{FF2B5EF4-FFF2-40B4-BE49-F238E27FC236}">
                <a16:creationId xmlns:a16="http://schemas.microsoft.com/office/drawing/2014/main" id="{B1806581-1973-4DE5-AA2D-5EF57FEBD6E6}"/>
              </a:ext>
            </a:extLst>
          </p:cNvPr>
          <p:cNvSpPr txBox="1"/>
          <p:nvPr/>
        </p:nvSpPr>
        <p:spPr>
          <a:xfrm>
            <a:off x="6096000" y="6642556"/>
            <a:ext cx="2534668" cy="215444"/>
          </a:xfrm>
          <a:prstGeom prst="rect">
            <a:avLst/>
          </a:prstGeom>
          <a:noFill/>
        </p:spPr>
        <p:txBody>
          <a:bodyPr wrap="none" rtlCol="0">
            <a:spAutoFit/>
          </a:bodyPr>
          <a:lstStyle/>
          <a:p>
            <a:r>
              <a:rPr lang="sv-SE" sz="800" dirty="0"/>
              <a:t>Källa: Statistiska centralbyrån och Tillväxtverket </a:t>
            </a:r>
          </a:p>
        </p:txBody>
      </p:sp>
    </p:spTree>
    <p:extLst>
      <p:ext uri="{BB962C8B-B14F-4D97-AF65-F5344CB8AC3E}">
        <p14:creationId xmlns:p14="http://schemas.microsoft.com/office/powerpoint/2010/main" val="17700212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5" name="Platshållare för bild 5">
            <a:extLst>
              <a:ext uri="{FF2B5EF4-FFF2-40B4-BE49-F238E27FC236}">
                <a16:creationId xmlns:a16="http://schemas.microsoft.com/office/drawing/2014/main" id="{718F961F-E8E9-47E0-82DD-7ABF22E1A3FE}"/>
              </a:ext>
            </a:extLst>
          </p:cNvPr>
          <p:cNvPicPr>
            <a:picLocks noGrp="1" noChangeAspect="1"/>
          </p:cNvPicPr>
          <p:nvPr>
            <p:ph type="pic" sz="quarter" idx="13"/>
          </p:nvPr>
        </p:nvPicPr>
        <p:blipFill>
          <a:blip r:embed="rId2"/>
          <a:srcRect l="10" r="10"/>
          <a:stretch>
            <a:fillRect/>
          </a:stretch>
        </p:blipFill>
        <p:spPr>
          <a:xfrm>
            <a:off x="6575204" y="0"/>
            <a:ext cx="5616794" cy="6858000"/>
          </a:xfrm>
        </p:spPr>
      </p:pic>
      <p:sp>
        <p:nvSpPr>
          <p:cNvPr id="3" name="Platshållare för innehåll 2">
            <a:extLst>
              <a:ext uri="{FF2B5EF4-FFF2-40B4-BE49-F238E27FC236}">
                <a16:creationId xmlns:a16="http://schemas.microsoft.com/office/drawing/2014/main" id="{522BD689-D5E0-4A99-9B6E-D1E8D5674AAD}"/>
              </a:ext>
            </a:extLst>
          </p:cNvPr>
          <p:cNvSpPr>
            <a:spLocks noGrp="1"/>
          </p:cNvSpPr>
          <p:nvPr>
            <p:ph sz="half" idx="1"/>
          </p:nvPr>
        </p:nvSpPr>
        <p:spPr>
          <a:xfrm>
            <a:off x="730248" y="1628775"/>
            <a:ext cx="5365752" cy="3995277"/>
          </a:xfrm>
        </p:spPr>
        <p:txBody>
          <a:bodyPr/>
          <a:lstStyle/>
          <a:p>
            <a:pPr lvl="0"/>
            <a:r>
              <a:rPr lang="sv-SE" sz="1200" dirty="0">
                <a:solidFill>
                  <a:schemeClr val="bg1"/>
                </a:solidFill>
              </a:rPr>
              <a:t>Stockholm Business Region är Stockholms stads näringslivsbolag med ansvar för strategisk utveckling och internationell marknadsföring av Stockholm, under varumärket Stockholm - The </a:t>
            </a:r>
            <a:r>
              <a:rPr lang="sv-SE" sz="1200" dirty="0" err="1">
                <a:solidFill>
                  <a:schemeClr val="bg1"/>
                </a:solidFill>
              </a:rPr>
              <a:t>Capital</a:t>
            </a:r>
            <a:r>
              <a:rPr lang="sv-SE" sz="1200" dirty="0">
                <a:solidFill>
                  <a:schemeClr val="bg1"/>
                </a:solidFill>
              </a:rPr>
              <a:t> </a:t>
            </a:r>
            <a:r>
              <a:rPr lang="sv-SE" sz="1200" dirty="0" err="1">
                <a:solidFill>
                  <a:schemeClr val="bg1"/>
                </a:solidFill>
              </a:rPr>
              <a:t>of</a:t>
            </a:r>
            <a:r>
              <a:rPr lang="sv-SE" sz="1200" dirty="0">
                <a:solidFill>
                  <a:schemeClr val="bg1"/>
                </a:solidFill>
              </a:rPr>
              <a:t> Scandinavia.</a:t>
            </a:r>
          </a:p>
          <a:p>
            <a:r>
              <a:rPr lang="sv-SE" sz="1200" dirty="0">
                <a:solidFill>
                  <a:schemeClr val="bg1"/>
                </a:solidFill>
              </a:rPr>
              <a:t>Bolaget ägs av Stockholms stad och har två dotterbolag, </a:t>
            </a:r>
            <a:br>
              <a:rPr lang="sv-SE" sz="1200" dirty="0">
                <a:solidFill>
                  <a:schemeClr val="bg1"/>
                </a:solidFill>
              </a:rPr>
            </a:br>
            <a:r>
              <a:rPr lang="sv-SE" sz="1200" dirty="0" err="1">
                <a:solidFill>
                  <a:schemeClr val="bg1"/>
                </a:solidFill>
              </a:rPr>
              <a:t>Invest</a:t>
            </a:r>
            <a:r>
              <a:rPr lang="sv-SE" sz="1200" dirty="0">
                <a:solidFill>
                  <a:schemeClr val="bg1"/>
                </a:solidFill>
              </a:rPr>
              <a:t> Stockholm och Visit Stockholm.</a:t>
            </a:r>
          </a:p>
          <a:p>
            <a:r>
              <a:rPr lang="sv-SE" sz="1200" dirty="0">
                <a:solidFill>
                  <a:schemeClr val="bg1"/>
                </a:solidFill>
              </a:rPr>
              <a:t>Samtliga rapporter finns tillgängliga på </a:t>
            </a:r>
            <a:r>
              <a:rPr lang="sv-SE" sz="1200" dirty="0">
                <a:hlinkClick r:id="rId3"/>
              </a:rPr>
              <a:t>https://stockholmbusinessalliance.se/material/?</a:t>
            </a:r>
            <a:r>
              <a:rPr lang="sv-SE" sz="1200" dirty="0" smtClean="0">
                <a:hlinkClick r:id="rId3"/>
              </a:rPr>
              <a:t>cat=konjunkturrapporter</a:t>
            </a:r>
            <a:endParaRPr lang="sv-SE" sz="1200" dirty="0" smtClean="0"/>
          </a:p>
          <a:p>
            <a:r>
              <a:rPr lang="sv-SE" sz="1200" dirty="0" smtClean="0">
                <a:solidFill>
                  <a:schemeClr val="bg1"/>
                </a:solidFill>
              </a:rPr>
              <a:t>Frågor </a:t>
            </a:r>
            <a:r>
              <a:rPr lang="sv-SE" sz="1200" dirty="0">
                <a:solidFill>
                  <a:schemeClr val="bg1"/>
                </a:solidFill>
              </a:rPr>
              <a:t>kan ställas till Stefan Frid på Invest Stockholm. </a:t>
            </a:r>
          </a:p>
          <a:p>
            <a:r>
              <a:rPr lang="sv-SE" sz="1200" dirty="0">
                <a:solidFill>
                  <a:schemeClr val="bg1"/>
                </a:solidFill>
              </a:rPr>
              <a:t>Ansvarig utgivare: Staffan Ingvarsson, VD Stockholm Business Region</a:t>
            </a:r>
          </a:p>
          <a:p>
            <a:r>
              <a:rPr lang="sv-SE" sz="1200" dirty="0">
                <a:solidFill>
                  <a:schemeClr val="bg1"/>
                </a:solidFill>
              </a:rPr>
              <a:t>Stockholm Business Region </a:t>
            </a:r>
            <a:br>
              <a:rPr lang="sv-SE" sz="1200" dirty="0">
                <a:solidFill>
                  <a:schemeClr val="bg1"/>
                </a:solidFill>
              </a:rPr>
            </a:br>
            <a:r>
              <a:rPr lang="sv-SE" sz="1200" dirty="0">
                <a:solidFill>
                  <a:schemeClr val="bg1"/>
                </a:solidFill>
              </a:rPr>
              <a:t>P.O. Box 16282 </a:t>
            </a:r>
            <a:br>
              <a:rPr lang="sv-SE" sz="1200" dirty="0">
                <a:solidFill>
                  <a:schemeClr val="bg1"/>
                </a:solidFill>
              </a:rPr>
            </a:br>
            <a:r>
              <a:rPr lang="sv-SE" sz="1200" dirty="0">
                <a:solidFill>
                  <a:schemeClr val="bg1"/>
                </a:solidFill>
              </a:rPr>
              <a:t>SE-103 25 Stockholm, Sweden </a:t>
            </a:r>
            <a:br>
              <a:rPr lang="sv-SE" sz="1200" dirty="0">
                <a:solidFill>
                  <a:schemeClr val="bg1"/>
                </a:solidFill>
              </a:rPr>
            </a:br>
            <a:r>
              <a:rPr lang="sv-SE" sz="1200" dirty="0">
                <a:solidFill>
                  <a:schemeClr val="bg1"/>
                </a:solidFill>
              </a:rPr>
              <a:t>Telefon + 46 8 508 280 00 </a:t>
            </a:r>
            <a:br>
              <a:rPr lang="sv-SE" sz="1200" dirty="0">
                <a:solidFill>
                  <a:schemeClr val="bg1"/>
                </a:solidFill>
              </a:rPr>
            </a:br>
            <a:r>
              <a:rPr lang="sv-SE" sz="1200" dirty="0">
                <a:solidFill>
                  <a:schemeClr val="bg1"/>
                </a:solidFill>
              </a:rPr>
              <a:t>www.visitstockholm.com </a:t>
            </a:r>
            <a:br>
              <a:rPr lang="sv-SE" sz="1200" dirty="0">
                <a:solidFill>
                  <a:schemeClr val="bg1"/>
                </a:solidFill>
              </a:rPr>
            </a:br>
            <a:r>
              <a:rPr lang="sv-SE" sz="1200" dirty="0">
                <a:solidFill>
                  <a:schemeClr val="bg1"/>
                </a:solidFill>
              </a:rPr>
              <a:t>www.investstockholm.com </a:t>
            </a:r>
            <a:br>
              <a:rPr lang="sv-SE" sz="1200" dirty="0">
                <a:solidFill>
                  <a:schemeClr val="bg1"/>
                </a:solidFill>
              </a:rPr>
            </a:br>
            <a:r>
              <a:rPr lang="sv-SE" sz="1200" dirty="0">
                <a:solidFill>
                  <a:schemeClr val="bg1"/>
                </a:solidFill>
              </a:rPr>
              <a:t>www.stockholmbusinessregion.se </a:t>
            </a:r>
          </a:p>
        </p:txBody>
      </p:sp>
      <p:sp>
        <p:nvSpPr>
          <p:cNvPr id="4" name="Rubrik 3">
            <a:extLst>
              <a:ext uri="{FF2B5EF4-FFF2-40B4-BE49-F238E27FC236}">
                <a16:creationId xmlns:a16="http://schemas.microsoft.com/office/drawing/2014/main" id="{62BF7A97-3214-47AD-BB39-30A1CB8B5129}"/>
              </a:ext>
            </a:extLst>
          </p:cNvPr>
          <p:cNvSpPr>
            <a:spLocks noGrp="1"/>
          </p:cNvSpPr>
          <p:nvPr>
            <p:ph type="title"/>
          </p:nvPr>
        </p:nvSpPr>
        <p:spPr>
          <a:xfrm>
            <a:off x="730249" y="342899"/>
            <a:ext cx="5689024" cy="1113955"/>
          </a:xfrm>
        </p:spPr>
        <p:txBody>
          <a:bodyPr/>
          <a:lstStyle/>
          <a:p>
            <a:r>
              <a:rPr lang="sv-SE" dirty="0">
                <a:solidFill>
                  <a:schemeClr val="bg1"/>
                </a:solidFill>
              </a:rPr>
              <a:t>Stockholm Business Region</a:t>
            </a:r>
          </a:p>
        </p:txBody>
      </p:sp>
      <p:pic>
        <p:nvPicPr>
          <p:cNvPr id="9" name="Bildobjekt 8">
            <a:extLst>
              <a:ext uri="{FF2B5EF4-FFF2-40B4-BE49-F238E27FC236}">
                <a16:creationId xmlns:a16="http://schemas.microsoft.com/office/drawing/2014/main" id="{A14EF21B-B8D3-4355-8DC4-91F4F5847D72}"/>
              </a:ext>
            </a:extLst>
          </p:cNvPr>
          <p:cNvPicPr>
            <a:picLocks noChangeAspect="1"/>
          </p:cNvPicPr>
          <p:nvPr/>
        </p:nvPicPr>
        <p:blipFill>
          <a:blip r:embed="rId4"/>
          <a:stretch>
            <a:fillRect/>
          </a:stretch>
        </p:blipFill>
        <p:spPr>
          <a:xfrm>
            <a:off x="7079568" y="0"/>
            <a:ext cx="6052612" cy="6858000"/>
          </a:xfrm>
          <a:prstGeom prst="rect">
            <a:avLst/>
          </a:prstGeom>
        </p:spPr>
      </p:pic>
    </p:spTree>
    <p:extLst>
      <p:ext uri="{BB962C8B-B14F-4D97-AF65-F5344CB8AC3E}">
        <p14:creationId xmlns:p14="http://schemas.microsoft.com/office/powerpoint/2010/main" val="235255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bild 8">
            <a:extLst>
              <a:ext uri="{FF2B5EF4-FFF2-40B4-BE49-F238E27FC236}">
                <a16:creationId xmlns:a16="http://schemas.microsoft.com/office/drawing/2014/main" id="{FF383F52-4654-4C0D-B59F-904B21975617}"/>
              </a:ext>
              <a:ext uri="{C183D7F6-B498-43B3-948B-1728B52AA6E4}">
                <adec:decorative xmlns:adec="http://schemas.microsoft.com/office/drawing/2017/decorative" xmlns="" val="1"/>
              </a:ext>
            </a:extLst>
          </p:cNvPr>
          <p:cNvPicPr>
            <a:picLocks noGrp="1" noChangeAspect="1"/>
          </p:cNvPicPr>
          <p:nvPr>
            <p:ph type="pic" sz="quarter" idx="13"/>
          </p:nvPr>
        </p:nvPicPr>
        <p:blipFill>
          <a:blip r:embed="rId2"/>
          <a:srcRect t="2464" b="2464"/>
          <a:stretch>
            <a:fillRect/>
          </a:stretch>
        </p:blipFill>
        <p:spPr/>
      </p:pic>
      <p:sp>
        <p:nvSpPr>
          <p:cNvPr id="2" name="Platshållare för innehåll 1">
            <a:extLst>
              <a:ext uri="{FF2B5EF4-FFF2-40B4-BE49-F238E27FC236}">
                <a16:creationId xmlns:a16="http://schemas.microsoft.com/office/drawing/2014/main" id="{D1F8F9E8-EABC-4D65-941B-F81F9B6A1FCA}"/>
              </a:ext>
            </a:extLst>
          </p:cNvPr>
          <p:cNvSpPr>
            <a:spLocks noGrp="1"/>
          </p:cNvSpPr>
          <p:nvPr>
            <p:ph sz="half" idx="1"/>
          </p:nvPr>
        </p:nvSpPr>
        <p:spPr>
          <a:xfrm>
            <a:off x="6520335" y="858334"/>
            <a:ext cx="4951381" cy="4354880"/>
          </a:xfrm>
        </p:spPr>
        <p:txBody>
          <a:bodyPr/>
          <a:lstStyle/>
          <a:p>
            <a:pPr>
              <a:lnSpc>
                <a:spcPct val="107000"/>
              </a:lnSpc>
              <a:spcAft>
                <a:spcPts val="800"/>
              </a:spcAft>
            </a:pPr>
            <a:r>
              <a:rPr lang="sv-SE" sz="1100" b="1" dirty="0">
                <a:effectLst/>
                <a:latin typeface="Futura Std Book" panose="020B0502020204020303"/>
                <a:ea typeface="Calibri" panose="020F0502020204030204" pitchFamily="34" charset="0"/>
                <a:cs typeface="Times New Roman" panose="02020603050405020304" pitchFamily="18" charset="0"/>
              </a:rPr>
              <a:t>Covid-19 </a:t>
            </a:r>
            <a:r>
              <a:rPr lang="sv-SE" sz="1100" b="1" dirty="0" smtClean="0">
                <a:effectLst/>
                <a:latin typeface="Futura Std Book" panose="020B0502020204020303"/>
                <a:ea typeface="Calibri" panose="020F0502020204030204" pitchFamily="34" charset="0"/>
                <a:cs typeface="Times New Roman" panose="02020603050405020304" pitchFamily="18" charset="0"/>
              </a:rPr>
              <a:t>pandemins negativa </a:t>
            </a:r>
            <a:r>
              <a:rPr lang="sv-SE" sz="1100" b="1" dirty="0">
                <a:effectLst/>
                <a:latin typeface="Futura Std Book" panose="020B0502020204020303"/>
                <a:ea typeface="Calibri" panose="020F0502020204030204" pitchFamily="34" charset="0"/>
                <a:cs typeface="Times New Roman" panose="02020603050405020304" pitchFamily="18" charset="0"/>
              </a:rPr>
              <a:t>inverkan </a:t>
            </a:r>
            <a:r>
              <a:rPr lang="sv-SE" sz="1100" b="1" dirty="0" smtClean="0">
                <a:effectLst/>
                <a:latin typeface="Futura Std Book" panose="020B0502020204020303"/>
                <a:ea typeface="Calibri" panose="020F0502020204030204" pitchFamily="34" charset="0"/>
                <a:cs typeface="Times New Roman" panose="02020603050405020304" pitchFamily="18" charset="0"/>
              </a:rPr>
              <a:t>på konjunkturen </a:t>
            </a:r>
            <a:r>
              <a:rPr lang="sv-SE" sz="1100" b="1" dirty="0">
                <a:effectLst/>
                <a:latin typeface="Futura Std Book" panose="020B0502020204020303"/>
                <a:ea typeface="Calibri" panose="020F0502020204030204" pitchFamily="34" charset="0"/>
                <a:cs typeface="Times New Roman" panose="02020603050405020304" pitchFamily="18" charset="0"/>
              </a:rPr>
              <a:t>märks fortfarande av, även om </a:t>
            </a:r>
            <a:r>
              <a:rPr lang="sv-SE" sz="1100" b="1" dirty="0" smtClean="0">
                <a:effectLst/>
                <a:latin typeface="Futura Std Book" panose="020B0502020204020303"/>
                <a:ea typeface="Calibri" panose="020F0502020204030204" pitchFamily="34" charset="0"/>
                <a:cs typeface="Times New Roman" panose="02020603050405020304" pitchFamily="18" charset="0"/>
              </a:rPr>
              <a:t>läget har förbättrats i Dalarna. Återhämtningen avspeglas genom en starkare arbetsmarknad med fler sysselsatta och färre arbetslösa samtidigt som antalet lediga jobb ökar med stora tal. Glädjande är att även besöksnäringen stärks med fler kommersiella övernattningar om än från låga nivåer. </a:t>
            </a:r>
          </a:p>
          <a:p>
            <a:pPr>
              <a:lnSpc>
                <a:spcPct val="107000"/>
              </a:lnSpc>
              <a:spcAft>
                <a:spcPts val="800"/>
              </a:spcAft>
            </a:pPr>
            <a:r>
              <a:rPr lang="sv-SE" sz="1100" dirty="0" smtClean="0">
                <a:effectLst/>
                <a:latin typeface="Futura Std Book" panose="020B0502020204020303"/>
                <a:ea typeface="Calibri" panose="020F0502020204030204" pitchFamily="34" charset="0"/>
                <a:cs typeface="Times New Roman" panose="02020603050405020304" pitchFamily="18" charset="0"/>
              </a:rPr>
              <a:t>Lönesumman </a:t>
            </a:r>
            <a:r>
              <a:rPr lang="sv-SE" sz="1100" dirty="0">
                <a:effectLst/>
                <a:latin typeface="Futura Std Book" panose="020B0502020204020303"/>
                <a:ea typeface="Calibri" panose="020F0502020204030204" pitchFamily="34" charset="0"/>
                <a:cs typeface="Times New Roman" panose="02020603050405020304" pitchFamily="18" charset="0"/>
              </a:rPr>
              <a:t>i privat sektor ökar under kvartalet med 8 procent, vilket är en </a:t>
            </a:r>
            <a:r>
              <a:rPr lang="sv-SE" sz="1100" dirty="0" smtClean="0">
                <a:effectLst/>
                <a:latin typeface="Futura Std Book" panose="020B0502020204020303"/>
                <a:ea typeface="Calibri" panose="020F0502020204030204" pitchFamily="34" charset="0"/>
                <a:cs typeface="Times New Roman" panose="02020603050405020304" pitchFamily="18" charset="0"/>
              </a:rPr>
              <a:t>påtaglig återhämtning. </a:t>
            </a:r>
            <a:r>
              <a:rPr lang="sv-SE" sz="1100" dirty="0">
                <a:effectLst/>
                <a:latin typeface="Futura Std Book" panose="020B0502020204020303"/>
                <a:ea typeface="Calibri" panose="020F0502020204030204" pitchFamily="34" charset="0"/>
                <a:cs typeface="Times New Roman" panose="02020603050405020304" pitchFamily="18" charset="0"/>
              </a:rPr>
              <a:t>Företagskonkurserna ökar </a:t>
            </a:r>
            <a:r>
              <a:rPr lang="sv-SE" sz="1100" dirty="0" smtClean="0">
                <a:effectLst/>
                <a:latin typeface="Futura Std Book" panose="020B0502020204020303"/>
                <a:ea typeface="Calibri" panose="020F0502020204030204" pitchFamily="34" charset="0"/>
                <a:cs typeface="Times New Roman" panose="02020603050405020304" pitchFamily="18" charset="0"/>
              </a:rPr>
              <a:t>dock med </a:t>
            </a:r>
            <a:r>
              <a:rPr lang="sv-SE" sz="1100" dirty="0">
                <a:effectLst/>
                <a:latin typeface="Futura Std Book" panose="020B0502020204020303"/>
                <a:ea typeface="Calibri" panose="020F0502020204030204" pitchFamily="34" charset="0"/>
                <a:cs typeface="Times New Roman" panose="02020603050405020304" pitchFamily="18" charset="0"/>
              </a:rPr>
              <a:t>27 procent samtidigt som nyföretagandet </a:t>
            </a:r>
            <a:r>
              <a:rPr lang="sv-SE" sz="1100" dirty="0" smtClean="0">
                <a:effectLst/>
                <a:latin typeface="Futura Std Book" panose="020B0502020204020303"/>
                <a:ea typeface="Calibri" panose="020F0502020204030204" pitchFamily="34" charset="0"/>
                <a:cs typeface="Times New Roman" panose="02020603050405020304" pitchFamily="18" charset="0"/>
              </a:rPr>
              <a:t>minskar något. </a:t>
            </a:r>
            <a:r>
              <a:rPr lang="sv-SE" sz="1100" dirty="0">
                <a:effectLst/>
                <a:latin typeface="Futura Std Book" panose="020B0502020204020303"/>
                <a:ea typeface="Calibri" panose="020F0502020204030204" pitchFamily="34" charset="0"/>
                <a:cs typeface="Times New Roman" panose="02020603050405020304" pitchFamily="18" charset="0"/>
              </a:rPr>
              <a:t>Glädjande är att </a:t>
            </a:r>
            <a:r>
              <a:rPr lang="sv-SE" sz="1100" dirty="0" smtClean="0">
                <a:effectLst/>
                <a:latin typeface="Futura Std Book" panose="020B0502020204020303"/>
                <a:ea typeface="Calibri" panose="020F0502020204030204" pitchFamily="34" charset="0"/>
                <a:cs typeface="Times New Roman" panose="02020603050405020304" pitchFamily="18" charset="0"/>
              </a:rPr>
              <a:t>besöksnäringen </a:t>
            </a:r>
            <a:r>
              <a:rPr lang="sv-SE" sz="1100" dirty="0">
                <a:effectLst/>
                <a:latin typeface="Futura Std Book" panose="020B0502020204020303"/>
                <a:ea typeface="Calibri" panose="020F0502020204030204" pitchFamily="34" charset="0"/>
                <a:cs typeface="Times New Roman" panose="02020603050405020304" pitchFamily="18" charset="0"/>
              </a:rPr>
              <a:t>nu har börjat återhämta sig där det skett en ökning av de kommersiella övernattningarna med 22 procent jämfört med fjolåret.</a:t>
            </a:r>
            <a:br>
              <a:rPr lang="sv-SE" sz="1100" dirty="0">
                <a:effectLst/>
                <a:latin typeface="Futura Std Book" panose="020B0502020204020303"/>
                <a:ea typeface="Calibri" panose="020F0502020204030204" pitchFamily="34" charset="0"/>
                <a:cs typeface="Times New Roman" panose="02020603050405020304" pitchFamily="18" charset="0"/>
              </a:rPr>
            </a:br>
            <a:r>
              <a:rPr lang="sv-SE" sz="1100" dirty="0">
                <a:effectLst/>
                <a:latin typeface="Futura Std Book" panose="020B0502020204020303"/>
                <a:ea typeface="Calibri" panose="020F0502020204030204" pitchFamily="34" charset="0"/>
                <a:cs typeface="Times New Roman" panose="02020603050405020304" pitchFamily="18" charset="0"/>
              </a:rPr>
              <a:t/>
            </a:r>
            <a:br>
              <a:rPr lang="sv-SE" sz="1100" dirty="0">
                <a:effectLst/>
                <a:latin typeface="Futura Std Book" panose="020B0502020204020303"/>
                <a:ea typeface="Calibri" panose="020F0502020204030204" pitchFamily="34" charset="0"/>
                <a:cs typeface="Times New Roman" panose="02020603050405020304" pitchFamily="18" charset="0"/>
              </a:rPr>
            </a:br>
            <a:r>
              <a:rPr lang="sv-SE" sz="1100" dirty="0">
                <a:effectLst/>
                <a:latin typeface="Futura Std Book" panose="020B0502020204020303"/>
                <a:ea typeface="Calibri" panose="020F0502020204030204" pitchFamily="34" charset="0"/>
                <a:cs typeface="Times New Roman" panose="02020603050405020304" pitchFamily="18" charset="0"/>
              </a:rPr>
              <a:t>I likhet med större delen av Stockholmsregionen under kvartalet syns det en rad positiva signaler på arbetsmarknaden. Arbetslösheten minskar med 0,8 procentenheter och är nu nere på 4,4 procent</a:t>
            </a:r>
            <a:r>
              <a:rPr lang="sv-SE" sz="1100">
                <a:effectLst/>
                <a:latin typeface="Futura Std Book" panose="020B0502020204020303"/>
                <a:ea typeface="Calibri" panose="020F0502020204030204" pitchFamily="34" charset="0"/>
                <a:cs typeface="Times New Roman" panose="02020603050405020304" pitchFamily="18" charset="0"/>
              </a:rPr>
              <a:t>. </a:t>
            </a:r>
            <a:r>
              <a:rPr lang="sv-SE" sz="1100" smtClean="0">
                <a:effectLst/>
                <a:latin typeface="Futura Std Book" panose="020B0502020204020303"/>
                <a:ea typeface="Calibri" panose="020F0502020204030204" pitchFamily="34" charset="0"/>
                <a:cs typeface="Times New Roman" panose="02020603050405020304" pitchFamily="18" charset="0"/>
              </a:rPr>
              <a:t>Sysselsättningen </a:t>
            </a:r>
            <a:r>
              <a:rPr lang="sv-SE" sz="1100" dirty="0">
                <a:effectLst/>
                <a:latin typeface="Futura Std Book" panose="020B0502020204020303"/>
                <a:ea typeface="Calibri" panose="020F0502020204030204" pitchFamily="34" charset="0"/>
                <a:cs typeface="Times New Roman" panose="02020603050405020304" pitchFamily="18" charset="0"/>
              </a:rPr>
              <a:t>för länet har nu vänt uppåt efter förra kvartalets minskning och ökar med 6 procent och andelen lediga jobb ökar med 78 procent. Samtidigt har antalet varsel återigen börjat stiga.</a:t>
            </a:r>
            <a:br>
              <a:rPr lang="sv-SE" sz="1100" dirty="0">
                <a:effectLst/>
                <a:latin typeface="Futura Std Book" panose="020B0502020204020303"/>
                <a:ea typeface="Calibri" panose="020F0502020204030204" pitchFamily="34" charset="0"/>
                <a:cs typeface="Times New Roman" panose="02020603050405020304" pitchFamily="18" charset="0"/>
              </a:rPr>
            </a:br>
            <a:r>
              <a:rPr lang="sv-SE" sz="1100" dirty="0">
                <a:effectLst/>
                <a:latin typeface="Futura Std Book" panose="020B0502020204020303"/>
                <a:ea typeface="Calibri" panose="020F0502020204030204" pitchFamily="34" charset="0"/>
                <a:cs typeface="Times New Roman" panose="02020603050405020304" pitchFamily="18" charset="0"/>
              </a:rPr>
              <a:t/>
            </a:r>
            <a:br>
              <a:rPr lang="sv-SE" sz="1100" dirty="0">
                <a:effectLst/>
                <a:latin typeface="Futura Std Book" panose="020B0502020204020303"/>
                <a:ea typeface="Calibri" panose="020F0502020204030204" pitchFamily="34" charset="0"/>
                <a:cs typeface="Times New Roman" panose="02020603050405020304" pitchFamily="18" charset="0"/>
              </a:rPr>
            </a:br>
            <a:r>
              <a:rPr lang="sv-SE" sz="1100" dirty="0">
                <a:effectLst/>
                <a:latin typeface="Futura Std Book" panose="020B0502020204020303"/>
                <a:ea typeface="Calibri" panose="020F0502020204030204" pitchFamily="34" charset="0"/>
                <a:cs typeface="Times New Roman" panose="02020603050405020304" pitchFamily="18" charset="0"/>
              </a:rPr>
              <a:t>Befolkningstillväxten under kvartalet följer utvecklingen för de senaste kvartalen och ligger på 0,1 procent. Som helhet har Dalarna en lägre befolkningstillväxt än övriga Stockholmsregionen. Befolkningen ökar i Smedjebackens kommun men minskar 0,5 procent i Ludvikas kommun.  Bostadsbyggandet minskade i länet under det tredje kvartalet.</a:t>
            </a: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sv-SE" sz="1100" dirty="0"/>
              <a:t>Staffan Ingvarsson</a:t>
            </a:r>
            <a:br>
              <a:rPr lang="sv-SE" sz="1100" dirty="0"/>
            </a:br>
            <a:r>
              <a:rPr lang="sv-SE" sz="1100" dirty="0"/>
              <a:t>VD Stockholm Business Region</a:t>
            </a:r>
          </a:p>
          <a:p>
            <a:endParaRPr lang="sv-SE" dirty="0"/>
          </a:p>
        </p:txBody>
      </p:sp>
      <p:sp>
        <p:nvSpPr>
          <p:cNvPr id="4" name="Rubrik 3">
            <a:extLst>
              <a:ext uri="{FF2B5EF4-FFF2-40B4-BE49-F238E27FC236}">
                <a16:creationId xmlns:a16="http://schemas.microsoft.com/office/drawing/2014/main" id="{93EB36B5-4A72-4230-BF50-BF5AF08FBDCB}"/>
              </a:ext>
            </a:extLst>
          </p:cNvPr>
          <p:cNvSpPr>
            <a:spLocks noGrp="1"/>
          </p:cNvSpPr>
          <p:nvPr>
            <p:ph type="title"/>
          </p:nvPr>
        </p:nvSpPr>
        <p:spPr>
          <a:xfrm>
            <a:off x="6484299" y="-198438"/>
            <a:ext cx="4951382" cy="1035926"/>
          </a:xfrm>
        </p:spPr>
        <p:txBody>
          <a:bodyPr/>
          <a:lstStyle/>
          <a:p>
            <a:r>
              <a:rPr lang="sv-SE" sz="2700" dirty="0"/>
              <a:t/>
            </a:r>
            <a:br>
              <a:rPr lang="sv-SE" sz="2700" dirty="0"/>
            </a:br>
            <a:r>
              <a:rPr lang="sv-SE" sz="2700" dirty="0"/>
              <a:t/>
            </a:r>
            <a:br>
              <a:rPr lang="sv-SE" sz="2700" dirty="0"/>
            </a:br>
            <a:r>
              <a:rPr lang="sv-SE" sz="2700" dirty="0" smtClean="0"/>
              <a:t>Återhämtning</a:t>
            </a:r>
            <a:endParaRPr lang="sv-SE" sz="2700" dirty="0"/>
          </a:p>
        </p:txBody>
      </p:sp>
      <p:sp>
        <p:nvSpPr>
          <p:cNvPr id="13" name="Platshållare för text 12">
            <a:extLst>
              <a:ext uri="{FF2B5EF4-FFF2-40B4-BE49-F238E27FC236}">
                <a16:creationId xmlns:a16="http://schemas.microsoft.com/office/drawing/2014/main" id="{08C2CC2A-24E6-4A09-93DC-BB09A5E1AF0C}"/>
              </a:ext>
            </a:extLst>
          </p:cNvPr>
          <p:cNvSpPr>
            <a:spLocks noGrp="1"/>
          </p:cNvSpPr>
          <p:nvPr>
            <p:ph type="body" sz="quarter" idx="14"/>
          </p:nvPr>
        </p:nvSpPr>
        <p:spPr/>
        <p:txBody>
          <a:bodyPr/>
          <a:lstStyle/>
          <a:p>
            <a:endParaRPr lang="sv-SE"/>
          </a:p>
        </p:txBody>
      </p:sp>
      <p:sp>
        <p:nvSpPr>
          <p:cNvPr id="3" name="textruta 2">
            <a:extLst>
              <a:ext uri="{FF2B5EF4-FFF2-40B4-BE49-F238E27FC236}">
                <a16:creationId xmlns:a16="http://schemas.microsoft.com/office/drawing/2014/main" id="{8FDA5FA1-75C1-4499-A907-6FA66F947740}"/>
              </a:ext>
            </a:extLst>
          </p:cNvPr>
          <p:cNvSpPr txBox="1"/>
          <p:nvPr/>
        </p:nvSpPr>
        <p:spPr>
          <a:xfrm>
            <a:off x="334963" y="1095375"/>
            <a:ext cx="5390537" cy="4730716"/>
          </a:xfrm>
          <a:prstGeom prst="rect">
            <a:avLst/>
          </a:prstGeom>
          <a:solidFill>
            <a:srgbClr val="FFFFFF">
              <a:alpha val="69804"/>
            </a:srgbClr>
          </a:solidFill>
        </p:spPr>
        <p:txBody>
          <a:bodyPr wrap="square" lIns="216000" tIns="216000" rtlCol="0">
            <a:noAutofit/>
          </a:bodyPr>
          <a:lstStyle/>
          <a:p>
            <a:r>
              <a:rPr lang="sv-SE" sz="2000" b="1" dirty="0">
                <a:latin typeface="+mj-lt"/>
                <a:ea typeface="+mj-ea"/>
                <a:cs typeface="+mj-cs"/>
              </a:rPr>
              <a:t>Konjunkturläget i Dalarna, 2021 kv3</a:t>
            </a:r>
          </a:p>
        </p:txBody>
      </p:sp>
      <p:graphicFrame>
        <p:nvGraphicFramePr>
          <p:cNvPr id="73" name="Tabell 72">
            <a:extLst>
              <a:ext uri="{FF2B5EF4-FFF2-40B4-BE49-F238E27FC236}">
                <a16:creationId xmlns:a16="http://schemas.microsoft.com/office/drawing/2014/main" id="{E17B6CE0-746D-4EA3-AA23-0D2ABCF747DE}"/>
              </a:ext>
            </a:extLst>
          </p:cNvPr>
          <p:cNvGraphicFramePr>
            <a:graphicFrameLocks noGrp="1"/>
          </p:cNvGraphicFramePr>
          <p:nvPr>
            <p:extLst>
              <p:ext uri="{D42A27DB-BD31-4B8C-83A1-F6EECF244321}">
                <p14:modId xmlns:p14="http://schemas.microsoft.com/office/powerpoint/2010/main" val="1315533857"/>
              </p:ext>
            </p:extLst>
          </p:nvPr>
        </p:nvGraphicFramePr>
        <p:xfrm>
          <a:off x="555324" y="1617964"/>
          <a:ext cx="5014966" cy="3817661"/>
        </p:xfrm>
        <a:graphic>
          <a:graphicData uri="http://schemas.openxmlformats.org/drawingml/2006/table">
            <a:tbl>
              <a:tblPr bandRow="1"/>
              <a:tblGrid>
                <a:gridCol w="1152937">
                  <a:extLst>
                    <a:ext uri="{9D8B030D-6E8A-4147-A177-3AD203B41FA5}">
                      <a16:colId xmlns:a16="http://schemas.microsoft.com/office/drawing/2014/main" val="3610426340"/>
                    </a:ext>
                  </a:extLst>
                </a:gridCol>
                <a:gridCol w="570076">
                  <a:extLst>
                    <a:ext uri="{9D8B030D-6E8A-4147-A177-3AD203B41FA5}">
                      <a16:colId xmlns:a16="http://schemas.microsoft.com/office/drawing/2014/main" val="1013583586"/>
                    </a:ext>
                  </a:extLst>
                </a:gridCol>
                <a:gridCol w="547706">
                  <a:extLst>
                    <a:ext uri="{9D8B030D-6E8A-4147-A177-3AD203B41FA5}">
                      <a16:colId xmlns:a16="http://schemas.microsoft.com/office/drawing/2014/main" val="1781218869"/>
                    </a:ext>
                  </a:extLst>
                </a:gridCol>
                <a:gridCol w="190026">
                  <a:extLst>
                    <a:ext uri="{9D8B030D-6E8A-4147-A177-3AD203B41FA5}">
                      <a16:colId xmlns:a16="http://schemas.microsoft.com/office/drawing/2014/main" val="3978909767"/>
                    </a:ext>
                  </a:extLst>
                </a:gridCol>
                <a:gridCol w="570076">
                  <a:extLst>
                    <a:ext uri="{9D8B030D-6E8A-4147-A177-3AD203B41FA5}">
                      <a16:colId xmlns:a16="http://schemas.microsoft.com/office/drawing/2014/main" val="2834698736"/>
                    </a:ext>
                  </a:extLst>
                </a:gridCol>
                <a:gridCol w="475063">
                  <a:extLst>
                    <a:ext uri="{9D8B030D-6E8A-4147-A177-3AD203B41FA5}">
                      <a16:colId xmlns:a16="http://schemas.microsoft.com/office/drawing/2014/main" val="3716900473"/>
                    </a:ext>
                  </a:extLst>
                </a:gridCol>
                <a:gridCol w="326234">
                  <a:extLst>
                    <a:ext uri="{9D8B030D-6E8A-4147-A177-3AD203B41FA5}">
                      <a16:colId xmlns:a16="http://schemas.microsoft.com/office/drawing/2014/main" val="2306815657"/>
                    </a:ext>
                  </a:extLst>
                </a:gridCol>
                <a:gridCol w="433868">
                  <a:extLst>
                    <a:ext uri="{9D8B030D-6E8A-4147-A177-3AD203B41FA5}">
                      <a16:colId xmlns:a16="http://schemas.microsoft.com/office/drawing/2014/main" val="2324693470"/>
                    </a:ext>
                  </a:extLst>
                </a:gridCol>
                <a:gridCol w="475063">
                  <a:extLst>
                    <a:ext uri="{9D8B030D-6E8A-4147-A177-3AD203B41FA5}">
                      <a16:colId xmlns:a16="http://schemas.microsoft.com/office/drawing/2014/main" val="3059590423"/>
                    </a:ext>
                  </a:extLst>
                </a:gridCol>
                <a:gridCol w="273917">
                  <a:extLst>
                    <a:ext uri="{9D8B030D-6E8A-4147-A177-3AD203B41FA5}">
                      <a16:colId xmlns:a16="http://schemas.microsoft.com/office/drawing/2014/main" val="4172107803"/>
                    </a:ext>
                  </a:extLst>
                </a:gridCol>
              </a:tblGrid>
              <a:tr h="227983">
                <a:tc>
                  <a:txBody>
                    <a:bodyPr/>
                    <a:lstStyle/>
                    <a:p>
                      <a:pPr algn="l" fontAlgn="b"/>
                      <a:r>
                        <a:rPr lang="sv-SE" sz="700" b="0" i="0" u="none" strike="noStrike" dirty="0">
                          <a:solidFill>
                            <a:srgbClr val="000000"/>
                          </a:solidFill>
                          <a:effectLst/>
                          <a:latin typeface="Arial" panose="020B0604020202020204" pitchFamily="34" charset="0"/>
                        </a:rPr>
                        <a:t> </a:t>
                      </a:r>
                    </a:p>
                  </a:txBody>
                  <a:tcPr marL="8764" marR="8764" marT="8764"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3">
                  <a:txBody>
                    <a:bodyPr/>
                    <a:lstStyle/>
                    <a:p>
                      <a:pPr algn="ctr" rtl="0" fontAlgn="ctr"/>
                      <a:r>
                        <a:rPr lang="sv-SE" sz="800" b="1" i="0" u="none" strike="noStrike">
                          <a:solidFill>
                            <a:srgbClr val="000000"/>
                          </a:solidFill>
                          <a:effectLst/>
                          <a:latin typeface="Futura Std Book" panose="020B0502020204020303" pitchFamily="34" charset="0"/>
                        </a:rPr>
                        <a:t>Dalarnas län</a:t>
                      </a: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hMerge="1">
                  <a:txBody>
                    <a:bodyPr/>
                    <a:lstStyle/>
                    <a:p>
                      <a:endParaRPr lang="sv-SE"/>
                    </a:p>
                  </a:txBody>
                  <a:tcPr/>
                </a:tc>
                <a:tc hMerge="1">
                  <a:txBody>
                    <a:bodyPr/>
                    <a:lstStyle/>
                    <a:p>
                      <a:endParaRPr lang="sv-SE"/>
                    </a:p>
                  </a:txBody>
                  <a:tcPr/>
                </a:tc>
                <a:tc gridSpan="3">
                  <a:txBody>
                    <a:bodyPr/>
                    <a:lstStyle/>
                    <a:p>
                      <a:pPr algn="ctr" rtl="0" fontAlgn="ctr"/>
                      <a:r>
                        <a:rPr lang="sv-SE" sz="800" b="1" i="0" u="none" strike="noStrike">
                          <a:solidFill>
                            <a:srgbClr val="000000"/>
                          </a:solidFill>
                          <a:effectLst/>
                          <a:latin typeface="Futura Std Book" panose="020B0502020204020303" pitchFamily="34" charset="0"/>
                        </a:rPr>
                        <a:t>Ludvika kommun</a:t>
                      </a: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hMerge="1">
                  <a:txBody>
                    <a:bodyPr/>
                    <a:lstStyle/>
                    <a:p>
                      <a:endParaRPr lang="sv-SE"/>
                    </a:p>
                  </a:txBody>
                  <a:tcPr/>
                </a:tc>
                <a:tc hMerge="1">
                  <a:txBody>
                    <a:bodyPr/>
                    <a:lstStyle/>
                    <a:p>
                      <a:endParaRPr lang="sv-SE"/>
                    </a:p>
                  </a:txBody>
                  <a:tcPr/>
                </a:tc>
                <a:tc gridSpan="3">
                  <a:txBody>
                    <a:bodyPr/>
                    <a:lstStyle/>
                    <a:p>
                      <a:pPr algn="ctr" rtl="0" fontAlgn="ctr"/>
                      <a:r>
                        <a:rPr lang="sv-SE" sz="800" b="1" i="0" u="none" strike="noStrike">
                          <a:solidFill>
                            <a:srgbClr val="000000"/>
                          </a:solidFill>
                          <a:effectLst/>
                          <a:latin typeface="Futura Std Book" panose="020B0502020204020303" pitchFamily="34" charset="0"/>
                        </a:rPr>
                        <a:t>Smedjebackens kommun</a:t>
                      </a: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hMerge="1">
                  <a:txBody>
                    <a:bodyPr/>
                    <a:lstStyle/>
                    <a:p>
                      <a:endParaRPr lang="sv-SE"/>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hMerge="1">
                  <a:txBody>
                    <a:bodyPr/>
                    <a:lstStyle/>
                    <a:p>
                      <a:endParaRPr lang="sv-SE"/>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2540125105"/>
                  </a:ext>
                </a:extLst>
              </a:tr>
              <a:tr h="268623">
                <a:tc rowSpan="2">
                  <a:txBody>
                    <a:bodyPr/>
                    <a:lstStyle/>
                    <a:p>
                      <a:pPr algn="l" rtl="0" fontAlgn="b"/>
                      <a:r>
                        <a:rPr lang="sv-SE" sz="800" b="1" i="0" u="none" strike="noStrike" dirty="0">
                          <a:solidFill>
                            <a:srgbClr val="000000"/>
                          </a:solidFill>
                          <a:effectLst/>
                          <a:latin typeface="Futura Std Book" panose="020B0502020204020303" pitchFamily="34" charset="0"/>
                        </a:rPr>
                        <a:t>Nyckeltal</a:t>
                      </a:r>
                    </a:p>
                  </a:txBody>
                  <a:tcPr marL="8764" marR="8764" marT="8764" marB="0" anchor="ctr">
                    <a:lnL>
                      <a:noFill/>
                    </a:lnL>
                    <a:lnR>
                      <a:noFill/>
                    </a:lnR>
                    <a:lnT>
                      <a:noFill/>
                    </a:lnT>
                    <a:lnB>
                      <a:noFill/>
                    </a:lnB>
                    <a:lnTlToBr w="12700" cmpd="sng">
                      <a:noFill/>
                      <a:prstDash val="solid"/>
                    </a:lnTlToBr>
                    <a:lnBlToTr w="12700" cmpd="sng">
                      <a:noFill/>
                      <a:prstDash val="solid"/>
                    </a:lnBlToTr>
                  </a:tcPr>
                </a:tc>
                <a:tc rowSpan="2">
                  <a:txBody>
                    <a:bodyPr/>
                    <a:lstStyle/>
                    <a:p>
                      <a:pPr algn="ctr" rtl="0" fontAlgn="b"/>
                      <a:r>
                        <a:rPr lang="sv-SE" sz="800" b="0" i="0" u="none" strike="noStrike" dirty="0">
                          <a:solidFill>
                            <a:srgbClr val="000000"/>
                          </a:solidFill>
                          <a:effectLst/>
                          <a:latin typeface="Futura Std Book" panose="020B0502020204020303" pitchFamily="34" charset="0"/>
                        </a:rPr>
                        <a:t>Värde 2021 kv3</a:t>
                      </a:r>
                    </a:p>
                  </a:txBody>
                  <a:tcPr marL="9525" marR="9525" marT="9525" marB="0" anchor="b">
                    <a:lnL>
                      <a:noFill/>
                    </a:lnL>
                    <a:lnR>
                      <a:noFill/>
                    </a:lnR>
                    <a:lnT>
                      <a:noFill/>
                    </a:lnT>
                    <a:lnB>
                      <a:noFill/>
                    </a:lnB>
                    <a:lnTlToBr w="12700" cmpd="sng">
                      <a:noFill/>
                      <a:prstDash val="solid"/>
                    </a:lnTlToBr>
                    <a:lnBlToTr w="12700" cmpd="sng">
                      <a:noFill/>
                      <a:prstDash val="solid"/>
                    </a:lnBlToTr>
                  </a:tcPr>
                </a:tc>
                <a:tc gridSpan="2">
                  <a:txBody>
                    <a:bodyPr/>
                    <a:lstStyle/>
                    <a:p>
                      <a:pPr algn="ctr" rtl="0" fontAlgn="b"/>
                      <a:r>
                        <a:rPr lang="sv-SE" sz="800" b="0" i="0" u="none" strike="noStrike">
                          <a:solidFill>
                            <a:srgbClr val="000000"/>
                          </a:solidFill>
                          <a:effectLst/>
                          <a:latin typeface="Futura Std Book" panose="020B0502020204020303" pitchFamily="34" charset="0"/>
                        </a:rPr>
                        <a:t>Förändring (%)</a:t>
                      </a: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endParaRPr lang="sv-SE"/>
                    </a:p>
                  </a:txBody>
                  <a:tcPr/>
                </a:tc>
                <a:tc rowSpan="2">
                  <a:txBody>
                    <a:bodyPr/>
                    <a:lstStyle/>
                    <a:p>
                      <a:pPr algn="ctr" rtl="0" fontAlgn="b"/>
                      <a:r>
                        <a:rPr lang="sv-SE" sz="800" b="0" i="0" u="none" strike="noStrike" dirty="0">
                          <a:solidFill>
                            <a:srgbClr val="000000"/>
                          </a:solidFill>
                          <a:effectLst/>
                          <a:latin typeface="Futura Std Book" panose="020B0502020204020303" pitchFamily="34" charset="0"/>
                        </a:rPr>
                        <a:t>Värde 2021 kv3</a:t>
                      </a:r>
                    </a:p>
                  </a:txBody>
                  <a:tcPr marL="9525" marR="9525" marT="9525" marB="0" anchor="b">
                    <a:lnL>
                      <a:noFill/>
                    </a:lnL>
                    <a:lnR>
                      <a:noFill/>
                    </a:lnR>
                    <a:lnT>
                      <a:noFill/>
                    </a:lnT>
                    <a:lnB>
                      <a:noFill/>
                    </a:lnB>
                    <a:lnTlToBr w="12700" cmpd="sng">
                      <a:noFill/>
                      <a:prstDash val="solid"/>
                    </a:lnTlToBr>
                    <a:lnBlToTr w="12700" cmpd="sng">
                      <a:noFill/>
                      <a:prstDash val="solid"/>
                    </a:lnBlToTr>
                  </a:tcPr>
                </a:tc>
                <a:tc gridSpan="2">
                  <a:txBody>
                    <a:bodyPr/>
                    <a:lstStyle/>
                    <a:p>
                      <a:pPr algn="ctr" rtl="0" fontAlgn="b"/>
                      <a:r>
                        <a:rPr lang="sv-SE" sz="800" b="0" i="0" u="none" strike="noStrike" dirty="0">
                          <a:solidFill>
                            <a:srgbClr val="000000"/>
                          </a:solidFill>
                          <a:effectLst/>
                          <a:latin typeface="Futura Std Book" panose="020B0502020204020303" pitchFamily="34" charset="0"/>
                        </a:rPr>
                        <a:t>Förändring (%)</a:t>
                      </a: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endParaRPr lang="sv-SE"/>
                    </a:p>
                  </a:txBody>
                  <a:tcPr/>
                </a:tc>
                <a:tc rowSpan="2">
                  <a:txBody>
                    <a:bodyPr/>
                    <a:lstStyle/>
                    <a:p>
                      <a:pPr algn="ctr" rtl="0" fontAlgn="b"/>
                      <a:r>
                        <a:rPr lang="sv-SE" sz="800" b="0" i="0" u="none" strike="noStrike" dirty="0">
                          <a:solidFill>
                            <a:srgbClr val="000000"/>
                          </a:solidFill>
                          <a:effectLst/>
                          <a:latin typeface="Futura Std Book" panose="020B0502020204020303" pitchFamily="34" charset="0"/>
                        </a:rPr>
                        <a:t>Värde 2021 kv3</a:t>
                      </a:r>
                    </a:p>
                  </a:txBody>
                  <a:tcPr marL="9525" marR="9525" marT="9525" marB="0" anchor="b">
                    <a:lnL>
                      <a:noFill/>
                    </a:lnL>
                    <a:lnR>
                      <a:noFill/>
                    </a:lnR>
                    <a:lnT>
                      <a:noFill/>
                    </a:lnT>
                    <a:lnB>
                      <a:noFill/>
                    </a:lnB>
                    <a:lnTlToBr w="12700" cmpd="sng">
                      <a:noFill/>
                      <a:prstDash val="solid"/>
                    </a:lnTlToBr>
                    <a:lnBlToTr w="12700" cmpd="sng">
                      <a:noFill/>
                      <a:prstDash val="solid"/>
                    </a:lnBlToTr>
                  </a:tcPr>
                </a:tc>
                <a:tc gridSpan="2">
                  <a:txBody>
                    <a:bodyPr/>
                    <a:lstStyle/>
                    <a:p>
                      <a:pPr algn="ctr" rtl="0" fontAlgn="b"/>
                      <a:r>
                        <a:rPr lang="sv-SE" sz="800" b="0" i="0" u="none" strike="noStrike">
                          <a:solidFill>
                            <a:srgbClr val="000000"/>
                          </a:solidFill>
                          <a:effectLst/>
                          <a:latin typeface="Futura Std Book" panose="020B0502020204020303" pitchFamily="34" charset="0"/>
                        </a:rPr>
                        <a:t>Förändring (%)</a:t>
                      </a: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endParaRPr lang="sv-SE"/>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263608711"/>
                  </a:ext>
                </a:extLst>
              </a:tr>
              <a:tr h="227983">
                <a:tc vMerge="1">
                  <a:txBody>
                    <a:bodyPr/>
                    <a:lstStyle/>
                    <a:p>
                      <a:endParaRPr lang="sv-SE"/>
                    </a:p>
                  </a:txBody>
                  <a:tcPr/>
                </a:tc>
                <a:tc vMerge="1">
                  <a:txBody>
                    <a:bodyPr/>
                    <a:lstStyle/>
                    <a:p>
                      <a:endParaRPr lang="sv-SE"/>
                    </a:p>
                  </a:txBody>
                  <a:tcPr/>
                </a:tc>
                <a:tc gridSpan="2">
                  <a:txBody>
                    <a:bodyPr/>
                    <a:lstStyle/>
                    <a:p>
                      <a:pPr algn="ctr" rtl="0" fontAlgn="b"/>
                      <a:r>
                        <a:rPr lang="sv-SE" sz="800" b="0" i="0" u="none" strike="noStrike">
                          <a:solidFill>
                            <a:srgbClr val="000000"/>
                          </a:solidFill>
                          <a:effectLst/>
                          <a:latin typeface="Futura Std Book" panose="020B0502020204020303" pitchFamily="34" charset="0"/>
                        </a:rPr>
                        <a:t>-1 år</a:t>
                      </a: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endParaRPr lang="sv-SE"/>
                    </a:p>
                  </a:txBody>
                  <a:tcPr/>
                </a:tc>
                <a:tc vMerge="1">
                  <a:txBody>
                    <a:bodyPr/>
                    <a:lstStyle/>
                    <a:p>
                      <a:endParaRPr lang="sv-SE"/>
                    </a:p>
                  </a:txBody>
                  <a:tcPr/>
                </a:tc>
                <a:tc gridSpan="2">
                  <a:txBody>
                    <a:bodyPr/>
                    <a:lstStyle/>
                    <a:p>
                      <a:pPr algn="ctr" rtl="0" fontAlgn="b"/>
                      <a:r>
                        <a:rPr lang="sv-SE" sz="800" b="0" i="0" u="none" strike="noStrike">
                          <a:solidFill>
                            <a:srgbClr val="000000"/>
                          </a:solidFill>
                          <a:effectLst/>
                          <a:latin typeface="Futura Std Book" panose="020B0502020204020303" pitchFamily="34" charset="0"/>
                        </a:rPr>
                        <a:t>-1 år</a:t>
                      </a: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endParaRPr lang="sv-SE"/>
                    </a:p>
                  </a:txBody>
                  <a:tcPr/>
                </a:tc>
                <a:tc vMerge="1">
                  <a:txBody>
                    <a:bodyPr/>
                    <a:lstStyle/>
                    <a:p>
                      <a:endParaRPr lang="sv-SE"/>
                    </a:p>
                  </a:txBody>
                  <a:tcPr>
                    <a:lnL>
                      <a:noFill/>
                    </a:lnL>
                    <a:lnR>
                      <a:noFill/>
                    </a:lnR>
                    <a:lnT>
                      <a:noFill/>
                    </a:lnT>
                    <a:lnB>
                      <a:noFill/>
                    </a:lnB>
                    <a:lnTlToBr w="12700" cmpd="sng">
                      <a:noFill/>
                      <a:prstDash val="solid"/>
                    </a:lnTlToBr>
                    <a:lnBlToTr w="12700" cmpd="sng">
                      <a:noFill/>
                      <a:prstDash val="solid"/>
                    </a:lnBlToTr>
                  </a:tcPr>
                </a:tc>
                <a:tc gridSpan="2">
                  <a:txBody>
                    <a:bodyPr/>
                    <a:lstStyle/>
                    <a:p>
                      <a:pPr algn="ctr" rtl="0" fontAlgn="b"/>
                      <a:r>
                        <a:rPr lang="sv-SE" sz="800" b="0" i="0" u="none" strike="noStrike" dirty="0">
                          <a:solidFill>
                            <a:srgbClr val="000000"/>
                          </a:solidFill>
                          <a:effectLst/>
                          <a:latin typeface="Futura Std Book" panose="020B0502020204020303" pitchFamily="34" charset="0"/>
                        </a:rPr>
                        <a:t>-1 år</a:t>
                      </a: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endParaRPr lang="sv-SE"/>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843191210"/>
                  </a:ext>
                </a:extLst>
              </a:tr>
              <a:tr h="306769">
                <a:tc>
                  <a:txBody>
                    <a:bodyPr/>
                    <a:lstStyle/>
                    <a:p>
                      <a:pPr algn="l" rtl="0" fontAlgn="b"/>
                      <a:r>
                        <a:rPr lang="sv-SE" sz="800" b="0" i="0" u="none" strike="noStrike" dirty="0">
                          <a:solidFill>
                            <a:srgbClr val="000000"/>
                          </a:solidFill>
                          <a:effectLst/>
                          <a:latin typeface="Futura Std Book" panose="020B0502020204020303" pitchFamily="34" charset="0"/>
                        </a:rPr>
                        <a:t>Lönesumma privat sektor (mdkr)</a:t>
                      </a:r>
                    </a:p>
                  </a:txBody>
                  <a:tcPr marL="8764" marR="8764" marT="8764"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8</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8,0</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 </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l" fontAlgn="b"/>
                      <a:r>
                        <a:rPr lang="sv-SE"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l" fontAlgn="b"/>
                      <a:r>
                        <a:rPr lang="sv-SE"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590705908"/>
                  </a:ext>
                </a:extLst>
              </a:tr>
              <a:tr h="306769">
                <a:tc>
                  <a:txBody>
                    <a:bodyPr/>
                    <a:lstStyle/>
                    <a:p>
                      <a:pPr algn="l" rtl="0" fontAlgn="b"/>
                      <a:r>
                        <a:rPr lang="sv-SE" sz="800" b="0" i="0" u="none" strike="noStrike" dirty="0">
                          <a:solidFill>
                            <a:srgbClr val="000000"/>
                          </a:solidFill>
                          <a:effectLst/>
                          <a:latin typeface="Futura Std Book" panose="020B0502020204020303" pitchFamily="34" charset="0"/>
                        </a:rPr>
                        <a:t>Nya företag</a:t>
                      </a:r>
                    </a:p>
                  </a:txBody>
                  <a:tcPr marL="8764" marR="8764" marT="8764"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342</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-1</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dirty="0">
                          <a:solidFill>
                            <a:srgbClr val="000000"/>
                          </a:solidFill>
                          <a:effectLst/>
                          <a:latin typeface="Futura Std Book" panose="020B0502020204020303"/>
                        </a:rPr>
                        <a:t> </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dirty="0">
                          <a:solidFill>
                            <a:srgbClr val="000000"/>
                          </a:solidFill>
                          <a:effectLst/>
                          <a:latin typeface="Futura Std Book" panose="020B0502020204020303"/>
                        </a:rPr>
                        <a:t>20</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-23</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l" fontAlgn="b"/>
                      <a:r>
                        <a:rPr lang="sv-SE" sz="11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10</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43</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l" fontAlgn="b"/>
                      <a:r>
                        <a:rPr lang="sv-SE" sz="11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591471799"/>
                  </a:ext>
                </a:extLst>
              </a:tr>
              <a:tr h="306769">
                <a:tc>
                  <a:txBody>
                    <a:bodyPr/>
                    <a:lstStyle/>
                    <a:p>
                      <a:pPr algn="l" rtl="0" fontAlgn="b"/>
                      <a:r>
                        <a:rPr lang="sv-SE" sz="800" b="0" i="0" u="none" strike="noStrike" dirty="0">
                          <a:solidFill>
                            <a:srgbClr val="000000"/>
                          </a:solidFill>
                          <a:effectLst/>
                          <a:latin typeface="Futura Std Book" panose="020B0502020204020303" pitchFamily="34" charset="0"/>
                        </a:rPr>
                        <a:t>Företagskonkurser</a:t>
                      </a:r>
                    </a:p>
                  </a:txBody>
                  <a:tcPr marL="8764" marR="8764" marT="8764"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38</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dirty="0">
                          <a:solidFill>
                            <a:srgbClr val="000000"/>
                          </a:solidFill>
                          <a:effectLst/>
                          <a:latin typeface="Futura Std Book" panose="020B0502020204020303"/>
                        </a:rPr>
                        <a:t>27</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dirty="0">
                          <a:solidFill>
                            <a:srgbClr val="000000"/>
                          </a:solidFill>
                          <a:effectLst/>
                          <a:latin typeface="Futura Std Book" panose="020B0502020204020303"/>
                        </a:rPr>
                        <a:t> </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7</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133</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l" fontAlgn="b"/>
                      <a:r>
                        <a:rPr lang="sv-SE"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2</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100</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l" fontAlgn="b"/>
                      <a:r>
                        <a:rPr lang="sv-SE" sz="11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31849901"/>
                  </a:ext>
                </a:extLst>
              </a:tr>
              <a:tr h="306769">
                <a:tc>
                  <a:txBody>
                    <a:bodyPr/>
                    <a:lstStyle/>
                    <a:p>
                      <a:pPr algn="l" rtl="0" fontAlgn="b"/>
                      <a:r>
                        <a:rPr lang="sv-SE" sz="800" b="0" i="0" u="none" strike="noStrike" dirty="0">
                          <a:solidFill>
                            <a:srgbClr val="000000"/>
                          </a:solidFill>
                          <a:effectLst/>
                          <a:latin typeface="Futura Std Book" panose="020B0502020204020303" pitchFamily="34" charset="0"/>
                        </a:rPr>
                        <a:t>Sysselsatta</a:t>
                      </a:r>
                    </a:p>
                  </a:txBody>
                  <a:tcPr marL="8764" marR="8764" marT="8764"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137 800</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dirty="0">
                          <a:solidFill>
                            <a:srgbClr val="000000"/>
                          </a:solidFill>
                          <a:effectLst/>
                          <a:latin typeface="Futura Std Book" panose="020B0502020204020303"/>
                        </a:rPr>
                        <a:t>6</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dirty="0">
                          <a:solidFill>
                            <a:srgbClr val="000000"/>
                          </a:solidFill>
                          <a:effectLst/>
                          <a:latin typeface="Futura Std Book" panose="020B0502020204020303"/>
                        </a:rPr>
                        <a:t> </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dirty="0">
                          <a:solidFill>
                            <a:srgbClr val="000000"/>
                          </a:solidFill>
                          <a:effectLst/>
                          <a:latin typeface="Futura Std Book" panose="020B0502020204020303"/>
                        </a:rPr>
                        <a:t>-</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dirty="0">
                          <a:solidFill>
                            <a:srgbClr val="000000"/>
                          </a:solidFill>
                          <a:effectLst/>
                          <a:latin typeface="Futura Std Book" panose="020B0502020204020303"/>
                        </a:rPr>
                        <a:t>-</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l" fontAlgn="b"/>
                      <a:r>
                        <a:rPr lang="sv-SE"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l" fontAlgn="b"/>
                      <a:r>
                        <a:rPr lang="sv-SE" sz="11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957585936"/>
                  </a:ext>
                </a:extLst>
              </a:tr>
              <a:tr h="306769">
                <a:tc>
                  <a:txBody>
                    <a:bodyPr/>
                    <a:lstStyle/>
                    <a:p>
                      <a:pPr algn="l" rtl="0" fontAlgn="b"/>
                      <a:r>
                        <a:rPr lang="sv-SE" sz="800" b="0" i="0" u="none" strike="noStrike" dirty="0">
                          <a:solidFill>
                            <a:srgbClr val="000000"/>
                          </a:solidFill>
                          <a:effectLst/>
                          <a:latin typeface="Futura Std Book" panose="020B0502020204020303" pitchFamily="34" charset="0"/>
                        </a:rPr>
                        <a:t>Nyanmälda platser</a:t>
                      </a:r>
                    </a:p>
                  </a:txBody>
                  <a:tcPr marL="8764" marR="8764" marT="8764"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8 062</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78</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 </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dirty="0">
                          <a:solidFill>
                            <a:srgbClr val="000000"/>
                          </a:solidFill>
                          <a:effectLst/>
                          <a:latin typeface="Futura Std Book" panose="020B0502020204020303"/>
                        </a:rPr>
                        <a:t>843</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55</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l" fontAlgn="b"/>
                      <a:r>
                        <a:rPr lang="sv-SE"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98</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308</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l" fontAlgn="b"/>
                      <a:r>
                        <a:rPr lang="sv-SE"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952742132"/>
                  </a:ext>
                </a:extLst>
              </a:tr>
              <a:tr h="306769">
                <a:tc>
                  <a:txBody>
                    <a:bodyPr/>
                    <a:lstStyle/>
                    <a:p>
                      <a:pPr algn="l" rtl="0" fontAlgn="b"/>
                      <a:r>
                        <a:rPr lang="sv-SE" sz="800" b="0" i="0" u="none" strike="noStrike" dirty="0">
                          <a:solidFill>
                            <a:srgbClr val="000000"/>
                          </a:solidFill>
                          <a:effectLst/>
                          <a:latin typeface="Futura Std Book" panose="020B0502020204020303" pitchFamily="34" charset="0"/>
                        </a:rPr>
                        <a:t>Varsel</a:t>
                      </a:r>
                    </a:p>
                  </a:txBody>
                  <a:tcPr marL="8764" marR="8764" marT="8764"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109</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10</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 </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26</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271</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l" fontAlgn="b"/>
                      <a:r>
                        <a:rPr lang="sv-SE" sz="11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18</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l" fontAlgn="b"/>
                      <a:r>
                        <a:rPr lang="sv-SE"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447772568"/>
                  </a:ext>
                </a:extLst>
              </a:tr>
              <a:tr h="306769">
                <a:tc>
                  <a:txBody>
                    <a:bodyPr/>
                    <a:lstStyle/>
                    <a:p>
                      <a:pPr algn="l" rtl="0" fontAlgn="b"/>
                      <a:r>
                        <a:rPr lang="sv-SE" sz="800" b="0" i="0" u="none" strike="noStrike" dirty="0">
                          <a:solidFill>
                            <a:srgbClr val="000000"/>
                          </a:solidFill>
                          <a:effectLst/>
                          <a:latin typeface="Futura Std Book" panose="020B0502020204020303" pitchFamily="34" charset="0"/>
                        </a:rPr>
                        <a:t>Arbetslöshet (%)</a:t>
                      </a:r>
                    </a:p>
                  </a:txBody>
                  <a:tcPr marL="8764" marR="8764" marT="8764"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4,4</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-0,8 p.e.*</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 </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dirty="0">
                          <a:solidFill>
                            <a:srgbClr val="000000"/>
                          </a:solidFill>
                          <a:effectLst/>
                          <a:latin typeface="Futura Std Book" panose="020B0502020204020303"/>
                        </a:rPr>
                        <a:t>6,6</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dirty="0">
                          <a:solidFill>
                            <a:srgbClr val="000000"/>
                          </a:solidFill>
                          <a:effectLst/>
                          <a:latin typeface="Futura Std Book" panose="020B0502020204020303"/>
                        </a:rPr>
                        <a:t>-1,2 p.e.*</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l" fontAlgn="b"/>
                      <a:r>
                        <a:rPr lang="sv-SE"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4,0</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-0,1 p.e.*</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l" fontAlgn="b"/>
                      <a:r>
                        <a:rPr lang="sv-SE"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273836921"/>
                  </a:ext>
                </a:extLst>
              </a:tr>
              <a:tr h="306769">
                <a:tc>
                  <a:txBody>
                    <a:bodyPr/>
                    <a:lstStyle/>
                    <a:p>
                      <a:pPr algn="l" rtl="0" fontAlgn="b"/>
                      <a:r>
                        <a:rPr lang="sv-SE" sz="800" b="0" i="0" u="none" strike="noStrike" dirty="0">
                          <a:solidFill>
                            <a:srgbClr val="000000"/>
                          </a:solidFill>
                          <a:effectLst/>
                          <a:latin typeface="Futura Std Book" panose="020B0502020204020303" pitchFamily="34" charset="0"/>
                        </a:rPr>
                        <a:t>Befolkning (tusental)</a:t>
                      </a:r>
                    </a:p>
                  </a:txBody>
                  <a:tcPr marL="8764" marR="8764" marT="8764"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288,1</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0,1</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 </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26,5</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-0,5</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l" fontAlgn="b"/>
                      <a:r>
                        <a:rPr lang="sv-SE"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dirty="0">
                          <a:solidFill>
                            <a:srgbClr val="000000"/>
                          </a:solidFill>
                          <a:effectLst/>
                          <a:latin typeface="Futura Std Book" panose="020B0502020204020303"/>
                        </a:rPr>
                        <a:t>10,9</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0,3</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l" fontAlgn="b"/>
                      <a:r>
                        <a:rPr lang="sv-SE"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864447011"/>
                  </a:ext>
                </a:extLst>
              </a:tr>
              <a:tr h="306769">
                <a:tc>
                  <a:txBody>
                    <a:bodyPr/>
                    <a:lstStyle/>
                    <a:p>
                      <a:pPr algn="l" rtl="0" fontAlgn="b"/>
                      <a:r>
                        <a:rPr lang="sv-SE" sz="800" b="0" i="0" u="none" strike="noStrike" dirty="0">
                          <a:solidFill>
                            <a:srgbClr val="000000"/>
                          </a:solidFill>
                          <a:effectLst/>
                          <a:latin typeface="Futura Std Book" panose="020B0502020204020303" pitchFamily="34" charset="0"/>
                        </a:rPr>
                        <a:t>Påbörjade lägenheter</a:t>
                      </a:r>
                    </a:p>
                  </a:txBody>
                  <a:tcPr marL="8764" marR="8764" marT="8764"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130</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-54</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 </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3</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l" fontAlgn="b"/>
                      <a:r>
                        <a:rPr lang="sv-SE" sz="11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2</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l" fontAlgn="b"/>
                      <a:r>
                        <a:rPr lang="sv-SE"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32936979"/>
                  </a:ext>
                </a:extLst>
              </a:tr>
              <a:tr h="306769">
                <a:tc>
                  <a:txBody>
                    <a:bodyPr/>
                    <a:lstStyle/>
                    <a:p>
                      <a:pPr algn="l" rtl="0" fontAlgn="b"/>
                      <a:r>
                        <a:rPr lang="sv-SE" sz="800" b="0" i="0" u="none" strike="noStrike" dirty="0">
                          <a:solidFill>
                            <a:srgbClr val="000000"/>
                          </a:solidFill>
                          <a:effectLst/>
                          <a:latin typeface="Futura Std Book" panose="020B0502020204020303" pitchFamily="34" charset="0"/>
                        </a:rPr>
                        <a:t>Kommersiella övernattningar (tusental)</a:t>
                      </a:r>
                    </a:p>
                  </a:txBody>
                  <a:tcPr marL="8764" marR="8764" marT="8764"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687</a:t>
                      </a:r>
                    </a:p>
                  </a:txBody>
                  <a:tcPr marL="0" marR="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22</a:t>
                      </a:r>
                    </a:p>
                  </a:txBody>
                  <a:tcPr marL="0" marR="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 </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dirty="0">
                          <a:solidFill>
                            <a:srgbClr val="000000"/>
                          </a:solidFill>
                          <a:effectLst/>
                          <a:latin typeface="Futura Std Book" panose="020B0502020204020303"/>
                        </a:rPr>
                        <a:t>71</a:t>
                      </a:r>
                    </a:p>
                  </a:txBody>
                  <a:tcPr marL="0" marR="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dirty="0">
                          <a:solidFill>
                            <a:srgbClr val="000000"/>
                          </a:solidFill>
                          <a:effectLst/>
                          <a:latin typeface="Futura Std Book" panose="020B0502020204020303"/>
                        </a:rPr>
                        <a:t>1</a:t>
                      </a:r>
                    </a:p>
                  </a:txBody>
                  <a:tcPr marL="0" marR="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sv-SE" sz="11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dirty="0">
                          <a:solidFill>
                            <a:srgbClr val="000000"/>
                          </a:solidFill>
                          <a:effectLst/>
                          <a:latin typeface="Futura Std Book" panose="020B0502020204020303"/>
                        </a:rPr>
                        <a:t>-</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dirty="0">
                          <a:solidFill>
                            <a:srgbClr val="000000"/>
                          </a:solidFill>
                          <a:effectLst/>
                          <a:latin typeface="Futura Std Book" panose="020B0502020204020303"/>
                        </a:rPr>
                        <a:t>-</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l" fontAlgn="b"/>
                      <a:r>
                        <a:rPr lang="sv-SE" sz="11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222382660"/>
                  </a:ext>
                </a:extLst>
              </a:tr>
            </a:tbl>
          </a:graphicData>
        </a:graphic>
      </p:graphicFrame>
      <p:pic>
        <p:nvPicPr>
          <p:cNvPr id="59" name="Bild 58" descr="Spela upp">
            <a:extLst>
              <a:ext uri="{FF2B5EF4-FFF2-40B4-BE49-F238E27FC236}">
                <a16:creationId xmlns:a16="http://schemas.microsoft.com/office/drawing/2014/main" id="{F22CEA7E-8D03-4EB9-92FD-09873B7F871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16200000">
            <a:off x="2817588" y="2437307"/>
            <a:ext cx="180000" cy="180000"/>
          </a:xfrm>
          <a:prstGeom prst="rect">
            <a:avLst/>
          </a:prstGeom>
        </p:spPr>
      </p:pic>
      <p:sp>
        <p:nvSpPr>
          <p:cNvPr id="42" name="textruta 6">
            <a:extLst>
              <a:ext uri="{FF2B5EF4-FFF2-40B4-BE49-F238E27FC236}">
                <a16:creationId xmlns:a16="http://schemas.microsoft.com/office/drawing/2014/main" id="{7CE0C37A-85C7-4D82-B1D5-18E815DB989F}"/>
              </a:ext>
            </a:extLst>
          </p:cNvPr>
          <p:cNvSpPr txBox="1"/>
          <p:nvPr/>
        </p:nvSpPr>
        <p:spPr>
          <a:xfrm>
            <a:off x="555324" y="5429781"/>
            <a:ext cx="2553636" cy="317671"/>
          </a:xfrm>
          <a:prstGeom prst="rect">
            <a:avLst/>
          </a:prstGeom>
          <a:noFill/>
        </p:spPr>
        <p:txBody>
          <a:bodyPr wrap="none" lIns="0" tIns="0" rIns="0" bIns="0" rtlCol="0">
            <a:no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08157" algn="l" rtl="0" fontAlgn="base">
              <a:spcBef>
                <a:spcPct val="0"/>
              </a:spcBef>
              <a:spcAft>
                <a:spcPct val="0"/>
              </a:spcAft>
              <a:defRPr kern="1200">
                <a:solidFill>
                  <a:schemeClr val="tx1"/>
                </a:solidFill>
                <a:latin typeface="Arial" charset="0"/>
                <a:ea typeface="+mn-ea"/>
                <a:cs typeface="Arial" charset="0"/>
              </a:defRPr>
            </a:lvl2pPr>
            <a:lvl3pPr marL="816314" algn="l" rtl="0" fontAlgn="base">
              <a:spcBef>
                <a:spcPct val="0"/>
              </a:spcBef>
              <a:spcAft>
                <a:spcPct val="0"/>
              </a:spcAft>
              <a:defRPr kern="1200">
                <a:solidFill>
                  <a:schemeClr val="tx1"/>
                </a:solidFill>
                <a:latin typeface="Arial" charset="0"/>
                <a:ea typeface="+mn-ea"/>
                <a:cs typeface="Arial" charset="0"/>
              </a:defRPr>
            </a:lvl3pPr>
            <a:lvl4pPr marL="1224472" algn="l" rtl="0" fontAlgn="base">
              <a:spcBef>
                <a:spcPct val="0"/>
              </a:spcBef>
              <a:spcAft>
                <a:spcPct val="0"/>
              </a:spcAft>
              <a:defRPr kern="1200">
                <a:solidFill>
                  <a:schemeClr val="tx1"/>
                </a:solidFill>
                <a:latin typeface="Arial" charset="0"/>
                <a:ea typeface="+mn-ea"/>
                <a:cs typeface="Arial" charset="0"/>
              </a:defRPr>
            </a:lvl4pPr>
            <a:lvl5pPr marL="1632629" algn="l" rtl="0" fontAlgn="base">
              <a:spcBef>
                <a:spcPct val="0"/>
              </a:spcBef>
              <a:spcAft>
                <a:spcPct val="0"/>
              </a:spcAft>
              <a:defRPr kern="1200">
                <a:solidFill>
                  <a:schemeClr val="tx1"/>
                </a:solidFill>
                <a:latin typeface="Arial" charset="0"/>
                <a:ea typeface="+mn-ea"/>
                <a:cs typeface="Arial" charset="0"/>
              </a:defRPr>
            </a:lvl5pPr>
            <a:lvl6pPr marL="2040786" algn="l" defTabSz="816314" rtl="0" eaLnBrk="1" latinLnBrk="0" hangingPunct="1">
              <a:defRPr kern="1200">
                <a:solidFill>
                  <a:schemeClr val="tx1"/>
                </a:solidFill>
                <a:latin typeface="Arial" charset="0"/>
                <a:ea typeface="+mn-ea"/>
                <a:cs typeface="Arial" charset="0"/>
              </a:defRPr>
            </a:lvl6pPr>
            <a:lvl7pPr marL="2448943" algn="l" defTabSz="816314" rtl="0" eaLnBrk="1" latinLnBrk="0" hangingPunct="1">
              <a:defRPr kern="1200">
                <a:solidFill>
                  <a:schemeClr val="tx1"/>
                </a:solidFill>
                <a:latin typeface="Arial" charset="0"/>
                <a:ea typeface="+mn-ea"/>
                <a:cs typeface="Arial" charset="0"/>
              </a:defRPr>
            </a:lvl7pPr>
            <a:lvl8pPr marL="2857100" algn="l" defTabSz="816314" rtl="0" eaLnBrk="1" latinLnBrk="0" hangingPunct="1">
              <a:defRPr kern="1200">
                <a:solidFill>
                  <a:schemeClr val="tx1"/>
                </a:solidFill>
                <a:latin typeface="Arial" charset="0"/>
                <a:ea typeface="+mn-ea"/>
                <a:cs typeface="Arial" charset="0"/>
              </a:defRPr>
            </a:lvl8pPr>
            <a:lvl9pPr marL="3265257" algn="l" defTabSz="816314" rtl="0" eaLnBrk="1" latinLnBrk="0" hangingPunct="1">
              <a:defRPr kern="1200">
                <a:solidFill>
                  <a:schemeClr val="tx1"/>
                </a:solidFill>
                <a:latin typeface="Arial" charset="0"/>
                <a:ea typeface="+mn-ea"/>
                <a:cs typeface="Arial" charset="0"/>
              </a:defRPr>
            </a:lvl9pPr>
          </a:lstStyle>
          <a:p>
            <a:pPr>
              <a:lnSpc>
                <a:spcPts val="2400"/>
              </a:lnSpc>
            </a:pPr>
            <a:r>
              <a:rPr lang="sv-SE" sz="700" dirty="0">
                <a:latin typeface="+mj-lt"/>
              </a:rPr>
              <a:t>*Förändring i arbetslösheten visas i procentenheter, ej i procent</a:t>
            </a:r>
            <a:r>
              <a:rPr lang="sv-SE" sz="700" dirty="0">
                <a:solidFill>
                  <a:schemeClr val="bg1"/>
                </a:solidFill>
                <a:latin typeface="+mj-lt"/>
              </a:rPr>
              <a:t>.</a:t>
            </a:r>
          </a:p>
        </p:txBody>
      </p:sp>
      <p:pic>
        <p:nvPicPr>
          <p:cNvPr id="45" name="Bild 44" descr="Spela upp">
            <a:extLst>
              <a:ext uri="{FF2B5EF4-FFF2-40B4-BE49-F238E27FC236}">
                <a16:creationId xmlns:a16="http://schemas.microsoft.com/office/drawing/2014/main" id="{E44E92BB-B84C-4C02-8C14-C46D6BE6BB2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16200000" flipV="1">
            <a:off x="2817588" y="3647608"/>
            <a:ext cx="180000" cy="180000"/>
          </a:xfrm>
          <a:prstGeom prst="rect">
            <a:avLst/>
          </a:prstGeom>
        </p:spPr>
      </p:pic>
      <p:pic>
        <p:nvPicPr>
          <p:cNvPr id="46" name="Bild 45" descr="Spela upp">
            <a:extLst>
              <a:ext uri="{FF2B5EF4-FFF2-40B4-BE49-F238E27FC236}">
                <a16:creationId xmlns:a16="http://schemas.microsoft.com/office/drawing/2014/main" id="{C222260C-97F3-40DE-B872-EFC6E3A2266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rot="16200000" flipV="1">
            <a:off x="2817588" y="3960729"/>
            <a:ext cx="180000" cy="180000"/>
          </a:xfrm>
          <a:prstGeom prst="rect">
            <a:avLst/>
          </a:prstGeom>
        </p:spPr>
      </p:pic>
      <p:pic>
        <p:nvPicPr>
          <p:cNvPr id="47" name="Bild 46" descr="Spela upp">
            <a:extLst>
              <a:ext uri="{FF2B5EF4-FFF2-40B4-BE49-F238E27FC236}">
                <a16:creationId xmlns:a16="http://schemas.microsoft.com/office/drawing/2014/main" id="{08239E00-C012-4773-8D2E-B4B8D3606A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5400000" flipV="1">
            <a:off x="2817588" y="4273850"/>
            <a:ext cx="180000" cy="180000"/>
          </a:xfrm>
          <a:prstGeom prst="rect">
            <a:avLst/>
          </a:prstGeom>
        </p:spPr>
      </p:pic>
      <p:pic>
        <p:nvPicPr>
          <p:cNvPr id="48" name="Bild 47" descr="Spela upp">
            <a:extLst>
              <a:ext uri="{FF2B5EF4-FFF2-40B4-BE49-F238E27FC236}">
                <a16:creationId xmlns:a16="http://schemas.microsoft.com/office/drawing/2014/main" id="{C8F6AAA0-887A-40E6-B4D2-1A3526C008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16200000">
            <a:off x="2817588" y="4586971"/>
            <a:ext cx="180000" cy="180000"/>
          </a:xfrm>
          <a:prstGeom prst="rect">
            <a:avLst/>
          </a:prstGeom>
        </p:spPr>
      </p:pic>
      <p:pic>
        <p:nvPicPr>
          <p:cNvPr id="50" name="Bild 49" descr="Spela upp">
            <a:extLst>
              <a:ext uri="{FF2B5EF4-FFF2-40B4-BE49-F238E27FC236}">
                <a16:creationId xmlns:a16="http://schemas.microsoft.com/office/drawing/2014/main" id="{E732868F-CF4D-4822-B8D4-92694165C6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5400000" flipH="1">
            <a:off x="2817588" y="5213214"/>
            <a:ext cx="180000" cy="180000"/>
          </a:xfrm>
          <a:prstGeom prst="rect">
            <a:avLst/>
          </a:prstGeom>
        </p:spPr>
      </p:pic>
      <p:pic>
        <p:nvPicPr>
          <p:cNvPr id="54" name="Bild 53" descr="Spela upp">
            <a:extLst>
              <a:ext uri="{FF2B5EF4-FFF2-40B4-BE49-F238E27FC236}">
                <a16:creationId xmlns:a16="http://schemas.microsoft.com/office/drawing/2014/main" id="{B8B98AD2-4637-468F-8898-3D3A18A9BD2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rot="16200000">
            <a:off x="4087631" y="3053845"/>
            <a:ext cx="180000" cy="180000"/>
          </a:xfrm>
          <a:prstGeom prst="rect">
            <a:avLst/>
          </a:prstGeom>
        </p:spPr>
      </p:pic>
      <p:pic>
        <p:nvPicPr>
          <p:cNvPr id="55" name="Bild 54" descr="Spela upp">
            <a:extLst>
              <a:ext uri="{FF2B5EF4-FFF2-40B4-BE49-F238E27FC236}">
                <a16:creationId xmlns:a16="http://schemas.microsoft.com/office/drawing/2014/main" id="{2FCCB42C-D260-445D-AC6A-F691B487510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16200000">
            <a:off x="4096177" y="3647608"/>
            <a:ext cx="180000" cy="180000"/>
          </a:xfrm>
          <a:prstGeom prst="rect">
            <a:avLst/>
          </a:prstGeom>
        </p:spPr>
      </p:pic>
      <p:pic>
        <p:nvPicPr>
          <p:cNvPr id="57" name="Bild 56" descr="Spela upp">
            <a:extLst>
              <a:ext uri="{FF2B5EF4-FFF2-40B4-BE49-F238E27FC236}">
                <a16:creationId xmlns:a16="http://schemas.microsoft.com/office/drawing/2014/main" id="{7E98462E-FF52-45AB-A594-BCFF7BEF1C0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5400000" flipV="1">
            <a:off x="4096177" y="4273850"/>
            <a:ext cx="180000" cy="180000"/>
          </a:xfrm>
          <a:prstGeom prst="rect">
            <a:avLst/>
          </a:prstGeom>
        </p:spPr>
      </p:pic>
      <p:pic>
        <p:nvPicPr>
          <p:cNvPr id="58" name="Bild 57" descr="Spela upp">
            <a:extLst>
              <a:ext uri="{FF2B5EF4-FFF2-40B4-BE49-F238E27FC236}">
                <a16:creationId xmlns:a16="http://schemas.microsoft.com/office/drawing/2014/main" id="{8653F667-800A-49A4-97E0-5DBF1B6A6F6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rot="5400000" flipV="1">
            <a:off x="4096177" y="4586971"/>
            <a:ext cx="180000" cy="180000"/>
          </a:xfrm>
          <a:prstGeom prst="rect">
            <a:avLst/>
          </a:prstGeom>
        </p:spPr>
      </p:pic>
      <p:pic>
        <p:nvPicPr>
          <p:cNvPr id="62" name="Bild 61" descr="Spela upp">
            <a:extLst>
              <a:ext uri="{FF2B5EF4-FFF2-40B4-BE49-F238E27FC236}">
                <a16:creationId xmlns:a16="http://schemas.microsoft.com/office/drawing/2014/main" id="{F575D432-A7BC-49B9-BB7F-115E9A76036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5400000" flipH="1" flipV="1">
            <a:off x="4096177" y="5213214"/>
            <a:ext cx="180000" cy="180000"/>
          </a:xfrm>
          <a:prstGeom prst="rect">
            <a:avLst/>
          </a:prstGeom>
        </p:spPr>
      </p:pic>
      <p:pic>
        <p:nvPicPr>
          <p:cNvPr id="67" name="Bild 66" descr="Spela upp">
            <a:extLst>
              <a:ext uri="{FF2B5EF4-FFF2-40B4-BE49-F238E27FC236}">
                <a16:creationId xmlns:a16="http://schemas.microsoft.com/office/drawing/2014/main" id="{6F13EE50-8B37-4C74-85B8-FE26FA7B277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16200000" flipV="1">
            <a:off x="5306398" y="3654665"/>
            <a:ext cx="180000" cy="180000"/>
          </a:xfrm>
          <a:prstGeom prst="rect">
            <a:avLst/>
          </a:prstGeom>
        </p:spPr>
      </p:pic>
      <p:pic>
        <p:nvPicPr>
          <p:cNvPr id="70" name="Bild 69" descr="Spela upp">
            <a:extLst>
              <a:ext uri="{FF2B5EF4-FFF2-40B4-BE49-F238E27FC236}">
                <a16:creationId xmlns:a16="http://schemas.microsoft.com/office/drawing/2014/main" id="{5B8531D9-0F4D-4CA2-BC33-CF704442868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16200000">
            <a:off x="5306398" y="4594028"/>
            <a:ext cx="180000" cy="180000"/>
          </a:xfrm>
          <a:prstGeom prst="rect">
            <a:avLst/>
          </a:prstGeom>
        </p:spPr>
      </p:pic>
      <p:pic>
        <p:nvPicPr>
          <p:cNvPr id="35" name="Bild 34" descr="Spela upp">
            <a:extLst>
              <a:ext uri="{FF2B5EF4-FFF2-40B4-BE49-F238E27FC236}">
                <a16:creationId xmlns:a16="http://schemas.microsoft.com/office/drawing/2014/main" id="{59447936-CBF3-4B30-8EC2-7ED1B42EECA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rot="16200000">
            <a:off x="2817588" y="3340867"/>
            <a:ext cx="180000" cy="180000"/>
          </a:xfrm>
          <a:prstGeom prst="rect">
            <a:avLst/>
          </a:prstGeom>
        </p:spPr>
      </p:pic>
      <p:pic>
        <p:nvPicPr>
          <p:cNvPr id="36" name="Bild 35" descr="Spela upp">
            <a:extLst>
              <a:ext uri="{FF2B5EF4-FFF2-40B4-BE49-F238E27FC236}">
                <a16:creationId xmlns:a16="http://schemas.microsoft.com/office/drawing/2014/main" id="{88F20EFF-296D-4868-A521-BD6E96F3C70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rot="5400000" flipV="1">
            <a:off x="2831830" y="2744041"/>
            <a:ext cx="180000" cy="180000"/>
          </a:xfrm>
          <a:prstGeom prst="rect">
            <a:avLst/>
          </a:prstGeom>
        </p:spPr>
      </p:pic>
      <p:pic>
        <p:nvPicPr>
          <p:cNvPr id="37" name="Bild 36" descr="Spela upp">
            <a:extLst>
              <a:ext uri="{FF2B5EF4-FFF2-40B4-BE49-F238E27FC236}">
                <a16:creationId xmlns:a16="http://schemas.microsoft.com/office/drawing/2014/main" id="{C1C32C9D-175A-4268-AE09-EB937617C46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rot="16200000" flipV="1">
            <a:off x="2824708" y="3027812"/>
            <a:ext cx="180000" cy="180000"/>
          </a:xfrm>
          <a:prstGeom prst="rect">
            <a:avLst/>
          </a:prstGeom>
        </p:spPr>
      </p:pic>
      <p:pic>
        <p:nvPicPr>
          <p:cNvPr id="38" name="Bild 37" descr="Spela upp">
            <a:extLst>
              <a:ext uri="{FF2B5EF4-FFF2-40B4-BE49-F238E27FC236}">
                <a16:creationId xmlns:a16="http://schemas.microsoft.com/office/drawing/2014/main" id="{4C393E72-8D6C-430C-94E2-7176D6AD37E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rot="16200000" flipH="1">
            <a:off x="2829976" y="4881576"/>
            <a:ext cx="180000" cy="180000"/>
          </a:xfrm>
          <a:prstGeom prst="rect">
            <a:avLst/>
          </a:prstGeom>
        </p:spPr>
      </p:pic>
      <p:pic>
        <p:nvPicPr>
          <p:cNvPr id="39" name="Bild 38" descr="Spela upp">
            <a:extLst>
              <a:ext uri="{FF2B5EF4-FFF2-40B4-BE49-F238E27FC236}">
                <a16:creationId xmlns:a16="http://schemas.microsoft.com/office/drawing/2014/main" id="{57677671-F1F1-4C7B-BD4B-48EF9B965EE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rot="5400000" flipV="1">
            <a:off x="4086206" y="2731106"/>
            <a:ext cx="180000" cy="180000"/>
          </a:xfrm>
          <a:prstGeom prst="rect">
            <a:avLst/>
          </a:prstGeom>
        </p:spPr>
      </p:pic>
      <p:pic>
        <p:nvPicPr>
          <p:cNvPr id="40" name="Bild 39" descr="Spela upp">
            <a:extLst>
              <a:ext uri="{FF2B5EF4-FFF2-40B4-BE49-F238E27FC236}">
                <a16:creationId xmlns:a16="http://schemas.microsoft.com/office/drawing/2014/main" id="{6C31483C-594B-460B-B58F-886031F41EE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flipV="1">
            <a:off x="4100015" y="4928964"/>
            <a:ext cx="180000" cy="180000"/>
          </a:xfrm>
          <a:prstGeom prst="rect">
            <a:avLst/>
          </a:prstGeom>
        </p:spPr>
      </p:pic>
      <p:pic>
        <p:nvPicPr>
          <p:cNvPr id="41" name="Bild 40" descr="Spela upp">
            <a:extLst>
              <a:ext uri="{FF2B5EF4-FFF2-40B4-BE49-F238E27FC236}">
                <a16:creationId xmlns:a16="http://schemas.microsoft.com/office/drawing/2014/main" id="{4335EC4F-EBE0-46D0-9358-E918C636D04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16200000" flipV="1">
            <a:off x="5287881" y="2704659"/>
            <a:ext cx="180000" cy="180000"/>
          </a:xfrm>
          <a:prstGeom prst="rect">
            <a:avLst/>
          </a:prstGeom>
        </p:spPr>
      </p:pic>
      <p:pic>
        <p:nvPicPr>
          <p:cNvPr id="51" name="Bild 50" descr="Spela upp">
            <a:extLst>
              <a:ext uri="{FF2B5EF4-FFF2-40B4-BE49-F238E27FC236}">
                <a16:creationId xmlns:a16="http://schemas.microsoft.com/office/drawing/2014/main" id="{578703CB-6A58-4EAE-9E24-74EE6A29386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rot="16200000" flipV="1">
            <a:off x="5287882" y="3012304"/>
            <a:ext cx="180000" cy="180000"/>
          </a:xfrm>
          <a:prstGeom prst="rect">
            <a:avLst/>
          </a:prstGeom>
        </p:spPr>
      </p:pic>
      <p:pic>
        <p:nvPicPr>
          <p:cNvPr id="52" name="Bild 51" descr="Spela upp">
            <a:extLst>
              <a:ext uri="{FF2B5EF4-FFF2-40B4-BE49-F238E27FC236}">
                <a16:creationId xmlns:a16="http://schemas.microsoft.com/office/drawing/2014/main" id="{6103CB70-F9B9-47EC-ABF1-35C725EA7A5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flipV="1">
            <a:off x="5304973" y="3988924"/>
            <a:ext cx="180000" cy="180000"/>
          </a:xfrm>
          <a:prstGeom prst="rect">
            <a:avLst/>
          </a:prstGeom>
        </p:spPr>
      </p:pic>
      <p:pic>
        <p:nvPicPr>
          <p:cNvPr id="56" name="Bild 55" descr="Spela upp">
            <a:extLst>
              <a:ext uri="{FF2B5EF4-FFF2-40B4-BE49-F238E27FC236}">
                <a16:creationId xmlns:a16="http://schemas.microsoft.com/office/drawing/2014/main" id="{9E54EAA0-156E-4EF9-8AC7-24B26BF6248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5400000" flipV="1">
            <a:off x="5308256" y="4272425"/>
            <a:ext cx="180000" cy="180000"/>
          </a:xfrm>
          <a:prstGeom prst="rect">
            <a:avLst/>
          </a:prstGeom>
        </p:spPr>
      </p:pic>
      <p:pic>
        <p:nvPicPr>
          <p:cNvPr id="60" name="Bild 59" descr="Spela upp">
            <a:extLst>
              <a:ext uri="{FF2B5EF4-FFF2-40B4-BE49-F238E27FC236}">
                <a16:creationId xmlns:a16="http://schemas.microsoft.com/office/drawing/2014/main" id="{49E1833A-A5D3-4695-AF69-6376232057F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flipV="1">
            <a:off x="5312094" y="4893356"/>
            <a:ext cx="180000" cy="180000"/>
          </a:xfrm>
          <a:prstGeom prst="rect">
            <a:avLst/>
          </a:prstGeom>
        </p:spPr>
      </p:pic>
      <p:pic>
        <p:nvPicPr>
          <p:cNvPr id="33" name="Bild 32" descr="Spela upp">
            <a:extLst>
              <a:ext uri="{FF2B5EF4-FFF2-40B4-BE49-F238E27FC236}">
                <a16:creationId xmlns:a16="http://schemas.microsoft.com/office/drawing/2014/main" id="{C10E1716-048F-419D-8640-AB3201F2D20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rot="16200000" flipV="1">
            <a:off x="4096177" y="3988924"/>
            <a:ext cx="180000" cy="180000"/>
          </a:xfrm>
          <a:prstGeom prst="rect">
            <a:avLst/>
          </a:prstGeom>
        </p:spPr>
      </p:pic>
    </p:spTree>
    <p:extLst>
      <p:ext uri="{BB962C8B-B14F-4D97-AF65-F5344CB8AC3E}">
        <p14:creationId xmlns:p14="http://schemas.microsoft.com/office/powerpoint/2010/main" val="2716695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ktangel 45">
            <a:extLst>
              <a:ext uri="{FF2B5EF4-FFF2-40B4-BE49-F238E27FC236}">
                <a16:creationId xmlns:a16="http://schemas.microsoft.com/office/drawing/2014/main" id="{054E43AC-2679-46B6-A33A-FA05DD8F5F0E}"/>
              </a:ext>
            </a:extLst>
          </p:cNvPr>
          <p:cNvSpPr/>
          <p:nvPr/>
        </p:nvSpPr>
        <p:spPr>
          <a:xfrm>
            <a:off x="6167439" y="1010194"/>
            <a:ext cx="5310185" cy="5049292"/>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17550" y="342899"/>
            <a:ext cx="8426449" cy="1113955"/>
          </a:xfrm>
        </p:spPr>
        <p:txBody>
          <a:bodyPr/>
          <a:lstStyle/>
          <a:p>
            <a:r>
              <a:rPr lang="sv-SE" dirty="0"/>
              <a:t>Lönesumma</a:t>
            </a:r>
            <a:endParaRPr lang="sv-SE" b="0" dirty="0"/>
          </a:p>
        </p:txBody>
      </p:sp>
      <p:sp>
        <p:nvSpPr>
          <p:cNvPr id="3" name="textruta 2">
            <a:extLst>
              <a:ext uri="{FF2B5EF4-FFF2-40B4-BE49-F238E27FC236}">
                <a16:creationId xmlns:a16="http://schemas.microsoft.com/office/drawing/2014/main" id="{9798359B-6E44-404C-A1D1-E11B135A38C7}"/>
              </a:ext>
            </a:extLst>
          </p:cNvPr>
          <p:cNvSpPr txBox="1"/>
          <p:nvPr/>
        </p:nvSpPr>
        <p:spPr>
          <a:xfrm>
            <a:off x="717550" y="5756989"/>
            <a:ext cx="4031465" cy="338554"/>
          </a:xfrm>
          <a:prstGeom prst="rect">
            <a:avLst/>
          </a:prstGeom>
          <a:noFill/>
        </p:spPr>
        <p:txBody>
          <a:bodyPr wrap="square" rtlCol="0">
            <a:spAutoFit/>
          </a:bodyPr>
          <a:lstStyle/>
          <a:p>
            <a:r>
              <a:rPr lang="sv-SE" sz="800" dirty="0"/>
              <a:t>Källa: Statistiska centralbyrån (Lönesummor nattbefolkning, arbetsgivaravgifter och preliminär A-skatt, LAPS) </a:t>
            </a:r>
          </a:p>
        </p:txBody>
      </p:sp>
      <p:sp>
        <p:nvSpPr>
          <p:cNvPr id="47" name="textruta 46">
            <a:extLst>
              <a:ext uri="{FF2B5EF4-FFF2-40B4-BE49-F238E27FC236}">
                <a16:creationId xmlns:a16="http://schemas.microsoft.com/office/drawing/2014/main" id="{F0D5978A-B46A-429E-B36C-D780549CB1C3}"/>
              </a:ext>
            </a:extLst>
          </p:cNvPr>
          <p:cNvSpPr txBox="1"/>
          <p:nvPr/>
        </p:nvSpPr>
        <p:spPr>
          <a:xfrm>
            <a:off x="717550" y="1454674"/>
            <a:ext cx="5306047" cy="492443"/>
          </a:xfrm>
          <a:prstGeom prst="rect">
            <a:avLst/>
          </a:prstGeom>
          <a:noFill/>
        </p:spPr>
        <p:txBody>
          <a:bodyPr wrap="square" rtlCol="0">
            <a:spAutoFit/>
          </a:bodyPr>
          <a:lstStyle/>
          <a:p>
            <a:r>
              <a:rPr lang="sv-SE" sz="1400" b="1" dirty="0"/>
              <a:t>Lönesumma, Dalarnas län</a:t>
            </a:r>
            <a:r>
              <a:rPr lang="sv-SE" sz="1400" dirty="0"/>
              <a:t/>
            </a:r>
            <a:br>
              <a:rPr lang="sv-SE" sz="1400" dirty="0"/>
            </a:br>
            <a:r>
              <a:rPr lang="sv-SE" sz="1200" dirty="0"/>
              <a:t>Index 100 = 2011 kv3</a:t>
            </a:r>
            <a:endParaRPr lang="sv-SE" sz="1400" dirty="0"/>
          </a:p>
        </p:txBody>
      </p:sp>
      <p:graphicFrame>
        <p:nvGraphicFramePr>
          <p:cNvPr id="48" name="Tabell 47">
            <a:extLst>
              <a:ext uri="{FF2B5EF4-FFF2-40B4-BE49-F238E27FC236}">
                <a16:creationId xmlns:a16="http://schemas.microsoft.com/office/drawing/2014/main" id="{ACBD6D52-AD3D-470D-99B2-6BD59B98CAC6}"/>
              </a:ext>
            </a:extLst>
          </p:cNvPr>
          <p:cNvGraphicFramePr>
            <a:graphicFrameLocks noGrp="1"/>
          </p:cNvGraphicFramePr>
          <p:nvPr>
            <p:extLst>
              <p:ext uri="{D42A27DB-BD31-4B8C-83A1-F6EECF244321}">
                <p14:modId xmlns:p14="http://schemas.microsoft.com/office/powerpoint/2010/main" val="447691549"/>
              </p:ext>
            </p:extLst>
          </p:nvPr>
        </p:nvGraphicFramePr>
        <p:xfrm>
          <a:off x="6467220" y="1454674"/>
          <a:ext cx="4696080" cy="4212704"/>
        </p:xfrm>
        <a:graphic>
          <a:graphicData uri="http://schemas.openxmlformats.org/drawingml/2006/table">
            <a:tbl>
              <a:tblPr/>
              <a:tblGrid>
                <a:gridCol w="1528610">
                  <a:extLst>
                    <a:ext uri="{9D8B030D-6E8A-4147-A177-3AD203B41FA5}">
                      <a16:colId xmlns:a16="http://schemas.microsoft.com/office/drawing/2014/main" val="2108381207"/>
                    </a:ext>
                  </a:extLst>
                </a:gridCol>
                <a:gridCol w="786653">
                  <a:extLst>
                    <a:ext uri="{9D8B030D-6E8A-4147-A177-3AD203B41FA5}">
                      <a16:colId xmlns:a16="http://schemas.microsoft.com/office/drawing/2014/main" val="147447777"/>
                    </a:ext>
                  </a:extLst>
                </a:gridCol>
                <a:gridCol w="798572">
                  <a:extLst>
                    <a:ext uri="{9D8B030D-6E8A-4147-A177-3AD203B41FA5}">
                      <a16:colId xmlns:a16="http://schemas.microsoft.com/office/drawing/2014/main" val="2973070207"/>
                    </a:ext>
                  </a:extLst>
                </a:gridCol>
                <a:gridCol w="786653">
                  <a:extLst>
                    <a:ext uri="{9D8B030D-6E8A-4147-A177-3AD203B41FA5}">
                      <a16:colId xmlns:a16="http://schemas.microsoft.com/office/drawing/2014/main" val="49223154"/>
                    </a:ext>
                  </a:extLst>
                </a:gridCol>
                <a:gridCol w="795592">
                  <a:extLst>
                    <a:ext uri="{9D8B030D-6E8A-4147-A177-3AD203B41FA5}">
                      <a16:colId xmlns:a16="http://schemas.microsoft.com/office/drawing/2014/main" val="619478933"/>
                    </a:ext>
                  </a:extLst>
                </a:gridCol>
              </a:tblGrid>
              <a:tr h="190744">
                <a:tc>
                  <a:txBody>
                    <a:bodyPr/>
                    <a:lstStyle/>
                    <a:p>
                      <a:pPr marL="0" marR="0" lvl="0" indent="0" algn="l" defTabSz="816314" rtl="0" eaLnBrk="1" fontAlgn="b" latinLnBrk="0" hangingPunct="1">
                        <a:lnSpc>
                          <a:spcPct val="100000"/>
                        </a:lnSpc>
                        <a:spcBef>
                          <a:spcPts val="0"/>
                        </a:spcBef>
                        <a:spcAft>
                          <a:spcPts val="0"/>
                        </a:spcAft>
                        <a:buClrTx/>
                        <a:buSzTx/>
                        <a:buFontTx/>
                        <a:buNone/>
                        <a:tabLst/>
                        <a:defRPr/>
                      </a:pPr>
                      <a:r>
                        <a:rPr lang="sv-SE" sz="800" b="1" i="0" u="none" strike="noStrike" dirty="0">
                          <a:solidFill>
                            <a:srgbClr val="000000"/>
                          </a:solidFill>
                          <a:effectLst/>
                          <a:latin typeface="+mn-lt"/>
                        </a:rPr>
                        <a:t>Lönesumma, total</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endParaRPr lang="sv-SE" sz="800" b="0" i="0" u="none" strike="noStrike" dirty="0">
                        <a:solidFill>
                          <a:srgbClr val="000000"/>
                        </a:solidFill>
                        <a:effectLst/>
                        <a:latin typeface="Futura Std Book" panose="020B0502020204020303" pitchFamily="34" charset="0"/>
                      </a:endParaRP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endParaRPr lang="sv-SE" sz="800" b="0" i="0" u="none" strike="noStrike" dirty="0">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gridSpan="2">
                  <a:txBody>
                    <a:bodyPr/>
                    <a:lstStyle/>
                    <a:p>
                      <a:pPr algn="ctr" fontAlgn="b"/>
                      <a:endParaRPr lang="sv-SE" sz="800" b="0" i="0" u="none" strike="noStrike" dirty="0">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endParaRPr lang="sv-SE"/>
                    </a:p>
                  </a:txBody>
                  <a:tcPr/>
                </a:tc>
                <a:extLst>
                  <a:ext uri="{0D108BD9-81ED-4DB2-BD59-A6C34878D82A}">
                    <a16:rowId xmlns:a16="http://schemas.microsoft.com/office/drawing/2014/main" val="1439024642"/>
                  </a:ext>
                </a:extLst>
              </a:tr>
              <a:tr h="190744">
                <a:tc>
                  <a:txBody>
                    <a:bodyPr/>
                    <a:lstStyle/>
                    <a:p>
                      <a:pPr algn="l" fontAlgn="b"/>
                      <a:endParaRPr lang="sv-SE" sz="800" b="1" i="0" u="none" strike="noStrike" dirty="0">
                        <a:solidFill>
                          <a:srgbClr val="000000"/>
                        </a:solidFill>
                        <a:effectLst/>
                        <a:latin typeface="Futura Std Book" panose="020B0502020204020303"/>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dirty="0">
                          <a:solidFill>
                            <a:srgbClr val="000000"/>
                          </a:solidFill>
                          <a:effectLst/>
                          <a:latin typeface="Futura Std Book" panose="020B0502020204020303" pitchFamily="34" charset="0"/>
                        </a:rPr>
                        <a:t>2021 kv3</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Förändring</a:t>
                      </a:r>
                    </a:p>
                  </a:txBody>
                  <a:tcPr marL="9525" marR="9525" marT="9525" marB="0" anchor="b">
                    <a:lnL>
                      <a:noFill/>
                    </a:lnL>
                    <a:lnR>
                      <a:noFill/>
                    </a:lnR>
                    <a:lnT>
                      <a:noFill/>
                    </a:lnT>
                    <a:lnB>
                      <a:noFill/>
                    </a:lnB>
                    <a:lnTlToBr w="12700" cmpd="sng">
                      <a:noFill/>
                      <a:prstDash val="solid"/>
                    </a:lnTlToBr>
                    <a:lnBlToTr w="12700" cmpd="sng">
                      <a:noFill/>
                      <a:prstDash val="solid"/>
                    </a:lnBlToTr>
                  </a:tcPr>
                </a:tc>
                <a:tc gridSpan="2">
                  <a:txBody>
                    <a:bodyPr/>
                    <a:lstStyle/>
                    <a:p>
                      <a:pPr algn="ctr" rtl="0" fontAlgn="b"/>
                      <a:r>
                        <a:rPr lang="sv-SE" sz="700" b="0" i="0" u="none" strike="noStrike">
                          <a:solidFill>
                            <a:srgbClr val="000000"/>
                          </a:solidFill>
                          <a:effectLst/>
                          <a:latin typeface="Futura Std Book" panose="020B0502020204020303" pitchFamily="34" charset="0"/>
                        </a:rPr>
                        <a:t>Förändring (%) </a:t>
                      </a: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endParaRPr lang="sv-SE"/>
                    </a:p>
                  </a:txBody>
                  <a:tcPr/>
                </a:tc>
                <a:extLst>
                  <a:ext uri="{0D108BD9-81ED-4DB2-BD59-A6C34878D82A}">
                    <a16:rowId xmlns:a16="http://schemas.microsoft.com/office/drawing/2014/main" val="1069446505"/>
                  </a:ext>
                </a:extLst>
              </a:tr>
              <a:tr h="199363">
                <a:tc>
                  <a:txBody>
                    <a:bodyPr/>
                    <a:lstStyle/>
                    <a:p>
                      <a:pPr algn="l" fontAlgn="b"/>
                      <a:endParaRPr lang="sv-SE" sz="800" b="0" i="0" u="none" strike="noStrike" dirty="0">
                        <a:solidFill>
                          <a:srgbClr val="000000"/>
                        </a:solidFill>
                        <a:effectLst/>
                        <a:latin typeface="Futura Std Book" panose="020B0502020204020303"/>
                      </a:endParaRPr>
                    </a:p>
                  </a:txBody>
                  <a:tcPr marL="6869" marR="6869" marT="6869"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dirty="0">
                          <a:solidFill>
                            <a:srgbClr val="000000"/>
                          </a:solidFill>
                          <a:effectLst/>
                          <a:latin typeface="Futura Std Book" panose="020B0502020204020303" pitchFamily="34" charset="0"/>
                        </a:rPr>
                        <a:t>mdkr</a:t>
                      </a: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-1 år (mdkr)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-1 år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-5 år </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361421124"/>
                  </a:ext>
                </a:extLst>
              </a:tr>
              <a:tr h="199363">
                <a:tc>
                  <a:txBody>
                    <a:bodyPr/>
                    <a:lstStyle/>
                    <a:p>
                      <a:pPr algn="l" fontAlgn="b"/>
                      <a:r>
                        <a:rPr lang="sv-SE" sz="800" b="0" i="0" u="none" strike="noStrike">
                          <a:solidFill>
                            <a:srgbClr val="000000"/>
                          </a:solidFill>
                          <a:effectLst/>
                          <a:latin typeface="Futura Std Book" panose="020B0502020204020303"/>
                        </a:rPr>
                        <a:t>Sverige</a:t>
                      </a:r>
                    </a:p>
                  </a:txBody>
                  <a:tcPr marL="6869" marR="6869" marT="6869"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512,84</a:t>
                      </a: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33,70</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7,03</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22,09</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24315213"/>
                  </a:ext>
                </a:extLst>
              </a:tr>
              <a:tr h="189783">
                <a:tc>
                  <a:txBody>
                    <a:bodyPr/>
                    <a:lstStyle/>
                    <a:p>
                      <a:pPr algn="l" fontAlgn="b"/>
                      <a:r>
                        <a:rPr lang="sv-SE" sz="800" b="0" i="0" u="none" strike="noStrike">
                          <a:solidFill>
                            <a:srgbClr val="000000"/>
                          </a:solidFill>
                          <a:effectLst/>
                          <a:latin typeface="Futura Std Book" panose="020B0502020204020303"/>
                        </a:rPr>
                        <a:t>Stockholmsregionen</a:t>
                      </a:r>
                    </a:p>
                  </a:txBody>
                  <a:tcPr marL="6869" marR="6869" marT="6869"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251,92</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17,54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7,48</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23,51</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129439950"/>
                  </a:ext>
                </a:extLst>
              </a:tr>
              <a:tr h="199363">
                <a:tc>
                  <a:txBody>
                    <a:bodyPr/>
                    <a:lstStyle/>
                    <a:p>
                      <a:pPr algn="l" fontAlgn="b"/>
                      <a:r>
                        <a:rPr lang="sv-SE" sz="800" b="1" i="0" u="none" strike="noStrike">
                          <a:solidFill>
                            <a:srgbClr val="000000"/>
                          </a:solidFill>
                          <a:effectLst/>
                          <a:latin typeface="Futura Std Book" panose="020B0502020204020303"/>
                        </a:rPr>
                        <a:t>Dalarnas län</a:t>
                      </a:r>
                    </a:p>
                  </a:txBody>
                  <a:tcPr marL="6869" marR="6869" marT="6869"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a:solidFill>
                            <a:srgbClr val="000000"/>
                          </a:solidFill>
                          <a:effectLst/>
                          <a:latin typeface="Futura Std Book" panose="020B0502020204020303"/>
                        </a:rPr>
                        <a:t>12,30</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a:solidFill>
                            <a:srgbClr val="000000"/>
                          </a:solidFill>
                          <a:effectLst/>
                          <a:latin typeface="Futura Std Book" panose="020B0502020204020303"/>
                        </a:rPr>
                        <a:t>0,82</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a:solidFill>
                            <a:srgbClr val="000000"/>
                          </a:solidFill>
                          <a:effectLst/>
                          <a:latin typeface="Futura Std Book" panose="020B0502020204020303"/>
                        </a:rPr>
                        <a:t>7,10</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dirty="0">
                          <a:solidFill>
                            <a:srgbClr val="000000"/>
                          </a:solidFill>
                          <a:effectLst/>
                          <a:latin typeface="Futura Std Book" panose="020B0502020204020303"/>
                        </a:rPr>
                        <a:t>15,28</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653106637"/>
                  </a:ext>
                </a:extLst>
              </a:tr>
              <a:tr h="189783">
                <a:tc>
                  <a:txBody>
                    <a:bodyPr/>
                    <a:lstStyle/>
                    <a:p>
                      <a:pPr algn="l" fontAlgn="b"/>
                      <a:endParaRPr lang="sv-SE" sz="800" b="1" i="0" u="none" strike="noStrike">
                        <a:solidFill>
                          <a:srgbClr val="000000"/>
                        </a:solidFill>
                        <a:effectLst/>
                        <a:latin typeface="Futura Std Book" panose="020B0502020204020303"/>
                      </a:endParaRPr>
                    </a:p>
                  </a:txBody>
                  <a:tcPr marL="6869" marR="6869" marT="6869"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dirty="0">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dirty="0">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85743266"/>
                  </a:ext>
                </a:extLst>
              </a:tr>
              <a:tr h="363814">
                <a:tc>
                  <a:txBody>
                    <a:bodyPr/>
                    <a:lstStyle/>
                    <a:p>
                      <a:pPr algn="l" fontAlgn="b"/>
                      <a:r>
                        <a:rPr lang="sv-SE" sz="800" b="1" i="0" u="none" strike="noStrike">
                          <a:solidFill>
                            <a:srgbClr val="000000"/>
                          </a:solidFill>
                          <a:effectLst/>
                          <a:latin typeface="Futura Std Book" panose="020B0502020204020303"/>
                        </a:rPr>
                        <a:t>Lönesumma per sysselsatt</a:t>
                      </a:r>
                    </a:p>
                  </a:txBody>
                  <a:tcPr marL="6869" marR="6869" marT="6869"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dirty="0">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565001644"/>
                  </a:ext>
                </a:extLst>
              </a:tr>
              <a:tr h="189783">
                <a:tc>
                  <a:txBody>
                    <a:bodyPr/>
                    <a:lstStyle/>
                    <a:p>
                      <a:pPr algn="l" fontAlgn="b"/>
                      <a:endParaRPr lang="sv-SE" sz="800" b="0" i="0" u="none" strike="noStrike">
                        <a:solidFill>
                          <a:srgbClr val="000000"/>
                        </a:solidFill>
                        <a:effectLst/>
                        <a:latin typeface="Futura Std Book" panose="020B0502020204020303"/>
                      </a:endParaRPr>
                    </a:p>
                  </a:txBody>
                  <a:tcPr marL="6869" marR="6869" marT="6869"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dirty="0">
                          <a:solidFill>
                            <a:srgbClr val="000000"/>
                          </a:solidFill>
                          <a:effectLst/>
                          <a:latin typeface="Futura Std Book" panose="020B0502020204020303" pitchFamily="34" charset="0"/>
                        </a:rPr>
                        <a:t>2021 kv3</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Förändring</a:t>
                      </a:r>
                    </a:p>
                  </a:txBody>
                  <a:tcPr marL="9525" marR="9525" marT="9525" marB="0" anchor="b">
                    <a:lnL>
                      <a:noFill/>
                    </a:lnL>
                    <a:lnR>
                      <a:noFill/>
                    </a:lnR>
                    <a:lnT>
                      <a:noFill/>
                    </a:lnT>
                    <a:lnB>
                      <a:noFill/>
                    </a:lnB>
                    <a:lnTlToBr w="12700" cmpd="sng">
                      <a:noFill/>
                      <a:prstDash val="solid"/>
                    </a:lnTlToBr>
                    <a:lnBlToTr w="12700" cmpd="sng">
                      <a:noFill/>
                      <a:prstDash val="solid"/>
                    </a:lnBlToTr>
                  </a:tcPr>
                </a:tc>
                <a:tc gridSpan="2">
                  <a:txBody>
                    <a:bodyPr/>
                    <a:lstStyle/>
                    <a:p>
                      <a:pPr algn="ctr" rtl="0" fontAlgn="b"/>
                      <a:r>
                        <a:rPr lang="sv-SE" sz="700" b="0" i="0" u="none" strike="noStrike" dirty="0">
                          <a:solidFill>
                            <a:srgbClr val="000000"/>
                          </a:solidFill>
                          <a:effectLst/>
                          <a:latin typeface="Futura Std Book" panose="020B0502020204020303" pitchFamily="34" charset="0"/>
                        </a:rPr>
                        <a:t>Förändring (%) </a:t>
                      </a: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endParaRPr lang="sv-SE"/>
                    </a:p>
                  </a:txBody>
                  <a:tcPr/>
                </a:tc>
                <a:extLst>
                  <a:ext uri="{0D108BD9-81ED-4DB2-BD59-A6C34878D82A}">
                    <a16:rowId xmlns:a16="http://schemas.microsoft.com/office/drawing/2014/main" val="3344674884"/>
                  </a:ext>
                </a:extLst>
              </a:tr>
              <a:tr h="199363">
                <a:tc>
                  <a:txBody>
                    <a:bodyPr/>
                    <a:lstStyle/>
                    <a:p>
                      <a:pPr algn="l" fontAlgn="b"/>
                      <a:endParaRPr lang="sv-SE" sz="800" b="0" i="0" u="none" strike="noStrike">
                        <a:solidFill>
                          <a:srgbClr val="000000"/>
                        </a:solidFill>
                        <a:effectLst/>
                        <a:latin typeface="Futura Std Book" panose="020B0502020204020303"/>
                      </a:endParaRPr>
                    </a:p>
                  </a:txBody>
                  <a:tcPr marL="6869" marR="6869" marT="6869"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tkr</a:t>
                      </a: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-1 år (tkr)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-1 år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-5 år </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540548201"/>
                  </a:ext>
                </a:extLst>
              </a:tr>
              <a:tr h="189783">
                <a:tc>
                  <a:txBody>
                    <a:bodyPr/>
                    <a:lstStyle/>
                    <a:p>
                      <a:pPr algn="l" fontAlgn="b"/>
                      <a:r>
                        <a:rPr lang="sv-SE" sz="800" b="0" i="0" u="none" strike="noStrike">
                          <a:solidFill>
                            <a:srgbClr val="000000"/>
                          </a:solidFill>
                          <a:effectLst/>
                          <a:latin typeface="Futura Std Book" panose="020B0502020204020303"/>
                        </a:rPr>
                        <a:t>Sverige</a:t>
                      </a:r>
                    </a:p>
                  </a:txBody>
                  <a:tcPr marL="6869" marR="6869" marT="6869"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99,50</a:t>
                      </a: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5,47</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5,82</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17,82</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679253388"/>
                  </a:ext>
                </a:extLst>
              </a:tr>
              <a:tr h="189783">
                <a:tc>
                  <a:txBody>
                    <a:bodyPr/>
                    <a:lstStyle/>
                    <a:p>
                      <a:pPr algn="l" fontAlgn="b"/>
                      <a:r>
                        <a:rPr lang="sv-SE" sz="800" b="0" i="0" u="none" strike="noStrike">
                          <a:solidFill>
                            <a:srgbClr val="000000"/>
                          </a:solidFill>
                          <a:effectLst/>
                          <a:latin typeface="Futura Std Book" panose="020B0502020204020303"/>
                        </a:rPr>
                        <a:t>Stockholmsregionen</a:t>
                      </a:r>
                    </a:p>
                  </a:txBody>
                  <a:tcPr marL="6869" marR="6869" marT="6869"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105,23</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5,27</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5,27</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17,16</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059287528"/>
                  </a:ext>
                </a:extLst>
              </a:tr>
              <a:tr h="189783">
                <a:tc>
                  <a:txBody>
                    <a:bodyPr/>
                    <a:lstStyle/>
                    <a:p>
                      <a:pPr algn="l" fontAlgn="b"/>
                      <a:r>
                        <a:rPr lang="sv-SE" sz="800" b="1" i="0" u="none" strike="noStrike">
                          <a:solidFill>
                            <a:srgbClr val="000000"/>
                          </a:solidFill>
                          <a:effectLst/>
                          <a:latin typeface="Futura Std Book" panose="020B0502020204020303"/>
                        </a:rPr>
                        <a:t>Dalarnas län</a:t>
                      </a:r>
                    </a:p>
                  </a:txBody>
                  <a:tcPr marL="6869" marR="6869" marT="6869"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a:solidFill>
                            <a:srgbClr val="000000"/>
                          </a:solidFill>
                          <a:effectLst/>
                          <a:latin typeface="Futura Std Book" panose="020B0502020204020303"/>
                        </a:rPr>
                        <a:t>89,24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a:solidFill>
                            <a:srgbClr val="000000"/>
                          </a:solidFill>
                          <a:effectLst/>
                          <a:latin typeface="Futura Std Book" panose="020B0502020204020303"/>
                        </a:rPr>
                        <a:t>1,12</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a:solidFill>
                            <a:srgbClr val="000000"/>
                          </a:solidFill>
                          <a:effectLst/>
                          <a:latin typeface="Futura Std Book" panose="020B0502020204020303"/>
                        </a:rPr>
                        <a:t>1,27</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dirty="0">
                          <a:solidFill>
                            <a:srgbClr val="000000"/>
                          </a:solidFill>
                          <a:effectLst/>
                          <a:latin typeface="Futura Std Book" panose="020B0502020204020303"/>
                        </a:rPr>
                        <a:t>13,19</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755841882"/>
                  </a:ext>
                </a:extLst>
              </a:tr>
              <a:tr h="189783">
                <a:tc>
                  <a:txBody>
                    <a:bodyPr/>
                    <a:lstStyle/>
                    <a:p>
                      <a:pPr algn="l" fontAlgn="b"/>
                      <a:endParaRPr lang="sv-SE" sz="800" b="1" i="0" u="none" strike="noStrike">
                        <a:solidFill>
                          <a:srgbClr val="000000"/>
                        </a:solidFill>
                        <a:effectLst/>
                        <a:latin typeface="Futura Std Book" panose="020B0502020204020303"/>
                      </a:endParaRPr>
                    </a:p>
                  </a:txBody>
                  <a:tcPr marL="6869" marR="6869" marT="6869"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dirty="0">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dirty="0">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378569575"/>
                  </a:ext>
                </a:extLst>
              </a:tr>
              <a:tr h="363814">
                <a:tc>
                  <a:txBody>
                    <a:bodyPr/>
                    <a:lstStyle/>
                    <a:p>
                      <a:pPr algn="l" fontAlgn="b"/>
                      <a:r>
                        <a:rPr lang="sv-SE" sz="800" b="1" i="0" u="none" strike="noStrike">
                          <a:solidFill>
                            <a:srgbClr val="000000"/>
                          </a:solidFill>
                          <a:effectLst/>
                          <a:latin typeface="Futura Std Book" panose="020B0502020204020303"/>
                        </a:rPr>
                        <a:t>Lönesumma per invånare</a:t>
                      </a:r>
                    </a:p>
                  </a:txBody>
                  <a:tcPr marL="6869" marR="6869" marT="6869"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sv-SE" sz="800" b="0" i="0" u="none" strike="noStrike" dirty="0">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dirty="0">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113793101"/>
                  </a:ext>
                </a:extLst>
              </a:tr>
              <a:tr h="189783">
                <a:tc>
                  <a:txBody>
                    <a:bodyPr/>
                    <a:lstStyle/>
                    <a:p>
                      <a:pPr algn="l" fontAlgn="b"/>
                      <a:endParaRPr lang="sv-SE" sz="800" b="0" i="0" u="none" strike="noStrike">
                        <a:solidFill>
                          <a:srgbClr val="000000"/>
                        </a:solidFill>
                        <a:effectLst/>
                        <a:latin typeface="Futura Std Book" panose="020B0502020204020303"/>
                      </a:endParaRPr>
                    </a:p>
                  </a:txBody>
                  <a:tcPr marL="6869" marR="6869" marT="6869"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dirty="0">
                          <a:solidFill>
                            <a:srgbClr val="000000"/>
                          </a:solidFill>
                          <a:effectLst/>
                          <a:latin typeface="Futura Std Book" panose="020B0502020204020303" pitchFamily="34" charset="0"/>
                        </a:rPr>
                        <a:t>2021 kv3</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Förändring</a:t>
                      </a:r>
                    </a:p>
                  </a:txBody>
                  <a:tcPr marL="9525" marR="9525" marT="9525" marB="0" anchor="b">
                    <a:lnL>
                      <a:noFill/>
                    </a:lnL>
                    <a:lnR>
                      <a:noFill/>
                    </a:lnR>
                    <a:lnT>
                      <a:noFill/>
                    </a:lnT>
                    <a:lnB>
                      <a:noFill/>
                    </a:lnB>
                    <a:lnTlToBr w="12700" cmpd="sng">
                      <a:noFill/>
                      <a:prstDash val="solid"/>
                    </a:lnTlToBr>
                    <a:lnBlToTr w="12700" cmpd="sng">
                      <a:noFill/>
                      <a:prstDash val="solid"/>
                    </a:lnBlToTr>
                  </a:tcPr>
                </a:tc>
                <a:tc gridSpan="2">
                  <a:txBody>
                    <a:bodyPr/>
                    <a:lstStyle/>
                    <a:p>
                      <a:pPr algn="ctr" rtl="0" fontAlgn="b"/>
                      <a:r>
                        <a:rPr lang="sv-SE" sz="700" b="0" i="0" u="none" strike="noStrike" dirty="0">
                          <a:solidFill>
                            <a:srgbClr val="000000"/>
                          </a:solidFill>
                          <a:effectLst/>
                          <a:latin typeface="Futura Std Book" panose="020B0502020204020303" pitchFamily="34" charset="0"/>
                        </a:rPr>
                        <a:t>Förändring (%) </a:t>
                      </a: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endParaRPr lang="sv-SE"/>
                    </a:p>
                  </a:txBody>
                  <a:tcPr/>
                </a:tc>
                <a:extLst>
                  <a:ext uri="{0D108BD9-81ED-4DB2-BD59-A6C34878D82A}">
                    <a16:rowId xmlns:a16="http://schemas.microsoft.com/office/drawing/2014/main" val="2502895488"/>
                  </a:ext>
                </a:extLst>
              </a:tr>
              <a:tr h="199363">
                <a:tc>
                  <a:txBody>
                    <a:bodyPr/>
                    <a:lstStyle/>
                    <a:p>
                      <a:pPr algn="l" fontAlgn="b"/>
                      <a:endParaRPr lang="sv-SE" sz="800" b="0" i="0" u="none" strike="noStrike" dirty="0">
                        <a:solidFill>
                          <a:srgbClr val="000000"/>
                        </a:solidFill>
                        <a:effectLst/>
                        <a:latin typeface="Futura Std Book" panose="020B0502020204020303"/>
                      </a:endParaRPr>
                    </a:p>
                  </a:txBody>
                  <a:tcPr marL="6869" marR="6869" marT="6869"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dirty="0">
                          <a:solidFill>
                            <a:srgbClr val="000000"/>
                          </a:solidFill>
                          <a:effectLst/>
                          <a:latin typeface="Futura Std Book" panose="020B0502020204020303" pitchFamily="34" charset="0"/>
                        </a:rPr>
                        <a:t>tkr</a:t>
                      </a: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-1 år (tkr)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-1 år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dirty="0">
                          <a:solidFill>
                            <a:srgbClr val="000000"/>
                          </a:solidFill>
                          <a:effectLst/>
                          <a:latin typeface="Futura Std Book" panose="020B0502020204020303" pitchFamily="34" charset="0"/>
                        </a:rPr>
                        <a:t>-5 år </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200687640"/>
                  </a:ext>
                </a:extLst>
              </a:tr>
              <a:tr h="199363">
                <a:tc>
                  <a:txBody>
                    <a:bodyPr/>
                    <a:lstStyle/>
                    <a:p>
                      <a:pPr algn="l" fontAlgn="b"/>
                      <a:r>
                        <a:rPr lang="sv-SE" sz="800" b="0" i="0" u="none" strike="noStrike">
                          <a:solidFill>
                            <a:srgbClr val="000000"/>
                          </a:solidFill>
                          <a:effectLst/>
                          <a:latin typeface="Futura Std Book" panose="020B0502020204020303"/>
                        </a:rPr>
                        <a:t>Sverige</a:t>
                      </a:r>
                    </a:p>
                  </a:txBody>
                  <a:tcPr marL="6869" marR="6869" marT="6869"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49,14</a:t>
                      </a: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2,95</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6,40</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16,47</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84715678"/>
                  </a:ext>
                </a:extLst>
              </a:tr>
              <a:tr h="189783">
                <a:tc>
                  <a:txBody>
                    <a:bodyPr/>
                    <a:lstStyle/>
                    <a:p>
                      <a:pPr algn="l" fontAlgn="b"/>
                      <a:r>
                        <a:rPr lang="sv-SE" sz="800" b="0" i="0" u="none" strike="noStrike">
                          <a:solidFill>
                            <a:srgbClr val="000000"/>
                          </a:solidFill>
                          <a:effectLst/>
                          <a:latin typeface="Futura Std Book" panose="020B0502020204020303"/>
                        </a:rPr>
                        <a:t>Stockholmsregionen</a:t>
                      </a:r>
                    </a:p>
                  </a:txBody>
                  <a:tcPr marL="6869" marR="6869" marT="6869"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53,23</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3,38</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6,78</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17,03</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831480253"/>
                  </a:ext>
                </a:extLst>
              </a:tr>
              <a:tr h="199363">
                <a:tc>
                  <a:txBody>
                    <a:bodyPr/>
                    <a:lstStyle/>
                    <a:p>
                      <a:pPr algn="l" fontAlgn="b"/>
                      <a:r>
                        <a:rPr lang="sv-SE" sz="800" b="1" i="0" u="none" strike="noStrike">
                          <a:solidFill>
                            <a:srgbClr val="000000"/>
                          </a:solidFill>
                          <a:effectLst/>
                          <a:latin typeface="Futura Std Book" panose="020B0502020204020303"/>
                        </a:rPr>
                        <a:t>Dalarnas län</a:t>
                      </a:r>
                    </a:p>
                  </a:txBody>
                  <a:tcPr marL="6869" marR="6869" marT="6869"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a:solidFill>
                            <a:srgbClr val="000000"/>
                          </a:solidFill>
                          <a:effectLst/>
                          <a:latin typeface="Futura Std Book" panose="020B0502020204020303"/>
                        </a:rPr>
                        <a:t>42,68</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a:solidFill>
                            <a:srgbClr val="000000"/>
                          </a:solidFill>
                          <a:effectLst/>
                          <a:latin typeface="Futura Std Book" panose="020B0502020204020303"/>
                        </a:rPr>
                        <a:t>2,79</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a:solidFill>
                            <a:srgbClr val="000000"/>
                          </a:solidFill>
                          <a:effectLst/>
                          <a:latin typeface="Futura Std Book" panose="020B0502020204020303"/>
                        </a:rPr>
                        <a:t>6,98</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dirty="0">
                          <a:solidFill>
                            <a:srgbClr val="000000"/>
                          </a:solidFill>
                          <a:effectLst/>
                          <a:latin typeface="Futura Std Book" panose="020B0502020204020303"/>
                        </a:rPr>
                        <a:t>13,32</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4142160"/>
                  </a:ext>
                </a:extLst>
              </a:tr>
            </a:tbl>
          </a:graphicData>
        </a:graphic>
      </p:graphicFrame>
      <p:graphicFrame>
        <p:nvGraphicFramePr>
          <p:cNvPr id="8" name="Diagram 7">
            <a:extLst>
              <a:ext uri="{FF2B5EF4-FFF2-40B4-BE49-F238E27FC236}">
                <a16:creationId xmlns:a16="http://schemas.microsoft.com/office/drawing/2014/main" id="{4FDE91E3-EF2B-4A82-B0E7-FD796D8463A3}"/>
              </a:ext>
            </a:extLst>
          </p:cNvPr>
          <p:cNvGraphicFramePr>
            <a:graphicFrameLocks/>
          </p:cNvGraphicFramePr>
          <p:nvPr>
            <p:extLst>
              <p:ext uri="{D42A27DB-BD31-4B8C-83A1-F6EECF244321}">
                <p14:modId xmlns:p14="http://schemas.microsoft.com/office/powerpoint/2010/main" val="859817723"/>
              </p:ext>
            </p:extLst>
          </p:nvPr>
        </p:nvGraphicFramePr>
        <p:xfrm>
          <a:off x="724565" y="1934951"/>
          <a:ext cx="5306047" cy="38220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64009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91ACDB6A-7CD6-4A8B-B8D3-405B91A5B37F}"/>
              </a:ext>
            </a:extLst>
          </p:cNvPr>
          <p:cNvSpPr>
            <a:spLocks noGrp="1"/>
          </p:cNvSpPr>
          <p:nvPr>
            <p:ph type="title"/>
          </p:nvPr>
        </p:nvSpPr>
        <p:spPr>
          <a:xfrm>
            <a:off x="717550" y="339576"/>
            <a:ext cx="8426449" cy="1113955"/>
          </a:xfrm>
        </p:spPr>
        <p:txBody>
          <a:bodyPr/>
          <a:lstStyle/>
          <a:p>
            <a:r>
              <a:rPr lang="sv-SE" dirty="0"/>
              <a:t>Lönesumma efter sektor</a:t>
            </a:r>
          </a:p>
        </p:txBody>
      </p:sp>
      <p:sp>
        <p:nvSpPr>
          <p:cNvPr id="9" name="textruta 8">
            <a:extLst>
              <a:ext uri="{FF2B5EF4-FFF2-40B4-BE49-F238E27FC236}">
                <a16:creationId xmlns:a16="http://schemas.microsoft.com/office/drawing/2014/main" id="{6C5ABB88-2DCC-4FEB-B7BF-E357241F858A}"/>
              </a:ext>
            </a:extLst>
          </p:cNvPr>
          <p:cNvSpPr txBox="1"/>
          <p:nvPr/>
        </p:nvSpPr>
        <p:spPr>
          <a:xfrm>
            <a:off x="717550" y="5749523"/>
            <a:ext cx="4031465" cy="338554"/>
          </a:xfrm>
          <a:prstGeom prst="rect">
            <a:avLst/>
          </a:prstGeom>
          <a:noFill/>
        </p:spPr>
        <p:txBody>
          <a:bodyPr wrap="square" rtlCol="0">
            <a:spAutoFit/>
          </a:bodyPr>
          <a:lstStyle/>
          <a:p>
            <a:r>
              <a:rPr lang="sv-SE" sz="800" dirty="0"/>
              <a:t>Källa: Statistiska centralbyrån (Lönesummor nattbefolkning, arbetsgivaravgifter och preliminär A-skatt, LAPS) </a:t>
            </a:r>
          </a:p>
        </p:txBody>
      </p:sp>
      <p:sp>
        <p:nvSpPr>
          <p:cNvPr id="11" name="Rektangel 10">
            <a:extLst>
              <a:ext uri="{FF2B5EF4-FFF2-40B4-BE49-F238E27FC236}">
                <a16:creationId xmlns:a16="http://schemas.microsoft.com/office/drawing/2014/main" id="{AD96E257-3E57-4C3F-A13C-E78E67C4357C}"/>
              </a:ext>
            </a:extLst>
          </p:cNvPr>
          <p:cNvSpPr/>
          <p:nvPr/>
        </p:nvSpPr>
        <p:spPr>
          <a:xfrm>
            <a:off x="6167438" y="1016000"/>
            <a:ext cx="5307011" cy="5113337"/>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35" name="textruta 34">
            <a:extLst>
              <a:ext uri="{FF2B5EF4-FFF2-40B4-BE49-F238E27FC236}">
                <a16:creationId xmlns:a16="http://schemas.microsoft.com/office/drawing/2014/main" id="{7BEAC0AA-359B-4125-9E83-5111F610F497}"/>
              </a:ext>
            </a:extLst>
          </p:cNvPr>
          <p:cNvSpPr txBox="1"/>
          <p:nvPr/>
        </p:nvSpPr>
        <p:spPr>
          <a:xfrm>
            <a:off x="717549" y="1450749"/>
            <a:ext cx="5307013" cy="492443"/>
          </a:xfrm>
          <a:prstGeom prst="rect">
            <a:avLst/>
          </a:prstGeom>
          <a:noFill/>
        </p:spPr>
        <p:txBody>
          <a:bodyPr wrap="square" rtlCol="0">
            <a:spAutoFit/>
          </a:bodyPr>
          <a:lstStyle/>
          <a:p>
            <a:r>
              <a:rPr lang="sv-SE" sz="1400" b="1" dirty="0"/>
              <a:t>Lönesumma i privat sektor efter näringsgren, Dalarnas län</a:t>
            </a:r>
            <a:r>
              <a:rPr lang="sv-SE" sz="1400" dirty="0"/>
              <a:t/>
            </a:r>
            <a:br>
              <a:rPr lang="sv-SE" sz="1400" dirty="0"/>
            </a:br>
            <a:r>
              <a:rPr lang="sv-SE" sz="1200" dirty="0"/>
              <a:t>Index 100 = 2011 kv3</a:t>
            </a:r>
            <a:endParaRPr lang="sv-SE" sz="1400" dirty="0"/>
          </a:p>
        </p:txBody>
      </p:sp>
      <p:graphicFrame>
        <p:nvGraphicFramePr>
          <p:cNvPr id="36" name="Tabell 35">
            <a:extLst>
              <a:ext uri="{FF2B5EF4-FFF2-40B4-BE49-F238E27FC236}">
                <a16:creationId xmlns:a16="http://schemas.microsoft.com/office/drawing/2014/main" id="{0D082BDF-C893-4C12-BA25-52FC3FE265B4}"/>
              </a:ext>
            </a:extLst>
          </p:cNvPr>
          <p:cNvGraphicFramePr>
            <a:graphicFrameLocks noGrp="1"/>
          </p:cNvGraphicFramePr>
          <p:nvPr>
            <p:extLst>
              <p:ext uri="{D42A27DB-BD31-4B8C-83A1-F6EECF244321}">
                <p14:modId xmlns:p14="http://schemas.microsoft.com/office/powerpoint/2010/main" val="2587341375"/>
              </p:ext>
            </p:extLst>
          </p:nvPr>
        </p:nvGraphicFramePr>
        <p:xfrm>
          <a:off x="6461953" y="1104900"/>
          <a:ext cx="4729921" cy="4798199"/>
        </p:xfrm>
        <a:graphic>
          <a:graphicData uri="http://schemas.openxmlformats.org/drawingml/2006/table">
            <a:tbl>
              <a:tblPr/>
              <a:tblGrid>
                <a:gridCol w="1584375">
                  <a:extLst>
                    <a:ext uri="{9D8B030D-6E8A-4147-A177-3AD203B41FA5}">
                      <a16:colId xmlns:a16="http://schemas.microsoft.com/office/drawing/2014/main" val="1139350116"/>
                    </a:ext>
                  </a:extLst>
                </a:gridCol>
                <a:gridCol w="760205">
                  <a:extLst>
                    <a:ext uri="{9D8B030D-6E8A-4147-A177-3AD203B41FA5}">
                      <a16:colId xmlns:a16="http://schemas.microsoft.com/office/drawing/2014/main" val="1051377578"/>
                    </a:ext>
                  </a:extLst>
                </a:gridCol>
                <a:gridCol w="842725">
                  <a:extLst>
                    <a:ext uri="{9D8B030D-6E8A-4147-A177-3AD203B41FA5}">
                      <a16:colId xmlns:a16="http://schemas.microsoft.com/office/drawing/2014/main" val="1948640366"/>
                    </a:ext>
                  </a:extLst>
                </a:gridCol>
                <a:gridCol w="771308">
                  <a:extLst>
                    <a:ext uri="{9D8B030D-6E8A-4147-A177-3AD203B41FA5}">
                      <a16:colId xmlns:a16="http://schemas.microsoft.com/office/drawing/2014/main" val="3366175508"/>
                    </a:ext>
                  </a:extLst>
                </a:gridCol>
                <a:gridCol w="771308">
                  <a:extLst>
                    <a:ext uri="{9D8B030D-6E8A-4147-A177-3AD203B41FA5}">
                      <a16:colId xmlns:a16="http://schemas.microsoft.com/office/drawing/2014/main" val="770962640"/>
                    </a:ext>
                  </a:extLst>
                </a:gridCol>
              </a:tblGrid>
              <a:tr h="339820">
                <a:tc>
                  <a:txBody>
                    <a:bodyPr/>
                    <a:lstStyle/>
                    <a:p>
                      <a:pPr algn="l" fontAlgn="b"/>
                      <a:endParaRPr lang="sv-SE" sz="800" b="0" i="0" u="none" strike="noStrike" dirty="0">
                        <a:solidFill>
                          <a:srgbClr val="000000"/>
                        </a:solidFill>
                        <a:effectLst/>
                        <a:latin typeface="Futura Std Book" panose="020B0502020204020303"/>
                      </a:endParaRPr>
                    </a:p>
                  </a:txBody>
                  <a:tcPr marL="5478" marR="5478" marT="5478" marB="0" anchor="b">
                    <a:lnL>
                      <a:noFill/>
                    </a:lnL>
                    <a:lnR>
                      <a:noFill/>
                    </a:lnR>
                    <a:lnT>
                      <a:noFill/>
                    </a:lnT>
                    <a:lnB>
                      <a:noFill/>
                    </a:lnB>
                  </a:tcPr>
                </a:tc>
                <a:tc>
                  <a:txBody>
                    <a:bodyPr/>
                    <a:lstStyle/>
                    <a:p>
                      <a:pPr algn="ctr" rtl="0" fontAlgn="b"/>
                      <a:r>
                        <a:rPr lang="sv-SE" sz="800" b="0" i="0" u="none" strike="noStrike" dirty="0">
                          <a:solidFill>
                            <a:srgbClr val="000000"/>
                          </a:solidFill>
                          <a:effectLst/>
                          <a:latin typeface="Futura Std Book" panose="020B0502020204020303" pitchFamily="34" charset="0"/>
                        </a:rPr>
                        <a:t>2021 kv3</a:t>
                      </a:r>
                    </a:p>
                  </a:txBody>
                  <a:tcPr marL="9525" marR="9525" marT="9525" marB="0" anchor="b">
                    <a:lnL>
                      <a:noFill/>
                    </a:lnL>
                    <a:lnR>
                      <a:noFill/>
                    </a:lnR>
                    <a:lnT>
                      <a:noFill/>
                    </a:lnT>
                    <a:lnB>
                      <a:noFill/>
                    </a:lnB>
                  </a:tcPr>
                </a:tc>
                <a:tc>
                  <a:txBody>
                    <a:bodyPr/>
                    <a:lstStyle/>
                    <a:p>
                      <a:pPr algn="ctr" rtl="0" fontAlgn="b"/>
                      <a:r>
                        <a:rPr lang="sv-SE" sz="800" b="0" i="0" u="none" strike="noStrike">
                          <a:solidFill>
                            <a:srgbClr val="000000"/>
                          </a:solidFill>
                          <a:effectLst/>
                          <a:latin typeface="Futura Std Book" panose="020B0502020204020303" pitchFamily="34" charset="0"/>
                        </a:rPr>
                        <a:t>Förändring</a:t>
                      </a:r>
                    </a:p>
                  </a:txBody>
                  <a:tcPr marL="9525" marR="9525" marT="9525" marB="0" anchor="b">
                    <a:lnL>
                      <a:noFill/>
                    </a:lnL>
                    <a:lnR>
                      <a:noFill/>
                    </a:lnR>
                    <a:lnT>
                      <a:noFill/>
                    </a:lnT>
                    <a:lnB>
                      <a:noFill/>
                    </a:lnB>
                  </a:tcPr>
                </a:tc>
                <a:tc gridSpan="2">
                  <a:txBody>
                    <a:bodyPr/>
                    <a:lstStyle/>
                    <a:p>
                      <a:pPr algn="ctr" rtl="0" fontAlgn="b"/>
                      <a:r>
                        <a:rPr lang="sv-SE" sz="800" b="0" i="0" u="none" strike="noStrike">
                          <a:solidFill>
                            <a:srgbClr val="000000"/>
                          </a:solidFill>
                          <a:effectLst/>
                          <a:latin typeface="Futura Std Book" panose="020B0502020204020303" pitchFamily="34" charset="0"/>
                        </a:rPr>
                        <a:t>Förändring (%)</a:t>
                      </a:r>
                    </a:p>
                  </a:txBody>
                  <a:tcPr marL="9525" marR="9525" marT="9525" marB="0" anchor="b">
                    <a:lnL>
                      <a:noFill/>
                    </a:lnL>
                    <a:lnR>
                      <a:noFill/>
                    </a:lnR>
                    <a:lnT>
                      <a:noFill/>
                    </a:lnT>
                    <a:lnB>
                      <a:noFill/>
                    </a:lnB>
                  </a:tcPr>
                </a:tc>
                <a:tc hMerge="1">
                  <a:txBody>
                    <a:bodyPr/>
                    <a:lstStyle/>
                    <a:p>
                      <a:endParaRPr lang="sv-SE"/>
                    </a:p>
                  </a:txBody>
                  <a:tcPr/>
                </a:tc>
                <a:extLst>
                  <a:ext uri="{0D108BD9-81ED-4DB2-BD59-A6C34878D82A}">
                    <a16:rowId xmlns:a16="http://schemas.microsoft.com/office/drawing/2014/main" val="2277183598"/>
                  </a:ext>
                </a:extLst>
              </a:tr>
              <a:tr h="334367">
                <a:tc>
                  <a:txBody>
                    <a:bodyPr/>
                    <a:lstStyle/>
                    <a:p>
                      <a:pPr algn="l" fontAlgn="b"/>
                      <a:endParaRPr lang="sv-SE" sz="800" b="0" i="0" u="none" strike="noStrike" dirty="0">
                        <a:solidFill>
                          <a:srgbClr val="000000"/>
                        </a:solidFill>
                        <a:effectLst/>
                        <a:latin typeface="Futura Std Book" panose="020B0502020204020303"/>
                      </a:endParaRPr>
                    </a:p>
                  </a:txBody>
                  <a:tcPr marL="5478" marR="5478" marT="5478" marB="0" anchor="b">
                    <a:lnL>
                      <a:noFill/>
                    </a:lnL>
                    <a:lnR>
                      <a:noFill/>
                    </a:lnR>
                    <a:lnT>
                      <a:noFill/>
                    </a:lnT>
                    <a:lnB>
                      <a:noFill/>
                    </a:lnB>
                  </a:tcPr>
                </a:tc>
                <a:tc>
                  <a:txBody>
                    <a:bodyPr/>
                    <a:lstStyle/>
                    <a:p>
                      <a:pPr algn="ctr" rtl="0" fontAlgn="b"/>
                      <a:r>
                        <a:rPr lang="sv-SE" sz="800" b="0" i="0" u="none" strike="noStrike">
                          <a:solidFill>
                            <a:srgbClr val="000000"/>
                          </a:solidFill>
                          <a:effectLst/>
                          <a:latin typeface="Futura Std Book" panose="020B0502020204020303" pitchFamily="34" charset="0"/>
                        </a:rPr>
                        <a:t>mdkr</a:t>
                      </a:r>
                    </a:p>
                  </a:txBody>
                  <a:tcPr marL="9525" marR="9525" marT="9525" marB="0" anchor="b">
                    <a:lnL>
                      <a:noFill/>
                    </a:lnL>
                    <a:lnR>
                      <a:noFill/>
                    </a:lnR>
                    <a:lnT>
                      <a:noFill/>
                    </a:lnT>
                    <a:lnB>
                      <a:noFill/>
                    </a:lnB>
                  </a:tcPr>
                </a:tc>
                <a:tc>
                  <a:txBody>
                    <a:bodyPr/>
                    <a:lstStyle/>
                    <a:p>
                      <a:pPr algn="ctr" rtl="0" fontAlgn="b"/>
                      <a:r>
                        <a:rPr lang="sv-SE" sz="800" b="0" i="0" u="none" strike="noStrike">
                          <a:solidFill>
                            <a:srgbClr val="000000"/>
                          </a:solidFill>
                          <a:effectLst/>
                          <a:latin typeface="Futura Std Book" panose="020B0502020204020303" pitchFamily="34" charset="0"/>
                        </a:rPr>
                        <a:t>-1 år (mdkr)</a:t>
                      </a:r>
                    </a:p>
                  </a:txBody>
                  <a:tcPr marL="9525" marR="9525" marT="9525" marB="0" anchor="b">
                    <a:lnL>
                      <a:noFill/>
                    </a:lnL>
                    <a:lnR>
                      <a:noFill/>
                    </a:lnR>
                    <a:lnT>
                      <a:noFill/>
                    </a:lnT>
                    <a:lnB>
                      <a:noFill/>
                    </a:lnB>
                  </a:tcPr>
                </a:tc>
                <a:tc>
                  <a:txBody>
                    <a:bodyPr/>
                    <a:lstStyle/>
                    <a:p>
                      <a:pPr algn="ctr" rtl="0" fontAlgn="b"/>
                      <a:r>
                        <a:rPr lang="sv-SE" sz="800" b="0" i="0" u="none" strike="noStrike">
                          <a:solidFill>
                            <a:srgbClr val="000000"/>
                          </a:solidFill>
                          <a:effectLst/>
                          <a:latin typeface="Futura Std Book" panose="020B0502020204020303" pitchFamily="34" charset="0"/>
                        </a:rPr>
                        <a:t>-1 år</a:t>
                      </a:r>
                    </a:p>
                  </a:txBody>
                  <a:tcPr marL="9525" marR="9525" marT="9525" marB="0" anchor="b">
                    <a:lnL>
                      <a:noFill/>
                    </a:lnL>
                    <a:lnR>
                      <a:noFill/>
                    </a:lnR>
                    <a:lnT>
                      <a:noFill/>
                    </a:lnT>
                    <a:lnB>
                      <a:noFill/>
                    </a:lnB>
                  </a:tcPr>
                </a:tc>
                <a:tc>
                  <a:txBody>
                    <a:bodyPr/>
                    <a:lstStyle/>
                    <a:p>
                      <a:pPr algn="ctr" rtl="0" fontAlgn="b"/>
                      <a:r>
                        <a:rPr lang="sv-SE" sz="800" b="0" i="0" u="none" strike="noStrike">
                          <a:solidFill>
                            <a:srgbClr val="000000"/>
                          </a:solidFill>
                          <a:effectLst/>
                          <a:latin typeface="Futura Std Book" panose="020B0502020204020303" pitchFamily="34" charset="0"/>
                        </a:rPr>
                        <a:t>-5 år</a:t>
                      </a:r>
                    </a:p>
                  </a:txBody>
                  <a:tcPr marL="9525" marR="9525" marT="9525" marB="0" anchor="b">
                    <a:lnL>
                      <a:noFill/>
                    </a:lnL>
                    <a:lnR>
                      <a:noFill/>
                    </a:lnR>
                    <a:lnT>
                      <a:noFill/>
                    </a:lnT>
                    <a:lnB>
                      <a:noFill/>
                    </a:lnB>
                  </a:tcPr>
                </a:tc>
                <a:extLst>
                  <a:ext uri="{0D108BD9-81ED-4DB2-BD59-A6C34878D82A}">
                    <a16:rowId xmlns:a16="http://schemas.microsoft.com/office/drawing/2014/main" val="3687036989"/>
                  </a:ext>
                </a:extLst>
              </a:tr>
              <a:tr h="176553">
                <a:tc>
                  <a:txBody>
                    <a:bodyPr/>
                    <a:lstStyle/>
                    <a:p>
                      <a:pPr algn="l" rtl="0" fontAlgn="b"/>
                      <a:r>
                        <a:rPr lang="sv-SE" sz="800" b="1" i="0" u="none" strike="noStrike">
                          <a:solidFill>
                            <a:srgbClr val="000000"/>
                          </a:solidFill>
                          <a:effectLst/>
                          <a:latin typeface="Futura Std Book" panose="020B0502020204020303"/>
                        </a:rPr>
                        <a:t>Sverige</a:t>
                      </a:r>
                    </a:p>
                  </a:txBody>
                  <a:tcPr marL="5478" marR="5478" marT="5478" marB="0" anchor="b">
                    <a:lnL>
                      <a:noFill/>
                    </a:lnL>
                    <a:lnR>
                      <a:noFill/>
                    </a:lnR>
                    <a:lnT>
                      <a:noFill/>
                    </a:lnT>
                    <a:lnB>
                      <a:noFill/>
                    </a:lnB>
                  </a:tcPr>
                </a:tc>
                <a:tc>
                  <a:txBody>
                    <a:bodyPr/>
                    <a:lstStyle/>
                    <a:p>
                      <a:pPr algn="l" fontAlgn="b"/>
                      <a:endParaRPr lang="sv-SE"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sv-SE"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sv-SE"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sv-SE"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491501015"/>
                  </a:ext>
                </a:extLst>
              </a:tr>
              <a:tr h="176553">
                <a:tc>
                  <a:txBody>
                    <a:bodyPr/>
                    <a:lstStyle/>
                    <a:p>
                      <a:pPr algn="l" rtl="0" fontAlgn="b"/>
                      <a:r>
                        <a:rPr lang="sv-SE" sz="800" b="0" i="0" u="none" strike="noStrike" dirty="0">
                          <a:solidFill>
                            <a:srgbClr val="000000"/>
                          </a:solidFill>
                          <a:effectLst/>
                          <a:latin typeface="Futura Std Book" panose="020B0502020204020303"/>
                        </a:rPr>
                        <a:t>Privat sektor</a:t>
                      </a:r>
                    </a:p>
                  </a:txBody>
                  <a:tcPr marL="5478" marR="5478" marT="5478" marB="0" anchor="b">
                    <a:lnL>
                      <a:noFill/>
                    </a:lnL>
                    <a:lnR>
                      <a:noFill/>
                    </a:lnR>
                    <a:lnT>
                      <a:noFill/>
                    </a:lnT>
                    <a:lnB>
                      <a:noFill/>
                    </a:lnB>
                  </a:tcPr>
                </a:tc>
                <a:tc>
                  <a:txBody>
                    <a:bodyPr/>
                    <a:lstStyle/>
                    <a:p>
                      <a:pPr algn="ctr" rtl="0" fontAlgn="ctr"/>
                      <a:r>
                        <a:rPr lang="sv-SE" sz="800" b="0" i="0" u="none" strike="noStrike">
                          <a:solidFill>
                            <a:srgbClr val="000000"/>
                          </a:solidFill>
                          <a:effectLst/>
                          <a:latin typeface="Futura Std Book" panose="020B0502020204020303"/>
                        </a:rPr>
                        <a:t>370,16</a:t>
                      </a:r>
                    </a:p>
                  </a:txBody>
                  <a:tcPr marL="9525" marR="9525" marT="9525" marB="0" anchor="ctr">
                    <a:lnL>
                      <a:noFill/>
                    </a:lnL>
                    <a:lnR>
                      <a:noFill/>
                    </a:lnR>
                    <a:lnT>
                      <a:noFill/>
                    </a:lnT>
                    <a:lnB>
                      <a:noFill/>
                    </a:lnB>
                  </a:tcPr>
                </a:tc>
                <a:tc>
                  <a:txBody>
                    <a:bodyPr/>
                    <a:lstStyle/>
                    <a:p>
                      <a:pPr algn="ctr" rtl="0" fontAlgn="ctr"/>
                      <a:r>
                        <a:rPr lang="sv-SE" sz="800" b="0" i="0" u="none" strike="noStrike">
                          <a:solidFill>
                            <a:srgbClr val="000000"/>
                          </a:solidFill>
                          <a:effectLst/>
                          <a:latin typeface="Futura Std Book" panose="020B0502020204020303"/>
                        </a:rPr>
                        <a:t>26,75</a:t>
                      </a:r>
                    </a:p>
                  </a:txBody>
                  <a:tcPr marL="9525" marR="9525" marT="9525" marB="0" anchor="ctr">
                    <a:lnL>
                      <a:noFill/>
                    </a:lnL>
                    <a:lnR>
                      <a:noFill/>
                    </a:lnR>
                    <a:lnT>
                      <a:noFill/>
                    </a:lnT>
                    <a:lnB>
                      <a:noFill/>
                    </a:lnB>
                  </a:tcPr>
                </a:tc>
                <a:tc>
                  <a:txBody>
                    <a:bodyPr/>
                    <a:lstStyle/>
                    <a:p>
                      <a:pPr algn="ctr" rtl="0" fontAlgn="ctr"/>
                      <a:r>
                        <a:rPr lang="sv-SE" sz="800" b="0" i="0" u="none" strike="noStrike">
                          <a:solidFill>
                            <a:srgbClr val="000000"/>
                          </a:solidFill>
                          <a:effectLst/>
                          <a:latin typeface="Futura Std Book" panose="020B0502020204020303"/>
                        </a:rPr>
                        <a:t>7,79</a:t>
                      </a:r>
                    </a:p>
                  </a:txBody>
                  <a:tcPr marL="9525" marR="9525" marT="9525" marB="0" anchor="ctr">
                    <a:lnL>
                      <a:noFill/>
                    </a:lnL>
                    <a:lnR>
                      <a:noFill/>
                    </a:lnR>
                    <a:lnT>
                      <a:noFill/>
                    </a:lnT>
                    <a:lnB>
                      <a:noFill/>
                    </a:lnB>
                  </a:tcPr>
                </a:tc>
                <a:tc>
                  <a:txBody>
                    <a:bodyPr/>
                    <a:lstStyle/>
                    <a:p>
                      <a:pPr algn="ctr" rtl="0" fontAlgn="ctr"/>
                      <a:r>
                        <a:rPr lang="sv-SE" sz="800" b="0" i="0" u="none" strike="noStrike">
                          <a:solidFill>
                            <a:srgbClr val="000000"/>
                          </a:solidFill>
                          <a:effectLst/>
                          <a:latin typeface="Futura Std Book" panose="020B0502020204020303"/>
                        </a:rPr>
                        <a:t>22,78</a:t>
                      </a:r>
                    </a:p>
                  </a:txBody>
                  <a:tcPr marL="9525" marR="9525" marT="9525" marB="0" anchor="ctr">
                    <a:lnL>
                      <a:noFill/>
                    </a:lnL>
                    <a:lnR>
                      <a:noFill/>
                    </a:lnR>
                    <a:lnT>
                      <a:noFill/>
                    </a:lnT>
                    <a:lnB>
                      <a:noFill/>
                    </a:lnB>
                  </a:tcPr>
                </a:tc>
                <a:extLst>
                  <a:ext uri="{0D108BD9-81ED-4DB2-BD59-A6C34878D82A}">
                    <a16:rowId xmlns:a16="http://schemas.microsoft.com/office/drawing/2014/main" val="2600092870"/>
                  </a:ext>
                </a:extLst>
              </a:tr>
              <a:tr h="176553">
                <a:tc>
                  <a:txBody>
                    <a:bodyPr/>
                    <a:lstStyle/>
                    <a:p>
                      <a:pPr algn="l" rtl="0" fontAlgn="b"/>
                      <a:r>
                        <a:rPr lang="sv-SE" sz="800" b="0" i="1" u="none" strike="noStrike">
                          <a:solidFill>
                            <a:srgbClr val="000000"/>
                          </a:solidFill>
                          <a:effectLst/>
                          <a:latin typeface="Futura Std Book" panose="020B0502020204020303"/>
                        </a:rPr>
                        <a:t>Industri</a:t>
                      </a:r>
                    </a:p>
                  </a:txBody>
                  <a:tcPr marL="5478" marR="5478" marT="5478" marB="0" anchor="b">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71,18</a:t>
                      </a:r>
                    </a:p>
                  </a:txBody>
                  <a:tcPr marL="9525" marR="9525" marT="9525" marB="0" anchor="ctr">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4,69</a:t>
                      </a:r>
                    </a:p>
                  </a:txBody>
                  <a:tcPr marL="9525" marR="9525" marT="9525" marB="0" anchor="ctr">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7,05</a:t>
                      </a:r>
                    </a:p>
                  </a:txBody>
                  <a:tcPr marL="9525" marR="9525" marT="9525" marB="0" anchor="ctr">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13,04</a:t>
                      </a:r>
                    </a:p>
                  </a:txBody>
                  <a:tcPr marL="9525" marR="9525" marT="9525" marB="0" anchor="ctr">
                    <a:lnL>
                      <a:noFill/>
                    </a:lnL>
                    <a:lnR>
                      <a:noFill/>
                    </a:lnR>
                    <a:lnT>
                      <a:noFill/>
                    </a:lnT>
                    <a:lnB>
                      <a:noFill/>
                    </a:lnB>
                  </a:tcPr>
                </a:tc>
                <a:extLst>
                  <a:ext uri="{0D108BD9-81ED-4DB2-BD59-A6C34878D82A}">
                    <a16:rowId xmlns:a16="http://schemas.microsoft.com/office/drawing/2014/main" val="1978279691"/>
                  </a:ext>
                </a:extLst>
              </a:tr>
              <a:tr h="176553">
                <a:tc>
                  <a:txBody>
                    <a:bodyPr/>
                    <a:lstStyle/>
                    <a:p>
                      <a:pPr algn="l" rtl="0" fontAlgn="b"/>
                      <a:r>
                        <a:rPr lang="sv-SE" sz="800" b="0" i="1" u="none" strike="noStrike">
                          <a:solidFill>
                            <a:srgbClr val="000000"/>
                          </a:solidFill>
                          <a:effectLst/>
                          <a:latin typeface="Futura Std Book" panose="020B0502020204020303"/>
                        </a:rPr>
                        <a:t>Tjänster</a:t>
                      </a:r>
                    </a:p>
                  </a:txBody>
                  <a:tcPr marL="5478" marR="5478" marT="5478" marB="0" anchor="b">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257,45</a:t>
                      </a:r>
                    </a:p>
                  </a:txBody>
                  <a:tcPr marL="9525" marR="9525" marT="9525" marB="0" anchor="ctr">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19,47</a:t>
                      </a:r>
                    </a:p>
                  </a:txBody>
                  <a:tcPr marL="9525" marR="9525" marT="9525" marB="0" anchor="ctr">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8,18</a:t>
                      </a:r>
                    </a:p>
                  </a:txBody>
                  <a:tcPr marL="9525" marR="9525" marT="9525" marB="0" anchor="ctr">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24,76</a:t>
                      </a:r>
                    </a:p>
                  </a:txBody>
                  <a:tcPr marL="9525" marR="9525" marT="9525" marB="0" anchor="ctr">
                    <a:lnL>
                      <a:noFill/>
                    </a:lnL>
                    <a:lnR>
                      <a:noFill/>
                    </a:lnR>
                    <a:lnT>
                      <a:noFill/>
                    </a:lnT>
                    <a:lnB>
                      <a:noFill/>
                    </a:lnB>
                  </a:tcPr>
                </a:tc>
                <a:extLst>
                  <a:ext uri="{0D108BD9-81ED-4DB2-BD59-A6C34878D82A}">
                    <a16:rowId xmlns:a16="http://schemas.microsoft.com/office/drawing/2014/main" val="3134984268"/>
                  </a:ext>
                </a:extLst>
              </a:tr>
              <a:tr h="176553">
                <a:tc>
                  <a:txBody>
                    <a:bodyPr/>
                    <a:lstStyle/>
                    <a:p>
                      <a:pPr algn="l" rtl="0" fontAlgn="b"/>
                      <a:r>
                        <a:rPr lang="sv-SE" sz="800" b="0" i="1" u="none" strike="noStrike">
                          <a:solidFill>
                            <a:srgbClr val="000000"/>
                          </a:solidFill>
                          <a:effectLst/>
                          <a:latin typeface="Futura Std Book" panose="020B0502020204020303"/>
                        </a:rPr>
                        <a:t>Övrigt*</a:t>
                      </a:r>
                    </a:p>
                  </a:txBody>
                  <a:tcPr marL="5478" marR="5478" marT="5478" marB="0" anchor="b">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41,53</a:t>
                      </a:r>
                    </a:p>
                  </a:txBody>
                  <a:tcPr marL="9525" marR="9525" marT="9525" marB="0" anchor="ctr">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2,59</a:t>
                      </a:r>
                    </a:p>
                  </a:txBody>
                  <a:tcPr marL="9525" marR="9525" marT="9525" marB="0" anchor="ctr">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6,66</a:t>
                      </a:r>
                    </a:p>
                  </a:txBody>
                  <a:tcPr marL="9525" marR="9525" marT="9525" marB="0" anchor="ctr">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29,10</a:t>
                      </a:r>
                    </a:p>
                  </a:txBody>
                  <a:tcPr marL="9525" marR="9525" marT="9525" marB="0" anchor="ctr">
                    <a:lnL>
                      <a:noFill/>
                    </a:lnL>
                    <a:lnR>
                      <a:noFill/>
                    </a:lnR>
                    <a:lnT>
                      <a:noFill/>
                    </a:lnT>
                    <a:lnB>
                      <a:noFill/>
                    </a:lnB>
                  </a:tcPr>
                </a:tc>
                <a:extLst>
                  <a:ext uri="{0D108BD9-81ED-4DB2-BD59-A6C34878D82A}">
                    <a16:rowId xmlns:a16="http://schemas.microsoft.com/office/drawing/2014/main" val="1373267136"/>
                  </a:ext>
                </a:extLst>
              </a:tr>
              <a:tr h="207176">
                <a:tc>
                  <a:txBody>
                    <a:bodyPr/>
                    <a:lstStyle/>
                    <a:p>
                      <a:pPr algn="l" rtl="0" fontAlgn="b"/>
                      <a:r>
                        <a:rPr lang="sv-SE" sz="800" b="0" i="0" u="none" strike="noStrike" dirty="0">
                          <a:solidFill>
                            <a:srgbClr val="000000"/>
                          </a:solidFill>
                          <a:effectLst/>
                          <a:latin typeface="Futura Std Book" panose="020B0502020204020303"/>
                        </a:rPr>
                        <a:t>Offentlig sektor</a:t>
                      </a:r>
                    </a:p>
                  </a:txBody>
                  <a:tcPr marL="5478" marR="5478" marT="5478" marB="0" anchor="b">
                    <a:lnL>
                      <a:noFill/>
                    </a:lnL>
                    <a:lnR>
                      <a:noFill/>
                    </a:lnR>
                    <a:lnT>
                      <a:noFill/>
                    </a:lnT>
                    <a:lnB>
                      <a:noFill/>
                    </a:lnB>
                  </a:tcPr>
                </a:tc>
                <a:tc>
                  <a:txBody>
                    <a:bodyPr/>
                    <a:lstStyle/>
                    <a:p>
                      <a:pPr algn="ctr" rtl="0" fontAlgn="ctr"/>
                      <a:r>
                        <a:rPr lang="sv-SE" sz="800" b="0" i="0" u="none" strike="noStrike">
                          <a:solidFill>
                            <a:srgbClr val="000000"/>
                          </a:solidFill>
                          <a:effectLst/>
                          <a:latin typeface="Futura Std Book" panose="020B0502020204020303"/>
                        </a:rPr>
                        <a:t>142,68</a:t>
                      </a:r>
                    </a:p>
                  </a:txBody>
                  <a:tcPr marL="9525" marR="9525" marT="9525" marB="0" anchor="ctr">
                    <a:lnL>
                      <a:noFill/>
                    </a:lnL>
                    <a:lnR>
                      <a:noFill/>
                    </a:lnR>
                    <a:lnT>
                      <a:noFill/>
                    </a:lnT>
                    <a:lnB>
                      <a:noFill/>
                    </a:lnB>
                  </a:tcPr>
                </a:tc>
                <a:tc>
                  <a:txBody>
                    <a:bodyPr/>
                    <a:lstStyle/>
                    <a:p>
                      <a:pPr algn="ctr" rtl="0" fontAlgn="ctr"/>
                      <a:r>
                        <a:rPr lang="sv-SE" sz="800" b="0" i="0" u="none" strike="noStrike">
                          <a:solidFill>
                            <a:srgbClr val="000000"/>
                          </a:solidFill>
                          <a:effectLst/>
                          <a:latin typeface="Futura Std Book" panose="020B0502020204020303"/>
                        </a:rPr>
                        <a:t>6,95</a:t>
                      </a:r>
                    </a:p>
                  </a:txBody>
                  <a:tcPr marL="9525" marR="9525" marT="9525" marB="0" anchor="ctr">
                    <a:lnL>
                      <a:noFill/>
                    </a:lnL>
                    <a:lnR>
                      <a:noFill/>
                    </a:lnR>
                    <a:lnT>
                      <a:noFill/>
                    </a:lnT>
                    <a:lnB>
                      <a:noFill/>
                    </a:lnB>
                  </a:tcPr>
                </a:tc>
                <a:tc>
                  <a:txBody>
                    <a:bodyPr/>
                    <a:lstStyle/>
                    <a:p>
                      <a:pPr algn="ctr" rtl="0" fontAlgn="ctr"/>
                      <a:r>
                        <a:rPr lang="sv-SE" sz="800" b="0" i="0" u="none" strike="noStrike">
                          <a:solidFill>
                            <a:srgbClr val="000000"/>
                          </a:solidFill>
                          <a:effectLst/>
                          <a:latin typeface="Futura Std Book" panose="020B0502020204020303"/>
                        </a:rPr>
                        <a:t>5,12</a:t>
                      </a:r>
                    </a:p>
                  </a:txBody>
                  <a:tcPr marL="9525" marR="9525" marT="9525" marB="0" anchor="ctr">
                    <a:lnL>
                      <a:noFill/>
                    </a:lnL>
                    <a:lnR>
                      <a:noFill/>
                    </a:lnR>
                    <a:lnT>
                      <a:noFill/>
                    </a:lnT>
                    <a:lnB>
                      <a:noFill/>
                    </a:lnB>
                  </a:tcPr>
                </a:tc>
                <a:tc>
                  <a:txBody>
                    <a:bodyPr/>
                    <a:lstStyle/>
                    <a:p>
                      <a:pPr algn="ctr" rtl="0" fontAlgn="ctr"/>
                      <a:r>
                        <a:rPr lang="sv-SE" sz="800" b="0" i="0" u="none" strike="noStrike">
                          <a:solidFill>
                            <a:srgbClr val="000000"/>
                          </a:solidFill>
                          <a:effectLst/>
                          <a:latin typeface="Futura Std Book" panose="020B0502020204020303"/>
                        </a:rPr>
                        <a:t>20,36</a:t>
                      </a:r>
                    </a:p>
                  </a:txBody>
                  <a:tcPr marL="9525" marR="9525" marT="9525" marB="0" anchor="ctr">
                    <a:lnL>
                      <a:noFill/>
                    </a:lnL>
                    <a:lnR>
                      <a:noFill/>
                    </a:lnR>
                    <a:lnT>
                      <a:noFill/>
                    </a:lnT>
                    <a:lnB>
                      <a:noFill/>
                    </a:lnB>
                  </a:tcPr>
                </a:tc>
                <a:extLst>
                  <a:ext uri="{0D108BD9-81ED-4DB2-BD59-A6C34878D82A}">
                    <a16:rowId xmlns:a16="http://schemas.microsoft.com/office/drawing/2014/main" val="3741996808"/>
                  </a:ext>
                </a:extLst>
              </a:tr>
              <a:tr h="176553">
                <a:tc>
                  <a:txBody>
                    <a:bodyPr/>
                    <a:lstStyle/>
                    <a:p>
                      <a:pPr algn="l" rtl="0" fontAlgn="b"/>
                      <a:r>
                        <a:rPr lang="sv-SE" sz="800" b="1" i="0" u="none" strike="noStrike">
                          <a:solidFill>
                            <a:srgbClr val="000000"/>
                          </a:solidFill>
                          <a:effectLst/>
                          <a:latin typeface="Futura Std Book" panose="020B0502020204020303"/>
                        </a:rPr>
                        <a:t>Totalt</a:t>
                      </a:r>
                      <a:r>
                        <a:rPr lang="sv-SE" sz="800" b="0" i="0" u="none" strike="noStrike">
                          <a:solidFill>
                            <a:srgbClr val="000000"/>
                          </a:solidFill>
                          <a:effectLst/>
                          <a:latin typeface="Futura Std Book" panose="020B0502020204020303"/>
                        </a:rPr>
                        <a:t> </a:t>
                      </a:r>
                    </a:p>
                  </a:txBody>
                  <a:tcPr marL="5478" marR="5478" marT="5478" marB="0" anchor="b">
                    <a:lnL>
                      <a:noFill/>
                    </a:lnL>
                    <a:lnR>
                      <a:noFill/>
                    </a:lnR>
                    <a:lnT>
                      <a:noFill/>
                    </a:lnT>
                    <a:lnB>
                      <a:noFill/>
                    </a:lnB>
                  </a:tcPr>
                </a:tc>
                <a:tc>
                  <a:txBody>
                    <a:bodyPr/>
                    <a:lstStyle/>
                    <a:p>
                      <a:pPr algn="ctr" rtl="0" fontAlgn="ctr"/>
                      <a:r>
                        <a:rPr lang="sv-SE" sz="800" b="1" i="0" u="none" strike="noStrike">
                          <a:solidFill>
                            <a:srgbClr val="000000"/>
                          </a:solidFill>
                          <a:effectLst/>
                          <a:latin typeface="Futura Std Book" panose="020B0502020204020303"/>
                        </a:rPr>
                        <a:t>512,84</a:t>
                      </a:r>
                    </a:p>
                  </a:txBody>
                  <a:tcPr marL="9525" marR="9525" marT="9525" marB="0" anchor="ctr">
                    <a:lnL>
                      <a:noFill/>
                    </a:lnL>
                    <a:lnR>
                      <a:noFill/>
                    </a:lnR>
                    <a:lnT>
                      <a:noFill/>
                    </a:lnT>
                    <a:lnB>
                      <a:noFill/>
                    </a:lnB>
                  </a:tcPr>
                </a:tc>
                <a:tc>
                  <a:txBody>
                    <a:bodyPr/>
                    <a:lstStyle/>
                    <a:p>
                      <a:pPr algn="ctr" rtl="0" fontAlgn="ctr"/>
                      <a:r>
                        <a:rPr lang="sv-SE" sz="800" b="1" i="0" u="none" strike="noStrike">
                          <a:solidFill>
                            <a:srgbClr val="000000"/>
                          </a:solidFill>
                          <a:effectLst/>
                          <a:latin typeface="Futura Std Book" panose="020B0502020204020303"/>
                        </a:rPr>
                        <a:t>33,70</a:t>
                      </a:r>
                    </a:p>
                  </a:txBody>
                  <a:tcPr marL="9525" marR="9525" marT="9525" marB="0" anchor="ctr">
                    <a:lnL>
                      <a:noFill/>
                    </a:lnL>
                    <a:lnR>
                      <a:noFill/>
                    </a:lnR>
                    <a:lnT>
                      <a:noFill/>
                    </a:lnT>
                    <a:lnB>
                      <a:noFill/>
                    </a:lnB>
                  </a:tcPr>
                </a:tc>
                <a:tc>
                  <a:txBody>
                    <a:bodyPr/>
                    <a:lstStyle/>
                    <a:p>
                      <a:pPr algn="ctr" rtl="0" fontAlgn="ctr"/>
                      <a:r>
                        <a:rPr lang="sv-SE" sz="800" b="1" i="0" u="none" strike="noStrike">
                          <a:solidFill>
                            <a:srgbClr val="000000"/>
                          </a:solidFill>
                          <a:effectLst/>
                          <a:latin typeface="Futura Std Book" panose="020B0502020204020303"/>
                        </a:rPr>
                        <a:t>7,03</a:t>
                      </a:r>
                    </a:p>
                  </a:txBody>
                  <a:tcPr marL="9525" marR="9525" marT="9525" marB="0" anchor="ctr">
                    <a:lnL>
                      <a:noFill/>
                    </a:lnL>
                    <a:lnR>
                      <a:noFill/>
                    </a:lnR>
                    <a:lnT>
                      <a:noFill/>
                    </a:lnT>
                    <a:lnB>
                      <a:noFill/>
                    </a:lnB>
                  </a:tcPr>
                </a:tc>
                <a:tc>
                  <a:txBody>
                    <a:bodyPr/>
                    <a:lstStyle/>
                    <a:p>
                      <a:pPr algn="ctr" rtl="0" fontAlgn="ctr"/>
                      <a:r>
                        <a:rPr lang="sv-SE" sz="800" b="1" i="0" u="none" strike="noStrike">
                          <a:solidFill>
                            <a:srgbClr val="000000"/>
                          </a:solidFill>
                          <a:effectLst/>
                          <a:latin typeface="Futura Std Book" panose="020B0502020204020303"/>
                        </a:rPr>
                        <a:t>22,09</a:t>
                      </a:r>
                    </a:p>
                  </a:txBody>
                  <a:tcPr marL="9525" marR="9525" marT="9525" marB="0" anchor="ctr">
                    <a:lnL>
                      <a:noFill/>
                    </a:lnL>
                    <a:lnR>
                      <a:noFill/>
                    </a:lnR>
                    <a:lnT>
                      <a:noFill/>
                    </a:lnT>
                    <a:lnB>
                      <a:noFill/>
                    </a:lnB>
                  </a:tcPr>
                </a:tc>
                <a:extLst>
                  <a:ext uri="{0D108BD9-81ED-4DB2-BD59-A6C34878D82A}">
                    <a16:rowId xmlns:a16="http://schemas.microsoft.com/office/drawing/2014/main" val="1243054732"/>
                  </a:ext>
                </a:extLst>
              </a:tr>
              <a:tr h="334367">
                <a:tc>
                  <a:txBody>
                    <a:bodyPr/>
                    <a:lstStyle/>
                    <a:p>
                      <a:pPr algn="l" rtl="0" fontAlgn="b"/>
                      <a:r>
                        <a:rPr lang="sv-SE" sz="800" b="1" i="0" u="none" strike="noStrike" dirty="0">
                          <a:solidFill>
                            <a:srgbClr val="000000"/>
                          </a:solidFill>
                          <a:effectLst/>
                          <a:latin typeface="Futura Std Book" panose="020B0502020204020303"/>
                        </a:rPr>
                        <a:t>Stockholmsregionen</a:t>
                      </a:r>
                    </a:p>
                  </a:txBody>
                  <a:tcPr marL="5478" marR="5478" marT="5478" marB="0" anchor="b">
                    <a:lnL>
                      <a:noFill/>
                    </a:lnL>
                    <a:lnR>
                      <a:noFill/>
                    </a:lnR>
                    <a:lnT>
                      <a:noFill/>
                    </a:lnT>
                    <a:lnB>
                      <a:noFill/>
                    </a:lnB>
                  </a:tcPr>
                </a:tc>
                <a:tc>
                  <a:txBody>
                    <a:bodyPr/>
                    <a:lstStyle/>
                    <a:p>
                      <a:pPr algn="l" fontAlgn="ctr"/>
                      <a:endParaRPr lang="sv-SE" sz="18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ctr"/>
                      <a:endParaRPr lang="sv-SE" sz="18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ctr"/>
                      <a:endParaRPr lang="sv-SE" sz="18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ctr"/>
                      <a:endParaRPr lang="sv-SE" sz="18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2386352757"/>
                  </a:ext>
                </a:extLst>
              </a:tr>
              <a:tr h="176553">
                <a:tc>
                  <a:txBody>
                    <a:bodyPr/>
                    <a:lstStyle/>
                    <a:p>
                      <a:pPr algn="l" rtl="0" fontAlgn="b"/>
                      <a:r>
                        <a:rPr lang="sv-SE" sz="800" b="0" i="0" u="none" strike="noStrike">
                          <a:solidFill>
                            <a:srgbClr val="000000"/>
                          </a:solidFill>
                          <a:effectLst/>
                          <a:latin typeface="Futura Std Book" panose="020B0502020204020303"/>
                        </a:rPr>
                        <a:t>Privat sektor</a:t>
                      </a:r>
                    </a:p>
                  </a:txBody>
                  <a:tcPr marL="5478" marR="5478" marT="5478" marB="0" anchor="b">
                    <a:lnL>
                      <a:noFill/>
                    </a:lnL>
                    <a:lnR>
                      <a:noFill/>
                    </a:lnR>
                    <a:lnT>
                      <a:noFill/>
                    </a:lnT>
                    <a:lnB>
                      <a:noFill/>
                    </a:lnB>
                  </a:tcPr>
                </a:tc>
                <a:tc>
                  <a:txBody>
                    <a:bodyPr/>
                    <a:lstStyle/>
                    <a:p>
                      <a:pPr algn="ctr" rtl="0" fontAlgn="ctr"/>
                      <a:r>
                        <a:rPr lang="sv-SE" sz="800" b="0" i="0" u="none" strike="noStrike">
                          <a:solidFill>
                            <a:srgbClr val="000000"/>
                          </a:solidFill>
                          <a:effectLst/>
                          <a:latin typeface="Futura Std Book" panose="020B0502020204020303"/>
                        </a:rPr>
                        <a:t>189,49</a:t>
                      </a:r>
                    </a:p>
                  </a:txBody>
                  <a:tcPr marL="9525" marR="9525" marT="9525" marB="0" anchor="ctr">
                    <a:lnL>
                      <a:noFill/>
                    </a:lnL>
                    <a:lnR>
                      <a:noFill/>
                    </a:lnR>
                    <a:lnT>
                      <a:noFill/>
                    </a:lnT>
                    <a:lnB>
                      <a:noFill/>
                    </a:lnB>
                  </a:tcPr>
                </a:tc>
                <a:tc>
                  <a:txBody>
                    <a:bodyPr/>
                    <a:lstStyle/>
                    <a:p>
                      <a:pPr algn="ctr" rtl="0" fontAlgn="ctr"/>
                      <a:r>
                        <a:rPr lang="sv-SE" sz="800" b="0" i="0" u="none" strike="noStrike">
                          <a:solidFill>
                            <a:srgbClr val="000000"/>
                          </a:solidFill>
                          <a:effectLst/>
                          <a:latin typeface="Futura Std Book" panose="020B0502020204020303"/>
                        </a:rPr>
                        <a:t>14,56</a:t>
                      </a:r>
                    </a:p>
                  </a:txBody>
                  <a:tcPr marL="9525" marR="9525" marT="9525" marB="0" anchor="ctr">
                    <a:lnL>
                      <a:noFill/>
                    </a:lnL>
                    <a:lnR>
                      <a:noFill/>
                    </a:lnR>
                    <a:lnT>
                      <a:noFill/>
                    </a:lnT>
                    <a:lnB>
                      <a:noFill/>
                    </a:lnB>
                  </a:tcPr>
                </a:tc>
                <a:tc>
                  <a:txBody>
                    <a:bodyPr/>
                    <a:lstStyle/>
                    <a:p>
                      <a:pPr algn="ctr" rtl="0" fontAlgn="ctr"/>
                      <a:r>
                        <a:rPr lang="sv-SE" sz="800" b="0" i="0" u="none" strike="noStrike">
                          <a:solidFill>
                            <a:srgbClr val="000000"/>
                          </a:solidFill>
                          <a:effectLst/>
                          <a:latin typeface="Futura Std Book" panose="020B0502020204020303"/>
                        </a:rPr>
                        <a:t>8,32</a:t>
                      </a:r>
                    </a:p>
                  </a:txBody>
                  <a:tcPr marL="9525" marR="9525" marT="9525" marB="0" anchor="ctr">
                    <a:lnL>
                      <a:noFill/>
                    </a:lnL>
                    <a:lnR>
                      <a:noFill/>
                    </a:lnR>
                    <a:lnT>
                      <a:noFill/>
                    </a:lnT>
                    <a:lnB>
                      <a:noFill/>
                    </a:lnB>
                  </a:tcPr>
                </a:tc>
                <a:tc>
                  <a:txBody>
                    <a:bodyPr/>
                    <a:lstStyle/>
                    <a:p>
                      <a:pPr algn="ctr" rtl="0" fontAlgn="ctr"/>
                      <a:r>
                        <a:rPr lang="sv-SE" sz="800" b="0" i="0" u="none" strike="noStrike">
                          <a:solidFill>
                            <a:srgbClr val="000000"/>
                          </a:solidFill>
                          <a:effectLst/>
                          <a:latin typeface="Futura Std Book" panose="020B0502020204020303"/>
                        </a:rPr>
                        <a:t>23,27</a:t>
                      </a:r>
                    </a:p>
                  </a:txBody>
                  <a:tcPr marL="9525" marR="9525" marT="9525" marB="0" anchor="ctr">
                    <a:lnL>
                      <a:noFill/>
                    </a:lnL>
                    <a:lnR>
                      <a:noFill/>
                    </a:lnR>
                    <a:lnT>
                      <a:noFill/>
                    </a:lnT>
                    <a:lnB>
                      <a:noFill/>
                    </a:lnB>
                  </a:tcPr>
                </a:tc>
                <a:extLst>
                  <a:ext uri="{0D108BD9-81ED-4DB2-BD59-A6C34878D82A}">
                    <a16:rowId xmlns:a16="http://schemas.microsoft.com/office/drawing/2014/main" val="4291931610"/>
                  </a:ext>
                </a:extLst>
              </a:tr>
              <a:tr h="176553">
                <a:tc>
                  <a:txBody>
                    <a:bodyPr/>
                    <a:lstStyle/>
                    <a:p>
                      <a:pPr algn="l" rtl="0" fontAlgn="b"/>
                      <a:r>
                        <a:rPr lang="sv-SE" sz="800" b="0" i="1" u="none" strike="noStrike" dirty="0">
                          <a:solidFill>
                            <a:srgbClr val="000000"/>
                          </a:solidFill>
                          <a:effectLst/>
                          <a:latin typeface="Futura Std Book" panose="020B0502020204020303"/>
                        </a:rPr>
                        <a:t>Industri</a:t>
                      </a:r>
                    </a:p>
                  </a:txBody>
                  <a:tcPr marL="5478" marR="5478" marT="5478" marB="0" anchor="b">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27,47</a:t>
                      </a:r>
                    </a:p>
                  </a:txBody>
                  <a:tcPr marL="9525" marR="9525" marT="9525" marB="0" anchor="ctr">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1,78</a:t>
                      </a:r>
                    </a:p>
                  </a:txBody>
                  <a:tcPr marL="9525" marR="9525" marT="9525" marB="0" anchor="ctr">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6,92</a:t>
                      </a:r>
                    </a:p>
                  </a:txBody>
                  <a:tcPr marL="9525" marR="9525" marT="9525" marB="0" anchor="ctr">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7,88</a:t>
                      </a:r>
                    </a:p>
                  </a:txBody>
                  <a:tcPr marL="9525" marR="9525" marT="9525" marB="0" anchor="ctr">
                    <a:lnL>
                      <a:noFill/>
                    </a:lnL>
                    <a:lnR>
                      <a:noFill/>
                    </a:lnR>
                    <a:lnT>
                      <a:noFill/>
                    </a:lnT>
                    <a:lnB>
                      <a:noFill/>
                    </a:lnB>
                  </a:tcPr>
                </a:tc>
                <a:extLst>
                  <a:ext uri="{0D108BD9-81ED-4DB2-BD59-A6C34878D82A}">
                    <a16:rowId xmlns:a16="http://schemas.microsoft.com/office/drawing/2014/main" val="2537712281"/>
                  </a:ext>
                </a:extLst>
              </a:tr>
              <a:tr h="176553">
                <a:tc>
                  <a:txBody>
                    <a:bodyPr/>
                    <a:lstStyle/>
                    <a:p>
                      <a:pPr algn="l" rtl="0" fontAlgn="b"/>
                      <a:r>
                        <a:rPr lang="sv-SE" sz="800" b="0" i="1" u="none" strike="noStrike" dirty="0">
                          <a:solidFill>
                            <a:srgbClr val="000000"/>
                          </a:solidFill>
                          <a:effectLst/>
                          <a:latin typeface="Futura Std Book" panose="020B0502020204020303"/>
                        </a:rPr>
                        <a:t>Tjänster</a:t>
                      </a:r>
                    </a:p>
                  </a:txBody>
                  <a:tcPr marL="5478" marR="5478" marT="5478" marB="0" anchor="b">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143,14</a:t>
                      </a:r>
                    </a:p>
                  </a:txBody>
                  <a:tcPr marL="9525" marR="9525" marT="9525" marB="0" anchor="ctr">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11,66</a:t>
                      </a:r>
                    </a:p>
                  </a:txBody>
                  <a:tcPr marL="9525" marR="9525" marT="9525" marB="0" anchor="ctr">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8,87</a:t>
                      </a:r>
                    </a:p>
                  </a:txBody>
                  <a:tcPr marL="9525" marR="9525" marT="9525" marB="0" anchor="ctr">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25,94</a:t>
                      </a:r>
                    </a:p>
                  </a:txBody>
                  <a:tcPr marL="9525" marR="9525" marT="9525" marB="0" anchor="ctr">
                    <a:lnL>
                      <a:noFill/>
                    </a:lnL>
                    <a:lnR>
                      <a:noFill/>
                    </a:lnR>
                    <a:lnT>
                      <a:noFill/>
                    </a:lnT>
                    <a:lnB>
                      <a:noFill/>
                    </a:lnB>
                  </a:tcPr>
                </a:tc>
                <a:extLst>
                  <a:ext uri="{0D108BD9-81ED-4DB2-BD59-A6C34878D82A}">
                    <a16:rowId xmlns:a16="http://schemas.microsoft.com/office/drawing/2014/main" val="3253554703"/>
                  </a:ext>
                </a:extLst>
              </a:tr>
              <a:tr h="176553">
                <a:tc>
                  <a:txBody>
                    <a:bodyPr/>
                    <a:lstStyle/>
                    <a:p>
                      <a:pPr algn="l" rtl="0" fontAlgn="b"/>
                      <a:r>
                        <a:rPr lang="sv-SE" sz="800" b="0" i="1" u="none" strike="noStrike" dirty="0">
                          <a:solidFill>
                            <a:srgbClr val="000000"/>
                          </a:solidFill>
                          <a:effectLst/>
                          <a:latin typeface="Futura Std Book" panose="020B0502020204020303"/>
                        </a:rPr>
                        <a:t>Övrigt*</a:t>
                      </a:r>
                    </a:p>
                  </a:txBody>
                  <a:tcPr marL="5478" marR="5478" marT="5478" marB="0" anchor="b">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18,87</a:t>
                      </a:r>
                    </a:p>
                  </a:txBody>
                  <a:tcPr marL="9525" marR="9525" marT="9525" marB="0" anchor="ctr">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1,13</a:t>
                      </a:r>
                    </a:p>
                  </a:txBody>
                  <a:tcPr marL="9525" marR="9525" marT="9525" marB="0" anchor="ctr">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6,34</a:t>
                      </a:r>
                    </a:p>
                  </a:txBody>
                  <a:tcPr marL="9525" marR="9525" marT="9525" marB="0" anchor="ctr">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29,29</a:t>
                      </a:r>
                    </a:p>
                  </a:txBody>
                  <a:tcPr marL="9525" marR="9525" marT="9525" marB="0" anchor="ctr">
                    <a:lnL>
                      <a:noFill/>
                    </a:lnL>
                    <a:lnR>
                      <a:noFill/>
                    </a:lnR>
                    <a:lnT>
                      <a:noFill/>
                    </a:lnT>
                    <a:lnB>
                      <a:noFill/>
                    </a:lnB>
                  </a:tcPr>
                </a:tc>
                <a:extLst>
                  <a:ext uri="{0D108BD9-81ED-4DB2-BD59-A6C34878D82A}">
                    <a16:rowId xmlns:a16="http://schemas.microsoft.com/office/drawing/2014/main" val="1810237040"/>
                  </a:ext>
                </a:extLst>
              </a:tr>
              <a:tr h="175447">
                <a:tc>
                  <a:txBody>
                    <a:bodyPr/>
                    <a:lstStyle/>
                    <a:p>
                      <a:pPr algn="l" rtl="0" fontAlgn="b"/>
                      <a:r>
                        <a:rPr lang="sv-SE" sz="800" b="0" i="0" u="none" strike="noStrike" dirty="0">
                          <a:solidFill>
                            <a:srgbClr val="000000"/>
                          </a:solidFill>
                          <a:effectLst/>
                          <a:latin typeface="Futura Std Book" panose="020B0502020204020303"/>
                        </a:rPr>
                        <a:t>Offentlig sektor**</a:t>
                      </a:r>
                    </a:p>
                  </a:txBody>
                  <a:tcPr marL="5478" marR="5478" marT="5478" marB="0" anchor="b">
                    <a:lnL>
                      <a:noFill/>
                    </a:lnL>
                    <a:lnR>
                      <a:noFill/>
                    </a:lnR>
                    <a:lnT>
                      <a:noFill/>
                    </a:lnT>
                    <a:lnB>
                      <a:noFill/>
                    </a:lnB>
                  </a:tcPr>
                </a:tc>
                <a:tc>
                  <a:txBody>
                    <a:bodyPr/>
                    <a:lstStyle/>
                    <a:p>
                      <a:pPr algn="ctr" rtl="0" fontAlgn="ctr"/>
                      <a:r>
                        <a:rPr lang="sv-SE" sz="800" b="0" i="0" u="none" strike="noStrike">
                          <a:solidFill>
                            <a:srgbClr val="000000"/>
                          </a:solidFill>
                          <a:effectLst/>
                          <a:latin typeface="Futura Std Book" panose="020B0502020204020303"/>
                        </a:rPr>
                        <a:t>62,43</a:t>
                      </a:r>
                    </a:p>
                  </a:txBody>
                  <a:tcPr marL="9525" marR="9525" marT="9525" marB="0" anchor="ctr">
                    <a:lnL>
                      <a:noFill/>
                    </a:lnL>
                    <a:lnR>
                      <a:noFill/>
                    </a:lnR>
                    <a:lnT>
                      <a:noFill/>
                    </a:lnT>
                    <a:lnB>
                      <a:noFill/>
                    </a:lnB>
                  </a:tcPr>
                </a:tc>
                <a:tc>
                  <a:txBody>
                    <a:bodyPr/>
                    <a:lstStyle/>
                    <a:p>
                      <a:pPr algn="ctr" rtl="0" fontAlgn="ctr"/>
                      <a:r>
                        <a:rPr lang="sv-SE" sz="800" b="0" i="0" u="none" strike="noStrike">
                          <a:solidFill>
                            <a:srgbClr val="000000"/>
                          </a:solidFill>
                          <a:effectLst/>
                          <a:latin typeface="Futura Std Book" panose="020B0502020204020303"/>
                        </a:rPr>
                        <a:t>2,98</a:t>
                      </a:r>
                    </a:p>
                  </a:txBody>
                  <a:tcPr marL="9525" marR="9525" marT="9525" marB="0" anchor="ctr">
                    <a:lnL>
                      <a:noFill/>
                    </a:lnL>
                    <a:lnR>
                      <a:noFill/>
                    </a:lnR>
                    <a:lnT>
                      <a:noFill/>
                    </a:lnT>
                    <a:lnB>
                      <a:noFill/>
                    </a:lnB>
                  </a:tcPr>
                </a:tc>
                <a:tc>
                  <a:txBody>
                    <a:bodyPr/>
                    <a:lstStyle/>
                    <a:p>
                      <a:pPr algn="ctr" rtl="0" fontAlgn="ctr"/>
                      <a:r>
                        <a:rPr lang="sv-SE" sz="800" b="0" i="0" u="none" strike="noStrike">
                          <a:solidFill>
                            <a:srgbClr val="000000"/>
                          </a:solidFill>
                          <a:effectLst/>
                          <a:latin typeface="Futura Std Book" panose="020B0502020204020303"/>
                        </a:rPr>
                        <a:t>5,01</a:t>
                      </a:r>
                    </a:p>
                  </a:txBody>
                  <a:tcPr marL="9525" marR="9525" marT="9525" marB="0" anchor="ctr">
                    <a:lnL>
                      <a:noFill/>
                    </a:lnL>
                    <a:lnR>
                      <a:noFill/>
                    </a:lnR>
                    <a:lnT>
                      <a:noFill/>
                    </a:lnT>
                    <a:lnB>
                      <a:noFill/>
                    </a:lnB>
                  </a:tcPr>
                </a:tc>
                <a:tc>
                  <a:txBody>
                    <a:bodyPr/>
                    <a:lstStyle/>
                    <a:p>
                      <a:pPr algn="ctr" rtl="0" fontAlgn="ctr"/>
                      <a:r>
                        <a:rPr lang="sv-SE" sz="800" b="0" i="0" u="none" strike="noStrike">
                          <a:solidFill>
                            <a:srgbClr val="000000"/>
                          </a:solidFill>
                          <a:effectLst/>
                          <a:latin typeface="Futura Std Book" panose="020B0502020204020303"/>
                        </a:rPr>
                        <a:t>24,25</a:t>
                      </a:r>
                    </a:p>
                  </a:txBody>
                  <a:tcPr marL="9525" marR="9525" marT="9525" marB="0" anchor="ctr">
                    <a:lnL>
                      <a:noFill/>
                    </a:lnL>
                    <a:lnR>
                      <a:noFill/>
                    </a:lnR>
                    <a:lnT>
                      <a:noFill/>
                    </a:lnT>
                    <a:lnB>
                      <a:noFill/>
                    </a:lnB>
                  </a:tcPr>
                </a:tc>
                <a:extLst>
                  <a:ext uri="{0D108BD9-81ED-4DB2-BD59-A6C34878D82A}">
                    <a16:rowId xmlns:a16="http://schemas.microsoft.com/office/drawing/2014/main" val="1270928003"/>
                  </a:ext>
                </a:extLst>
              </a:tr>
              <a:tr h="176553">
                <a:tc>
                  <a:txBody>
                    <a:bodyPr/>
                    <a:lstStyle/>
                    <a:p>
                      <a:pPr algn="l" rtl="0" fontAlgn="b"/>
                      <a:r>
                        <a:rPr lang="sv-SE" sz="800" b="1" i="0" u="none" strike="noStrike" dirty="0">
                          <a:solidFill>
                            <a:srgbClr val="000000"/>
                          </a:solidFill>
                          <a:effectLst/>
                          <a:latin typeface="Futura Std Book" panose="020B0502020204020303"/>
                        </a:rPr>
                        <a:t>Totalt</a:t>
                      </a:r>
                      <a:r>
                        <a:rPr lang="sv-SE" sz="800" b="0" i="0" u="none" strike="noStrike" dirty="0">
                          <a:solidFill>
                            <a:srgbClr val="000000"/>
                          </a:solidFill>
                          <a:effectLst/>
                          <a:latin typeface="Futura Std Book" panose="020B0502020204020303"/>
                        </a:rPr>
                        <a:t> </a:t>
                      </a:r>
                    </a:p>
                  </a:txBody>
                  <a:tcPr marL="5478" marR="5478" marT="5478" marB="0" anchor="b">
                    <a:lnL>
                      <a:noFill/>
                    </a:lnL>
                    <a:lnR>
                      <a:noFill/>
                    </a:lnR>
                    <a:lnT>
                      <a:noFill/>
                    </a:lnT>
                    <a:lnB>
                      <a:noFill/>
                    </a:lnB>
                  </a:tcPr>
                </a:tc>
                <a:tc>
                  <a:txBody>
                    <a:bodyPr/>
                    <a:lstStyle/>
                    <a:p>
                      <a:pPr algn="ctr" rtl="0" fontAlgn="ctr"/>
                      <a:r>
                        <a:rPr lang="sv-SE" sz="800" b="1" i="0" u="none" strike="noStrike">
                          <a:solidFill>
                            <a:srgbClr val="000000"/>
                          </a:solidFill>
                          <a:effectLst/>
                          <a:latin typeface="Futura Std Book" panose="020B0502020204020303"/>
                        </a:rPr>
                        <a:t>251,92</a:t>
                      </a:r>
                    </a:p>
                  </a:txBody>
                  <a:tcPr marL="9525" marR="9525" marT="9525" marB="0" anchor="ctr">
                    <a:lnL>
                      <a:noFill/>
                    </a:lnL>
                    <a:lnR>
                      <a:noFill/>
                    </a:lnR>
                    <a:lnT>
                      <a:noFill/>
                    </a:lnT>
                    <a:lnB>
                      <a:noFill/>
                    </a:lnB>
                  </a:tcPr>
                </a:tc>
                <a:tc>
                  <a:txBody>
                    <a:bodyPr/>
                    <a:lstStyle/>
                    <a:p>
                      <a:pPr algn="ctr" rtl="0" fontAlgn="ctr"/>
                      <a:r>
                        <a:rPr lang="sv-SE" sz="800" b="1" i="0" u="none" strike="noStrike">
                          <a:solidFill>
                            <a:srgbClr val="000000"/>
                          </a:solidFill>
                          <a:effectLst/>
                          <a:latin typeface="Futura Std Book" panose="020B0502020204020303"/>
                        </a:rPr>
                        <a:t>17,54</a:t>
                      </a:r>
                    </a:p>
                  </a:txBody>
                  <a:tcPr marL="9525" marR="9525" marT="9525" marB="0" anchor="ctr">
                    <a:lnL>
                      <a:noFill/>
                    </a:lnL>
                    <a:lnR>
                      <a:noFill/>
                    </a:lnR>
                    <a:lnT>
                      <a:noFill/>
                    </a:lnT>
                    <a:lnB>
                      <a:noFill/>
                    </a:lnB>
                  </a:tcPr>
                </a:tc>
                <a:tc>
                  <a:txBody>
                    <a:bodyPr/>
                    <a:lstStyle/>
                    <a:p>
                      <a:pPr algn="ctr" rtl="0" fontAlgn="ctr"/>
                      <a:r>
                        <a:rPr lang="sv-SE" sz="800" b="1" i="0" u="none" strike="noStrike">
                          <a:solidFill>
                            <a:srgbClr val="000000"/>
                          </a:solidFill>
                          <a:effectLst/>
                          <a:latin typeface="Futura Std Book" panose="020B0502020204020303"/>
                        </a:rPr>
                        <a:t>7,48</a:t>
                      </a:r>
                    </a:p>
                  </a:txBody>
                  <a:tcPr marL="9525" marR="9525" marT="9525" marB="0" anchor="ctr">
                    <a:lnL>
                      <a:noFill/>
                    </a:lnL>
                    <a:lnR>
                      <a:noFill/>
                    </a:lnR>
                    <a:lnT>
                      <a:noFill/>
                    </a:lnT>
                    <a:lnB>
                      <a:noFill/>
                    </a:lnB>
                  </a:tcPr>
                </a:tc>
                <a:tc>
                  <a:txBody>
                    <a:bodyPr/>
                    <a:lstStyle/>
                    <a:p>
                      <a:pPr algn="ctr" rtl="0" fontAlgn="ctr"/>
                      <a:r>
                        <a:rPr lang="sv-SE" sz="800" b="1" i="0" u="none" strike="noStrike">
                          <a:solidFill>
                            <a:srgbClr val="000000"/>
                          </a:solidFill>
                          <a:effectLst/>
                          <a:latin typeface="Futura Std Book" panose="020B0502020204020303"/>
                        </a:rPr>
                        <a:t>23,51</a:t>
                      </a:r>
                    </a:p>
                  </a:txBody>
                  <a:tcPr marL="9525" marR="9525" marT="9525" marB="0" anchor="ctr">
                    <a:lnL>
                      <a:noFill/>
                    </a:lnL>
                    <a:lnR>
                      <a:noFill/>
                    </a:lnR>
                    <a:lnT>
                      <a:noFill/>
                    </a:lnT>
                    <a:lnB>
                      <a:noFill/>
                    </a:lnB>
                  </a:tcPr>
                </a:tc>
                <a:extLst>
                  <a:ext uri="{0D108BD9-81ED-4DB2-BD59-A6C34878D82A}">
                    <a16:rowId xmlns:a16="http://schemas.microsoft.com/office/drawing/2014/main" val="212682581"/>
                  </a:ext>
                </a:extLst>
              </a:tr>
              <a:tr h="290126">
                <a:tc>
                  <a:txBody>
                    <a:bodyPr/>
                    <a:lstStyle/>
                    <a:p>
                      <a:pPr algn="l" rtl="0" fontAlgn="b"/>
                      <a:r>
                        <a:rPr lang="sv-SE" sz="800" b="1" i="0" u="none" strike="noStrike" dirty="0">
                          <a:solidFill>
                            <a:srgbClr val="000000"/>
                          </a:solidFill>
                          <a:effectLst/>
                          <a:latin typeface="Futura Std Book" panose="020B0502020204020303"/>
                        </a:rPr>
                        <a:t>Dalarnas län</a:t>
                      </a:r>
                    </a:p>
                  </a:txBody>
                  <a:tcPr marL="5478" marR="5478" marT="5478" marB="0" anchor="b">
                    <a:lnL>
                      <a:noFill/>
                    </a:lnL>
                    <a:lnR>
                      <a:noFill/>
                    </a:lnR>
                    <a:lnT>
                      <a:noFill/>
                    </a:lnT>
                    <a:lnB>
                      <a:noFill/>
                    </a:lnB>
                  </a:tcPr>
                </a:tc>
                <a:tc>
                  <a:txBody>
                    <a:bodyPr/>
                    <a:lstStyle/>
                    <a:p>
                      <a:pPr algn="l" fontAlgn="ctr"/>
                      <a:endParaRPr lang="sv-SE" sz="18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ctr"/>
                      <a:endParaRPr lang="sv-SE" sz="18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ctr"/>
                      <a:endParaRPr lang="sv-SE" sz="18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ctr"/>
                      <a:endParaRPr lang="sv-SE" sz="18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1826068918"/>
                  </a:ext>
                </a:extLst>
              </a:tr>
              <a:tr h="176553">
                <a:tc>
                  <a:txBody>
                    <a:bodyPr/>
                    <a:lstStyle/>
                    <a:p>
                      <a:pPr algn="l" rtl="0" fontAlgn="b"/>
                      <a:r>
                        <a:rPr lang="sv-SE" sz="800" b="0" i="0" u="none" strike="noStrike">
                          <a:solidFill>
                            <a:srgbClr val="000000"/>
                          </a:solidFill>
                          <a:effectLst/>
                          <a:latin typeface="Futura Std Book" panose="020B0502020204020303"/>
                        </a:rPr>
                        <a:t>Privat sektor</a:t>
                      </a:r>
                    </a:p>
                  </a:txBody>
                  <a:tcPr marL="5478" marR="5478" marT="5478" marB="0" anchor="b">
                    <a:lnL>
                      <a:noFill/>
                    </a:lnL>
                    <a:lnR>
                      <a:noFill/>
                    </a:lnR>
                    <a:lnT>
                      <a:noFill/>
                    </a:lnT>
                    <a:lnB>
                      <a:noFill/>
                    </a:lnB>
                  </a:tcPr>
                </a:tc>
                <a:tc>
                  <a:txBody>
                    <a:bodyPr/>
                    <a:lstStyle/>
                    <a:p>
                      <a:pPr algn="ctr" rtl="0" fontAlgn="ctr"/>
                      <a:r>
                        <a:rPr lang="sv-SE" sz="800" b="0" i="0" u="none" strike="noStrike">
                          <a:solidFill>
                            <a:srgbClr val="000000"/>
                          </a:solidFill>
                          <a:effectLst/>
                          <a:latin typeface="Futura Std Book" panose="020B0502020204020303"/>
                        </a:rPr>
                        <a:t>8,03</a:t>
                      </a:r>
                    </a:p>
                  </a:txBody>
                  <a:tcPr marL="9525" marR="9525" marT="9525" marB="0" anchor="ctr">
                    <a:lnL>
                      <a:noFill/>
                    </a:lnL>
                    <a:lnR>
                      <a:noFill/>
                    </a:lnR>
                    <a:lnT>
                      <a:noFill/>
                    </a:lnT>
                    <a:lnB>
                      <a:noFill/>
                    </a:lnB>
                  </a:tcPr>
                </a:tc>
                <a:tc>
                  <a:txBody>
                    <a:bodyPr/>
                    <a:lstStyle/>
                    <a:p>
                      <a:pPr algn="ctr" rtl="0" fontAlgn="ctr"/>
                      <a:r>
                        <a:rPr lang="sv-SE" sz="800" b="0" i="0" u="none" strike="noStrike">
                          <a:solidFill>
                            <a:srgbClr val="000000"/>
                          </a:solidFill>
                          <a:effectLst/>
                          <a:latin typeface="Futura Std Book" panose="020B0502020204020303"/>
                        </a:rPr>
                        <a:t>0,60</a:t>
                      </a:r>
                    </a:p>
                  </a:txBody>
                  <a:tcPr marL="9525" marR="9525" marT="9525" marB="0" anchor="ctr">
                    <a:lnL>
                      <a:noFill/>
                    </a:lnL>
                    <a:lnR>
                      <a:noFill/>
                    </a:lnR>
                    <a:lnT>
                      <a:noFill/>
                    </a:lnT>
                    <a:lnB>
                      <a:noFill/>
                    </a:lnB>
                  </a:tcPr>
                </a:tc>
                <a:tc>
                  <a:txBody>
                    <a:bodyPr/>
                    <a:lstStyle/>
                    <a:p>
                      <a:pPr algn="ctr" rtl="0" fontAlgn="ctr"/>
                      <a:r>
                        <a:rPr lang="sv-SE" sz="800" b="0" i="0" u="none" strike="noStrike">
                          <a:solidFill>
                            <a:srgbClr val="000000"/>
                          </a:solidFill>
                          <a:effectLst/>
                          <a:latin typeface="Futura Std Book" panose="020B0502020204020303"/>
                        </a:rPr>
                        <a:t>8,04</a:t>
                      </a:r>
                    </a:p>
                  </a:txBody>
                  <a:tcPr marL="9525" marR="9525" marT="9525" marB="0" anchor="ctr">
                    <a:lnL>
                      <a:noFill/>
                    </a:lnL>
                    <a:lnR>
                      <a:noFill/>
                    </a:lnR>
                    <a:lnT>
                      <a:noFill/>
                    </a:lnT>
                    <a:lnB>
                      <a:noFill/>
                    </a:lnB>
                  </a:tcPr>
                </a:tc>
                <a:tc>
                  <a:txBody>
                    <a:bodyPr/>
                    <a:lstStyle/>
                    <a:p>
                      <a:pPr algn="ctr" rtl="0" fontAlgn="ctr"/>
                      <a:r>
                        <a:rPr lang="sv-SE" sz="800" b="0" i="0" u="none" strike="noStrike">
                          <a:solidFill>
                            <a:srgbClr val="000000"/>
                          </a:solidFill>
                          <a:effectLst/>
                          <a:latin typeface="Futura Std Book" panose="020B0502020204020303"/>
                        </a:rPr>
                        <a:t>14,41</a:t>
                      </a:r>
                    </a:p>
                  </a:txBody>
                  <a:tcPr marL="9525" marR="9525" marT="9525" marB="0" anchor="ctr">
                    <a:lnL>
                      <a:noFill/>
                    </a:lnL>
                    <a:lnR>
                      <a:noFill/>
                    </a:lnR>
                    <a:lnT>
                      <a:noFill/>
                    </a:lnT>
                    <a:lnB>
                      <a:noFill/>
                    </a:lnB>
                  </a:tcPr>
                </a:tc>
                <a:extLst>
                  <a:ext uri="{0D108BD9-81ED-4DB2-BD59-A6C34878D82A}">
                    <a16:rowId xmlns:a16="http://schemas.microsoft.com/office/drawing/2014/main" val="2220849441"/>
                  </a:ext>
                </a:extLst>
              </a:tr>
              <a:tr h="176553">
                <a:tc>
                  <a:txBody>
                    <a:bodyPr/>
                    <a:lstStyle/>
                    <a:p>
                      <a:pPr algn="l" rtl="0" fontAlgn="b"/>
                      <a:r>
                        <a:rPr lang="sv-SE" sz="800" b="0" i="1" u="none" strike="noStrike">
                          <a:solidFill>
                            <a:srgbClr val="000000"/>
                          </a:solidFill>
                          <a:effectLst/>
                          <a:latin typeface="Futura Std Book" panose="020B0502020204020303"/>
                        </a:rPr>
                        <a:t>Industri</a:t>
                      </a:r>
                    </a:p>
                  </a:txBody>
                  <a:tcPr marL="5478" marR="5478" marT="5478" marB="0" anchor="b">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2,30</a:t>
                      </a:r>
                    </a:p>
                  </a:txBody>
                  <a:tcPr marL="9525" marR="9525" marT="9525" marB="0" anchor="ctr">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0,12</a:t>
                      </a:r>
                    </a:p>
                  </a:txBody>
                  <a:tcPr marL="9525" marR="9525" marT="9525" marB="0" anchor="ctr">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5,56</a:t>
                      </a:r>
                    </a:p>
                  </a:txBody>
                  <a:tcPr marL="9525" marR="9525" marT="9525" marB="0" anchor="ctr">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4,81</a:t>
                      </a:r>
                    </a:p>
                  </a:txBody>
                  <a:tcPr marL="9525" marR="9525" marT="9525" marB="0" anchor="ctr">
                    <a:lnL>
                      <a:noFill/>
                    </a:lnL>
                    <a:lnR>
                      <a:noFill/>
                    </a:lnR>
                    <a:lnT>
                      <a:noFill/>
                    </a:lnT>
                    <a:lnB>
                      <a:noFill/>
                    </a:lnB>
                  </a:tcPr>
                </a:tc>
                <a:extLst>
                  <a:ext uri="{0D108BD9-81ED-4DB2-BD59-A6C34878D82A}">
                    <a16:rowId xmlns:a16="http://schemas.microsoft.com/office/drawing/2014/main" val="2596976213"/>
                  </a:ext>
                </a:extLst>
              </a:tr>
              <a:tr h="176553">
                <a:tc>
                  <a:txBody>
                    <a:bodyPr/>
                    <a:lstStyle/>
                    <a:p>
                      <a:pPr algn="l" rtl="0" fontAlgn="b"/>
                      <a:r>
                        <a:rPr lang="sv-SE" sz="800" b="0" i="1" u="none" strike="noStrike">
                          <a:solidFill>
                            <a:srgbClr val="000000"/>
                          </a:solidFill>
                          <a:effectLst/>
                          <a:latin typeface="Futura Std Book" panose="020B0502020204020303"/>
                        </a:rPr>
                        <a:t>Tjänster</a:t>
                      </a:r>
                    </a:p>
                  </a:txBody>
                  <a:tcPr marL="5478" marR="5478" marT="5478" marB="0" anchor="b">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4,47</a:t>
                      </a:r>
                    </a:p>
                  </a:txBody>
                  <a:tcPr marL="9525" marR="9525" marT="9525" marB="0" anchor="ctr">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0,36</a:t>
                      </a:r>
                    </a:p>
                  </a:txBody>
                  <a:tcPr marL="9525" marR="9525" marT="9525" marB="0" anchor="ctr">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8,86</a:t>
                      </a:r>
                    </a:p>
                  </a:txBody>
                  <a:tcPr marL="9525" marR="9525" marT="9525" marB="0" anchor="ctr">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16,06</a:t>
                      </a:r>
                    </a:p>
                  </a:txBody>
                  <a:tcPr marL="9525" marR="9525" marT="9525" marB="0" anchor="ctr">
                    <a:lnL>
                      <a:noFill/>
                    </a:lnL>
                    <a:lnR>
                      <a:noFill/>
                    </a:lnR>
                    <a:lnT>
                      <a:noFill/>
                    </a:lnT>
                    <a:lnB>
                      <a:noFill/>
                    </a:lnB>
                  </a:tcPr>
                </a:tc>
                <a:extLst>
                  <a:ext uri="{0D108BD9-81ED-4DB2-BD59-A6C34878D82A}">
                    <a16:rowId xmlns:a16="http://schemas.microsoft.com/office/drawing/2014/main" val="2083154827"/>
                  </a:ext>
                </a:extLst>
              </a:tr>
              <a:tr h="176553">
                <a:tc>
                  <a:txBody>
                    <a:bodyPr/>
                    <a:lstStyle/>
                    <a:p>
                      <a:pPr algn="l" rtl="0" fontAlgn="b"/>
                      <a:r>
                        <a:rPr lang="sv-SE" sz="800" b="0" i="1" u="none" strike="noStrike">
                          <a:solidFill>
                            <a:srgbClr val="000000"/>
                          </a:solidFill>
                          <a:effectLst/>
                          <a:latin typeface="Futura Std Book" panose="020B0502020204020303"/>
                        </a:rPr>
                        <a:t>Övrigt*</a:t>
                      </a:r>
                    </a:p>
                  </a:txBody>
                  <a:tcPr marL="5478" marR="5478" marT="5478" marB="0" anchor="b">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1,27</a:t>
                      </a:r>
                    </a:p>
                  </a:txBody>
                  <a:tcPr marL="9525" marR="9525" marT="9525" marB="0" anchor="ctr">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0,11</a:t>
                      </a:r>
                    </a:p>
                  </a:txBody>
                  <a:tcPr marL="9525" marR="9525" marT="9525" marB="0" anchor="ctr">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9,79</a:t>
                      </a:r>
                    </a:p>
                  </a:txBody>
                  <a:tcPr marL="9525" marR="9525" marT="9525" marB="0" anchor="ctr">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29,49</a:t>
                      </a:r>
                    </a:p>
                  </a:txBody>
                  <a:tcPr marL="9525" marR="9525" marT="9525" marB="0" anchor="ctr">
                    <a:lnL>
                      <a:noFill/>
                    </a:lnL>
                    <a:lnR>
                      <a:noFill/>
                    </a:lnR>
                    <a:lnT>
                      <a:noFill/>
                    </a:lnT>
                    <a:lnB>
                      <a:noFill/>
                    </a:lnB>
                  </a:tcPr>
                </a:tc>
                <a:extLst>
                  <a:ext uri="{0D108BD9-81ED-4DB2-BD59-A6C34878D82A}">
                    <a16:rowId xmlns:a16="http://schemas.microsoft.com/office/drawing/2014/main" val="2272733670"/>
                  </a:ext>
                </a:extLst>
              </a:tr>
              <a:tr h="184756">
                <a:tc>
                  <a:txBody>
                    <a:bodyPr/>
                    <a:lstStyle/>
                    <a:p>
                      <a:pPr algn="l" rtl="0" fontAlgn="b"/>
                      <a:r>
                        <a:rPr lang="sv-SE" sz="800" b="0" i="0" u="none" strike="noStrike" dirty="0">
                          <a:solidFill>
                            <a:srgbClr val="000000"/>
                          </a:solidFill>
                          <a:effectLst/>
                          <a:latin typeface="Futura Std Book" panose="020B0502020204020303"/>
                        </a:rPr>
                        <a:t>Offentlig sektor**</a:t>
                      </a:r>
                    </a:p>
                  </a:txBody>
                  <a:tcPr marL="5478" marR="5478" marT="5478" marB="0" anchor="b">
                    <a:lnL>
                      <a:noFill/>
                    </a:lnL>
                    <a:lnR>
                      <a:noFill/>
                    </a:lnR>
                    <a:lnT>
                      <a:noFill/>
                    </a:lnT>
                    <a:lnB>
                      <a:noFill/>
                    </a:lnB>
                  </a:tcPr>
                </a:tc>
                <a:tc>
                  <a:txBody>
                    <a:bodyPr/>
                    <a:lstStyle/>
                    <a:p>
                      <a:pPr algn="ctr" rtl="0" fontAlgn="ctr"/>
                      <a:r>
                        <a:rPr lang="sv-SE" sz="800" b="0" i="0" u="none" strike="noStrike">
                          <a:solidFill>
                            <a:srgbClr val="000000"/>
                          </a:solidFill>
                          <a:effectLst/>
                          <a:latin typeface="Futura Std Book" panose="020B0502020204020303"/>
                        </a:rPr>
                        <a:t>4,26</a:t>
                      </a:r>
                    </a:p>
                  </a:txBody>
                  <a:tcPr marL="9525" marR="9525" marT="9525" marB="0" anchor="ctr">
                    <a:lnL>
                      <a:noFill/>
                    </a:lnL>
                    <a:lnR>
                      <a:noFill/>
                    </a:lnR>
                    <a:lnT>
                      <a:noFill/>
                    </a:lnT>
                    <a:lnB>
                      <a:noFill/>
                    </a:lnB>
                  </a:tcPr>
                </a:tc>
                <a:tc>
                  <a:txBody>
                    <a:bodyPr/>
                    <a:lstStyle/>
                    <a:p>
                      <a:pPr algn="ctr" rtl="0" fontAlgn="ctr"/>
                      <a:r>
                        <a:rPr lang="sv-SE" sz="800" b="0" i="0" u="none" strike="noStrike">
                          <a:solidFill>
                            <a:srgbClr val="000000"/>
                          </a:solidFill>
                          <a:effectLst/>
                          <a:latin typeface="Futura Std Book" panose="020B0502020204020303"/>
                        </a:rPr>
                        <a:t>0,22</a:t>
                      </a:r>
                    </a:p>
                  </a:txBody>
                  <a:tcPr marL="9525" marR="9525" marT="9525" marB="0" anchor="ctr">
                    <a:lnL>
                      <a:noFill/>
                    </a:lnL>
                    <a:lnR>
                      <a:noFill/>
                    </a:lnR>
                    <a:lnT>
                      <a:noFill/>
                    </a:lnT>
                    <a:lnB>
                      <a:noFill/>
                    </a:lnB>
                  </a:tcPr>
                </a:tc>
                <a:tc>
                  <a:txBody>
                    <a:bodyPr/>
                    <a:lstStyle/>
                    <a:p>
                      <a:pPr algn="ctr" rtl="0" fontAlgn="ctr"/>
                      <a:r>
                        <a:rPr lang="sv-SE" sz="800" b="0" i="0" u="none" strike="noStrike">
                          <a:solidFill>
                            <a:srgbClr val="000000"/>
                          </a:solidFill>
                          <a:effectLst/>
                          <a:latin typeface="Futura Std Book" panose="020B0502020204020303"/>
                        </a:rPr>
                        <a:t>5,38</a:t>
                      </a:r>
                    </a:p>
                  </a:txBody>
                  <a:tcPr marL="9525" marR="9525" marT="9525" marB="0" anchor="ctr">
                    <a:lnL>
                      <a:noFill/>
                    </a:lnL>
                    <a:lnR>
                      <a:noFill/>
                    </a:lnR>
                    <a:lnT>
                      <a:noFill/>
                    </a:lnT>
                    <a:lnB>
                      <a:noFill/>
                    </a:lnB>
                  </a:tcPr>
                </a:tc>
                <a:tc>
                  <a:txBody>
                    <a:bodyPr/>
                    <a:lstStyle/>
                    <a:p>
                      <a:pPr algn="ctr" rtl="0" fontAlgn="ctr"/>
                      <a:r>
                        <a:rPr lang="sv-SE" sz="800" b="0" i="0" u="none" strike="noStrike">
                          <a:solidFill>
                            <a:srgbClr val="000000"/>
                          </a:solidFill>
                          <a:effectLst/>
                          <a:latin typeface="Futura Std Book" panose="020B0502020204020303"/>
                        </a:rPr>
                        <a:t>16,95</a:t>
                      </a:r>
                    </a:p>
                  </a:txBody>
                  <a:tcPr marL="9525" marR="9525" marT="9525" marB="0" anchor="ctr">
                    <a:lnL>
                      <a:noFill/>
                    </a:lnL>
                    <a:lnR>
                      <a:noFill/>
                    </a:lnR>
                    <a:lnT>
                      <a:noFill/>
                    </a:lnT>
                    <a:lnB>
                      <a:noFill/>
                    </a:lnB>
                  </a:tcPr>
                </a:tc>
                <a:extLst>
                  <a:ext uri="{0D108BD9-81ED-4DB2-BD59-A6C34878D82A}">
                    <a16:rowId xmlns:a16="http://schemas.microsoft.com/office/drawing/2014/main" val="3356123350"/>
                  </a:ext>
                </a:extLst>
              </a:tr>
              <a:tr h="176553">
                <a:tc>
                  <a:txBody>
                    <a:bodyPr/>
                    <a:lstStyle/>
                    <a:p>
                      <a:pPr algn="l" rtl="0" fontAlgn="b"/>
                      <a:r>
                        <a:rPr lang="sv-SE" sz="800" b="1" i="0" u="none" strike="noStrike" dirty="0">
                          <a:solidFill>
                            <a:srgbClr val="000000"/>
                          </a:solidFill>
                          <a:effectLst/>
                          <a:latin typeface="Futura Std Book" panose="020B0502020204020303"/>
                        </a:rPr>
                        <a:t>Totalt</a:t>
                      </a:r>
                      <a:r>
                        <a:rPr lang="sv-SE" sz="800" b="0" i="0" u="none" strike="noStrike" dirty="0">
                          <a:solidFill>
                            <a:srgbClr val="000000"/>
                          </a:solidFill>
                          <a:effectLst/>
                          <a:latin typeface="Futura Std Book" panose="020B0502020204020303"/>
                        </a:rPr>
                        <a:t> </a:t>
                      </a:r>
                    </a:p>
                  </a:txBody>
                  <a:tcPr marL="5478" marR="5478" marT="5478" marB="0" anchor="b">
                    <a:lnL>
                      <a:noFill/>
                    </a:lnL>
                    <a:lnR>
                      <a:noFill/>
                    </a:lnR>
                    <a:lnT>
                      <a:noFill/>
                    </a:lnT>
                    <a:lnB>
                      <a:noFill/>
                    </a:lnB>
                  </a:tcPr>
                </a:tc>
                <a:tc>
                  <a:txBody>
                    <a:bodyPr/>
                    <a:lstStyle/>
                    <a:p>
                      <a:pPr algn="ctr" rtl="0" fontAlgn="ctr"/>
                      <a:r>
                        <a:rPr lang="sv-SE" sz="800" b="1" i="0" u="none" strike="noStrike">
                          <a:solidFill>
                            <a:srgbClr val="000000"/>
                          </a:solidFill>
                          <a:effectLst/>
                          <a:latin typeface="Futura Std Book" panose="020B0502020204020303"/>
                        </a:rPr>
                        <a:t>12,30</a:t>
                      </a:r>
                    </a:p>
                  </a:txBody>
                  <a:tcPr marL="9525" marR="9525" marT="9525" marB="0" anchor="ctr">
                    <a:lnL>
                      <a:noFill/>
                    </a:lnL>
                    <a:lnR>
                      <a:noFill/>
                    </a:lnR>
                    <a:lnT>
                      <a:noFill/>
                    </a:lnT>
                    <a:lnB>
                      <a:noFill/>
                    </a:lnB>
                  </a:tcPr>
                </a:tc>
                <a:tc>
                  <a:txBody>
                    <a:bodyPr/>
                    <a:lstStyle/>
                    <a:p>
                      <a:pPr algn="ctr" rtl="0" fontAlgn="ctr"/>
                      <a:r>
                        <a:rPr lang="sv-SE" sz="800" b="1" i="0" u="none" strike="noStrike">
                          <a:solidFill>
                            <a:srgbClr val="000000"/>
                          </a:solidFill>
                          <a:effectLst/>
                          <a:latin typeface="Futura Std Book" panose="020B0502020204020303"/>
                        </a:rPr>
                        <a:t>0,82</a:t>
                      </a:r>
                    </a:p>
                  </a:txBody>
                  <a:tcPr marL="9525" marR="9525" marT="9525" marB="0" anchor="ctr">
                    <a:lnL>
                      <a:noFill/>
                    </a:lnL>
                    <a:lnR>
                      <a:noFill/>
                    </a:lnR>
                    <a:lnT>
                      <a:noFill/>
                    </a:lnT>
                    <a:lnB>
                      <a:noFill/>
                    </a:lnB>
                  </a:tcPr>
                </a:tc>
                <a:tc>
                  <a:txBody>
                    <a:bodyPr/>
                    <a:lstStyle/>
                    <a:p>
                      <a:pPr algn="ctr" rtl="0" fontAlgn="ctr"/>
                      <a:r>
                        <a:rPr lang="sv-SE" sz="800" b="1" i="0" u="none" strike="noStrike">
                          <a:solidFill>
                            <a:srgbClr val="000000"/>
                          </a:solidFill>
                          <a:effectLst/>
                          <a:latin typeface="Futura Std Book" panose="020B0502020204020303"/>
                        </a:rPr>
                        <a:t>7,10</a:t>
                      </a:r>
                    </a:p>
                  </a:txBody>
                  <a:tcPr marL="9525" marR="9525" marT="9525" marB="0" anchor="ctr">
                    <a:lnL>
                      <a:noFill/>
                    </a:lnL>
                    <a:lnR>
                      <a:noFill/>
                    </a:lnR>
                    <a:lnT>
                      <a:noFill/>
                    </a:lnT>
                    <a:lnB>
                      <a:noFill/>
                    </a:lnB>
                  </a:tcPr>
                </a:tc>
                <a:tc>
                  <a:txBody>
                    <a:bodyPr/>
                    <a:lstStyle/>
                    <a:p>
                      <a:pPr algn="ctr" rtl="0" fontAlgn="ctr"/>
                      <a:r>
                        <a:rPr lang="sv-SE" sz="800" b="1" i="0" u="none" strike="noStrike" dirty="0">
                          <a:solidFill>
                            <a:srgbClr val="000000"/>
                          </a:solidFill>
                          <a:effectLst/>
                          <a:latin typeface="Futura Std Book" panose="020B0502020204020303"/>
                        </a:rPr>
                        <a:t>15,28</a:t>
                      </a:r>
                    </a:p>
                  </a:txBody>
                  <a:tcPr marL="9525" marR="9525" marT="9525" marB="0" anchor="ctr">
                    <a:lnL>
                      <a:noFill/>
                    </a:lnL>
                    <a:lnR>
                      <a:noFill/>
                    </a:lnR>
                    <a:lnT>
                      <a:noFill/>
                    </a:lnT>
                    <a:lnB>
                      <a:noFill/>
                    </a:lnB>
                  </a:tcPr>
                </a:tc>
                <a:extLst>
                  <a:ext uri="{0D108BD9-81ED-4DB2-BD59-A6C34878D82A}">
                    <a16:rowId xmlns:a16="http://schemas.microsoft.com/office/drawing/2014/main" val="549288381"/>
                  </a:ext>
                </a:extLst>
              </a:tr>
            </a:tbl>
          </a:graphicData>
        </a:graphic>
      </p:graphicFrame>
      <p:sp>
        <p:nvSpPr>
          <p:cNvPr id="8" name="Rektangel 7">
            <a:extLst>
              <a:ext uri="{FF2B5EF4-FFF2-40B4-BE49-F238E27FC236}">
                <a16:creationId xmlns:a16="http://schemas.microsoft.com/office/drawing/2014/main" id="{F0E9C705-C75B-4A93-991A-8BE170A98BF9}"/>
              </a:ext>
            </a:extLst>
          </p:cNvPr>
          <p:cNvSpPr/>
          <p:nvPr/>
        </p:nvSpPr>
        <p:spPr>
          <a:xfrm>
            <a:off x="6167438" y="6124679"/>
            <a:ext cx="3564132" cy="200055"/>
          </a:xfrm>
          <a:prstGeom prst="rect">
            <a:avLst/>
          </a:prstGeom>
        </p:spPr>
        <p:txBody>
          <a:bodyPr wrap="square">
            <a:spAutoFit/>
          </a:bodyPr>
          <a:lstStyle/>
          <a:p>
            <a:r>
              <a:rPr lang="sv-SE" sz="700" dirty="0"/>
              <a:t>* I övrigt ingår jordbruk, skogsbruk och fiske, byggverksamhet samt okänd näringsgren</a:t>
            </a:r>
          </a:p>
        </p:txBody>
      </p:sp>
      <p:graphicFrame>
        <p:nvGraphicFramePr>
          <p:cNvPr id="10" name="Diagram 9">
            <a:extLst>
              <a:ext uri="{FF2B5EF4-FFF2-40B4-BE49-F238E27FC236}">
                <a16:creationId xmlns:a16="http://schemas.microsoft.com/office/drawing/2014/main" id="{DA3BBE49-CDB3-4C3C-B50E-5F8EBD7E4BDA}"/>
              </a:ext>
            </a:extLst>
          </p:cNvPr>
          <p:cNvGraphicFramePr>
            <a:graphicFrameLocks/>
          </p:cNvGraphicFramePr>
          <p:nvPr>
            <p:extLst>
              <p:ext uri="{D42A27DB-BD31-4B8C-83A1-F6EECF244321}">
                <p14:modId xmlns:p14="http://schemas.microsoft.com/office/powerpoint/2010/main" val="3654098392"/>
              </p:ext>
            </p:extLst>
          </p:nvPr>
        </p:nvGraphicFramePr>
        <p:xfrm>
          <a:off x="591390" y="1961569"/>
          <a:ext cx="5591176" cy="37879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01102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32409" y="292099"/>
            <a:ext cx="8426449" cy="1113955"/>
          </a:xfrm>
        </p:spPr>
        <p:txBody>
          <a:bodyPr/>
          <a:lstStyle/>
          <a:p>
            <a:r>
              <a:rPr lang="sv-SE" dirty="0"/>
              <a:t>Nyföretagande</a:t>
            </a:r>
          </a:p>
        </p:txBody>
      </p:sp>
      <p:sp>
        <p:nvSpPr>
          <p:cNvPr id="8" name="textruta 7">
            <a:extLst>
              <a:ext uri="{FF2B5EF4-FFF2-40B4-BE49-F238E27FC236}">
                <a16:creationId xmlns:a16="http://schemas.microsoft.com/office/drawing/2014/main" id="{B79D6868-AEFB-4F6E-A0E9-CF7AB0F1BC33}"/>
              </a:ext>
            </a:extLst>
          </p:cNvPr>
          <p:cNvSpPr txBox="1"/>
          <p:nvPr/>
        </p:nvSpPr>
        <p:spPr>
          <a:xfrm>
            <a:off x="732409" y="5756989"/>
            <a:ext cx="1149674" cy="215444"/>
          </a:xfrm>
          <a:prstGeom prst="rect">
            <a:avLst/>
          </a:prstGeom>
          <a:noFill/>
        </p:spPr>
        <p:txBody>
          <a:bodyPr wrap="none" rtlCol="0">
            <a:spAutoFit/>
          </a:bodyPr>
          <a:lstStyle/>
          <a:p>
            <a:r>
              <a:rPr lang="sv-SE" sz="800" dirty="0"/>
              <a:t>Källa: Bolagsverket </a:t>
            </a:r>
          </a:p>
        </p:txBody>
      </p:sp>
      <p:sp>
        <p:nvSpPr>
          <p:cNvPr id="10" name="Rektangel 9">
            <a:extLst>
              <a:ext uri="{FF2B5EF4-FFF2-40B4-BE49-F238E27FC236}">
                <a16:creationId xmlns:a16="http://schemas.microsoft.com/office/drawing/2014/main" id="{5172B7A3-1950-454E-A840-C9FF0842E69C}"/>
              </a:ext>
            </a:extLst>
          </p:cNvPr>
          <p:cNvSpPr/>
          <p:nvPr/>
        </p:nvSpPr>
        <p:spPr>
          <a:xfrm>
            <a:off x="6755219" y="3429000"/>
            <a:ext cx="4722408" cy="2543433"/>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1" name="Platshållare för innehåll 3">
            <a:extLst>
              <a:ext uri="{FF2B5EF4-FFF2-40B4-BE49-F238E27FC236}">
                <a16:creationId xmlns:a16="http://schemas.microsoft.com/office/drawing/2014/main" id="{85924509-F5D5-4A53-BD50-0F194E9EB15E}"/>
              </a:ext>
            </a:extLst>
          </p:cNvPr>
          <p:cNvSpPr>
            <a:spLocks noGrp="1"/>
          </p:cNvSpPr>
          <p:nvPr>
            <p:ph sz="half" idx="2"/>
          </p:nvPr>
        </p:nvSpPr>
        <p:spPr>
          <a:xfrm>
            <a:off x="6755216" y="1733853"/>
            <a:ext cx="4722408" cy="1711279"/>
          </a:xfrm>
        </p:spPr>
        <p:txBody>
          <a:bodyPr/>
          <a:lstStyle/>
          <a:p>
            <a:pPr lvl="4"/>
            <a:r>
              <a:rPr lang="sv-SE" sz="1400" dirty="0"/>
              <a:t>Antalet nyföretagande har minskat något i länet medan det i Stockholmsregionen och övriga landet har ökat.</a:t>
            </a:r>
          </a:p>
          <a:p>
            <a:pPr lvl="4"/>
            <a:r>
              <a:rPr lang="sv-SE" sz="1400" dirty="0"/>
              <a:t>Av länets samtliga nyregistrerade företag var </a:t>
            </a:r>
            <a:br>
              <a:rPr lang="sv-SE" sz="1400" dirty="0"/>
            </a:br>
            <a:r>
              <a:rPr lang="sv-SE" sz="1400" dirty="0"/>
              <a:t>264 av 342 aktiebolag.</a:t>
            </a:r>
          </a:p>
          <a:p>
            <a:pPr lvl="4"/>
            <a:endParaRPr lang="sv-SE" sz="1400" dirty="0"/>
          </a:p>
          <a:p>
            <a:endParaRPr lang="sv-SE" sz="1600" dirty="0"/>
          </a:p>
        </p:txBody>
      </p:sp>
      <p:sp>
        <p:nvSpPr>
          <p:cNvPr id="27" name="textruta 26">
            <a:extLst>
              <a:ext uri="{FF2B5EF4-FFF2-40B4-BE49-F238E27FC236}">
                <a16:creationId xmlns:a16="http://schemas.microsoft.com/office/drawing/2014/main" id="{6945BE6D-16A8-4FB0-B582-95C86CA8F41F}"/>
              </a:ext>
            </a:extLst>
          </p:cNvPr>
          <p:cNvSpPr txBox="1"/>
          <p:nvPr/>
        </p:nvSpPr>
        <p:spPr>
          <a:xfrm>
            <a:off x="6755216" y="3429000"/>
            <a:ext cx="1864613" cy="276999"/>
          </a:xfrm>
          <a:prstGeom prst="rect">
            <a:avLst/>
          </a:prstGeom>
          <a:noFill/>
        </p:spPr>
        <p:txBody>
          <a:bodyPr wrap="none" rtlCol="0">
            <a:spAutoFit/>
          </a:bodyPr>
          <a:lstStyle/>
          <a:p>
            <a:r>
              <a:rPr lang="sv-SE" sz="1200" b="1" dirty="0">
                <a:latin typeface="+mj-lt"/>
                <a:cs typeface="Arial" panose="020B0604020202020204" pitchFamily="34" charset="0"/>
              </a:rPr>
              <a:t>Nyregistrerade företag</a:t>
            </a:r>
          </a:p>
        </p:txBody>
      </p:sp>
      <p:sp>
        <p:nvSpPr>
          <p:cNvPr id="37" name="textruta 36">
            <a:extLst>
              <a:ext uri="{FF2B5EF4-FFF2-40B4-BE49-F238E27FC236}">
                <a16:creationId xmlns:a16="http://schemas.microsoft.com/office/drawing/2014/main" id="{AA5C7BA9-BFDC-48E1-9434-68AD052BEC58}"/>
              </a:ext>
            </a:extLst>
          </p:cNvPr>
          <p:cNvSpPr txBox="1"/>
          <p:nvPr/>
        </p:nvSpPr>
        <p:spPr>
          <a:xfrm>
            <a:off x="10316422" y="5972433"/>
            <a:ext cx="1181734" cy="184666"/>
          </a:xfrm>
          <a:prstGeom prst="rect">
            <a:avLst/>
          </a:prstGeom>
          <a:noFill/>
        </p:spPr>
        <p:txBody>
          <a:bodyPr wrap="none" rtlCol="0">
            <a:spAutoFit/>
          </a:bodyPr>
          <a:lstStyle/>
          <a:p>
            <a:r>
              <a:rPr lang="sv-SE" sz="600" dirty="0"/>
              <a:t>* De fyra senaste kvartalen</a:t>
            </a:r>
          </a:p>
        </p:txBody>
      </p:sp>
      <p:sp>
        <p:nvSpPr>
          <p:cNvPr id="25" name="textruta 24">
            <a:extLst>
              <a:ext uri="{FF2B5EF4-FFF2-40B4-BE49-F238E27FC236}">
                <a16:creationId xmlns:a16="http://schemas.microsoft.com/office/drawing/2014/main" id="{6AEEC28D-7035-4B16-8EEC-D32667B73FBA}"/>
              </a:ext>
            </a:extLst>
          </p:cNvPr>
          <p:cNvSpPr txBox="1"/>
          <p:nvPr/>
        </p:nvSpPr>
        <p:spPr>
          <a:xfrm>
            <a:off x="732409" y="1453192"/>
            <a:ext cx="3773790" cy="492443"/>
          </a:xfrm>
          <a:prstGeom prst="rect">
            <a:avLst/>
          </a:prstGeom>
          <a:noFill/>
        </p:spPr>
        <p:txBody>
          <a:bodyPr wrap="none" rtlCol="0">
            <a:spAutoFit/>
          </a:bodyPr>
          <a:lstStyle/>
          <a:p>
            <a:r>
              <a:rPr lang="sv-SE" sz="1400" b="1" dirty="0"/>
              <a:t>Nyregistrerade företag</a:t>
            </a:r>
            <a:r>
              <a:rPr lang="sv-SE" sz="1400" dirty="0"/>
              <a:t/>
            </a:r>
            <a:br>
              <a:rPr lang="sv-SE" sz="1400" dirty="0"/>
            </a:br>
            <a:r>
              <a:rPr lang="sv-SE" sz="1200" dirty="0"/>
              <a:t>Säsongsrensade värden (glidande medelvärde)</a:t>
            </a:r>
            <a:endParaRPr lang="sv-SE" sz="1400" dirty="0"/>
          </a:p>
        </p:txBody>
      </p:sp>
      <p:graphicFrame>
        <p:nvGraphicFramePr>
          <p:cNvPr id="29" name="Tabell 28">
            <a:extLst>
              <a:ext uri="{FF2B5EF4-FFF2-40B4-BE49-F238E27FC236}">
                <a16:creationId xmlns:a16="http://schemas.microsoft.com/office/drawing/2014/main" id="{D2E691CC-4F54-43E0-9C6C-C038162E6CB4}"/>
              </a:ext>
            </a:extLst>
          </p:cNvPr>
          <p:cNvGraphicFramePr>
            <a:graphicFrameLocks noGrp="1"/>
          </p:cNvGraphicFramePr>
          <p:nvPr>
            <p:extLst>
              <p:ext uri="{D42A27DB-BD31-4B8C-83A1-F6EECF244321}">
                <p14:modId xmlns:p14="http://schemas.microsoft.com/office/powerpoint/2010/main" val="3405165146"/>
              </p:ext>
            </p:extLst>
          </p:nvPr>
        </p:nvGraphicFramePr>
        <p:xfrm>
          <a:off x="6755215" y="3705999"/>
          <a:ext cx="4722409" cy="2266432"/>
        </p:xfrm>
        <a:graphic>
          <a:graphicData uri="http://schemas.openxmlformats.org/drawingml/2006/table">
            <a:tbl>
              <a:tblPr bandRow="1">
                <a:tableStyleId>{2D5ABB26-0587-4C30-8999-92F81FD0307C}</a:tableStyleId>
              </a:tblPr>
              <a:tblGrid>
                <a:gridCol w="1542573">
                  <a:extLst>
                    <a:ext uri="{9D8B030D-6E8A-4147-A177-3AD203B41FA5}">
                      <a16:colId xmlns:a16="http://schemas.microsoft.com/office/drawing/2014/main" val="1678076792"/>
                    </a:ext>
                  </a:extLst>
                </a:gridCol>
                <a:gridCol w="685095">
                  <a:extLst>
                    <a:ext uri="{9D8B030D-6E8A-4147-A177-3AD203B41FA5}">
                      <a16:colId xmlns:a16="http://schemas.microsoft.com/office/drawing/2014/main" val="2601369493"/>
                    </a:ext>
                  </a:extLst>
                </a:gridCol>
                <a:gridCol w="777235">
                  <a:extLst>
                    <a:ext uri="{9D8B030D-6E8A-4147-A177-3AD203B41FA5}">
                      <a16:colId xmlns:a16="http://schemas.microsoft.com/office/drawing/2014/main" val="2395970223"/>
                    </a:ext>
                  </a:extLst>
                </a:gridCol>
                <a:gridCol w="615311">
                  <a:extLst>
                    <a:ext uri="{9D8B030D-6E8A-4147-A177-3AD203B41FA5}">
                      <a16:colId xmlns:a16="http://schemas.microsoft.com/office/drawing/2014/main" val="3235649811"/>
                    </a:ext>
                  </a:extLst>
                </a:gridCol>
                <a:gridCol w="561337">
                  <a:extLst>
                    <a:ext uri="{9D8B030D-6E8A-4147-A177-3AD203B41FA5}">
                      <a16:colId xmlns:a16="http://schemas.microsoft.com/office/drawing/2014/main" val="1050073455"/>
                    </a:ext>
                  </a:extLst>
                </a:gridCol>
                <a:gridCol w="540858">
                  <a:extLst>
                    <a:ext uri="{9D8B030D-6E8A-4147-A177-3AD203B41FA5}">
                      <a16:colId xmlns:a16="http://schemas.microsoft.com/office/drawing/2014/main" val="3827523272"/>
                    </a:ext>
                  </a:extLst>
                </a:gridCol>
              </a:tblGrid>
              <a:tr h="281839">
                <a:tc>
                  <a:txBody>
                    <a:bodyPr/>
                    <a:lstStyle>
                      <a:lvl1pPr marL="0" algn="l" defTabSz="914400" rtl="0" eaLnBrk="1" latinLnBrk="0" hangingPunct="1">
                        <a:defRPr sz="1800" kern="1200">
                          <a:solidFill>
                            <a:schemeClr val="tx1"/>
                          </a:solidFill>
                          <a:latin typeface="Futura Std Book"/>
                        </a:defRPr>
                      </a:lvl1pPr>
                      <a:lvl2pPr marL="457200" algn="l" defTabSz="914400" rtl="0" eaLnBrk="1" latinLnBrk="0" hangingPunct="1">
                        <a:defRPr sz="1800" kern="1200">
                          <a:solidFill>
                            <a:schemeClr val="tx1"/>
                          </a:solidFill>
                          <a:latin typeface="Futura Std Book"/>
                        </a:defRPr>
                      </a:lvl2pPr>
                      <a:lvl3pPr marL="914400" algn="l" defTabSz="914400" rtl="0" eaLnBrk="1" latinLnBrk="0" hangingPunct="1">
                        <a:defRPr sz="1800" kern="1200">
                          <a:solidFill>
                            <a:schemeClr val="tx1"/>
                          </a:solidFill>
                          <a:latin typeface="Futura Std Book"/>
                        </a:defRPr>
                      </a:lvl3pPr>
                      <a:lvl4pPr marL="1371600" algn="l" defTabSz="914400" rtl="0" eaLnBrk="1" latinLnBrk="0" hangingPunct="1">
                        <a:defRPr sz="1800" kern="1200">
                          <a:solidFill>
                            <a:schemeClr val="tx1"/>
                          </a:solidFill>
                          <a:latin typeface="Futura Std Book"/>
                        </a:defRPr>
                      </a:lvl4pPr>
                      <a:lvl5pPr marL="1828800" algn="l" defTabSz="914400" rtl="0" eaLnBrk="1" latinLnBrk="0" hangingPunct="1">
                        <a:defRPr sz="1800" kern="1200">
                          <a:solidFill>
                            <a:schemeClr val="tx1"/>
                          </a:solidFill>
                          <a:latin typeface="Futura Std Book"/>
                        </a:defRPr>
                      </a:lvl5pPr>
                      <a:lvl6pPr marL="2286000" algn="l" defTabSz="914400" rtl="0" eaLnBrk="1" latinLnBrk="0" hangingPunct="1">
                        <a:defRPr sz="1800" kern="1200">
                          <a:solidFill>
                            <a:schemeClr val="tx1"/>
                          </a:solidFill>
                          <a:latin typeface="Futura Std Book"/>
                        </a:defRPr>
                      </a:lvl6pPr>
                      <a:lvl7pPr marL="2743200" algn="l" defTabSz="914400" rtl="0" eaLnBrk="1" latinLnBrk="0" hangingPunct="1">
                        <a:defRPr sz="1800" kern="1200">
                          <a:solidFill>
                            <a:schemeClr val="tx1"/>
                          </a:solidFill>
                          <a:latin typeface="Futura Std Book"/>
                        </a:defRPr>
                      </a:lvl7pPr>
                      <a:lvl8pPr marL="3200400" algn="l" defTabSz="914400" rtl="0" eaLnBrk="1" latinLnBrk="0" hangingPunct="1">
                        <a:defRPr sz="1800" kern="1200">
                          <a:solidFill>
                            <a:schemeClr val="tx1"/>
                          </a:solidFill>
                          <a:latin typeface="Futura Std Book"/>
                        </a:defRPr>
                      </a:lvl8pPr>
                      <a:lvl9pPr marL="3657600" algn="l" defTabSz="914400" rtl="0" eaLnBrk="1" latinLnBrk="0" hangingPunct="1">
                        <a:defRPr sz="1800" kern="1200">
                          <a:solidFill>
                            <a:schemeClr val="tx1"/>
                          </a:solidFill>
                          <a:latin typeface="Futura Std Book"/>
                        </a:defRPr>
                      </a:lvl9pPr>
                    </a:lstStyle>
                    <a:p>
                      <a:pPr marL="72000" algn="l" fontAlgn="b"/>
                      <a:endParaRPr lang="sv-SE" sz="800" b="0" i="0" u="none" strike="noStrike" dirty="0">
                        <a:solidFill>
                          <a:srgbClr val="000000"/>
                        </a:solidFill>
                        <a:effectLst/>
                        <a:latin typeface="Futura Std Book" panose="020B0502020204020303"/>
                      </a:endParaRPr>
                    </a:p>
                  </a:txBody>
                  <a:tcPr marL="0" marR="0" marT="0" marB="0" anchor="b"/>
                </a:tc>
                <a:tc>
                  <a:txBody>
                    <a:bodyPr/>
                    <a:lstStyle>
                      <a:lvl1pPr marL="0" algn="l" defTabSz="914400" rtl="0" eaLnBrk="1" latinLnBrk="0" hangingPunct="1">
                        <a:defRPr sz="1800" kern="1200">
                          <a:solidFill>
                            <a:schemeClr val="tx1"/>
                          </a:solidFill>
                          <a:latin typeface="Futura Std Book"/>
                        </a:defRPr>
                      </a:lvl1pPr>
                      <a:lvl2pPr marL="457200" algn="l" defTabSz="914400" rtl="0" eaLnBrk="1" latinLnBrk="0" hangingPunct="1">
                        <a:defRPr sz="1800" kern="1200">
                          <a:solidFill>
                            <a:schemeClr val="tx1"/>
                          </a:solidFill>
                          <a:latin typeface="Futura Std Book"/>
                        </a:defRPr>
                      </a:lvl2pPr>
                      <a:lvl3pPr marL="914400" algn="l" defTabSz="914400" rtl="0" eaLnBrk="1" latinLnBrk="0" hangingPunct="1">
                        <a:defRPr sz="1800" kern="1200">
                          <a:solidFill>
                            <a:schemeClr val="tx1"/>
                          </a:solidFill>
                          <a:latin typeface="Futura Std Book"/>
                        </a:defRPr>
                      </a:lvl3pPr>
                      <a:lvl4pPr marL="1371600" algn="l" defTabSz="914400" rtl="0" eaLnBrk="1" latinLnBrk="0" hangingPunct="1">
                        <a:defRPr sz="1800" kern="1200">
                          <a:solidFill>
                            <a:schemeClr val="tx1"/>
                          </a:solidFill>
                          <a:latin typeface="Futura Std Book"/>
                        </a:defRPr>
                      </a:lvl4pPr>
                      <a:lvl5pPr marL="1828800" algn="l" defTabSz="914400" rtl="0" eaLnBrk="1" latinLnBrk="0" hangingPunct="1">
                        <a:defRPr sz="1800" kern="1200">
                          <a:solidFill>
                            <a:schemeClr val="tx1"/>
                          </a:solidFill>
                          <a:latin typeface="Futura Std Book"/>
                        </a:defRPr>
                      </a:lvl5pPr>
                      <a:lvl6pPr marL="2286000" algn="l" defTabSz="914400" rtl="0" eaLnBrk="1" latinLnBrk="0" hangingPunct="1">
                        <a:defRPr sz="1800" kern="1200">
                          <a:solidFill>
                            <a:schemeClr val="tx1"/>
                          </a:solidFill>
                          <a:latin typeface="Futura Std Book"/>
                        </a:defRPr>
                      </a:lvl6pPr>
                      <a:lvl7pPr marL="2743200" algn="l" defTabSz="914400" rtl="0" eaLnBrk="1" latinLnBrk="0" hangingPunct="1">
                        <a:defRPr sz="1800" kern="1200">
                          <a:solidFill>
                            <a:schemeClr val="tx1"/>
                          </a:solidFill>
                          <a:latin typeface="Futura Std Book"/>
                        </a:defRPr>
                      </a:lvl7pPr>
                      <a:lvl8pPr marL="3200400" algn="l" defTabSz="914400" rtl="0" eaLnBrk="1" latinLnBrk="0" hangingPunct="1">
                        <a:defRPr sz="1800" kern="1200">
                          <a:solidFill>
                            <a:schemeClr val="tx1"/>
                          </a:solidFill>
                          <a:latin typeface="Futura Std Book"/>
                        </a:defRPr>
                      </a:lvl8pPr>
                      <a:lvl9pPr marL="3657600" algn="l" defTabSz="914400" rtl="0" eaLnBrk="1" latinLnBrk="0" hangingPunct="1">
                        <a:defRPr sz="1800" kern="1200">
                          <a:solidFill>
                            <a:schemeClr val="tx1"/>
                          </a:solidFill>
                          <a:latin typeface="Futura Std Book"/>
                        </a:defRPr>
                      </a:lvl9pPr>
                    </a:lstStyle>
                    <a:p>
                      <a:pPr algn="ctr" fontAlgn="b"/>
                      <a:r>
                        <a:rPr lang="sv-SE" sz="800" u="none" strike="noStrike">
                          <a:effectLst/>
                        </a:rPr>
                        <a:t>Antal</a:t>
                      </a:r>
                      <a:endParaRPr lang="sv-SE" sz="800" b="0" i="0" u="none" strike="noStrike">
                        <a:solidFill>
                          <a:srgbClr val="000000"/>
                        </a:solidFill>
                        <a:effectLst/>
                        <a:latin typeface="Futura Std Book" panose="020B0502020204020303" pitchFamily="34" charset="0"/>
                      </a:endParaRPr>
                    </a:p>
                  </a:txBody>
                  <a:tcPr marL="9525" marR="9525" marT="9525" marB="0" anchor="b"/>
                </a:tc>
                <a:tc gridSpan="2">
                  <a:txBody>
                    <a:bodyPr/>
                    <a:lstStyle>
                      <a:lvl1pPr marL="0" algn="l" defTabSz="914400" rtl="0" eaLnBrk="1" latinLnBrk="0" hangingPunct="1">
                        <a:defRPr sz="1800" kern="1200">
                          <a:solidFill>
                            <a:schemeClr val="tx1"/>
                          </a:solidFill>
                          <a:latin typeface="Futura Std Book"/>
                        </a:defRPr>
                      </a:lvl1pPr>
                      <a:lvl2pPr marL="457200" algn="l" defTabSz="914400" rtl="0" eaLnBrk="1" latinLnBrk="0" hangingPunct="1">
                        <a:defRPr sz="1800" kern="1200">
                          <a:solidFill>
                            <a:schemeClr val="tx1"/>
                          </a:solidFill>
                          <a:latin typeface="Futura Std Book"/>
                        </a:defRPr>
                      </a:lvl2pPr>
                      <a:lvl3pPr marL="914400" algn="l" defTabSz="914400" rtl="0" eaLnBrk="1" latinLnBrk="0" hangingPunct="1">
                        <a:defRPr sz="1800" kern="1200">
                          <a:solidFill>
                            <a:schemeClr val="tx1"/>
                          </a:solidFill>
                          <a:latin typeface="Futura Std Book"/>
                        </a:defRPr>
                      </a:lvl3pPr>
                      <a:lvl4pPr marL="1371600" algn="l" defTabSz="914400" rtl="0" eaLnBrk="1" latinLnBrk="0" hangingPunct="1">
                        <a:defRPr sz="1800" kern="1200">
                          <a:solidFill>
                            <a:schemeClr val="tx1"/>
                          </a:solidFill>
                          <a:latin typeface="Futura Std Book"/>
                        </a:defRPr>
                      </a:lvl4pPr>
                      <a:lvl5pPr marL="1828800" algn="l" defTabSz="914400" rtl="0" eaLnBrk="1" latinLnBrk="0" hangingPunct="1">
                        <a:defRPr sz="1800" kern="1200">
                          <a:solidFill>
                            <a:schemeClr val="tx1"/>
                          </a:solidFill>
                          <a:latin typeface="Futura Std Book"/>
                        </a:defRPr>
                      </a:lvl5pPr>
                      <a:lvl6pPr marL="2286000" algn="l" defTabSz="914400" rtl="0" eaLnBrk="1" latinLnBrk="0" hangingPunct="1">
                        <a:defRPr sz="1800" kern="1200">
                          <a:solidFill>
                            <a:schemeClr val="tx1"/>
                          </a:solidFill>
                          <a:latin typeface="Futura Std Book"/>
                        </a:defRPr>
                      </a:lvl6pPr>
                      <a:lvl7pPr marL="2743200" algn="l" defTabSz="914400" rtl="0" eaLnBrk="1" latinLnBrk="0" hangingPunct="1">
                        <a:defRPr sz="1800" kern="1200">
                          <a:solidFill>
                            <a:schemeClr val="tx1"/>
                          </a:solidFill>
                          <a:latin typeface="Futura Std Book"/>
                        </a:defRPr>
                      </a:lvl7pPr>
                      <a:lvl8pPr marL="3200400" algn="l" defTabSz="914400" rtl="0" eaLnBrk="1" latinLnBrk="0" hangingPunct="1">
                        <a:defRPr sz="1800" kern="1200">
                          <a:solidFill>
                            <a:schemeClr val="tx1"/>
                          </a:solidFill>
                          <a:latin typeface="Futura Std Book"/>
                        </a:defRPr>
                      </a:lvl8pPr>
                      <a:lvl9pPr marL="3657600" algn="l" defTabSz="914400" rtl="0" eaLnBrk="1" latinLnBrk="0" hangingPunct="1">
                        <a:defRPr sz="1800" kern="1200">
                          <a:solidFill>
                            <a:schemeClr val="tx1"/>
                          </a:solidFill>
                          <a:latin typeface="Futura Std Book"/>
                        </a:defRPr>
                      </a:lvl9pPr>
                    </a:lstStyle>
                    <a:p>
                      <a:pPr algn="ctr" fontAlgn="b"/>
                      <a:r>
                        <a:rPr lang="sv-SE" sz="800" u="none" strike="noStrike">
                          <a:effectLst/>
                        </a:rPr>
                        <a:t>Förändring (%)</a:t>
                      </a:r>
                      <a:endParaRPr lang="sv-SE" sz="800" b="0" i="0" u="none" strike="noStrike">
                        <a:solidFill>
                          <a:srgbClr val="000000"/>
                        </a:solidFill>
                        <a:effectLst/>
                        <a:latin typeface="Futura Std Book" panose="020B0502020204020303" pitchFamily="34" charset="0"/>
                      </a:endParaRPr>
                    </a:p>
                  </a:txBody>
                  <a:tcPr marL="9525" marR="9525" marT="9525" marB="0" anchor="b"/>
                </a:tc>
                <a:tc hMerge="1">
                  <a:txBody>
                    <a:bodyPr/>
                    <a:lstStyle/>
                    <a:p>
                      <a:endParaRPr lang="sv-SE"/>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2">
                  <a:txBody>
                    <a:bodyPr/>
                    <a:lstStyle>
                      <a:lvl1pPr marL="0" algn="l" defTabSz="914400" rtl="0" eaLnBrk="1" latinLnBrk="0" hangingPunct="1">
                        <a:defRPr sz="1800" kern="1200">
                          <a:solidFill>
                            <a:schemeClr val="tx1"/>
                          </a:solidFill>
                          <a:latin typeface="Futura Std Book"/>
                        </a:defRPr>
                      </a:lvl1pPr>
                      <a:lvl2pPr marL="457200" algn="l" defTabSz="914400" rtl="0" eaLnBrk="1" latinLnBrk="0" hangingPunct="1">
                        <a:defRPr sz="1800" kern="1200">
                          <a:solidFill>
                            <a:schemeClr val="tx1"/>
                          </a:solidFill>
                          <a:latin typeface="Futura Std Book"/>
                        </a:defRPr>
                      </a:lvl2pPr>
                      <a:lvl3pPr marL="914400" algn="l" defTabSz="914400" rtl="0" eaLnBrk="1" latinLnBrk="0" hangingPunct="1">
                        <a:defRPr sz="1800" kern="1200">
                          <a:solidFill>
                            <a:schemeClr val="tx1"/>
                          </a:solidFill>
                          <a:latin typeface="Futura Std Book"/>
                        </a:defRPr>
                      </a:lvl3pPr>
                      <a:lvl4pPr marL="1371600" algn="l" defTabSz="914400" rtl="0" eaLnBrk="1" latinLnBrk="0" hangingPunct="1">
                        <a:defRPr sz="1800" kern="1200">
                          <a:solidFill>
                            <a:schemeClr val="tx1"/>
                          </a:solidFill>
                          <a:latin typeface="Futura Std Book"/>
                        </a:defRPr>
                      </a:lvl4pPr>
                      <a:lvl5pPr marL="1828800" algn="l" defTabSz="914400" rtl="0" eaLnBrk="1" latinLnBrk="0" hangingPunct="1">
                        <a:defRPr sz="1800" kern="1200">
                          <a:solidFill>
                            <a:schemeClr val="tx1"/>
                          </a:solidFill>
                          <a:latin typeface="Futura Std Book"/>
                        </a:defRPr>
                      </a:lvl5pPr>
                      <a:lvl6pPr marL="2286000" algn="l" defTabSz="914400" rtl="0" eaLnBrk="1" latinLnBrk="0" hangingPunct="1">
                        <a:defRPr sz="1800" kern="1200">
                          <a:solidFill>
                            <a:schemeClr val="tx1"/>
                          </a:solidFill>
                          <a:latin typeface="Futura Std Book"/>
                        </a:defRPr>
                      </a:lvl6pPr>
                      <a:lvl7pPr marL="2743200" algn="l" defTabSz="914400" rtl="0" eaLnBrk="1" latinLnBrk="0" hangingPunct="1">
                        <a:defRPr sz="1800" kern="1200">
                          <a:solidFill>
                            <a:schemeClr val="tx1"/>
                          </a:solidFill>
                          <a:latin typeface="Futura Std Book"/>
                        </a:defRPr>
                      </a:lvl7pPr>
                      <a:lvl8pPr marL="3200400" algn="l" defTabSz="914400" rtl="0" eaLnBrk="1" latinLnBrk="0" hangingPunct="1">
                        <a:defRPr sz="1800" kern="1200">
                          <a:solidFill>
                            <a:schemeClr val="tx1"/>
                          </a:solidFill>
                          <a:latin typeface="Futura Std Book"/>
                        </a:defRPr>
                      </a:lvl8pPr>
                      <a:lvl9pPr marL="3657600" algn="l" defTabSz="914400" rtl="0" eaLnBrk="1" latinLnBrk="0" hangingPunct="1">
                        <a:defRPr sz="1800" kern="1200">
                          <a:solidFill>
                            <a:schemeClr val="tx1"/>
                          </a:solidFill>
                          <a:latin typeface="Futura Std Book"/>
                        </a:defRPr>
                      </a:lvl9pPr>
                    </a:lstStyle>
                    <a:p>
                      <a:pPr algn="ctr" fontAlgn="b"/>
                      <a:r>
                        <a:rPr lang="sv-SE" sz="800" u="none" strike="noStrike">
                          <a:effectLst/>
                        </a:rPr>
                        <a:t>R12*</a:t>
                      </a:r>
                      <a:endParaRPr lang="sv-SE" sz="800" b="0" i="0" u="none" strike="noStrike">
                        <a:solidFill>
                          <a:srgbClr val="000000"/>
                        </a:solidFill>
                        <a:effectLst/>
                        <a:latin typeface="Futura Std Book" panose="020B0502020204020303" pitchFamily="34" charset="0"/>
                      </a:endParaRPr>
                    </a:p>
                  </a:txBody>
                  <a:tcPr marL="9525" marR="9525" marT="9525" marB="0" anchor="b"/>
                </a:tc>
                <a:tc hMerge="1">
                  <a:txBody>
                    <a:bodyPr/>
                    <a:lstStyle/>
                    <a:p>
                      <a:endParaRPr lang="sv-SE"/>
                    </a:p>
                  </a:txBody>
                  <a:tcPr/>
                </a:tc>
                <a:extLst>
                  <a:ext uri="{0D108BD9-81ED-4DB2-BD59-A6C34878D82A}">
                    <a16:rowId xmlns:a16="http://schemas.microsoft.com/office/drawing/2014/main" val="240735732"/>
                  </a:ext>
                </a:extLst>
              </a:tr>
              <a:tr h="295933">
                <a:tc>
                  <a:txBody>
                    <a:bodyPr/>
                    <a:lstStyle>
                      <a:lvl1pPr marL="0" algn="l" defTabSz="914400" rtl="0" eaLnBrk="1" latinLnBrk="0" hangingPunct="1">
                        <a:defRPr sz="1800" kern="1200">
                          <a:solidFill>
                            <a:schemeClr val="tx1"/>
                          </a:solidFill>
                          <a:latin typeface="Futura Std Book"/>
                        </a:defRPr>
                      </a:lvl1pPr>
                      <a:lvl2pPr marL="457200" algn="l" defTabSz="914400" rtl="0" eaLnBrk="1" latinLnBrk="0" hangingPunct="1">
                        <a:defRPr sz="1800" kern="1200">
                          <a:solidFill>
                            <a:schemeClr val="tx1"/>
                          </a:solidFill>
                          <a:latin typeface="Futura Std Book"/>
                        </a:defRPr>
                      </a:lvl2pPr>
                      <a:lvl3pPr marL="914400" algn="l" defTabSz="914400" rtl="0" eaLnBrk="1" latinLnBrk="0" hangingPunct="1">
                        <a:defRPr sz="1800" kern="1200">
                          <a:solidFill>
                            <a:schemeClr val="tx1"/>
                          </a:solidFill>
                          <a:latin typeface="Futura Std Book"/>
                        </a:defRPr>
                      </a:lvl3pPr>
                      <a:lvl4pPr marL="1371600" algn="l" defTabSz="914400" rtl="0" eaLnBrk="1" latinLnBrk="0" hangingPunct="1">
                        <a:defRPr sz="1800" kern="1200">
                          <a:solidFill>
                            <a:schemeClr val="tx1"/>
                          </a:solidFill>
                          <a:latin typeface="Futura Std Book"/>
                        </a:defRPr>
                      </a:lvl4pPr>
                      <a:lvl5pPr marL="1828800" algn="l" defTabSz="914400" rtl="0" eaLnBrk="1" latinLnBrk="0" hangingPunct="1">
                        <a:defRPr sz="1800" kern="1200">
                          <a:solidFill>
                            <a:schemeClr val="tx1"/>
                          </a:solidFill>
                          <a:latin typeface="Futura Std Book"/>
                        </a:defRPr>
                      </a:lvl5pPr>
                      <a:lvl6pPr marL="2286000" algn="l" defTabSz="914400" rtl="0" eaLnBrk="1" latinLnBrk="0" hangingPunct="1">
                        <a:defRPr sz="1800" kern="1200">
                          <a:solidFill>
                            <a:schemeClr val="tx1"/>
                          </a:solidFill>
                          <a:latin typeface="Futura Std Book"/>
                        </a:defRPr>
                      </a:lvl6pPr>
                      <a:lvl7pPr marL="2743200" algn="l" defTabSz="914400" rtl="0" eaLnBrk="1" latinLnBrk="0" hangingPunct="1">
                        <a:defRPr sz="1800" kern="1200">
                          <a:solidFill>
                            <a:schemeClr val="tx1"/>
                          </a:solidFill>
                          <a:latin typeface="Futura Std Book"/>
                        </a:defRPr>
                      </a:lvl7pPr>
                      <a:lvl8pPr marL="3200400" algn="l" defTabSz="914400" rtl="0" eaLnBrk="1" latinLnBrk="0" hangingPunct="1">
                        <a:defRPr sz="1800" kern="1200">
                          <a:solidFill>
                            <a:schemeClr val="tx1"/>
                          </a:solidFill>
                          <a:latin typeface="Futura Std Book"/>
                        </a:defRPr>
                      </a:lvl8pPr>
                      <a:lvl9pPr marL="3657600" algn="l" defTabSz="914400" rtl="0" eaLnBrk="1" latinLnBrk="0" hangingPunct="1">
                        <a:defRPr sz="1800" kern="1200">
                          <a:solidFill>
                            <a:schemeClr val="tx1"/>
                          </a:solidFill>
                          <a:latin typeface="Futura Std Book"/>
                        </a:defRPr>
                      </a:lvl9pPr>
                    </a:lstStyle>
                    <a:p>
                      <a:pPr marL="72000" algn="l" fontAlgn="b"/>
                      <a:endParaRPr lang="sv-SE" sz="800" b="0" i="0" u="none" strike="noStrike" dirty="0">
                        <a:solidFill>
                          <a:srgbClr val="000000"/>
                        </a:solidFill>
                        <a:effectLst/>
                        <a:latin typeface="Futura Std Book" panose="020B0502020204020303"/>
                      </a:endParaRPr>
                    </a:p>
                  </a:txBody>
                  <a:tcPr marL="0" marR="0" marT="0" marB="0" anchor="b"/>
                </a:tc>
                <a:tc>
                  <a:txBody>
                    <a:bodyPr/>
                    <a:lstStyle/>
                    <a:p>
                      <a:pPr algn="ctr" fontAlgn="b"/>
                      <a:r>
                        <a:rPr lang="sv-SE" sz="800" b="0" i="0" u="none" strike="noStrike" dirty="0">
                          <a:solidFill>
                            <a:srgbClr val="000000"/>
                          </a:solidFill>
                          <a:effectLst/>
                          <a:latin typeface="Futura Std Book" panose="020B0502020204020303" pitchFamily="34" charset="0"/>
                        </a:rPr>
                        <a:t>2021 kv3</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 år</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- 5 år</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Antal</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Utv., %</a:t>
                      </a:r>
                    </a:p>
                  </a:txBody>
                  <a:tcPr marL="9525" marR="9525" marT="9525" marB="0" anchor="b"/>
                </a:tc>
                <a:extLst>
                  <a:ext uri="{0D108BD9-81ED-4DB2-BD59-A6C34878D82A}">
                    <a16:rowId xmlns:a16="http://schemas.microsoft.com/office/drawing/2014/main" val="1194244375"/>
                  </a:ext>
                </a:extLst>
              </a:tr>
              <a:tr h="337732">
                <a:tc>
                  <a:txBody>
                    <a:bodyPr/>
                    <a:lstStyle/>
                    <a:p>
                      <a:pPr algn="l" fontAlgn="b"/>
                      <a:r>
                        <a:rPr lang="sv-SE" sz="800" b="0" i="0" u="none" strike="noStrike" dirty="0">
                          <a:solidFill>
                            <a:schemeClr val="tx1"/>
                          </a:solidFill>
                          <a:effectLst/>
                          <a:latin typeface="Futura Std Book" panose="020B0502020204020303" pitchFamily="34" charset="0"/>
                        </a:rPr>
                        <a:t>Sverige</a:t>
                      </a:r>
                    </a:p>
                  </a:txBody>
                  <a:tcPr marL="180000" marR="9525" marT="9525" marB="0" anchor="ctr"/>
                </a:tc>
                <a:tc>
                  <a:txBody>
                    <a:bodyPr/>
                    <a:lstStyle/>
                    <a:p>
                      <a:pPr algn="ctr" fontAlgn="ctr"/>
                      <a:r>
                        <a:rPr lang="sv-SE" sz="800" b="0" i="0" u="none" strike="noStrike">
                          <a:solidFill>
                            <a:srgbClr val="000000"/>
                          </a:solidFill>
                          <a:effectLst/>
                          <a:latin typeface="Futura Std Book" panose="020B0502020204020303"/>
                        </a:rPr>
                        <a:t>16 863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5</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77 662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13</a:t>
                      </a:r>
                    </a:p>
                  </a:txBody>
                  <a:tcPr marL="9525" marR="9525" marT="9525" marB="0" anchor="ctr"/>
                </a:tc>
                <a:extLst>
                  <a:ext uri="{0D108BD9-81ED-4DB2-BD59-A6C34878D82A}">
                    <a16:rowId xmlns:a16="http://schemas.microsoft.com/office/drawing/2014/main" val="1544414373"/>
                  </a:ext>
                </a:extLst>
              </a:tr>
              <a:tr h="337732">
                <a:tc>
                  <a:txBody>
                    <a:bodyPr/>
                    <a:lstStyle/>
                    <a:p>
                      <a:pPr algn="l" fontAlgn="b"/>
                      <a:r>
                        <a:rPr lang="sv-SE" sz="800" b="0" i="0" u="none" strike="noStrike">
                          <a:solidFill>
                            <a:schemeClr val="tx1"/>
                          </a:solidFill>
                          <a:effectLst/>
                          <a:latin typeface="Futura Std Book" panose="020B0502020204020303" pitchFamily="34" charset="0"/>
                        </a:rPr>
                        <a:t>Stockholmsregionen</a:t>
                      </a:r>
                    </a:p>
                  </a:txBody>
                  <a:tcPr marL="180000" marR="9525" marT="9525" marB="0" anchor="ctr"/>
                </a:tc>
                <a:tc>
                  <a:txBody>
                    <a:bodyPr/>
                    <a:lstStyle/>
                    <a:p>
                      <a:pPr algn="ctr" fontAlgn="ctr"/>
                      <a:r>
                        <a:rPr lang="sv-SE" sz="800" b="0" i="0" u="none" strike="noStrike">
                          <a:solidFill>
                            <a:srgbClr val="000000"/>
                          </a:solidFill>
                          <a:effectLst/>
                          <a:latin typeface="Futura Std Book" panose="020B0502020204020303"/>
                        </a:rPr>
                        <a:t>8 769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39 806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10</a:t>
                      </a:r>
                    </a:p>
                  </a:txBody>
                  <a:tcPr marL="9525" marR="9525" marT="9525" marB="0" anchor="ctr"/>
                </a:tc>
                <a:extLst>
                  <a:ext uri="{0D108BD9-81ED-4DB2-BD59-A6C34878D82A}">
                    <a16:rowId xmlns:a16="http://schemas.microsoft.com/office/drawing/2014/main" val="4178915708"/>
                  </a:ext>
                </a:extLst>
              </a:tr>
              <a:tr h="337732">
                <a:tc>
                  <a:txBody>
                    <a:bodyPr/>
                    <a:lstStyle/>
                    <a:p>
                      <a:pPr algn="l" fontAlgn="b"/>
                      <a:r>
                        <a:rPr lang="sv-SE" sz="800" b="1" i="0" u="none" strike="noStrike">
                          <a:solidFill>
                            <a:schemeClr val="tx1"/>
                          </a:solidFill>
                          <a:effectLst/>
                          <a:latin typeface="Futura Std Book" panose="020B0502020204020303" pitchFamily="34" charset="0"/>
                        </a:rPr>
                        <a:t>Dalarnas län</a:t>
                      </a:r>
                    </a:p>
                  </a:txBody>
                  <a:tcPr marL="180000" marR="9525" marT="9525" marB="0" anchor="ctr"/>
                </a:tc>
                <a:tc>
                  <a:txBody>
                    <a:bodyPr/>
                    <a:lstStyle/>
                    <a:p>
                      <a:pPr algn="ctr" fontAlgn="ctr"/>
                      <a:r>
                        <a:rPr lang="sv-SE" sz="800" b="1" i="0" u="none" strike="noStrike">
                          <a:solidFill>
                            <a:srgbClr val="000000"/>
                          </a:solidFill>
                          <a:effectLst/>
                          <a:latin typeface="Futura Std Book" panose="020B0502020204020303"/>
                        </a:rPr>
                        <a:t>342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8</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1 686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13</a:t>
                      </a:r>
                    </a:p>
                  </a:txBody>
                  <a:tcPr marL="9525" marR="9525" marT="9525" marB="0" anchor="ctr"/>
                </a:tc>
                <a:extLst>
                  <a:ext uri="{0D108BD9-81ED-4DB2-BD59-A6C34878D82A}">
                    <a16:rowId xmlns:a16="http://schemas.microsoft.com/office/drawing/2014/main" val="1554613420"/>
                  </a:ext>
                </a:extLst>
              </a:tr>
              <a:tr h="337732">
                <a:tc>
                  <a:txBody>
                    <a:bodyPr/>
                    <a:lstStyle/>
                    <a:p>
                      <a:pPr algn="l" fontAlgn="b"/>
                      <a:r>
                        <a:rPr lang="sv-SE" sz="800" b="1" i="0" u="none" strike="noStrike">
                          <a:solidFill>
                            <a:schemeClr val="tx1"/>
                          </a:solidFill>
                          <a:effectLst/>
                          <a:latin typeface="Futura Std Book" panose="020B0502020204020303" pitchFamily="34" charset="0"/>
                        </a:rPr>
                        <a:t>Ludvika kommun</a:t>
                      </a:r>
                    </a:p>
                  </a:txBody>
                  <a:tcPr marL="180000" marR="9525" marT="9525" marB="0" anchor="ctr"/>
                </a:tc>
                <a:tc>
                  <a:txBody>
                    <a:bodyPr/>
                    <a:lstStyle/>
                    <a:p>
                      <a:pPr algn="ctr" fontAlgn="ctr"/>
                      <a:r>
                        <a:rPr lang="sv-SE" sz="800" b="1" i="0" u="none" strike="noStrike">
                          <a:solidFill>
                            <a:srgbClr val="000000"/>
                          </a:solidFill>
                          <a:effectLst/>
                          <a:latin typeface="Futura Std Book" panose="020B0502020204020303"/>
                        </a:rPr>
                        <a:t>20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-23</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5</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111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13</a:t>
                      </a:r>
                    </a:p>
                  </a:txBody>
                  <a:tcPr marL="9525" marR="9525" marT="9525" marB="0" anchor="ctr"/>
                </a:tc>
                <a:extLst>
                  <a:ext uri="{0D108BD9-81ED-4DB2-BD59-A6C34878D82A}">
                    <a16:rowId xmlns:a16="http://schemas.microsoft.com/office/drawing/2014/main" val="3719529238"/>
                  </a:ext>
                </a:extLst>
              </a:tr>
              <a:tr h="337732">
                <a:tc>
                  <a:txBody>
                    <a:bodyPr/>
                    <a:lstStyle/>
                    <a:p>
                      <a:pPr algn="l" fontAlgn="b"/>
                      <a:r>
                        <a:rPr lang="sv-SE" sz="800" b="1" i="0" u="none" strike="noStrike">
                          <a:solidFill>
                            <a:schemeClr val="tx1"/>
                          </a:solidFill>
                          <a:effectLst/>
                          <a:latin typeface="Futura Std Book" panose="020B0502020204020303" pitchFamily="34" charset="0"/>
                        </a:rPr>
                        <a:t>Smedjebackens kommun</a:t>
                      </a:r>
                    </a:p>
                  </a:txBody>
                  <a:tcPr marL="180000" marR="9525" marT="9525" marB="0" anchor="ctr"/>
                </a:tc>
                <a:tc>
                  <a:txBody>
                    <a:bodyPr/>
                    <a:lstStyle/>
                    <a:p>
                      <a:pPr algn="ctr" fontAlgn="ctr"/>
                      <a:r>
                        <a:rPr lang="sv-SE" sz="800" b="1" i="0" u="none" strike="noStrike">
                          <a:solidFill>
                            <a:srgbClr val="000000"/>
                          </a:solidFill>
                          <a:effectLst/>
                          <a:latin typeface="Futura Std Book" panose="020B0502020204020303"/>
                        </a:rPr>
                        <a:t>10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43</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-9</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40 </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a:rPr>
                        <a:t>0</a:t>
                      </a:r>
                    </a:p>
                  </a:txBody>
                  <a:tcPr marL="9525" marR="9525" marT="9525" marB="0" anchor="ctr"/>
                </a:tc>
                <a:extLst>
                  <a:ext uri="{0D108BD9-81ED-4DB2-BD59-A6C34878D82A}">
                    <a16:rowId xmlns:a16="http://schemas.microsoft.com/office/drawing/2014/main" val="923977588"/>
                  </a:ext>
                </a:extLst>
              </a:tr>
            </a:tbl>
          </a:graphicData>
        </a:graphic>
      </p:graphicFrame>
      <p:graphicFrame>
        <p:nvGraphicFramePr>
          <p:cNvPr id="13" name="Diagram 12">
            <a:extLst>
              <a:ext uri="{FF2B5EF4-FFF2-40B4-BE49-F238E27FC236}">
                <a16:creationId xmlns:a16="http://schemas.microsoft.com/office/drawing/2014/main" id="{E765F77E-09A8-4B2E-82E6-C343761A7715}"/>
              </a:ext>
            </a:extLst>
          </p:cNvPr>
          <p:cNvGraphicFramePr>
            <a:graphicFrameLocks/>
          </p:cNvGraphicFramePr>
          <p:nvPr>
            <p:extLst>
              <p:ext uri="{D42A27DB-BD31-4B8C-83A1-F6EECF244321}">
                <p14:modId xmlns:p14="http://schemas.microsoft.com/office/powerpoint/2010/main" val="4212135247"/>
              </p:ext>
            </p:extLst>
          </p:nvPr>
        </p:nvGraphicFramePr>
        <p:xfrm>
          <a:off x="777172" y="1895475"/>
          <a:ext cx="5800725" cy="38615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31229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32405" y="342899"/>
            <a:ext cx="8426449" cy="1113955"/>
          </a:xfrm>
        </p:spPr>
        <p:txBody>
          <a:bodyPr/>
          <a:lstStyle/>
          <a:p>
            <a:r>
              <a:rPr lang="sv-SE" dirty="0"/>
              <a:t>Företagskonkurser</a:t>
            </a:r>
          </a:p>
        </p:txBody>
      </p:sp>
      <p:sp>
        <p:nvSpPr>
          <p:cNvPr id="8" name="textruta 7">
            <a:extLst>
              <a:ext uri="{FF2B5EF4-FFF2-40B4-BE49-F238E27FC236}">
                <a16:creationId xmlns:a16="http://schemas.microsoft.com/office/drawing/2014/main" id="{B79D6868-AEFB-4F6E-A0E9-CF7AB0F1BC33}"/>
              </a:ext>
            </a:extLst>
          </p:cNvPr>
          <p:cNvSpPr txBox="1"/>
          <p:nvPr/>
        </p:nvSpPr>
        <p:spPr>
          <a:xfrm>
            <a:off x="732405" y="5756989"/>
            <a:ext cx="3350597" cy="215444"/>
          </a:xfrm>
          <a:prstGeom prst="rect">
            <a:avLst/>
          </a:prstGeom>
          <a:noFill/>
        </p:spPr>
        <p:txBody>
          <a:bodyPr wrap="none" rtlCol="0">
            <a:spAutoFit/>
          </a:bodyPr>
          <a:lstStyle/>
          <a:p>
            <a:r>
              <a:rPr lang="sv-SE" sz="800" dirty="0"/>
              <a:t>Källa: Statistiska centralbyrån (Konkurser och offentliga ackord) </a:t>
            </a:r>
          </a:p>
        </p:txBody>
      </p:sp>
      <p:sp>
        <p:nvSpPr>
          <p:cNvPr id="10" name="Rektangel 9">
            <a:extLst>
              <a:ext uri="{FF2B5EF4-FFF2-40B4-BE49-F238E27FC236}">
                <a16:creationId xmlns:a16="http://schemas.microsoft.com/office/drawing/2014/main" id="{5172B7A3-1950-454E-A840-C9FF0842E69C}"/>
              </a:ext>
            </a:extLst>
          </p:cNvPr>
          <p:cNvSpPr/>
          <p:nvPr/>
        </p:nvSpPr>
        <p:spPr>
          <a:xfrm>
            <a:off x="6755215" y="3429000"/>
            <a:ext cx="4722412" cy="2543433"/>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1" name="Platshållare för innehåll 3">
            <a:extLst>
              <a:ext uri="{FF2B5EF4-FFF2-40B4-BE49-F238E27FC236}">
                <a16:creationId xmlns:a16="http://schemas.microsoft.com/office/drawing/2014/main" id="{85924509-F5D5-4A53-BD50-0F194E9EB15E}"/>
              </a:ext>
            </a:extLst>
          </p:cNvPr>
          <p:cNvSpPr>
            <a:spLocks noGrp="1"/>
          </p:cNvSpPr>
          <p:nvPr>
            <p:ph sz="half" idx="2"/>
          </p:nvPr>
        </p:nvSpPr>
        <p:spPr>
          <a:xfrm>
            <a:off x="6755214" y="1733853"/>
            <a:ext cx="4722412" cy="1695148"/>
          </a:xfrm>
        </p:spPr>
        <p:txBody>
          <a:bodyPr/>
          <a:lstStyle/>
          <a:p>
            <a:pPr lvl="4"/>
            <a:r>
              <a:rPr lang="sv-SE" sz="1400" dirty="0"/>
              <a:t>Det tredje kvartalet visar på en ökning av företagskonkurser efter att det under de fyra föregående kvartalen skedde en minskning. </a:t>
            </a:r>
          </a:p>
        </p:txBody>
      </p:sp>
      <p:sp>
        <p:nvSpPr>
          <p:cNvPr id="27" name="textruta 26">
            <a:extLst>
              <a:ext uri="{FF2B5EF4-FFF2-40B4-BE49-F238E27FC236}">
                <a16:creationId xmlns:a16="http://schemas.microsoft.com/office/drawing/2014/main" id="{6945BE6D-16A8-4FB0-B582-95C86CA8F41F}"/>
              </a:ext>
            </a:extLst>
          </p:cNvPr>
          <p:cNvSpPr txBox="1"/>
          <p:nvPr/>
        </p:nvSpPr>
        <p:spPr>
          <a:xfrm>
            <a:off x="6770386" y="3441995"/>
            <a:ext cx="1547218" cy="276999"/>
          </a:xfrm>
          <a:prstGeom prst="rect">
            <a:avLst/>
          </a:prstGeom>
          <a:noFill/>
        </p:spPr>
        <p:txBody>
          <a:bodyPr wrap="none" rtlCol="0">
            <a:spAutoFit/>
          </a:bodyPr>
          <a:lstStyle/>
          <a:p>
            <a:r>
              <a:rPr lang="sv-SE" sz="1200" b="1" dirty="0">
                <a:latin typeface="+mj-lt"/>
                <a:cs typeface="Arial" panose="020B0604020202020204" pitchFamily="34" charset="0"/>
              </a:rPr>
              <a:t>Företagskonkurser</a:t>
            </a:r>
          </a:p>
        </p:txBody>
      </p:sp>
      <p:sp>
        <p:nvSpPr>
          <p:cNvPr id="37" name="textruta 36">
            <a:extLst>
              <a:ext uri="{FF2B5EF4-FFF2-40B4-BE49-F238E27FC236}">
                <a16:creationId xmlns:a16="http://schemas.microsoft.com/office/drawing/2014/main" id="{AA5C7BA9-BFDC-48E1-9434-68AD052BEC58}"/>
              </a:ext>
            </a:extLst>
          </p:cNvPr>
          <p:cNvSpPr txBox="1"/>
          <p:nvPr/>
        </p:nvSpPr>
        <p:spPr>
          <a:xfrm>
            <a:off x="10314758" y="5972433"/>
            <a:ext cx="1181734" cy="184666"/>
          </a:xfrm>
          <a:prstGeom prst="rect">
            <a:avLst/>
          </a:prstGeom>
          <a:noFill/>
        </p:spPr>
        <p:txBody>
          <a:bodyPr wrap="none" rtlCol="0">
            <a:spAutoFit/>
          </a:bodyPr>
          <a:lstStyle/>
          <a:p>
            <a:r>
              <a:rPr lang="sv-SE" sz="600" dirty="0"/>
              <a:t>* De fyra senaste kvartalen</a:t>
            </a:r>
          </a:p>
        </p:txBody>
      </p:sp>
      <p:sp>
        <p:nvSpPr>
          <p:cNvPr id="25" name="textruta 24">
            <a:extLst>
              <a:ext uri="{FF2B5EF4-FFF2-40B4-BE49-F238E27FC236}">
                <a16:creationId xmlns:a16="http://schemas.microsoft.com/office/drawing/2014/main" id="{6AEEC28D-7035-4B16-8EEC-D32667B73FBA}"/>
              </a:ext>
            </a:extLst>
          </p:cNvPr>
          <p:cNvSpPr txBox="1"/>
          <p:nvPr/>
        </p:nvSpPr>
        <p:spPr>
          <a:xfrm>
            <a:off x="714374" y="1456854"/>
            <a:ext cx="5292158" cy="492443"/>
          </a:xfrm>
          <a:prstGeom prst="rect">
            <a:avLst/>
          </a:prstGeom>
          <a:noFill/>
        </p:spPr>
        <p:txBody>
          <a:bodyPr wrap="square" rtlCol="0">
            <a:spAutoFit/>
          </a:bodyPr>
          <a:lstStyle/>
          <a:p>
            <a:r>
              <a:rPr lang="sv-SE" sz="1400" b="1" dirty="0"/>
              <a:t>Företagskonkurser</a:t>
            </a:r>
            <a:r>
              <a:rPr lang="sv-SE" sz="1400" dirty="0"/>
              <a:t/>
            </a:r>
            <a:br>
              <a:rPr lang="sv-SE" sz="1400" dirty="0"/>
            </a:br>
            <a:r>
              <a:rPr lang="sv-SE" sz="1200" dirty="0"/>
              <a:t>Säsongsrensade värden (glidande medelvärde)</a:t>
            </a:r>
            <a:endParaRPr lang="sv-SE" sz="1400" dirty="0"/>
          </a:p>
        </p:txBody>
      </p:sp>
      <p:graphicFrame>
        <p:nvGraphicFramePr>
          <p:cNvPr id="26" name="Tabell 25">
            <a:extLst>
              <a:ext uri="{FF2B5EF4-FFF2-40B4-BE49-F238E27FC236}">
                <a16:creationId xmlns:a16="http://schemas.microsoft.com/office/drawing/2014/main" id="{E897986A-712D-446E-8CDC-DAC557CF8E0C}"/>
              </a:ext>
            </a:extLst>
          </p:cNvPr>
          <p:cNvGraphicFramePr>
            <a:graphicFrameLocks noGrp="1"/>
          </p:cNvGraphicFramePr>
          <p:nvPr>
            <p:extLst>
              <p:ext uri="{D42A27DB-BD31-4B8C-83A1-F6EECF244321}">
                <p14:modId xmlns:p14="http://schemas.microsoft.com/office/powerpoint/2010/main" val="2507737140"/>
              </p:ext>
            </p:extLst>
          </p:nvPr>
        </p:nvGraphicFramePr>
        <p:xfrm>
          <a:off x="6770386" y="3718994"/>
          <a:ext cx="4707238" cy="2266431"/>
        </p:xfrm>
        <a:graphic>
          <a:graphicData uri="http://schemas.openxmlformats.org/drawingml/2006/table">
            <a:tbl>
              <a:tblPr bandRow="1">
                <a:tableStyleId>{2D5ABB26-0587-4C30-8999-92F81FD0307C}</a:tableStyleId>
              </a:tblPr>
              <a:tblGrid>
                <a:gridCol w="1537618">
                  <a:extLst>
                    <a:ext uri="{9D8B030D-6E8A-4147-A177-3AD203B41FA5}">
                      <a16:colId xmlns:a16="http://schemas.microsoft.com/office/drawing/2014/main" val="1678076792"/>
                    </a:ext>
                  </a:extLst>
                </a:gridCol>
                <a:gridCol w="682894">
                  <a:extLst>
                    <a:ext uri="{9D8B030D-6E8A-4147-A177-3AD203B41FA5}">
                      <a16:colId xmlns:a16="http://schemas.microsoft.com/office/drawing/2014/main" val="2601369493"/>
                    </a:ext>
                  </a:extLst>
                </a:gridCol>
                <a:gridCol w="774739">
                  <a:extLst>
                    <a:ext uri="{9D8B030D-6E8A-4147-A177-3AD203B41FA5}">
                      <a16:colId xmlns:a16="http://schemas.microsoft.com/office/drawing/2014/main" val="2395970223"/>
                    </a:ext>
                  </a:extLst>
                </a:gridCol>
                <a:gridCol w="613334">
                  <a:extLst>
                    <a:ext uri="{9D8B030D-6E8A-4147-A177-3AD203B41FA5}">
                      <a16:colId xmlns:a16="http://schemas.microsoft.com/office/drawing/2014/main" val="3235649811"/>
                    </a:ext>
                  </a:extLst>
                </a:gridCol>
                <a:gridCol w="559533">
                  <a:extLst>
                    <a:ext uri="{9D8B030D-6E8A-4147-A177-3AD203B41FA5}">
                      <a16:colId xmlns:a16="http://schemas.microsoft.com/office/drawing/2014/main" val="1050073455"/>
                    </a:ext>
                  </a:extLst>
                </a:gridCol>
                <a:gridCol w="539120">
                  <a:extLst>
                    <a:ext uri="{9D8B030D-6E8A-4147-A177-3AD203B41FA5}">
                      <a16:colId xmlns:a16="http://schemas.microsoft.com/office/drawing/2014/main" val="3827523272"/>
                    </a:ext>
                  </a:extLst>
                </a:gridCol>
              </a:tblGrid>
              <a:tr h="281839">
                <a:tc>
                  <a:txBody>
                    <a:bodyPr/>
                    <a:lstStyle/>
                    <a:p>
                      <a:pPr marL="72000" algn="l" fontAlgn="b"/>
                      <a:endParaRPr lang="sv-SE" sz="800" b="0" i="0" u="none" strike="noStrike" dirty="0">
                        <a:solidFill>
                          <a:srgbClr val="000000"/>
                        </a:solidFill>
                        <a:effectLst/>
                        <a:latin typeface="Futura Std Book" panose="020B0502020204020303"/>
                      </a:endParaRPr>
                    </a:p>
                  </a:txBody>
                  <a:tcPr marL="0" marR="0" marT="0" marB="0" anchor="b"/>
                </a:tc>
                <a:tc>
                  <a:txBody>
                    <a:bodyPr/>
                    <a:lstStyle/>
                    <a:p>
                      <a:pPr algn="ctr" fontAlgn="b"/>
                      <a:r>
                        <a:rPr lang="sv-SE" sz="800" u="none" strike="noStrike">
                          <a:effectLst/>
                        </a:rPr>
                        <a:t>Antal</a:t>
                      </a:r>
                      <a:endParaRPr lang="sv-SE" sz="800" b="0" i="0" u="none" strike="noStrike">
                        <a:solidFill>
                          <a:srgbClr val="000000"/>
                        </a:solidFill>
                        <a:effectLst/>
                        <a:latin typeface="Futura Std Book" panose="020B0502020204020303" pitchFamily="34" charset="0"/>
                      </a:endParaRPr>
                    </a:p>
                  </a:txBody>
                  <a:tcPr marL="9525" marR="9525" marT="9525" marB="0" anchor="b"/>
                </a:tc>
                <a:tc gridSpan="2">
                  <a:txBody>
                    <a:bodyPr/>
                    <a:lstStyle/>
                    <a:p>
                      <a:pPr algn="ctr" fontAlgn="b"/>
                      <a:r>
                        <a:rPr lang="sv-SE" sz="800" u="none" strike="noStrike">
                          <a:effectLst/>
                        </a:rPr>
                        <a:t>Förändring (%) </a:t>
                      </a:r>
                      <a:endParaRPr lang="sv-SE" sz="800" b="0" i="0" u="none" strike="noStrike">
                        <a:solidFill>
                          <a:srgbClr val="000000"/>
                        </a:solidFill>
                        <a:effectLst/>
                        <a:latin typeface="Futura Std Book" panose="020B0502020204020303" pitchFamily="34" charset="0"/>
                      </a:endParaRPr>
                    </a:p>
                  </a:txBody>
                  <a:tcPr marL="9525" marR="9525" marT="9525" marB="0" anchor="b"/>
                </a:tc>
                <a:tc hMerge="1">
                  <a:txBody>
                    <a:bodyPr/>
                    <a:lstStyle/>
                    <a:p>
                      <a:endParaRPr lang="sv-SE"/>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2">
                  <a:txBody>
                    <a:bodyPr/>
                    <a:lstStyle/>
                    <a:p>
                      <a:pPr algn="ctr" fontAlgn="b"/>
                      <a:r>
                        <a:rPr lang="sv-SE" sz="800" u="none" strike="noStrike">
                          <a:effectLst/>
                        </a:rPr>
                        <a:t>R12*</a:t>
                      </a:r>
                      <a:endParaRPr lang="sv-SE" sz="800" b="0" i="0" u="none" strike="noStrike">
                        <a:solidFill>
                          <a:srgbClr val="000000"/>
                        </a:solidFill>
                        <a:effectLst/>
                        <a:latin typeface="Futura Std Book" panose="020B0502020204020303" pitchFamily="34" charset="0"/>
                      </a:endParaRPr>
                    </a:p>
                  </a:txBody>
                  <a:tcPr marL="9525" marR="9525" marT="9525" marB="0" anchor="b"/>
                </a:tc>
                <a:tc hMerge="1">
                  <a:txBody>
                    <a:bodyPr/>
                    <a:lstStyle/>
                    <a:p>
                      <a:endParaRPr lang="sv-SE"/>
                    </a:p>
                  </a:txBody>
                  <a:tcPr/>
                </a:tc>
                <a:extLst>
                  <a:ext uri="{0D108BD9-81ED-4DB2-BD59-A6C34878D82A}">
                    <a16:rowId xmlns:a16="http://schemas.microsoft.com/office/drawing/2014/main" val="240735732"/>
                  </a:ext>
                </a:extLst>
              </a:tr>
              <a:tr h="295932">
                <a:tc>
                  <a:txBody>
                    <a:bodyPr/>
                    <a:lstStyle/>
                    <a:p>
                      <a:pPr marL="72000" algn="l" fontAlgn="b"/>
                      <a:endParaRPr lang="sv-SE" sz="800" b="0" i="0" u="none" strike="noStrike" dirty="0">
                        <a:solidFill>
                          <a:srgbClr val="000000"/>
                        </a:solidFill>
                        <a:effectLst/>
                        <a:latin typeface="Futura Std Book" panose="020B0502020204020303"/>
                      </a:endParaRPr>
                    </a:p>
                  </a:txBody>
                  <a:tcPr marL="0" marR="0" marT="0" marB="0" anchor="b"/>
                </a:tc>
                <a:tc>
                  <a:txBody>
                    <a:bodyPr/>
                    <a:lstStyle/>
                    <a:p>
                      <a:pPr algn="ctr" fontAlgn="b"/>
                      <a:r>
                        <a:rPr lang="sv-SE" sz="800" b="0" i="0" u="none" strike="noStrike" dirty="0">
                          <a:solidFill>
                            <a:srgbClr val="000000"/>
                          </a:solidFill>
                          <a:effectLst/>
                          <a:latin typeface="Futura Std Book" panose="020B0502020204020303" pitchFamily="34" charset="0"/>
                        </a:rPr>
                        <a:t>2021 kv3</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 år</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- 5 år</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Antal</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Utv., %</a:t>
                      </a:r>
                    </a:p>
                  </a:txBody>
                  <a:tcPr marL="9525" marR="9525" marT="9525" marB="0" anchor="b"/>
                </a:tc>
                <a:extLst>
                  <a:ext uri="{0D108BD9-81ED-4DB2-BD59-A6C34878D82A}">
                    <a16:rowId xmlns:a16="http://schemas.microsoft.com/office/drawing/2014/main" val="1194244375"/>
                  </a:ext>
                </a:extLst>
              </a:tr>
              <a:tr h="337732">
                <a:tc>
                  <a:txBody>
                    <a:bodyPr/>
                    <a:lstStyle/>
                    <a:p>
                      <a:pPr lvl="0" algn="l" fontAlgn="b"/>
                      <a:r>
                        <a:rPr lang="sv-SE" sz="800" b="0" i="0" u="none" strike="noStrike">
                          <a:solidFill>
                            <a:schemeClr val="tx1"/>
                          </a:solidFill>
                          <a:effectLst/>
                          <a:latin typeface="Futura Std Book" panose="020B0502020204020303" pitchFamily="34" charset="0"/>
                        </a:rPr>
                        <a:t>Sverige</a:t>
                      </a:r>
                    </a:p>
                  </a:txBody>
                  <a:tcPr marL="144000" marR="9525" marT="9525" marB="0" anchor="ctr"/>
                </a:tc>
                <a:tc>
                  <a:txBody>
                    <a:bodyPr/>
                    <a:lstStyle/>
                    <a:p>
                      <a:pPr algn="ctr" fontAlgn="ctr"/>
                      <a:r>
                        <a:rPr lang="sv-SE" sz="800" b="0" i="0" u="none" strike="noStrike">
                          <a:solidFill>
                            <a:srgbClr val="000000"/>
                          </a:solidFill>
                          <a:effectLst/>
                          <a:latin typeface="Futura Std Book" panose="020B0502020204020303"/>
                        </a:rPr>
                        <a:t>1 389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5</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16</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6 923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-12</a:t>
                      </a:r>
                    </a:p>
                  </a:txBody>
                  <a:tcPr marL="9525" marR="9525" marT="9525" marB="0" anchor="ctr"/>
                </a:tc>
                <a:extLst>
                  <a:ext uri="{0D108BD9-81ED-4DB2-BD59-A6C34878D82A}">
                    <a16:rowId xmlns:a16="http://schemas.microsoft.com/office/drawing/2014/main" val="1544414373"/>
                  </a:ext>
                </a:extLst>
              </a:tr>
              <a:tr h="337732">
                <a:tc>
                  <a:txBody>
                    <a:bodyPr/>
                    <a:lstStyle/>
                    <a:p>
                      <a:pPr lvl="0" algn="l" fontAlgn="b"/>
                      <a:r>
                        <a:rPr lang="sv-SE" sz="800" b="0" i="0" u="none" strike="noStrike">
                          <a:solidFill>
                            <a:schemeClr val="tx1"/>
                          </a:solidFill>
                          <a:effectLst/>
                          <a:latin typeface="Futura Std Book" panose="020B0502020204020303" pitchFamily="34" charset="0"/>
                        </a:rPr>
                        <a:t>Stockholmsregionen</a:t>
                      </a:r>
                    </a:p>
                  </a:txBody>
                  <a:tcPr marL="144000" marR="9525" marT="9525" marB="0" anchor="ctr"/>
                </a:tc>
                <a:tc>
                  <a:txBody>
                    <a:bodyPr/>
                    <a:lstStyle/>
                    <a:p>
                      <a:pPr algn="ctr" fontAlgn="ctr"/>
                      <a:r>
                        <a:rPr lang="sv-SE" sz="800" b="0" i="0" u="none" strike="noStrike">
                          <a:solidFill>
                            <a:srgbClr val="000000"/>
                          </a:solidFill>
                          <a:effectLst/>
                          <a:latin typeface="Futura Std Book" panose="020B0502020204020303"/>
                        </a:rPr>
                        <a:t>734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3 581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-12</a:t>
                      </a:r>
                    </a:p>
                  </a:txBody>
                  <a:tcPr marL="9525" marR="9525" marT="9525" marB="0" anchor="ctr"/>
                </a:tc>
                <a:extLst>
                  <a:ext uri="{0D108BD9-81ED-4DB2-BD59-A6C34878D82A}">
                    <a16:rowId xmlns:a16="http://schemas.microsoft.com/office/drawing/2014/main" val="4178915708"/>
                  </a:ext>
                </a:extLst>
              </a:tr>
              <a:tr h="337732">
                <a:tc>
                  <a:txBody>
                    <a:bodyPr/>
                    <a:lstStyle/>
                    <a:p>
                      <a:pPr lvl="0" algn="l" fontAlgn="b"/>
                      <a:r>
                        <a:rPr lang="sv-SE" sz="800" b="1" i="0" u="none" strike="noStrike">
                          <a:solidFill>
                            <a:schemeClr val="tx1"/>
                          </a:solidFill>
                          <a:effectLst/>
                          <a:latin typeface="Futura Std Book" panose="020B0502020204020303" pitchFamily="34" charset="0"/>
                        </a:rPr>
                        <a:t>Dalarnas län</a:t>
                      </a:r>
                    </a:p>
                  </a:txBody>
                  <a:tcPr marL="144000" marR="9525" marT="9525" marB="0" anchor="ctr"/>
                </a:tc>
                <a:tc>
                  <a:txBody>
                    <a:bodyPr/>
                    <a:lstStyle/>
                    <a:p>
                      <a:pPr algn="ctr" fontAlgn="ctr"/>
                      <a:r>
                        <a:rPr lang="sv-SE" sz="800" b="1" i="0" u="none" strike="noStrike">
                          <a:solidFill>
                            <a:srgbClr val="000000"/>
                          </a:solidFill>
                          <a:effectLst/>
                          <a:latin typeface="Futura Std Book" panose="020B0502020204020303"/>
                        </a:rPr>
                        <a:t>38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27</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a:rPr>
                        <a:t>52</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165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a:t>
                      </a:r>
                    </a:p>
                  </a:txBody>
                  <a:tcPr marL="9525" marR="9525" marT="9525" marB="0" anchor="ctr"/>
                </a:tc>
                <a:extLst>
                  <a:ext uri="{0D108BD9-81ED-4DB2-BD59-A6C34878D82A}">
                    <a16:rowId xmlns:a16="http://schemas.microsoft.com/office/drawing/2014/main" val="1554613420"/>
                  </a:ext>
                </a:extLst>
              </a:tr>
              <a:tr h="337732">
                <a:tc>
                  <a:txBody>
                    <a:bodyPr/>
                    <a:lstStyle/>
                    <a:p>
                      <a:pPr lvl="0" algn="l" fontAlgn="b"/>
                      <a:r>
                        <a:rPr lang="sv-SE" sz="800" b="1" i="0" u="none" strike="noStrike">
                          <a:solidFill>
                            <a:schemeClr val="tx1"/>
                          </a:solidFill>
                          <a:effectLst/>
                          <a:latin typeface="Futura Std Book" panose="020B0502020204020303" pitchFamily="34" charset="0"/>
                        </a:rPr>
                        <a:t>Ludvika kommun</a:t>
                      </a:r>
                    </a:p>
                  </a:txBody>
                  <a:tcPr marL="144000" marR="9525" marT="9525" marB="0" anchor="ctr"/>
                </a:tc>
                <a:tc>
                  <a:txBody>
                    <a:bodyPr/>
                    <a:lstStyle/>
                    <a:p>
                      <a:pPr algn="ctr" fontAlgn="ctr"/>
                      <a:r>
                        <a:rPr lang="sv-SE" sz="800" b="1" i="0" u="none" strike="noStrike">
                          <a:solidFill>
                            <a:srgbClr val="000000"/>
                          </a:solidFill>
                          <a:effectLst/>
                          <a:latin typeface="Futura Std Book" panose="020B0502020204020303"/>
                        </a:rPr>
                        <a:t>7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133</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133</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16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14</a:t>
                      </a:r>
                    </a:p>
                  </a:txBody>
                  <a:tcPr marL="9525" marR="9525" marT="9525" marB="0" anchor="ctr"/>
                </a:tc>
                <a:extLst>
                  <a:ext uri="{0D108BD9-81ED-4DB2-BD59-A6C34878D82A}">
                    <a16:rowId xmlns:a16="http://schemas.microsoft.com/office/drawing/2014/main" val="923977588"/>
                  </a:ext>
                </a:extLst>
              </a:tr>
              <a:tr h="337732">
                <a:tc>
                  <a:txBody>
                    <a:bodyPr/>
                    <a:lstStyle/>
                    <a:p>
                      <a:pPr lvl="0" algn="l" fontAlgn="b"/>
                      <a:r>
                        <a:rPr lang="sv-SE" sz="800" b="1" i="0" u="none" strike="noStrike">
                          <a:solidFill>
                            <a:schemeClr val="tx1"/>
                          </a:solidFill>
                          <a:effectLst/>
                          <a:latin typeface="Futura Std Book" panose="020B0502020204020303" pitchFamily="34" charset="0"/>
                        </a:rPr>
                        <a:t>Smedjebackens kommun</a:t>
                      </a:r>
                    </a:p>
                  </a:txBody>
                  <a:tcPr marL="144000" marR="9525" marT="9525" marB="0" anchor="ctr"/>
                </a:tc>
                <a:tc>
                  <a:txBody>
                    <a:bodyPr/>
                    <a:lstStyle/>
                    <a:p>
                      <a:pPr algn="ctr" fontAlgn="ctr"/>
                      <a:r>
                        <a:rPr lang="sv-SE" sz="800" b="1" i="0" u="none" strike="noStrike">
                          <a:solidFill>
                            <a:srgbClr val="000000"/>
                          </a:solidFill>
                          <a:effectLst/>
                          <a:latin typeface="Futura Std Book" panose="020B0502020204020303"/>
                        </a:rPr>
                        <a:t>2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100</a:t>
                      </a:r>
                    </a:p>
                  </a:txBody>
                  <a:tcPr marL="9525" marR="9525" marT="9525" marB="0" anchor="ctr"/>
                </a:tc>
                <a:tc>
                  <a:txBody>
                    <a:bodyPr/>
                    <a:lstStyle/>
                    <a:p>
                      <a:pPr algn="ctr" fontAlgn="ctr"/>
                      <a:r>
                        <a:rPr lang="sv-SE" sz="800" b="1" i="0" u="none" strike="noStrike" dirty="0" err="1">
                          <a:solidFill>
                            <a:srgbClr val="000000"/>
                          </a:solidFill>
                          <a:effectLst/>
                          <a:latin typeface="Futura Std Book" panose="020B0502020204020303"/>
                        </a:rPr>
                        <a:t>i.u</a:t>
                      </a:r>
                      <a:r>
                        <a:rPr lang="sv-SE" sz="800" b="1" i="0" u="none" strike="noStrike" dirty="0">
                          <a:solidFill>
                            <a:srgbClr val="000000"/>
                          </a:solidFill>
                          <a:effectLst/>
                          <a:latin typeface="Futura Std Book" panose="020B0502020204020303"/>
                        </a:rPr>
                        <a:t>.</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3 </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a:rPr>
                        <a:t>-57</a:t>
                      </a:r>
                    </a:p>
                  </a:txBody>
                  <a:tcPr marL="9525" marR="9525" marT="9525" marB="0" anchor="ctr"/>
                </a:tc>
                <a:extLst>
                  <a:ext uri="{0D108BD9-81ED-4DB2-BD59-A6C34878D82A}">
                    <a16:rowId xmlns:a16="http://schemas.microsoft.com/office/drawing/2014/main" val="3499475923"/>
                  </a:ext>
                </a:extLst>
              </a:tr>
            </a:tbl>
          </a:graphicData>
        </a:graphic>
      </p:graphicFrame>
      <p:graphicFrame>
        <p:nvGraphicFramePr>
          <p:cNvPr id="13" name="Diagram 12">
            <a:extLst>
              <a:ext uri="{FF2B5EF4-FFF2-40B4-BE49-F238E27FC236}">
                <a16:creationId xmlns:a16="http://schemas.microsoft.com/office/drawing/2014/main" id="{9091C626-5740-44DC-8CB0-BD5D06638183}"/>
              </a:ext>
            </a:extLst>
          </p:cNvPr>
          <p:cNvGraphicFramePr>
            <a:graphicFrameLocks/>
          </p:cNvGraphicFramePr>
          <p:nvPr>
            <p:extLst>
              <p:ext uri="{D42A27DB-BD31-4B8C-83A1-F6EECF244321}">
                <p14:modId xmlns:p14="http://schemas.microsoft.com/office/powerpoint/2010/main" val="2246660005"/>
              </p:ext>
            </p:extLst>
          </p:nvPr>
        </p:nvGraphicFramePr>
        <p:xfrm>
          <a:off x="764979" y="1939897"/>
          <a:ext cx="5705475" cy="38170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8588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32406" y="342899"/>
            <a:ext cx="8426449" cy="1113955"/>
          </a:xfrm>
        </p:spPr>
        <p:txBody>
          <a:bodyPr/>
          <a:lstStyle/>
          <a:p>
            <a:r>
              <a:rPr lang="sv-SE" dirty="0"/>
              <a:t>Sysselsättning </a:t>
            </a:r>
          </a:p>
        </p:txBody>
      </p:sp>
      <p:sp>
        <p:nvSpPr>
          <p:cNvPr id="8" name="textruta 7">
            <a:extLst>
              <a:ext uri="{FF2B5EF4-FFF2-40B4-BE49-F238E27FC236}">
                <a16:creationId xmlns:a16="http://schemas.microsoft.com/office/drawing/2014/main" id="{B79D6868-AEFB-4F6E-A0E9-CF7AB0F1BC33}"/>
              </a:ext>
            </a:extLst>
          </p:cNvPr>
          <p:cNvSpPr txBox="1"/>
          <p:nvPr/>
        </p:nvSpPr>
        <p:spPr>
          <a:xfrm>
            <a:off x="732406" y="5756989"/>
            <a:ext cx="3541354" cy="215444"/>
          </a:xfrm>
          <a:prstGeom prst="rect">
            <a:avLst/>
          </a:prstGeom>
          <a:noFill/>
        </p:spPr>
        <p:txBody>
          <a:bodyPr wrap="none" rtlCol="0">
            <a:spAutoFit/>
          </a:bodyPr>
          <a:lstStyle/>
          <a:p>
            <a:r>
              <a:rPr lang="sv-SE" sz="800" dirty="0"/>
              <a:t>Källa: Statistiska centralbyrån (Arbetskraftsundersökningarna, AKU) </a:t>
            </a:r>
          </a:p>
        </p:txBody>
      </p:sp>
      <p:sp>
        <p:nvSpPr>
          <p:cNvPr id="10" name="Rektangel 9">
            <a:extLst>
              <a:ext uri="{FF2B5EF4-FFF2-40B4-BE49-F238E27FC236}">
                <a16:creationId xmlns:a16="http://schemas.microsoft.com/office/drawing/2014/main" id="{5172B7A3-1950-454E-A840-C9FF0842E69C}"/>
              </a:ext>
            </a:extLst>
          </p:cNvPr>
          <p:cNvSpPr/>
          <p:nvPr/>
        </p:nvSpPr>
        <p:spPr>
          <a:xfrm>
            <a:off x="6755215" y="3429001"/>
            <a:ext cx="4722411" cy="2543432"/>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1" name="Platshållare för innehåll 3">
            <a:extLst>
              <a:ext uri="{FF2B5EF4-FFF2-40B4-BE49-F238E27FC236}">
                <a16:creationId xmlns:a16="http://schemas.microsoft.com/office/drawing/2014/main" id="{85924509-F5D5-4A53-BD50-0F194E9EB15E}"/>
              </a:ext>
            </a:extLst>
          </p:cNvPr>
          <p:cNvSpPr>
            <a:spLocks noGrp="1"/>
          </p:cNvSpPr>
          <p:nvPr>
            <p:ph sz="half" idx="2"/>
          </p:nvPr>
        </p:nvSpPr>
        <p:spPr>
          <a:xfrm>
            <a:off x="6755213" y="2059028"/>
            <a:ext cx="4722411" cy="1376220"/>
          </a:xfrm>
        </p:spPr>
        <p:txBody>
          <a:bodyPr/>
          <a:lstStyle/>
          <a:p>
            <a:pPr lvl="4"/>
            <a:r>
              <a:rPr lang="sv-SE" sz="1400" dirty="0"/>
              <a:t>Antalet sysselsatta invånare ökade</a:t>
            </a:r>
            <a:br>
              <a:rPr lang="sv-SE" sz="1400" dirty="0"/>
            </a:br>
            <a:r>
              <a:rPr lang="sv-SE" sz="1400" dirty="0"/>
              <a:t>med 5,8 procent under kvartalet. </a:t>
            </a:r>
          </a:p>
          <a:p>
            <a:pPr marL="0" lvl="4" indent="0">
              <a:buNone/>
            </a:pPr>
            <a:endParaRPr lang="sv-SE" sz="1400" dirty="0"/>
          </a:p>
          <a:p>
            <a:pPr lvl="4"/>
            <a:endParaRPr lang="sv-SE" sz="1400" dirty="0"/>
          </a:p>
          <a:p>
            <a:endParaRPr lang="sv-SE" sz="1800" dirty="0"/>
          </a:p>
        </p:txBody>
      </p:sp>
      <p:sp>
        <p:nvSpPr>
          <p:cNvPr id="27" name="textruta 26">
            <a:extLst>
              <a:ext uri="{FF2B5EF4-FFF2-40B4-BE49-F238E27FC236}">
                <a16:creationId xmlns:a16="http://schemas.microsoft.com/office/drawing/2014/main" id="{6945BE6D-16A8-4FB0-B582-95C86CA8F41F}"/>
              </a:ext>
            </a:extLst>
          </p:cNvPr>
          <p:cNvSpPr txBox="1"/>
          <p:nvPr/>
        </p:nvSpPr>
        <p:spPr>
          <a:xfrm>
            <a:off x="6755214" y="3441494"/>
            <a:ext cx="1208985" cy="276999"/>
          </a:xfrm>
          <a:prstGeom prst="rect">
            <a:avLst/>
          </a:prstGeom>
          <a:noFill/>
        </p:spPr>
        <p:txBody>
          <a:bodyPr wrap="none" rtlCol="0">
            <a:spAutoFit/>
          </a:bodyPr>
          <a:lstStyle/>
          <a:p>
            <a:r>
              <a:rPr lang="sv-SE" sz="1200" b="1" dirty="0">
                <a:latin typeface="+mj-lt"/>
                <a:cs typeface="Arial" panose="020B0604020202020204" pitchFamily="34" charset="0"/>
              </a:rPr>
              <a:t>Sysselsättning</a:t>
            </a:r>
          </a:p>
        </p:txBody>
      </p:sp>
      <p:sp>
        <p:nvSpPr>
          <p:cNvPr id="25" name="textruta 24">
            <a:extLst>
              <a:ext uri="{FF2B5EF4-FFF2-40B4-BE49-F238E27FC236}">
                <a16:creationId xmlns:a16="http://schemas.microsoft.com/office/drawing/2014/main" id="{6AEEC28D-7035-4B16-8EEC-D32667B73FBA}"/>
              </a:ext>
            </a:extLst>
          </p:cNvPr>
          <p:cNvSpPr txBox="1"/>
          <p:nvPr/>
        </p:nvSpPr>
        <p:spPr>
          <a:xfrm>
            <a:off x="717550" y="1450817"/>
            <a:ext cx="1941557" cy="492443"/>
          </a:xfrm>
          <a:prstGeom prst="rect">
            <a:avLst/>
          </a:prstGeom>
          <a:noFill/>
        </p:spPr>
        <p:txBody>
          <a:bodyPr wrap="none" rtlCol="0">
            <a:spAutoFit/>
          </a:bodyPr>
          <a:lstStyle/>
          <a:p>
            <a:r>
              <a:rPr lang="sv-SE" sz="1400" b="1" dirty="0"/>
              <a:t>Sysselsatta invånare</a:t>
            </a:r>
            <a:r>
              <a:rPr lang="sv-SE" sz="1400" dirty="0"/>
              <a:t/>
            </a:r>
            <a:br>
              <a:rPr lang="sv-SE" sz="1400" dirty="0"/>
            </a:br>
            <a:r>
              <a:rPr lang="sv-SE" sz="1200" dirty="0"/>
              <a:t>Index 100 = 2011 kv3</a:t>
            </a:r>
            <a:endParaRPr lang="sv-SE" sz="1400" dirty="0"/>
          </a:p>
        </p:txBody>
      </p:sp>
      <p:graphicFrame>
        <p:nvGraphicFramePr>
          <p:cNvPr id="17" name="Tabell 16">
            <a:extLst>
              <a:ext uri="{FF2B5EF4-FFF2-40B4-BE49-F238E27FC236}">
                <a16:creationId xmlns:a16="http://schemas.microsoft.com/office/drawing/2014/main" id="{FD6A3244-A840-4C51-9244-882B3ECD87BB}"/>
              </a:ext>
            </a:extLst>
          </p:cNvPr>
          <p:cNvGraphicFramePr>
            <a:graphicFrameLocks noGrp="1"/>
          </p:cNvGraphicFramePr>
          <p:nvPr>
            <p:extLst>
              <p:ext uri="{D42A27DB-BD31-4B8C-83A1-F6EECF244321}">
                <p14:modId xmlns:p14="http://schemas.microsoft.com/office/powerpoint/2010/main" val="1909219281"/>
              </p:ext>
            </p:extLst>
          </p:nvPr>
        </p:nvGraphicFramePr>
        <p:xfrm>
          <a:off x="6755214" y="3726940"/>
          <a:ext cx="4722411" cy="2245492"/>
        </p:xfrm>
        <a:graphic>
          <a:graphicData uri="http://schemas.openxmlformats.org/drawingml/2006/table">
            <a:tbl>
              <a:tblPr bandRow="1">
                <a:tableStyleId>{2D5ABB26-0587-4C30-8999-92F81FD0307C}</a:tableStyleId>
              </a:tblPr>
              <a:tblGrid>
                <a:gridCol w="1742095">
                  <a:extLst>
                    <a:ext uri="{9D8B030D-6E8A-4147-A177-3AD203B41FA5}">
                      <a16:colId xmlns:a16="http://schemas.microsoft.com/office/drawing/2014/main" val="1678076792"/>
                    </a:ext>
                  </a:extLst>
                </a:gridCol>
                <a:gridCol w="773708">
                  <a:extLst>
                    <a:ext uri="{9D8B030D-6E8A-4147-A177-3AD203B41FA5}">
                      <a16:colId xmlns:a16="http://schemas.microsoft.com/office/drawing/2014/main" val="2601369493"/>
                    </a:ext>
                  </a:extLst>
                </a:gridCol>
                <a:gridCol w="877767">
                  <a:extLst>
                    <a:ext uri="{9D8B030D-6E8A-4147-A177-3AD203B41FA5}">
                      <a16:colId xmlns:a16="http://schemas.microsoft.com/office/drawing/2014/main" val="2395970223"/>
                    </a:ext>
                  </a:extLst>
                </a:gridCol>
                <a:gridCol w="694898">
                  <a:extLst>
                    <a:ext uri="{9D8B030D-6E8A-4147-A177-3AD203B41FA5}">
                      <a16:colId xmlns:a16="http://schemas.microsoft.com/office/drawing/2014/main" val="3235649811"/>
                    </a:ext>
                  </a:extLst>
                </a:gridCol>
                <a:gridCol w="633943">
                  <a:extLst>
                    <a:ext uri="{9D8B030D-6E8A-4147-A177-3AD203B41FA5}">
                      <a16:colId xmlns:a16="http://schemas.microsoft.com/office/drawing/2014/main" val="1050073455"/>
                    </a:ext>
                  </a:extLst>
                </a:gridCol>
              </a:tblGrid>
              <a:tr h="414011">
                <a:tc>
                  <a:txBody>
                    <a:bodyPr/>
                    <a:lstStyle/>
                    <a:p>
                      <a:pPr marL="72000" algn="l" fontAlgn="b"/>
                      <a:endParaRPr lang="sv-SE" sz="800" b="0" i="0" u="none" strike="noStrike" dirty="0">
                        <a:solidFill>
                          <a:srgbClr val="000000"/>
                        </a:solidFill>
                        <a:effectLst/>
                        <a:latin typeface="Futura Std Book" panose="020B0502020204020303"/>
                      </a:endParaRPr>
                    </a:p>
                  </a:txBody>
                  <a:tcPr marL="0" marR="0" marT="0" marB="0" anchor="b"/>
                </a:tc>
                <a:tc>
                  <a:txBody>
                    <a:bodyPr/>
                    <a:lstStyle/>
                    <a:p>
                      <a:pPr algn="ctr" fontAlgn="b"/>
                      <a:r>
                        <a:rPr lang="sv-SE" sz="800" b="0" i="0" u="none" strike="noStrike">
                          <a:solidFill>
                            <a:srgbClr val="000000"/>
                          </a:solidFill>
                          <a:effectLst/>
                          <a:latin typeface="Futura Std Book" panose="020B0502020204020303" pitchFamily="34" charset="0"/>
                        </a:rPr>
                        <a:t>Antal</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Förändring -1 år</a:t>
                      </a:r>
                    </a:p>
                  </a:txBody>
                  <a:tcPr marL="9525" marR="9525" marT="9525" marB="0" anchor="b"/>
                </a:tc>
                <a:tc gridSpan="2">
                  <a:txBody>
                    <a:bodyPr/>
                    <a:lstStyle/>
                    <a:p>
                      <a:pPr algn="ctr" fontAlgn="b"/>
                      <a:r>
                        <a:rPr lang="sv-SE" sz="800" b="0" i="0" u="none" strike="noStrike">
                          <a:solidFill>
                            <a:srgbClr val="000000"/>
                          </a:solidFill>
                          <a:effectLst/>
                          <a:latin typeface="Futura Std Book" panose="020B0502020204020303" pitchFamily="34" charset="0"/>
                        </a:rPr>
                        <a:t>Förändring (%) </a:t>
                      </a:r>
                    </a:p>
                  </a:txBody>
                  <a:tcPr marL="9525" marR="9525" marT="9525" marB="0" anchor="b"/>
                </a:tc>
                <a:tc hMerge="1">
                  <a:txBody>
                    <a:bodyPr/>
                    <a:lstStyle/>
                    <a:p>
                      <a:endParaRPr lang="sv-SE"/>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198386554"/>
                  </a:ext>
                </a:extLst>
              </a:tr>
              <a:tr h="414011">
                <a:tc>
                  <a:txBody>
                    <a:bodyPr/>
                    <a:lstStyle/>
                    <a:p>
                      <a:pPr marL="72000" algn="l" fontAlgn="b"/>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b"/>
                      <a:r>
                        <a:rPr lang="sv-SE" sz="800" b="0" i="0" u="none" strike="noStrike" dirty="0">
                          <a:solidFill>
                            <a:srgbClr val="000000"/>
                          </a:solidFill>
                          <a:effectLst/>
                          <a:latin typeface="Futura Std Book" panose="020B0502020204020303" pitchFamily="34" charset="0"/>
                        </a:rPr>
                        <a:t>2021 kv3</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-1 år (antal)</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 år</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- 5 år</a:t>
                      </a:r>
                    </a:p>
                  </a:txBody>
                  <a:tcPr marL="9525" marR="9525" marT="9525" marB="0" anchor="b"/>
                </a:tc>
                <a:extLst>
                  <a:ext uri="{0D108BD9-81ED-4DB2-BD59-A6C34878D82A}">
                    <a16:rowId xmlns:a16="http://schemas.microsoft.com/office/drawing/2014/main" val="1194244375"/>
                  </a:ext>
                </a:extLst>
              </a:tr>
              <a:tr h="472490">
                <a:tc>
                  <a:txBody>
                    <a:bodyPr/>
                    <a:lstStyle/>
                    <a:p>
                      <a:pPr marL="72000" algn="l" fontAlgn="b"/>
                      <a:r>
                        <a:rPr lang="sv-SE" sz="800" u="none" strike="noStrike" dirty="0">
                          <a:effectLst/>
                        </a:rPr>
                        <a:t>Sverige</a:t>
                      </a:r>
                      <a:endParaRPr lang="sv-SE" sz="800" b="0" i="0" u="none" strike="noStrike" dirty="0">
                        <a:solidFill>
                          <a:srgbClr val="000000"/>
                        </a:solidFill>
                        <a:effectLst/>
                        <a:latin typeface="Futura std book" panose="020B0502020204020303"/>
                      </a:endParaRPr>
                    </a:p>
                  </a:txBody>
                  <a:tcPr marL="144000" marR="0" marT="0" marB="0" anchor="ctr"/>
                </a:tc>
                <a:tc>
                  <a:txBody>
                    <a:bodyPr/>
                    <a:lstStyle/>
                    <a:p>
                      <a:pPr algn="ctr" fontAlgn="ctr"/>
                      <a:r>
                        <a:rPr lang="sv-SE" sz="700" b="0" i="0" u="none" strike="noStrike">
                          <a:solidFill>
                            <a:srgbClr val="000000"/>
                          </a:solidFill>
                          <a:effectLst/>
                          <a:latin typeface="Futura Std Book" panose="020B0502020204020303"/>
                        </a:rPr>
                        <a:t>5 154 100 </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a:rPr>
                        <a:t>58 400 </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a:rPr>
                        <a:t>1,1 </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a:rPr>
                        <a:t>3,6 </a:t>
                      </a:r>
                    </a:p>
                  </a:txBody>
                  <a:tcPr marL="9525" marR="9525" marT="9525" marB="0" anchor="ctr"/>
                </a:tc>
                <a:extLst>
                  <a:ext uri="{0D108BD9-81ED-4DB2-BD59-A6C34878D82A}">
                    <a16:rowId xmlns:a16="http://schemas.microsoft.com/office/drawing/2014/main" val="1544414373"/>
                  </a:ext>
                </a:extLst>
              </a:tr>
              <a:tr h="472490">
                <a:tc>
                  <a:txBody>
                    <a:bodyPr/>
                    <a:lstStyle/>
                    <a:p>
                      <a:pPr marL="72000" algn="l" fontAlgn="b"/>
                      <a:r>
                        <a:rPr lang="sv-SE" sz="800" u="none" strike="noStrike" dirty="0">
                          <a:effectLst/>
                        </a:rPr>
                        <a:t>Stockholmsregionen</a:t>
                      </a:r>
                      <a:endParaRPr lang="sv-SE" sz="800" b="0" i="0" u="none" strike="noStrike" dirty="0">
                        <a:solidFill>
                          <a:srgbClr val="000000"/>
                        </a:solidFill>
                        <a:effectLst/>
                        <a:latin typeface="Futura std book" panose="020B0502020204020303"/>
                      </a:endParaRPr>
                    </a:p>
                  </a:txBody>
                  <a:tcPr marL="144000" marR="0" marT="0" marB="0" anchor="ctr"/>
                </a:tc>
                <a:tc>
                  <a:txBody>
                    <a:bodyPr/>
                    <a:lstStyle/>
                    <a:p>
                      <a:pPr algn="ctr" fontAlgn="ctr"/>
                      <a:r>
                        <a:rPr lang="sv-SE" sz="700" b="0" i="0" u="none" strike="noStrike">
                          <a:solidFill>
                            <a:srgbClr val="000000"/>
                          </a:solidFill>
                          <a:effectLst/>
                          <a:latin typeface="Futura Std Book" panose="020B0502020204020303"/>
                        </a:rPr>
                        <a:t>2 394 000 </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a:rPr>
                        <a:t>49 300 </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a:rPr>
                        <a:t>2,1 </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a:rPr>
                        <a:t>5,4 </a:t>
                      </a:r>
                    </a:p>
                  </a:txBody>
                  <a:tcPr marL="9525" marR="9525" marT="9525" marB="0" anchor="ctr"/>
                </a:tc>
                <a:extLst>
                  <a:ext uri="{0D108BD9-81ED-4DB2-BD59-A6C34878D82A}">
                    <a16:rowId xmlns:a16="http://schemas.microsoft.com/office/drawing/2014/main" val="4178915708"/>
                  </a:ext>
                </a:extLst>
              </a:tr>
              <a:tr h="472490">
                <a:tc>
                  <a:txBody>
                    <a:bodyPr/>
                    <a:lstStyle/>
                    <a:p>
                      <a:pPr marL="72000" algn="l" fontAlgn="b"/>
                      <a:r>
                        <a:rPr lang="sv-SE" sz="800" b="1" u="none" strike="noStrike" dirty="0">
                          <a:effectLst/>
                        </a:rPr>
                        <a:t>Dalarnas län</a:t>
                      </a:r>
                      <a:endParaRPr lang="sv-SE" sz="800" b="1" i="0" u="none" strike="noStrike" dirty="0">
                        <a:solidFill>
                          <a:srgbClr val="000000"/>
                        </a:solidFill>
                        <a:effectLst/>
                        <a:latin typeface="+mn-lt"/>
                      </a:endParaRPr>
                    </a:p>
                  </a:txBody>
                  <a:tcPr marL="144000" marR="9525" marT="9525" marB="0" anchor="ctr"/>
                </a:tc>
                <a:tc>
                  <a:txBody>
                    <a:bodyPr/>
                    <a:lstStyle/>
                    <a:p>
                      <a:pPr algn="ctr" fontAlgn="ctr"/>
                      <a:r>
                        <a:rPr lang="sv-SE" sz="700" b="1" i="0" u="none" strike="noStrike">
                          <a:solidFill>
                            <a:srgbClr val="000000"/>
                          </a:solidFill>
                          <a:effectLst/>
                          <a:latin typeface="Futura Std Book" panose="020B0502020204020303"/>
                        </a:rPr>
                        <a:t>137 800 </a:t>
                      </a: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a:rPr>
                        <a:t>7 500 </a:t>
                      </a: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a:rPr>
                        <a:t>5,8 </a:t>
                      </a:r>
                    </a:p>
                  </a:txBody>
                  <a:tcPr marL="9525" marR="9525" marT="9525" marB="0" anchor="ctr"/>
                </a:tc>
                <a:tc>
                  <a:txBody>
                    <a:bodyPr/>
                    <a:lstStyle/>
                    <a:p>
                      <a:pPr algn="ctr" fontAlgn="ctr"/>
                      <a:r>
                        <a:rPr lang="sv-SE" sz="700" b="1" i="0" u="none" strike="noStrike" dirty="0">
                          <a:solidFill>
                            <a:srgbClr val="000000"/>
                          </a:solidFill>
                          <a:effectLst/>
                          <a:latin typeface="Futura Std Book" panose="020B0502020204020303"/>
                        </a:rPr>
                        <a:t>1,8 </a:t>
                      </a:r>
                    </a:p>
                  </a:txBody>
                  <a:tcPr marL="9525" marR="9525" marT="9525" marB="0" anchor="ctr"/>
                </a:tc>
                <a:extLst>
                  <a:ext uri="{0D108BD9-81ED-4DB2-BD59-A6C34878D82A}">
                    <a16:rowId xmlns:a16="http://schemas.microsoft.com/office/drawing/2014/main" val="1554613420"/>
                  </a:ext>
                </a:extLst>
              </a:tr>
            </a:tbl>
          </a:graphicData>
        </a:graphic>
      </p:graphicFrame>
      <p:graphicFrame>
        <p:nvGraphicFramePr>
          <p:cNvPr id="13" name="Diagram 12">
            <a:extLst>
              <a:ext uri="{FF2B5EF4-FFF2-40B4-BE49-F238E27FC236}">
                <a16:creationId xmlns:a16="http://schemas.microsoft.com/office/drawing/2014/main" id="{759B9C41-C87A-43B6-9DAF-F4209F2D8B05}"/>
              </a:ext>
            </a:extLst>
          </p:cNvPr>
          <p:cNvGraphicFramePr>
            <a:graphicFrameLocks/>
          </p:cNvGraphicFramePr>
          <p:nvPr>
            <p:extLst>
              <p:ext uri="{D42A27DB-BD31-4B8C-83A1-F6EECF244321}">
                <p14:modId xmlns:p14="http://schemas.microsoft.com/office/powerpoint/2010/main" val="2670229783"/>
              </p:ext>
            </p:extLst>
          </p:nvPr>
        </p:nvGraphicFramePr>
        <p:xfrm>
          <a:off x="722651" y="1805833"/>
          <a:ext cx="5866156" cy="395115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38318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2CD0751C-4FF8-45CE-BACD-DDE0FA873C1D}"/>
              </a:ext>
            </a:extLst>
          </p:cNvPr>
          <p:cNvSpPr>
            <a:spLocks noGrp="1"/>
          </p:cNvSpPr>
          <p:nvPr>
            <p:ph type="title"/>
          </p:nvPr>
        </p:nvSpPr>
        <p:spPr/>
        <p:txBody>
          <a:bodyPr/>
          <a:lstStyle/>
          <a:p>
            <a:r>
              <a:rPr lang="sv-SE" dirty="0"/>
              <a:t>Sysselsättning efter bransch</a:t>
            </a:r>
          </a:p>
        </p:txBody>
      </p:sp>
      <p:graphicFrame>
        <p:nvGraphicFramePr>
          <p:cNvPr id="6" name="Platshållare för innehåll 4">
            <a:extLst>
              <a:ext uri="{FF2B5EF4-FFF2-40B4-BE49-F238E27FC236}">
                <a16:creationId xmlns:a16="http://schemas.microsoft.com/office/drawing/2014/main" id="{DFBFA55F-03E7-4044-9A75-66E68F711984}"/>
              </a:ext>
            </a:extLst>
          </p:cNvPr>
          <p:cNvGraphicFramePr>
            <a:graphicFrameLocks noGrp="1"/>
          </p:cNvGraphicFramePr>
          <p:nvPr>
            <p:ph idx="1"/>
            <p:extLst>
              <p:ext uri="{D42A27DB-BD31-4B8C-83A1-F6EECF244321}">
                <p14:modId xmlns:p14="http://schemas.microsoft.com/office/powerpoint/2010/main" val="826904812"/>
              </p:ext>
            </p:extLst>
          </p:nvPr>
        </p:nvGraphicFramePr>
        <p:xfrm>
          <a:off x="1882774" y="1621872"/>
          <a:ext cx="8426451" cy="4157040"/>
        </p:xfrm>
        <a:graphic>
          <a:graphicData uri="http://schemas.openxmlformats.org/drawingml/2006/table">
            <a:tbl>
              <a:tblPr firstRow="1" bandRow="1">
                <a:tableStyleId>{5C22544A-7EE6-4342-B048-85BDC9FD1C3A}</a:tableStyleId>
              </a:tblPr>
              <a:tblGrid>
                <a:gridCol w="2110136">
                  <a:extLst>
                    <a:ext uri="{9D8B030D-6E8A-4147-A177-3AD203B41FA5}">
                      <a16:colId xmlns:a16="http://schemas.microsoft.com/office/drawing/2014/main" val="452260278"/>
                    </a:ext>
                  </a:extLst>
                </a:gridCol>
                <a:gridCol w="1782988">
                  <a:extLst>
                    <a:ext uri="{9D8B030D-6E8A-4147-A177-3AD203B41FA5}">
                      <a16:colId xmlns:a16="http://schemas.microsoft.com/office/drawing/2014/main" val="1889858293"/>
                    </a:ext>
                  </a:extLst>
                </a:gridCol>
                <a:gridCol w="1652382">
                  <a:extLst>
                    <a:ext uri="{9D8B030D-6E8A-4147-A177-3AD203B41FA5}">
                      <a16:colId xmlns:a16="http://schemas.microsoft.com/office/drawing/2014/main" val="1671515360"/>
                    </a:ext>
                  </a:extLst>
                </a:gridCol>
                <a:gridCol w="1439469">
                  <a:extLst>
                    <a:ext uri="{9D8B030D-6E8A-4147-A177-3AD203B41FA5}">
                      <a16:colId xmlns:a16="http://schemas.microsoft.com/office/drawing/2014/main" val="2818758293"/>
                    </a:ext>
                  </a:extLst>
                </a:gridCol>
                <a:gridCol w="1441476">
                  <a:extLst>
                    <a:ext uri="{9D8B030D-6E8A-4147-A177-3AD203B41FA5}">
                      <a16:colId xmlns:a16="http://schemas.microsoft.com/office/drawing/2014/main" val="1452816917"/>
                    </a:ext>
                  </a:extLst>
                </a:gridCol>
              </a:tblGrid>
              <a:tr h="0">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b="0">
                          <a:solidFill>
                            <a:schemeClr val="bg1"/>
                          </a:solidFill>
                        </a:rPr>
                        <a:t>Antal</a:t>
                      </a:r>
                      <a:endParaRPr lang="sv-SE" sz="1000" b="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b="0">
                          <a:solidFill>
                            <a:schemeClr val="bg1"/>
                          </a:solidFill>
                        </a:rPr>
                        <a:t>Förändring (antal)</a:t>
                      </a: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gridSpan="2">
                  <a:txBody>
                    <a:bodyPr/>
                    <a:lstStyle/>
                    <a:p>
                      <a:pPr algn="ctr"/>
                      <a:r>
                        <a:rPr lang="sv-SE" sz="1000" b="0" dirty="0">
                          <a:solidFill>
                            <a:schemeClr val="bg1"/>
                          </a:solidFill>
                        </a:rPr>
                        <a:t>Förändring (%)</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hMerge="1">
                  <a:txBody>
                    <a:bodyPr/>
                    <a:lstStyle/>
                    <a:p>
                      <a:endParaRPr lang="sv-SE"/>
                    </a:p>
                  </a:txBody>
                  <a:tcPr/>
                </a:tc>
                <a:extLst>
                  <a:ext uri="{0D108BD9-81ED-4DB2-BD59-A6C34878D82A}">
                    <a16:rowId xmlns:a16="http://schemas.microsoft.com/office/drawing/2014/main" val="269610017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b="1">
                          <a:solidFill>
                            <a:schemeClr val="bg1"/>
                          </a:solidFill>
                        </a:rPr>
                        <a:t>Dalarnas </a:t>
                      </a:r>
                      <a:r>
                        <a:rPr lang="sv-SE" sz="1000" b="1" dirty="0">
                          <a:solidFill>
                            <a:schemeClr val="bg1"/>
                          </a:solidFill>
                        </a:rPr>
                        <a:t>län</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1" i="0" u="none" strike="noStrike" dirty="0">
                          <a:solidFill>
                            <a:srgbClr val="FFFFFF"/>
                          </a:solidFill>
                          <a:effectLst/>
                          <a:latin typeface="Futura Std Book" panose="020B0502020204020303" pitchFamily="34" charset="0"/>
                        </a:rPr>
                        <a:t>2021 kv3</a:t>
                      </a:r>
                    </a:p>
                  </a:txBody>
                  <a:tcPr marL="9525" marR="9525" marT="9525"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1" i="0" u="none" strike="noStrike">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1" i="0" u="none" strike="noStrike">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1" i="0" u="none" strike="noStrike">
                          <a:solidFill>
                            <a:srgbClr val="FFFFFF"/>
                          </a:solidFill>
                          <a:effectLst/>
                          <a:latin typeface="Futura Std Book" panose="020B0502020204020303" pitchFamily="34" charset="0"/>
                        </a:rPr>
                        <a:t>-5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3081617630"/>
                  </a:ext>
                </a:extLst>
              </a:tr>
              <a:tr h="0">
                <a:tc>
                  <a:txBody>
                    <a:bodyPr/>
                    <a:lstStyle/>
                    <a:p>
                      <a:pPr algn="l" fontAlgn="t">
                        <a:spcAft>
                          <a:spcPts val="500"/>
                        </a:spcAft>
                      </a:pPr>
                      <a:r>
                        <a:rPr lang="sv-SE" sz="800" b="0" dirty="0"/>
                        <a:t>Jordbruk, skogsbruk och fiske</a:t>
                      </a:r>
                    </a:p>
                  </a:txBody>
                  <a:tcPr>
                    <a:lnL w="12700" cmpd="sng">
                      <a:noFill/>
                    </a:lnL>
                    <a:lnR w="12700" cap="flat" cmpd="sng" algn="ctr">
                      <a:solidFill>
                        <a:schemeClr val="bg1"/>
                      </a:solidFill>
                      <a:prstDash val="solid"/>
                      <a:round/>
                      <a:headEnd type="none" w="med" len="med"/>
                      <a:tailEnd type="none" w="med" len="med"/>
                    </a:lnR>
                    <a:lnT w="12700" cmpd="sng">
                      <a:noFill/>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extLst>
                  <a:ext uri="{0D108BD9-81ED-4DB2-BD59-A6C34878D82A}">
                    <a16:rowId xmlns:a16="http://schemas.microsoft.com/office/drawing/2014/main" val="3745687708"/>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err="1"/>
                        <a:t>Tillverkn</a:t>
                      </a:r>
                      <a:r>
                        <a:rPr lang="sv-SE" sz="800" dirty="0"/>
                        <a:t>. och utvinning, energi och miljö</a:t>
                      </a:r>
                    </a:p>
                  </a:txBody>
                  <a:tcPr>
                    <a:lnL w="12700" cmpd="sng">
                      <a:noFill/>
                    </a:lnL>
                  </a:tcPr>
                </a:tc>
                <a:tc>
                  <a:txBody>
                    <a:bodyPr/>
                    <a:lstStyle/>
                    <a:p>
                      <a:pPr algn="ctr" fontAlgn="ctr"/>
                      <a:r>
                        <a:rPr lang="sv-SE" sz="800" b="0" i="0" u="none" strike="noStrike" dirty="0">
                          <a:solidFill>
                            <a:srgbClr val="000000"/>
                          </a:solidFill>
                          <a:effectLst/>
                          <a:latin typeface="Futura Std Book" panose="020B0502020204020303"/>
                        </a:rPr>
                        <a:t>20 300</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2 000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10,9</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-2,9</a:t>
                      </a:r>
                    </a:p>
                  </a:txBody>
                  <a:tcPr marL="9525" marR="9525" marT="9525" marB="0" anchor="ctr"/>
                </a:tc>
                <a:extLst>
                  <a:ext uri="{0D108BD9-81ED-4DB2-BD59-A6C34878D82A}">
                    <a16:rowId xmlns:a16="http://schemas.microsoft.com/office/drawing/2014/main" val="293360832"/>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därav </a:t>
                      </a:r>
                      <a:r>
                        <a:rPr lang="sv-SE" sz="800" dirty="0" err="1"/>
                        <a:t>tillverkn</a:t>
                      </a:r>
                      <a:r>
                        <a:rPr lang="sv-SE" sz="800" dirty="0"/>
                        <a:t>. av verkstadsvaror </a:t>
                      </a:r>
                    </a:p>
                  </a:txBody>
                  <a:tcPr>
                    <a:lnL w="12700" cmpd="sng">
                      <a:noFill/>
                    </a:ln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tc>
                <a:extLst>
                  <a:ext uri="{0D108BD9-81ED-4DB2-BD59-A6C34878D82A}">
                    <a16:rowId xmlns:a16="http://schemas.microsoft.com/office/drawing/2014/main" val="1559525621"/>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Byggverksamhet</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12 100</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1 800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17,5</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8,0</a:t>
                      </a:r>
                    </a:p>
                  </a:txBody>
                  <a:tcPr marL="9525" marR="9525" marT="9525" marB="0" anchor="ctr"/>
                </a:tc>
                <a:extLst>
                  <a:ext uri="{0D108BD9-81ED-4DB2-BD59-A6C34878D82A}">
                    <a16:rowId xmlns:a16="http://schemas.microsoft.com/office/drawing/2014/main" val="1947986397"/>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Handel</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16 700</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-4 100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-19,7</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2,5</a:t>
                      </a:r>
                    </a:p>
                  </a:txBody>
                  <a:tcPr marL="9525" marR="9525" marT="9525" marB="0" anchor="ctr"/>
                </a:tc>
                <a:extLst>
                  <a:ext uri="{0D108BD9-81ED-4DB2-BD59-A6C34878D82A}">
                    <a16:rowId xmlns:a16="http://schemas.microsoft.com/office/drawing/2014/main" val="2325918200"/>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Transport</a:t>
                      </a:r>
                    </a:p>
                  </a:txBody>
                  <a:tcPr>
                    <a:lnL w="12700" cmpd="sng">
                      <a:noFill/>
                    </a:ln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extLst>
                  <a:ext uri="{0D108BD9-81ED-4DB2-BD59-A6C34878D82A}">
                    <a16:rowId xmlns:a16="http://schemas.microsoft.com/office/drawing/2014/main" val="3944598109"/>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Hotell och restauranger</a:t>
                      </a:r>
                    </a:p>
                  </a:txBody>
                  <a:tcPr>
                    <a:lnL w="12700" cmpd="sng">
                      <a:noFill/>
                    </a:ln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extLst>
                  <a:ext uri="{0D108BD9-81ED-4DB2-BD59-A6C34878D82A}">
                    <a16:rowId xmlns:a16="http://schemas.microsoft.com/office/drawing/2014/main" val="3208508909"/>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Information och kommunikation</a:t>
                      </a:r>
                    </a:p>
                  </a:txBody>
                  <a:tcPr>
                    <a:lnL w="12700" cmpd="sng">
                      <a:noFill/>
                    </a:ln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tc>
                <a:extLst>
                  <a:ext uri="{0D108BD9-81ED-4DB2-BD59-A6C34878D82A}">
                    <a16:rowId xmlns:a16="http://schemas.microsoft.com/office/drawing/2014/main" val="1121273573"/>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Personliga och kulturella tjänster</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8 700</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8 700</a:t>
                      </a:r>
                    </a:p>
                  </a:txBody>
                  <a:tcPr marL="9525" marR="9525" marT="9525" marB="0" anchor="ctr"/>
                </a:tc>
                <a:tc>
                  <a:txBody>
                    <a:bodyPr/>
                    <a:lstStyle/>
                    <a:p>
                      <a:pPr algn="ctr"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55,4</a:t>
                      </a:r>
                    </a:p>
                  </a:txBody>
                  <a:tcPr marL="9525" marR="9525" marT="9525" marB="0" anchor="ctr"/>
                </a:tc>
                <a:extLst>
                  <a:ext uri="{0D108BD9-81ED-4DB2-BD59-A6C34878D82A}">
                    <a16:rowId xmlns:a16="http://schemas.microsoft.com/office/drawing/2014/main" val="1084239425"/>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Finansiell verksamhet, företagstjänster</a:t>
                      </a:r>
                    </a:p>
                  </a:txBody>
                  <a:tcPr>
                    <a:lnL w="12700" cmpd="sng">
                      <a:noFill/>
                    </a:lnL>
                  </a:tcPr>
                </a:tc>
                <a:tc>
                  <a:txBody>
                    <a:bodyPr/>
                    <a:lstStyle/>
                    <a:p>
                      <a:pPr algn="ctr" fontAlgn="ctr"/>
                      <a:r>
                        <a:rPr lang="sv-SE" sz="800" b="0" i="0" u="none" strike="noStrike" dirty="0">
                          <a:solidFill>
                            <a:srgbClr val="000000"/>
                          </a:solidFill>
                          <a:effectLst/>
                          <a:latin typeface="Futura Std Book" panose="020B0502020204020303"/>
                        </a:rPr>
                        <a:t>14 000</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800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-7,3</a:t>
                      </a:r>
                    </a:p>
                  </a:txBody>
                  <a:tcPr marL="9525" marR="9525" marT="9525" marB="0" anchor="ctr"/>
                </a:tc>
                <a:extLst>
                  <a:ext uri="{0D108BD9-81ED-4DB2-BD59-A6C34878D82A}">
                    <a16:rowId xmlns:a16="http://schemas.microsoft.com/office/drawing/2014/main" val="2047465816"/>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Offentlig förvaltning</a:t>
                      </a:r>
                    </a:p>
                  </a:txBody>
                  <a:tcPr>
                    <a:lnL w="12700" cmpd="sng">
                      <a:noFill/>
                    </a:lnL>
                  </a:tcPr>
                </a:tc>
                <a:tc>
                  <a:txBody>
                    <a:bodyPr/>
                    <a:lstStyle/>
                    <a:p>
                      <a:pPr algn="ctr" fontAlgn="ctr"/>
                      <a:r>
                        <a:rPr lang="sv-SE" sz="800" b="0" i="0" u="none" strike="noStrike" dirty="0">
                          <a:solidFill>
                            <a:srgbClr val="000000"/>
                          </a:solidFill>
                          <a:effectLst/>
                          <a:latin typeface="Futura Std Book" panose="020B0502020204020303"/>
                        </a:rPr>
                        <a:t>15 700</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5 200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49,5</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76,4</a:t>
                      </a:r>
                    </a:p>
                  </a:txBody>
                  <a:tcPr marL="9525" marR="9525" marT="9525" marB="0" anchor="ctr"/>
                </a:tc>
                <a:extLst>
                  <a:ext uri="{0D108BD9-81ED-4DB2-BD59-A6C34878D82A}">
                    <a16:rowId xmlns:a16="http://schemas.microsoft.com/office/drawing/2014/main" val="4226078857"/>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Utbildning</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12 800</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-600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-4,5</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-11,1</a:t>
                      </a:r>
                    </a:p>
                  </a:txBody>
                  <a:tcPr marL="9525" marR="9525" marT="9525" marB="0" anchor="ctr"/>
                </a:tc>
                <a:extLst>
                  <a:ext uri="{0D108BD9-81ED-4DB2-BD59-A6C34878D82A}">
                    <a16:rowId xmlns:a16="http://schemas.microsoft.com/office/drawing/2014/main" val="2443966492"/>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Vård och omsorg</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23 000</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-3 100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-11,9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-11,2</a:t>
                      </a:r>
                    </a:p>
                  </a:txBody>
                  <a:tcPr marL="9525" marR="9525" marT="9525" marB="0" anchor="ctr"/>
                </a:tc>
                <a:extLst>
                  <a:ext uri="{0D108BD9-81ED-4DB2-BD59-A6C34878D82A}">
                    <a16:rowId xmlns:a16="http://schemas.microsoft.com/office/drawing/2014/main" val="3055248050"/>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Uppgift saknas</a:t>
                      </a:r>
                    </a:p>
                  </a:txBody>
                  <a:tcPr>
                    <a:lnL w="12700" cmpd="sng">
                      <a:noFill/>
                    </a:ln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tc>
                <a:extLst>
                  <a:ext uri="{0D108BD9-81ED-4DB2-BD59-A6C34878D82A}">
                    <a16:rowId xmlns:a16="http://schemas.microsoft.com/office/drawing/2014/main" val="2884210164"/>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Sysselsatta i Sverige</a:t>
                      </a:r>
                    </a:p>
                  </a:txBody>
                  <a:tcPr>
                    <a:lnL w="12700" cmpd="sng">
                      <a:noFill/>
                    </a:lnL>
                  </a:tcPr>
                </a:tc>
                <a:tc>
                  <a:txBody>
                    <a:bodyPr/>
                    <a:lstStyle/>
                    <a:p>
                      <a:pPr algn="ctr" fontAlgn="ctr"/>
                      <a:r>
                        <a:rPr lang="sv-SE" sz="800" b="0" i="0" u="none" strike="noStrike" dirty="0">
                          <a:solidFill>
                            <a:srgbClr val="000000"/>
                          </a:solidFill>
                          <a:effectLst/>
                          <a:latin typeface="Futura Std Book" panose="020B0502020204020303"/>
                        </a:rPr>
                        <a:t>137 500</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7 200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5,5</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2,2</a:t>
                      </a:r>
                    </a:p>
                  </a:txBody>
                  <a:tcPr marL="9525" marR="9525" marT="9525" marB="0" anchor="ctr"/>
                </a:tc>
                <a:extLst>
                  <a:ext uri="{0D108BD9-81ED-4DB2-BD59-A6C34878D82A}">
                    <a16:rowId xmlns:a16="http://schemas.microsoft.com/office/drawing/2014/main" val="2561171434"/>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Sysselsatta utomlands</a:t>
                      </a:r>
                    </a:p>
                  </a:txBody>
                  <a:tcPr>
                    <a:lnL w="12700" cmpd="sng">
                      <a:noFill/>
                    </a:ln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tc>
                <a:extLst>
                  <a:ext uri="{0D108BD9-81ED-4DB2-BD59-A6C34878D82A}">
                    <a16:rowId xmlns:a16="http://schemas.microsoft.com/office/drawing/2014/main" val="219391046"/>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1" dirty="0"/>
                        <a:t>Total</a:t>
                      </a:r>
                    </a:p>
                  </a:txBody>
                  <a:tcPr>
                    <a:lnL w="12700" cmpd="sng">
                      <a:noFill/>
                    </a:lnL>
                  </a:tcPr>
                </a:tc>
                <a:tc>
                  <a:txBody>
                    <a:bodyPr/>
                    <a:lstStyle/>
                    <a:p>
                      <a:pPr algn="ctr" fontAlgn="ctr"/>
                      <a:r>
                        <a:rPr lang="sv-SE" sz="800" b="1" i="0" u="none" strike="noStrike">
                          <a:solidFill>
                            <a:srgbClr val="000000"/>
                          </a:solidFill>
                          <a:effectLst/>
                          <a:latin typeface="Futura Std Book" panose="020B0502020204020303"/>
                        </a:rPr>
                        <a:t>137 800</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7 500</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a:rPr>
                        <a:t>5,8</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a:rPr>
                        <a:t>1,8</a:t>
                      </a:r>
                    </a:p>
                  </a:txBody>
                  <a:tcPr marL="9525" marR="9525" marT="9525" marB="0" anchor="ctr"/>
                </a:tc>
                <a:extLst>
                  <a:ext uri="{0D108BD9-81ED-4DB2-BD59-A6C34878D82A}">
                    <a16:rowId xmlns:a16="http://schemas.microsoft.com/office/drawing/2014/main" val="1325546280"/>
                  </a:ext>
                </a:extLst>
              </a:tr>
            </a:tbl>
          </a:graphicData>
        </a:graphic>
      </p:graphicFrame>
      <p:sp>
        <p:nvSpPr>
          <p:cNvPr id="4" name="textruta 3">
            <a:extLst>
              <a:ext uri="{FF2B5EF4-FFF2-40B4-BE49-F238E27FC236}">
                <a16:creationId xmlns:a16="http://schemas.microsoft.com/office/drawing/2014/main" id="{E2A516BB-0D10-45CD-BDB3-49F93ADE33A2}"/>
              </a:ext>
            </a:extLst>
          </p:cNvPr>
          <p:cNvSpPr txBox="1"/>
          <p:nvPr/>
        </p:nvSpPr>
        <p:spPr>
          <a:xfrm>
            <a:off x="1882774" y="5913894"/>
            <a:ext cx="3474028" cy="215444"/>
          </a:xfrm>
          <a:prstGeom prst="rect">
            <a:avLst/>
          </a:prstGeom>
          <a:noFill/>
        </p:spPr>
        <p:txBody>
          <a:bodyPr wrap="none" rtlCol="0">
            <a:spAutoFit/>
          </a:bodyPr>
          <a:lstStyle/>
          <a:p>
            <a:r>
              <a:rPr lang="sv-SE" sz="800" dirty="0"/>
              <a:t>Källa: Statistiska centralbyrån (Arbetskraftsundersökningarna, AKU)</a:t>
            </a:r>
          </a:p>
        </p:txBody>
      </p:sp>
    </p:spTree>
    <p:extLst>
      <p:ext uri="{BB962C8B-B14F-4D97-AF65-F5344CB8AC3E}">
        <p14:creationId xmlns:p14="http://schemas.microsoft.com/office/powerpoint/2010/main" val="3966327530"/>
      </p:ext>
    </p:extLst>
  </p:cSld>
  <p:clrMapOvr>
    <a:masterClrMapping/>
  </p:clrMapOvr>
</p:sld>
</file>

<file path=ppt/theme/theme1.xml><?xml version="1.0" encoding="utf-8"?>
<a:theme xmlns:a="http://schemas.openxmlformats.org/drawingml/2006/main" name="Stockholm Business Region">
  <a:themeElements>
    <a:clrScheme name="SBR">
      <a:dk1>
        <a:sysClr val="windowText" lastClr="000000"/>
      </a:dk1>
      <a:lt1>
        <a:sysClr val="window" lastClr="FFFFFF"/>
      </a:lt1>
      <a:dk2>
        <a:srgbClr val="000000"/>
      </a:dk2>
      <a:lt2>
        <a:srgbClr val="E6E6E6"/>
      </a:lt2>
      <a:accent1>
        <a:srgbClr val="052364"/>
      </a:accent1>
      <a:accent2>
        <a:srgbClr val="C40064"/>
      </a:accent2>
      <a:accent3>
        <a:srgbClr val="006EBF"/>
      </a:accent3>
      <a:accent4>
        <a:srgbClr val="00867F"/>
      </a:accent4>
      <a:accent5>
        <a:srgbClr val="DD4A2C"/>
      </a:accent5>
      <a:accent6>
        <a:srgbClr val="5D237D"/>
      </a:accent6>
      <a:hlink>
        <a:srgbClr val="5F5F5F"/>
      </a:hlink>
      <a:folHlink>
        <a:srgbClr val="919191"/>
      </a:folHlink>
    </a:clrScheme>
    <a:fontScheme name="SBR New">
      <a:majorFont>
        <a:latin typeface="Futura Std Book"/>
        <a:ea typeface=""/>
        <a:cs typeface=""/>
      </a:majorFont>
      <a:minorFont>
        <a:latin typeface="Futura Std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defPPr algn="l">
          <a:defRPr dirty="0"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Light Pink">
      <a:srgbClr val="FEDEED"/>
    </a:custClr>
    <a:custClr name="Light Blue">
      <a:srgbClr val="D6EDFC"/>
    </a:custClr>
    <a:custClr name="Light Green">
      <a:srgbClr val="D5F7F4"/>
    </a:custClr>
    <a:custClr name="Light Orange">
      <a:srgbClr val="FFD7D2"/>
    </a:custClr>
    <a:custClr name="Light Purple">
      <a:srgbClr val="F1E6FC"/>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Sthlm bus region mall med exempelsidor.potx" id="{231D5FF8-AE30-49FB-AAE4-EDC658702CD4}" vid="{15FC85DB-6A9F-45EE-93F8-5A4DFC58E511}"/>
    </a:ext>
  </a:extLst>
</a:theme>
</file>

<file path=ppt/theme/theme2.xml><?xml version="1.0" encoding="utf-8"?>
<a:theme xmlns:a="http://schemas.openxmlformats.org/drawingml/2006/main" name="Default">
  <a:themeElements>
    <a:clrScheme name="SBR">
      <a:dk1>
        <a:sysClr val="windowText" lastClr="000000"/>
      </a:dk1>
      <a:lt1>
        <a:sysClr val="window" lastClr="FFFFFF"/>
      </a:lt1>
      <a:dk2>
        <a:srgbClr val="000000"/>
      </a:dk2>
      <a:lt2>
        <a:srgbClr val="E6E6E6"/>
      </a:lt2>
      <a:accent1>
        <a:srgbClr val="052364"/>
      </a:accent1>
      <a:accent2>
        <a:srgbClr val="C40064"/>
      </a:accent2>
      <a:accent3>
        <a:srgbClr val="006EBF"/>
      </a:accent3>
      <a:accent4>
        <a:srgbClr val="00867F"/>
      </a:accent4>
      <a:accent5>
        <a:srgbClr val="DD4A2C"/>
      </a:accent5>
      <a:accent6>
        <a:srgbClr val="5D237D"/>
      </a:accent6>
      <a:hlink>
        <a:srgbClr val="5F5F5F"/>
      </a:hlink>
      <a:folHlink>
        <a:srgbClr val="919191"/>
      </a:folHlink>
    </a:clrScheme>
    <a:fontScheme name="SBR">
      <a:majorFont>
        <a:latin typeface="Futura Std Book"/>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ight Pink">
      <a:srgbClr val="FEDEED"/>
    </a:custClr>
    <a:custClr name="Light Blue">
      <a:srgbClr val="D6EDFC"/>
    </a:custClr>
    <a:custClr name="Light Green">
      <a:srgbClr val="D5F7F4"/>
    </a:custClr>
    <a:custClr name="Light Orange">
      <a:srgbClr val="FFD7D2"/>
    </a:custClr>
    <a:custClr name="Light Purple">
      <a:srgbClr val="F1E6FC"/>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Default" id="{C87DB9DA-02A5-4140-BC65-5F528FB97C53}" vid="{F1766795-0814-4FFD-B318-26DA62B63690}"/>
    </a:ext>
  </a:extLst>
</a:theme>
</file>

<file path=ppt/theme/theme3.xml><?xml version="1.0" encoding="utf-8"?>
<a:theme xmlns:a="http://schemas.openxmlformats.org/drawingml/2006/main" name="Default">
  <a:themeElements>
    <a:clrScheme name="SBR">
      <a:dk1>
        <a:sysClr val="windowText" lastClr="000000"/>
      </a:dk1>
      <a:lt1>
        <a:sysClr val="window" lastClr="FFFFFF"/>
      </a:lt1>
      <a:dk2>
        <a:srgbClr val="000000"/>
      </a:dk2>
      <a:lt2>
        <a:srgbClr val="E6E6E6"/>
      </a:lt2>
      <a:accent1>
        <a:srgbClr val="052364"/>
      </a:accent1>
      <a:accent2>
        <a:srgbClr val="C40064"/>
      </a:accent2>
      <a:accent3>
        <a:srgbClr val="006EBF"/>
      </a:accent3>
      <a:accent4>
        <a:srgbClr val="00867F"/>
      </a:accent4>
      <a:accent5>
        <a:srgbClr val="DD4A2C"/>
      </a:accent5>
      <a:accent6>
        <a:srgbClr val="5D237D"/>
      </a:accent6>
      <a:hlink>
        <a:srgbClr val="5F5F5F"/>
      </a:hlink>
      <a:folHlink>
        <a:srgbClr val="919191"/>
      </a:folHlink>
    </a:clrScheme>
    <a:fontScheme name="SBR">
      <a:majorFont>
        <a:latin typeface="Futura Std Book"/>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ight Pink">
      <a:srgbClr val="FEDEED"/>
    </a:custClr>
    <a:custClr name="Light Blue">
      <a:srgbClr val="D6EDFC"/>
    </a:custClr>
    <a:custClr name="Light Green">
      <a:srgbClr val="D5F7F4"/>
    </a:custClr>
    <a:custClr name="Light Orange">
      <a:srgbClr val="FFD7D2"/>
    </a:custClr>
    <a:custClr name="Light Purple">
      <a:srgbClr val="F1E6FC"/>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Default" id="{C87DB9DA-02A5-4140-BC65-5F528FB97C53}" vid="{F1766795-0814-4FFD-B318-26DA62B63690}"/>
    </a:ext>
  </a:extLst>
</a:theme>
</file>

<file path=docProps/app.xml><?xml version="1.0" encoding="utf-8"?>
<Properties xmlns="http://schemas.openxmlformats.org/officeDocument/2006/extended-properties" xmlns:vt="http://schemas.openxmlformats.org/officeDocument/2006/docPropsVTypes">
  <Template>PPT mall med exempelsidor_16_9</Template>
  <TotalTime>4172</TotalTime>
  <Words>3247</Words>
  <Application>Microsoft Office PowerPoint</Application>
  <PresentationFormat>Bredbild</PresentationFormat>
  <Paragraphs>1392</Paragraphs>
  <Slides>23</Slides>
  <Notes>1</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23</vt:i4>
      </vt:variant>
    </vt:vector>
  </HeadingPairs>
  <TitlesOfParts>
    <vt:vector size="30" baseType="lpstr">
      <vt:lpstr>Arial</vt:lpstr>
      <vt:lpstr>Calibri</vt:lpstr>
      <vt:lpstr>Futura Std Book</vt:lpstr>
      <vt:lpstr>Futura Std Book</vt:lpstr>
      <vt:lpstr>Garamond</vt:lpstr>
      <vt:lpstr>Times New Roman</vt:lpstr>
      <vt:lpstr>Stockholm Business Region</vt:lpstr>
      <vt:lpstr>PowerPoint-presentation</vt:lpstr>
      <vt:lpstr>Om rapporten</vt:lpstr>
      <vt:lpstr>  Återhämtning</vt:lpstr>
      <vt:lpstr>Lönesumma</vt:lpstr>
      <vt:lpstr>Lönesumma efter sektor</vt:lpstr>
      <vt:lpstr>Nyföretagande</vt:lpstr>
      <vt:lpstr>Företagskonkurser</vt:lpstr>
      <vt:lpstr>Sysselsättning </vt:lpstr>
      <vt:lpstr>Sysselsättning efter bransch</vt:lpstr>
      <vt:lpstr>Sysselsättning efter yrke</vt:lpstr>
      <vt:lpstr>Lediga jobb</vt:lpstr>
      <vt:lpstr>Varslade personer</vt:lpstr>
      <vt:lpstr>Arbetslöshet</vt:lpstr>
      <vt:lpstr>Arbetslöshet efter kategori</vt:lpstr>
      <vt:lpstr>Befolkning </vt:lpstr>
      <vt:lpstr>Bostadsbyggande</vt:lpstr>
      <vt:lpstr>Kommersiella övernattningar</vt:lpstr>
      <vt:lpstr>PowerPoint-presentation</vt:lpstr>
      <vt:lpstr>PowerPoint-presentation</vt:lpstr>
      <vt:lpstr>PowerPoint-presentation</vt:lpstr>
      <vt:lpstr>PowerPoint-presentation</vt:lpstr>
      <vt:lpstr>PowerPoint-presentation</vt:lpstr>
      <vt:lpstr>Stockholm Business Region</vt:lpstr>
    </vt:vector>
  </TitlesOfParts>
  <Company>Stockholms Stad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Stefan Frid</dc:creator>
  <cp:keywords>class='Open'</cp:keywords>
  <cp:lastModifiedBy>Stefan Frid</cp:lastModifiedBy>
  <cp:revision>580</cp:revision>
  <cp:lastPrinted>2020-06-24T11:57:20Z</cp:lastPrinted>
  <dcterms:created xsi:type="dcterms:W3CDTF">2019-04-29T08:02:07Z</dcterms:created>
  <dcterms:modified xsi:type="dcterms:W3CDTF">2022-01-07T11:13:26Z</dcterms:modified>
</cp:coreProperties>
</file>