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2364"/>
    <a:srgbClr val="C400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660"/>
  </p:normalViewPr>
  <p:slideViewPr>
    <p:cSldViewPr snapToGrid="0">
      <p:cViewPr varScale="1">
        <p:scale>
          <a:sx n="66" d="100"/>
          <a:sy n="66" d="100"/>
        </p:scale>
        <p:origin x="588" y="78"/>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1Q4\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17.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1Q4\Sida%2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4\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Grafdata'!$B$45</c:f>
              <c:strCache>
                <c:ptCount val="1"/>
                <c:pt idx="0">
                  <c:v>Total</c:v>
                </c:pt>
              </c:strCache>
            </c:strRef>
          </c:tx>
          <c:spPr>
            <a:ln w="28575" cap="rnd">
              <a:solidFill>
                <a:schemeClr val="accent1"/>
              </a:solidFill>
              <a:round/>
            </a:ln>
            <a:effectLst/>
          </c:spPr>
          <c:marker>
            <c:symbol val="none"/>
          </c:marker>
          <c:cat>
            <c:strRef>
              <c:f>'s4 Grafdata'!$C$41:$AQ$41</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's4 Grafdata'!$C$45:$AQ$45</c:f>
              <c:numCache>
                <c:formatCode>General</c:formatCode>
                <c:ptCount val="41"/>
                <c:pt idx="0">
                  <c:v>100</c:v>
                </c:pt>
                <c:pt idx="1">
                  <c:v>98.171996955045614</c:v>
                </c:pt>
                <c:pt idx="2">
                  <c:v>104.30178085871735</c:v>
                </c:pt>
                <c:pt idx="3">
                  <c:v>103.99534286443223</c:v>
                </c:pt>
                <c:pt idx="4">
                  <c:v>102.0299904207515</c:v>
                </c:pt>
                <c:pt idx="5">
                  <c:v>99.277658833185654</c:v>
                </c:pt>
                <c:pt idx="6">
                  <c:v>105.84722367881005</c:v>
                </c:pt>
                <c:pt idx="7">
                  <c:v>107.08894230298526</c:v>
                </c:pt>
                <c:pt idx="8">
                  <c:v>105.67769657467656</c:v>
                </c:pt>
                <c:pt idx="9">
                  <c:v>103.10696523989255</c:v>
                </c:pt>
                <c:pt idx="10">
                  <c:v>110.35357362834074</c:v>
                </c:pt>
                <c:pt idx="11">
                  <c:v>111.17948638458952</c:v>
                </c:pt>
                <c:pt idx="12">
                  <c:v>108.46518843495453</c:v>
                </c:pt>
                <c:pt idx="13">
                  <c:v>106.85954596265837</c:v>
                </c:pt>
                <c:pt idx="14">
                  <c:v>114.10161615920583</c:v>
                </c:pt>
                <c:pt idx="15">
                  <c:v>114.83772300444218</c:v>
                </c:pt>
                <c:pt idx="16">
                  <c:v>112.36590152671781</c:v>
                </c:pt>
                <c:pt idx="17">
                  <c:v>110.68416576402305</c:v>
                </c:pt>
                <c:pt idx="18">
                  <c:v>117.33455839967897</c:v>
                </c:pt>
                <c:pt idx="19">
                  <c:v>118.83635789273326</c:v>
                </c:pt>
                <c:pt idx="20">
                  <c:v>118.10162943773697</c:v>
                </c:pt>
                <c:pt idx="21">
                  <c:v>115.38193105633412</c:v>
                </c:pt>
                <c:pt idx="22">
                  <c:v>121.59491504440584</c:v>
                </c:pt>
                <c:pt idx="23">
                  <c:v>124.08181674360323</c:v>
                </c:pt>
                <c:pt idx="24">
                  <c:v>121.92647110038921</c:v>
                </c:pt>
                <c:pt idx="25">
                  <c:v>120.20060092194842</c:v>
                </c:pt>
                <c:pt idx="26">
                  <c:v>128.51224218436357</c:v>
                </c:pt>
                <c:pt idx="27">
                  <c:v>128.23573730948763</c:v>
                </c:pt>
                <c:pt idx="28">
                  <c:v>126.4171936645275</c:v>
                </c:pt>
                <c:pt idx="29">
                  <c:v>124.6915139921537</c:v>
                </c:pt>
                <c:pt idx="30">
                  <c:v>132.43964660246908</c:v>
                </c:pt>
                <c:pt idx="31">
                  <c:v>132.55422728022776</c:v>
                </c:pt>
                <c:pt idx="32">
                  <c:v>128.39731557351578</c:v>
                </c:pt>
                <c:pt idx="33">
                  <c:v>126.87444945543729</c:v>
                </c:pt>
                <c:pt idx="34">
                  <c:v>130.44560573653629</c:v>
                </c:pt>
                <c:pt idx="35">
                  <c:v>131.98860070019975</c:v>
                </c:pt>
                <c:pt idx="36">
                  <c:v>131.04247796915573</c:v>
                </c:pt>
                <c:pt idx="37">
                  <c:v>132.58717624808034</c:v>
                </c:pt>
                <c:pt idx="38">
                  <c:v>139.78562027347633</c:v>
                </c:pt>
                <c:pt idx="39">
                  <c:v>140.71634596528585</c:v>
                </c:pt>
                <c:pt idx="40">
                  <c:v>137.82883069010089</c:v>
                </c:pt>
              </c:numCache>
            </c:numRef>
          </c:val>
          <c:smooth val="0"/>
          <c:extLst>
            <c:ext xmlns:c16="http://schemas.microsoft.com/office/drawing/2014/chart" uri="{C3380CC4-5D6E-409C-BE32-E72D297353CC}">
              <c16:uniqueId val="{00000000-5C0F-4E90-8638-21DDB8D99019}"/>
            </c:ext>
          </c:extLst>
        </c:ser>
        <c:ser>
          <c:idx val="1"/>
          <c:order val="1"/>
          <c:tx>
            <c:strRef>
              <c:f>'s4 Grafdata'!$B$46</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's4 Grafdata'!$C$46:$AQ$46</c:f>
              <c:numCache>
                <c:formatCode>General</c:formatCode>
                <c:ptCount val="41"/>
                <c:pt idx="0">
                  <c:v>100</c:v>
                </c:pt>
                <c:pt idx="1">
                  <c:v>98.101092557772759</c:v>
                </c:pt>
                <c:pt idx="2">
                  <c:v>103.85786728502228</c:v>
                </c:pt>
                <c:pt idx="3">
                  <c:v>103.35902595584993</c:v>
                </c:pt>
                <c:pt idx="4">
                  <c:v>101.22778318179145</c:v>
                </c:pt>
                <c:pt idx="5">
                  <c:v>98.271019318877762</c:v>
                </c:pt>
                <c:pt idx="6">
                  <c:v>104.37293769673462</c:v>
                </c:pt>
                <c:pt idx="7">
                  <c:v>105.35494941663235</c:v>
                </c:pt>
                <c:pt idx="8">
                  <c:v>103.77178291337853</c:v>
                </c:pt>
                <c:pt idx="9">
                  <c:v>101.03738240593368</c:v>
                </c:pt>
                <c:pt idx="10">
                  <c:v>107.66629113371503</c:v>
                </c:pt>
                <c:pt idx="11">
                  <c:v>108.20097529669033</c:v>
                </c:pt>
                <c:pt idx="12">
                  <c:v>105.33373175018174</c:v>
                </c:pt>
                <c:pt idx="13">
                  <c:v>103.62491479455389</c:v>
                </c:pt>
                <c:pt idx="14">
                  <c:v>110.15084279961896</c:v>
                </c:pt>
                <c:pt idx="15">
                  <c:v>110.60565067302176</c:v>
                </c:pt>
                <c:pt idx="16">
                  <c:v>107.95027075987898</c:v>
                </c:pt>
                <c:pt idx="17">
                  <c:v>106.05128229036247</c:v>
                </c:pt>
                <c:pt idx="18">
                  <c:v>111.92676788421213</c:v>
                </c:pt>
                <c:pt idx="19">
                  <c:v>112.9718819453565</c:v>
                </c:pt>
                <c:pt idx="20">
                  <c:v>111.73366756487536</c:v>
                </c:pt>
                <c:pt idx="21">
                  <c:v>108.85380958885877</c:v>
                </c:pt>
                <c:pt idx="22">
                  <c:v>114.3282549036293</c:v>
                </c:pt>
                <c:pt idx="23">
                  <c:v>116.33585319126801</c:v>
                </c:pt>
                <c:pt idx="24">
                  <c:v>114.06786117482736</c:v>
                </c:pt>
                <c:pt idx="25">
                  <c:v>112.1648683251362</c:v>
                </c:pt>
                <c:pt idx="26">
                  <c:v>119.47419100250589</c:v>
                </c:pt>
                <c:pt idx="27">
                  <c:v>118.95664502656649</c:v>
                </c:pt>
                <c:pt idx="28">
                  <c:v>116.92308847040026</c:v>
                </c:pt>
                <c:pt idx="29">
                  <c:v>115.02879630758714</c:v>
                </c:pt>
                <c:pt idx="30">
                  <c:v>121.72045142365873</c:v>
                </c:pt>
                <c:pt idx="31">
                  <c:v>121.60310811917756</c:v>
                </c:pt>
                <c:pt idx="32">
                  <c:v>117.61900088950792</c:v>
                </c:pt>
                <c:pt idx="33">
                  <c:v>116.02548764438852</c:v>
                </c:pt>
                <c:pt idx="34">
                  <c:v>119.03168620038079</c:v>
                </c:pt>
                <c:pt idx="35">
                  <c:v>120.277795703286</c:v>
                </c:pt>
                <c:pt idx="36">
                  <c:v>119.2959640171776</c:v>
                </c:pt>
                <c:pt idx="37">
                  <c:v>120.60551967089123</c:v>
                </c:pt>
                <c:pt idx="38">
                  <c:v>126.74105176903267</c:v>
                </c:pt>
                <c:pt idx="39">
                  <c:v>127.32824762247182</c:v>
                </c:pt>
                <c:pt idx="40">
                  <c:v>124.47619318486674</c:v>
                </c:pt>
              </c:numCache>
            </c:numRef>
          </c:val>
          <c:smooth val="0"/>
          <c:extLst>
            <c:ext xmlns:c16="http://schemas.microsoft.com/office/drawing/2014/chart" uri="{C3380CC4-5D6E-409C-BE32-E72D297353CC}">
              <c16:uniqueId val="{00000001-5C0F-4E90-8638-21DDB8D99019}"/>
            </c:ext>
          </c:extLst>
        </c:ser>
        <c:ser>
          <c:idx val="2"/>
          <c:order val="2"/>
          <c:tx>
            <c:strRef>
              <c:f>'s4 Grafdata'!$B$47</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's4 Grafdata'!$C$47:$AQ$47</c:f>
              <c:numCache>
                <c:formatCode>General</c:formatCode>
                <c:ptCount val="41"/>
                <c:pt idx="0">
                  <c:v>100</c:v>
                </c:pt>
                <c:pt idx="1">
                  <c:v>98.091921916746216</c:v>
                </c:pt>
                <c:pt idx="2">
                  <c:v>98.208825174426423</c:v>
                </c:pt>
                <c:pt idx="3">
                  <c:v>100.78662579820369</c:v>
                </c:pt>
                <c:pt idx="4">
                  <c:v>101.20383665216242</c:v>
                </c:pt>
                <c:pt idx="5">
                  <c:v>101.5999432503362</c:v>
                </c:pt>
                <c:pt idx="6">
                  <c:v>103.64736131618091</c:v>
                </c:pt>
                <c:pt idx="7">
                  <c:v>101.85089621207838</c:v>
                </c:pt>
                <c:pt idx="8">
                  <c:v>100.97907824023305</c:v>
                </c:pt>
                <c:pt idx="9">
                  <c:v>98.908404400053527</c:v>
                </c:pt>
                <c:pt idx="10">
                  <c:v>104.54998274920139</c:v>
                </c:pt>
                <c:pt idx="11">
                  <c:v>102.01862982855593</c:v>
                </c:pt>
                <c:pt idx="12">
                  <c:v>102.129020624765</c:v>
                </c:pt>
                <c:pt idx="13">
                  <c:v>100.53989539497427</c:v>
                </c:pt>
                <c:pt idx="14">
                  <c:v>107.93396123168118</c:v>
                </c:pt>
                <c:pt idx="15">
                  <c:v>108.63027851771557</c:v>
                </c:pt>
                <c:pt idx="16">
                  <c:v>107.62175869447169</c:v>
                </c:pt>
                <c:pt idx="17">
                  <c:v>105.68051680508823</c:v>
                </c:pt>
                <c:pt idx="18">
                  <c:v>109.55398935945635</c:v>
                </c:pt>
                <c:pt idx="19">
                  <c:v>110.28374122621076</c:v>
                </c:pt>
                <c:pt idx="20">
                  <c:v>113.02695004783421</c:v>
                </c:pt>
                <c:pt idx="21">
                  <c:v>110.33791221234137</c:v>
                </c:pt>
                <c:pt idx="22">
                  <c:v>110.7462980887711</c:v>
                </c:pt>
                <c:pt idx="23">
                  <c:v>110.22496411233787</c:v>
                </c:pt>
                <c:pt idx="24">
                  <c:v>109.82347580733585</c:v>
                </c:pt>
                <c:pt idx="25">
                  <c:v>109.47638373932107</c:v>
                </c:pt>
                <c:pt idx="26">
                  <c:v>113.83043866655484</c:v>
                </c:pt>
                <c:pt idx="27">
                  <c:v>110.16043352322745</c:v>
                </c:pt>
                <c:pt idx="28">
                  <c:v>114.88209364914404</c:v>
                </c:pt>
                <c:pt idx="29">
                  <c:v>119.61402086169797</c:v>
                </c:pt>
                <c:pt idx="30">
                  <c:v>120.62346995392164</c:v>
                </c:pt>
                <c:pt idx="31">
                  <c:v>117.49560667024532</c:v>
                </c:pt>
                <c:pt idx="32">
                  <c:v>118.97633250949838</c:v>
                </c:pt>
                <c:pt idx="33">
                  <c:v>117.74333377493234</c:v>
                </c:pt>
                <c:pt idx="34">
                  <c:v>126.02197715083356</c:v>
                </c:pt>
                <c:pt idx="35">
                  <c:v>122.86172937518592</c:v>
                </c:pt>
                <c:pt idx="36">
                  <c:v>119.61776118644988</c:v>
                </c:pt>
                <c:pt idx="37">
                  <c:v>125.80890077761299</c:v>
                </c:pt>
                <c:pt idx="38">
                  <c:v>124.44577386265151</c:v>
                </c:pt>
                <c:pt idx="39">
                  <c:v>126.84144503861307</c:v>
                </c:pt>
                <c:pt idx="40">
                  <c:v>128.88573862242256</c:v>
                </c:pt>
              </c:numCache>
            </c:numRef>
          </c:val>
          <c:smooth val="0"/>
          <c:extLst>
            <c:ext xmlns:c16="http://schemas.microsoft.com/office/drawing/2014/chart" uri="{C3380CC4-5D6E-409C-BE32-E72D297353CC}">
              <c16:uniqueId val="{00000002-5C0F-4E90-8638-21DDB8D99019}"/>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Grafdata!$B$23:$AP$23</c:f>
              <c:numCache>
                <c:formatCode>General</c:formatCode>
                <c:ptCount val="41"/>
                <c:pt idx="0">
                  <c:v>100</c:v>
                </c:pt>
                <c:pt idx="1">
                  <c:v>101.5269950918015</c:v>
                </c:pt>
                <c:pt idx="2">
                  <c:v>112.97945828031267</c:v>
                </c:pt>
                <c:pt idx="3">
                  <c:v>80.039992728594797</c:v>
                </c:pt>
                <c:pt idx="4">
                  <c:v>93.001272495909831</c:v>
                </c:pt>
                <c:pt idx="5">
                  <c:v>133.64842755862571</c:v>
                </c:pt>
                <c:pt idx="6">
                  <c:v>142.21050718051262</c:v>
                </c:pt>
                <c:pt idx="7">
                  <c:v>118.39665515360844</c:v>
                </c:pt>
                <c:pt idx="8">
                  <c:v>160.20723504817306</c:v>
                </c:pt>
                <c:pt idx="9">
                  <c:v>158.68023995637157</c:v>
                </c:pt>
                <c:pt idx="10">
                  <c:v>167.73313942919469</c:v>
                </c:pt>
                <c:pt idx="11">
                  <c:v>141.08343937465915</c:v>
                </c:pt>
                <c:pt idx="12">
                  <c:v>201.58153063079439</c:v>
                </c:pt>
                <c:pt idx="13">
                  <c:v>205.65351754226504</c:v>
                </c:pt>
                <c:pt idx="14">
                  <c:v>240.3199418287584</c:v>
                </c:pt>
                <c:pt idx="15">
                  <c:v>214.01563352117796</c:v>
                </c:pt>
                <c:pt idx="16">
                  <c:v>214.25195419014725</c:v>
                </c:pt>
                <c:pt idx="17">
                  <c:v>270.53263043083075</c:v>
                </c:pt>
                <c:pt idx="18">
                  <c:v>301.34520996182511</c:v>
                </c:pt>
                <c:pt idx="19">
                  <c:v>266.53335757135068</c:v>
                </c:pt>
                <c:pt idx="20">
                  <c:v>273.44119251045265</c:v>
                </c:pt>
                <c:pt idx="21">
                  <c:v>308.52572259589164</c:v>
                </c:pt>
                <c:pt idx="22">
                  <c:v>321.97782221414286</c:v>
                </c:pt>
                <c:pt idx="23">
                  <c:v>231.10343573895656</c:v>
                </c:pt>
                <c:pt idx="24">
                  <c:v>297.7822214142883</c:v>
                </c:pt>
                <c:pt idx="25">
                  <c:v>250.66351572441374</c:v>
                </c:pt>
                <c:pt idx="26">
                  <c:v>261.22523177604074</c:v>
                </c:pt>
                <c:pt idx="27">
                  <c:v>200.63624795491728</c:v>
                </c:pt>
                <c:pt idx="28">
                  <c:v>249.80912561352483</c:v>
                </c:pt>
                <c:pt idx="29">
                  <c:v>211.3070350845301</c:v>
                </c:pt>
                <c:pt idx="30">
                  <c:v>229.84911834211962</c:v>
                </c:pt>
                <c:pt idx="31">
                  <c:v>161.71605162697691</c:v>
                </c:pt>
                <c:pt idx="32">
                  <c:v>256.31703326667878</c:v>
                </c:pt>
                <c:pt idx="33">
                  <c:v>215.50627158698418</c:v>
                </c:pt>
                <c:pt idx="34">
                  <c:v>227.30412652245047</c:v>
                </c:pt>
                <c:pt idx="35">
                  <c:v>186.74786402472279</c:v>
                </c:pt>
                <c:pt idx="36">
                  <c:v>233.63024904562806</c:v>
                </c:pt>
                <c:pt idx="37">
                  <c:v>280.14906380658061</c:v>
                </c:pt>
                <c:pt idx="38">
                  <c:v>266.84239229231048</c:v>
                </c:pt>
                <c:pt idx="39">
                  <c:v>200.78167605889837</c:v>
                </c:pt>
                <c:pt idx="40">
                  <c:v>280.78531176149789</c:v>
                </c:pt>
              </c:numCache>
            </c:numRef>
          </c:val>
          <c:smooth val="0"/>
          <c:extLst>
            <c:ext xmlns:c16="http://schemas.microsoft.com/office/drawing/2014/chart" uri="{C3380CC4-5D6E-409C-BE32-E72D297353CC}">
              <c16:uniqueId val="{00000000-4027-4FD9-B114-C3B1AD05F8A3}"/>
            </c:ext>
          </c:extLst>
        </c:ser>
        <c:ser>
          <c:idx val="1"/>
          <c:order val="1"/>
          <c:tx>
            <c:strRef>
              <c:f>Grafdata!$A$26</c:f>
              <c:strCache>
                <c:ptCount val="1"/>
                <c:pt idx="0">
                  <c:v>Södermanlands län</c:v>
                </c:pt>
              </c:strCache>
            </c:strRef>
          </c:tx>
          <c:spPr>
            <a:ln w="28575" cap="rnd">
              <a:solidFill>
                <a:schemeClr val="accent2"/>
              </a:solidFill>
              <a:round/>
            </a:ln>
            <a:effectLst/>
          </c:spPr>
          <c:marker>
            <c:symbol val="none"/>
          </c:marker>
          <c:cat>
            <c:strRef>
              <c:f>Grafdata!$B$22:$AP$22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Grafdata!$B$26:$AP$26</c:f>
              <c:numCache>
                <c:formatCode>General</c:formatCode>
                <c:ptCount val="41"/>
                <c:pt idx="0">
                  <c:v>100</c:v>
                </c:pt>
                <c:pt idx="1">
                  <c:v>23.555555555555557</c:v>
                </c:pt>
                <c:pt idx="2">
                  <c:v>27.555555555555557</c:v>
                </c:pt>
                <c:pt idx="3">
                  <c:v>35.111111111111114</c:v>
                </c:pt>
                <c:pt idx="4">
                  <c:v>92</c:v>
                </c:pt>
                <c:pt idx="5">
                  <c:v>83.111111111111114</c:v>
                </c:pt>
                <c:pt idx="6">
                  <c:v>41.777777777777779</c:v>
                </c:pt>
                <c:pt idx="7">
                  <c:v>58.666666666666664</c:v>
                </c:pt>
                <c:pt idx="8">
                  <c:v>22.222222222222221</c:v>
                </c:pt>
                <c:pt idx="9">
                  <c:v>21.777777777777779</c:v>
                </c:pt>
                <c:pt idx="10">
                  <c:v>105.77777777777777</c:v>
                </c:pt>
                <c:pt idx="11">
                  <c:v>110.22222222222223</c:v>
                </c:pt>
                <c:pt idx="12">
                  <c:v>46.222222222222221</c:v>
                </c:pt>
                <c:pt idx="13">
                  <c:v>124.88888888888889</c:v>
                </c:pt>
                <c:pt idx="14">
                  <c:v>72.888888888888886</c:v>
                </c:pt>
                <c:pt idx="15">
                  <c:v>62.666666666666664</c:v>
                </c:pt>
                <c:pt idx="16">
                  <c:v>121.33333333333333</c:v>
                </c:pt>
                <c:pt idx="17">
                  <c:v>149.77777777777777</c:v>
                </c:pt>
                <c:pt idx="18">
                  <c:v>169.33333333333334</c:v>
                </c:pt>
                <c:pt idx="19">
                  <c:v>128.44444444444446</c:v>
                </c:pt>
                <c:pt idx="20">
                  <c:v>176</c:v>
                </c:pt>
                <c:pt idx="21">
                  <c:v>297.77777777777777</c:v>
                </c:pt>
                <c:pt idx="22">
                  <c:v>189.77777777777777</c:v>
                </c:pt>
                <c:pt idx="23">
                  <c:v>132.88888888888889</c:v>
                </c:pt>
                <c:pt idx="24">
                  <c:v>310.66666666666669</c:v>
                </c:pt>
                <c:pt idx="25">
                  <c:v>248.88888888888889</c:v>
                </c:pt>
                <c:pt idx="26">
                  <c:v>268.88888888888891</c:v>
                </c:pt>
                <c:pt idx="27">
                  <c:v>136.44444444444446</c:v>
                </c:pt>
                <c:pt idx="28">
                  <c:v>190.22222222222223</c:v>
                </c:pt>
                <c:pt idx="29">
                  <c:v>294.22222222222223</c:v>
                </c:pt>
                <c:pt idx="30">
                  <c:v>138.66666666666666</c:v>
                </c:pt>
                <c:pt idx="31">
                  <c:v>208.88888888888889</c:v>
                </c:pt>
                <c:pt idx="32">
                  <c:v>224.44444444444446</c:v>
                </c:pt>
                <c:pt idx="33">
                  <c:v>151.55555555555554</c:v>
                </c:pt>
                <c:pt idx="34">
                  <c:v>226.22222222222223</c:v>
                </c:pt>
                <c:pt idx="35">
                  <c:v>114.22222222222223</c:v>
                </c:pt>
                <c:pt idx="36">
                  <c:v>325.33333333333331</c:v>
                </c:pt>
                <c:pt idx="37">
                  <c:v>262.66666666666669</c:v>
                </c:pt>
                <c:pt idx="38">
                  <c:v>244.88888888888889</c:v>
                </c:pt>
                <c:pt idx="39">
                  <c:v>136</c:v>
                </c:pt>
                <c:pt idx="40">
                  <c:v>316.44444444444446</c:v>
                </c:pt>
              </c:numCache>
            </c:numRef>
          </c:val>
          <c:smooth val="0"/>
          <c:extLst>
            <c:ext xmlns:c16="http://schemas.microsoft.com/office/drawing/2014/chart" uri="{C3380CC4-5D6E-409C-BE32-E72D297353CC}">
              <c16:uniqueId val="{00000001-4027-4FD9-B114-C3B1AD05F8A3}"/>
            </c:ext>
          </c:extLst>
        </c:ser>
        <c:ser>
          <c:idx val="2"/>
          <c:order val="2"/>
          <c:tx>
            <c:strRef>
              <c:f>Grafdata!$A$27</c:f>
              <c:strCache>
                <c:ptCount val="1"/>
                <c:pt idx="0">
                  <c:v>Eskilstuna kommun</c:v>
                </c:pt>
              </c:strCache>
            </c:strRef>
          </c:tx>
          <c:spPr>
            <a:ln w="28575" cap="rnd">
              <a:solidFill>
                <a:schemeClr val="accent3"/>
              </a:solidFill>
              <a:prstDash val="sysDot"/>
              <a:round/>
            </a:ln>
            <a:effectLst/>
          </c:spPr>
          <c:marker>
            <c:symbol val="none"/>
          </c:marker>
          <c:cat>
            <c:strRef>
              <c:f>Grafdata!$B$22:$AP$22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Grafdata!$B$27:$AP$27</c:f>
              <c:numCache>
                <c:formatCode>General</c:formatCode>
                <c:ptCount val="41"/>
                <c:pt idx="0">
                  <c:v>100</c:v>
                </c:pt>
                <c:pt idx="1">
                  <c:v>33.333333333333336</c:v>
                </c:pt>
                <c:pt idx="2">
                  <c:v>133.33333333333334</c:v>
                </c:pt>
                <c:pt idx="3">
                  <c:v>300</c:v>
                </c:pt>
                <c:pt idx="4">
                  <c:v>133.33333333333334</c:v>
                </c:pt>
                <c:pt idx="5">
                  <c:v>4700</c:v>
                </c:pt>
                <c:pt idx="6">
                  <c:v>2133.3333333333335</c:v>
                </c:pt>
                <c:pt idx="7">
                  <c:v>166.66666666666666</c:v>
                </c:pt>
                <c:pt idx="8">
                  <c:v>133.33333333333334</c:v>
                </c:pt>
                <c:pt idx="9">
                  <c:v>366.66666666666669</c:v>
                </c:pt>
                <c:pt idx="10">
                  <c:v>300</c:v>
                </c:pt>
                <c:pt idx="11">
                  <c:v>1466.6666666666667</c:v>
                </c:pt>
                <c:pt idx="12">
                  <c:v>200</c:v>
                </c:pt>
                <c:pt idx="13">
                  <c:v>5400</c:v>
                </c:pt>
                <c:pt idx="14">
                  <c:v>1000</c:v>
                </c:pt>
                <c:pt idx="15">
                  <c:v>466.66666666666669</c:v>
                </c:pt>
                <c:pt idx="16">
                  <c:v>2700</c:v>
                </c:pt>
                <c:pt idx="17">
                  <c:v>4533.333333333333</c:v>
                </c:pt>
                <c:pt idx="18">
                  <c:v>4966.666666666667</c:v>
                </c:pt>
                <c:pt idx="19">
                  <c:v>900</c:v>
                </c:pt>
                <c:pt idx="20">
                  <c:v>2233.3333333333335</c:v>
                </c:pt>
                <c:pt idx="21">
                  <c:v>10966.666666666666</c:v>
                </c:pt>
                <c:pt idx="22">
                  <c:v>1966.6666666666667</c:v>
                </c:pt>
                <c:pt idx="23">
                  <c:v>4233.333333333333</c:v>
                </c:pt>
                <c:pt idx="24">
                  <c:v>4266.666666666667</c:v>
                </c:pt>
                <c:pt idx="25">
                  <c:v>3766.6666666666665</c:v>
                </c:pt>
                <c:pt idx="26">
                  <c:v>5366.666666666667</c:v>
                </c:pt>
                <c:pt idx="27">
                  <c:v>1600</c:v>
                </c:pt>
                <c:pt idx="28">
                  <c:v>6166.666666666667</c:v>
                </c:pt>
                <c:pt idx="29">
                  <c:v>7233.333333333333</c:v>
                </c:pt>
                <c:pt idx="30">
                  <c:v>2100</c:v>
                </c:pt>
                <c:pt idx="31">
                  <c:v>6300</c:v>
                </c:pt>
                <c:pt idx="32">
                  <c:v>4066.6666666666665</c:v>
                </c:pt>
                <c:pt idx="33">
                  <c:v>3600</c:v>
                </c:pt>
                <c:pt idx="34">
                  <c:v>11600</c:v>
                </c:pt>
                <c:pt idx="35">
                  <c:v>500</c:v>
                </c:pt>
                <c:pt idx="36">
                  <c:v>13966.666666666666</c:v>
                </c:pt>
                <c:pt idx="37">
                  <c:v>6166.666666666667</c:v>
                </c:pt>
                <c:pt idx="38">
                  <c:v>1666.6666666666667</c:v>
                </c:pt>
                <c:pt idx="39">
                  <c:v>666.66666666666663</c:v>
                </c:pt>
                <c:pt idx="40">
                  <c:v>6866.666666666667</c:v>
                </c:pt>
              </c:numCache>
            </c:numRef>
          </c:val>
          <c:smooth val="0"/>
          <c:extLst>
            <c:ext xmlns:c16="http://schemas.microsoft.com/office/drawing/2014/chart" uri="{C3380CC4-5D6E-409C-BE32-E72D297353CC}">
              <c16:uniqueId val="{00000002-4027-4FD9-B114-C3B1AD05F8A3}"/>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Grafdata!$B$21:$L$21</c:f>
              <c:numCache>
                <c:formatCode>General</c:formatCode>
                <c:ptCount val="11"/>
                <c:pt idx="0">
                  <c:v>100</c:v>
                </c:pt>
                <c:pt idx="1">
                  <c:v>102.84543745574402</c:v>
                </c:pt>
                <c:pt idx="2">
                  <c:v>107.48482267056299</c:v>
                </c:pt>
                <c:pt idx="3">
                  <c:v>114.44299470545737</c:v>
                </c:pt>
                <c:pt idx="4">
                  <c:v>122.85814723357451</c:v>
                </c:pt>
                <c:pt idx="5">
                  <c:v>128.76820830233169</c:v>
                </c:pt>
                <c:pt idx="6">
                  <c:v>131.58510626826401</c:v>
                </c:pt>
                <c:pt idx="7">
                  <c:v>137.22846328865501</c:v>
                </c:pt>
                <c:pt idx="8">
                  <c:v>141.20028323826162</c:v>
                </c:pt>
                <c:pt idx="9">
                  <c:v>77.100919805471392</c:v>
                </c:pt>
                <c:pt idx="10">
                  <c:v>136.55813752871023</c:v>
                </c:pt>
              </c:numCache>
            </c:numRef>
          </c:val>
          <c:smooth val="0"/>
          <c:extLst>
            <c:ext xmlns:c16="http://schemas.microsoft.com/office/drawing/2014/chart" uri="{C3380CC4-5D6E-409C-BE32-E72D297353CC}">
              <c16:uniqueId val="{00000000-A451-4189-8DCD-44044EE57A99}"/>
            </c:ext>
          </c:extLst>
        </c:ser>
        <c:ser>
          <c:idx val="1"/>
          <c:order val="1"/>
          <c:tx>
            <c:strRef>
              <c:f>Grafdata!$A$24</c:f>
              <c:strCache>
                <c:ptCount val="1"/>
                <c:pt idx="0">
                  <c:v>Södermanlands län</c:v>
                </c:pt>
              </c:strCache>
            </c:strRef>
          </c:tx>
          <c:spPr>
            <a:ln w="28575" cap="rnd">
              <a:solidFill>
                <a:schemeClr val="accent2"/>
              </a:solidFill>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Grafdata!$B$24:$L$24</c:f>
              <c:numCache>
                <c:formatCode>General</c:formatCode>
                <c:ptCount val="11"/>
                <c:pt idx="0">
                  <c:v>100</c:v>
                </c:pt>
                <c:pt idx="1">
                  <c:v>89.107136820041248</c:v>
                </c:pt>
                <c:pt idx="2">
                  <c:v>93.810473646844045</c:v>
                </c:pt>
                <c:pt idx="3">
                  <c:v>91.902363163054872</c:v>
                </c:pt>
                <c:pt idx="4">
                  <c:v>101.60722133946381</c:v>
                </c:pt>
                <c:pt idx="5">
                  <c:v>105.69998985766929</c:v>
                </c:pt>
                <c:pt idx="6">
                  <c:v>109.08414753710403</c:v>
                </c:pt>
                <c:pt idx="7">
                  <c:v>118.57128368098989</c:v>
                </c:pt>
                <c:pt idx="8">
                  <c:v>117.18381284019068</c:v>
                </c:pt>
                <c:pt idx="9">
                  <c:v>74.009939484093451</c:v>
                </c:pt>
                <c:pt idx="10">
                  <c:v>110.80901991277595</c:v>
                </c:pt>
              </c:numCache>
            </c:numRef>
          </c:val>
          <c:smooth val="0"/>
          <c:extLst>
            <c:ext xmlns:c16="http://schemas.microsoft.com/office/drawing/2014/chart" uri="{C3380CC4-5D6E-409C-BE32-E72D297353CC}">
              <c16:uniqueId val="{00000001-A451-4189-8DCD-44044EE57A99}"/>
            </c:ext>
          </c:extLst>
        </c:ser>
        <c:ser>
          <c:idx val="2"/>
          <c:order val="2"/>
          <c:tx>
            <c:strRef>
              <c:f>Grafdata!$A$25</c:f>
              <c:strCache>
                <c:ptCount val="1"/>
                <c:pt idx="0">
                  <c:v>Eskilstuna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Grafdata!$B$25:$L$25</c:f>
              <c:numCache>
                <c:formatCode>General</c:formatCode>
                <c:ptCount val="11"/>
                <c:pt idx="0">
                  <c:v>100</c:v>
                </c:pt>
                <c:pt idx="1">
                  <c:v>99.413274660799416</c:v>
                </c:pt>
                <c:pt idx="2">
                  <c:v>112.37764802121238</c:v>
                </c:pt>
                <c:pt idx="3">
                  <c:v>108.54136695720854</c:v>
                </c:pt>
                <c:pt idx="4">
                  <c:v>134.33189472793433</c:v>
                </c:pt>
                <c:pt idx="5">
                  <c:v>139.12160446813911</c:v>
                </c:pt>
                <c:pt idx="6">
                  <c:v>144.36264139234436</c:v>
                </c:pt>
                <c:pt idx="7">
                  <c:v>165.34371385856534</c:v>
                </c:pt>
                <c:pt idx="8">
                  <c:v>165.25344842176526</c:v>
                </c:pt>
                <c:pt idx="9">
                  <c:v>99.62483427829963</c:v>
                </c:pt>
                <c:pt idx="10">
                  <c:v>141.00307466644099</c:v>
                </c:pt>
              </c:numCache>
            </c:numRef>
          </c:val>
          <c:smooth val="0"/>
          <c:extLst>
            <c:ext xmlns:c16="http://schemas.microsoft.com/office/drawing/2014/chart" uri="{C3380CC4-5D6E-409C-BE32-E72D297353CC}">
              <c16:uniqueId val="{00000002-A451-4189-8DCD-44044EE57A99}"/>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Grafdata!$B$37</c:f>
              <c:strCache>
                <c:ptCount val="1"/>
                <c:pt idx="0">
                  <c:v>Privat sektor</c:v>
                </c:pt>
              </c:strCache>
            </c:strRef>
          </c:tx>
          <c:spPr>
            <a:ln w="28575" cap="rnd">
              <a:solidFill>
                <a:schemeClr val="accent1"/>
              </a:solidFill>
              <a:round/>
            </a:ln>
            <a:effectLst/>
          </c:spPr>
          <c:marker>
            <c:symbol val="none"/>
          </c:marker>
          <c:cat>
            <c:strRef>
              <c:f>Grafdata!$C$32:$AQ$32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Grafdata!$C$37:$AQ$37</c:f>
              <c:numCache>
                <c:formatCode>General</c:formatCode>
                <c:ptCount val="41"/>
                <c:pt idx="0">
                  <c:v>100</c:v>
                </c:pt>
                <c:pt idx="1">
                  <c:v>97.274747526235203</c:v>
                </c:pt>
                <c:pt idx="2">
                  <c:v>104.84409755083767</c:v>
                </c:pt>
                <c:pt idx="3">
                  <c:v>103.01335843424911</c:v>
                </c:pt>
                <c:pt idx="4">
                  <c:v>100.64522864420638</c:v>
                </c:pt>
                <c:pt idx="5">
                  <c:v>96.552509088833247</c:v>
                </c:pt>
                <c:pt idx="6">
                  <c:v>104.84243820234096</c:v>
                </c:pt>
                <c:pt idx="7">
                  <c:v>104.99655642642469</c:v>
                </c:pt>
                <c:pt idx="8">
                  <c:v>103.99653095335539</c:v>
                </c:pt>
                <c:pt idx="9">
                  <c:v>100.20049081755585</c:v>
                </c:pt>
                <c:pt idx="10">
                  <c:v>108.56242311482319</c:v>
                </c:pt>
                <c:pt idx="11">
                  <c:v>108.22330189555683</c:v>
                </c:pt>
                <c:pt idx="12">
                  <c:v>106.63601164051776</c:v>
                </c:pt>
                <c:pt idx="13">
                  <c:v>103.2740107192428</c:v>
                </c:pt>
                <c:pt idx="14">
                  <c:v>111.87830159149824</c:v>
                </c:pt>
                <c:pt idx="15">
                  <c:v>111.45825677618875</c:v>
                </c:pt>
                <c:pt idx="16">
                  <c:v>110.30206323983693</c:v>
                </c:pt>
                <c:pt idx="17">
                  <c:v>106.76542632949638</c:v>
                </c:pt>
                <c:pt idx="18">
                  <c:v>114.6561445068274</c:v>
                </c:pt>
                <c:pt idx="19">
                  <c:v>114.4041659320572</c:v>
                </c:pt>
                <c:pt idx="20">
                  <c:v>114.18452478129863</c:v>
                </c:pt>
                <c:pt idx="21">
                  <c:v>110.21960008890886</c:v>
                </c:pt>
                <c:pt idx="22">
                  <c:v>116.71560934093361</c:v>
                </c:pt>
                <c:pt idx="23">
                  <c:v>117.53263765449101</c:v>
                </c:pt>
                <c:pt idx="24">
                  <c:v>117.39309401116273</c:v>
                </c:pt>
                <c:pt idx="25">
                  <c:v>114.20846953651866</c:v>
                </c:pt>
                <c:pt idx="26">
                  <c:v>124.027853104233</c:v>
                </c:pt>
                <c:pt idx="27">
                  <c:v>121.56910350356188</c:v>
                </c:pt>
                <c:pt idx="28">
                  <c:v>120.64457824297857</c:v>
                </c:pt>
                <c:pt idx="29">
                  <c:v>117.00874382394289</c:v>
                </c:pt>
                <c:pt idx="30">
                  <c:v>126.44278126997349</c:v>
                </c:pt>
                <c:pt idx="31">
                  <c:v>124.81616167451638</c:v>
                </c:pt>
                <c:pt idx="32">
                  <c:v>122.08491176435207</c:v>
                </c:pt>
                <c:pt idx="33">
                  <c:v>118.85225364891998</c:v>
                </c:pt>
                <c:pt idx="34">
                  <c:v>122.86680313004661</c:v>
                </c:pt>
                <c:pt idx="35">
                  <c:v>121.99475103214033</c:v>
                </c:pt>
                <c:pt idx="36">
                  <c:v>122.22563386002147</c:v>
                </c:pt>
                <c:pt idx="37">
                  <c:v>123.28343505979186</c:v>
                </c:pt>
                <c:pt idx="38">
                  <c:v>131.48723830314117</c:v>
                </c:pt>
                <c:pt idx="39">
                  <c:v>130.67331493959091</c:v>
                </c:pt>
                <c:pt idx="40">
                  <c:v>130.51541486929361</c:v>
                </c:pt>
              </c:numCache>
            </c:numRef>
          </c:val>
          <c:smooth val="0"/>
          <c:extLst>
            <c:ext xmlns:c16="http://schemas.microsoft.com/office/drawing/2014/chart" uri="{C3380CC4-5D6E-409C-BE32-E72D297353CC}">
              <c16:uniqueId val="{00000000-2927-428F-A012-846499A10EAC}"/>
            </c:ext>
          </c:extLst>
        </c:ser>
        <c:ser>
          <c:idx val="1"/>
          <c:order val="1"/>
          <c:tx>
            <c:strRef>
              <c:f>Grafdata!$B$38</c:f>
              <c:strCache>
                <c:ptCount val="1"/>
                <c:pt idx="0">
                  <c:v>Industri</c:v>
                </c:pt>
              </c:strCache>
            </c:strRef>
          </c:tx>
          <c:spPr>
            <a:ln w="28575" cap="rnd">
              <a:solidFill>
                <a:schemeClr val="accent2"/>
              </a:solidFill>
              <a:prstDash val="sysDot"/>
              <a:round/>
            </a:ln>
            <a:effectLst/>
          </c:spPr>
          <c:marker>
            <c:symbol val="none"/>
          </c:marker>
          <c:cat>
            <c:strRef>
              <c:f>Grafdata!$C$32:$AQ$32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Grafdata!$C$38:$AQ$38</c:f>
              <c:numCache>
                <c:formatCode>General</c:formatCode>
                <c:ptCount val="41"/>
                <c:pt idx="0">
                  <c:v>100</c:v>
                </c:pt>
                <c:pt idx="1">
                  <c:v>100.30415191742901</c:v>
                </c:pt>
                <c:pt idx="2">
                  <c:v>107.77132494799996</c:v>
                </c:pt>
                <c:pt idx="3">
                  <c:v>99.833896266223562</c:v>
                </c:pt>
                <c:pt idx="4">
                  <c:v>94.071499162776888</c:v>
                </c:pt>
                <c:pt idx="5">
                  <c:v>93.996409240912698</c:v>
                </c:pt>
                <c:pt idx="6">
                  <c:v>104.31687407862604</c:v>
                </c:pt>
                <c:pt idx="7">
                  <c:v>100.36592781004713</c:v>
                </c:pt>
                <c:pt idx="8">
                  <c:v>97.593516701541205</c:v>
                </c:pt>
                <c:pt idx="9">
                  <c:v>97.671507307466584</c:v>
                </c:pt>
                <c:pt idx="10">
                  <c:v>105.90727062226662</c:v>
                </c:pt>
                <c:pt idx="11">
                  <c:v>101.67057323933301</c:v>
                </c:pt>
                <c:pt idx="12">
                  <c:v>97.736987890500416</c:v>
                </c:pt>
                <c:pt idx="13">
                  <c:v>98.179548507095163</c:v>
                </c:pt>
                <c:pt idx="14">
                  <c:v>106.77588327607077</c:v>
                </c:pt>
                <c:pt idx="15">
                  <c:v>101.06350742212001</c:v>
                </c:pt>
                <c:pt idx="16">
                  <c:v>97.166102183694306</c:v>
                </c:pt>
                <c:pt idx="17">
                  <c:v>97.944118886530759</c:v>
                </c:pt>
                <c:pt idx="18">
                  <c:v>107.14337316396613</c:v>
                </c:pt>
                <c:pt idx="19">
                  <c:v>103.15204143383902</c:v>
                </c:pt>
                <c:pt idx="20">
                  <c:v>100.67566610874653</c:v>
                </c:pt>
                <c:pt idx="21">
                  <c:v>98.586196839853969</c:v>
                </c:pt>
                <c:pt idx="22">
                  <c:v>105.20401954702822</c:v>
                </c:pt>
                <c:pt idx="23">
                  <c:v>101.84314073948023</c:v>
                </c:pt>
                <c:pt idx="24">
                  <c:v>98.429217349370845</c:v>
                </c:pt>
                <c:pt idx="25">
                  <c:v>101.69606076741351</c:v>
                </c:pt>
                <c:pt idx="26">
                  <c:v>113.97188286907505</c:v>
                </c:pt>
                <c:pt idx="27">
                  <c:v>104.80008224879677</c:v>
                </c:pt>
                <c:pt idx="28">
                  <c:v>102.13884409493878</c:v>
                </c:pt>
                <c:pt idx="29">
                  <c:v>105.7133769998547</c:v>
                </c:pt>
                <c:pt idx="30">
                  <c:v>118.48970505294299</c:v>
                </c:pt>
                <c:pt idx="31">
                  <c:v>107.67412964967723</c:v>
                </c:pt>
                <c:pt idx="32">
                  <c:v>101.89853765504397</c:v>
                </c:pt>
                <c:pt idx="33">
                  <c:v>104.40907628683043</c:v>
                </c:pt>
                <c:pt idx="34">
                  <c:v>109.44396993733167</c:v>
                </c:pt>
                <c:pt idx="35">
                  <c:v>102.36579121439983</c:v>
                </c:pt>
                <c:pt idx="36">
                  <c:v>101.86053752937904</c:v>
                </c:pt>
                <c:pt idx="37">
                  <c:v>111.15258449741502</c:v>
                </c:pt>
                <c:pt idx="38">
                  <c:v>113.75398836963377</c:v>
                </c:pt>
                <c:pt idx="39">
                  <c:v>104.95721159810624</c:v>
                </c:pt>
                <c:pt idx="40">
                  <c:v>103.76337691099853</c:v>
                </c:pt>
              </c:numCache>
            </c:numRef>
          </c:val>
          <c:smooth val="0"/>
          <c:extLst>
            <c:ext xmlns:c16="http://schemas.microsoft.com/office/drawing/2014/chart" uri="{C3380CC4-5D6E-409C-BE32-E72D297353CC}">
              <c16:uniqueId val="{00000001-2927-428F-A012-846499A10EAC}"/>
            </c:ext>
          </c:extLst>
        </c:ser>
        <c:ser>
          <c:idx val="2"/>
          <c:order val="2"/>
          <c:tx>
            <c:strRef>
              <c:f>Grafdata!$B$39</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Grafdata!$C$39:$AQ$39</c:f>
              <c:numCache>
                <c:formatCode>General</c:formatCode>
                <c:ptCount val="41"/>
                <c:pt idx="0">
                  <c:v>100</c:v>
                </c:pt>
                <c:pt idx="1">
                  <c:v>97.050143568972615</c:v>
                </c:pt>
                <c:pt idx="2">
                  <c:v>103.99677665404465</c:v>
                </c:pt>
                <c:pt idx="3">
                  <c:v>106.12319416017546</c:v>
                </c:pt>
                <c:pt idx="4">
                  <c:v>104.3587488883154</c:v>
                </c:pt>
                <c:pt idx="5">
                  <c:v>99.621299653495512</c:v>
                </c:pt>
                <c:pt idx="6">
                  <c:v>106.35808131778406</c:v>
                </c:pt>
                <c:pt idx="7">
                  <c:v>109.31360852095005</c:v>
                </c:pt>
                <c:pt idx="8">
                  <c:v>107.94994916131743</c:v>
                </c:pt>
                <c:pt idx="9">
                  <c:v>103.41023172064608</c:v>
                </c:pt>
                <c:pt idx="10">
                  <c:v>110.79539381636613</c:v>
                </c:pt>
                <c:pt idx="11">
                  <c:v>113.74433769748413</c:v>
                </c:pt>
                <c:pt idx="12">
                  <c:v>111.09795477690591</c:v>
                </c:pt>
                <c:pt idx="13">
                  <c:v>107.43247267789748</c:v>
                </c:pt>
                <c:pt idx="14">
                  <c:v>114.89864040431527</c:v>
                </c:pt>
                <c:pt idx="15">
                  <c:v>117.80185816381655</c:v>
                </c:pt>
                <c:pt idx="16">
                  <c:v>116.54812271760615</c:v>
                </c:pt>
                <c:pt idx="17">
                  <c:v>112.111404752106</c:v>
                </c:pt>
                <c:pt idx="18">
                  <c:v>117.81632175421109</c:v>
                </c:pt>
                <c:pt idx="19">
                  <c:v>120.4728605697596</c:v>
                </c:pt>
                <c:pt idx="20">
                  <c:v>119.99160340899986</c:v>
                </c:pt>
                <c:pt idx="21">
                  <c:v>116.08435698065068</c:v>
                </c:pt>
                <c:pt idx="22">
                  <c:v>120.40552311366891</c:v>
                </c:pt>
                <c:pt idx="23">
                  <c:v>123.95840881895181</c:v>
                </c:pt>
                <c:pt idx="24">
                  <c:v>123.66039017800269</c:v>
                </c:pt>
                <c:pt idx="25">
                  <c:v>118.26128773154117</c:v>
                </c:pt>
                <c:pt idx="26">
                  <c:v>125.86364880706195</c:v>
                </c:pt>
                <c:pt idx="27">
                  <c:v>127.61334838428851</c:v>
                </c:pt>
                <c:pt idx="28">
                  <c:v>126.29380402711048</c:v>
                </c:pt>
                <c:pt idx="29">
                  <c:v>120.1452269632229</c:v>
                </c:pt>
                <c:pt idx="30">
                  <c:v>126.9679069479901</c:v>
                </c:pt>
                <c:pt idx="31">
                  <c:v>131.19934460643441</c:v>
                </c:pt>
                <c:pt idx="32">
                  <c:v>128.17011622936315</c:v>
                </c:pt>
                <c:pt idx="33">
                  <c:v>123.45169543442795</c:v>
                </c:pt>
                <c:pt idx="34">
                  <c:v>125.30867111020849</c:v>
                </c:pt>
                <c:pt idx="35">
                  <c:v>128.31057449199599</c:v>
                </c:pt>
                <c:pt idx="36">
                  <c:v>127.93465546692052</c:v>
                </c:pt>
                <c:pt idx="37">
                  <c:v>125.90131509738923</c:v>
                </c:pt>
                <c:pt idx="38">
                  <c:v>136.14009778139385</c:v>
                </c:pt>
                <c:pt idx="39">
                  <c:v>140.57354481836046</c:v>
                </c:pt>
                <c:pt idx="40">
                  <c:v>139.21209990225964</c:v>
                </c:pt>
              </c:numCache>
            </c:numRef>
          </c:val>
          <c:smooth val="0"/>
          <c:extLst>
            <c:ext xmlns:c16="http://schemas.microsoft.com/office/drawing/2014/chart" uri="{C3380CC4-5D6E-409C-BE32-E72D297353CC}">
              <c16:uniqueId val="{00000002-2927-428F-A012-846499A10EAC}"/>
            </c:ext>
          </c:extLst>
        </c:ser>
        <c:ser>
          <c:idx val="3"/>
          <c:order val="3"/>
          <c:tx>
            <c:strRef>
              <c:f>Grafdata!$B$40</c:f>
              <c:strCache>
                <c:ptCount val="1"/>
                <c:pt idx="0">
                  <c:v>Övrigt</c:v>
                </c:pt>
              </c:strCache>
            </c:strRef>
          </c:tx>
          <c:spPr>
            <a:ln w="28575" cap="rnd">
              <a:solidFill>
                <a:schemeClr val="accent4"/>
              </a:solidFill>
              <a:prstDash val="dash"/>
              <a:round/>
            </a:ln>
            <a:effectLst/>
          </c:spPr>
          <c:marker>
            <c:symbol val="none"/>
          </c:marker>
          <c:cat>
            <c:strRef>
              <c:f>Grafdata!$C$32:$AQ$32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Grafdata!$C$40:$AQ$40</c:f>
              <c:numCache>
                <c:formatCode>General</c:formatCode>
                <c:ptCount val="41"/>
                <c:pt idx="0">
                  <c:v>100</c:v>
                </c:pt>
                <c:pt idx="1">
                  <c:v>90.770655465473737</c:v>
                </c:pt>
                <c:pt idx="2">
                  <c:v>101.09299608562041</c:v>
                </c:pt>
                <c:pt idx="3">
                  <c:v>98.28643503138764</c:v>
                </c:pt>
                <c:pt idx="4">
                  <c:v>101.7906842401608</c:v>
                </c:pt>
                <c:pt idx="5">
                  <c:v>90.466445797154293</c:v>
                </c:pt>
                <c:pt idx="6">
                  <c:v>100.03494537318622</c:v>
                </c:pt>
                <c:pt idx="7">
                  <c:v>98.965051439082984</c:v>
                </c:pt>
                <c:pt idx="8">
                  <c:v>103.76025525533834</c:v>
                </c:pt>
                <c:pt idx="9">
                  <c:v>93.481542568061784</c:v>
                </c:pt>
                <c:pt idx="10">
                  <c:v>106.07833172147356</c:v>
                </c:pt>
                <c:pt idx="11">
                  <c:v>102.051650214324</c:v>
                </c:pt>
                <c:pt idx="12">
                  <c:v>110.45837748239947</c:v>
                </c:pt>
                <c:pt idx="13">
                  <c:v>99.0140791600993</c:v>
                </c:pt>
                <c:pt idx="14">
                  <c:v>112.21279287906773</c:v>
                </c:pt>
                <c:pt idx="15">
                  <c:v>111.37390142684303</c:v>
                </c:pt>
                <c:pt idx="16">
                  <c:v>117.31210978648225</c:v>
                </c:pt>
                <c:pt idx="17">
                  <c:v>106.84417404351875</c:v>
                </c:pt>
                <c:pt idx="18">
                  <c:v>120.32187323045167</c:v>
                </c:pt>
                <c:pt idx="19">
                  <c:v>117.52116325158059</c:v>
                </c:pt>
                <c:pt idx="20">
                  <c:v>123.87090524304094</c:v>
                </c:pt>
                <c:pt idx="21">
                  <c:v>115.08860891535947</c:v>
                </c:pt>
                <c:pt idx="22">
                  <c:v>130.02910698408772</c:v>
                </c:pt>
                <c:pt idx="23">
                  <c:v>130.06372553403682</c:v>
                </c:pt>
                <c:pt idx="24">
                  <c:v>138.56712420805312</c:v>
                </c:pt>
                <c:pt idx="25">
                  <c:v>128.51020118775833</c:v>
                </c:pt>
                <c:pt idx="26">
                  <c:v>141.23542724869367</c:v>
                </c:pt>
                <c:pt idx="27">
                  <c:v>138.27328632767464</c:v>
                </c:pt>
                <c:pt idx="28">
                  <c:v>143.18293059818575</c:v>
                </c:pt>
                <c:pt idx="29">
                  <c:v>132.01779608113688</c:v>
                </c:pt>
                <c:pt idx="30">
                  <c:v>143.77731012825635</c:v>
                </c:pt>
                <c:pt idx="31">
                  <c:v>141.0699158959726</c:v>
                </c:pt>
                <c:pt idx="32">
                  <c:v>146.97993143568371</c:v>
                </c:pt>
                <c:pt idx="33">
                  <c:v>135.67745641875757</c:v>
                </c:pt>
                <c:pt idx="34">
                  <c:v>145.87015397722496</c:v>
                </c:pt>
                <c:pt idx="35">
                  <c:v>144.59985295392016</c:v>
                </c:pt>
                <c:pt idx="36">
                  <c:v>149.06979319931042</c:v>
                </c:pt>
                <c:pt idx="37">
                  <c:v>142.42034266197953</c:v>
                </c:pt>
                <c:pt idx="38">
                  <c:v>156.14199705139265</c:v>
                </c:pt>
                <c:pt idx="39">
                  <c:v>153.75316700684101</c:v>
                </c:pt>
                <c:pt idx="40">
                  <c:v>160.96609306279865</c:v>
                </c:pt>
              </c:numCache>
            </c:numRef>
          </c:val>
          <c:smooth val="0"/>
          <c:extLst>
            <c:ext xmlns:c16="http://schemas.microsoft.com/office/drawing/2014/chart" uri="{C3380CC4-5D6E-409C-BE32-E72D297353CC}">
              <c16:uniqueId val="{00000003-2927-428F-A012-846499A10EAC}"/>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Södermanlands län</c:v>
                </c:pt>
              </c:strCache>
            </c:strRef>
          </c:tx>
          <c:spPr>
            <a:ln w="28575" cap="rnd">
              <a:solidFill>
                <a:schemeClr val="accent2"/>
              </a:solidFill>
              <a:prstDash val="solid"/>
              <a:round/>
            </a:ln>
            <a:effectLst/>
          </c:spPr>
          <c:marker>
            <c:symbol val="none"/>
          </c:marker>
          <c:cat>
            <c:strRef>
              <c:f>Grafdata!$B$20:$AP$20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Grafdata!$B$23:$AP$23</c:f>
              <c:numCache>
                <c:formatCode>General</c:formatCode>
                <c:ptCount val="41"/>
                <c:pt idx="0">
                  <c:v>373.75</c:v>
                </c:pt>
                <c:pt idx="1">
                  <c:v>358</c:v>
                </c:pt>
                <c:pt idx="2">
                  <c:v>334.5</c:v>
                </c:pt>
                <c:pt idx="3">
                  <c:v>333.25</c:v>
                </c:pt>
                <c:pt idx="4">
                  <c:v>338.5</c:v>
                </c:pt>
                <c:pt idx="5">
                  <c:v>330.75</c:v>
                </c:pt>
                <c:pt idx="6">
                  <c:v>338.25</c:v>
                </c:pt>
                <c:pt idx="7">
                  <c:v>336.5</c:v>
                </c:pt>
                <c:pt idx="8">
                  <c:v>334.5</c:v>
                </c:pt>
                <c:pt idx="9">
                  <c:v>325.75</c:v>
                </c:pt>
                <c:pt idx="10">
                  <c:v>322.25</c:v>
                </c:pt>
                <c:pt idx="11">
                  <c:v>336.5</c:v>
                </c:pt>
                <c:pt idx="12">
                  <c:v>337.25</c:v>
                </c:pt>
                <c:pt idx="13">
                  <c:v>348.5</c:v>
                </c:pt>
                <c:pt idx="14">
                  <c:v>351.25</c:v>
                </c:pt>
                <c:pt idx="15">
                  <c:v>342.5</c:v>
                </c:pt>
                <c:pt idx="16">
                  <c:v>361</c:v>
                </c:pt>
                <c:pt idx="17">
                  <c:v>369</c:v>
                </c:pt>
                <c:pt idx="18">
                  <c:v>383.5</c:v>
                </c:pt>
                <c:pt idx="19">
                  <c:v>389.25</c:v>
                </c:pt>
                <c:pt idx="20">
                  <c:v>385.75</c:v>
                </c:pt>
                <c:pt idx="21">
                  <c:v>405.75</c:v>
                </c:pt>
                <c:pt idx="22">
                  <c:v>393.75</c:v>
                </c:pt>
                <c:pt idx="23">
                  <c:v>406.5</c:v>
                </c:pt>
                <c:pt idx="24">
                  <c:v>414</c:v>
                </c:pt>
                <c:pt idx="25">
                  <c:v>389</c:v>
                </c:pt>
                <c:pt idx="26">
                  <c:v>403.75</c:v>
                </c:pt>
                <c:pt idx="27">
                  <c:v>379.25</c:v>
                </c:pt>
                <c:pt idx="28">
                  <c:v>355.25</c:v>
                </c:pt>
                <c:pt idx="29">
                  <c:v>362</c:v>
                </c:pt>
                <c:pt idx="30">
                  <c:v>346.75</c:v>
                </c:pt>
                <c:pt idx="31">
                  <c:v>363.25</c:v>
                </c:pt>
                <c:pt idx="32">
                  <c:v>364</c:v>
                </c:pt>
                <c:pt idx="33">
                  <c:v>370.5</c:v>
                </c:pt>
                <c:pt idx="34">
                  <c:v>378.5</c:v>
                </c:pt>
                <c:pt idx="35">
                  <c:v>387.5</c:v>
                </c:pt>
                <c:pt idx="36">
                  <c:v>414.25</c:v>
                </c:pt>
                <c:pt idx="37">
                  <c:v>432.75</c:v>
                </c:pt>
                <c:pt idx="38">
                  <c:v>438.75</c:v>
                </c:pt>
                <c:pt idx="39">
                  <c:v>435.5</c:v>
                </c:pt>
                <c:pt idx="40">
                  <c:v>457</c:v>
                </c:pt>
              </c:numCache>
            </c:numRef>
          </c:val>
          <c:smooth val="0"/>
          <c:extLst>
            <c:ext xmlns:c16="http://schemas.microsoft.com/office/drawing/2014/chart" uri="{C3380CC4-5D6E-409C-BE32-E72D297353CC}">
              <c16:uniqueId val="{00000000-C1AA-4389-80E6-AA178ADC2032}"/>
            </c:ext>
          </c:extLst>
        </c:ser>
        <c:ser>
          <c:idx val="1"/>
          <c:order val="1"/>
          <c:tx>
            <c:strRef>
              <c:f>Grafdata!$A$24</c:f>
              <c:strCache>
                <c:ptCount val="1"/>
                <c:pt idx="0">
                  <c:v>Eskilstuna kommun</c:v>
                </c:pt>
              </c:strCache>
            </c:strRef>
          </c:tx>
          <c:spPr>
            <a:ln w="28575" cap="rnd">
              <a:solidFill>
                <a:schemeClr val="accent3"/>
              </a:solidFill>
              <a:prstDash val="sysDot"/>
              <a:round/>
            </a:ln>
            <a:effectLst/>
          </c:spPr>
          <c:marker>
            <c:symbol val="none"/>
          </c:marker>
          <c:cat>
            <c:strRef>
              <c:f>Grafdata!$B$20:$AP$20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Grafdata!$B$24:$AP$24</c:f>
              <c:numCache>
                <c:formatCode>General</c:formatCode>
                <c:ptCount val="41"/>
                <c:pt idx="0">
                  <c:v>128.75</c:v>
                </c:pt>
                <c:pt idx="1">
                  <c:v>129</c:v>
                </c:pt>
                <c:pt idx="2">
                  <c:v>124</c:v>
                </c:pt>
                <c:pt idx="3">
                  <c:v>126.25</c:v>
                </c:pt>
                <c:pt idx="4">
                  <c:v>126.25</c:v>
                </c:pt>
                <c:pt idx="5">
                  <c:v>120</c:v>
                </c:pt>
                <c:pt idx="6">
                  <c:v>122.5</c:v>
                </c:pt>
                <c:pt idx="7">
                  <c:v>119.5</c:v>
                </c:pt>
                <c:pt idx="8">
                  <c:v>121.5</c:v>
                </c:pt>
                <c:pt idx="9">
                  <c:v>117.25</c:v>
                </c:pt>
                <c:pt idx="10">
                  <c:v>113.25</c:v>
                </c:pt>
                <c:pt idx="11">
                  <c:v>115</c:v>
                </c:pt>
                <c:pt idx="12">
                  <c:v>115</c:v>
                </c:pt>
                <c:pt idx="13">
                  <c:v>117.5</c:v>
                </c:pt>
                <c:pt idx="14">
                  <c:v>124</c:v>
                </c:pt>
                <c:pt idx="15">
                  <c:v>125.5</c:v>
                </c:pt>
                <c:pt idx="16">
                  <c:v>129.75</c:v>
                </c:pt>
                <c:pt idx="17">
                  <c:v>126.75</c:v>
                </c:pt>
                <c:pt idx="18">
                  <c:v>128.5</c:v>
                </c:pt>
                <c:pt idx="19">
                  <c:v>129.25</c:v>
                </c:pt>
                <c:pt idx="20">
                  <c:v>128.5</c:v>
                </c:pt>
                <c:pt idx="21">
                  <c:v>144.25</c:v>
                </c:pt>
                <c:pt idx="22">
                  <c:v>140</c:v>
                </c:pt>
                <c:pt idx="23">
                  <c:v>144.25</c:v>
                </c:pt>
                <c:pt idx="24">
                  <c:v>146.75</c:v>
                </c:pt>
                <c:pt idx="25">
                  <c:v>136</c:v>
                </c:pt>
                <c:pt idx="26">
                  <c:v>142.5</c:v>
                </c:pt>
                <c:pt idx="27">
                  <c:v>137.5</c:v>
                </c:pt>
                <c:pt idx="28">
                  <c:v>123.5</c:v>
                </c:pt>
                <c:pt idx="29">
                  <c:v>128.5</c:v>
                </c:pt>
                <c:pt idx="30">
                  <c:v>120.75</c:v>
                </c:pt>
                <c:pt idx="31">
                  <c:v>124.25</c:v>
                </c:pt>
                <c:pt idx="32">
                  <c:v>129.25</c:v>
                </c:pt>
                <c:pt idx="33">
                  <c:v>125.75</c:v>
                </c:pt>
                <c:pt idx="34">
                  <c:v>124.75</c:v>
                </c:pt>
                <c:pt idx="35">
                  <c:v>127</c:v>
                </c:pt>
                <c:pt idx="36">
                  <c:v>141</c:v>
                </c:pt>
                <c:pt idx="37">
                  <c:v>157</c:v>
                </c:pt>
                <c:pt idx="38">
                  <c:v>161</c:v>
                </c:pt>
                <c:pt idx="39">
                  <c:v>160.5</c:v>
                </c:pt>
                <c:pt idx="40">
                  <c:v>158.75</c:v>
                </c:pt>
              </c:numCache>
            </c:numRef>
          </c:val>
          <c:smooth val="0"/>
          <c:extLst>
            <c:ext xmlns:c16="http://schemas.microsoft.com/office/drawing/2014/chart" uri="{C3380CC4-5D6E-409C-BE32-E72D297353CC}">
              <c16:uniqueId val="{00000001-C1AA-4389-80E6-AA178ADC2032}"/>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Södermanlands län</c:v>
                </c:pt>
              </c:strCache>
            </c:strRef>
          </c:tx>
          <c:spPr>
            <a:ln w="28575" cap="rnd">
              <a:solidFill>
                <a:schemeClr val="accent2"/>
              </a:solidFill>
              <a:round/>
            </a:ln>
            <a:effectLst/>
          </c:spPr>
          <c:marker>
            <c:symbol val="none"/>
          </c:marker>
          <c:cat>
            <c:strRef>
              <c:f>Grafdata!$B$20:$AP$20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Grafdata!$B$23:$AP$23</c:f>
              <c:numCache>
                <c:formatCode>General</c:formatCode>
                <c:ptCount val="41"/>
                <c:pt idx="0">
                  <c:v>38.75</c:v>
                </c:pt>
                <c:pt idx="1">
                  <c:v>37.75</c:v>
                </c:pt>
                <c:pt idx="2">
                  <c:v>40.25</c:v>
                </c:pt>
                <c:pt idx="3">
                  <c:v>42</c:v>
                </c:pt>
                <c:pt idx="4">
                  <c:v>43</c:v>
                </c:pt>
                <c:pt idx="5">
                  <c:v>39.25</c:v>
                </c:pt>
                <c:pt idx="6">
                  <c:v>42.5</c:v>
                </c:pt>
                <c:pt idx="7">
                  <c:v>41.25</c:v>
                </c:pt>
                <c:pt idx="8">
                  <c:v>41.75</c:v>
                </c:pt>
                <c:pt idx="9">
                  <c:v>42.5</c:v>
                </c:pt>
                <c:pt idx="10">
                  <c:v>39.25</c:v>
                </c:pt>
                <c:pt idx="11">
                  <c:v>37</c:v>
                </c:pt>
                <c:pt idx="12">
                  <c:v>38.25</c:v>
                </c:pt>
                <c:pt idx="13">
                  <c:v>40.25</c:v>
                </c:pt>
                <c:pt idx="14">
                  <c:v>40</c:v>
                </c:pt>
                <c:pt idx="15">
                  <c:v>37.5</c:v>
                </c:pt>
                <c:pt idx="16">
                  <c:v>35.75</c:v>
                </c:pt>
                <c:pt idx="17">
                  <c:v>34.25</c:v>
                </c:pt>
                <c:pt idx="18">
                  <c:v>30.75</c:v>
                </c:pt>
                <c:pt idx="19">
                  <c:v>33.25</c:v>
                </c:pt>
                <c:pt idx="20">
                  <c:v>35.25</c:v>
                </c:pt>
                <c:pt idx="21">
                  <c:v>34.5</c:v>
                </c:pt>
                <c:pt idx="22">
                  <c:v>38.25</c:v>
                </c:pt>
                <c:pt idx="23">
                  <c:v>37</c:v>
                </c:pt>
                <c:pt idx="24">
                  <c:v>37.25</c:v>
                </c:pt>
                <c:pt idx="25">
                  <c:v>36.75</c:v>
                </c:pt>
                <c:pt idx="26">
                  <c:v>38.5</c:v>
                </c:pt>
                <c:pt idx="27">
                  <c:v>44.75</c:v>
                </c:pt>
                <c:pt idx="28">
                  <c:v>48.75</c:v>
                </c:pt>
                <c:pt idx="29">
                  <c:v>52.25</c:v>
                </c:pt>
                <c:pt idx="30">
                  <c:v>50.25</c:v>
                </c:pt>
                <c:pt idx="31">
                  <c:v>52</c:v>
                </c:pt>
                <c:pt idx="32">
                  <c:v>48.75</c:v>
                </c:pt>
                <c:pt idx="33">
                  <c:v>48</c:v>
                </c:pt>
                <c:pt idx="34">
                  <c:v>54.5</c:v>
                </c:pt>
                <c:pt idx="35">
                  <c:v>50.75</c:v>
                </c:pt>
                <c:pt idx="36">
                  <c:v>50.5</c:v>
                </c:pt>
                <c:pt idx="37">
                  <c:v>50.75</c:v>
                </c:pt>
                <c:pt idx="38">
                  <c:v>44.25</c:v>
                </c:pt>
                <c:pt idx="39">
                  <c:v>42</c:v>
                </c:pt>
                <c:pt idx="40">
                  <c:v>49</c:v>
                </c:pt>
              </c:numCache>
            </c:numRef>
          </c:val>
          <c:smooth val="0"/>
          <c:extLst>
            <c:ext xmlns:c16="http://schemas.microsoft.com/office/drawing/2014/chart" uri="{C3380CC4-5D6E-409C-BE32-E72D297353CC}">
              <c16:uniqueId val="{00000000-F534-42D9-842A-D735A5756B56}"/>
            </c:ext>
          </c:extLst>
        </c:ser>
        <c:ser>
          <c:idx val="1"/>
          <c:order val="1"/>
          <c:tx>
            <c:strRef>
              <c:f>Grafdata!$A$24</c:f>
              <c:strCache>
                <c:ptCount val="1"/>
                <c:pt idx="0">
                  <c:v>Eskilstuna kommun</c:v>
                </c:pt>
              </c:strCache>
            </c:strRef>
          </c:tx>
          <c:spPr>
            <a:ln w="28575" cap="rnd">
              <a:solidFill>
                <a:schemeClr val="accent3"/>
              </a:solidFill>
              <a:prstDash val="sysDot"/>
              <a:round/>
            </a:ln>
            <a:effectLst/>
          </c:spPr>
          <c:marker>
            <c:symbol val="none"/>
          </c:marker>
          <c:cat>
            <c:strRef>
              <c:f>Grafdata!$B$20:$AP$20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Grafdata!$B$24:$AP$24</c:f>
              <c:numCache>
                <c:formatCode>General</c:formatCode>
                <c:ptCount val="41"/>
                <c:pt idx="0">
                  <c:v>18.25</c:v>
                </c:pt>
                <c:pt idx="1">
                  <c:v>16.5</c:v>
                </c:pt>
                <c:pt idx="2">
                  <c:v>18</c:v>
                </c:pt>
                <c:pt idx="3">
                  <c:v>18.5</c:v>
                </c:pt>
                <c:pt idx="4">
                  <c:v>18.5</c:v>
                </c:pt>
                <c:pt idx="5">
                  <c:v>19.25</c:v>
                </c:pt>
                <c:pt idx="6">
                  <c:v>18.25</c:v>
                </c:pt>
                <c:pt idx="7">
                  <c:v>16.5</c:v>
                </c:pt>
                <c:pt idx="8">
                  <c:v>15</c:v>
                </c:pt>
                <c:pt idx="9">
                  <c:v>14.25</c:v>
                </c:pt>
                <c:pt idx="10">
                  <c:v>13</c:v>
                </c:pt>
                <c:pt idx="11">
                  <c:v>12.25</c:v>
                </c:pt>
                <c:pt idx="12">
                  <c:v>13.5</c:v>
                </c:pt>
                <c:pt idx="13">
                  <c:v>13.5</c:v>
                </c:pt>
                <c:pt idx="14">
                  <c:v>14.75</c:v>
                </c:pt>
                <c:pt idx="15">
                  <c:v>14.25</c:v>
                </c:pt>
                <c:pt idx="16">
                  <c:v>13.5</c:v>
                </c:pt>
                <c:pt idx="17">
                  <c:v>13.5</c:v>
                </c:pt>
                <c:pt idx="18">
                  <c:v>10.25</c:v>
                </c:pt>
                <c:pt idx="19">
                  <c:v>11.5</c:v>
                </c:pt>
                <c:pt idx="20">
                  <c:v>11.25</c:v>
                </c:pt>
                <c:pt idx="21">
                  <c:v>11</c:v>
                </c:pt>
                <c:pt idx="22">
                  <c:v>13.25</c:v>
                </c:pt>
                <c:pt idx="23">
                  <c:v>13.25</c:v>
                </c:pt>
                <c:pt idx="24">
                  <c:v>13.25</c:v>
                </c:pt>
                <c:pt idx="25">
                  <c:v>13.75</c:v>
                </c:pt>
                <c:pt idx="26">
                  <c:v>14.25</c:v>
                </c:pt>
                <c:pt idx="27">
                  <c:v>17</c:v>
                </c:pt>
                <c:pt idx="28">
                  <c:v>19.5</c:v>
                </c:pt>
                <c:pt idx="29">
                  <c:v>22</c:v>
                </c:pt>
                <c:pt idx="30">
                  <c:v>22</c:v>
                </c:pt>
                <c:pt idx="31">
                  <c:v>22.75</c:v>
                </c:pt>
                <c:pt idx="32">
                  <c:v>21.5</c:v>
                </c:pt>
                <c:pt idx="33">
                  <c:v>20</c:v>
                </c:pt>
                <c:pt idx="34">
                  <c:v>22</c:v>
                </c:pt>
                <c:pt idx="35">
                  <c:v>19.75</c:v>
                </c:pt>
                <c:pt idx="36">
                  <c:v>19.5</c:v>
                </c:pt>
                <c:pt idx="37">
                  <c:v>18.75</c:v>
                </c:pt>
                <c:pt idx="38">
                  <c:v>16.5</c:v>
                </c:pt>
                <c:pt idx="39">
                  <c:v>16</c:v>
                </c:pt>
                <c:pt idx="40">
                  <c:v>19.5</c:v>
                </c:pt>
              </c:numCache>
            </c:numRef>
          </c:val>
          <c:smooth val="0"/>
          <c:extLst>
            <c:ext xmlns:c16="http://schemas.microsoft.com/office/drawing/2014/chart" uri="{C3380CC4-5D6E-409C-BE32-E72D297353CC}">
              <c16:uniqueId val="{00000001-F534-42D9-842A-D735A5756B56}"/>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Grafdata!$B$14:$AP$14</c:f>
              <c:numCache>
                <c:formatCode>General</c:formatCode>
                <c:ptCount val="41"/>
                <c:pt idx="0">
                  <c:v>100</c:v>
                </c:pt>
                <c:pt idx="1">
                  <c:v>98.990708453358167</c:v>
                </c:pt>
                <c:pt idx="2">
                  <c:v>101.31900976803621</c:v>
                </c:pt>
                <c:pt idx="3">
                  <c:v>102.56221437698989</c:v>
                </c:pt>
                <c:pt idx="4">
                  <c:v>100.59561196421997</c:v>
                </c:pt>
                <c:pt idx="5">
                  <c:v>99.813735894825754</c:v>
                </c:pt>
                <c:pt idx="6">
                  <c:v>102.14853479456802</c:v>
                </c:pt>
                <c:pt idx="7">
                  <c:v>103.66463797621884</c:v>
                </c:pt>
                <c:pt idx="8">
                  <c:v>101.96227068939378</c:v>
                </c:pt>
                <c:pt idx="9">
                  <c:v>100.91615949405471</c:v>
                </c:pt>
                <c:pt idx="10">
                  <c:v>103.49786662623725</c:v>
                </c:pt>
                <c:pt idx="11">
                  <c:v>105.66372831430985</c:v>
                </c:pt>
                <c:pt idx="12">
                  <c:v>103.37008078664097</c:v>
                </c:pt>
                <c:pt idx="13">
                  <c:v>102.65967815295315</c:v>
                </c:pt>
                <c:pt idx="14">
                  <c:v>104.75406640531935</c:v>
                </c:pt>
                <c:pt idx="15">
                  <c:v>106.65352710575903</c:v>
                </c:pt>
                <c:pt idx="16">
                  <c:v>104.98581360594312</c:v>
                </c:pt>
                <c:pt idx="17">
                  <c:v>104.2082692577592</c:v>
                </c:pt>
                <c:pt idx="18">
                  <c:v>106.87444499794243</c:v>
                </c:pt>
                <c:pt idx="19">
                  <c:v>107.72129691797882</c:v>
                </c:pt>
                <c:pt idx="20">
                  <c:v>106.57988780836456</c:v>
                </c:pt>
                <c:pt idx="21">
                  <c:v>106.6556929674471</c:v>
                </c:pt>
                <c:pt idx="22">
                  <c:v>109.02731151588659</c:v>
                </c:pt>
                <c:pt idx="23">
                  <c:v>110.54124883584934</c:v>
                </c:pt>
                <c:pt idx="24">
                  <c:v>108.83888154902428</c:v>
                </c:pt>
                <c:pt idx="25">
                  <c:v>108.6634467522904</c:v>
                </c:pt>
                <c:pt idx="26">
                  <c:v>110.89428429100518</c:v>
                </c:pt>
                <c:pt idx="27">
                  <c:v>111.7931168915553</c:v>
                </c:pt>
                <c:pt idx="28">
                  <c:v>110.26185267808798</c:v>
                </c:pt>
                <c:pt idx="29">
                  <c:v>109.43016178986809</c:v>
                </c:pt>
                <c:pt idx="30">
                  <c:v>111.44441315977562</c:v>
                </c:pt>
                <c:pt idx="31">
                  <c:v>112.59665157783024</c:v>
                </c:pt>
                <c:pt idx="32">
                  <c:v>111.10653873643629</c:v>
                </c:pt>
                <c:pt idx="33">
                  <c:v>109.49513764051028</c:v>
                </c:pt>
                <c:pt idx="34">
                  <c:v>109.32403456715254</c:v>
                </c:pt>
                <c:pt idx="35">
                  <c:v>110.36581403911546</c:v>
                </c:pt>
                <c:pt idx="36">
                  <c:v>109.56877693790474</c:v>
                </c:pt>
                <c:pt idx="37">
                  <c:v>106.59071711680492</c:v>
                </c:pt>
                <c:pt idx="38">
                  <c:v>109.904485499556</c:v>
                </c:pt>
                <c:pt idx="39">
                  <c:v>111.63067726494987</c:v>
                </c:pt>
                <c:pt idx="40">
                  <c:v>110.10807649823482</c:v>
                </c:pt>
              </c:numCache>
            </c:numRef>
          </c:val>
          <c:smooth val="0"/>
          <c:extLst>
            <c:ext xmlns:c16="http://schemas.microsoft.com/office/drawing/2014/chart" uri="{C3380CC4-5D6E-409C-BE32-E72D297353CC}">
              <c16:uniqueId val="{00000000-7DA7-4046-BE45-B812C3A0173D}"/>
            </c:ext>
          </c:extLst>
        </c:ser>
        <c:ser>
          <c:idx val="1"/>
          <c:order val="1"/>
          <c:tx>
            <c:strRef>
              <c:f>Grafdata!$A$15</c:f>
              <c:strCache>
                <c:ptCount val="1"/>
                <c:pt idx="0">
                  <c:v>Stockholmsregionen</c:v>
                </c:pt>
              </c:strCache>
            </c:strRef>
          </c:tx>
          <c:spPr>
            <a:ln w="28575" cap="rnd">
              <a:solidFill>
                <a:schemeClr val="accent6"/>
              </a:solidFill>
              <a:prstDash val="sysDot"/>
              <a:round/>
            </a:ln>
            <a:effectLst/>
          </c:spPr>
          <c:marker>
            <c:symbol val="none"/>
          </c:marker>
          <c:cat>
            <c:strRef>
              <c:f>Grafdata!$B$13:$AP$13</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Grafdata!$B$15:$AP$15</c:f>
              <c:numCache>
                <c:formatCode>General</c:formatCode>
                <c:ptCount val="41"/>
                <c:pt idx="0">
                  <c:v>100</c:v>
                </c:pt>
                <c:pt idx="1">
                  <c:v>99.179819751084835</c:v>
                </c:pt>
                <c:pt idx="2">
                  <c:v>100.9250870249392</c:v>
                </c:pt>
                <c:pt idx="3">
                  <c:v>102.00753421391445</c:v>
                </c:pt>
                <c:pt idx="4">
                  <c:v>101.02999380096324</c:v>
                </c:pt>
                <c:pt idx="5">
                  <c:v>100.17643412331314</c:v>
                </c:pt>
                <c:pt idx="6">
                  <c:v>102.29841209289019</c:v>
                </c:pt>
                <c:pt idx="7">
                  <c:v>103.4047017309618</c:v>
                </c:pt>
                <c:pt idx="8">
                  <c:v>102.70373372752849</c:v>
                </c:pt>
                <c:pt idx="9">
                  <c:v>101.53545372180631</c:v>
                </c:pt>
                <c:pt idx="10">
                  <c:v>103.7575699775881</c:v>
                </c:pt>
                <c:pt idx="11">
                  <c:v>105.67450288493635</c:v>
                </c:pt>
                <c:pt idx="12">
                  <c:v>104.21534500023843</c:v>
                </c:pt>
                <c:pt idx="13">
                  <c:v>103.57159887463641</c:v>
                </c:pt>
                <c:pt idx="14">
                  <c:v>105.35024557722569</c:v>
                </c:pt>
                <c:pt idx="15">
                  <c:v>106.48037766439369</c:v>
                </c:pt>
                <c:pt idx="16">
                  <c:v>105.87001096704972</c:v>
                </c:pt>
                <c:pt idx="17">
                  <c:v>105.13089504506222</c:v>
                </c:pt>
                <c:pt idx="18">
                  <c:v>107.89661914071813</c:v>
                </c:pt>
                <c:pt idx="19">
                  <c:v>108.2924037957179</c:v>
                </c:pt>
                <c:pt idx="20">
                  <c:v>107.46745505698345</c:v>
                </c:pt>
                <c:pt idx="21">
                  <c:v>107.2004196271041</c:v>
                </c:pt>
                <c:pt idx="22">
                  <c:v>109.72771923131944</c:v>
                </c:pt>
                <c:pt idx="23">
                  <c:v>111.05812789089696</c:v>
                </c:pt>
                <c:pt idx="24">
                  <c:v>110.09489294740355</c:v>
                </c:pt>
                <c:pt idx="25">
                  <c:v>110.07105049830719</c:v>
                </c:pt>
                <c:pt idx="26">
                  <c:v>111.95937246673978</c:v>
                </c:pt>
                <c:pt idx="27">
                  <c:v>113.2707071670402</c:v>
                </c:pt>
                <c:pt idx="28">
                  <c:v>111.93553001764342</c:v>
                </c:pt>
                <c:pt idx="29">
                  <c:v>111.73048495541462</c:v>
                </c:pt>
                <c:pt idx="30">
                  <c:v>113.12288398264269</c:v>
                </c:pt>
                <c:pt idx="31">
                  <c:v>114.42468170330456</c:v>
                </c:pt>
                <c:pt idx="32">
                  <c:v>113.1419579419198</c:v>
                </c:pt>
                <c:pt idx="33">
                  <c:v>112.18349148824568</c:v>
                </c:pt>
                <c:pt idx="34">
                  <c:v>111.57312479137858</c:v>
                </c:pt>
                <c:pt idx="35">
                  <c:v>111.80678079252301</c:v>
                </c:pt>
                <c:pt idx="36">
                  <c:v>111.04382242143913</c:v>
                </c:pt>
                <c:pt idx="37">
                  <c:v>109.22225931047637</c:v>
                </c:pt>
                <c:pt idx="38">
                  <c:v>111.87830813981212</c:v>
                </c:pt>
                <c:pt idx="39">
                  <c:v>114.1576462734252</c:v>
                </c:pt>
                <c:pt idx="40">
                  <c:v>111.88784511945067</c:v>
                </c:pt>
              </c:numCache>
            </c:numRef>
          </c:val>
          <c:smooth val="0"/>
          <c:extLst>
            <c:ext xmlns:c16="http://schemas.microsoft.com/office/drawing/2014/chart" uri="{C3380CC4-5D6E-409C-BE32-E72D297353CC}">
              <c16:uniqueId val="{00000001-7DA7-4046-BE45-B812C3A0173D}"/>
            </c:ext>
          </c:extLst>
        </c:ser>
        <c:ser>
          <c:idx val="2"/>
          <c:order val="2"/>
          <c:tx>
            <c:strRef>
              <c:f>Grafdata!$A$17</c:f>
              <c:strCache>
                <c:ptCount val="1"/>
                <c:pt idx="0">
                  <c:v>Södermanlands län</c:v>
                </c:pt>
              </c:strCache>
            </c:strRef>
          </c:tx>
          <c:spPr>
            <a:ln w="28575" cap="rnd">
              <a:solidFill>
                <a:schemeClr val="accent2"/>
              </a:solidFill>
              <a:round/>
            </a:ln>
            <a:effectLst/>
          </c:spPr>
          <c:marker>
            <c:symbol val="none"/>
          </c:marker>
          <c:cat>
            <c:strRef>
              <c:f>Grafdata!$B$13:$AP$13</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Grafdata!$B$17:$AP$17</c:f>
              <c:numCache>
                <c:formatCode>General</c:formatCode>
                <c:ptCount val="41"/>
                <c:pt idx="0">
                  <c:v>100</c:v>
                </c:pt>
                <c:pt idx="1">
                  <c:v>100.08163265306122</c:v>
                </c:pt>
                <c:pt idx="2">
                  <c:v>106.20408163265306</c:v>
                </c:pt>
                <c:pt idx="3">
                  <c:v>103.18367346938776</c:v>
                </c:pt>
                <c:pt idx="4">
                  <c:v>100.81632653061224</c:v>
                </c:pt>
                <c:pt idx="5">
                  <c:v>97.714285714285708</c:v>
                </c:pt>
                <c:pt idx="6">
                  <c:v>102.12244897959184</c:v>
                </c:pt>
                <c:pt idx="7">
                  <c:v>105.14285714285714</c:v>
                </c:pt>
                <c:pt idx="8">
                  <c:v>104.65306122448979</c:v>
                </c:pt>
                <c:pt idx="9">
                  <c:v>104.24489795918367</c:v>
                </c:pt>
                <c:pt idx="10">
                  <c:v>105.55102040816327</c:v>
                </c:pt>
                <c:pt idx="11">
                  <c:v>108.9795918367347</c:v>
                </c:pt>
                <c:pt idx="12">
                  <c:v>106.20408163265306</c:v>
                </c:pt>
                <c:pt idx="13">
                  <c:v>106.28571428571429</c:v>
                </c:pt>
                <c:pt idx="14">
                  <c:v>105.71428571428571</c:v>
                </c:pt>
                <c:pt idx="15">
                  <c:v>105.71428571428571</c:v>
                </c:pt>
                <c:pt idx="16">
                  <c:v>104.40816326530613</c:v>
                </c:pt>
                <c:pt idx="17">
                  <c:v>104.73469387755102</c:v>
                </c:pt>
                <c:pt idx="18">
                  <c:v>107.10204081632654</c:v>
                </c:pt>
                <c:pt idx="19">
                  <c:v>107.75510204081633</c:v>
                </c:pt>
                <c:pt idx="20">
                  <c:v>104.48979591836735</c:v>
                </c:pt>
                <c:pt idx="21">
                  <c:v>104.57142857142857</c:v>
                </c:pt>
                <c:pt idx="22">
                  <c:v>109.79591836734694</c:v>
                </c:pt>
                <c:pt idx="23">
                  <c:v>112.57142857142857</c:v>
                </c:pt>
                <c:pt idx="24">
                  <c:v>111.0204081632653</c:v>
                </c:pt>
                <c:pt idx="25">
                  <c:v>109.79591836734694</c:v>
                </c:pt>
                <c:pt idx="26">
                  <c:v>112.89795918367346</c:v>
                </c:pt>
                <c:pt idx="27">
                  <c:v>116.40816326530613</c:v>
                </c:pt>
                <c:pt idx="28">
                  <c:v>110.04081632653062</c:v>
                </c:pt>
                <c:pt idx="29">
                  <c:v>104.24489795918367</c:v>
                </c:pt>
                <c:pt idx="30">
                  <c:v>109.79591836734694</c:v>
                </c:pt>
                <c:pt idx="31">
                  <c:v>112.81632653061224</c:v>
                </c:pt>
                <c:pt idx="32">
                  <c:v>107.91836734693878</c:v>
                </c:pt>
                <c:pt idx="33">
                  <c:v>107.75510204081633</c:v>
                </c:pt>
                <c:pt idx="34">
                  <c:v>103.51020408163265</c:v>
                </c:pt>
                <c:pt idx="35">
                  <c:v>107.42857142857143</c:v>
                </c:pt>
                <c:pt idx="36">
                  <c:v>109.55102040816327</c:v>
                </c:pt>
                <c:pt idx="37">
                  <c:v>105.38775510204081</c:v>
                </c:pt>
                <c:pt idx="38">
                  <c:v>112.32653061224489</c:v>
                </c:pt>
                <c:pt idx="39">
                  <c:v>110.93877551020408</c:v>
                </c:pt>
                <c:pt idx="40">
                  <c:v>106.93877551020408</c:v>
                </c:pt>
              </c:numCache>
            </c:numRef>
          </c:val>
          <c:smooth val="0"/>
          <c:extLst>
            <c:ext xmlns:c16="http://schemas.microsoft.com/office/drawing/2014/chart" uri="{C3380CC4-5D6E-409C-BE32-E72D297353CC}">
              <c16:uniqueId val="{00000002-7DA7-4046-BE45-B812C3A0173D}"/>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Grafdata!$B$21:$AP$21</c:f>
              <c:numCache>
                <c:formatCode>General</c:formatCode>
                <c:ptCount val="41"/>
                <c:pt idx="0">
                  <c:v>100</c:v>
                </c:pt>
                <c:pt idx="1">
                  <c:v>141.04692115052961</c:v>
                </c:pt>
                <c:pt idx="2">
                  <c:v>114.63931967305189</c:v>
                </c:pt>
                <c:pt idx="3">
                  <c:v>88.38898102934472</c:v>
                </c:pt>
                <c:pt idx="4">
                  <c:v>94.90481633947627</c:v>
                </c:pt>
                <c:pt idx="5">
                  <c:v>136.21075862798088</c:v>
                </c:pt>
                <c:pt idx="6">
                  <c:v>116.95200840497162</c:v>
                </c:pt>
                <c:pt idx="7">
                  <c:v>90.34419416013057</c:v>
                </c:pt>
                <c:pt idx="8">
                  <c:v>98.850263316131333</c:v>
                </c:pt>
                <c:pt idx="9">
                  <c:v>140.69208862223221</c:v>
                </c:pt>
                <c:pt idx="10">
                  <c:v>136.69378018884754</c:v>
                </c:pt>
                <c:pt idx="11">
                  <c:v>113.26029642061862</c:v>
                </c:pt>
                <c:pt idx="12">
                  <c:v>135.0207150833559</c:v>
                </c:pt>
                <c:pt idx="13">
                  <c:v>198.53375534396289</c:v>
                </c:pt>
                <c:pt idx="14">
                  <c:v>177.70237678324821</c:v>
                </c:pt>
                <c:pt idx="15">
                  <c:v>147.3149683822412</c:v>
                </c:pt>
                <c:pt idx="16">
                  <c:v>188.73918818017827</c:v>
                </c:pt>
                <c:pt idx="17">
                  <c:v>241.52729963855978</c:v>
                </c:pt>
                <c:pt idx="18">
                  <c:v>233.45271212311434</c:v>
                </c:pt>
                <c:pt idx="19">
                  <c:v>180.15250530266488</c:v>
                </c:pt>
                <c:pt idx="20">
                  <c:v>203.6745320109159</c:v>
                </c:pt>
                <c:pt idx="21">
                  <c:v>253.47332809123887</c:v>
                </c:pt>
                <c:pt idx="22">
                  <c:v>217.29494710550486</c:v>
                </c:pt>
                <c:pt idx="23">
                  <c:v>171.8155928081988</c:v>
                </c:pt>
                <c:pt idx="24">
                  <c:v>202.38008708924997</c:v>
                </c:pt>
                <c:pt idx="25">
                  <c:v>267.05475786148975</c:v>
                </c:pt>
                <c:pt idx="26">
                  <c:v>234.82843153450202</c:v>
                </c:pt>
                <c:pt idx="27">
                  <c:v>171.2413852344736</c:v>
                </c:pt>
                <c:pt idx="28">
                  <c:v>198.86612175315022</c:v>
                </c:pt>
                <c:pt idx="29">
                  <c:v>246.96079662215291</c:v>
                </c:pt>
                <c:pt idx="30">
                  <c:v>196.07041146036383</c:v>
                </c:pt>
                <c:pt idx="31">
                  <c:v>144.33820760015595</c:v>
                </c:pt>
                <c:pt idx="32">
                  <c:v>165.82572899252671</c:v>
                </c:pt>
                <c:pt idx="33">
                  <c:v>234.17889638493713</c:v>
                </c:pt>
                <c:pt idx="34">
                  <c:v>124.2277271555911</c:v>
                </c:pt>
                <c:pt idx="35">
                  <c:v>104.6134836360753</c:v>
                </c:pt>
                <c:pt idx="36">
                  <c:v>167.21730684093328</c:v>
                </c:pt>
                <c:pt idx="37">
                  <c:v>205.41103086448305</c:v>
                </c:pt>
                <c:pt idx="38">
                  <c:v>206.46561692623845</c:v>
                </c:pt>
                <c:pt idx="39">
                  <c:v>194.83081030005485</c:v>
                </c:pt>
                <c:pt idx="40">
                  <c:v>266.80763055127892</c:v>
                </c:pt>
              </c:numCache>
            </c:numRef>
          </c:val>
          <c:smooth val="0"/>
          <c:extLst>
            <c:ext xmlns:c16="http://schemas.microsoft.com/office/drawing/2014/chart" uri="{C3380CC4-5D6E-409C-BE32-E72D297353CC}">
              <c16:uniqueId val="{00000000-3FBF-4DD2-B45D-3025C2EEC64B}"/>
            </c:ext>
          </c:extLst>
        </c:ser>
        <c:ser>
          <c:idx val="1"/>
          <c:order val="1"/>
          <c:tx>
            <c:strRef>
              <c:f>Grafdata!$A$24</c:f>
              <c:strCache>
                <c:ptCount val="1"/>
                <c:pt idx="0">
                  <c:v>Södermanlands län</c:v>
                </c:pt>
              </c:strCache>
            </c:strRef>
          </c:tx>
          <c:spPr>
            <a:ln w="28575" cap="rnd">
              <a:solidFill>
                <a:schemeClr val="accent2"/>
              </a:solidFill>
              <a:round/>
            </a:ln>
            <a:effectLst/>
          </c:spPr>
          <c:marker>
            <c:symbol val="none"/>
          </c:marker>
          <c:cat>
            <c:strRef>
              <c:f>Grafdata!$B$20:$AP$20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Grafdata!$B$24:$AP$24</c:f>
              <c:numCache>
                <c:formatCode>General</c:formatCode>
                <c:ptCount val="41"/>
                <c:pt idx="0">
                  <c:v>100</c:v>
                </c:pt>
                <c:pt idx="1">
                  <c:v>136.10727121924248</c:v>
                </c:pt>
                <c:pt idx="2">
                  <c:v>115.37185512855957</c:v>
                </c:pt>
                <c:pt idx="3">
                  <c:v>77.27398396461156</c:v>
                </c:pt>
                <c:pt idx="4">
                  <c:v>96.820569532761951</c:v>
                </c:pt>
                <c:pt idx="5">
                  <c:v>151.06441802598837</c:v>
                </c:pt>
                <c:pt idx="6">
                  <c:v>156.81504008847111</c:v>
                </c:pt>
                <c:pt idx="7">
                  <c:v>88.554050317943052</c:v>
                </c:pt>
                <c:pt idx="8">
                  <c:v>94.1387890517003</c:v>
                </c:pt>
                <c:pt idx="9">
                  <c:v>140.83494608791815</c:v>
                </c:pt>
                <c:pt idx="10">
                  <c:v>143.71025711915954</c:v>
                </c:pt>
                <c:pt idx="11">
                  <c:v>93.115841857893287</c:v>
                </c:pt>
                <c:pt idx="12">
                  <c:v>122.9471938070224</c:v>
                </c:pt>
                <c:pt idx="13">
                  <c:v>246.19850705004148</c:v>
                </c:pt>
                <c:pt idx="14">
                  <c:v>176.25103677080455</c:v>
                </c:pt>
                <c:pt idx="15">
                  <c:v>129.69311584185789</c:v>
                </c:pt>
                <c:pt idx="16">
                  <c:v>202.70942770251591</c:v>
                </c:pt>
                <c:pt idx="17">
                  <c:v>288.96875863975669</c:v>
                </c:pt>
                <c:pt idx="18">
                  <c:v>274.95161736245507</c:v>
                </c:pt>
                <c:pt idx="19">
                  <c:v>177.02515897152335</c:v>
                </c:pt>
                <c:pt idx="20">
                  <c:v>227.67486867569809</c:v>
                </c:pt>
                <c:pt idx="21">
                  <c:v>264.05861210948302</c:v>
                </c:pt>
                <c:pt idx="22">
                  <c:v>241.96848216754216</c:v>
                </c:pt>
                <c:pt idx="23">
                  <c:v>165.192148189107</c:v>
                </c:pt>
                <c:pt idx="24">
                  <c:v>217.58363284489909</c:v>
                </c:pt>
                <c:pt idx="25">
                  <c:v>285.42991429361348</c:v>
                </c:pt>
                <c:pt idx="26">
                  <c:v>229.25076029859</c:v>
                </c:pt>
                <c:pt idx="27">
                  <c:v>162.09565938623169</c:v>
                </c:pt>
                <c:pt idx="28">
                  <c:v>193.00525297207631</c:v>
                </c:pt>
                <c:pt idx="29">
                  <c:v>283.96461155653856</c:v>
                </c:pt>
                <c:pt idx="30">
                  <c:v>229.58252695604091</c:v>
                </c:pt>
                <c:pt idx="31">
                  <c:v>131.18606580038707</c:v>
                </c:pt>
                <c:pt idx="32">
                  <c:v>160.98977052806194</c:v>
                </c:pt>
                <c:pt idx="33">
                  <c:v>308.79181642244953</c:v>
                </c:pt>
                <c:pt idx="34">
                  <c:v>103.62178601050594</c:v>
                </c:pt>
                <c:pt idx="35">
                  <c:v>106.7459220348355</c:v>
                </c:pt>
                <c:pt idx="36">
                  <c:v>168.26098977052806</c:v>
                </c:pt>
                <c:pt idx="37">
                  <c:v>231.84959911528892</c:v>
                </c:pt>
                <c:pt idx="38">
                  <c:v>199.28117224218965</c:v>
                </c:pt>
                <c:pt idx="39">
                  <c:v>208.04534144318495</c:v>
                </c:pt>
                <c:pt idx="40">
                  <c:v>270.47276748686755</c:v>
                </c:pt>
              </c:numCache>
            </c:numRef>
          </c:val>
          <c:smooth val="0"/>
          <c:extLst>
            <c:ext xmlns:c16="http://schemas.microsoft.com/office/drawing/2014/chart" uri="{C3380CC4-5D6E-409C-BE32-E72D297353CC}">
              <c16:uniqueId val="{00000001-3FBF-4DD2-B45D-3025C2EEC64B}"/>
            </c:ext>
          </c:extLst>
        </c:ser>
        <c:ser>
          <c:idx val="2"/>
          <c:order val="2"/>
          <c:tx>
            <c:strRef>
              <c:f>Grafdata!$A$25</c:f>
              <c:strCache>
                <c:ptCount val="1"/>
                <c:pt idx="0">
                  <c:v>Eskilstuna kommun</c:v>
                </c:pt>
              </c:strCache>
            </c:strRef>
          </c:tx>
          <c:spPr>
            <a:ln w="28575" cap="rnd">
              <a:solidFill>
                <a:schemeClr val="accent3"/>
              </a:solidFill>
              <a:prstDash val="sysDot"/>
              <a:round/>
            </a:ln>
            <a:effectLst/>
          </c:spPr>
          <c:marker>
            <c:symbol val="none"/>
          </c:marker>
          <c:cat>
            <c:strRef>
              <c:f>Grafdata!$B$20:$AP$20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Grafdata!$B$25:$AP$25</c:f>
              <c:numCache>
                <c:formatCode>General</c:formatCode>
                <c:ptCount val="41"/>
                <c:pt idx="0">
                  <c:v>100</c:v>
                </c:pt>
                <c:pt idx="1">
                  <c:v>104.45434298440981</c:v>
                </c:pt>
                <c:pt idx="2">
                  <c:v>105.28953229398664</c:v>
                </c:pt>
                <c:pt idx="3">
                  <c:v>64.977728285077944</c:v>
                </c:pt>
                <c:pt idx="4">
                  <c:v>98.663697104677055</c:v>
                </c:pt>
                <c:pt idx="5">
                  <c:v>129.34298440979956</c:v>
                </c:pt>
                <c:pt idx="6">
                  <c:v>163.47438752783964</c:v>
                </c:pt>
                <c:pt idx="7">
                  <c:v>80.066815144766153</c:v>
                </c:pt>
                <c:pt idx="8">
                  <c:v>100.55679287305122</c:v>
                </c:pt>
                <c:pt idx="9">
                  <c:v>103.89755011135857</c:v>
                </c:pt>
                <c:pt idx="10">
                  <c:v>143.04008908685969</c:v>
                </c:pt>
                <c:pt idx="11">
                  <c:v>83.741648106904236</c:v>
                </c:pt>
                <c:pt idx="12">
                  <c:v>109.91091314031181</c:v>
                </c:pt>
                <c:pt idx="13">
                  <c:v>231.73719376391983</c:v>
                </c:pt>
                <c:pt idx="14">
                  <c:v>153.45211581291758</c:v>
                </c:pt>
                <c:pt idx="15">
                  <c:v>98.886414253897556</c:v>
                </c:pt>
                <c:pt idx="16">
                  <c:v>180.17817371937639</c:v>
                </c:pt>
                <c:pt idx="17">
                  <c:v>309.57683741648106</c:v>
                </c:pt>
                <c:pt idx="18">
                  <c:v>311.85968819599111</c:v>
                </c:pt>
                <c:pt idx="19">
                  <c:v>188.75278396436525</c:v>
                </c:pt>
                <c:pt idx="20">
                  <c:v>220.48997772828508</c:v>
                </c:pt>
                <c:pt idx="21">
                  <c:v>250.77951002227172</c:v>
                </c:pt>
                <c:pt idx="22">
                  <c:v>229.23162583518931</c:v>
                </c:pt>
                <c:pt idx="23">
                  <c:v>163.641425389755</c:v>
                </c:pt>
                <c:pt idx="24">
                  <c:v>220.87973273942094</c:v>
                </c:pt>
                <c:pt idx="25">
                  <c:v>227.06013363028953</c:v>
                </c:pt>
                <c:pt idx="26">
                  <c:v>206.51447661469933</c:v>
                </c:pt>
                <c:pt idx="27">
                  <c:v>166.815144766147</c:v>
                </c:pt>
                <c:pt idx="28">
                  <c:v>185.13363028953231</c:v>
                </c:pt>
                <c:pt idx="29">
                  <c:v>262.58351893095767</c:v>
                </c:pt>
                <c:pt idx="30">
                  <c:v>270.99109131403117</c:v>
                </c:pt>
                <c:pt idx="31">
                  <c:v>127.44988864142539</c:v>
                </c:pt>
                <c:pt idx="32">
                  <c:v>162.36080178173719</c:v>
                </c:pt>
                <c:pt idx="33">
                  <c:v>284.40979955456572</c:v>
                </c:pt>
                <c:pt idx="34">
                  <c:v>82.405345211581292</c:v>
                </c:pt>
                <c:pt idx="35">
                  <c:v>92.371937639198222</c:v>
                </c:pt>
                <c:pt idx="36">
                  <c:v>173.05122494432072</c:v>
                </c:pt>
                <c:pt idx="37">
                  <c:v>209.79955456570156</c:v>
                </c:pt>
                <c:pt idx="38">
                  <c:v>186.02449888641425</c:v>
                </c:pt>
                <c:pt idx="39">
                  <c:v>195.21158129175947</c:v>
                </c:pt>
                <c:pt idx="40">
                  <c:v>244.09799554565703</c:v>
                </c:pt>
              </c:numCache>
            </c:numRef>
          </c:val>
          <c:smooth val="0"/>
          <c:extLst>
            <c:ext xmlns:c16="http://schemas.microsoft.com/office/drawing/2014/chart" uri="{C3380CC4-5D6E-409C-BE32-E72D297353CC}">
              <c16:uniqueId val="{00000002-3FBF-4DD2-B45D-3025C2EEC64B}"/>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Grafdata!$B$19:$AP$19</c:f>
              <c:numCache>
                <c:formatCode>General</c:formatCode>
                <c:ptCount val="41"/>
                <c:pt idx="0">
                  <c:v>100</c:v>
                </c:pt>
                <c:pt idx="1">
                  <c:v>97.347792774208756</c:v>
                </c:pt>
                <c:pt idx="2">
                  <c:v>81.817646018742266</c:v>
                </c:pt>
                <c:pt idx="3">
                  <c:v>89.868568397477461</c:v>
                </c:pt>
                <c:pt idx="4">
                  <c:v>152.19543820357163</c:v>
                </c:pt>
                <c:pt idx="5">
                  <c:v>101.39093534508163</c:v>
                </c:pt>
                <c:pt idx="6">
                  <c:v>91.677963104850591</c:v>
                </c:pt>
                <c:pt idx="7">
                  <c:v>67.637178051511754</c:v>
                </c:pt>
                <c:pt idx="8">
                  <c:v>85.57788648553074</c:v>
                </c:pt>
                <c:pt idx="9">
                  <c:v>77.143867507514585</c:v>
                </c:pt>
                <c:pt idx="10">
                  <c:v>74.185183002298587</c:v>
                </c:pt>
                <c:pt idx="11">
                  <c:v>60.045971591913712</c:v>
                </c:pt>
                <c:pt idx="12">
                  <c:v>66.069428891377385</c:v>
                </c:pt>
                <c:pt idx="13">
                  <c:v>98.779984676136024</c:v>
                </c:pt>
                <c:pt idx="14">
                  <c:v>52.885012082277363</c:v>
                </c:pt>
                <c:pt idx="15">
                  <c:v>45.482407025402253</c:v>
                </c:pt>
                <c:pt idx="16">
                  <c:v>57.12264984970826</c:v>
                </c:pt>
                <c:pt idx="17">
                  <c:v>62.073436671185242</c:v>
                </c:pt>
                <c:pt idx="18">
                  <c:v>52.908587257617725</c:v>
                </c:pt>
                <c:pt idx="19">
                  <c:v>44.93428419873873</c:v>
                </c:pt>
                <c:pt idx="20">
                  <c:v>67.507514587139738</c:v>
                </c:pt>
                <c:pt idx="21">
                  <c:v>55.095184770436731</c:v>
                </c:pt>
                <c:pt idx="22">
                  <c:v>45.388106324040784</c:v>
                </c:pt>
                <c:pt idx="23">
                  <c:v>49.625744091471681</c:v>
                </c:pt>
                <c:pt idx="24">
                  <c:v>53.698355631520009</c:v>
                </c:pt>
                <c:pt idx="25">
                  <c:v>49.018683326457243</c:v>
                </c:pt>
                <c:pt idx="26">
                  <c:v>56.403607001827076</c:v>
                </c:pt>
                <c:pt idx="27">
                  <c:v>41.498202392880295</c:v>
                </c:pt>
                <c:pt idx="28">
                  <c:v>63.894618966228563</c:v>
                </c:pt>
                <c:pt idx="29">
                  <c:v>93.882241999174866</c:v>
                </c:pt>
                <c:pt idx="30">
                  <c:v>71.102728826545643</c:v>
                </c:pt>
                <c:pt idx="31">
                  <c:v>49.177815760004712</c:v>
                </c:pt>
                <c:pt idx="32">
                  <c:v>80.473861024341375</c:v>
                </c:pt>
                <c:pt idx="33">
                  <c:v>288.20062474214654</c:v>
                </c:pt>
                <c:pt idx="34">
                  <c:v>275.11050863440795</c:v>
                </c:pt>
                <c:pt idx="35">
                  <c:v>79.819649908646198</c:v>
                </c:pt>
                <c:pt idx="36">
                  <c:v>84.581835327400242</c:v>
                </c:pt>
                <c:pt idx="37">
                  <c:v>52.142394059055817</c:v>
                </c:pt>
                <c:pt idx="38">
                  <c:v>45.264336653503861</c:v>
                </c:pt>
                <c:pt idx="39">
                  <c:v>29.66935816585136</c:v>
                </c:pt>
                <c:pt idx="40">
                  <c:v>35.480638887251722</c:v>
                </c:pt>
              </c:numCache>
            </c:numRef>
          </c:val>
          <c:smooth val="0"/>
          <c:extLst>
            <c:ext xmlns:c16="http://schemas.microsoft.com/office/drawing/2014/chart" uri="{C3380CC4-5D6E-409C-BE32-E72D297353CC}">
              <c16:uniqueId val="{00000000-9D89-49A0-A6DA-9E715A0EC8F6}"/>
            </c:ext>
          </c:extLst>
        </c:ser>
        <c:ser>
          <c:idx val="1"/>
          <c:order val="1"/>
          <c:tx>
            <c:strRef>
              <c:f>Grafdata!$A$22</c:f>
              <c:strCache>
                <c:ptCount val="1"/>
                <c:pt idx="0">
                  <c:v>Södermanlands län</c:v>
                </c:pt>
              </c:strCache>
            </c:strRef>
          </c:tx>
          <c:spPr>
            <a:ln w="28575" cap="rnd">
              <a:solidFill>
                <a:schemeClr val="accent2"/>
              </a:solidFill>
              <a:round/>
            </a:ln>
            <a:effectLst/>
          </c:spPr>
          <c:marker>
            <c:symbol val="none"/>
          </c:marker>
          <c:cat>
            <c:strRef>
              <c:f>Grafdata!$B$18:$AP$18</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Grafdata!$B$22:$AP$22</c:f>
              <c:numCache>
                <c:formatCode>General</c:formatCode>
                <c:ptCount val="41"/>
                <c:pt idx="0">
                  <c:v>100</c:v>
                </c:pt>
                <c:pt idx="1">
                  <c:v>51.801029159519729</c:v>
                </c:pt>
                <c:pt idx="2">
                  <c:v>50.085763293310464</c:v>
                </c:pt>
                <c:pt idx="3">
                  <c:v>85.420240137221271</c:v>
                </c:pt>
                <c:pt idx="4">
                  <c:v>109.43396226415095</c:v>
                </c:pt>
                <c:pt idx="5">
                  <c:v>85.763293310463126</c:v>
                </c:pt>
                <c:pt idx="6">
                  <c:v>66.895368782161242</c:v>
                </c:pt>
                <c:pt idx="7">
                  <c:v>34.305317324185246</c:v>
                </c:pt>
                <c:pt idx="8">
                  <c:v>47.169811320754718</c:v>
                </c:pt>
                <c:pt idx="9">
                  <c:v>33.962264150943398</c:v>
                </c:pt>
                <c:pt idx="10">
                  <c:v>39.279588336192113</c:v>
                </c:pt>
                <c:pt idx="11">
                  <c:v>40.480274442538594</c:v>
                </c:pt>
                <c:pt idx="12">
                  <c:v>97.255574614065182</c:v>
                </c:pt>
                <c:pt idx="13">
                  <c:v>139.27958833619212</c:v>
                </c:pt>
                <c:pt idx="14">
                  <c:v>34.648370497427102</c:v>
                </c:pt>
                <c:pt idx="15">
                  <c:v>22.126929674099486</c:v>
                </c:pt>
                <c:pt idx="16">
                  <c:v>53.859348198970842</c:v>
                </c:pt>
                <c:pt idx="17">
                  <c:v>98.456260720411663</c:v>
                </c:pt>
                <c:pt idx="18">
                  <c:v>57.804459691252141</c:v>
                </c:pt>
                <c:pt idx="19">
                  <c:v>50.257289879931392</c:v>
                </c:pt>
                <c:pt idx="20">
                  <c:v>41.852487135506003</c:v>
                </c:pt>
                <c:pt idx="21">
                  <c:v>6.3464837049742711</c:v>
                </c:pt>
                <c:pt idx="22">
                  <c:v>31.732418524871356</c:v>
                </c:pt>
                <c:pt idx="23">
                  <c:v>21.783876500857634</c:v>
                </c:pt>
                <c:pt idx="24">
                  <c:v>57.118353344768437</c:v>
                </c:pt>
                <c:pt idx="25">
                  <c:v>22.29845626072041</c:v>
                </c:pt>
                <c:pt idx="26">
                  <c:v>41.680960548885075</c:v>
                </c:pt>
                <c:pt idx="27">
                  <c:v>49.056603773584904</c:v>
                </c:pt>
                <c:pt idx="28">
                  <c:v>53.859348198970842</c:v>
                </c:pt>
                <c:pt idx="29">
                  <c:v>136.87821612349913</c:v>
                </c:pt>
                <c:pt idx="30">
                  <c:v>28.473413379073758</c:v>
                </c:pt>
                <c:pt idx="31">
                  <c:v>31.046312178387652</c:v>
                </c:pt>
                <c:pt idx="32">
                  <c:v>38.936535162950257</c:v>
                </c:pt>
                <c:pt idx="33">
                  <c:v>76.672384219554033</c:v>
                </c:pt>
                <c:pt idx="34">
                  <c:v>199.48542024013722</c:v>
                </c:pt>
                <c:pt idx="35">
                  <c:v>17.324185248713551</c:v>
                </c:pt>
                <c:pt idx="36">
                  <c:v>24.528301886792452</c:v>
                </c:pt>
                <c:pt idx="37">
                  <c:v>26.415094339622641</c:v>
                </c:pt>
                <c:pt idx="38">
                  <c:v>15.608919382504288</c:v>
                </c:pt>
                <c:pt idx="39">
                  <c:v>15.95197255574614</c:v>
                </c:pt>
                <c:pt idx="40">
                  <c:v>6.3464837049742711</c:v>
                </c:pt>
              </c:numCache>
            </c:numRef>
          </c:val>
          <c:smooth val="0"/>
          <c:extLst>
            <c:ext xmlns:c16="http://schemas.microsoft.com/office/drawing/2014/chart" uri="{C3380CC4-5D6E-409C-BE32-E72D297353CC}">
              <c16:uniqueId val="{00000001-9D89-49A0-A6DA-9E715A0EC8F6}"/>
            </c:ext>
          </c:extLst>
        </c:ser>
        <c:ser>
          <c:idx val="2"/>
          <c:order val="2"/>
          <c:tx>
            <c:strRef>
              <c:f>Grafdata!$A$23</c:f>
              <c:strCache>
                <c:ptCount val="1"/>
                <c:pt idx="0">
                  <c:v>Eskilstuna kommun</c:v>
                </c:pt>
              </c:strCache>
            </c:strRef>
          </c:tx>
          <c:spPr>
            <a:ln w="28575" cap="rnd">
              <a:solidFill>
                <a:schemeClr val="accent3"/>
              </a:solidFill>
              <a:prstDash val="sysDot"/>
              <a:round/>
            </a:ln>
            <a:effectLst/>
          </c:spPr>
          <c:marker>
            <c:symbol val="none"/>
          </c:marker>
          <c:cat>
            <c:strRef>
              <c:f>Grafdata!$B$18:$AP$18</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Grafdata!$B$23:$AP$23</c:f>
              <c:numCache>
                <c:formatCode>General</c:formatCode>
                <c:ptCount val="41"/>
                <c:pt idx="0">
                  <c:v>100</c:v>
                </c:pt>
                <c:pt idx="1">
                  <c:v>45.70552147239264</c:v>
                </c:pt>
                <c:pt idx="2">
                  <c:v>39.570552147239262</c:v>
                </c:pt>
                <c:pt idx="3">
                  <c:v>96.932515337423311</c:v>
                </c:pt>
                <c:pt idx="4">
                  <c:v>71.472392638036808</c:v>
                </c:pt>
                <c:pt idx="5">
                  <c:v>67.484662576687114</c:v>
                </c:pt>
                <c:pt idx="6">
                  <c:v>72.699386503067487</c:v>
                </c:pt>
                <c:pt idx="7">
                  <c:v>18.711656441717793</c:v>
                </c:pt>
                <c:pt idx="8">
                  <c:v>39.263803680981596</c:v>
                </c:pt>
                <c:pt idx="9">
                  <c:v>15.030674846625766</c:v>
                </c:pt>
                <c:pt idx="10">
                  <c:v>13.190184049079754</c:v>
                </c:pt>
                <c:pt idx="11">
                  <c:v>14.110429447852761</c:v>
                </c:pt>
                <c:pt idx="12">
                  <c:v>74.846625766871171</c:v>
                </c:pt>
                <c:pt idx="13">
                  <c:v>58.588957055214721</c:v>
                </c:pt>
                <c:pt idx="14">
                  <c:v>17.177914110429448</c:v>
                </c:pt>
                <c:pt idx="15">
                  <c:v>7.9754601226993866</c:v>
                </c:pt>
                <c:pt idx="16">
                  <c:v>20.245398773006134</c:v>
                </c:pt>
                <c:pt idx="17">
                  <c:v>10.736196319018404</c:v>
                </c:pt>
                <c:pt idx="18">
                  <c:v>43.865030674846629</c:v>
                </c:pt>
                <c:pt idx="19">
                  <c:v>53.680981595092021</c:v>
                </c:pt>
                <c:pt idx="20">
                  <c:v>20.245398773006134</c:v>
                </c:pt>
                <c:pt idx="21">
                  <c:v>0</c:v>
                </c:pt>
                <c:pt idx="22">
                  <c:v>37.730061349693251</c:v>
                </c:pt>
                <c:pt idx="23">
                  <c:v>28.834355828220858</c:v>
                </c:pt>
                <c:pt idx="24">
                  <c:v>51.533742331288344</c:v>
                </c:pt>
                <c:pt idx="25">
                  <c:v>2.4539877300613497</c:v>
                </c:pt>
                <c:pt idx="26">
                  <c:v>6.7484662576687118</c:v>
                </c:pt>
                <c:pt idx="27">
                  <c:v>61.656441717791409</c:v>
                </c:pt>
                <c:pt idx="28">
                  <c:v>15.950920245398773</c:v>
                </c:pt>
                <c:pt idx="29">
                  <c:v>15.030674846625766</c:v>
                </c:pt>
                <c:pt idx="30">
                  <c:v>23.312883435582823</c:v>
                </c:pt>
                <c:pt idx="31">
                  <c:v>38.95705521472393</c:v>
                </c:pt>
                <c:pt idx="32">
                  <c:v>35.582822085889568</c:v>
                </c:pt>
                <c:pt idx="33">
                  <c:v>51.840490797546011</c:v>
                </c:pt>
                <c:pt idx="34">
                  <c:v>87.730061349693258</c:v>
                </c:pt>
                <c:pt idx="35">
                  <c:v>2.147239263803681</c:v>
                </c:pt>
                <c:pt idx="36">
                  <c:v>7.0552147239263805</c:v>
                </c:pt>
                <c:pt idx="37">
                  <c:v>2.147239263803681</c:v>
                </c:pt>
                <c:pt idx="38">
                  <c:v>7.6687116564417179</c:v>
                </c:pt>
                <c:pt idx="39">
                  <c:v>1.8404907975460123</c:v>
                </c:pt>
                <c:pt idx="40">
                  <c:v>1.5337423312883436</c:v>
                </c:pt>
              </c:numCache>
            </c:numRef>
          </c:val>
          <c:smooth val="0"/>
          <c:extLst>
            <c:ext xmlns:c16="http://schemas.microsoft.com/office/drawing/2014/chart" uri="{C3380CC4-5D6E-409C-BE32-E72D297353CC}">
              <c16:uniqueId val="{00000002-9D89-49A0-A6DA-9E715A0EC8F6}"/>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1">
                  <c:v>2012</c:v>
                </c:pt>
                <c:pt idx="5">
                  <c:v>2013</c:v>
                </c:pt>
                <c:pt idx="9">
                  <c:v>2014</c:v>
                </c:pt>
                <c:pt idx="13">
                  <c:v>2015</c:v>
                </c:pt>
                <c:pt idx="17">
                  <c:v>2016</c:v>
                </c:pt>
                <c:pt idx="21">
                  <c:v>2017</c:v>
                </c:pt>
                <c:pt idx="25">
                  <c:v>2018</c:v>
                </c:pt>
                <c:pt idx="29">
                  <c:v>2019</c:v>
                </c:pt>
                <c:pt idx="33">
                  <c:v>2020</c:v>
                </c:pt>
                <c:pt idx="37">
                  <c:v>2021</c:v>
                </c:pt>
              </c:numCache>
            </c:numRef>
          </c:cat>
          <c:val>
            <c:numRef>
              <c:f>Grafdata!$B$4:$AP$4</c:f>
              <c:numCache>
                <c:formatCode>General</c:formatCode>
                <c:ptCount val="41"/>
                <c:pt idx="0">
                  <c:v>5.3716065000000004</c:v>
                </c:pt>
                <c:pt idx="1">
                  <c:v>5.6471321000000003</c:v>
                </c:pt>
                <c:pt idx="2">
                  <c:v>5.2812840999999997</c:v>
                </c:pt>
                <c:pt idx="3">
                  <c:v>5.4272818000000003</c:v>
                </c:pt>
                <c:pt idx="4">
                  <c:v>5.6900012000000002</c:v>
                </c:pt>
                <c:pt idx="5">
                  <c:v>5.8598794999999999</c:v>
                </c:pt>
                <c:pt idx="6">
                  <c:v>5.4593397000000001</c:v>
                </c:pt>
                <c:pt idx="7">
                  <c:v>5.5785103999999999</c:v>
                </c:pt>
                <c:pt idx="8">
                  <c:v>5.6457477999999996</c:v>
                </c:pt>
                <c:pt idx="9">
                  <c:v>5.5976245000000002</c:v>
                </c:pt>
                <c:pt idx="10">
                  <c:v>5.0938878000000001</c:v>
                </c:pt>
                <c:pt idx="11">
                  <c:v>5.1062773000000004</c:v>
                </c:pt>
                <c:pt idx="12">
                  <c:v>5.2243864999999996</c:v>
                </c:pt>
                <c:pt idx="13">
                  <c:v>5.2929404</c:v>
                </c:pt>
                <c:pt idx="14">
                  <c:v>4.9356795</c:v>
                </c:pt>
                <c:pt idx="15">
                  <c:v>5.0270139</c:v>
                </c:pt>
                <c:pt idx="16">
                  <c:v>5.1607665000000003</c:v>
                </c:pt>
                <c:pt idx="17">
                  <c:v>5.1933197</c:v>
                </c:pt>
                <c:pt idx="18">
                  <c:v>4.8013187999999998</c:v>
                </c:pt>
                <c:pt idx="19">
                  <c:v>4.8220586000000001</c:v>
                </c:pt>
                <c:pt idx="20">
                  <c:v>4.9710428000000002</c:v>
                </c:pt>
                <c:pt idx="21">
                  <c:v>5.0919134000000001</c:v>
                </c:pt>
                <c:pt idx="22">
                  <c:v>4.8117241000000002</c:v>
                </c:pt>
                <c:pt idx="23">
                  <c:v>4.8194819000000004</c:v>
                </c:pt>
                <c:pt idx="24">
                  <c:v>4.8820189999999997</c:v>
                </c:pt>
                <c:pt idx="25">
                  <c:v>4.9013086000000001</c:v>
                </c:pt>
                <c:pt idx="26">
                  <c:v>4.5815858</c:v>
                </c:pt>
                <c:pt idx="27">
                  <c:v>4.5682245000000004</c:v>
                </c:pt>
                <c:pt idx="28">
                  <c:v>4.5652578999999998</c:v>
                </c:pt>
                <c:pt idx="29">
                  <c:v>4.6360673999999999</c:v>
                </c:pt>
                <c:pt idx="30">
                  <c:v>4.4652865000000004</c:v>
                </c:pt>
                <c:pt idx="31">
                  <c:v>4.6453017000000001</c:v>
                </c:pt>
                <c:pt idx="32">
                  <c:v>4.8557554528969531</c:v>
                </c:pt>
                <c:pt idx="33">
                  <c:v>5.0690150105641782</c:v>
                </c:pt>
                <c:pt idx="34">
                  <c:v>5.8655588453141814</c:v>
                </c:pt>
                <c:pt idx="35">
                  <c:v>6.2768198893320166</c:v>
                </c:pt>
                <c:pt idx="36">
                  <c:v>6.0307963571851229</c:v>
                </c:pt>
                <c:pt idx="37">
                  <c:v>5.9896784238545449</c:v>
                </c:pt>
                <c:pt idx="38">
                  <c:v>5.5009540448191512</c:v>
                </c:pt>
                <c:pt idx="39">
                  <c:v>5.2183485831050209</c:v>
                </c:pt>
                <c:pt idx="40">
                  <c:v>4.884944021055655</c:v>
                </c:pt>
              </c:numCache>
            </c:numRef>
          </c:val>
          <c:smooth val="0"/>
          <c:extLst>
            <c:ext xmlns:c16="http://schemas.microsoft.com/office/drawing/2014/chart" uri="{C3380CC4-5D6E-409C-BE32-E72D297353CC}">
              <c16:uniqueId val="{00000000-5DDE-4B00-A67A-D808E435D138}"/>
            </c:ext>
          </c:extLst>
        </c:ser>
        <c:ser>
          <c:idx val="1"/>
          <c:order val="1"/>
          <c:tx>
            <c:strRef>
              <c:f>Grafdata!$A$7</c:f>
              <c:strCache>
                <c:ptCount val="1"/>
                <c:pt idx="0">
                  <c:v>Södermanlands län</c:v>
                </c:pt>
              </c:strCache>
            </c:strRef>
          </c:tx>
          <c:spPr>
            <a:ln w="28575" cap="rnd">
              <a:solidFill>
                <a:schemeClr val="accent2"/>
              </a:solidFill>
              <a:round/>
            </a:ln>
            <a:effectLst/>
          </c:spPr>
          <c:marker>
            <c:symbol val="none"/>
          </c:marker>
          <c:cat>
            <c:numRef>
              <c:f>Grafdata!$B$2:$AP$2</c:f>
              <c:numCache>
                <c:formatCode>General</c:formatCode>
                <c:ptCount val="41"/>
                <c:pt idx="1">
                  <c:v>2012</c:v>
                </c:pt>
                <c:pt idx="5">
                  <c:v>2013</c:v>
                </c:pt>
                <c:pt idx="9">
                  <c:v>2014</c:v>
                </c:pt>
                <c:pt idx="13">
                  <c:v>2015</c:v>
                </c:pt>
                <c:pt idx="17">
                  <c:v>2016</c:v>
                </c:pt>
                <c:pt idx="21">
                  <c:v>2017</c:v>
                </c:pt>
                <c:pt idx="25">
                  <c:v>2018</c:v>
                </c:pt>
                <c:pt idx="29">
                  <c:v>2019</c:v>
                </c:pt>
                <c:pt idx="33">
                  <c:v>2020</c:v>
                </c:pt>
                <c:pt idx="37">
                  <c:v>2021</c:v>
                </c:pt>
              </c:numCache>
            </c:numRef>
          </c:cat>
          <c:val>
            <c:numRef>
              <c:f>Grafdata!$B$7:$AP$7</c:f>
              <c:numCache>
                <c:formatCode>General</c:formatCode>
                <c:ptCount val="41"/>
                <c:pt idx="0">
                  <c:v>6.9813010999999996</c:v>
                </c:pt>
                <c:pt idx="1">
                  <c:v>7.2406952000000002</c:v>
                </c:pt>
                <c:pt idx="2">
                  <c:v>6.7645973000000001</c:v>
                </c:pt>
                <c:pt idx="3">
                  <c:v>7.0445991000000001</c:v>
                </c:pt>
                <c:pt idx="4">
                  <c:v>7.4621871999999998</c:v>
                </c:pt>
                <c:pt idx="5">
                  <c:v>7.6157006000000003</c:v>
                </c:pt>
                <c:pt idx="6">
                  <c:v>7.0424420999999997</c:v>
                </c:pt>
                <c:pt idx="7">
                  <c:v>7.1031506999999996</c:v>
                </c:pt>
                <c:pt idx="8">
                  <c:v>7.1938595000000003</c:v>
                </c:pt>
                <c:pt idx="9">
                  <c:v>7.2131276</c:v>
                </c:pt>
                <c:pt idx="10">
                  <c:v>6.7015295999999998</c:v>
                </c:pt>
                <c:pt idx="11">
                  <c:v>6.6768245999999998</c:v>
                </c:pt>
                <c:pt idx="12">
                  <c:v>6.8510480999999999</c:v>
                </c:pt>
                <c:pt idx="13">
                  <c:v>6.9107979000000004</c:v>
                </c:pt>
                <c:pt idx="14">
                  <c:v>6.5940886000000001</c:v>
                </c:pt>
                <c:pt idx="15">
                  <c:v>6.8032607</c:v>
                </c:pt>
                <c:pt idx="16">
                  <c:v>7.0896863000000003</c:v>
                </c:pt>
                <c:pt idx="17">
                  <c:v>7.1130969999999998</c:v>
                </c:pt>
                <c:pt idx="18">
                  <c:v>6.7002391000000001</c:v>
                </c:pt>
                <c:pt idx="19">
                  <c:v>6.7644666000000004</c:v>
                </c:pt>
                <c:pt idx="20">
                  <c:v>6.9335768</c:v>
                </c:pt>
                <c:pt idx="21">
                  <c:v>7.0588515999999997</c:v>
                </c:pt>
                <c:pt idx="22">
                  <c:v>6.6415670000000002</c:v>
                </c:pt>
                <c:pt idx="23">
                  <c:v>6.6001779999999997</c:v>
                </c:pt>
                <c:pt idx="24">
                  <c:v>6.5792393000000002</c:v>
                </c:pt>
                <c:pt idx="25">
                  <c:v>6.4684030999999997</c:v>
                </c:pt>
                <c:pt idx="26">
                  <c:v>6.0790987999999997</c:v>
                </c:pt>
                <c:pt idx="27">
                  <c:v>6.0817921999999998</c:v>
                </c:pt>
                <c:pt idx="28">
                  <c:v>5.9783765000000004</c:v>
                </c:pt>
                <c:pt idx="29">
                  <c:v>5.9858456000000002</c:v>
                </c:pt>
                <c:pt idx="30">
                  <c:v>5.8445628999999997</c:v>
                </c:pt>
                <c:pt idx="31">
                  <c:v>6.2449298999999998</c:v>
                </c:pt>
                <c:pt idx="32">
                  <c:v>6.5839391739194664</c:v>
                </c:pt>
                <c:pt idx="33">
                  <c:v>6.7843396018915652</c:v>
                </c:pt>
                <c:pt idx="34">
                  <c:v>7.4253350300859378</c:v>
                </c:pt>
                <c:pt idx="35">
                  <c:v>7.8567144306166599</c:v>
                </c:pt>
                <c:pt idx="36">
                  <c:v>7.557968864546492</c:v>
                </c:pt>
                <c:pt idx="37">
                  <c:v>7.4815170457398201</c:v>
                </c:pt>
                <c:pt idx="38">
                  <c:v>6.9836662094708428</c:v>
                </c:pt>
                <c:pt idx="39">
                  <c:v>6.8381608137282983</c:v>
                </c:pt>
                <c:pt idx="40">
                  <c:v>6.5216303841476186</c:v>
                </c:pt>
              </c:numCache>
            </c:numRef>
          </c:val>
          <c:smooth val="0"/>
          <c:extLst>
            <c:ext xmlns:c16="http://schemas.microsoft.com/office/drawing/2014/chart" uri="{C3380CC4-5D6E-409C-BE32-E72D297353CC}">
              <c16:uniqueId val="{00000001-5DDE-4B00-A67A-D808E435D138}"/>
            </c:ext>
          </c:extLst>
        </c:ser>
        <c:ser>
          <c:idx val="2"/>
          <c:order val="2"/>
          <c:tx>
            <c:strRef>
              <c:f>Grafdata!$A$8</c:f>
              <c:strCache>
                <c:ptCount val="1"/>
                <c:pt idx="0">
                  <c:v>Eskilstuna kommun</c:v>
                </c:pt>
              </c:strCache>
            </c:strRef>
          </c:tx>
          <c:spPr>
            <a:ln w="28575" cap="rnd">
              <a:solidFill>
                <a:schemeClr val="accent3"/>
              </a:solidFill>
              <a:prstDash val="sysDash"/>
              <a:round/>
            </a:ln>
            <a:effectLst/>
          </c:spPr>
          <c:marker>
            <c:symbol val="none"/>
          </c:marker>
          <c:cat>
            <c:numRef>
              <c:f>Grafdata!$B$2:$AP$2</c:f>
              <c:numCache>
                <c:formatCode>General</c:formatCode>
                <c:ptCount val="41"/>
                <c:pt idx="1">
                  <c:v>2012</c:v>
                </c:pt>
                <c:pt idx="5">
                  <c:v>2013</c:v>
                </c:pt>
                <c:pt idx="9">
                  <c:v>2014</c:v>
                </c:pt>
                <c:pt idx="13">
                  <c:v>2015</c:v>
                </c:pt>
                <c:pt idx="17">
                  <c:v>2016</c:v>
                </c:pt>
                <c:pt idx="21">
                  <c:v>2017</c:v>
                </c:pt>
                <c:pt idx="25">
                  <c:v>2018</c:v>
                </c:pt>
                <c:pt idx="29">
                  <c:v>2019</c:v>
                </c:pt>
                <c:pt idx="33">
                  <c:v>2020</c:v>
                </c:pt>
                <c:pt idx="37">
                  <c:v>2021</c:v>
                </c:pt>
              </c:numCache>
            </c:numRef>
          </c:cat>
          <c:val>
            <c:numRef>
              <c:f>Grafdata!$B$8:$AP$8</c:f>
              <c:numCache>
                <c:formatCode>General</c:formatCode>
                <c:ptCount val="41"/>
                <c:pt idx="0">
                  <c:v>8.7232717999999991</c:v>
                </c:pt>
                <c:pt idx="1">
                  <c:v>9.1000647000000008</c:v>
                </c:pt>
                <c:pt idx="2">
                  <c:v>8.5733499000000002</c:v>
                </c:pt>
                <c:pt idx="3">
                  <c:v>8.9297710000000006</c:v>
                </c:pt>
                <c:pt idx="4">
                  <c:v>9.5028781999999996</c:v>
                </c:pt>
                <c:pt idx="5">
                  <c:v>9.7511656000000002</c:v>
                </c:pt>
                <c:pt idx="6">
                  <c:v>9.0130998000000009</c:v>
                </c:pt>
                <c:pt idx="7">
                  <c:v>9.1918618999999993</c:v>
                </c:pt>
                <c:pt idx="8">
                  <c:v>9.2458211000000006</c:v>
                </c:pt>
                <c:pt idx="9">
                  <c:v>9.3585600000000007</c:v>
                </c:pt>
                <c:pt idx="10">
                  <c:v>8.8665070999999998</c:v>
                </c:pt>
                <c:pt idx="11">
                  <c:v>8.9351558999999998</c:v>
                </c:pt>
                <c:pt idx="12">
                  <c:v>9.0673946999999995</c:v>
                </c:pt>
                <c:pt idx="13">
                  <c:v>9.0655751999999996</c:v>
                </c:pt>
                <c:pt idx="14">
                  <c:v>8.8311907999999999</c:v>
                </c:pt>
                <c:pt idx="15">
                  <c:v>9.1040565000000004</c:v>
                </c:pt>
                <c:pt idx="16">
                  <c:v>9.3943964999999992</c:v>
                </c:pt>
                <c:pt idx="17">
                  <c:v>9.2814636000000004</c:v>
                </c:pt>
                <c:pt idx="18">
                  <c:v>8.8084296999999996</c:v>
                </c:pt>
                <c:pt idx="19">
                  <c:v>8.7748308000000002</c:v>
                </c:pt>
                <c:pt idx="20">
                  <c:v>8.6777858000000005</c:v>
                </c:pt>
                <c:pt idx="21">
                  <c:v>8.9614201999999992</c:v>
                </c:pt>
                <c:pt idx="22">
                  <c:v>8.5815984000000007</c:v>
                </c:pt>
                <c:pt idx="23">
                  <c:v>8.5137180000000008</c:v>
                </c:pt>
                <c:pt idx="24">
                  <c:v>8.3158401000000008</c:v>
                </c:pt>
                <c:pt idx="25">
                  <c:v>8.2439806999999998</c:v>
                </c:pt>
                <c:pt idx="26">
                  <c:v>7.7954955000000004</c:v>
                </c:pt>
                <c:pt idx="27">
                  <c:v>7.9481089000000003</c:v>
                </c:pt>
                <c:pt idx="28">
                  <c:v>7.7786615000000001</c:v>
                </c:pt>
                <c:pt idx="29">
                  <c:v>7.9951998</c:v>
                </c:pt>
                <c:pt idx="30">
                  <c:v>7.9824089999999996</c:v>
                </c:pt>
                <c:pt idx="31">
                  <c:v>8.4697861000000003</c:v>
                </c:pt>
                <c:pt idx="32">
                  <c:v>8.8336757070667673</c:v>
                </c:pt>
                <c:pt idx="33">
                  <c:v>9.1300569412558215</c:v>
                </c:pt>
                <c:pt idx="34">
                  <c:v>10.042501990928292</c:v>
                </c:pt>
                <c:pt idx="35">
                  <c:v>10.413901971498705</c:v>
                </c:pt>
                <c:pt idx="36">
                  <c:v>9.8818712840304581</c:v>
                </c:pt>
                <c:pt idx="37">
                  <c:v>9.6140013346159492</c:v>
                </c:pt>
                <c:pt idx="38">
                  <c:v>9.0335961619231959</c:v>
                </c:pt>
                <c:pt idx="39">
                  <c:v>8.9457726957726962</c:v>
                </c:pt>
                <c:pt idx="40">
                  <c:v>8.4370983029720712</c:v>
                </c:pt>
              </c:numCache>
            </c:numRef>
          </c:val>
          <c:smooth val="0"/>
          <c:extLst>
            <c:ext xmlns:c16="http://schemas.microsoft.com/office/drawing/2014/chart" uri="{C3380CC4-5D6E-409C-BE32-E72D297353CC}">
              <c16:uniqueId val="{00000002-5DDE-4B00-A67A-D808E435D138}"/>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Grafdata!$B$23:$AP$23</c:f>
              <c:numCache>
                <c:formatCode>General</c:formatCode>
                <c:ptCount val="41"/>
                <c:pt idx="0">
                  <c:v>100</c:v>
                </c:pt>
                <c:pt idx="1">
                  <c:v>100.12926486801707</c:v>
                </c:pt>
                <c:pt idx="2">
                  <c:v>100.3327162547566</c:v>
                </c:pt>
                <c:pt idx="3">
                  <c:v>100.60329932283052</c:v>
                </c:pt>
                <c:pt idx="4">
                  <c:v>100.77021108094556</c:v>
                </c:pt>
                <c:pt idx="5">
                  <c:v>100.95552447021493</c:v>
                </c:pt>
                <c:pt idx="6">
                  <c:v>101.19775109922064</c:v>
                </c:pt>
                <c:pt idx="7">
                  <c:v>101.50365053562456</c:v>
                </c:pt>
                <c:pt idx="8">
                  <c:v>101.70844118147963</c:v>
                </c:pt>
                <c:pt idx="9">
                  <c:v>101.94051264097152</c:v>
                </c:pt>
                <c:pt idx="10">
                  <c:v>102.22864316706308</c:v>
                </c:pt>
                <c:pt idx="11">
                  <c:v>102.59039076311933</c:v>
                </c:pt>
                <c:pt idx="12">
                  <c:v>102.78924437840713</c:v>
                </c:pt>
                <c:pt idx="13">
                  <c:v>103.00017241642944</c:v>
                </c:pt>
                <c:pt idx="14">
                  <c:v>103.27240055869251</c:v>
                </c:pt>
                <c:pt idx="15">
                  <c:v>103.64658111929371</c:v>
                </c:pt>
                <c:pt idx="16">
                  <c:v>103.88239617710067</c:v>
                </c:pt>
                <c:pt idx="17">
                  <c:v>104.13929138429302</c:v>
                </c:pt>
                <c:pt idx="18">
                  <c:v>104.46570152132453</c:v>
                </c:pt>
                <c:pt idx="19">
                  <c:v>104.97281673082632</c:v>
                </c:pt>
                <c:pt idx="20">
                  <c:v>105.40236036510102</c:v>
                </c:pt>
                <c:pt idx="21">
                  <c:v>105.70543364841073</c:v>
                </c:pt>
                <c:pt idx="22">
                  <c:v>106.01302034039327</c:v>
                </c:pt>
                <c:pt idx="23">
                  <c:v>106.44193125382598</c:v>
                </c:pt>
                <c:pt idx="24">
                  <c:v>106.72146732181395</c:v>
                </c:pt>
                <c:pt idx="25">
                  <c:v>106.95814709810494</c:v>
                </c:pt>
                <c:pt idx="26">
                  <c:v>107.26225382545657</c:v>
                </c:pt>
                <c:pt idx="27">
                  <c:v>107.63726746849973</c:v>
                </c:pt>
                <c:pt idx="28">
                  <c:v>107.88085444731571</c:v>
                </c:pt>
                <c:pt idx="29">
                  <c:v>108.14361286764377</c:v>
                </c:pt>
                <c:pt idx="30">
                  <c:v>108.41870934439048</c:v>
                </c:pt>
                <c:pt idx="31">
                  <c:v>108.75888115973513</c:v>
                </c:pt>
                <c:pt idx="32">
                  <c:v>108.90801346219045</c:v>
                </c:pt>
                <c:pt idx="33">
                  <c:v>109.07477758544236</c:v>
                </c:pt>
                <c:pt idx="34">
                  <c:v>109.169548622224</c:v>
                </c:pt>
                <c:pt idx="35">
                  <c:v>109.3892609346025</c:v>
                </c:pt>
                <c:pt idx="36">
                  <c:v>109.45327119311642</c:v>
                </c:pt>
                <c:pt idx="37">
                  <c:v>109.56411333928442</c:v>
                </c:pt>
                <c:pt idx="38">
                  <c:v>109.76913598278156</c:v>
                </c:pt>
                <c:pt idx="39">
                  <c:v>110.04541353843331</c:v>
                </c:pt>
                <c:pt idx="40">
                  <c:v>110.22340845663041</c:v>
                </c:pt>
              </c:numCache>
            </c:numRef>
          </c:val>
          <c:smooth val="0"/>
          <c:extLst>
            <c:ext xmlns:c16="http://schemas.microsoft.com/office/drawing/2014/chart" uri="{C3380CC4-5D6E-409C-BE32-E72D297353CC}">
              <c16:uniqueId val="{00000000-CC51-44B2-9F2D-C63B46FB8C11}"/>
            </c:ext>
          </c:extLst>
        </c:ser>
        <c:ser>
          <c:idx val="1"/>
          <c:order val="1"/>
          <c:tx>
            <c:strRef>
              <c:f>Grafdata!$A$26</c:f>
              <c:strCache>
                <c:ptCount val="1"/>
                <c:pt idx="0">
                  <c:v>Södermanlands län</c:v>
                </c:pt>
              </c:strCache>
            </c:strRef>
          </c:tx>
          <c:spPr>
            <a:ln w="28575" cap="rnd">
              <a:solidFill>
                <a:schemeClr val="accent2"/>
              </a:solidFill>
              <a:round/>
            </a:ln>
            <a:effectLst/>
          </c:spPr>
          <c:marker>
            <c:symbol val="none"/>
          </c:marker>
          <c:cat>
            <c:strRef>
              <c:f>Grafdata!$B$22:$AP$22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Grafdata!$B$26:$AP$26</c:f>
              <c:numCache>
                <c:formatCode>General</c:formatCode>
                <c:ptCount val="41"/>
                <c:pt idx="0">
                  <c:v>100</c:v>
                </c:pt>
                <c:pt idx="1">
                  <c:v>100.07227686810022</c:v>
                </c:pt>
                <c:pt idx="2">
                  <c:v>100.42742411846069</c:v>
                </c:pt>
                <c:pt idx="3">
                  <c:v>100.61563748564552</c:v>
                </c:pt>
                <c:pt idx="4">
                  <c:v>100.79247733551509</c:v>
                </c:pt>
                <c:pt idx="5">
                  <c:v>101.02435033368432</c:v>
                </c:pt>
                <c:pt idx="6">
                  <c:v>101.41251747302458</c:v>
                </c:pt>
                <c:pt idx="7">
                  <c:v>101.64585802181514</c:v>
                </c:pt>
                <c:pt idx="8">
                  <c:v>101.8366396025873</c:v>
                </c:pt>
                <c:pt idx="9">
                  <c:v>102.04833377971332</c:v>
                </c:pt>
                <c:pt idx="10">
                  <c:v>102.49593671921721</c:v>
                </c:pt>
                <c:pt idx="11">
                  <c:v>102.75275807794895</c:v>
                </c:pt>
                <c:pt idx="12">
                  <c:v>102.97289067114758</c:v>
                </c:pt>
                <c:pt idx="13">
                  <c:v>103.12148017155667</c:v>
                </c:pt>
                <c:pt idx="14">
                  <c:v>103.58669371851646</c:v>
                </c:pt>
                <c:pt idx="15">
                  <c:v>103.82627135744764</c:v>
                </c:pt>
                <c:pt idx="16">
                  <c:v>104.09043046928601</c:v>
                </c:pt>
                <c:pt idx="17">
                  <c:v>104.36853131202695</c:v>
                </c:pt>
                <c:pt idx="18">
                  <c:v>104.83154353305474</c:v>
                </c:pt>
                <c:pt idx="19">
                  <c:v>105.19109343527919</c:v>
                </c:pt>
                <c:pt idx="20">
                  <c:v>105.6992328379127</c:v>
                </c:pt>
                <c:pt idx="21">
                  <c:v>105.99714561404153</c:v>
                </c:pt>
                <c:pt idx="22">
                  <c:v>106.35596174095531</c:v>
                </c:pt>
                <c:pt idx="23">
                  <c:v>106.6582771689481</c:v>
                </c:pt>
                <c:pt idx="24">
                  <c:v>106.88941639180666</c:v>
                </c:pt>
                <c:pt idx="25">
                  <c:v>107.16421524564963</c:v>
                </c:pt>
                <c:pt idx="26">
                  <c:v>107.56485656527114</c:v>
                </c:pt>
                <c:pt idx="27">
                  <c:v>107.80039843999369</c:v>
                </c:pt>
                <c:pt idx="28">
                  <c:v>108.11995758778704</c:v>
                </c:pt>
                <c:pt idx="29">
                  <c:v>108.40025975645997</c:v>
                </c:pt>
                <c:pt idx="30">
                  <c:v>108.80640439091145</c:v>
                </c:pt>
                <c:pt idx="31">
                  <c:v>109.00562438775623</c:v>
                </c:pt>
                <c:pt idx="32">
                  <c:v>109.16375296720392</c:v>
                </c:pt>
                <c:pt idx="33">
                  <c:v>109.35049878376742</c:v>
                </c:pt>
                <c:pt idx="34">
                  <c:v>109.58897575973261</c:v>
                </c:pt>
                <c:pt idx="35">
                  <c:v>109.7364645971757</c:v>
                </c:pt>
                <c:pt idx="36">
                  <c:v>109.84653089377501</c:v>
                </c:pt>
                <c:pt idx="37">
                  <c:v>109.93458393105448</c:v>
                </c:pt>
                <c:pt idx="38">
                  <c:v>110.29229939500226</c:v>
                </c:pt>
                <c:pt idx="39">
                  <c:v>110.51463331413288</c:v>
                </c:pt>
                <c:pt idx="40">
                  <c:v>110.72706126656956</c:v>
                </c:pt>
              </c:numCache>
            </c:numRef>
          </c:val>
          <c:smooth val="0"/>
          <c:extLst>
            <c:ext xmlns:c16="http://schemas.microsoft.com/office/drawing/2014/chart" uri="{C3380CC4-5D6E-409C-BE32-E72D297353CC}">
              <c16:uniqueId val="{00000001-CC51-44B2-9F2D-C63B46FB8C11}"/>
            </c:ext>
          </c:extLst>
        </c:ser>
        <c:ser>
          <c:idx val="2"/>
          <c:order val="2"/>
          <c:tx>
            <c:strRef>
              <c:f>Grafdata!$A$27</c:f>
              <c:strCache>
                <c:ptCount val="1"/>
                <c:pt idx="0">
                  <c:v>Eskilstuna kommun</c:v>
                </c:pt>
              </c:strCache>
            </c:strRef>
          </c:tx>
          <c:spPr>
            <a:ln w="28575" cap="rnd">
              <a:solidFill>
                <a:schemeClr val="accent3"/>
              </a:solidFill>
              <a:prstDash val="sysDot"/>
              <a:round/>
            </a:ln>
            <a:effectLst/>
          </c:spPr>
          <c:marker>
            <c:symbol val="none"/>
          </c:marker>
          <c:cat>
            <c:strRef>
              <c:f>Grafdata!$B$22:$AP$22</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Grafdata!$B$27:$AP$27</c:f>
              <c:numCache>
                <c:formatCode>General</c:formatCode>
                <c:ptCount val="41"/>
                <c:pt idx="0">
                  <c:v>100</c:v>
                </c:pt>
                <c:pt idx="1">
                  <c:v>100.1731628345424</c:v>
                </c:pt>
                <c:pt idx="2">
                  <c:v>100.66191237345792</c:v>
                </c:pt>
                <c:pt idx="3">
                  <c:v>100.98569613508751</c:v>
                </c:pt>
                <c:pt idx="4">
                  <c:v>101.19779499159802</c:v>
                </c:pt>
                <c:pt idx="5">
                  <c:v>101.57588425755154</c:v>
                </c:pt>
                <c:pt idx="6">
                  <c:v>101.97754006311735</c:v>
                </c:pt>
                <c:pt idx="7">
                  <c:v>102.20193450551253</c:v>
                </c:pt>
                <c:pt idx="8">
                  <c:v>102.18554039099963</c:v>
                </c:pt>
                <c:pt idx="9">
                  <c:v>102.55748186401082</c:v>
                </c:pt>
                <c:pt idx="10">
                  <c:v>102.92737407270789</c:v>
                </c:pt>
                <c:pt idx="11">
                  <c:v>103.22554203041108</c:v>
                </c:pt>
                <c:pt idx="12">
                  <c:v>103.40895118652404</c:v>
                </c:pt>
                <c:pt idx="13">
                  <c:v>103.66203532931678</c:v>
                </c:pt>
                <c:pt idx="14">
                  <c:v>104.12209516783474</c:v>
                </c:pt>
                <c:pt idx="15">
                  <c:v>104.29730726669126</c:v>
                </c:pt>
                <c:pt idx="16">
                  <c:v>104.57908110988156</c:v>
                </c:pt>
                <c:pt idx="17">
                  <c:v>104.9704905938768</c:v>
                </c:pt>
                <c:pt idx="18">
                  <c:v>105.34653059551621</c:v>
                </c:pt>
                <c:pt idx="19">
                  <c:v>105.71027501127095</c:v>
                </c:pt>
                <c:pt idx="20">
                  <c:v>106.23796057215459</c:v>
                </c:pt>
                <c:pt idx="21">
                  <c:v>106.55149801221361</c:v>
                </c:pt>
                <c:pt idx="22">
                  <c:v>106.84044428050331</c:v>
                </c:pt>
                <c:pt idx="23">
                  <c:v>107.1037747448666</c:v>
                </c:pt>
                <c:pt idx="24">
                  <c:v>107.2882085331366</c:v>
                </c:pt>
                <c:pt idx="25">
                  <c:v>107.60072134103856</c:v>
                </c:pt>
                <c:pt idx="26">
                  <c:v>107.9900815607197</c:v>
                </c:pt>
                <c:pt idx="27">
                  <c:v>108.20422968154432</c:v>
                </c:pt>
                <c:pt idx="28">
                  <c:v>108.53313660395918</c:v>
                </c:pt>
                <c:pt idx="29">
                  <c:v>108.84564941186115</c:v>
                </c:pt>
                <c:pt idx="30">
                  <c:v>109.15918685192015</c:v>
                </c:pt>
                <c:pt idx="31">
                  <c:v>109.37743350137301</c:v>
                </c:pt>
                <c:pt idx="32">
                  <c:v>109.49116767080618</c:v>
                </c:pt>
                <c:pt idx="33">
                  <c:v>109.63666543710808</c:v>
                </c:pt>
                <c:pt idx="34">
                  <c:v>109.62641911553752</c:v>
                </c:pt>
                <c:pt idx="35">
                  <c:v>109.66945366613386</c:v>
                </c:pt>
                <c:pt idx="36">
                  <c:v>109.61002500102464</c:v>
                </c:pt>
                <c:pt idx="37">
                  <c:v>109.67560145907619</c:v>
                </c:pt>
                <c:pt idx="38">
                  <c:v>109.92766096971188</c:v>
                </c:pt>
                <c:pt idx="39">
                  <c:v>110.07213410385671</c:v>
                </c:pt>
                <c:pt idx="40">
                  <c:v>110.243247674085</c:v>
                </c:pt>
              </c:numCache>
            </c:numRef>
          </c:val>
          <c:smooth val="0"/>
          <c:extLst>
            <c:ext xmlns:c16="http://schemas.microsoft.com/office/drawing/2014/chart" uri="{C3380CC4-5D6E-409C-BE32-E72D297353CC}">
              <c16:uniqueId val="{00000002-CC51-44B2-9F2D-C63B46FB8C1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2022-04-06</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06/04/2022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4/6/2022</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4/6/2022</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4/6/2022</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4/6/2022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4/6/2022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4/6/2022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4/6/2022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4/6/2022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4/6/2022</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4/6/2022</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4/6/2022</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stockholmbusinessalliance.se/material/?cat=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stockholmbusinessalliance.se/material/?cat=konjunkturrapporter" TargetMode="External"/><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8.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5DC991A-0CE0-41C6-B5E2-A1BB8299CB27}"/>
              </a:ext>
            </a:extLst>
          </p:cNvPr>
          <p:cNvSpPr txBox="1"/>
          <p:nvPr/>
        </p:nvSpPr>
        <p:spPr>
          <a:xfrm>
            <a:off x="1" y="4248971"/>
            <a:ext cx="5553074" cy="2617417"/>
          </a:xfrm>
          <a:prstGeom prst="rect">
            <a:avLst/>
          </a:prstGeom>
          <a:solidFill>
            <a:schemeClr val="accent4">
              <a:alpha val="50196"/>
            </a:schemeClr>
          </a:solidFill>
        </p:spPr>
        <p:txBody>
          <a:bodyPr wrap="square" lIns="432000" rtlCol="0" anchor="ctr">
            <a:noAutofit/>
          </a:bodyPr>
          <a:lstStyle/>
          <a:p>
            <a:r>
              <a:rPr lang="en-GB" sz="3200" dirty="0" err="1">
                <a:solidFill>
                  <a:schemeClr val="bg1"/>
                </a:solidFill>
              </a:rPr>
              <a:t>Södermanlands-konjunkturen</a:t>
            </a:r>
            <a:r>
              <a:rPr lang="en-GB" sz="2400" dirty="0">
                <a:solidFill>
                  <a:schemeClr val="bg1"/>
                </a:solidFill>
              </a:rPr>
              <a:t/>
            </a:r>
            <a:br>
              <a:rPr lang="en-GB" sz="2400" dirty="0">
                <a:solidFill>
                  <a:schemeClr val="bg1"/>
                </a:solidFill>
              </a:rPr>
            </a:br>
            <a:r>
              <a:rPr lang="en-GB" sz="2400" dirty="0" err="1">
                <a:solidFill>
                  <a:schemeClr val="bg1"/>
                </a:solidFill>
              </a:rPr>
              <a:t>Södermanlands</a:t>
            </a:r>
            <a:r>
              <a:rPr lang="en-GB" sz="2400" dirty="0">
                <a:solidFill>
                  <a:schemeClr val="bg1"/>
                </a:solidFill>
              </a:rPr>
              <a:t> </a:t>
            </a:r>
            <a:r>
              <a:rPr lang="en-GB" sz="2400" dirty="0" err="1">
                <a:solidFill>
                  <a:schemeClr val="bg1"/>
                </a:solidFill>
              </a:rPr>
              <a:t>län</a:t>
            </a:r>
            <a:r>
              <a:rPr lang="sv-SE" sz="2000" dirty="0">
                <a:solidFill>
                  <a:schemeClr val="bg1"/>
                </a:solidFill>
                <a:latin typeface="+mj-lt"/>
              </a:rPr>
              <a:t>, 2021 kv4</a:t>
            </a:r>
          </a:p>
          <a:p>
            <a:r>
              <a:rPr lang="sv-SE" sz="2000" dirty="0" smtClean="0">
                <a:solidFill>
                  <a:schemeClr val="bg1"/>
                </a:solidFill>
                <a:latin typeface="+mj-lt"/>
              </a:rPr>
              <a:t/>
            </a:r>
            <a:br>
              <a:rPr lang="sv-SE" sz="2000" dirty="0" smtClean="0">
                <a:solidFill>
                  <a:schemeClr val="bg1"/>
                </a:solidFill>
                <a:latin typeface="+mj-lt"/>
              </a:rPr>
            </a:br>
            <a:r>
              <a:rPr lang="sv-SE" sz="2000" dirty="0" smtClean="0">
                <a:solidFill>
                  <a:schemeClr val="bg1"/>
                </a:solidFill>
                <a:latin typeface="+mj-lt"/>
              </a:rPr>
              <a:t>April, 2022</a:t>
            </a:r>
            <a:endParaRPr lang="sv-SE" sz="2400" dirty="0">
              <a:solidFill>
                <a:schemeClr val="bg1"/>
              </a:solidFill>
              <a:highlight>
                <a:srgbClr val="FFFF00"/>
              </a:highlight>
            </a:endParaRPr>
          </a:p>
          <a:p>
            <a:r>
              <a:rPr lang="sv-SE" sz="2000" dirty="0">
                <a:solidFill>
                  <a:schemeClr val="bg1"/>
                </a:solidFill>
                <a:latin typeface="+mj-lt"/>
              </a:rPr>
              <a:t>Stockholm 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lum bright="-100000"/>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3486051188"/>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a:solidFill>
                            <a:schemeClr val="bg1"/>
                          </a:solidFill>
                        </a:rPr>
                        <a:t>Förändring -1år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Södermanlands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-1 år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8 100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-17,3</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30 400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-11,4</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23 000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12,7</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11 900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21 300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-6,2</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18 200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14,5</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9 600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-17,2</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131 000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131 000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-3 200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-2,4</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42704"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0637" y="1837189"/>
            <a:ext cx="4742704" cy="1591809"/>
          </a:xfrm>
        </p:spPr>
        <p:txBody>
          <a:bodyPr/>
          <a:lstStyle/>
          <a:p>
            <a:pPr lvl="4"/>
            <a:r>
              <a:rPr lang="sv-SE" sz="1400" dirty="0"/>
              <a:t>Antalet lediga jobb ökade med 61 procent i länet och 41 procent i Eskilstuna under kvartalet. </a:t>
            </a:r>
          </a:p>
          <a:p>
            <a:pPr lvl="4"/>
            <a:r>
              <a:rPr lang="sv-SE" sz="1400" dirty="0"/>
              <a:t>Den största ökningen var inom branscherna:</a:t>
            </a:r>
            <a:br>
              <a:rPr lang="sv-SE" sz="1400" dirty="0"/>
            </a:br>
            <a:r>
              <a:rPr lang="sv-SE" sz="1400" dirty="0"/>
              <a:t>- Finansiell verksamhet</a:t>
            </a:r>
            <a:br>
              <a:rPr lang="sv-SE" sz="1400" dirty="0"/>
            </a:br>
            <a:r>
              <a:rPr lang="sv-SE" sz="1400" dirty="0"/>
              <a:t>- Handel</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2011 kv4</a:t>
            </a:r>
            <a:endParaRPr lang="sv-SE" sz="1400" dirty="0"/>
          </a:p>
        </p:txBody>
      </p:sp>
      <p:graphicFrame>
        <p:nvGraphicFramePr>
          <p:cNvPr id="26" name="Tabell 25">
            <a:extLst>
              <a:ext uri="{FF2B5EF4-FFF2-40B4-BE49-F238E27FC236}">
                <a16:creationId xmlns:a16="http://schemas.microsoft.com/office/drawing/2014/main" id="{98B5A19B-62E7-4251-B3B0-9A5EC1521319}"/>
              </a:ext>
            </a:extLst>
          </p:cNvPr>
          <p:cNvGraphicFramePr>
            <a:graphicFrameLocks noGrp="1"/>
          </p:cNvGraphicFramePr>
          <p:nvPr>
            <p:extLst>
              <p:ext uri="{D42A27DB-BD31-4B8C-83A1-F6EECF244321}">
                <p14:modId xmlns:p14="http://schemas.microsoft.com/office/powerpoint/2010/main" val="130129910"/>
              </p:ext>
            </p:extLst>
          </p:nvPr>
        </p:nvGraphicFramePr>
        <p:xfrm>
          <a:off x="6740637" y="3705998"/>
          <a:ext cx="4750321" cy="2266432"/>
        </p:xfrm>
        <a:graphic>
          <a:graphicData uri="http://schemas.openxmlformats.org/drawingml/2006/table">
            <a:tbl>
              <a:tblPr bandRow="1">
                <a:tableStyleId>{2D5ABB26-0587-4C30-8999-92F81FD0307C}</a:tableStyleId>
              </a:tblPr>
              <a:tblGrid>
                <a:gridCol w="1551690">
                  <a:extLst>
                    <a:ext uri="{9D8B030D-6E8A-4147-A177-3AD203B41FA5}">
                      <a16:colId xmlns:a16="http://schemas.microsoft.com/office/drawing/2014/main" val="1678076792"/>
                    </a:ext>
                  </a:extLst>
                </a:gridCol>
                <a:gridCol w="689144">
                  <a:extLst>
                    <a:ext uri="{9D8B030D-6E8A-4147-A177-3AD203B41FA5}">
                      <a16:colId xmlns:a16="http://schemas.microsoft.com/office/drawing/2014/main" val="2601369493"/>
                    </a:ext>
                  </a:extLst>
                </a:gridCol>
                <a:gridCol w="626606">
                  <a:extLst>
                    <a:ext uri="{9D8B030D-6E8A-4147-A177-3AD203B41FA5}">
                      <a16:colId xmlns:a16="http://schemas.microsoft.com/office/drawing/2014/main" val="2395970223"/>
                    </a:ext>
                  </a:extLst>
                </a:gridCol>
                <a:gridCol w="618044">
                  <a:extLst>
                    <a:ext uri="{9D8B030D-6E8A-4147-A177-3AD203B41FA5}">
                      <a16:colId xmlns:a16="http://schemas.microsoft.com/office/drawing/2014/main" val="3235649811"/>
                    </a:ext>
                  </a:extLst>
                </a:gridCol>
                <a:gridCol w="720782">
                  <a:extLst>
                    <a:ext uri="{9D8B030D-6E8A-4147-A177-3AD203B41FA5}">
                      <a16:colId xmlns:a16="http://schemas.microsoft.com/office/drawing/2014/main" val="1050073455"/>
                    </a:ext>
                  </a:extLst>
                </a:gridCol>
                <a:gridCol w="544055">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403 784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1 321 969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197 841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615 174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9 783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32 902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32</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4 384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14 999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32</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7ECD3F0B-96DF-45AF-B9F8-BED1C277EC1B}"/>
              </a:ext>
            </a:extLst>
          </p:cNvPr>
          <p:cNvGraphicFramePr>
            <a:graphicFrameLocks/>
          </p:cNvGraphicFramePr>
          <p:nvPr>
            <p:extLst>
              <p:ext uri="{D42A27DB-BD31-4B8C-83A1-F6EECF244321}">
                <p14:modId xmlns:p14="http://schemas.microsoft.com/office/powerpoint/2010/main" val="445223532"/>
              </p:ext>
            </p:extLst>
          </p:nvPr>
        </p:nvGraphicFramePr>
        <p:xfrm>
          <a:off x="701043" y="2033899"/>
          <a:ext cx="5879220" cy="3673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86018" y="2105638"/>
            <a:ext cx="4684939" cy="1333356"/>
          </a:xfrm>
        </p:spPr>
        <p:txBody>
          <a:bodyPr/>
          <a:lstStyle/>
          <a:p>
            <a:pPr lvl="4"/>
            <a:r>
              <a:rPr lang="sv-SE" sz="1400" dirty="0"/>
              <a:t>Antalet varslade personer minskar med </a:t>
            </a:r>
            <a:br>
              <a:rPr lang="sv-SE" sz="1400" dirty="0"/>
            </a:br>
            <a:r>
              <a:rPr lang="sv-SE" sz="1400" dirty="0"/>
              <a:t>74 procent i länet och 78 procent i Eskilstuna under kvartalet.</a:t>
            </a:r>
          </a:p>
          <a:p>
            <a:pPr lvl="4"/>
            <a:r>
              <a:rPr lang="sv-SE" sz="1400" dirty="0"/>
              <a:t>Södermanlands län följer samma övergripande trend av färre varsel som övriga landet.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2011 kv4</a:t>
            </a:r>
            <a:endParaRPr lang="sv-SE" sz="1400" dirty="0"/>
          </a:p>
        </p:txBody>
      </p:sp>
      <p:graphicFrame>
        <p:nvGraphicFramePr>
          <p:cNvPr id="26" name="Tabell 25">
            <a:extLst>
              <a:ext uri="{FF2B5EF4-FFF2-40B4-BE49-F238E27FC236}">
                <a16:creationId xmlns:a16="http://schemas.microsoft.com/office/drawing/2014/main" id="{6BCB8BA9-4C21-4636-9B1D-CDB4C409C70D}"/>
              </a:ext>
            </a:extLst>
          </p:cNvPr>
          <p:cNvGraphicFramePr>
            <a:graphicFrameLocks noGrp="1"/>
          </p:cNvGraphicFramePr>
          <p:nvPr>
            <p:extLst>
              <p:ext uri="{D42A27DB-BD31-4B8C-83A1-F6EECF244321}">
                <p14:modId xmlns:p14="http://schemas.microsoft.com/office/powerpoint/2010/main" val="1299981642"/>
              </p:ext>
            </p:extLst>
          </p:nvPr>
        </p:nvGraphicFramePr>
        <p:xfrm>
          <a:off x="6779353" y="3715992"/>
          <a:ext cx="4698270" cy="2266433"/>
        </p:xfrm>
        <a:graphic>
          <a:graphicData uri="http://schemas.openxmlformats.org/drawingml/2006/table">
            <a:tbl>
              <a:tblPr bandRow="1">
                <a:tableStyleId>{2D5ABB26-0587-4C30-8999-92F81FD0307C}</a:tableStyleId>
              </a:tblPr>
              <a:tblGrid>
                <a:gridCol w="1534688">
                  <a:extLst>
                    <a:ext uri="{9D8B030D-6E8A-4147-A177-3AD203B41FA5}">
                      <a16:colId xmlns:a16="http://schemas.microsoft.com/office/drawing/2014/main" val="1678076792"/>
                    </a:ext>
                  </a:extLst>
                </a:gridCol>
                <a:gridCol w="681593">
                  <a:extLst>
                    <a:ext uri="{9D8B030D-6E8A-4147-A177-3AD203B41FA5}">
                      <a16:colId xmlns:a16="http://schemas.microsoft.com/office/drawing/2014/main" val="2601369493"/>
                    </a:ext>
                  </a:extLst>
                </a:gridCol>
                <a:gridCol w="773262">
                  <a:extLst>
                    <a:ext uri="{9D8B030D-6E8A-4147-A177-3AD203B41FA5}">
                      <a16:colId xmlns:a16="http://schemas.microsoft.com/office/drawing/2014/main" val="2395970223"/>
                    </a:ext>
                  </a:extLst>
                </a:gridCol>
                <a:gridCol w="612166">
                  <a:extLst>
                    <a:ext uri="{9D8B030D-6E8A-4147-A177-3AD203B41FA5}">
                      <a16:colId xmlns:a16="http://schemas.microsoft.com/office/drawing/2014/main" val="3235649811"/>
                    </a:ext>
                  </a:extLst>
                </a:gridCol>
                <a:gridCol w="558468">
                  <a:extLst>
                    <a:ext uri="{9D8B030D-6E8A-4147-A177-3AD203B41FA5}">
                      <a16:colId xmlns:a16="http://schemas.microsoft.com/office/drawing/2014/main" val="1050073455"/>
                    </a:ext>
                  </a:extLst>
                </a:gridCol>
                <a:gridCol w="538093">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6 020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27 581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3 635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16 684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375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43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A64794F4-5D5D-4B36-9501-3904A1923169}"/>
              </a:ext>
            </a:extLst>
          </p:cNvPr>
          <p:cNvGraphicFramePr>
            <a:graphicFrameLocks/>
          </p:cNvGraphicFramePr>
          <p:nvPr>
            <p:extLst>
              <p:ext uri="{D42A27DB-BD31-4B8C-83A1-F6EECF244321}">
                <p14:modId xmlns:p14="http://schemas.microsoft.com/office/powerpoint/2010/main" val="2575074353"/>
              </p:ext>
            </p:extLst>
          </p:nvPr>
        </p:nvGraphicFramePr>
        <p:xfrm>
          <a:off x="714374" y="2025497"/>
          <a:ext cx="5823159" cy="3731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02847" y="1764197"/>
            <a:ext cx="4667523" cy="1675087"/>
          </a:xfrm>
        </p:spPr>
        <p:txBody>
          <a:bodyPr/>
          <a:lstStyle/>
          <a:p>
            <a:pPr lvl="4"/>
            <a:r>
              <a:rPr lang="sv-SE" sz="1400" dirty="0"/>
              <a:t>Arbetslösheten sjönk i Södermanlands län till 6,5 procent. I Eskilstuna sjönk arbetslösheten till 8,4 procent.</a:t>
            </a:r>
          </a:p>
          <a:p>
            <a:pPr lvl="4"/>
            <a:r>
              <a:rPr lang="sv-SE" sz="1400" dirty="0"/>
              <a:t>Trosa kommun stod för länets lägsta arbetslöshet (2,9 %).</a:t>
            </a:r>
          </a:p>
          <a:p>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34544" y="1241410"/>
            <a:ext cx="4973776"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5682EC60-2B0B-4FC8-8045-13E3EC8B960B}"/>
              </a:ext>
            </a:extLst>
          </p:cNvPr>
          <p:cNvGraphicFramePr>
            <a:graphicFrameLocks noGrp="1"/>
          </p:cNvGraphicFramePr>
          <p:nvPr>
            <p:extLst>
              <p:ext uri="{D42A27DB-BD31-4B8C-83A1-F6EECF244321}">
                <p14:modId xmlns:p14="http://schemas.microsoft.com/office/powerpoint/2010/main" val="1792757961"/>
              </p:ext>
            </p:extLst>
          </p:nvPr>
        </p:nvGraphicFramePr>
        <p:xfrm>
          <a:off x="6810101" y="3716283"/>
          <a:ext cx="4667523" cy="2174100"/>
        </p:xfrm>
        <a:graphic>
          <a:graphicData uri="http://schemas.openxmlformats.org/drawingml/2006/table">
            <a:tbl>
              <a:tblPr bandRow="1">
                <a:tableStyleId>{2D5ABB26-0587-4C30-8999-92F81FD0307C}</a:tableStyleId>
              </a:tblPr>
              <a:tblGrid>
                <a:gridCol w="1524644">
                  <a:extLst>
                    <a:ext uri="{9D8B030D-6E8A-4147-A177-3AD203B41FA5}">
                      <a16:colId xmlns:a16="http://schemas.microsoft.com/office/drawing/2014/main" val="1678076792"/>
                    </a:ext>
                  </a:extLst>
                </a:gridCol>
                <a:gridCol w="677132">
                  <a:extLst>
                    <a:ext uri="{9D8B030D-6E8A-4147-A177-3AD203B41FA5}">
                      <a16:colId xmlns:a16="http://schemas.microsoft.com/office/drawing/2014/main" val="2601369493"/>
                    </a:ext>
                  </a:extLst>
                </a:gridCol>
                <a:gridCol w="768202">
                  <a:extLst>
                    <a:ext uri="{9D8B030D-6E8A-4147-A177-3AD203B41FA5}">
                      <a16:colId xmlns:a16="http://schemas.microsoft.com/office/drawing/2014/main" val="2395970223"/>
                    </a:ext>
                  </a:extLst>
                </a:gridCol>
                <a:gridCol w="608160">
                  <a:extLst>
                    <a:ext uri="{9D8B030D-6E8A-4147-A177-3AD203B41FA5}">
                      <a16:colId xmlns:a16="http://schemas.microsoft.com/office/drawing/2014/main" val="3235649811"/>
                    </a:ext>
                  </a:extLst>
                </a:gridCol>
                <a:gridCol w="554813">
                  <a:extLst>
                    <a:ext uri="{9D8B030D-6E8A-4147-A177-3AD203B41FA5}">
                      <a16:colId xmlns:a16="http://schemas.microsoft.com/office/drawing/2014/main" val="1050073455"/>
                    </a:ext>
                  </a:extLst>
                </a:gridCol>
                <a:gridCol w="534572">
                  <a:extLst>
                    <a:ext uri="{9D8B030D-6E8A-4147-A177-3AD203B41FA5}">
                      <a16:colId xmlns:a16="http://schemas.microsoft.com/office/drawing/2014/main" val="3827523272"/>
                    </a:ext>
                  </a:extLst>
                </a:gridCol>
              </a:tblGrid>
              <a:tr h="331166">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fontAlgn="b"/>
                      <a:r>
                        <a:rPr lang="sv-SE" sz="800" b="0" i="0" u="none" strike="noStrike" dirty="0">
                          <a:solidFill>
                            <a:srgbClr val="000000"/>
                          </a:solidFill>
                          <a:effectLst/>
                          <a:latin typeface="Futura Std Book" panose="020B0502020204020303" pitchFamily="34" charset="0"/>
                        </a:rPr>
                        <a:t>Arbetslösa i förh. till befolkningen, 15-74 år (%)</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331166">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194244375"/>
                  </a:ext>
                </a:extLst>
              </a:tr>
              <a:tr h="37794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369 829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-84 939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544414373"/>
                  </a:ext>
                </a:extLst>
              </a:tr>
              <a:tr h="37794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175 012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-35 856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4,8</a:t>
                      </a:r>
                    </a:p>
                  </a:txBody>
                  <a:tcPr marL="9525" marR="9525" marT="9525" marB="0" anchor="ctr"/>
                </a:tc>
                <a:extLst>
                  <a:ext uri="{0D108BD9-81ED-4DB2-BD59-A6C34878D82A}">
                    <a16:rowId xmlns:a16="http://schemas.microsoft.com/office/drawing/2014/main" val="4178915708"/>
                  </a:ext>
                </a:extLst>
              </a:tr>
              <a:tr h="37794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13 906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-2 142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6,5</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7,6</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6,9</a:t>
                      </a:r>
                    </a:p>
                  </a:txBody>
                  <a:tcPr marL="9525" marR="9525" marT="9525" marB="0" anchor="ctr"/>
                </a:tc>
                <a:extLst>
                  <a:ext uri="{0D108BD9-81ED-4DB2-BD59-A6C34878D82A}">
                    <a16:rowId xmlns:a16="http://schemas.microsoft.com/office/drawing/2014/main" val="1554613420"/>
                  </a:ext>
                </a:extLst>
              </a:tr>
              <a:tr h="37794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6 498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-1 081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9,9</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8,7</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2B9A3179-AFE4-4682-B068-DF7B03E1E6BA}"/>
              </a:ext>
            </a:extLst>
          </p:cNvPr>
          <p:cNvGraphicFramePr>
            <a:graphicFrameLocks/>
          </p:cNvGraphicFramePr>
          <p:nvPr>
            <p:extLst>
              <p:ext uri="{D42A27DB-BD31-4B8C-83A1-F6EECF244321}">
                <p14:modId xmlns:p14="http://schemas.microsoft.com/office/powerpoint/2010/main" val="3636866272"/>
              </p:ext>
            </p:extLst>
          </p:nvPr>
        </p:nvGraphicFramePr>
        <p:xfrm>
          <a:off x="721630" y="1764197"/>
          <a:ext cx="5862052" cy="3927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2532031794"/>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22552">
                  <a:extLst>
                    <a:ext uri="{9D8B030D-6E8A-4147-A177-3AD203B41FA5}">
                      <a16:colId xmlns:a16="http://schemas.microsoft.com/office/drawing/2014/main" val="452260278"/>
                    </a:ext>
                  </a:extLst>
                </a:gridCol>
                <a:gridCol w="194580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a:solidFill>
                            <a:schemeClr val="bg1"/>
                          </a:solidFill>
                        </a:rPr>
                        <a:t>Södermanlands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5 786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-1 371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1 865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-20,2</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745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-27,8</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8 121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9,6</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1 151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-17,6</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13 906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-2 142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-13,3</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-4,1</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1252379289"/>
              </p:ext>
            </p:extLst>
          </p:nvPr>
        </p:nvGraphicFramePr>
        <p:xfrm>
          <a:off x="1882774" y="3585949"/>
          <a:ext cx="8426449" cy="1915560"/>
        </p:xfrm>
        <a:graphic>
          <a:graphicData uri="http://schemas.openxmlformats.org/drawingml/2006/table">
            <a:tbl>
              <a:tblPr firstRow="1" bandRow="1">
                <a:tableStyleId>{5C22544A-7EE6-4342-B048-85BDC9FD1C3A}</a:tableStyleId>
              </a:tblPr>
              <a:tblGrid>
                <a:gridCol w="2622551">
                  <a:extLst>
                    <a:ext uri="{9D8B030D-6E8A-4147-A177-3AD203B41FA5}">
                      <a16:colId xmlns:a16="http://schemas.microsoft.com/office/drawing/2014/main" val="3172541576"/>
                    </a:ext>
                  </a:extLst>
                </a:gridCol>
                <a:gridCol w="1962587">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Eskilstuna kommun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2 695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-26,2</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-12,4</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3 803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12,5</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-21,6</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6 498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-1 081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-14,3</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39" y="1947288"/>
            <a:ext cx="4725925" cy="1498133"/>
          </a:xfrm>
        </p:spPr>
        <p:txBody>
          <a:bodyPr/>
          <a:lstStyle/>
          <a:p>
            <a:pPr lvl="4"/>
            <a:r>
              <a:rPr lang="sv-SE" sz="1400" dirty="0"/>
              <a:t>Antalet invånare ökade med 0,8 procent eller </a:t>
            </a:r>
            <a:br>
              <a:rPr lang="sv-SE" sz="1400" dirty="0"/>
            </a:br>
            <a:r>
              <a:rPr lang="sv-SE" sz="1400" dirty="0"/>
              <a:t>2 400 personer i Södermanland under kvartalet.</a:t>
            </a:r>
          </a:p>
          <a:p>
            <a:pPr lvl="4"/>
            <a:r>
              <a:rPr lang="sv-SE" sz="1400" dirty="0"/>
              <a:t>Södermanlands län har därmed samma befolkningsutveckling som Stockholmsregionen i stort vilket även syns på den långsiktiga trenden.</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2011 kv4</a:t>
            </a:r>
            <a:endParaRPr lang="sv-SE" sz="1400" dirty="0"/>
          </a:p>
        </p:txBody>
      </p:sp>
      <p:graphicFrame>
        <p:nvGraphicFramePr>
          <p:cNvPr id="17" name="Tabell 16">
            <a:extLst>
              <a:ext uri="{FF2B5EF4-FFF2-40B4-BE49-F238E27FC236}">
                <a16:creationId xmlns:a16="http://schemas.microsoft.com/office/drawing/2014/main" id="{FA0D1C48-9EB3-4098-BEED-C4EAFEB340AE}"/>
              </a:ext>
            </a:extLst>
          </p:cNvPr>
          <p:cNvGraphicFramePr>
            <a:graphicFrameLocks noGrp="1"/>
          </p:cNvGraphicFramePr>
          <p:nvPr>
            <p:extLst>
              <p:ext uri="{D42A27DB-BD31-4B8C-83A1-F6EECF244321}">
                <p14:modId xmlns:p14="http://schemas.microsoft.com/office/powerpoint/2010/main" val="3727889644"/>
              </p:ext>
            </p:extLst>
          </p:nvPr>
        </p:nvGraphicFramePr>
        <p:xfrm>
          <a:off x="6744440" y="3723128"/>
          <a:ext cx="4725925" cy="2156970"/>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1678076792"/>
                    </a:ext>
                  </a:extLst>
                </a:gridCol>
                <a:gridCol w="842884">
                  <a:extLst>
                    <a:ext uri="{9D8B030D-6E8A-4147-A177-3AD203B41FA5}">
                      <a16:colId xmlns:a16="http://schemas.microsoft.com/office/drawing/2014/main" val="2601369493"/>
                    </a:ext>
                  </a:extLst>
                </a:gridCol>
                <a:gridCol w="822850">
                  <a:extLst>
                    <a:ext uri="{9D8B030D-6E8A-4147-A177-3AD203B41FA5}">
                      <a16:colId xmlns:a16="http://schemas.microsoft.com/office/drawing/2014/main" val="557263932"/>
                    </a:ext>
                  </a:extLst>
                </a:gridCol>
                <a:gridCol w="748442">
                  <a:extLst>
                    <a:ext uri="{9D8B030D-6E8A-4147-A177-3AD203B41FA5}">
                      <a16:colId xmlns:a16="http://schemas.microsoft.com/office/drawing/2014/main" val="3235649811"/>
                    </a:ext>
                  </a:extLst>
                </a:gridCol>
                <a:gridCol w="575749">
                  <a:extLst>
                    <a:ext uri="{9D8B030D-6E8A-4147-A177-3AD203B41FA5}">
                      <a16:colId xmlns:a16="http://schemas.microsoft.com/office/drawing/2014/main" val="1050073455"/>
                    </a:ext>
                  </a:extLst>
                </a:gridCol>
              </a:tblGrid>
              <a:tr h="35949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5949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2973882648"/>
                  </a:ext>
                </a:extLst>
              </a:tr>
              <a:tr h="359495">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10 452,3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73,0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 </a:t>
                      </a:r>
                    </a:p>
                  </a:txBody>
                  <a:tcPr marL="9525" marR="9525" marT="9525" marB="0" anchor="ctr"/>
                </a:tc>
                <a:extLst>
                  <a:ext uri="{0D108BD9-81ED-4DB2-BD59-A6C34878D82A}">
                    <a16:rowId xmlns:a16="http://schemas.microsoft.com/office/drawing/2014/main" val="1544414373"/>
                  </a:ext>
                </a:extLst>
              </a:tr>
              <a:tr h="359495">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4 743,6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 </a:t>
                      </a:r>
                    </a:p>
                  </a:txBody>
                  <a:tcPr marL="9525" marR="9525" marT="9525" marB="0" anchor="ctr"/>
                </a:tc>
                <a:extLst>
                  <a:ext uri="{0D108BD9-81ED-4DB2-BD59-A6C34878D82A}">
                    <a16:rowId xmlns:a16="http://schemas.microsoft.com/office/drawing/2014/main" val="4178915708"/>
                  </a:ext>
                </a:extLst>
              </a:tr>
              <a:tr h="359495">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301,8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4,8 </a:t>
                      </a:r>
                    </a:p>
                  </a:txBody>
                  <a:tcPr marL="9525" marR="9525" marT="9525" marB="0" anchor="ctr"/>
                </a:tc>
                <a:extLst>
                  <a:ext uri="{0D108BD9-81ED-4DB2-BD59-A6C34878D82A}">
                    <a16:rowId xmlns:a16="http://schemas.microsoft.com/office/drawing/2014/main" val="1554613420"/>
                  </a:ext>
                </a:extLst>
              </a:tr>
              <a:tr h="359495">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107,6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0,6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3,8 </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84836816-ADF0-4A03-928A-37A81F9B976B}"/>
              </a:ext>
            </a:extLst>
          </p:cNvPr>
          <p:cNvGraphicFramePr>
            <a:graphicFrameLocks/>
          </p:cNvGraphicFramePr>
          <p:nvPr>
            <p:extLst>
              <p:ext uri="{D42A27DB-BD31-4B8C-83A1-F6EECF244321}">
                <p14:modId xmlns:p14="http://schemas.microsoft.com/office/powerpoint/2010/main" val="3481592318"/>
              </p:ext>
            </p:extLst>
          </p:nvPr>
        </p:nvGraphicFramePr>
        <p:xfrm>
          <a:off x="753116" y="1947289"/>
          <a:ext cx="5733141" cy="3809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33180"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37181" y="1819452"/>
            <a:ext cx="4733180" cy="1616870"/>
          </a:xfrm>
        </p:spPr>
        <p:txBody>
          <a:bodyPr/>
          <a:lstStyle/>
          <a:p>
            <a:pPr lvl="4"/>
            <a:r>
              <a:rPr lang="sv-SE" sz="1400" dirty="0"/>
              <a:t>Antalet påbörjade lägenheter minskade svagt med 3 procent i länet och minskningen skedde framförallt i Eskilstuna.</a:t>
            </a:r>
          </a:p>
          <a:p>
            <a:pPr lvl="4"/>
            <a:r>
              <a:rPr lang="sv-SE" sz="1400" dirty="0"/>
              <a:t>Under de fyra senaste kvartalen har bostadsbyggandet ökat med 17 procent i länet och minskat 48 procent i Eskilstuna.</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2011 kv4</a:t>
            </a:r>
            <a:endParaRPr lang="sv-SE" sz="1400" dirty="0"/>
          </a:p>
        </p:txBody>
      </p:sp>
      <p:graphicFrame>
        <p:nvGraphicFramePr>
          <p:cNvPr id="3" name="Tabell 2">
            <a:extLst>
              <a:ext uri="{FF2B5EF4-FFF2-40B4-BE49-F238E27FC236}">
                <a16:creationId xmlns:a16="http://schemas.microsoft.com/office/drawing/2014/main" id="{F9F6D2B7-F3FF-442D-920E-1CFEA79086EA}"/>
              </a:ext>
            </a:extLst>
          </p:cNvPr>
          <p:cNvGraphicFramePr>
            <a:graphicFrameLocks noGrp="1"/>
          </p:cNvGraphicFramePr>
          <p:nvPr>
            <p:extLst>
              <p:ext uri="{D42A27DB-BD31-4B8C-83A1-F6EECF244321}">
                <p14:modId xmlns:p14="http://schemas.microsoft.com/office/powerpoint/2010/main" val="4213016235"/>
              </p:ext>
            </p:extLst>
          </p:nvPr>
        </p:nvGraphicFramePr>
        <p:xfrm>
          <a:off x="6744444" y="3682543"/>
          <a:ext cx="4725917" cy="2197559"/>
        </p:xfrm>
        <a:graphic>
          <a:graphicData uri="http://schemas.openxmlformats.org/drawingml/2006/table">
            <a:tbl>
              <a:tblPr bandRow="1">
                <a:tableStyleId>{2D5ABB26-0587-4C30-8999-92F81FD0307C}</a:tableStyleId>
              </a:tblPr>
              <a:tblGrid>
                <a:gridCol w="1543719">
                  <a:extLst>
                    <a:ext uri="{9D8B030D-6E8A-4147-A177-3AD203B41FA5}">
                      <a16:colId xmlns:a16="http://schemas.microsoft.com/office/drawing/2014/main" val="1453612001"/>
                    </a:ext>
                  </a:extLst>
                </a:gridCol>
                <a:gridCol w="685604">
                  <a:extLst>
                    <a:ext uri="{9D8B030D-6E8A-4147-A177-3AD203B41FA5}">
                      <a16:colId xmlns:a16="http://schemas.microsoft.com/office/drawing/2014/main" val="566359689"/>
                    </a:ext>
                  </a:extLst>
                </a:gridCol>
                <a:gridCol w="777813">
                  <a:extLst>
                    <a:ext uri="{9D8B030D-6E8A-4147-A177-3AD203B41FA5}">
                      <a16:colId xmlns:a16="http://schemas.microsoft.com/office/drawing/2014/main" val="418176542"/>
                    </a:ext>
                  </a:extLst>
                </a:gridCol>
                <a:gridCol w="615768">
                  <a:extLst>
                    <a:ext uri="{9D8B030D-6E8A-4147-A177-3AD203B41FA5}">
                      <a16:colId xmlns:a16="http://schemas.microsoft.com/office/drawing/2014/main" val="1381227373"/>
                    </a:ext>
                  </a:extLst>
                </a:gridCol>
                <a:gridCol w="561754">
                  <a:extLst>
                    <a:ext uri="{9D8B030D-6E8A-4147-A177-3AD203B41FA5}">
                      <a16:colId xmlns:a16="http://schemas.microsoft.com/office/drawing/2014/main" val="1623764247"/>
                    </a:ext>
                  </a:extLst>
                </a:gridCol>
                <a:gridCol w="541259">
                  <a:extLst>
                    <a:ext uri="{9D8B030D-6E8A-4147-A177-3AD203B41FA5}">
                      <a16:colId xmlns:a16="http://schemas.microsoft.com/office/drawing/2014/main" val="1091310737"/>
                    </a:ext>
                  </a:extLst>
                </a:gridCol>
              </a:tblGrid>
              <a:tr h="321127">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1681008599"/>
                  </a:ext>
                </a:extLst>
              </a:tr>
              <a:tr h="337184">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2176245807"/>
                  </a:ext>
                </a:extLst>
              </a:tr>
              <a:tr h="38481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15 446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56 581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2022427312"/>
                  </a:ext>
                </a:extLst>
              </a:tr>
              <a:tr h="38481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7 404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26 918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extLst>
                  <a:ext uri="{0D108BD9-81ED-4DB2-BD59-A6C34878D82A}">
                    <a16:rowId xmlns:a16="http://schemas.microsoft.com/office/drawing/2014/main" val="1802779270"/>
                  </a:ext>
                </a:extLst>
              </a:tr>
              <a:tr h="38481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712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2 160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1286294017"/>
                  </a:ext>
                </a:extLst>
              </a:tr>
              <a:tr h="38481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461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-48</a:t>
                      </a:r>
                    </a:p>
                  </a:txBody>
                  <a:tcPr marL="9525" marR="9525" marT="9525" marB="0" anchor="ctr"/>
                </a:tc>
                <a:extLst>
                  <a:ext uri="{0D108BD9-81ED-4DB2-BD59-A6C34878D82A}">
                    <a16:rowId xmlns:a16="http://schemas.microsoft.com/office/drawing/2014/main" val="160948823"/>
                  </a:ext>
                </a:extLst>
              </a:tr>
            </a:tbl>
          </a:graphicData>
        </a:graphic>
      </p:graphicFrame>
      <p:graphicFrame>
        <p:nvGraphicFramePr>
          <p:cNvPr id="13" name="Diagram 12">
            <a:extLst>
              <a:ext uri="{FF2B5EF4-FFF2-40B4-BE49-F238E27FC236}">
                <a16:creationId xmlns:a16="http://schemas.microsoft.com/office/drawing/2014/main" id="{84836816-ADF0-4A03-928A-37A81F9B976B}"/>
              </a:ext>
            </a:extLst>
          </p:cNvPr>
          <p:cNvGraphicFramePr>
            <a:graphicFrameLocks/>
          </p:cNvGraphicFramePr>
          <p:nvPr>
            <p:extLst>
              <p:ext uri="{D42A27DB-BD31-4B8C-83A1-F6EECF244321}">
                <p14:modId xmlns:p14="http://schemas.microsoft.com/office/powerpoint/2010/main" val="748704509"/>
              </p:ext>
            </p:extLst>
          </p:nvPr>
        </p:nvGraphicFramePr>
        <p:xfrm>
          <a:off x="714374" y="1949297"/>
          <a:ext cx="5600968" cy="3682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816788" y="2339850"/>
            <a:ext cx="473318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816788" y="2315303"/>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68237" y="4798105"/>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5895343"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2011 kv4</a:t>
            </a:r>
            <a:endParaRPr lang="sv-SE" sz="1400" dirty="0"/>
          </a:p>
        </p:txBody>
      </p:sp>
      <p:graphicFrame>
        <p:nvGraphicFramePr>
          <p:cNvPr id="29" name="Tabell 28">
            <a:extLst>
              <a:ext uri="{FF2B5EF4-FFF2-40B4-BE49-F238E27FC236}">
                <a16:creationId xmlns:a16="http://schemas.microsoft.com/office/drawing/2014/main" id="{50030C4F-8188-46CD-95FC-4C74672A23E5}"/>
              </a:ext>
            </a:extLst>
          </p:cNvPr>
          <p:cNvGraphicFramePr>
            <a:graphicFrameLocks noGrp="1"/>
          </p:cNvGraphicFramePr>
          <p:nvPr>
            <p:extLst>
              <p:ext uri="{D42A27DB-BD31-4B8C-83A1-F6EECF244321}">
                <p14:modId xmlns:p14="http://schemas.microsoft.com/office/powerpoint/2010/main" val="3425833427"/>
              </p:ext>
            </p:extLst>
          </p:nvPr>
        </p:nvGraphicFramePr>
        <p:xfrm>
          <a:off x="6818214" y="2539253"/>
          <a:ext cx="4733182" cy="2174103"/>
        </p:xfrm>
        <a:graphic>
          <a:graphicData uri="http://schemas.openxmlformats.org/drawingml/2006/table">
            <a:tbl>
              <a:tblPr bandRow="1">
                <a:tableStyleId>{2D5ABB26-0587-4C30-8999-92F81FD0307C}</a:tableStyleId>
              </a:tblPr>
              <a:tblGrid>
                <a:gridCol w="1546092">
                  <a:extLst>
                    <a:ext uri="{9D8B030D-6E8A-4147-A177-3AD203B41FA5}">
                      <a16:colId xmlns:a16="http://schemas.microsoft.com/office/drawing/2014/main" val="1678076792"/>
                    </a:ext>
                  </a:extLst>
                </a:gridCol>
                <a:gridCol w="686658">
                  <a:extLst>
                    <a:ext uri="{9D8B030D-6E8A-4147-A177-3AD203B41FA5}">
                      <a16:colId xmlns:a16="http://schemas.microsoft.com/office/drawing/2014/main" val="2601369493"/>
                    </a:ext>
                  </a:extLst>
                </a:gridCol>
                <a:gridCol w="779009">
                  <a:extLst>
                    <a:ext uri="{9D8B030D-6E8A-4147-A177-3AD203B41FA5}">
                      <a16:colId xmlns:a16="http://schemas.microsoft.com/office/drawing/2014/main" val="2395970223"/>
                    </a:ext>
                  </a:extLst>
                </a:gridCol>
                <a:gridCol w="572926">
                  <a:extLst>
                    <a:ext uri="{9D8B030D-6E8A-4147-A177-3AD203B41FA5}">
                      <a16:colId xmlns:a16="http://schemas.microsoft.com/office/drawing/2014/main" val="3235649811"/>
                    </a:ext>
                  </a:extLst>
                </a:gridCol>
                <a:gridCol w="606405">
                  <a:extLst>
                    <a:ext uri="{9D8B030D-6E8A-4147-A177-3AD203B41FA5}">
                      <a16:colId xmlns:a16="http://schemas.microsoft.com/office/drawing/2014/main" val="1050073455"/>
                    </a:ext>
                  </a:extLst>
                </a:gridCol>
                <a:gridCol w="542092">
                  <a:extLst>
                    <a:ext uri="{9D8B030D-6E8A-4147-A177-3AD203B41FA5}">
                      <a16:colId xmlns:a16="http://schemas.microsoft.com/office/drawing/2014/main" val="3827523272"/>
                    </a:ext>
                  </a:extLst>
                </a:gridCol>
              </a:tblGrid>
              <a:tr h="23529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47060">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28195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9 498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34 852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 </a:t>
                      </a:r>
                    </a:p>
                  </a:txBody>
                  <a:tcPr marL="9525" marR="9525" marT="9525" marB="0" anchor="ctr"/>
                </a:tc>
                <a:extLst>
                  <a:ext uri="{0D108BD9-81ED-4DB2-BD59-A6C34878D82A}">
                    <a16:rowId xmlns:a16="http://schemas.microsoft.com/office/drawing/2014/main" val="1544414373"/>
                  </a:ext>
                </a:extLst>
              </a:tr>
              <a:tr h="28195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4 646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15 396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 </a:t>
                      </a:r>
                    </a:p>
                  </a:txBody>
                  <a:tcPr marL="9525" marR="9525" marT="9525" marB="0" anchor="ctr"/>
                </a:tc>
                <a:extLst>
                  <a:ext uri="{0D108BD9-81ED-4DB2-BD59-A6C34878D82A}">
                    <a16:rowId xmlns:a16="http://schemas.microsoft.com/office/drawing/2014/main" val="4178915708"/>
                  </a:ext>
                </a:extLst>
              </a:tr>
              <a:tr h="281958">
                <a:tc>
                  <a:txBody>
                    <a:bodyPr/>
                    <a:lstStyle/>
                    <a:p>
                      <a:pPr marL="72000" algn="l" fontAlgn="b"/>
                      <a:r>
                        <a:rPr lang="sv-SE" sz="800" b="1" u="none" strike="noStrike" dirty="0">
                          <a:effectLst/>
                        </a:rPr>
                        <a:t>Södermanlands län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164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642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 </a:t>
                      </a:r>
                    </a:p>
                  </a:txBody>
                  <a:tcPr marL="9525" marR="9525" marT="9525" marB="0" anchor="ctr"/>
                </a:tc>
                <a:extLst>
                  <a:ext uri="{0D108BD9-81ED-4DB2-BD59-A6C34878D82A}">
                    <a16:rowId xmlns:a16="http://schemas.microsoft.com/office/drawing/2014/main" val="1554613420"/>
                  </a:ext>
                </a:extLst>
              </a:tr>
              <a:tr h="281958">
                <a:tc>
                  <a:txBody>
                    <a:bodyPr/>
                    <a:lstStyle/>
                    <a:p>
                      <a:pPr marL="72000" algn="l" fontAlgn="b"/>
                      <a:r>
                        <a:rPr lang="sv-SE" sz="800" b="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12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-10 </a:t>
                      </a:r>
                    </a:p>
                  </a:txBody>
                  <a:tcPr marL="9525" marR="9525" marT="9525" marB="0" anchor="ctr"/>
                </a:tc>
                <a:extLst>
                  <a:ext uri="{0D108BD9-81ED-4DB2-BD59-A6C34878D82A}">
                    <a16:rowId xmlns:a16="http://schemas.microsoft.com/office/drawing/2014/main" val="1376509740"/>
                  </a:ext>
                </a:extLst>
              </a:tr>
              <a:tr h="281958">
                <a:tc>
                  <a:txBody>
                    <a:bodyPr/>
                    <a:lstStyle/>
                    <a:p>
                      <a:pPr marL="72000" algn="l" fontAlgn="b"/>
                      <a:r>
                        <a:rPr lang="sv-SE" sz="800" b="1" u="none" strike="noStrike" dirty="0">
                          <a:effectLst/>
                        </a:rPr>
                        <a:t>Eskilstuna kommun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50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 </a:t>
                      </a:r>
                    </a:p>
                  </a:txBody>
                  <a:tcPr marL="9525" marR="9525" marT="9525" marB="0" anchor="ctr"/>
                </a:tc>
                <a:extLst>
                  <a:ext uri="{0D108BD9-81ED-4DB2-BD59-A6C34878D82A}">
                    <a16:rowId xmlns:a16="http://schemas.microsoft.com/office/drawing/2014/main" val="923977588"/>
                  </a:ext>
                </a:extLst>
              </a:tr>
              <a:tr h="281958">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201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17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9 </a:t>
                      </a:r>
                    </a:p>
                  </a:txBody>
                  <a:tcPr marL="9525" marR="9525" marT="9525" marB="0" anchor="ctr"/>
                </a:tc>
                <a:extLst>
                  <a:ext uri="{0D108BD9-81ED-4DB2-BD59-A6C34878D82A}">
                    <a16:rowId xmlns:a16="http://schemas.microsoft.com/office/drawing/2014/main" val="6640234"/>
                  </a:ext>
                </a:extLst>
              </a:tr>
            </a:tbl>
          </a:graphicData>
        </a:graphic>
      </p:graphicFrame>
      <p:sp>
        <p:nvSpPr>
          <p:cNvPr id="11" name="textruta 10">
            <a:extLst>
              <a:ext uri="{FF2B5EF4-FFF2-40B4-BE49-F238E27FC236}">
                <a16:creationId xmlns:a16="http://schemas.microsoft.com/office/drawing/2014/main" id="{A173649D-2B56-416D-B2BC-3EE9F096DA69}"/>
              </a:ext>
            </a:extLst>
          </p:cNvPr>
          <p:cNvSpPr txBox="1"/>
          <p:nvPr/>
        </p:nvSpPr>
        <p:spPr>
          <a:xfrm>
            <a:off x="10392424" y="4982771"/>
            <a:ext cx="1133360" cy="276999"/>
          </a:xfrm>
          <a:prstGeom prst="rect">
            <a:avLst/>
          </a:prstGeom>
          <a:noFill/>
        </p:spPr>
        <p:txBody>
          <a:bodyPr wrap="square" rtlCol="0">
            <a:spAutoFit/>
          </a:bodyPr>
          <a:lstStyle/>
          <a:p>
            <a:r>
              <a:rPr lang="sv-SE" sz="600" dirty="0"/>
              <a:t>**För utländska gästnätter exklusive camping</a:t>
            </a:r>
          </a:p>
        </p:txBody>
      </p:sp>
      <p:graphicFrame>
        <p:nvGraphicFramePr>
          <p:cNvPr id="13" name="Diagram 12">
            <a:extLst>
              <a:ext uri="{FF2B5EF4-FFF2-40B4-BE49-F238E27FC236}">
                <a16:creationId xmlns:a16="http://schemas.microsoft.com/office/drawing/2014/main" id="{8D432EFD-8918-415F-8E75-5A35AE9521D2}"/>
              </a:ext>
            </a:extLst>
          </p:cNvPr>
          <p:cNvGraphicFramePr>
            <a:graphicFrameLocks/>
          </p:cNvGraphicFramePr>
          <p:nvPr>
            <p:extLst>
              <p:ext uri="{D42A27DB-BD31-4B8C-83A1-F6EECF244321}">
                <p14:modId xmlns:p14="http://schemas.microsoft.com/office/powerpoint/2010/main" val="760581333"/>
              </p:ext>
            </p:extLst>
          </p:nvPr>
        </p:nvGraphicFramePr>
        <p:xfrm>
          <a:off x="839797" y="2164740"/>
          <a:ext cx="5895343" cy="34498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himmel, utomhus&#10;&#10;Automatiskt genererad beskrivning">
            <a:extLst>
              <a:ext uri="{FF2B5EF4-FFF2-40B4-BE49-F238E27FC236}">
                <a16:creationId xmlns:a16="http://schemas.microsoft.com/office/drawing/2014/main" id="{F9D84AFF-811B-4A83-B635-99CD17748DAB}"/>
              </a:ext>
            </a:extLst>
          </p:cNvPr>
          <p:cNvPicPr>
            <a:picLocks noGrp="1" noChangeAspect="1"/>
          </p:cNvPicPr>
          <p:nvPr>
            <p:ph type="pic" sz="quarter" idx="13"/>
          </p:nvPr>
        </p:nvPicPr>
        <p:blipFill>
          <a:blip r:embed="rId2"/>
          <a:srcRect l="16879" r="16879"/>
          <a:stretch>
            <a:fillRect/>
          </a:stretch>
        </p:blipFill>
        <p:spPr>
          <a:xfrm>
            <a:off x="0" y="0"/>
            <a:ext cx="6024563" cy="6858000"/>
          </a:xfrm>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3413395388"/>
              </p:ext>
            </p:extLst>
          </p:nvPr>
        </p:nvGraphicFramePr>
        <p:xfrm>
          <a:off x="6096000" y="119642"/>
          <a:ext cx="5780442" cy="6511182"/>
        </p:xfrm>
        <a:graphic>
          <a:graphicData uri="http://schemas.openxmlformats.org/drawingml/2006/table">
            <a:tbl>
              <a:tblPr firstRow="1" bandRow="1">
                <a:tableStyleId>{5C22544A-7EE6-4342-B048-85BDC9FD1C3A}</a:tableStyleId>
              </a:tblPr>
              <a:tblGrid>
                <a:gridCol w="1245430">
                  <a:extLst>
                    <a:ext uri="{9D8B030D-6E8A-4147-A177-3AD203B41FA5}">
                      <a16:colId xmlns:a16="http://schemas.microsoft.com/office/drawing/2014/main" val="452260278"/>
                    </a:ext>
                  </a:extLst>
                </a:gridCol>
                <a:gridCol w="977817">
                  <a:extLst>
                    <a:ext uri="{9D8B030D-6E8A-4147-A177-3AD203B41FA5}">
                      <a16:colId xmlns:a16="http://schemas.microsoft.com/office/drawing/2014/main" val="1889858293"/>
                    </a:ext>
                  </a:extLst>
                </a:gridCol>
                <a:gridCol w="1287143">
                  <a:extLst>
                    <a:ext uri="{9D8B030D-6E8A-4147-A177-3AD203B41FA5}">
                      <a16:colId xmlns:a16="http://schemas.microsoft.com/office/drawing/2014/main" val="1671515360"/>
                    </a:ext>
                  </a:extLst>
                </a:gridCol>
                <a:gridCol w="1135026">
                  <a:extLst>
                    <a:ext uri="{9D8B030D-6E8A-4147-A177-3AD203B41FA5}">
                      <a16:colId xmlns:a16="http://schemas.microsoft.com/office/drawing/2014/main" val="2818758293"/>
                    </a:ext>
                  </a:extLst>
                </a:gridCol>
                <a:gridCol w="1135026">
                  <a:extLst>
                    <a:ext uri="{9D8B030D-6E8A-4147-A177-3AD203B41FA5}">
                      <a16:colId xmlns:a16="http://schemas.microsoft.com/office/drawing/2014/main" val="1186767086"/>
                    </a:ext>
                  </a:extLst>
                </a:gridCol>
              </a:tblGrid>
              <a:tr h="291922">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362961">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74408">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dirty="0">
                          <a:solidFill>
                            <a:srgbClr val="FFFFFF"/>
                          </a:solidFill>
                          <a:effectLst/>
                          <a:latin typeface="Futura Std Book" panose="020B0502020204020303" pitchFamily="34" charset="0"/>
                        </a:rPr>
                        <a:t>2021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dirty="0">
                          <a:solidFill>
                            <a:srgbClr val="FFFFFF"/>
                          </a:solidFill>
                          <a:effectLst/>
                          <a:latin typeface="Futura Std Book" panose="020B0502020204020303" pitchFamily="34" charset="0"/>
                        </a:rPr>
                        <a:t>2021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42151">
                <a:tc>
                  <a:txBody>
                    <a:bodyPr/>
                    <a:lstStyle/>
                    <a:p>
                      <a:pPr algn="l" rtl="0" fontAlgn="ctr"/>
                      <a:r>
                        <a:rPr lang="sv-SE" sz="800" b="1" i="0" u="none" strike="noStrike">
                          <a:solidFill>
                            <a:srgbClr val="000000"/>
                          </a:solidFill>
                          <a:effectLst/>
                          <a:latin typeface="Futura Std Book" panose="020B0502020204020303" pitchFamily="34" charset="0"/>
                        </a:rPr>
                        <a:t>Södermanlands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dirty="0">
                          <a:solidFill>
                            <a:srgbClr val="000000"/>
                          </a:solidFill>
                          <a:effectLst/>
                          <a:latin typeface="Futura Std Book" panose="020B0502020204020303"/>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dirty="0">
                          <a:solidFill>
                            <a:srgbClr val="000000"/>
                          </a:solidFill>
                          <a:effectLst/>
                          <a:latin typeface="Futura Std Book" panose="020B0502020204020303"/>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Eskilstuna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82</a:t>
                      </a:r>
                    </a:p>
                  </a:txBody>
                  <a:tcPr marL="9525" marR="9525" marT="9525" marB="0" anchor="ctr"/>
                </a:tc>
                <a:extLst>
                  <a:ext uri="{0D108BD9-81ED-4DB2-BD59-A6C34878D82A}">
                    <a16:rowId xmlns:a16="http://schemas.microsoft.com/office/drawing/2014/main" val="293360832"/>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Flen</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1559525621"/>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Gnesta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-59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947986397"/>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Katrineholm</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325918200"/>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Nyköping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3944598109"/>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Oxelösund</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208508909"/>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Strängnäs</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1121273573"/>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Trosa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084239425"/>
                  </a:ext>
                </a:extLst>
              </a:tr>
              <a:tr h="548860">
                <a:tc>
                  <a:txBody>
                    <a:bodyPr/>
                    <a:lstStyle/>
                    <a:p>
                      <a:pPr algn="l" rtl="0" fontAlgn="ctr"/>
                      <a:r>
                        <a:rPr lang="sv-SE" sz="800" b="0" i="0" u="none" strike="noStrike">
                          <a:solidFill>
                            <a:srgbClr val="000000"/>
                          </a:solidFill>
                          <a:effectLst/>
                          <a:latin typeface="Futura Std Book" panose="020B0502020204020303" pitchFamily="34" charset="0"/>
                        </a:rPr>
                        <a:t>Vingåker</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a:t>
            </a:r>
            <a:r>
              <a:rPr lang="sv-SE" sz="2400" b="0"/>
              <a:t>i Södermanlands </a:t>
            </a:r>
            <a:r>
              <a:rPr lang="sv-SE" sz="2400" b="0" dirty="0"/>
              <a:t>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himmel, utomhus&#10;&#10;Automatiskt genererad beskrivning">
            <a:extLst>
              <a:ext uri="{FF2B5EF4-FFF2-40B4-BE49-F238E27FC236}">
                <a16:creationId xmlns:a16="http://schemas.microsoft.com/office/drawing/2014/main" id="{57B83E83-90A5-4B6A-BA1C-4CFC13094D5F}"/>
              </a:ext>
            </a:extLst>
          </p:cNvPr>
          <p:cNvPicPr>
            <a:picLocks noGrp="1" noChangeAspect="1"/>
          </p:cNvPicPr>
          <p:nvPr>
            <p:ph type="pic" sz="quarter" idx="13"/>
          </p:nvPr>
        </p:nvPicPr>
        <p:blipFill>
          <a:blip r:embed="rId2"/>
          <a:srcRect l="16879" r="16879"/>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Södermanlands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650371810"/>
              </p:ext>
            </p:extLst>
          </p:nvPr>
        </p:nvGraphicFramePr>
        <p:xfrm>
          <a:off x="6167438" y="106615"/>
          <a:ext cx="5779583" cy="6535943"/>
        </p:xfrm>
        <a:graphic>
          <a:graphicData uri="http://schemas.openxmlformats.org/drawingml/2006/table">
            <a:tbl>
              <a:tblPr firstRow="1" bandRow="1">
                <a:tableStyleId>{5C22544A-7EE6-4342-B048-85BDC9FD1C3A}</a:tableStyleId>
              </a:tblPr>
              <a:tblGrid>
                <a:gridCol w="1245245">
                  <a:extLst>
                    <a:ext uri="{9D8B030D-6E8A-4147-A177-3AD203B41FA5}">
                      <a16:colId xmlns:a16="http://schemas.microsoft.com/office/drawing/2014/main" val="452260278"/>
                    </a:ext>
                  </a:extLst>
                </a:gridCol>
                <a:gridCol w="977671">
                  <a:extLst>
                    <a:ext uri="{9D8B030D-6E8A-4147-A177-3AD203B41FA5}">
                      <a16:colId xmlns:a16="http://schemas.microsoft.com/office/drawing/2014/main" val="1889858293"/>
                    </a:ext>
                  </a:extLst>
                </a:gridCol>
                <a:gridCol w="1286951">
                  <a:extLst>
                    <a:ext uri="{9D8B030D-6E8A-4147-A177-3AD203B41FA5}">
                      <a16:colId xmlns:a16="http://schemas.microsoft.com/office/drawing/2014/main" val="1671515360"/>
                    </a:ext>
                  </a:extLst>
                </a:gridCol>
                <a:gridCol w="1134858">
                  <a:extLst>
                    <a:ext uri="{9D8B030D-6E8A-4147-A177-3AD203B41FA5}">
                      <a16:colId xmlns:a16="http://schemas.microsoft.com/office/drawing/2014/main" val="2818758293"/>
                    </a:ext>
                  </a:extLst>
                </a:gridCol>
                <a:gridCol w="1134858">
                  <a:extLst>
                    <a:ext uri="{9D8B030D-6E8A-4147-A177-3AD203B41FA5}">
                      <a16:colId xmlns:a16="http://schemas.microsoft.com/office/drawing/2014/main" val="2585109716"/>
                    </a:ext>
                  </a:extLst>
                </a:gridCol>
              </a:tblGrid>
              <a:tr h="384207">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379111">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2078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dirty="0">
                          <a:solidFill>
                            <a:srgbClr val="FFFFFF"/>
                          </a:solidFill>
                          <a:effectLst/>
                          <a:latin typeface="Futura Std Book" panose="020B0502020204020303"/>
                        </a:rPr>
                        <a:t>2021 kv4</a:t>
                      </a: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dirty="0">
                          <a:solidFill>
                            <a:srgbClr val="FFFFFF"/>
                          </a:solidFill>
                          <a:effectLst/>
                          <a:latin typeface="Futura Std Book" panose="020B0502020204020303"/>
                        </a:rPr>
                        <a:t>2021 kv4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39179">
                <a:tc>
                  <a:txBody>
                    <a:bodyPr/>
                    <a:lstStyle/>
                    <a:p>
                      <a:pPr marL="72000" algn="l" fontAlgn="b"/>
                      <a:r>
                        <a:rPr lang="sv-SE" sz="800" b="1" i="0" u="none" strike="noStrike" dirty="0">
                          <a:solidFill>
                            <a:srgbClr val="000000"/>
                          </a:solidFill>
                          <a:effectLst/>
                          <a:latin typeface="Futura Std Book" panose="020B0502020204020303"/>
                        </a:rPr>
                        <a:t>Södermanlands län</a:t>
                      </a:r>
                    </a:p>
                  </a:txBody>
                  <a:tcPr marL="9156" marR="9156" marT="9156"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9 783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45851">
                <a:tc>
                  <a:txBody>
                    <a:bodyPr/>
                    <a:lstStyle/>
                    <a:p>
                      <a:pPr marL="72000" algn="l" fontAlgn="b"/>
                      <a:r>
                        <a:rPr lang="sv-SE" sz="800" b="0" i="0" u="none" strike="noStrike" dirty="0">
                          <a:solidFill>
                            <a:srgbClr val="000000"/>
                          </a:solidFill>
                          <a:effectLst/>
                          <a:latin typeface="Futura Std Book" panose="020B0502020204020303"/>
                        </a:rPr>
                        <a:t>Vingåker</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93360832"/>
                  </a:ext>
                </a:extLst>
              </a:tr>
              <a:tr h="545851">
                <a:tc>
                  <a:txBody>
                    <a:bodyPr/>
                    <a:lstStyle/>
                    <a:p>
                      <a:pPr marL="72000" algn="l" fontAlgn="b"/>
                      <a:r>
                        <a:rPr lang="sv-SE" sz="800" b="0" i="0" u="none" strike="noStrike" dirty="0">
                          <a:solidFill>
                            <a:srgbClr val="000000"/>
                          </a:solidFill>
                          <a:effectLst/>
                          <a:latin typeface="Futura Std Book" panose="020B0502020204020303"/>
                        </a:rPr>
                        <a:t>Gnesta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275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559525621"/>
                  </a:ext>
                </a:extLst>
              </a:tr>
              <a:tr h="545851">
                <a:tc>
                  <a:txBody>
                    <a:bodyPr/>
                    <a:lstStyle/>
                    <a:p>
                      <a:pPr marL="72000" algn="l" fontAlgn="b"/>
                      <a:r>
                        <a:rPr lang="sv-SE" sz="800" b="0" i="0" u="none" strike="noStrike" dirty="0">
                          <a:solidFill>
                            <a:srgbClr val="000000"/>
                          </a:solidFill>
                          <a:effectLst/>
                          <a:latin typeface="Futura Std Book" panose="020B0502020204020303"/>
                        </a:rPr>
                        <a:t>Nyköping</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1 940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1947986397"/>
                  </a:ext>
                </a:extLst>
              </a:tr>
              <a:tr h="545851">
                <a:tc>
                  <a:txBody>
                    <a:bodyPr/>
                    <a:lstStyle/>
                    <a:p>
                      <a:pPr marL="72000" algn="l" fontAlgn="b"/>
                      <a:r>
                        <a:rPr lang="sv-SE" sz="800" b="0" i="0" u="none" strike="noStrike" dirty="0">
                          <a:solidFill>
                            <a:srgbClr val="000000"/>
                          </a:solidFill>
                          <a:effectLst/>
                          <a:latin typeface="Futura Std Book" panose="020B0502020204020303"/>
                        </a:rPr>
                        <a:t>Oxelösund</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325918200"/>
                  </a:ext>
                </a:extLst>
              </a:tr>
              <a:tr h="545851">
                <a:tc>
                  <a:txBody>
                    <a:bodyPr/>
                    <a:lstStyle/>
                    <a:p>
                      <a:pPr marL="72000" algn="l" fontAlgn="b"/>
                      <a:r>
                        <a:rPr lang="sv-SE" sz="800" b="0" i="0" u="none" strike="noStrike" dirty="0">
                          <a:solidFill>
                            <a:srgbClr val="000000"/>
                          </a:solidFill>
                          <a:effectLst/>
                          <a:latin typeface="Futura Std Book" panose="020B0502020204020303"/>
                        </a:rPr>
                        <a:t>Flen</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944598109"/>
                  </a:ext>
                </a:extLst>
              </a:tr>
              <a:tr h="545851">
                <a:tc>
                  <a:txBody>
                    <a:bodyPr/>
                    <a:lstStyle/>
                    <a:p>
                      <a:pPr marL="72000" algn="l" fontAlgn="b"/>
                      <a:r>
                        <a:rPr lang="sv-SE" sz="800" b="0" i="0" u="none" strike="noStrike" dirty="0">
                          <a:solidFill>
                            <a:srgbClr val="000000"/>
                          </a:solidFill>
                          <a:effectLst/>
                          <a:latin typeface="Futura Std Book" panose="020B0502020204020303"/>
                        </a:rPr>
                        <a:t>Katrineholm</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3208508909"/>
                  </a:ext>
                </a:extLst>
              </a:tr>
              <a:tr h="545851">
                <a:tc>
                  <a:txBody>
                    <a:bodyPr/>
                    <a:lstStyle/>
                    <a:p>
                      <a:pPr marL="72000" algn="l" fontAlgn="b"/>
                      <a:r>
                        <a:rPr lang="sv-SE" sz="800" b="0" i="0" u="none" strike="noStrike" dirty="0">
                          <a:solidFill>
                            <a:srgbClr val="000000"/>
                          </a:solidFill>
                          <a:effectLst/>
                          <a:latin typeface="Futura Std Book" panose="020B0502020204020303"/>
                        </a:rPr>
                        <a:t>Eskilstuna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4 384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1121273573"/>
                  </a:ext>
                </a:extLst>
              </a:tr>
              <a:tr h="545851">
                <a:tc>
                  <a:txBody>
                    <a:bodyPr/>
                    <a:lstStyle/>
                    <a:p>
                      <a:pPr marL="72000" algn="l" fontAlgn="b"/>
                      <a:r>
                        <a:rPr lang="sv-SE" sz="800" b="0" i="0" u="none" strike="noStrike" dirty="0">
                          <a:solidFill>
                            <a:srgbClr val="000000"/>
                          </a:solidFill>
                          <a:effectLst/>
                          <a:latin typeface="Futura Std Book" panose="020B0502020204020303"/>
                        </a:rPr>
                        <a:t>Strängnäs</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887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084239425"/>
                  </a:ext>
                </a:extLst>
              </a:tr>
              <a:tr h="545851">
                <a:tc>
                  <a:txBody>
                    <a:bodyPr/>
                    <a:lstStyle/>
                    <a:p>
                      <a:pPr marL="72000" algn="l" fontAlgn="b"/>
                      <a:r>
                        <a:rPr lang="sv-SE" sz="800" b="0" i="0" u="none" strike="noStrike" dirty="0">
                          <a:solidFill>
                            <a:srgbClr val="000000"/>
                          </a:solidFill>
                          <a:effectLst/>
                          <a:latin typeface="Futura Std Book" panose="020B0502020204020303"/>
                        </a:rPr>
                        <a:t>Trosa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191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47465816"/>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E0D083F9-8538-4369-A435-E7763B6E6547}"/>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B17DEA33-AF09-4084-91CD-F0A86682014C}"/>
              </a:ext>
              <a:ext uri="{C183D7F6-B498-43B3-948B-1728B52AA6E4}">
                <adec:decorative xmlns="" xmlns:adec="http://schemas.microsoft.com/office/drawing/2017/decorative" val="1"/>
              </a:ext>
            </a:extLst>
          </p:cNvPr>
          <p:cNvPicPr>
            <a:picLocks noGrp="1" noChangeAspect="1"/>
          </p:cNvPicPr>
          <p:nvPr>
            <p:ph type="pic" sz="quarter" idx="13"/>
          </p:nvPr>
        </p:nvPicPr>
        <p:blipFill>
          <a:blip r:embed="rId3"/>
          <a:srcRect t="2499" b="2499"/>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Södermanlands län och Eskilstuna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säsongsrensade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4">
                  <a:extLst>
                    <a:ext uri="{A12FA001-AC4F-418D-AE19-62706E023703}">
                      <ahyp:hlinkClr xmlns="" xmlns:ahyp="http://schemas.microsoft.com/office/drawing/2018/hyperlinkcolor" val="tx"/>
                    </a:ext>
                  </a:extLst>
                </a:hlinkClick>
              </a:rPr>
              <a:t>https://stockholmbusinessalliance.se/material/?cat=konjunkturrapporter</a:t>
            </a:r>
            <a:endParaRPr lang="sv-SE" sz="1100" u="sng" dirty="0"/>
          </a:p>
          <a:p>
            <a:r>
              <a:rPr lang="sv-SE" sz="1100" dirty="0"/>
              <a:t/>
            </a:r>
            <a:br>
              <a:rPr lang="sv-SE" sz="1100" dirty="0"/>
            </a:br>
            <a:r>
              <a:rPr lang="sv-SE" sz="1100" dirty="0"/>
              <a:t>Frågor kan ställas till </a:t>
            </a:r>
            <a:r>
              <a:rPr lang="sv-SE" sz="1100" dirty="0" smtClean="0"/>
              <a:t>Viktor Gustafsson </a:t>
            </a:r>
            <a:r>
              <a:rPr lang="sv-SE" sz="1100" dirty="0"/>
              <a:t>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a:t>Om 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himmel, utomhus&#10;&#10;Automatiskt genererad beskrivning">
            <a:extLst>
              <a:ext uri="{FF2B5EF4-FFF2-40B4-BE49-F238E27FC236}">
                <a16:creationId xmlns:a16="http://schemas.microsoft.com/office/drawing/2014/main" id="{18DE41FB-9368-4409-9A56-9F564C8A53F6}"/>
              </a:ext>
            </a:extLst>
          </p:cNvPr>
          <p:cNvPicPr>
            <a:picLocks noGrp="1" noChangeAspect="1"/>
          </p:cNvPicPr>
          <p:nvPr>
            <p:ph type="pic" sz="quarter" idx="13"/>
          </p:nvPr>
        </p:nvPicPr>
        <p:blipFill>
          <a:blip r:embed="rId2"/>
          <a:srcRect l="16879" r="16879"/>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Södermanlands </a:t>
            </a:r>
            <a:r>
              <a:rPr lang="sv-SE" sz="2400" b="0" dirty="0"/>
              <a:t>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1135614306"/>
              </p:ext>
            </p:extLst>
          </p:nvPr>
        </p:nvGraphicFramePr>
        <p:xfrm>
          <a:off x="6167440" y="106613"/>
          <a:ext cx="5771036" cy="6544262"/>
        </p:xfrm>
        <a:graphic>
          <a:graphicData uri="http://schemas.openxmlformats.org/drawingml/2006/table">
            <a:tbl>
              <a:tblPr firstRow="1" bandRow="1">
                <a:tableStyleId>{5C22544A-7EE6-4342-B048-85BDC9FD1C3A}</a:tableStyleId>
              </a:tblPr>
              <a:tblGrid>
                <a:gridCol w="1239983">
                  <a:extLst>
                    <a:ext uri="{9D8B030D-6E8A-4147-A177-3AD203B41FA5}">
                      <a16:colId xmlns:a16="http://schemas.microsoft.com/office/drawing/2014/main" val="452260278"/>
                    </a:ext>
                  </a:extLst>
                </a:gridCol>
                <a:gridCol w="973541">
                  <a:extLst>
                    <a:ext uri="{9D8B030D-6E8A-4147-A177-3AD203B41FA5}">
                      <a16:colId xmlns:a16="http://schemas.microsoft.com/office/drawing/2014/main" val="1889858293"/>
                    </a:ext>
                  </a:extLst>
                </a:gridCol>
                <a:gridCol w="1206643">
                  <a:extLst>
                    <a:ext uri="{9D8B030D-6E8A-4147-A177-3AD203B41FA5}">
                      <a16:colId xmlns:a16="http://schemas.microsoft.com/office/drawing/2014/main" val="1671515360"/>
                    </a:ext>
                  </a:extLst>
                </a:gridCol>
                <a:gridCol w="1183370">
                  <a:extLst>
                    <a:ext uri="{9D8B030D-6E8A-4147-A177-3AD203B41FA5}">
                      <a16:colId xmlns:a16="http://schemas.microsoft.com/office/drawing/2014/main" val="2818758293"/>
                    </a:ext>
                  </a:extLst>
                </a:gridCol>
                <a:gridCol w="1167499">
                  <a:extLst>
                    <a:ext uri="{9D8B030D-6E8A-4147-A177-3AD203B41FA5}">
                      <a16:colId xmlns:a16="http://schemas.microsoft.com/office/drawing/2014/main" val="3070896393"/>
                    </a:ext>
                  </a:extLst>
                </a:gridCol>
              </a:tblGrid>
              <a:tr h="38903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t>
                      </a:r>
                      <a:br>
                        <a:rPr lang="sv-SE" sz="1000" dirty="0"/>
                      </a:br>
                      <a:r>
                        <a:rPr lang="sv-SE" sz="1000" dirty="0"/>
                        <a:t>(andel av </a:t>
                      </a:r>
                      <a:r>
                        <a:rPr lang="sv-SE" sz="1000" dirty="0" err="1"/>
                        <a:t>bef</a:t>
                      </a:r>
                      <a:r>
                        <a:rPr lang="sv-SE" sz="1000" dirty="0"/>
                        <a:t>. 15-74 år)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44511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a:solidFill>
                            <a:schemeClr val="bg1"/>
                          </a:solidFill>
                        </a:rPr>
                        <a:t>.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(p.e.)</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1301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a:rPr>
                        <a:t>2021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a:rPr>
                        <a:t>2021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33052">
                <a:tc>
                  <a:txBody>
                    <a:bodyPr/>
                    <a:lstStyle/>
                    <a:p>
                      <a:pPr marL="72000" algn="l" fontAlgn="b"/>
                      <a:r>
                        <a:rPr lang="sv-SE" sz="800" b="1" i="0" u="none" strike="noStrike" dirty="0">
                          <a:solidFill>
                            <a:srgbClr val="000000"/>
                          </a:solidFill>
                          <a:effectLst/>
                          <a:latin typeface="Futura Std Book" panose="020B0502020204020303"/>
                        </a:rPr>
                        <a:t>Södermanlands län</a:t>
                      </a:r>
                    </a:p>
                  </a:txBody>
                  <a:tcPr marL="9156" marR="9156" marT="9156"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13 906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39649">
                <a:tc>
                  <a:txBody>
                    <a:bodyPr/>
                    <a:lstStyle/>
                    <a:p>
                      <a:pPr marL="72000" algn="l" fontAlgn="b"/>
                      <a:r>
                        <a:rPr lang="sv-SE" sz="800" b="0" i="0" u="none" strike="noStrike" dirty="0">
                          <a:solidFill>
                            <a:srgbClr val="000000"/>
                          </a:solidFill>
                          <a:effectLst/>
                          <a:latin typeface="Futura Std Book" panose="020B0502020204020303"/>
                        </a:rPr>
                        <a:t>Vingåker</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381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293360832"/>
                  </a:ext>
                </a:extLst>
              </a:tr>
              <a:tr h="539649">
                <a:tc>
                  <a:txBody>
                    <a:bodyPr/>
                    <a:lstStyle/>
                    <a:p>
                      <a:pPr marL="72000" algn="l" fontAlgn="b"/>
                      <a:r>
                        <a:rPr lang="sv-SE" sz="800" b="0" i="0" u="none" strike="noStrike" dirty="0">
                          <a:solidFill>
                            <a:srgbClr val="000000"/>
                          </a:solidFill>
                          <a:effectLst/>
                          <a:latin typeface="Futura Std Book" panose="020B0502020204020303"/>
                        </a:rPr>
                        <a:t>Gnesta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290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559525621"/>
                  </a:ext>
                </a:extLst>
              </a:tr>
              <a:tr h="539649">
                <a:tc>
                  <a:txBody>
                    <a:bodyPr/>
                    <a:lstStyle/>
                    <a:p>
                      <a:pPr marL="72000" algn="l" fontAlgn="b"/>
                      <a:r>
                        <a:rPr lang="sv-SE" sz="800" b="0" i="0" u="none" strike="noStrike" dirty="0">
                          <a:solidFill>
                            <a:srgbClr val="000000"/>
                          </a:solidFill>
                          <a:effectLst/>
                          <a:latin typeface="Futura Std Book" panose="020B0502020204020303"/>
                        </a:rPr>
                        <a:t>Nyköping</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2 298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947986397"/>
                  </a:ext>
                </a:extLst>
              </a:tr>
              <a:tr h="539649">
                <a:tc>
                  <a:txBody>
                    <a:bodyPr/>
                    <a:lstStyle/>
                    <a:p>
                      <a:pPr marL="72000" algn="l" fontAlgn="b"/>
                      <a:r>
                        <a:rPr lang="sv-SE" sz="800" b="0" i="0" u="none" strike="noStrike" dirty="0">
                          <a:solidFill>
                            <a:srgbClr val="000000"/>
                          </a:solidFill>
                          <a:effectLst/>
                          <a:latin typeface="Futura Std Book" panose="020B0502020204020303"/>
                        </a:rPr>
                        <a:t>Oxelösund</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2325918200"/>
                  </a:ext>
                </a:extLst>
              </a:tr>
              <a:tr h="539649">
                <a:tc>
                  <a:txBody>
                    <a:bodyPr/>
                    <a:lstStyle/>
                    <a:p>
                      <a:pPr marL="72000" algn="l" fontAlgn="b"/>
                      <a:r>
                        <a:rPr lang="sv-SE" sz="800" b="0" i="0" u="none" strike="noStrike" dirty="0">
                          <a:solidFill>
                            <a:srgbClr val="000000"/>
                          </a:solidFill>
                          <a:effectLst/>
                          <a:latin typeface="Futura Std Book" panose="020B0502020204020303"/>
                        </a:rPr>
                        <a:t>Flen</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3944598109"/>
                  </a:ext>
                </a:extLst>
              </a:tr>
              <a:tr h="539649">
                <a:tc>
                  <a:txBody>
                    <a:bodyPr/>
                    <a:lstStyle/>
                    <a:p>
                      <a:pPr marL="72000" algn="l" fontAlgn="b"/>
                      <a:r>
                        <a:rPr lang="sv-SE" sz="800" b="0" i="0" u="none" strike="noStrike" dirty="0">
                          <a:solidFill>
                            <a:srgbClr val="000000"/>
                          </a:solidFill>
                          <a:effectLst/>
                          <a:latin typeface="Futura Std Book" panose="020B0502020204020303"/>
                        </a:rPr>
                        <a:t>Katrineholm</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1 492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3208508909"/>
                  </a:ext>
                </a:extLst>
              </a:tr>
              <a:tr h="539649">
                <a:tc>
                  <a:txBody>
                    <a:bodyPr/>
                    <a:lstStyle/>
                    <a:p>
                      <a:pPr marL="72000" algn="l" fontAlgn="b"/>
                      <a:r>
                        <a:rPr lang="sv-SE" sz="800" b="0" i="0" u="none" strike="noStrike" dirty="0">
                          <a:solidFill>
                            <a:srgbClr val="000000"/>
                          </a:solidFill>
                          <a:effectLst/>
                          <a:latin typeface="Futura Std Book" panose="020B0502020204020303"/>
                        </a:rPr>
                        <a:t>Eskilstuna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6 498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1121273573"/>
                  </a:ext>
                </a:extLst>
              </a:tr>
              <a:tr h="539649">
                <a:tc>
                  <a:txBody>
                    <a:bodyPr/>
                    <a:lstStyle/>
                    <a:p>
                      <a:pPr marL="72000" algn="l" fontAlgn="b"/>
                      <a:r>
                        <a:rPr lang="sv-SE" sz="800" b="0" i="0" u="none" strike="noStrike" dirty="0">
                          <a:solidFill>
                            <a:srgbClr val="000000"/>
                          </a:solidFill>
                          <a:effectLst/>
                          <a:latin typeface="Futura Std Book" panose="020B0502020204020303"/>
                        </a:rPr>
                        <a:t>Strängnäs</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1 199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1084239425"/>
                  </a:ext>
                </a:extLst>
              </a:tr>
              <a:tr h="539649">
                <a:tc>
                  <a:txBody>
                    <a:bodyPr/>
                    <a:lstStyle/>
                    <a:p>
                      <a:pPr marL="72000" algn="l" fontAlgn="b"/>
                      <a:r>
                        <a:rPr lang="sv-SE" sz="800" b="0" i="0" u="none" strike="noStrike" dirty="0">
                          <a:solidFill>
                            <a:srgbClr val="000000"/>
                          </a:solidFill>
                          <a:effectLst/>
                          <a:latin typeface="Futura Std Book" panose="020B0502020204020303"/>
                        </a:rPr>
                        <a:t>Trosa</a:t>
                      </a:r>
                    </a:p>
                  </a:txBody>
                  <a:tcPr marL="9156" marR="9156" marT="9156"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299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047465816"/>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utomhus&#10;&#10;Automatiskt genererad beskrivning">
            <a:extLst>
              <a:ext uri="{FF2B5EF4-FFF2-40B4-BE49-F238E27FC236}">
                <a16:creationId xmlns:a16="http://schemas.microsoft.com/office/drawing/2014/main" id="{F91E08CF-99DF-4454-9BD7-984120A69195}"/>
              </a:ext>
            </a:extLst>
          </p:cNvPr>
          <p:cNvPicPr>
            <a:picLocks noGrp="1" noChangeAspect="1"/>
          </p:cNvPicPr>
          <p:nvPr>
            <p:ph type="pic" sz="quarter" idx="13"/>
          </p:nvPr>
        </p:nvPicPr>
        <p:blipFill>
          <a:blip r:embed="rId2"/>
          <a:srcRect l="16879" r="16879"/>
          <a:stretch>
            <a:fillRect/>
          </a:stretch>
        </p:blipFill>
        <p:spPr>
          <a:xfrm>
            <a:off x="0" y="0"/>
            <a:ext cx="6024563" cy="6858000"/>
          </a:xfrm>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a:t>
            </a:r>
            <a:r>
              <a:rPr lang="sv-SE" sz="2400" b="0"/>
              <a:t>i Södermanlands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1687559781"/>
              </p:ext>
            </p:extLst>
          </p:nvPr>
        </p:nvGraphicFramePr>
        <p:xfrm>
          <a:off x="6167438" y="106614"/>
          <a:ext cx="5813765" cy="6521659"/>
        </p:xfrm>
        <a:graphic>
          <a:graphicData uri="http://schemas.openxmlformats.org/drawingml/2006/table">
            <a:tbl>
              <a:tblPr firstRow="1" bandRow="1">
                <a:tableStyleId>{5C22544A-7EE6-4342-B048-85BDC9FD1C3A}</a:tableStyleId>
              </a:tblPr>
              <a:tblGrid>
                <a:gridCol w="1284333">
                  <a:extLst>
                    <a:ext uri="{9D8B030D-6E8A-4147-A177-3AD203B41FA5}">
                      <a16:colId xmlns:a16="http://schemas.microsoft.com/office/drawing/2014/main" val="452260278"/>
                    </a:ext>
                  </a:extLst>
                </a:gridCol>
                <a:gridCol w="1008360">
                  <a:extLst>
                    <a:ext uri="{9D8B030D-6E8A-4147-A177-3AD203B41FA5}">
                      <a16:colId xmlns:a16="http://schemas.microsoft.com/office/drawing/2014/main" val="1889858293"/>
                    </a:ext>
                  </a:extLst>
                </a:gridCol>
                <a:gridCol w="1249801">
                  <a:extLst>
                    <a:ext uri="{9D8B030D-6E8A-4147-A177-3AD203B41FA5}">
                      <a16:colId xmlns:a16="http://schemas.microsoft.com/office/drawing/2014/main" val="1671515360"/>
                    </a:ext>
                  </a:extLst>
                </a:gridCol>
                <a:gridCol w="1103228">
                  <a:extLst>
                    <a:ext uri="{9D8B030D-6E8A-4147-A177-3AD203B41FA5}">
                      <a16:colId xmlns:a16="http://schemas.microsoft.com/office/drawing/2014/main" val="2818758293"/>
                    </a:ext>
                  </a:extLst>
                </a:gridCol>
                <a:gridCol w="1168043">
                  <a:extLst>
                    <a:ext uri="{9D8B030D-6E8A-4147-A177-3AD203B41FA5}">
                      <a16:colId xmlns:a16="http://schemas.microsoft.com/office/drawing/2014/main" val="1452816917"/>
                    </a:ext>
                  </a:extLst>
                </a:gridCol>
              </a:tblGrid>
              <a:tr h="3670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3625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29940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a:rPr>
                        <a:t>2021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a:rPr>
                        <a:t>2021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43206">
                <a:tc>
                  <a:txBody>
                    <a:bodyPr/>
                    <a:lstStyle/>
                    <a:p>
                      <a:pPr algn="l" rtl="0" fontAlgn="ctr"/>
                      <a:r>
                        <a:rPr lang="sv-SE" sz="800" b="1" i="0" u="none" strike="noStrike" dirty="0">
                          <a:solidFill>
                            <a:srgbClr val="000000"/>
                          </a:solidFill>
                          <a:effectLst/>
                          <a:latin typeface="Futura Std Book" panose="020B0502020204020303" pitchFamily="34" charset="0"/>
                        </a:rPr>
                        <a:t>Södermanlands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301 801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dirty="0">
                          <a:solidFill>
                            <a:srgbClr val="000000"/>
                          </a:solidFill>
                          <a:effectLst/>
                          <a:latin typeface="Futura Std Book" panose="020B0502020204020303"/>
                        </a:rPr>
                        <a:t>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Eskilstuna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107 593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293360832"/>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Vingåker</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9 063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a:t>
                      </a:r>
                    </a:p>
                  </a:txBody>
                  <a:tcPr marL="9525" marR="9525" marT="9525" marB="0" anchor="ctr"/>
                </a:tc>
                <a:extLst>
                  <a:ext uri="{0D108BD9-81ED-4DB2-BD59-A6C34878D82A}">
                    <a16:rowId xmlns:a16="http://schemas.microsoft.com/office/drawing/2014/main" val="1559525621"/>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Gnesta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11 513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Nyköping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57 633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extLst>
                  <a:ext uri="{0D108BD9-81ED-4DB2-BD59-A6C34878D82A}">
                    <a16:rowId xmlns:a16="http://schemas.microsoft.com/office/drawing/2014/main" val="2325918200"/>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Oxelösund</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12 132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944598109"/>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Flen</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16 316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Katrineholm</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34 764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5 150</a:t>
                      </a:r>
                    </a:p>
                  </a:txBody>
                  <a:tcPr marL="9525" marR="9525" marT="9525" marB="0" anchor="ctr"/>
                </a:tc>
                <a:extLst>
                  <a:ext uri="{0D108BD9-81ED-4DB2-BD59-A6C34878D82A}">
                    <a16:rowId xmlns:a16="http://schemas.microsoft.com/office/drawing/2014/main" val="1121273573"/>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Strängnäs</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38 129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1084239425"/>
                  </a:ext>
                </a:extLst>
              </a:tr>
              <a:tr h="549928">
                <a:tc>
                  <a:txBody>
                    <a:bodyPr/>
                    <a:lstStyle/>
                    <a:p>
                      <a:pPr algn="l" rtl="0" fontAlgn="ctr"/>
                      <a:r>
                        <a:rPr lang="sv-SE" sz="800" b="0" i="0" u="none" strike="noStrike" dirty="0">
                          <a:solidFill>
                            <a:srgbClr val="000000"/>
                          </a:solidFill>
                          <a:effectLst/>
                          <a:latin typeface="Futura Std Book" panose="020B0502020204020303" pitchFamily="34" charset="0"/>
                        </a:rPr>
                        <a:t>Trosa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14 658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57</a:t>
                      </a:r>
                    </a:p>
                  </a:txBody>
                  <a:tcPr marL="9525" marR="9525" marT="9525" marB="0" anchor="ctr"/>
                </a:tc>
                <a:extLst>
                  <a:ext uri="{0D108BD9-81ED-4DB2-BD59-A6C34878D82A}">
                    <a16:rowId xmlns:a16="http://schemas.microsoft.com/office/drawing/2014/main" val="2047465816"/>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himmel, utomhus&#10;&#10;Automatiskt genererad beskrivning">
            <a:extLst>
              <a:ext uri="{FF2B5EF4-FFF2-40B4-BE49-F238E27FC236}">
                <a16:creationId xmlns:a16="http://schemas.microsoft.com/office/drawing/2014/main" id="{B51AE484-440E-46A4-B958-D0DBA7E6D9D6}"/>
              </a:ext>
            </a:extLst>
          </p:cNvPr>
          <p:cNvPicPr>
            <a:picLocks noGrp="1" noChangeAspect="1"/>
          </p:cNvPicPr>
          <p:nvPr>
            <p:ph type="pic" sz="quarter" idx="13"/>
          </p:nvPr>
        </p:nvPicPr>
        <p:blipFill>
          <a:blip r:embed="rId2"/>
          <a:srcRect l="16879" r="16879"/>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a:t>
            </a:r>
            <a:r>
              <a:rPr lang="sv-SE" sz="2400" b="0"/>
              <a:t>i Södermanlands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1611213363"/>
              </p:ext>
            </p:extLst>
          </p:nvPr>
        </p:nvGraphicFramePr>
        <p:xfrm>
          <a:off x="6164962" y="106615"/>
          <a:ext cx="4871338" cy="6535937"/>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368529">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34505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1427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a:rPr>
                        <a:t>2021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44742">
                <a:tc>
                  <a:txBody>
                    <a:bodyPr/>
                    <a:lstStyle/>
                    <a:p>
                      <a:pPr algn="l" rtl="0" fontAlgn="ctr"/>
                      <a:r>
                        <a:rPr lang="sv-SE" sz="800" b="1" i="0" u="none" strike="noStrike" dirty="0">
                          <a:solidFill>
                            <a:srgbClr val="000000"/>
                          </a:solidFill>
                          <a:effectLst/>
                          <a:latin typeface="Futura Std Book" panose="020B0502020204020303" pitchFamily="34" charset="0"/>
                        </a:rPr>
                        <a:t>Södermanlands län</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51482">
                <a:tc>
                  <a:txBody>
                    <a:bodyPr/>
                    <a:lstStyle/>
                    <a:p>
                      <a:pPr algn="l" rtl="0" fontAlgn="ctr"/>
                      <a:r>
                        <a:rPr lang="sv-SE" sz="800" b="0" i="0" u="none" strike="noStrike">
                          <a:solidFill>
                            <a:srgbClr val="000000"/>
                          </a:solidFill>
                          <a:effectLst/>
                          <a:latin typeface="Futura Std Book" panose="020B0502020204020303" pitchFamily="34" charset="0"/>
                        </a:rPr>
                        <a:t>Eskilstuna</a:t>
                      </a:r>
                    </a:p>
                  </a:txBody>
                  <a:tcPr marL="180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a:rPr>
                        <a:t>50</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293360832"/>
                  </a:ext>
                </a:extLst>
              </a:tr>
              <a:tr h="551482">
                <a:tc>
                  <a:txBody>
                    <a:bodyPr/>
                    <a:lstStyle/>
                    <a:p>
                      <a:pPr algn="l" rtl="0" fontAlgn="ctr"/>
                      <a:r>
                        <a:rPr lang="sv-SE" sz="800" b="0" i="0" u="none" strike="noStrike">
                          <a:solidFill>
                            <a:srgbClr val="000000"/>
                          </a:solidFill>
                          <a:effectLst/>
                          <a:latin typeface="Futura Std Book" panose="020B0502020204020303" pitchFamily="34" charset="0"/>
                        </a:rPr>
                        <a:t>Flen</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1559525621"/>
                  </a:ext>
                </a:extLst>
              </a:tr>
              <a:tr h="551482">
                <a:tc>
                  <a:txBody>
                    <a:bodyPr/>
                    <a:lstStyle/>
                    <a:p>
                      <a:pPr algn="l" rtl="0" fontAlgn="ctr"/>
                      <a:r>
                        <a:rPr lang="sv-SE" sz="800" b="0" i="0" u="none" strike="noStrike">
                          <a:solidFill>
                            <a:srgbClr val="000000"/>
                          </a:solidFill>
                          <a:effectLst/>
                          <a:latin typeface="Futura Std Book" panose="020B0502020204020303" pitchFamily="34" charset="0"/>
                        </a:rPr>
                        <a:t>Gnesta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82</a:t>
                      </a:r>
                    </a:p>
                  </a:txBody>
                  <a:tcPr marL="9525" marR="9525" marT="9525" marB="0" anchor="ctr"/>
                </a:tc>
                <a:extLst>
                  <a:ext uri="{0D108BD9-81ED-4DB2-BD59-A6C34878D82A}">
                    <a16:rowId xmlns:a16="http://schemas.microsoft.com/office/drawing/2014/main" val="1947986397"/>
                  </a:ext>
                </a:extLst>
              </a:tr>
              <a:tr h="551482">
                <a:tc>
                  <a:txBody>
                    <a:bodyPr/>
                    <a:lstStyle/>
                    <a:p>
                      <a:pPr algn="l" rtl="0" fontAlgn="ctr"/>
                      <a:r>
                        <a:rPr lang="sv-SE" sz="800" b="0" i="0" u="none" strike="noStrike">
                          <a:solidFill>
                            <a:srgbClr val="000000"/>
                          </a:solidFill>
                          <a:effectLst/>
                          <a:latin typeface="Futura Std Book" panose="020B0502020204020303" pitchFamily="34" charset="0"/>
                        </a:rPr>
                        <a:t>Katrineholm</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2325918200"/>
                  </a:ext>
                </a:extLst>
              </a:tr>
              <a:tr h="551482">
                <a:tc>
                  <a:txBody>
                    <a:bodyPr/>
                    <a:lstStyle/>
                    <a:p>
                      <a:pPr algn="l" rtl="0" fontAlgn="ctr"/>
                      <a:r>
                        <a:rPr lang="sv-SE" sz="800" b="0" i="0" u="none" strike="noStrike" dirty="0">
                          <a:solidFill>
                            <a:srgbClr val="000000"/>
                          </a:solidFill>
                          <a:effectLst/>
                          <a:latin typeface="Futura Std Book" panose="020B0502020204020303" pitchFamily="34" charset="0"/>
                        </a:rPr>
                        <a:t>Nyköping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87</a:t>
                      </a:r>
                    </a:p>
                  </a:txBody>
                  <a:tcPr marL="9525" marR="9525" marT="9525" marB="0" anchor="ctr"/>
                </a:tc>
                <a:extLst>
                  <a:ext uri="{0D108BD9-81ED-4DB2-BD59-A6C34878D82A}">
                    <a16:rowId xmlns:a16="http://schemas.microsoft.com/office/drawing/2014/main" val="3944598109"/>
                  </a:ext>
                </a:extLst>
              </a:tr>
              <a:tr h="551482">
                <a:tc>
                  <a:txBody>
                    <a:bodyPr/>
                    <a:lstStyle/>
                    <a:p>
                      <a:pPr algn="l" rtl="0" fontAlgn="ctr"/>
                      <a:r>
                        <a:rPr lang="sv-SE" sz="800" b="0" i="0" u="none" strike="noStrike">
                          <a:solidFill>
                            <a:srgbClr val="000000"/>
                          </a:solidFill>
                          <a:effectLst/>
                          <a:latin typeface="Futura Std Book" panose="020B0502020204020303" pitchFamily="34" charset="0"/>
                        </a:rPr>
                        <a:t>Oxelösund</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mn-lt"/>
                          <a:ea typeface="+mn-ea"/>
                          <a:cs typeface="+mn-cs"/>
                        </a:rPr>
                        <a:t>i.u</a:t>
                      </a:r>
                      <a:r>
                        <a:rPr kumimoji="0" lang="sv-SE" sz="800" b="0" i="0" u="none" strike="noStrike" kern="1200" cap="none" spc="0" normalizeH="0" baseline="0" noProof="0" dirty="0">
                          <a:ln>
                            <a:noFill/>
                          </a:ln>
                          <a:solidFill>
                            <a:srgbClr val="000000"/>
                          </a:solidFill>
                          <a:effectLst/>
                          <a:uLnTx/>
                          <a:uFillTx/>
                          <a:latin typeface="+mn-lt"/>
                          <a:ea typeface="+mn-ea"/>
                          <a:cs typeface="+mn-cs"/>
                        </a:rPr>
                        <a:t>.</a:t>
                      </a:r>
                    </a:p>
                  </a:txBody>
                  <a:tcPr marL="9525" marR="9525" marT="9525" marB="0" anchor="ctr"/>
                </a:tc>
                <a:extLst>
                  <a:ext uri="{0D108BD9-81ED-4DB2-BD59-A6C34878D82A}">
                    <a16:rowId xmlns:a16="http://schemas.microsoft.com/office/drawing/2014/main" val="3208508909"/>
                  </a:ext>
                </a:extLst>
              </a:tr>
              <a:tr h="551482">
                <a:tc>
                  <a:txBody>
                    <a:bodyPr/>
                    <a:lstStyle/>
                    <a:p>
                      <a:pPr algn="l" rtl="0" fontAlgn="ctr"/>
                      <a:r>
                        <a:rPr lang="sv-SE" sz="800" b="0" i="0" u="none" strike="noStrike" dirty="0">
                          <a:solidFill>
                            <a:srgbClr val="000000"/>
                          </a:solidFill>
                          <a:effectLst/>
                          <a:latin typeface="Futura Std Book" panose="020B0502020204020303" pitchFamily="34" charset="0"/>
                        </a:rPr>
                        <a:t>Strängnäs</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121273573"/>
                  </a:ext>
                </a:extLst>
              </a:tr>
              <a:tr h="551482">
                <a:tc>
                  <a:txBody>
                    <a:bodyPr/>
                    <a:lstStyle/>
                    <a:p>
                      <a:pPr algn="l" rtl="0" fontAlgn="ctr"/>
                      <a:r>
                        <a:rPr lang="sv-SE" sz="800" b="0" i="0" u="none" strike="noStrike">
                          <a:solidFill>
                            <a:srgbClr val="000000"/>
                          </a:solidFill>
                          <a:effectLst/>
                          <a:latin typeface="Futura Std Book" panose="020B0502020204020303" pitchFamily="34" charset="0"/>
                        </a:rPr>
                        <a:t>Trosa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48</a:t>
                      </a:r>
                    </a:p>
                  </a:txBody>
                  <a:tcPr marL="9525" marR="9525" marT="9525" marB="0" anchor="ctr"/>
                </a:tc>
                <a:extLst>
                  <a:ext uri="{0D108BD9-81ED-4DB2-BD59-A6C34878D82A}">
                    <a16:rowId xmlns:a16="http://schemas.microsoft.com/office/drawing/2014/main" val="1084239425"/>
                  </a:ext>
                </a:extLst>
              </a:tr>
              <a:tr h="551482">
                <a:tc>
                  <a:txBody>
                    <a:bodyPr/>
                    <a:lstStyle/>
                    <a:p>
                      <a:pPr algn="l" rtl="0" fontAlgn="ctr"/>
                      <a:r>
                        <a:rPr lang="sv-SE" sz="800" b="0" i="0" u="none" strike="noStrike">
                          <a:solidFill>
                            <a:srgbClr val="000000"/>
                          </a:solidFill>
                          <a:effectLst/>
                          <a:latin typeface="Futura Std Book" panose="020B0502020204020303" pitchFamily="34" charset="0"/>
                        </a:rPr>
                        <a:t>Vingåker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mn-lt"/>
                          <a:ea typeface="+mn-ea"/>
                          <a:cs typeface="+mn-cs"/>
                        </a:rPr>
                        <a:t>i.u</a:t>
                      </a:r>
                      <a:r>
                        <a:rPr kumimoji="0" lang="sv-SE" sz="800" b="0" i="0" u="none" strike="noStrike" kern="1200" cap="none" spc="0" normalizeH="0" baseline="0" noProof="0" dirty="0">
                          <a:ln>
                            <a:noFill/>
                          </a:ln>
                          <a:solidFill>
                            <a:srgbClr val="000000"/>
                          </a:solidFill>
                          <a:effectLst/>
                          <a:uLnTx/>
                          <a:uFillTx/>
                          <a:latin typeface="+mn-lt"/>
                          <a:ea typeface="+mn-ea"/>
                          <a:cs typeface="+mn-cs"/>
                        </a:rPr>
                        <a:t>.</a:t>
                      </a:r>
                    </a:p>
                  </a:txBody>
                  <a:tcPr marL="9525" marR="9525" marT="9525" marB="0" anchor="ctr"/>
                </a:tc>
                <a:extLst>
                  <a:ext uri="{0D108BD9-81ED-4DB2-BD59-A6C34878D82A}">
                    <a16:rowId xmlns:a16="http://schemas.microsoft.com/office/drawing/2014/main" val="2047465816"/>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a:blip r:embed="rId2"/>
          <a:srcRect l="10" r="10"/>
          <a:stretch>
            <a:fillRect/>
          </a:stretch>
        </p:blipFill>
        <p:spPr>
          <a:xfrm>
            <a:off x="6468536" y="0"/>
            <a:ext cx="5723466" cy="6858000"/>
          </a:xfrm>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393253" y="1628776"/>
            <a:ext cx="5494799" cy="3985812"/>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hlinkClick r:id="rId3">
                  <a:extLst>
                    <a:ext uri="{A12FA001-AC4F-418D-AE19-62706E023703}">
                      <ahyp:hlinkClr xmlns="" xmlns:ahyp="http://schemas.microsoft.com/office/drawing/2018/hyperlinkcolor" val="tx"/>
                    </a:ext>
                  </a:extLst>
                </a:hlinkClick>
              </a:rPr>
              <a:t>https://stockholmbusinessalliance.se/material/?cat=konjunkturrapporter</a:t>
            </a:r>
            <a:endParaRPr lang="sv-SE" sz="1200" u="sng" dirty="0">
              <a:solidFill>
                <a:schemeClr val="bg1"/>
              </a:solidFill>
            </a:endParaRPr>
          </a:p>
          <a:p>
            <a:r>
              <a:rPr lang="sv-SE" sz="1200" dirty="0">
                <a:solidFill>
                  <a:schemeClr val="bg1"/>
                </a:solidFill>
              </a:rPr>
              <a:t>Frågor kan ställas till </a:t>
            </a:r>
            <a:r>
              <a:rPr lang="sv-SE" sz="1200" dirty="0" smtClean="0">
                <a:solidFill>
                  <a:schemeClr val="bg1"/>
                </a:solidFill>
              </a:rPr>
              <a:t>Viktor Gustafsson </a:t>
            </a:r>
            <a:r>
              <a:rPr lang="sv-SE" sz="1200" dirty="0">
                <a:solidFill>
                  <a:schemeClr val="bg1"/>
                </a:solidFill>
              </a:rPr>
              <a:t>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34304" y="316773"/>
            <a:ext cx="5765327"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4"/>
          <a:stretch>
            <a:fillRect/>
          </a:stretch>
        </p:blipFill>
        <p:spPr>
          <a:xfrm>
            <a:off x="6468536" y="0"/>
            <a:ext cx="5808555"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gräs, utomhus, byggnad, himmel&#10;&#10;Automatiskt genererad beskrivning">
            <a:extLst>
              <a:ext uri="{FF2B5EF4-FFF2-40B4-BE49-F238E27FC236}">
                <a16:creationId xmlns:a16="http://schemas.microsoft.com/office/drawing/2014/main" id="{EBC3996B-A28E-4168-99A9-AAA301EC8B7D}"/>
              </a:ext>
            </a:extLst>
          </p:cNvPr>
          <p:cNvPicPr>
            <a:picLocks noGrp="1" noChangeAspect="1"/>
          </p:cNvPicPr>
          <p:nvPr>
            <p:ph type="pic" sz="quarter" idx="13"/>
          </p:nvPr>
        </p:nvPicPr>
        <p:blipFill>
          <a:blip r:embed="rId2"/>
          <a:srcRect t="2499" b="2499"/>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01624" y="1095375"/>
            <a:ext cx="5204202" cy="4388840"/>
          </a:xfrm>
        </p:spPr>
        <p:txBody>
          <a:bodyPr/>
          <a:lstStyle/>
          <a:p>
            <a:pPr>
              <a:lnSpc>
                <a:spcPct val="107000"/>
              </a:lnSpc>
              <a:spcAft>
                <a:spcPts val="800"/>
              </a:spcAft>
            </a:pPr>
            <a:r>
              <a:rPr lang="sv-SE" sz="1100" b="1" dirty="0">
                <a:effectLst/>
                <a:ea typeface="Minion Pro" panose="02040503050201020203" pitchFamily="18" charset="0"/>
                <a:cs typeface="Times New Roman" panose="02020603050405020304" pitchFamily="18" charset="0"/>
              </a:rPr>
              <a:t>2020 präglades starkt av efterdyningarna av Covid-19 pandemin. </a:t>
            </a:r>
            <a:r>
              <a:rPr lang="sv-SE" sz="1100" b="1" dirty="0">
                <a:ea typeface="Minion Pro" panose="02040503050201020203" pitchFamily="18" charset="0"/>
                <a:cs typeface="Times New Roman" panose="02020603050405020304" pitchFamily="18" charset="0"/>
              </a:rPr>
              <a:t>U</a:t>
            </a:r>
            <a:r>
              <a:rPr lang="sv-SE" sz="1100" b="1" dirty="0">
                <a:effectLst/>
                <a:ea typeface="Minion Pro" panose="02040503050201020203" pitchFamily="18" charset="0"/>
                <a:cs typeface="Times New Roman" panose="02020603050405020304" pitchFamily="18" charset="0"/>
              </a:rPr>
              <a:t>nder  2021 har det däremot skett en stark återhämtning vilket även fortsätter under det fjärde kvartalet. Arbetsmarknaden stärks med 2 100 färre arbetslösa. </a:t>
            </a:r>
            <a:r>
              <a:rPr lang="sv-SE" sz="1100" b="1" dirty="0">
                <a:ea typeface="Minion Pro" panose="02040503050201020203" pitchFamily="18" charset="0"/>
                <a:cs typeface="Times New Roman" panose="02020603050405020304" pitchFamily="18" charset="0"/>
              </a:rPr>
              <a:t>A</a:t>
            </a:r>
            <a:r>
              <a:rPr lang="sv-SE" sz="1100" b="1" dirty="0">
                <a:effectLst/>
                <a:ea typeface="Minion Pro" panose="02040503050201020203" pitchFamily="18" charset="0"/>
                <a:cs typeface="Times New Roman" panose="02020603050405020304" pitchFamily="18" charset="0"/>
              </a:rPr>
              <a:t>ntalet lediga jobb ökar kraftigt och antalet varslade personer minskar. Samtidigt växer lönesumman</a:t>
            </a:r>
            <a:r>
              <a:rPr lang="sv-SE" sz="1100" b="1" dirty="0">
                <a:ea typeface="Minion Pro" panose="02040503050201020203" pitchFamily="18" charset="0"/>
                <a:cs typeface="Times New Roman" panose="02020603050405020304" pitchFamily="18" charset="0"/>
              </a:rPr>
              <a:t> och</a:t>
            </a:r>
            <a:r>
              <a:rPr lang="sv-SE" sz="1100" b="1" dirty="0">
                <a:effectLst/>
                <a:ea typeface="Minion Pro" panose="02040503050201020203" pitchFamily="18" charset="0"/>
                <a:cs typeface="Times New Roman" panose="02020603050405020304" pitchFamily="18" charset="0"/>
              </a:rPr>
              <a:t> befolkningen. Dessutom återhämtar sig besöksnäringen med fler kommersiella övernattningar. Det fjärde kvartalet bjuder därmed på många positiva nyheter.</a:t>
            </a:r>
            <a:endParaRPr lang="sv-SE" sz="1100" dirty="0">
              <a:effectLst/>
              <a:ea typeface="Minion Pro" panose="02040503050201020203" pitchFamily="18" charset="0"/>
              <a:cs typeface="Times New Roman" panose="02020603050405020304" pitchFamily="18" charset="0"/>
            </a:endParaRPr>
          </a:p>
          <a:p>
            <a:pPr>
              <a:lnSpc>
                <a:spcPct val="107000"/>
              </a:lnSpc>
              <a:spcAft>
                <a:spcPts val="800"/>
              </a:spcAft>
            </a:pPr>
            <a:r>
              <a:rPr lang="sv-SE" sz="1100" dirty="0">
                <a:effectLst/>
                <a:ea typeface="Minion Pro" panose="02040503050201020203" pitchFamily="18" charset="0"/>
                <a:cs typeface="Times New Roman" panose="02020603050405020304" pitchFamily="18" charset="0"/>
              </a:rPr>
              <a:t>Positivt för den ekonomiska utvecklingen är att lönesumman i privat sektor ökar med 6,8 procent och en liknande utveckling syns i relation till den totala lönesumman, per sysselsatt och invånare. Därtill ökar nyföretagandet i länet med 19 procent men samtidigt ser vi en ökning av antalet konkurser med 62 procent. Besöksnäringen fortsätter däremot sin återhämtning och under kvartalet ökade antalet kommersiella övernattningar med 50 procent i länet.</a:t>
            </a:r>
          </a:p>
          <a:p>
            <a:pPr>
              <a:lnSpc>
                <a:spcPct val="107000"/>
              </a:lnSpc>
              <a:spcAft>
                <a:spcPts val="800"/>
              </a:spcAft>
            </a:pPr>
            <a:r>
              <a:rPr lang="sv-SE" sz="1100" dirty="0">
                <a:effectLst/>
                <a:ea typeface="Minion Pro" panose="02040503050201020203" pitchFamily="18" charset="0"/>
                <a:cs typeface="Times New Roman" panose="02020603050405020304" pitchFamily="18" charset="0"/>
              </a:rPr>
              <a:t>Signalerna på arbetsmarknaden är övervägande positiva. Arbetslösheten minskar med 1,1 procentenheter, eller drygt 2 100 personer i länet som helhet och 1,5 procentenheter i Eskilstuna. Samtidigt ser vi att antalet jobb ökar stadigt och antalet varsel minskar. Däremot minskar även sysselsättningen med 2,4 procent vilket motsvarar 3 200 personer.</a:t>
            </a:r>
          </a:p>
          <a:p>
            <a:pPr>
              <a:lnSpc>
                <a:spcPct val="107000"/>
              </a:lnSpc>
              <a:spcAft>
                <a:spcPts val="800"/>
              </a:spcAft>
            </a:pPr>
            <a:r>
              <a:rPr lang="sv-SE" sz="1100" dirty="0">
                <a:effectLst/>
                <a:ea typeface="Minion Pro" panose="02040503050201020203" pitchFamily="18" charset="0"/>
                <a:cs typeface="Times New Roman" panose="02020603050405020304" pitchFamily="18" charset="0"/>
              </a:rPr>
              <a:t>Antalet invånare ökar med 0,8 procent i länet vilket motsvarar 2 400 personer medan befolkningen ökar med 0,6 procent eller 600 personer i Eskilstuna. Däremot ser vi en svag minskning av bostadsbyggandet och jämfört med samma kvartal förra året minskar antalet påbörjade lägenheter med 3 procent i länet.</a:t>
            </a:r>
          </a:p>
          <a:p>
            <a:r>
              <a:rPr lang="sv-SE" sz="1100" dirty="0">
                <a:latin typeface="+mj-lt"/>
              </a:rPr>
              <a:t>Staffan Ingvarsson</a:t>
            </a:r>
            <a:br>
              <a:rPr lang="sv-SE" sz="1100" dirty="0">
                <a:latin typeface="+mj-lt"/>
              </a:rPr>
            </a:br>
            <a:r>
              <a:rPr lang="sv-SE" sz="1100" dirty="0">
                <a:latin typeface="+mj-lt"/>
              </a:rPr>
              <a:t>VD Stockholm Business Region</a:t>
            </a:r>
          </a:p>
          <a:p>
            <a:endParaRPr lang="sv-SE" dirty="0">
              <a:latin typeface="+mj-lt"/>
            </a:endParaRPr>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01624" y="83890"/>
            <a:ext cx="5204202" cy="857862"/>
          </a:xfrm>
        </p:spPr>
        <p:txBody>
          <a:bodyPr/>
          <a:lstStyle/>
          <a:p>
            <a:r>
              <a:rPr lang="sv-SE" sz="2400" dirty="0"/>
              <a:t>Tydlig återhämtning</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sv-SE" b="1" dirty="0">
                <a:latin typeface="+mj-lt"/>
                <a:ea typeface="+mj-ea"/>
                <a:cs typeface="+mj-cs"/>
              </a:rPr>
              <a:t>Konjunkturläget i Södermanland, 2021 kv4</a:t>
            </a:r>
          </a:p>
        </p:txBody>
      </p:sp>
      <p:sp>
        <p:nvSpPr>
          <p:cNvPr id="20" name="textruta 19">
            <a:extLst>
              <a:ext uri="{FF2B5EF4-FFF2-40B4-BE49-F238E27FC236}">
                <a16:creationId xmlns:a16="http://schemas.microsoft.com/office/drawing/2014/main" id="{7639E258-AF04-43C4-8A3B-454C3E512DD0}"/>
              </a:ext>
            </a:extLst>
          </p:cNvPr>
          <p:cNvSpPr txBox="1"/>
          <p:nvPr/>
        </p:nvSpPr>
        <p:spPr>
          <a:xfrm>
            <a:off x="515920" y="5521860"/>
            <a:ext cx="3054041" cy="215444"/>
          </a:xfrm>
          <a:prstGeom prst="rect">
            <a:avLst/>
          </a:prstGeom>
          <a:noFill/>
        </p:spPr>
        <p:txBody>
          <a:bodyPr wrap="none" rtlCol="0">
            <a:spAutoFit/>
          </a:bodyPr>
          <a:lstStyle/>
          <a:p>
            <a:r>
              <a:rPr lang="sv-SE" sz="800" dirty="0">
                <a:latin typeface="+mj-lt"/>
                <a:cs typeface="Arial" panose="020B0604020202020204" pitchFamily="34" charset="0"/>
              </a:rPr>
              <a:t>* Förändring i arbetslösheten visas i procentenheter, ej i procent</a:t>
            </a:r>
          </a:p>
        </p:txBody>
      </p:sp>
      <p:graphicFrame>
        <p:nvGraphicFramePr>
          <p:cNvPr id="55" name="Tabell 54">
            <a:extLst>
              <a:ext uri="{FF2B5EF4-FFF2-40B4-BE49-F238E27FC236}">
                <a16:creationId xmlns:a16="http://schemas.microsoft.com/office/drawing/2014/main" id="{925E7A8D-6F91-4DFE-96A4-7DBCD798C86A}"/>
              </a:ext>
            </a:extLst>
          </p:cNvPr>
          <p:cNvGraphicFramePr>
            <a:graphicFrameLocks noGrp="1"/>
          </p:cNvGraphicFramePr>
          <p:nvPr>
            <p:extLst>
              <p:ext uri="{D42A27DB-BD31-4B8C-83A1-F6EECF244321}">
                <p14:modId xmlns:p14="http://schemas.microsoft.com/office/powerpoint/2010/main" val="2812392583"/>
              </p:ext>
            </p:extLst>
          </p:nvPr>
        </p:nvGraphicFramePr>
        <p:xfrm>
          <a:off x="595236" y="1628775"/>
          <a:ext cx="4869990" cy="3792279"/>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3">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a:latin typeface="+mj-lt"/>
                          <a:cs typeface="Arial" panose="020B0604020202020204" pitchFamily="34" charset="0"/>
                        </a:rPr>
                        <a:t>Södermanlands län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a:latin typeface="+mj-lt"/>
                          <a:cs typeface="Arial" panose="020B0604020202020204" pitchFamily="34" charset="0"/>
                        </a:rPr>
                        <a:t>Eskilstuna kommun</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3">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131 000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9 783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4 384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-1,1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-1,5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10" name="Bild 9" descr="Spela upp">
            <a:extLst>
              <a:ext uri="{FF2B5EF4-FFF2-40B4-BE49-F238E27FC236}">
                <a16:creationId xmlns:a16="http://schemas.microsoft.com/office/drawing/2014/main" id="{7E415BDD-CDAF-40B1-AF96-A4EE91F64F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624935" y="2436628"/>
            <a:ext cx="180000" cy="180000"/>
          </a:xfrm>
          <a:prstGeom prst="rect">
            <a:avLst/>
          </a:prstGeom>
        </p:spPr>
      </p:pic>
      <p:pic>
        <p:nvPicPr>
          <p:cNvPr id="15" name="Bild 14" descr="Spela upp">
            <a:extLst>
              <a:ext uri="{FF2B5EF4-FFF2-40B4-BE49-F238E27FC236}">
                <a16:creationId xmlns:a16="http://schemas.microsoft.com/office/drawing/2014/main" id="{06C748F2-8A11-4584-AC33-9198647DC0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3624935" y="3044116"/>
            <a:ext cx="180000" cy="180000"/>
          </a:xfrm>
          <a:prstGeom prst="rect">
            <a:avLst/>
          </a:prstGeom>
        </p:spPr>
      </p:pic>
      <p:pic>
        <p:nvPicPr>
          <p:cNvPr id="16" name="Bild 15" descr="Spela upp">
            <a:extLst>
              <a:ext uri="{FF2B5EF4-FFF2-40B4-BE49-F238E27FC236}">
                <a16:creationId xmlns:a16="http://schemas.microsoft.com/office/drawing/2014/main" id="{2247A2ED-C356-4B30-B322-C733254676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flipV="1">
            <a:off x="3624935" y="3347860"/>
            <a:ext cx="180000" cy="180000"/>
          </a:xfrm>
          <a:prstGeom prst="rect">
            <a:avLst/>
          </a:prstGeom>
        </p:spPr>
      </p:pic>
      <p:pic>
        <p:nvPicPr>
          <p:cNvPr id="17" name="Bild 16" descr="Spela upp">
            <a:extLst>
              <a:ext uri="{FF2B5EF4-FFF2-40B4-BE49-F238E27FC236}">
                <a16:creationId xmlns:a16="http://schemas.microsoft.com/office/drawing/2014/main" id="{2D456450-CAD1-497A-A25E-179E4EB0A1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flipH="1" flipV="1">
            <a:off x="3624935" y="3651604"/>
            <a:ext cx="180000" cy="180000"/>
          </a:xfrm>
          <a:prstGeom prst="rect">
            <a:avLst/>
          </a:prstGeom>
        </p:spPr>
      </p:pic>
      <p:pic>
        <p:nvPicPr>
          <p:cNvPr id="18" name="Bild 17" descr="Spela upp">
            <a:extLst>
              <a:ext uri="{FF2B5EF4-FFF2-40B4-BE49-F238E27FC236}">
                <a16:creationId xmlns:a16="http://schemas.microsoft.com/office/drawing/2014/main" id="{F09A2909-C73E-4871-B257-EFE4CADD4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6200000" flipH="1" flipV="1">
            <a:off x="3624935" y="3955348"/>
            <a:ext cx="180000" cy="180000"/>
          </a:xfrm>
          <a:prstGeom prst="rect">
            <a:avLst/>
          </a:prstGeom>
        </p:spPr>
      </p:pic>
      <p:pic>
        <p:nvPicPr>
          <p:cNvPr id="19" name="Bild 18" descr="Spela upp">
            <a:extLst>
              <a:ext uri="{FF2B5EF4-FFF2-40B4-BE49-F238E27FC236}">
                <a16:creationId xmlns:a16="http://schemas.microsoft.com/office/drawing/2014/main" id="{CD70CAA5-959A-4F80-B074-83A842C175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a:off x="3624935" y="4259092"/>
            <a:ext cx="180000" cy="180000"/>
          </a:xfrm>
          <a:prstGeom prst="rect">
            <a:avLst/>
          </a:prstGeom>
        </p:spPr>
      </p:pic>
      <p:pic>
        <p:nvPicPr>
          <p:cNvPr id="21" name="Bild 20" descr="Spela upp">
            <a:extLst>
              <a:ext uri="{FF2B5EF4-FFF2-40B4-BE49-F238E27FC236}">
                <a16:creationId xmlns:a16="http://schemas.microsoft.com/office/drawing/2014/main" id="{0CBFF640-D01D-49B9-932D-ACBCD2EB2A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6200000">
            <a:off x="3624935" y="4562836"/>
            <a:ext cx="180000" cy="180000"/>
          </a:xfrm>
          <a:prstGeom prst="rect">
            <a:avLst/>
          </a:prstGeom>
        </p:spPr>
      </p:pic>
      <p:pic>
        <p:nvPicPr>
          <p:cNvPr id="22" name="Bild 21" descr="Spela upp">
            <a:extLst>
              <a:ext uri="{FF2B5EF4-FFF2-40B4-BE49-F238E27FC236}">
                <a16:creationId xmlns:a16="http://schemas.microsoft.com/office/drawing/2014/main" id="{43F4A7B5-9E04-4A17-8533-E37255FF10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a:off x="3624935" y="4866580"/>
            <a:ext cx="180000" cy="180000"/>
          </a:xfrm>
          <a:prstGeom prst="rect">
            <a:avLst/>
          </a:prstGeom>
        </p:spPr>
      </p:pic>
      <p:pic>
        <p:nvPicPr>
          <p:cNvPr id="23" name="Bild 22" descr="Spela upp">
            <a:extLst>
              <a:ext uri="{FF2B5EF4-FFF2-40B4-BE49-F238E27FC236}">
                <a16:creationId xmlns:a16="http://schemas.microsoft.com/office/drawing/2014/main" id="{E8AD2DAC-F444-4EFC-9B92-E9AE43A0E2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624935" y="5170323"/>
            <a:ext cx="180000" cy="180000"/>
          </a:xfrm>
          <a:prstGeom prst="rect">
            <a:avLst/>
          </a:prstGeom>
        </p:spPr>
      </p:pic>
      <p:pic>
        <p:nvPicPr>
          <p:cNvPr id="26" name="Bild 25" descr="Spela upp">
            <a:extLst>
              <a:ext uri="{FF2B5EF4-FFF2-40B4-BE49-F238E27FC236}">
                <a16:creationId xmlns:a16="http://schemas.microsoft.com/office/drawing/2014/main" id="{2099CB54-9C79-4F25-9D76-00A1A058C2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5261631" y="3044116"/>
            <a:ext cx="180000" cy="180000"/>
          </a:xfrm>
          <a:prstGeom prst="rect">
            <a:avLst/>
          </a:prstGeom>
        </p:spPr>
      </p:pic>
      <p:pic>
        <p:nvPicPr>
          <p:cNvPr id="28" name="Bild 27" descr="Spela upp">
            <a:extLst>
              <a:ext uri="{FF2B5EF4-FFF2-40B4-BE49-F238E27FC236}">
                <a16:creationId xmlns:a16="http://schemas.microsoft.com/office/drawing/2014/main" id="{343D51EC-D206-47CE-91C3-8BAA110A35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flipV="1">
            <a:off x="5261631" y="3651604"/>
            <a:ext cx="180000" cy="180000"/>
          </a:xfrm>
          <a:prstGeom prst="rect">
            <a:avLst/>
          </a:prstGeom>
        </p:spPr>
      </p:pic>
      <p:pic>
        <p:nvPicPr>
          <p:cNvPr id="29" name="Bild 28" descr="Spela upp">
            <a:extLst>
              <a:ext uri="{FF2B5EF4-FFF2-40B4-BE49-F238E27FC236}">
                <a16:creationId xmlns:a16="http://schemas.microsoft.com/office/drawing/2014/main" id="{E3943B3B-31A4-4C00-9778-D6D98540E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flipH="1" flipV="1">
            <a:off x="5261631" y="3955348"/>
            <a:ext cx="180000" cy="180000"/>
          </a:xfrm>
          <a:prstGeom prst="rect">
            <a:avLst/>
          </a:prstGeom>
        </p:spPr>
      </p:pic>
      <p:pic>
        <p:nvPicPr>
          <p:cNvPr id="30" name="Bild 29" descr="Spela upp">
            <a:extLst>
              <a:ext uri="{FF2B5EF4-FFF2-40B4-BE49-F238E27FC236}">
                <a16:creationId xmlns:a16="http://schemas.microsoft.com/office/drawing/2014/main" id="{5FBC2458-EF81-4FB8-8C97-866495548B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a:off x="5261631" y="4259092"/>
            <a:ext cx="180000" cy="180000"/>
          </a:xfrm>
          <a:prstGeom prst="rect">
            <a:avLst/>
          </a:prstGeom>
        </p:spPr>
      </p:pic>
      <p:pic>
        <p:nvPicPr>
          <p:cNvPr id="31" name="Bild 30" descr="Spela upp">
            <a:extLst>
              <a:ext uri="{FF2B5EF4-FFF2-40B4-BE49-F238E27FC236}">
                <a16:creationId xmlns:a16="http://schemas.microsoft.com/office/drawing/2014/main" id="{F6E79AFE-07A8-46A0-AC57-FF6B984721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5253085" y="4562836"/>
            <a:ext cx="180000" cy="180000"/>
          </a:xfrm>
          <a:prstGeom prst="rect">
            <a:avLst/>
          </a:prstGeom>
        </p:spPr>
      </p:pic>
      <p:pic>
        <p:nvPicPr>
          <p:cNvPr id="33" name="Bild 32" descr="Spela upp">
            <a:extLst>
              <a:ext uri="{FF2B5EF4-FFF2-40B4-BE49-F238E27FC236}">
                <a16:creationId xmlns:a16="http://schemas.microsoft.com/office/drawing/2014/main" id="{509C2B9A-01DA-45E2-9990-4943868FBD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5253085" y="5170323"/>
            <a:ext cx="180000" cy="180000"/>
          </a:xfrm>
          <a:prstGeom prst="rect">
            <a:avLst/>
          </a:prstGeom>
        </p:spPr>
      </p:pic>
      <p:pic>
        <p:nvPicPr>
          <p:cNvPr id="27" name="Bild 26" descr="Spela upp">
            <a:extLst>
              <a:ext uri="{FF2B5EF4-FFF2-40B4-BE49-F238E27FC236}">
                <a16:creationId xmlns:a16="http://schemas.microsoft.com/office/drawing/2014/main" id="{82D8AB81-DEF1-4BF4-AD65-73F0683FB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619415" y="2754341"/>
            <a:ext cx="180000" cy="180000"/>
          </a:xfrm>
          <a:prstGeom prst="rect">
            <a:avLst/>
          </a:prstGeom>
        </p:spPr>
      </p:pic>
      <p:pic>
        <p:nvPicPr>
          <p:cNvPr id="34" name="Bild 33" descr="Spela upp">
            <a:extLst>
              <a:ext uri="{FF2B5EF4-FFF2-40B4-BE49-F238E27FC236}">
                <a16:creationId xmlns:a16="http://schemas.microsoft.com/office/drawing/2014/main" id="{410F08E7-FD52-4A53-A067-F9B206EF0A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a:off x="5258786" y="2752915"/>
            <a:ext cx="180000" cy="180000"/>
          </a:xfrm>
          <a:prstGeom prst="rect">
            <a:avLst/>
          </a:prstGeom>
        </p:spPr>
      </p:pic>
      <p:pic>
        <p:nvPicPr>
          <p:cNvPr id="35" name="Bild 34" descr="Spela upp">
            <a:extLst>
              <a:ext uri="{FF2B5EF4-FFF2-40B4-BE49-F238E27FC236}">
                <a16:creationId xmlns:a16="http://schemas.microsoft.com/office/drawing/2014/main" id="{851DE73D-DD03-40B5-BED8-301D39F1C1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a:off x="5251659" y="4869795"/>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Södermanlands län</a:t>
            </a:r>
            <a:r>
              <a:rPr lang="sv-SE" sz="1400" dirty="0"/>
              <a:t/>
            </a:r>
            <a:br>
              <a:rPr lang="sv-SE" sz="1400" dirty="0"/>
            </a:br>
            <a:r>
              <a:rPr lang="sv-SE" sz="1200" dirty="0"/>
              <a:t>Index 100 = 2011 kv4</a:t>
            </a:r>
            <a:endParaRPr lang="sv-SE" sz="1400" dirty="0"/>
          </a:p>
        </p:txBody>
      </p:sp>
      <p:graphicFrame>
        <p:nvGraphicFramePr>
          <p:cNvPr id="48" name="Tabell 47">
            <a:extLst>
              <a:ext uri="{FF2B5EF4-FFF2-40B4-BE49-F238E27FC236}">
                <a16:creationId xmlns:a16="http://schemas.microsoft.com/office/drawing/2014/main" id="{F8B1C5E7-ED8A-4E32-8CD0-3820F4C29DA0}"/>
              </a:ext>
            </a:extLst>
          </p:cNvPr>
          <p:cNvGraphicFramePr>
            <a:graphicFrameLocks noGrp="1"/>
          </p:cNvGraphicFramePr>
          <p:nvPr>
            <p:extLst>
              <p:ext uri="{D42A27DB-BD31-4B8C-83A1-F6EECF244321}">
                <p14:modId xmlns:p14="http://schemas.microsoft.com/office/powerpoint/2010/main" val="1235905947"/>
              </p:ext>
            </p:extLst>
          </p:nvPr>
        </p:nvGraphicFramePr>
        <p:xfrm>
          <a:off x="6410058" y="1335073"/>
          <a:ext cx="4791342" cy="4421908"/>
        </p:xfrm>
        <a:graphic>
          <a:graphicData uri="http://schemas.openxmlformats.org/drawingml/2006/table">
            <a:tbl>
              <a:tblPr/>
              <a:tblGrid>
                <a:gridCol w="1463943">
                  <a:extLst>
                    <a:ext uri="{9D8B030D-6E8A-4147-A177-3AD203B41FA5}">
                      <a16:colId xmlns:a16="http://schemas.microsoft.com/office/drawing/2014/main" val="1489322541"/>
                    </a:ext>
                  </a:extLst>
                </a:gridCol>
                <a:gridCol w="833276">
                  <a:extLst>
                    <a:ext uri="{9D8B030D-6E8A-4147-A177-3AD203B41FA5}">
                      <a16:colId xmlns:a16="http://schemas.microsoft.com/office/drawing/2014/main" val="3988880931"/>
                    </a:ext>
                  </a:extLst>
                </a:gridCol>
                <a:gridCol w="812443">
                  <a:extLst>
                    <a:ext uri="{9D8B030D-6E8A-4147-A177-3AD203B41FA5}">
                      <a16:colId xmlns:a16="http://schemas.microsoft.com/office/drawing/2014/main" val="2826902145"/>
                    </a:ext>
                  </a:extLst>
                </a:gridCol>
                <a:gridCol w="840840">
                  <a:extLst>
                    <a:ext uri="{9D8B030D-6E8A-4147-A177-3AD203B41FA5}">
                      <a16:colId xmlns:a16="http://schemas.microsoft.com/office/drawing/2014/main" val="3161136372"/>
                    </a:ext>
                  </a:extLst>
                </a:gridCol>
                <a:gridCol w="840840">
                  <a:extLst>
                    <a:ext uri="{9D8B030D-6E8A-4147-A177-3AD203B41FA5}">
                      <a16:colId xmlns:a16="http://schemas.microsoft.com/office/drawing/2014/main" val="3130825502"/>
                    </a:ext>
                  </a:extLst>
                </a:gridCol>
              </a:tblGrid>
              <a:tr h="198222">
                <a:tc>
                  <a:txBody>
                    <a:bodyPr/>
                    <a:lstStyle/>
                    <a:p>
                      <a:pPr marL="0" marR="0" lvl="0" indent="0" algn="l" defTabSz="816314" rtl="0" eaLnBrk="1" fontAlgn="b" latinLnBrk="0" hangingPunct="1">
                        <a:lnSpc>
                          <a:spcPct val="100000"/>
                        </a:lnSpc>
                        <a:spcBef>
                          <a:spcPts val="0"/>
                        </a:spcBef>
                        <a:spcAft>
                          <a:spcPts val="0"/>
                        </a:spcAft>
                        <a:buClrTx/>
                        <a:buSzTx/>
                        <a:buFontTx/>
                        <a:buNone/>
                        <a:tabLst/>
                        <a:defRPr/>
                      </a:pPr>
                      <a:r>
                        <a:rPr lang="sv-SE" sz="800" b="1" i="0" u="none" strike="noStrike" dirty="0">
                          <a:solidFill>
                            <a:srgbClr val="000000"/>
                          </a:solidFill>
                          <a:effectLst/>
                          <a:latin typeface="+mn-lt"/>
                        </a:rPr>
                        <a:t>Lönesumma, total</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587581524"/>
                  </a:ext>
                </a:extLst>
              </a:tr>
              <a:tr h="198222">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557121292"/>
                  </a:ext>
                </a:extLst>
              </a:tr>
              <a:tr h="207243">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8881152"/>
                  </a:ext>
                </a:extLst>
              </a:tr>
              <a:tr h="198222">
                <a:tc>
                  <a:txBody>
                    <a:bodyPr/>
                    <a:lstStyle/>
                    <a:p>
                      <a:pPr algn="l" fontAlgn="b"/>
                      <a:r>
                        <a:rPr lang="sv-SE" sz="800" b="0" i="0" u="none" strike="noStrike" dirty="0">
                          <a:solidFill>
                            <a:srgbClr val="000000"/>
                          </a:solidFill>
                          <a:effectLst/>
                          <a:latin typeface="Futura Std Book" panose="020B0502020204020303"/>
                        </a:rPr>
                        <a:t>Sverige</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511,23</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31,91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6,66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21,40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52874795"/>
                  </a:ext>
                </a:extLst>
              </a:tr>
              <a:tr h="198222">
                <a:tc>
                  <a:txBody>
                    <a:bodyPr/>
                    <a:lstStyle/>
                    <a:p>
                      <a:pPr algn="l" fontAlgn="b"/>
                      <a:r>
                        <a:rPr lang="sv-SE" sz="800" b="0" i="0" u="none" strike="noStrike" dirty="0">
                          <a:solidFill>
                            <a:srgbClr val="000000"/>
                          </a:solidFill>
                          <a:effectLst/>
                          <a:latin typeface="Futura Std Book" panose="020B0502020204020303"/>
                        </a:rPr>
                        <a:t>Stockholmsregionen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252,82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7,01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22,88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8886352"/>
                  </a:ext>
                </a:extLst>
              </a:tr>
              <a:tr h="198222">
                <a:tc>
                  <a:txBody>
                    <a:bodyPr/>
                    <a:lstStyle/>
                    <a:p>
                      <a:pPr algn="l" fontAlgn="b"/>
                      <a:r>
                        <a:rPr lang="sv-SE" sz="800" b="1" i="0" u="none" strike="noStrike" dirty="0">
                          <a:solidFill>
                            <a:srgbClr val="000000"/>
                          </a:solidFill>
                          <a:effectLst/>
                          <a:latin typeface="Futura Std Book" panose="020B0502020204020303"/>
                        </a:rPr>
                        <a:t>Södermanlands län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10,59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0,52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16,70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63017682"/>
                  </a:ext>
                </a:extLst>
              </a:tr>
              <a:tr h="207243">
                <a:tc>
                  <a:txBody>
                    <a:bodyPr/>
                    <a:lstStyle/>
                    <a:p>
                      <a:pPr algn="l" fontAlgn="b"/>
                      <a:endParaRPr lang="sv-SE" sz="800" b="1"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62599851"/>
                  </a:ext>
                </a:extLst>
              </a:tr>
              <a:tr h="381180">
                <a:tc>
                  <a:txBody>
                    <a:bodyPr/>
                    <a:lstStyle/>
                    <a:p>
                      <a:pPr algn="l" fontAlgn="b"/>
                      <a:r>
                        <a:rPr lang="sv-SE" sz="800" b="1" i="0" u="none" strike="noStrike" dirty="0">
                          <a:solidFill>
                            <a:srgbClr val="000000"/>
                          </a:solidFill>
                          <a:effectLst/>
                          <a:latin typeface="Futura Std Book" panose="020B0502020204020303"/>
                        </a:rPr>
                        <a:t>Lönesumma per sysselsatt</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48504491"/>
                  </a:ext>
                </a:extLst>
              </a:tr>
              <a:tr h="207243">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55543795"/>
                  </a:ext>
                </a:extLst>
              </a:tr>
              <a:tr h="207243">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3681397"/>
                  </a:ext>
                </a:extLst>
              </a:tr>
              <a:tr h="198222">
                <a:tc>
                  <a:txBody>
                    <a:bodyPr/>
                    <a:lstStyle/>
                    <a:p>
                      <a:pPr algn="l" fontAlgn="b"/>
                      <a:r>
                        <a:rPr lang="sv-SE" sz="800" b="0" i="0" u="none" strike="noStrike">
                          <a:solidFill>
                            <a:srgbClr val="000000"/>
                          </a:solidFill>
                          <a:effectLst/>
                          <a:latin typeface="Futura Std Book" panose="020B0502020204020303"/>
                        </a:rPr>
                        <a:t>Sverige</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100,56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5,81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17,51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24824370"/>
                  </a:ext>
                </a:extLst>
              </a:tr>
              <a:tr h="198222">
                <a:tc>
                  <a:txBody>
                    <a:bodyPr/>
                    <a:lstStyle/>
                    <a:p>
                      <a:pPr algn="l" fontAlgn="b"/>
                      <a:r>
                        <a:rPr lang="sv-SE" sz="800" b="0" i="0" u="none" strike="noStrike" dirty="0">
                          <a:solidFill>
                            <a:srgbClr val="000000"/>
                          </a:solidFill>
                          <a:effectLst/>
                          <a:latin typeface="Futura Std Book" panose="020B0502020204020303"/>
                        </a:rPr>
                        <a:t>Stockholmsregionen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107,75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18,02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43710416"/>
                  </a:ext>
                </a:extLst>
              </a:tr>
              <a:tr h="207243">
                <a:tc>
                  <a:txBody>
                    <a:bodyPr/>
                    <a:lstStyle/>
                    <a:p>
                      <a:pPr algn="l" fontAlgn="b"/>
                      <a:r>
                        <a:rPr lang="sv-SE" sz="800" b="1" i="0" u="none" strike="noStrike" dirty="0">
                          <a:solidFill>
                            <a:srgbClr val="000000"/>
                          </a:solidFill>
                          <a:effectLst/>
                          <a:latin typeface="Futura Std Book" panose="020B0502020204020303"/>
                        </a:rPr>
                        <a:t>Södermanlands län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80,83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5,81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7,75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14,03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9283696"/>
                  </a:ext>
                </a:extLst>
              </a:tr>
              <a:tr h="207243">
                <a:tc>
                  <a:txBody>
                    <a:bodyPr/>
                    <a:lstStyle/>
                    <a:p>
                      <a:pPr algn="l" fontAlgn="b"/>
                      <a:endParaRPr lang="sv-SE" sz="800" b="1" i="0" u="none" strike="noStrike">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7191247"/>
                  </a:ext>
                </a:extLst>
              </a:tr>
              <a:tr h="381180">
                <a:tc>
                  <a:txBody>
                    <a:bodyPr/>
                    <a:lstStyle/>
                    <a:p>
                      <a:pPr algn="l" fontAlgn="b"/>
                      <a:r>
                        <a:rPr lang="sv-SE" sz="800" b="1" i="0" u="none" strike="noStrike" dirty="0">
                          <a:solidFill>
                            <a:srgbClr val="000000"/>
                          </a:solidFill>
                          <a:effectLst/>
                          <a:latin typeface="Futura Std Book" panose="020B0502020204020303"/>
                        </a:rPr>
                        <a:t>Lönesumma per invånare</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97041482"/>
                  </a:ext>
                </a:extLst>
              </a:tr>
              <a:tr h="217606">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63417287"/>
                  </a:ext>
                </a:extLst>
              </a:tr>
              <a:tr h="207243">
                <a:tc>
                  <a:txBody>
                    <a:bodyPr/>
                    <a:lstStyle/>
                    <a:p>
                      <a:pPr algn="l" fontAlgn="b"/>
                      <a:endParaRPr lang="sv-SE" sz="800" b="0" i="0" u="none" strike="noStrike" dirty="0">
                        <a:solidFill>
                          <a:srgbClr val="000000"/>
                        </a:solidFill>
                        <a:effectLst/>
                        <a:latin typeface="Futura Std Book" panose="020B0502020204020303"/>
                      </a:endParaRP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64435377"/>
                  </a:ext>
                </a:extLst>
              </a:tr>
              <a:tr h="207243">
                <a:tc>
                  <a:txBody>
                    <a:bodyPr/>
                    <a:lstStyle/>
                    <a:p>
                      <a:pPr algn="l" fontAlgn="b"/>
                      <a:r>
                        <a:rPr lang="sv-SE" sz="800" b="0" i="0" u="none" strike="noStrike" dirty="0">
                          <a:solidFill>
                            <a:srgbClr val="000000"/>
                          </a:solidFill>
                          <a:effectLst/>
                          <a:latin typeface="Futura Std Book" panose="020B0502020204020303"/>
                        </a:rPr>
                        <a:t>Sverige</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48,91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2,73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5,91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16,09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14545701"/>
                  </a:ext>
                </a:extLst>
              </a:tr>
              <a:tr h="198222">
                <a:tc>
                  <a:txBody>
                    <a:bodyPr/>
                    <a:lstStyle/>
                    <a:p>
                      <a:pPr algn="l" fontAlgn="b"/>
                      <a:r>
                        <a:rPr lang="sv-SE" sz="800" b="0" i="0" u="none" strike="noStrike" dirty="0">
                          <a:solidFill>
                            <a:srgbClr val="000000"/>
                          </a:solidFill>
                          <a:effectLst/>
                          <a:latin typeface="Futura Std Book" panose="020B0502020204020303"/>
                        </a:rPr>
                        <a:t>Stockholmsregionen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53,30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16,63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2007534"/>
                  </a:ext>
                </a:extLst>
              </a:tr>
              <a:tr h="198222">
                <a:tc>
                  <a:txBody>
                    <a:bodyPr/>
                    <a:lstStyle/>
                    <a:p>
                      <a:pPr algn="l" fontAlgn="b"/>
                      <a:r>
                        <a:rPr lang="sv-SE" sz="800" b="1" i="0" u="none" strike="noStrike" dirty="0">
                          <a:solidFill>
                            <a:srgbClr val="000000"/>
                          </a:solidFill>
                          <a:effectLst/>
                          <a:latin typeface="Futura Std Book" panose="020B0502020204020303"/>
                        </a:rPr>
                        <a:t>Södermanlands län</a:t>
                      </a:r>
                    </a:p>
                  </a:txBody>
                  <a:tcPr marL="6814" marR="6814" marT="681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35,08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4,34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11,40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66462298"/>
                  </a:ext>
                </a:extLst>
              </a:tr>
            </a:tbl>
          </a:graphicData>
        </a:graphic>
      </p:graphicFrame>
      <p:graphicFrame>
        <p:nvGraphicFramePr>
          <p:cNvPr id="8" name="Diagram 7">
            <a:extLst>
              <a:ext uri="{FF2B5EF4-FFF2-40B4-BE49-F238E27FC236}">
                <a16:creationId xmlns:a16="http://schemas.microsoft.com/office/drawing/2014/main" id="{8861CB47-6AED-4840-A3FE-BA2984BB728A}"/>
              </a:ext>
            </a:extLst>
          </p:cNvPr>
          <p:cNvGraphicFramePr>
            <a:graphicFrameLocks/>
          </p:cNvGraphicFramePr>
          <p:nvPr>
            <p:extLst>
              <p:ext uri="{D42A27DB-BD31-4B8C-83A1-F6EECF244321}">
                <p14:modId xmlns:p14="http://schemas.microsoft.com/office/powerpoint/2010/main" val="2459331026"/>
              </p:ext>
            </p:extLst>
          </p:nvPr>
        </p:nvGraphicFramePr>
        <p:xfrm>
          <a:off x="714376" y="1947117"/>
          <a:ext cx="5306047" cy="37358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50" y="1450749"/>
            <a:ext cx="5307014" cy="461665"/>
          </a:xfrm>
          <a:prstGeom prst="rect">
            <a:avLst/>
          </a:prstGeom>
          <a:noFill/>
        </p:spPr>
        <p:txBody>
          <a:bodyPr wrap="square" rtlCol="0">
            <a:spAutoFit/>
          </a:bodyPr>
          <a:lstStyle/>
          <a:p>
            <a:r>
              <a:rPr lang="sv-SE" sz="1200" b="1" dirty="0"/>
              <a:t>Lönesumma i privat sektor efter näringsgren, Södermanlands län</a:t>
            </a:r>
            <a:r>
              <a:rPr lang="sv-SE" sz="1400" dirty="0"/>
              <a:t/>
            </a:r>
            <a:br>
              <a:rPr lang="sv-SE" sz="1400" dirty="0"/>
            </a:br>
            <a:r>
              <a:rPr lang="sv-SE" sz="1200" dirty="0"/>
              <a:t>Index 100 = 2011 kv4</a:t>
            </a:r>
            <a:endParaRPr lang="sv-SE" sz="1400" dirty="0"/>
          </a:p>
        </p:txBody>
      </p:sp>
      <p:graphicFrame>
        <p:nvGraphicFramePr>
          <p:cNvPr id="36" name="Tabell 35">
            <a:extLst>
              <a:ext uri="{FF2B5EF4-FFF2-40B4-BE49-F238E27FC236}">
                <a16:creationId xmlns:a16="http://schemas.microsoft.com/office/drawing/2014/main" id="{E89B9536-D632-4272-B239-961FDB453067}"/>
              </a:ext>
            </a:extLst>
          </p:cNvPr>
          <p:cNvGraphicFramePr>
            <a:graphicFrameLocks noGrp="1"/>
          </p:cNvGraphicFramePr>
          <p:nvPr>
            <p:extLst>
              <p:ext uri="{D42A27DB-BD31-4B8C-83A1-F6EECF244321}">
                <p14:modId xmlns:p14="http://schemas.microsoft.com/office/powerpoint/2010/main" val="2416834358"/>
              </p:ext>
            </p:extLst>
          </p:nvPr>
        </p:nvGraphicFramePr>
        <p:xfrm>
          <a:off x="6482384" y="1226576"/>
          <a:ext cx="4680915" cy="4756756"/>
        </p:xfrm>
        <a:graphic>
          <a:graphicData uri="http://schemas.openxmlformats.org/drawingml/2006/table">
            <a:tbl>
              <a:tblPr/>
              <a:tblGrid>
                <a:gridCol w="1457006">
                  <a:extLst>
                    <a:ext uri="{9D8B030D-6E8A-4147-A177-3AD203B41FA5}">
                      <a16:colId xmlns:a16="http://schemas.microsoft.com/office/drawing/2014/main" val="113721078"/>
                    </a:ext>
                  </a:extLst>
                </a:gridCol>
                <a:gridCol w="820489">
                  <a:extLst>
                    <a:ext uri="{9D8B030D-6E8A-4147-A177-3AD203B41FA5}">
                      <a16:colId xmlns:a16="http://schemas.microsoft.com/office/drawing/2014/main" val="3115909381"/>
                    </a:ext>
                  </a:extLst>
                </a:gridCol>
                <a:gridCol w="849112">
                  <a:extLst>
                    <a:ext uri="{9D8B030D-6E8A-4147-A177-3AD203B41FA5}">
                      <a16:colId xmlns:a16="http://schemas.microsoft.com/office/drawing/2014/main" val="2256364747"/>
                    </a:ext>
                  </a:extLst>
                </a:gridCol>
                <a:gridCol w="777154">
                  <a:extLst>
                    <a:ext uri="{9D8B030D-6E8A-4147-A177-3AD203B41FA5}">
                      <a16:colId xmlns:a16="http://schemas.microsoft.com/office/drawing/2014/main" val="417104684"/>
                    </a:ext>
                  </a:extLst>
                </a:gridCol>
                <a:gridCol w="777154">
                  <a:extLst>
                    <a:ext uri="{9D8B030D-6E8A-4147-A177-3AD203B41FA5}">
                      <a16:colId xmlns:a16="http://schemas.microsoft.com/office/drawing/2014/main" val="4079732590"/>
                    </a:ext>
                  </a:extLst>
                </a:gridCol>
              </a:tblGrid>
              <a:tr h="334759">
                <a:tc>
                  <a:txBody>
                    <a:bodyPr/>
                    <a:lstStyle/>
                    <a:p>
                      <a:pPr algn="l" fontAlgn="b"/>
                      <a:endParaRPr lang="sv-SE" sz="10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851921662"/>
                  </a:ext>
                </a:extLst>
              </a:tr>
              <a:tr h="334759">
                <a:tc>
                  <a:txBody>
                    <a:bodyPr/>
                    <a:lstStyle/>
                    <a:p>
                      <a:pPr algn="l" fontAlgn="b"/>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01409141"/>
                  </a:ext>
                </a:extLst>
              </a:tr>
              <a:tr h="173138">
                <a:tc>
                  <a:txBody>
                    <a:bodyPr/>
                    <a:lstStyle/>
                    <a:p>
                      <a:pPr algn="l" rtl="0" fontAlgn="b"/>
                      <a:r>
                        <a:rPr lang="sv-SE" sz="800" b="1" i="0" u="none" strike="noStrike" dirty="0">
                          <a:solidFill>
                            <a:srgbClr val="000000"/>
                          </a:solidFill>
                          <a:effectLst/>
                          <a:latin typeface="Futura Std Book" panose="020B0502020204020303"/>
                        </a:rPr>
                        <a:t>Sverige</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0686415"/>
                  </a:ext>
                </a:extLst>
              </a:tr>
              <a:tr h="178935">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373,90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28,94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22,64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25485711"/>
                  </a:ext>
                </a:extLst>
              </a:tr>
              <a:tr h="178935">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70,85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12,33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8777330"/>
                  </a:ext>
                </a:extLst>
              </a:tr>
              <a:tr h="173138">
                <a:tc>
                  <a:txBody>
                    <a:bodyPr/>
                    <a:lstStyle/>
                    <a:p>
                      <a:pPr algn="l" rtl="0" fontAlgn="b"/>
                      <a:r>
                        <a:rPr lang="sv-SE" sz="800" b="0" i="1" u="none" strike="noStrike">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260,27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9,20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25,12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59166830"/>
                  </a:ext>
                </a:extLst>
              </a:tr>
              <a:tr h="173138">
                <a:tc>
                  <a:txBody>
                    <a:bodyPr/>
                    <a:lstStyle/>
                    <a:p>
                      <a:pPr algn="l" rtl="0" fontAlgn="b"/>
                      <a:r>
                        <a:rPr lang="sv-SE" sz="800" b="0" i="1" u="none" strike="noStrike" dirty="0">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42,79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26,61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0904281"/>
                  </a:ext>
                </a:extLst>
              </a:tr>
              <a:tr h="173138">
                <a:tc>
                  <a:txBody>
                    <a:bodyPr/>
                    <a:lstStyle/>
                    <a:p>
                      <a:pPr algn="l" rtl="0" fontAlgn="b"/>
                      <a:r>
                        <a:rPr lang="sv-SE" sz="800" b="0" i="0" u="none" strike="noStrike">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137,32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18,14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34418998"/>
                  </a:ext>
                </a:extLst>
              </a:tr>
              <a:tr h="173138">
                <a:tc>
                  <a:txBody>
                    <a:bodyPr/>
                    <a:lstStyle/>
                    <a:p>
                      <a:pPr algn="l" rtl="0" fontAlgn="b"/>
                      <a:r>
                        <a:rPr lang="sv-SE" sz="800" b="1" i="0" u="none" strike="noStrike">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511,23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31,91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6,66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21,40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6357264"/>
                  </a:ext>
                </a:extLst>
              </a:tr>
              <a:tr h="334759">
                <a:tc>
                  <a:txBody>
                    <a:bodyPr/>
                    <a:lstStyle/>
                    <a:p>
                      <a:pPr algn="l" rtl="0" fontAlgn="b"/>
                      <a:r>
                        <a:rPr lang="sv-SE" sz="800" b="1" i="0" u="none" strike="noStrike" dirty="0">
                          <a:solidFill>
                            <a:srgbClr val="000000"/>
                          </a:solidFill>
                          <a:effectLst/>
                          <a:latin typeface="Futura Std Book" panose="020B0502020204020303"/>
                        </a:rPr>
                        <a:t>Stockholmsregionen</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1717724"/>
                  </a:ext>
                </a:extLst>
              </a:tr>
              <a:tr h="173138">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192,37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15,30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23,11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63573177"/>
                  </a:ext>
                </a:extLst>
              </a:tr>
              <a:tr h="173138">
                <a:tc>
                  <a:txBody>
                    <a:bodyPr/>
                    <a:lstStyle/>
                    <a:p>
                      <a:pPr algn="l" rtl="0" fontAlgn="b"/>
                      <a:r>
                        <a:rPr lang="sv-SE" sz="800" b="0" i="1" u="none" strike="noStrike">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27,20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5,48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6,99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5478029"/>
                  </a:ext>
                </a:extLst>
              </a:tr>
              <a:tr h="173138">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145,67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12,59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9,46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26,25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7835288"/>
                  </a:ext>
                </a:extLst>
              </a:tr>
              <a:tr h="173138">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19,50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26,18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1059447"/>
                  </a:ext>
                </a:extLst>
              </a:tr>
              <a:tr h="173138">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60,46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22,16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186748"/>
                  </a:ext>
                </a:extLst>
              </a:tr>
              <a:tr h="178935">
                <a:tc>
                  <a:txBody>
                    <a:bodyPr/>
                    <a:lstStyle/>
                    <a:p>
                      <a:pPr algn="l" rtl="0" fontAlgn="b"/>
                      <a:r>
                        <a:rPr lang="sv-SE" sz="800" b="1" i="0" u="none" strike="noStrike">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252,82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16,56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7,01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22,88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889924"/>
                  </a:ext>
                </a:extLst>
              </a:tr>
              <a:tr h="334759">
                <a:tc>
                  <a:txBody>
                    <a:bodyPr/>
                    <a:lstStyle/>
                    <a:p>
                      <a:pPr algn="l" rtl="0" fontAlgn="b"/>
                      <a:r>
                        <a:rPr lang="sv-SE" sz="800" b="1" i="0" u="none" strike="noStrike" dirty="0">
                          <a:solidFill>
                            <a:srgbClr val="000000"/>
                          </a:solidFill>
                          <a:effectLst/>
                          <a:latin typeface="Futura Std Book" panose="020B0502020204020303"/>
                        </a:rPr>
                        <a:t>Södermanlands län</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78121778"/>
                  </a:ext>
                </a:extLst>
              </a:tr>
              <a:tr h="173138">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6,81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0,43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6,78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14,30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23016887"/>
                  </a:ext>
                </a:extLst>
              </a:tr>
              <a:tr h="173138">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1,77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1,87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3,07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6277510"/>
                  </a:ext>
                </a:extLst>
              </a:tr>
              <a:tr h="173138">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3,91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8,82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16,02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5803847"/>
                  </a:ext>
                </a:extLst>
              </a:tr>
              <a:tr h="173138">
                <a:tc>
                  <a:txBody>
                    <a:bodyPr/>
                    <a:lstStyle/>
                    <a:p>
                      <a:pPr algn="l" rtl="0" fontAlgn="b"/>
                      <a:r>
                        <a:rPr lang="sv-SE" sz="800" b="0" i="1" u="none" strike="noStrike" dirty="0">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1,13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7,98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29,95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38950023"/>
                  </a:ext>
                </a:extLst>
              </a:tr>
              <a:tr h="173138">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21,30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80005548"/>
                  </a:ext>
                </a:extLst>
              </a:tr>
              <a:tr h="173138">
                <a:tc>
                  <a:txBody>
                    <a:bodyPr/>
                    <a:lstStyle/>
                    <a:p>
                      <a:pPr algn="l" rtl="0" fontAlgn="b"/>
                      <a:r>
                        <a:rPr lang="sv-SE" sz="800" b="1" i="0" u="none" strike="noStrike" dirty="0">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10,59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0,52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16,70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0937104"/>
                  </a:ext>
                </a:extLst>
              </a:tr>
            </a:tbl>
          </a:graphicData>
        </a:graphic>
      </p:graphicFrame>
      <p:sp>
        <p:nvSpPr>
          <p:cNvPr id="10" name="Rektangel 9">
            <a:extLst>
              <a:ext uri="{FF2B5EF4-FFF2-40B4-BE49-F238E27FC236}">
                <a16:creationId xmlns:a16="http://schemas.microsoft.com/office/drawing/2014/main" id="{7AE5B7B6-6595-4501-8693-87232A44E5CB}"/>
              </a:ext>
            </a:extLst>
          </p:cNvPr>
          <p:cNvSpPr/>
          <p:nvPr/>
        </p:nvSpPr>
        <p:spPr>
          <a:xfrm>
            <a:off x="6167438" y="6149092"/>
            <a:ext cx="3564132" cy="4154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700" dirty="0"/>
              <a:t>*I övrigt ingår jordbruk, skogsbruk och fiske, byggverksamhet samt okänd näringsgren</a:t>
            </a:r>
            <a:br>
              <a:rPr lang="sv-SE" sz="700" dirty="0"/>
            </a:br>
            <a:endParaRPr lang="sv-SE" sz="700" dirty="0"/>
          </a:p>
        </p:txBody>
      </p:sp>
      <p:graphicFrame>
        <p:nvGraphicFramePr>
          <p:cNvPr id="12" name="Diagram 11">
            <a:extLst>
              <a:ext uri="{FF2B5EF4-FFF2-40B4-BE49-F238E27FC236}">
                <a16:creationId xmlns:a16="http://schemas.microsoft.com/office/drawing/2014/main" id="{10ECEB2C-3224-43C0-8808-1A61E9E9A40F}"/>
              </a:ext>
            </a:extLst>
          </p:cNvPr>
          <p:cNvGraphicFramePr>
            <a:graphicFrameLocks/>
          </p:cNvGraphicFramePr>
          <p:nvPr>
            <p:extLst>
              <p:ext uri="{D42A27DB-BD31-4B8C-83A1-F6EECF244321}">
                <p14:modId xmlns:p14="http://schemas.microsoft.com/office/powerpoint/2010/main" val="2454174244"/>
              </p:ext>
            </p:extLst>
          </p:nvPr>
        </p:nvGraphicFramePr>
        <p:xfrm>
          <a:off x="646906" y="1932169"/>
          <a:ext cx="5307011" cy="3665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04373"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5" y="2153540"/>
            <a:ext cx="4704373" cy="1275460"/>
          </a:xfrm>
        </p:spPr>
        <p:txBody>
          <a:bodyPr/>
          <a:lstStyle/>
          <a:p>
            <a:pPr lvl="4"/>
            <a:r>
              <a:rPr lang="sv-SE" sz="1400" dirty="0"/>
              <a:t>Nyföretagandet ökade med 19 procent under kvartalet i Södermanlands län.</a:t>
            </a:r>
          </a:p>
          <a:p>
            <a:pPr lvl="4"/>
            <a:r>
              <a:rPr lang="sv-SE" sz="1400" dirty="0"/>
              <a:t>424 av 538 nystartade företag var aktiebolag.</a:t>
            </a:r>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6" y="3437555"/>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8504A17A-56E7-4831-BCC1-D9D819E13ED4}"/>
              </a:ext>
            </a:extLst>
          </p:cNvPr>
          <p:cNvGraphicFramePr>
            <a:graphicFrameLocks noGrp="1"/>
          </p:cNvGraphicFramePr>
          <p:nvPr>
            <p:extLst>
              <p:ext uri="{D42A27DB-BD31-4B8C-83A1-F6EECF244321}">
                <p14:modId xmlns:p14="http://schemas.microsoft.com/office/powerpoint/2010/main" val="50932837"/>
              </p:ext>
            </p:extLst>
          </p:nvPr>
        </p:nvGraphicFramePr>
        <p:xfrm>
          <a:off x="6755216" y="3714554"/>
          <a:ext cx="4704372" cy="2266432"/>
        </p:xfrm>
        <a:graphic>
          <a:graphicData uri="http://schemas.openxmlformats.org/drawingml/2006/table">
            <a:tbl>
              <a:tblPr bandRow="1">
                <a:tableStyleId>{2D5ABB26-0587-4C30-8999-92F81FD0307C}</a:tableStyleId>
              </a:tblPr>
              <a:tblGrid>
                <a:gridCol w="1536681">
                  <a:extLst>
                    <a:ext uri="{9D8B030D-6E8A-4147-A177-3AD203B41FA5}">
                      <a16:colId xmlns:a16="http://schemas.microsoft.com/office/drawing/2014/main" val="1678076792"/>
                    </a:ext>
                  </a:extLst>
                </a:gridCol>
                <a:gridCol w="682478">
                  <a:extLst>
                    <a:ext uri="{9D8B030D-6E8A-4147-A177-3AD203B41FA5}">
                      <a16:colId xmlns:a16="http://schemas.microsoft.com/office/drawing/2014/main" val="2601369493"/>
                    </a:ext>
                  </a:extLst>
                </a:gridCol>
                <a:gridCol w="774267">
                  <a:extLst>
                    <a:ext uri="{9D8B030D-6E8A-4147-A177-3AD203B41FA5}">
                      <a16:colId xmlns:a16="http://schemas.microsoft.com/office/drawing/2014/main" val="2395970223"/>
                    </a:ext>
                  </a:extLst>
                </a:gridCol>
                <a:gridCol w="612961">
                  <a:extLst>
                    <a:ext uri="{9D8B030D-6E8A-4147-A177-3AD203B41FA5}">
                      <a16:colId xmlns:a16="http://schemas.microsoft.com/office/drawing/2014/main" val="3235649811"/>
                    </a:ext>
                  </a:extLst>
                </a:gridCol>
                <a:gridCol w="559193">
                  <a:extLst>
                    <a:ext uri="{9D8B030D-6E8A-4147-A177-3AD203B41FA5}">
                      <a16:colId xmlns:a16="http://schemas.microsoft.com/office/drawing/2014/main" val="1050073455"/>
                    </a:ext>
                  </a:extLst>
                </a:gridCol>
                <a:gridCol w="538792">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21 739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78 709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11 263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40 450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1 828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635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8808525D-C653-4715-9904-40A10BA151FC}"/>
              </a:ext>
            </a:extLst>
          </p:cNvPr>
          <p:cNvGraphicFramePr>
            <a:graphicFrameLocks/>
          </p:cNvGraphicFramePr>
          <p:nvPr>
            <p:extLst>
              <p:ext uri="{D42A27DB-BD31-4B8C-83A1-F6EECF244321}">
                <p14:modId xmlns:p14="http://schemas.microsoft.com/office/powerpoint/2010/main" val="1597849071"/>
              </p:ext>
            </p:extLst>
          </p:nvPr>
        </p:nvGraphicFramePr>
        <p:xfrm>
          <a:off x="606261" y="1945635"/>
          <a:ext cx="5888543" cy="36774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1883" y="2147582"/>
            <a:ext cx="4722412" cy="1279902"/>
          </a:xfrm>
        </p:spPr>
        <p:txBody>
          <a:bodyPr/>
          <a:lstStyle/>
          <a:p>
            <a:pPr lvl="4"/>
            <a:r>
              <a:rPr lang="sv-SE" sz="1400" dirty="0"/>
              <a:t>Företagskonkurserna ökade med 62 procent i länet och 82 procent i Eskilstuna jämfört med samma period förra året.</a:t>
            </a:r>
            <a:br>
              <a:rPr lang="sv-SE" sz="1400" dirty="0"/>
            </a:b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06DF4121-0F56-43EF-ABB6-5949A4127340}"/>
              </a:ext>
            </a:extLst>
          </p:cNvPr>
          <p:cNvGraphicFramePr>
            <a:graphicFrameLocks noGrp="1"/>
          </p:cNvGraphicFramePr>
          <p:nvPr>
            <p:extLst>
              <p:ext uri="{D42A27DB-BD31-4B8C-83A1-F6EECF244321}">
                <p14:modId xmlns:p14="http://schemas.microsoft.com/office/powerpoint/2010/main" val="1170631641"/>
              </p:ext>
            </p:extLst>
          </p:nvPr>
        </p:nvGraphicFramePr>
        <p:xfrm>
          <a:off x="6755213" y="3705999"/>
          <a:ext cx="4722412" cy="2266433"/>
        </p:xfrm>
        <a:graphic>
          <a:graphicData uri="http://schemas.openxmlformats.org/drawingml/2006/table">
            <a:tbl>
              <a:tblPr bandRow="1">
                <a:tableStyleId>{2D5ABB26-0587-4C30-8999-92F81FD0307C}</a:tableStyleId>
              </a:tblPr>
              <a:tblGrid>
                <a:gridCol w="1542574">
                  <a:extLst>
                    <a:ext uri="{9D8B030D-6E8A-4147-A177-3AD203B41FA5}">
                      <a16:colId xmlns:a16="http://schemas.microsoft.com/office/drawing/2014/main" val="1678076792"/>
                    </a:ext>
                  </a:extLst>
                </a:gridCol>
                <a:gridCol w="685095">
                  <a:extLst>
                    <a:ext uri="{9D8B030D-6E8A-4147-A177-3AD203B41FA5}">
                      <a16:colId xmlns:a16="http://schemas.microsoft.com/office/drawing/2014/main" val="2601369493"/>
                    </a:ext>
                  </a:extLst>
                </a:gridCol>
                <a:gridCol w="777236">
                  <a:extLst>
                    <a:ext uri="{9D8B030D-6E8A-4147-A177-3AD203B41FA5}">
                      <a16:colId xmlns:a16="http://schemas.microsoft.com/office/drawing/2014/main" val="2395970223"/>
                    </a:ext>
                  </a:extLst>
                </a:gridCol>
                <a:gridCol w="615312">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1 908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6 901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916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3 546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Eskilstuna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8B4B4E79-80AE-4CDD-A4ED-0DAC791DDEFE}"/>
              </a:ext>
            </a:extLst>
          </p:cNvPr>
          <p:cNvGraphicFramePr>
            <a:graphicFrameLocks/>
          </p:cNvGraphicFramePr>
          <p:nvPr>
            <p:extLst>
              <p:ext uri="{D42A27DB-BD31-4B8C-83A1-F6EECF244321}">
                <p14:modId xmlns:p14="http://schemas.microsoft.com/office/powerpoint/2010/main" val="4265487673"/>
              </p:ext>
            </p:extLst>
          </p:nvPr>
        </p:nvGraphicFramePr>
        <p:xfrm>
          <a:off x="678302" y="1949296"/>
          <a:ext cx="5961780" cy="36470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870745"/>
            <a:ext cx="4722411" cy="1567141"/>
          </a:xfrm>
        </p:spPr>
        <p:txBody>
          <a:bodyPr/>
          <a:lstStyle/>
          <a:p>
            <a:pPr lvl="4"/>
            <a:r>
              <a:rPr lang="sv-SE" sz="1400" dirty="0"/>
              <a:t>Antalet sysselsatta invånare minskade med </a:t>
            </a:r>
            <a:br>
              <a:rPr lang="sv-SE" sz="1400" dirty="0"/>
            </a:br>
            <a:r>
              <a:rPr lang="sv-SE" sz="1400" dirty="0"/>
              <a:t>2,4 procent eller 3 200 personer under kvartalet.</a:t>
            </a:r>
          </a:p>
          <a:p>
            <a:pPr lvl="4"/>
            <a:r>
              <a:rPr lang="sv-SE" sz="1400" dirty="0"/>
              <a:t>Störst var minskningen inom Utbildning.</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2011 kv4</a:t>
            </a:r>
            <a:endParaRPr lang="sv-SE" sz="1400" dirty="0"/>
          </a:p>
        </p:txBody>
      </p:sp>
      <p:graphicFrame>
        <p:nvGraphicFramePr>
          <p:cNvPr id="17" name="Tabell 16">
            <a:extLst>
              <a:ext uri="{FF2B5EF4-FFF2-40B4-BE49-F238E27FC236}">
                <a16:creationId xmlns:a16="http://schemas.microsoft.com/office/drawing/2014/main" id="{BB158BE0-4D88-4C6C-9E07-FD0B72B63036}"/>
              </a:ext>
            </a:extLst>
          </p:cNvPr>
          <p:cNvGraphicFramePr>
            <a:graphicFrameLocks noGrp="1"/>
          </p:cNvGraphicFramePr>
          <p:nvPr>
            <p:extLst>
              <p:ext uri="{D42A27DB-BD31-4B8C-83A1-F6EECF244321}">
                <p14:modId xmlns:p14="http://schemas.microsoft.com/office/powerpoint/2010/main" val="76166679"/>
              </p:ext>
            </p:extLst>
          </p:nvPr>
        </p:nvGraphicFramePr>
        <p:xfrm>
          <a:off x="6755214" y="3726940"/>
          <a:ext cx="4722411" cy="2245492"/>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dirty="0">
                          <a:solidFill>
                            <a:srgbClr val="000000"/>
                          </a:solidFill>
                          <a:effectLst/>
                          <a:latin typeface="Futura Std Book" panose="020B0502020204020303" pitchFamily="34" charset="0"/>
                        </a:rPr>
                        <a:t>2021 kv4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7249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5 083 800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24 900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3,3 </a:t>
                      </a:r>
                    </a:p>
                  </a:txBody>
                  <a:tcPr marL="9525" marR="9525" marT="9525" marB="0" anchor="ctr"/>
                </a:tc>
                <a:extLst>
                  <a:ext uri="{0D108BD9-81ED-4DB2-BD59-A6C34878D82A}">
                    <a16:rowId xmlns:a16="http://schemas.microsoft.com/office/drawing/2014/main" val="1544414373"/>
                  </a:ext>
                </a:extLst>
              </a:tr>
              <a:tr h="47249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2 346 400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17 700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4,1 </a:t>
                      </a:r>
                    </a:p>
                  </a:txBody>
                  <a:tcPr marL="9525" marR="9525" marT="9525" marB="0" anchor="ctr"/>
                </a:tc>
                <a:extLst>
                  <a:ext uri="{0D108BD9-81ED-4DB2-BD59-A6C34878D82A}">
                    <a16:rowId xmlns:a16="http://schemas.microsoft.com/office/drawing/2014/main" val="4178915708"/>
                  </a:ext>
                </a:extLst>
              </a:tr>
              <a:tr h="472490">
                <a:tc>
                  <a:txBody>
                    <a:bodyPr/>
                    <a:lstStyle/>
                    <a:p>
                      <a:pPr marL="72000" algn="l" fontAlgn="b"/>
                      <a:r>
                        <a:rPr lang="sv-SE" sz="800" b="1" u="none" strike="noStrike" dirty="0">
                          <a:effectLst/>
                        </a:rPr>
                        <a:t>Södermanlands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131 000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-3 200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-2,4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2,3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2" name="Diagram 11">
            <a:extLst>
              <a:ext uri="{FF2B5EF4-FFF2-40B4-BE49-F238E27FC236}">
                <a16:creationId xmlns:a16="http://schemas.microsoft.com/office/drawing/2014/main" id="{EC9A5972-F9BB-4D4C-A08A-30BB1C681EC7}"/>
              </a:ext>
            </a:extLst>
          </p:cNvPr>
          <p:cNvGraphicFramePr>
            <a:graphicFrameLocks/>
          </p:cNvGraphicFramePr>
          <p:nvPr>
            <p:extLst>
              <p:ext uri="{D42A27DB-BD31-4B8C-83A1-F6EECF244321}">
                <p14:modId xmlns:p14="http://schemas.microsoft.com/office/powerpoint/2010/main" val="2059475676"/>
              </p:ext>
            </p:extLst>
          </p:nvPr>
        </p:nvGraphicFramePr>
        <p:xfrm>
          <a:off x="647699" y="1955883"/>
          <a:ext cx="5889833" cy="3801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3810049783"/>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bg1"/>
                          </a:solidFill>
                        </a:rPr>
                        <a:t>Södermanlands </a:t>
                      </a:r>
                      <a:r>
                        <a:rPr lang="sv-SE" sz="10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19 100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därav </a:t>
                      </a: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20,2</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12 400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45,9</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15 100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a:t>
                      </a:r>
                      <a:r>
                        <a:rPr lang="sv-SE" sz="800"/>
                        <a:t>och restaurang</a:t>
                      </a:r>
                      <a:endParaRPr lang="sv-SE" sz="800" dirty="0"/>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20 900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9,4</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16 200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19 400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-9,8</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131 000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endParaRPr lang="sv-SE" sz="800" dirty="0"/>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131 000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-3 200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-2,4</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2507</TotalTime>
  <Words>3013</Words>
  <Application>Microsoft Office PowerPoint</Application>
  <PresentationFormat>Bredbild</PresentationFormat>
  <Paragraphs>1148</Paragraphs>
  <Slides>23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Futura Std Book</vt:lpstr>
      <vt:lpstr>Futura Std Book</vt:lpstr>
      <vt:lpstr>Garamond</vt:lpstr>
      <vt:lpstr>Minion Pro</vt:lpstr>
      <vt:lpstr>Times New Roman</vt:lpstr>
      <vt:lpstr>Stockholm Business Region</vt:lpstr>
      <vt:lpstr>PowerPoint-presentation</vt:lpstr>
      <vt:lpstr>Om rapporten</vt:lpstr>
      <vt:lpstr>Tydlig återhämtning</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Viktor Gustafsson</cp:lastModifiedBy>
  <cp:revision>583</cp:revision>
  <cp:lastPrinted>2020-03-19T17:55:17Z</cp:lastPrinted>
  <dcterms:created xsi:type="dcterms:W3CDTF">2019-04-29T08:02:07Z</dcterms:created>
  <dcterms:modified xsi:type="dcterms:W3CDTF">2022-04-06T14:42:38Z</dcterms:modified>
</cp:coreProperties>
</file>