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69" r:id="rId2"/>
    <p:sldId id="308" r:id="rId3"/>
    <p:sldId id="347" r:id="rId4"/>
    <p:sldId id="351" r:id="rId5"/>
    <p:sldId id="372" r:id="rId6"/>
    <p:sldId id="373" r:id="rId7"/>
    <p:sldId id="354" r:id="rId8"/>
    <p:sldId id="374" r:id="rId9"/>
    <p:sldId id="375" r:id="rId10"/>
    <p:sldId id="358" r:id="rId11"/>
    <p:sldId id="359" r:id="rId12"/>
    <p:sldId id="379" r:id="rId13"/>
    <p:sldId id="380" r:id="rId14"/>
    <p:sldId id="376" r:id="rId15"/>
    <p:sldId id="377" r:id="rId16"/>
    <p:sldId id="378" r:id="rId17"/>
    <p:sldId id="316" r:id="rId18"/>
    <p:sldId id="363" r:id="rId19"/>
    <p:sldId id="364" r:id="rId20"/>
    <p:sldId id="365" r:id="rId21"/>
    <p:sldId id="366" r:id="rId22"/>
    <p:sldId id="36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51"/>
            <p14:sldId id="372"/>
            <p14:sldId id="373"/>
            <p14:sldId id="354"/>
            <p14:sldId id="374"/>
            <p14:sldId id="375"/>
            <p14:sldId id="358"/>
            <p14:sldId id="359"/>
            <p14:sldId id="379"/>
            <p14:sldId id="380"/>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A5CB25-6717-A620-B7D7-8513D202915E}" name="Simon Nygren Greus" initials="SNG" userId="S::simon.nygren.greu@indikator.org::e107ea70-7480-4a9e-b65e-270b1cad1fe3" providerId="AD"/>
  <p188:author id="{A93808A4-ACDE-016B-D1E4-DBD7B3BC39E2}" name="Maria Kalmeus" initials="MK" userId="S::maria.kalmeus@datainsamling.se::3a36a153-18d6-45f0-b0df-d58fd4b406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2" clrIdx="0">
    <p:extLst>
      <p:ext uri="{19B8F6BF-5375-455C-9EA6-DF929625EA0E}">
        <p15:presenceInfo xmlns:p15="http://schemas.microsoft.com/office/powerpoint/2012/main" userId="S::rasmus.ragnarsson@indikator.org::130af0ea-7f48-4e1e-b25e-5e975adb7350" providerId="AD"/>
      </p:ext>
    </p:extLst>
  </p:cmAuthor>
  <p:cmAuthor id="2" name="Viktor Gustafsson" initials="VG" lastIdx="1" clrIdx="1">
    <p:extLst>
      <p:ext uri="{19B8F6BF-5375-455C-9EA6-DF929625EA0E}">
        <p15:presenceInfo xmlns:p15="http://schemas.microsoft.com/office/powerpoint/2012/main" userId="Viktor Gustaf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C40064"/>
    <a:srgbClr val="000000"/>
    <a:srgbClr val="0070C0"/>
    <a:srgbClr val="FFFFFF"/>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61" d="100"/>
          <a:sy n="61" d="100"/>
        </p:scale>
        <p:origin x="600" y="48"/>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4.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2\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Grafdata!$A$32</c:f>
              <c:strCache>
                <c:ptCount val="1"/>
                <c:pt idx="0">
                  <c:v>Dalarnas län</c:v>
                </c:pt>
              </c:strCache>
            </c:strRef>
          </c:tx>
          <c:spPr>
            <a:ln w="28575" cap="rnd">
              <a:solidFill>
                <a:schemeClr val="accent2"/>
              </a:solidFill>
              <a:prstDash val="solid"/>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Grafdata!$B$32:$AP$32</c:f>
              <c:numCache>
                <c:formatCode>General</c:formatCode>
                <c:ptCount val="41"/>
                <c:pt idx="0">
                  <c:v>372.5</c:v>
                </c:pt>
                <c:pt idx="1">
                  <c:v>361.75</c:v>
                </c:pt>
                <c:pt idx="2">
                  <c:v>350.5</c:v>
                </c:pt>
                <c:pt idx="3">
                  <c:v>324.75</c:v>
                </c:pt>
                <c:pt idx="4">
                  <c:v>318.5</c:v>
                </c:pt>
                <c:pt idx="5">
                  <c:v>318</c:v>
                </c:pt>
                <c:pt idx="6">
                  <c:v>307.25</c:v>
                </c:pt>
                <c:pt idx="7">
                  <c:v>297.75</c:v>
                </c:pt>
                <c:pt idx="8">
                  <c:v>307.5</c:v>
                </c:pt>
                <c:pt idx="9">
                  <c:v>318.5</c:v>
                </c:pt>
                <c:pt idx="10">
                  <c:v>329.25</c:v>
                </c:pt>
                <c:pt idx="11">
                  <c:v>330.25</c:v>
                </c:pt>
                <c:pt idx="12">
                  <c:v>325</c:v>
                </c:pt>
                <c:pt idx="13">
                  <c:v>319.75</c:v>
                </c:pt>
                <c:pt idx="14">
                  <c:v>328</c:v>
                </c:pt>
                <c:pt idx="15">
                  <c:v>342.75</c:v>
                </c:pt>
                <c:pt idx="16">
                  <c:v>337.25</c:v>
                </c:pt>
                <c:pt idx="17">
                  <c:v>341.75</c:v>
                </c:pt>
                <c:pt idx="18">
                  <c:v>333.75</c:v>
                </c:pt>
                <c:pt idx="19">
                  <c:v>339.5</c:v>
                </c:pt>
                <c:pt idx="20">
                  <c:v>350.5</c:v>
                </c:pt>
                <c:pt idx="21">
                  <c:v>358</c:v>
                </c:pt>
                <c:pt idx="22">
                  <c:v>371</c:v>
                </c:pt>
                <c:pt idx="23">
                  <c:v>360</c:v>
                </c:pt>
                <c:pt idx="24">
                  <c:v>363.75</c:v>
                </c:pt>
                <c:pt idx="25">
                  <c:v>360</c:v>
                </c:pt>
                <c:pt idx="26">
                  <c:v>349.5</c:v>
                </c:pt>
                <c:pt idx="27">
                  <c:v>352.25</c:v>
                </c:pt>
                <c:pt idx="28">
                  <c:v>347.5</c:v>
                </c:pt>
                <c:pt idx="29">
                  <c:v>350.75</c:v>
                </c:pt>
                <c:pt idx="30">
                  <c:v>350.75</c:v>
                </c:pt>
                <c:pt idx="31">
                  <c:v>370.25</c:v>
                </c:pt>
                <c:pt idx="32">
                  <c:v>374</c:v>
                </c:pt>
                <c:pt idx="33">
                  <c:v>374</c:v>
                </c:pt>
                <c:pt idx="34">
                  <c:v>400.5</c:v>
                </c:pt>
                <c:pt idx="35">
                  <c:v>404</c:v>
                </c:pt>
                <c:pt idx="36">
                  <c:v>422.25</c:v>
                </c:pt>
                <c:pt idx="37">
                  <c:v>421.5</c:v>
                </c:pt>
                <c:pt idx="38">
                  <c:v>426.5</c:v>
                </c:pt>
                <c:pt idx="39">
                  <c:v>426.5</c:v>
                </c:pt>
                <c:pt idx="40">
                  <c:v>419.25</c:v>
                </c:pt>
              </c:numCache>
            </c:numRef>
          </c:val>
          <c:smooth val="0"/>
          <c:extLst>
            <c:ext xmlns:c16="http://schemas.microsoft.com/office/drawing/2014/chart" uri="{C3380CC4-5D6E-409C-BE32-E72D297353CC}">
              <c16:uniqueId val="{00000000-8674-4EF6-9544-62A133B3BFBD}"/>
            </c:ext>
          </c:extLst>
        </c:ser>
        <c:ser>
          <c:idx val="1"/>
          <c:order val="1"/>
          <c:tx>
            <c:strRef>
              <c:f>Grafdata!$A$34</c:f>
              <c:strCache>
                <c:ptCount val="1"/>
                <c:pt idx="0">
                  <c:v>Ludvika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Grafdata!$B$34:$AP$34</c:f>
              <c:numCache>
                <c:formatCode>General</c:formatCode>
                <c:ptCount val="41"/>
                <c:pt idx="0">
                  <c:v>28.5</c:v>
                </c:pt>
                <c:pt idx="1">
                  <c:v>28.5</c:v>
                </c:pt>
                <c:pt idx="2">
                  <c:v>27</c:v>
                </c:pt>
                <c:pt idx="3">
                  <c:v>24.5</c:v>
                </c:pt>
                <c:pt idx="4">
                  <c:v>24.75</c:v>
                </c:pt>
                <c:pt idx="5">
                  <c:v>24.25</c:v>
                </c:pt>
                <c:pt idx="6">
                  <c:v>23.25</c:v>
                </c:pt>
                <c:pt idx="7">
                  <c:v>23.25</c:v>
                </c:pt>
                <c:pt idx="8">
                  <c:v>21.5</c:v>
                </c:pt>
                <c:pt idx="9">
                  <c:v>22.25</c:v>
                </c:pt>
                <c:pt idx="10">
                  <c:v>24.5</c:v>
                </c:pt>
                <c:pt idx="11">
                  <c:v>24.75</c:v>
                </c:pt>
                <c:pt idx="12">
                  <c:v>26.5</c:v>
                </c:pt>
                <c:pt idx="13">
                  <c:v>25</c:v>
                </c:pt>
                <c:pt idx="14">
                  <c:v>21.5</c:v>
                </c:pt>
                <c:pt idx="15">
                  <c:v>21.25</c:v>
                </c:pt>
                <c:pt idx="16">
                  <c:v>21.25</c:v>
                </c:pt>
                <c:pt idx="17">
                  <c:v>21</c:v>
                </c:pt>
                <c:pt idx="18">
                  <c:v>22.75</c:v>
                </c:pt>
                <c:pt idx="19">
                  <c:v>24</c:v>
                </c:pt>
                <c:pt idx="20">
                  <c:v>25.25</c:v>
                </c:pt>
                <c:pt idx="21">
                  <c:v>24.25</c:v>
                </c:pt>
                <c:pt idx="22">
                  <c:v>26.5</c:v>
                </c:pt>
                <c:pt idx="23">
                  <c:v>24</c:v>
                </c:pt>
                <c:pt idx="24">
                  <c:v>22.25</c:v>
                </c:pt>
                <c:pt idx="25">
                  <c:v>23.75</c:v>
                </c:pt>
                <c:pt idx="26">
                  <c:v>22.5</c:v>
                </c:pt>
                <c:pt idx="27">
                  <c:v>22.5</c:v>
                </c:pt>
                <c:pt idx="28">
                  <c:v>22.5</c:v>
                </c:pt>
                <c:pt idx="29">
                  <c:v>22</c:v>
                </c:pt>
                <c:pt idx="30">
                  <c:v>20.75</c:v>
                </c:pt>
                <c:pt idx="31">
                  <c:v>23.5</c:v>
                </c:pt>
                <c:pt idx="32">
                  <c:v>22.75</c:v>
                </c:pt>
                <c:pt idx="33">
                  <c:v>24.5</c:v>
                </c:pt>
                <c:pt idx="34">
                  <c:v>26.75</c:v>
                </c:pt>
                <c:pt idx="35">
                  <c:v>26.5</c:v>
                </c:pt>
                <c:pt idx="36">
                  <c:v>29.25</c:v>
                </c:pt>
                <c:pt idx="37">
                  <c:v>27.75</c:v>
                </c:pt>
                <c:pt idx="38">
                  <c:v>29</c:v>
                </c:pt>
                <c:pt idx="39">
                  <c:v>29.25</c:v>
                </c:pt>
                <c:pt idx="40">
                  <c:v>31.5</c:v>
                </c:pt>
              </c:numCache>
            </c:numRef>
          </c:val>
          <c:smooth val="0"/>
          <c:extLst>
            <c:ext xmlns:c16="http://schemas.microsoft.com/office/drawing/2014/chart" uri="{C3380CC4-5D6E-409C-BE32-E72D297353CC}">
              <c16:uniqueId val="{00000001-8674-4EF6-9544-62A133B3BFBD}"/>
            </c:ext>
          </c:extLst>
        </c:ser>
        <c:ser>
          <c:idx val="2"/>
          <c:order val="2"/>
          <c:tx>
            <c:strRef>
              <c:f>Grafdata!$A$33</c:f>
              <c:strCache>
                <c:ptCount val="1"/>
                <c:pt idx="0">
                  <c:v>Smedjebackens kommun</c:v>
                </c:pt>
              </c:strCache>
            </c:strRef>
          </c:tx>
          <c:spPr>
            <a:ln w="28575" cap="rnd">
              <a:solidFill>
                <a:schemeClr val="accent4"/>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Grafdata!$B$33:$AP$33</c:f>
              <c:numCache>
                <c:formatCode>General</c:formatCode>
                <c:ptCount val="41"/>
                <c:pt idx="0">
                  <c:v>9.75</c:v>
                </c:pt>
                <c:pt idx="1">
                  <c:v>9.75</c:v>
                </c:pt>
                <c:pt idx="2">
                  <c:v>10.5</c:v>
                </c:pt>
                <c:pt idx="3">
                  <c:v>8.25</c:v>
                </c:pt>
                <c:pt idx="4">
                  <c:v>8.75</c:v>
                </c:pt>
                <c:pt idx="5">
                  <c:v>8.5</c:v>
                </c:pt>
                <c:pt idx="6">
                  <c:v>8.25</c:v>
                </c:pt>
                <c:pt idx="7">
                  <c:v>9.5</c:v>
                </c:pt>
                <c:pt idx="8">
                  <c:v>9.25</c:v>
                </c:pt>
                <c:pt idx="9">
                  <c:v>8.75</c:v>
                </c:pt>
                <c:pt idx="10">
                  <c:v>7.75</c:v>
                </c:pt>
                <c:pt idx="11">
                  <c:v>6</c:v>
                </c:pt>
                <c:pt idx="12">
                  <c:v>6.75</c:v>
                </c:pt>
                <c:pt idx="13">
                  <c:v>7.5</c:v>
                </c:pt>
                <c:pt idx="14">
                  <c:v>8.25</c:v>
                </c:pt>
                <c:pt idx="15">
                  <c:v>8.5</c:v>
                </c:pt>
                <c:pt idx="16">
                  <c:v>7.75</c:v>
                </c:pt>
                <c:pt idx="17">
                  <c:v>8.25</c:v>
                </c:pt>
                <c:pt idx="18">
                  <c:v>6.5</c:v>
                </c:pt>
                <c:pt idx="19">
                  <c:v>7.5</c:v>
                </c:pt>
                <c:pt idx="20">
                  <c:v>8</c:v>
                </c:pt>
                <c:pt idx="21">
                  <c:v>7.25</c:v>
                </c:pt>
                <c:pt idx="22">
                  <c:v>8.25</c:v>
                </c:pt>
                <c:pt idx="23">
                  <c:v>8.75</c:v>
                </c:pt>
                <c:pt idx="24">
                  <c:v>10</c:v>
                </c:pt>
                <c:pt idx="25">
                  <c:v>10.25</c:v>
                </c:pt>
                <c:pt idx="26">
                  <c:v>9.5</c:v>
                </c:pt>
                <c:pt idx="27">
                  <c:v>9.75</c:v>
                </c:pt>
                <c:pt idx="28">
                  <c:v>8.5</c:v>
                </c:pt>
                <c:pt idx="29">
                  <c:v>8.75</c:v>
                </c:pt>
                <c:pt idx="30">
                  <c:v>9.75</c:v>
                </c:pt>
                <c:pt idx="31">
                  <c:v>10.25</c:v>
                </c:pt>
                <c:pt idx="32">
                  <c:v>10.75</c:v>
                </c:pt>
                <c:pt idx="33">
                  <c:v>10</c:v>
                </c:pt>
                <c:pt idx="34">
                  <c:v>10.5</c:v>
                </c:pt>
                <c:pt idx="35">
                  <c:v>9.75</c:v>
                </c:pt>
                <c:pt idx="36">
                  <c:v>9.25</c:v>
                </c:pt>
                <c:pt idx="37">
                  <c:v>10</c:v>
                </c:pt>
                <c:pt idx="38">
                  <c:v>8.5</c:v>
                </c:pt>
                <c:pt idx="39">
                  <c:v>8.5</c:v>
                </c:pt>
                <c:pt idx="40">
                  <c:v>9.5</c:v>
                </c:pt>
              </c:numCache>
            </c:numRef>
          </c:val>
          <c:smooth val="0"/>
          <c:extLst>
            <c:ext xmlns:c16="http://schemas.microsoft.com/office/drawing/2014/chart" uri="{C3380CC4-5D6E-409C-BE32-E72D297353CC}">
              <c16:uniqueId val="{00000002-8674-4EF6-9544-62A133B3BFB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70.844730490748191</c:v>
                </c:pt>
                <c:pt idx="2">
                  <c:v>82.316975060337896</c:v>
                </c:pt>
                <c:pt idx="3">
                  <c:v>118.29444891391795</c:v>
                </c:pt>
                <c:pt idx="4">
                  <c:v>125.87288817377313</c:v>
                </c:pt>
                <c:pt idx="5">
                  <c:v>104.79485116653258</c:v>
                </c:pt>
                <c:pt idx="6">
                  <c:v>141.80209171359613</c:v>
                </c:pt>
                <c:pt idx="7">
                  <c:v>140.45052292839904</c:v>
                </c:pt>
                <c:pt idx="8">
                  <c:v>148.46339501206756</c:v>
                </c:pt>
                <c:pt idx="9">
                  <c:v>124.87530168946098</c:v>
                </c:pt>
                <c:pt idx="10">
                  <c:v>178.42316975060339</c:v>
                </c:pt>
                <c:pt idx="11">
                  <c:v>182.02735317779565</c:v>
                </c:pt>
                <c:pt idx="12">
                  <c:v>212.71118262268703</c:v>
                </c:pt>
                <c:pt idx="13">
                  <c:v>189.42880128720836</c:v>
                </c:pt>
                <c:pt idx="14">
                  <c:v>189.63797264682219</c:v>
                </c:pt>
                <c:pt idx="15">
                  <c:v>239.45293644408687</c:v>
                </c:pt>
                <c:pt idx="16">
                  <c:v>266.72566371681415</c:v>
                </c:pt>
                <c:pt idx="17">
                  <c:v>235.91311343523734</c:v>
                </c:pt>
                <c:pt idx="18">
                  <c:v>242.02735317779565</c:v>
                </c:pt>
                <c:pt idx="19">
                  <c:v>273.08125502815767</c:v>
                </c:pt>
                <c:pt idx="20">
                  <c:v>284.98793242156074</c:v>
                </c:pt>
                <c:pt idx="21">
                  <c:v>204.55349959774739</c:v>
                </c:pt>
                <c:pt idx="22">
                  <c:v>263.57200321802094</c:v>
                </c:pt>
                <c:pt idx="23">
                  <c:v>221.86645213193887</c:v>
                </c:pt>
                <c:pt idx="24">
                  <c:v>231.21480289621883</c:v>
                </c:pt>
                <c:pt idx="25">
                  <c:v>177.58648431214803</c:v>
                </c:pt>
                <c:pt idx="26">
                  <c:v>221.11021721641191</c:v>
                </c:pt>
                <c:pt idx="27">
                  <c:v>187.03137570394208</c:v>
                </c:pt>
                <c:pt idx="28">
                  <c:v>203.44328238133548</c:v>
                </c:pt>
                <c:pt idx="29">
                  <c:v>143.13757039420756</c:v>
                </c:pt>
                <c:pt idx="30">
                  <c:v>226.87047465808527</c:v>
                </c:pt>
                <c:pt idx="31">
                  <c:v>190.7481898632341</c:v>
                </c:pt>
                <c:pt idx="32">
                  <c:v>201.19066773934031</c:v>
                </c:pt>
                <c:pt idx="33">
                  <c:v>165.29364440868866</c:v>
                </c:pt>
                <c:pt idx="34">
                  <c:v>206.79002413515687</c:v>
                </c:pt>
                <c:pt idx="35">
                  <c:v>247.9646017699115</c:v>
                </c:pt>
                <c:pt idx="36">
                  <c:v>236.18664521319388</c:v>
                </c:pt>
                <c:pt idx="37">
                  <c:v>177.71520514883346</c:v>
                </c:pt>
                <c:pt idx="38">
                  <c:v>248.52775543041031</c:v>
                </c:pt>
                <c:pt idx="39">
                  <c:v>220.37007240547064</c:v>
                </c:pt>
                <c:pt idx="40">
                  <c:v>204.05470635559132</c:v>
                </c:pt>
              </c:numCache>
            </c:numRef>
          </c:val>
          <c:smooth val="0"/>
          <c:extLst>
            <c:ext xmlns:c16="http://schemas.microsoft.com/office/drawing/2014/chart" uri="{C3380CC4-5D6E-409C-BE32-E72D297353CC}">
              <c16:uniqueId val="{00000000-1506-4575-A071-6FFB2E0A9AD2}"/>
            </c:ext>
          </c:extLst>
        </c:ser>
        <c:ser>
          <c:idx val="1"/>
          <c:order val="1"/>
          <c:tx>
            <c:strRef>
              <c:f>Grafdata!$A$35</c:f>
              <c:strCache>
                <c:ptCount val="1"/>
                <c:pt idx="0">
                  <c:v>Dalarnas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Grafdata!$B$35:$AP$35</c:f>
              <c:numCache>
                <c:formatCode>General</c:formatCode>
                <c:ptCount val="41"/>
                <c:pt idx="0">
                  <c:v>100</c:v>
                </c:pt>
                <c:pt idx="1">
                  <c:v>33.673469387755105</c:v>
                </c:pt>
                <c:pt idx="2">
                  <c:v>163.26530612244898</c:v>
                </c:pt>
                <c:pt idx="3">
                  <c:v>13.26530612244898</c:v>
                </c:pt>
                <c:pt idx="4">
                  <c:v>77.551020408163268</c:v>
                </c:pt>
                <c:pt idx="5">
                  <c:v>115.30612244897959</c:v>
                </c:pt>
                <c:pt idx="6">
                  <c:v>133.67346938775509</c:v>
                </c:pt>
                <c:pt idx="7">
                  <c:v>39.795918367346935</c:v>
                </c:pt>
                <c:pt idx="8">
                  <c:v>66.326530612244895</c:v>
                </c:pt>
                <c:pt idx="9">
                  <c:v>63.265306122448976</c:v>
                </c:pt>
                <c:pt idx="10">
                  <c:v>41.836734693877553</c:v>
                </c:pt>
                <c:pt idx="11">
                  <c:v>78.571428571428569</c:v>
                </c:pt>
                <c:pt idx="12">
                  <c:v>140.81632653061226</c:v>
                </c:pt>
                <c:pt idx="13">
                  <c:v>41.836734693877553</c:v>
                </c:pt>
                <c:pt idx="14">
                  <c:v>171.42857142857142</c:v>
                </c:pt>
                <c:pt idx="15">
                  <c:v>138.77551020408163</c:v>
                </c:pt>
                <c:pt idx="16">
                  <c:v>106.12244897959184</c:v>
                </c:pt>
                <c:pt idx="17">
                  <c:v>161.22448979591837</c:v>
                </c:pt>
                <c:pt idx="18">
                  <c:v>126.53061224489795</c:v>
                </c:pt>
                <c:pt idx="19">
                  <c:v>72.448979591836732</c:v>
                </c:pt>
                <c:pt idx="20">
                  <c:v>209.18367346938774</c:v>
                </c:pt>
                <c:pt idx="21">
                  <c:v>87.755102040816325</c:v>
                </c:pt>
                <c:pt idx="22">
                  <c:v>198.9795918367347</c:v>
                </c:pt>
                <c:pt idx="23">
                  <c:v>298.9795918367347</c:v>
                </c:pt>
                <c:pt idx="24">
                  <c:v>220.40816326530611</c:v>
                </c:pt>
                <c:pt idx="25">
                  <c:v>75.510204081632651</c:v>
                </c:pt>
                <c:pt idx="26">
                  <c:v>114.28571428571429</c:v>
                </c:pt>
                <c:pt idx="27">
                  <c:v>135.71428571428572</c:v>
                </c:pt>
                <c:pt idx="28">
                  <c:v>347.9591836734694</c:v>
                </c:pt>
                <c:pt idx="29">
                  <c:v>31.632653061224488</c:v>
                </c:pt>
                <c:pt idx="30">
                  <c:v>95.91836734693878</c:v>
                </c:pt>
                <c:pt idx="31">
                  <c:v>139.79591836734693</c:v>
                </c:pt>
                <c:pt idx="32">
                  <c:v>119.38775510204081</c:v>
                </c:pt>
                <c:pt idx="33">
                  <c:v>285.71428571428572</c:v>
                </c:pt>
                <c:pt idx="34">
                  <c:v>88.775510204081627</c:v>
                </c:pt>
                <c:pt idx="35">
                  <c:v>216.32653061224491</c:v>
                </c:pt>
                <c:pt idx="36">
                  <c:v>226.53061224489795</c:v>
                </c:pt>
                <c:pt idx="37">
                  <c:v>132.65306122448979</c:v>
                </c:pt>
                <c:pt idx="38">
                  <c:v>210.20408163265307</c:v>
                </c:pt>
                <c:pt idx="39">
                  <c:v>247.9591836734694</c:v>
                </c:pt>
                <c:pt idx="40">
                  <c:v>160.20408163265307</c:v>
                </c:pt>
              </c:numCache>
            </c:numRef>
          </c:val>
          <c:smooth val="0"/>
          <c:extLst>
            <c:ext xmlns:c16="http://schemas.microsoft.com/office/drawing/2014/chart" uri="{C3380CC4-5D6E-409C-BE32-E72D297353CC}">
              <c16:uniqueId val="{00000001-1506-4575-A071-6FFB2E0A9AD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Grafdata!$B$21:$L$21</c:f>
              <c:numCache>
                <c:formatCode>General</c:formatCode>
                <c:ptCount val="11"/>
                <c:pt idx="0">
                  <c:v>100</c:v>
                </c:pt>
                <c:pt idx="1">
                  <c:v>102.90416653087905</c:v>
                </c:pt>
                <c:pt idx="2">
                  <c:v>109.27137781216156</c:v>
                </c:pt>
                <c:pt idx="3">
                  <c:v>116.79258311501046</c:v>
                </c:pt>
                <c:pt idx="4">
                  <c:v>121.35462199797192</c:v>
                </c:pt>
                <c:pt idx="5">
                  <c:v>126.20081123065144</c:v>
                </c:pt>
                <c:pt idx="6">
                  <c:v>130.55386706604756</c:v>
                </c:pt>
                <c:pt idx="7">
                  <c:v>137.30258251518342</c:v>
                </c:pt>
                <c:pt idx="8">
                  <c:v>43.828818808308974</c:v>
                </c:pt>
                <c:pt idx="9">
                  <c:v>77.189392318529883</c:v>
                </c:pt>
                <c:pt idx="10">
                  <c:v>143.55718453466409</c:v>
                </c:pt>
              </c:numCache>
            </c:numRef>
          </c:val>
          <c:smooth val="0"/>
          <c:extLst>
            <c:ext xmlns:c16="http://schemas.microsoft.com/office/drawing/2014/chart" uri="{C3380CC4-5D6E-409C-BE32-E72D297353CC}">
              <c16:uniqueId val="{00000000-AAFB-488E-B7B9-59782D571661}"/>
            </c:ext>
          </c:extLst>
        </c:ser>
        <c:ser>
          <c:idx val="1"/>
          <c:order val="1"/>
          <c:tx>
            <c:strRef>
              <c:f>Grafdata!$A$33</c:f>
              <c:strCache>
                <c:ptCount val="1"/>
                <c:pt idx="0">
                  <c:v>Dalarnas län</c:v>
                </c:pt>
              </c:strCache>
            </c:strRef>
          </c:tx>
          <c:spPr>
            <a:ln w="28575" cap="rnd">
              <a:solidFill>
                <a:schemeClr val="accent2"/>
              </a:solidFill>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Grafdata!$B$33:$L$33</c:f>
              <c:numCache>
                <c:formatCode>General</c:formatCode>
                <c:ptCount val="11"/>
                <c:pt idx="0">
                  <c:v>100</c:v>
                </c:pt>
                <c:pt idx="1">
                  <c:v>85.882501776000154</c:v>
                </c:pt>
                <c:pt idx="2">
                  <c:v>91.814099008359364</c:v>
                </c:pt>
                <c:pt idx="3">
                  <c:v>96.968392062982318</c:v>
                </c:pt>
                <c:pt idx="4">
                  <c:v>91.158681964596781</c:v>
                </c:pt>
                <c:pt idx="5">
                  <c:v>98.438579589135742</c:v>
                </c:pt>
                <c:pt idx="6">
                  <c:v>119.83183954690099</c:v>
                </c:pt>
                <c:pt idx="7">
                  <c:v>119.01123015988867</c:v>
                </c:pt>
                <c:pt idx="8">
                  <c:v>42.957551163401746</c:v>
                </c:pt>
                <c:pt idx="9">
                  <c:v>82.505182027851575</c:v>
                </c:pt>
                <c:pt idx="10">
                  <c:v>103.26346110802946</c:v>
                </c:pt>
              </c:numCache>
            </c:numRef>
          </c:val>
          <c:smooth val="0"/>
          <c:extLst>
            <c:ext xmlns:c16="http://schemas.microsoft.com/office/drawing/2014/chart" uri="{C3380CC4-5D6E-409C-BE32-E72D297353CC}">
              <c16:uniqueId val="{00000001-AAFB-488E-B7B9-59782D571661}"/>
            </c:ext>
          </c:extLst>
        </c:ser>
        <c:ser>
          <c:idx val="2"/>
          <c:order val="2"/>
          <c:tx>
            <c:strRef>
              <c:f>Grafdata!$A$34</c:f>
              <c:strCache>
                <c:ptCount val="1"/>
                <c:pt idx="0">
                  <c:v>Ludvika kommun</c:v>
                </c:pt>
              </c:strCache>
            </c:strRef>
          </c:tx>
          <c:spPr>
            <a:ln w="28575" cap="rnd">
              <a:solidFill>
                <a:schemeClr val="accent3"/>
              </a:solidFill>
              <a:prstDash val="sysDot"/>
              <a:round/>
            </a:ln>
            <a:effectLst/>
          </c:spPr>
          <c:marker>
            <c:symbol val="none"/>
          </c:marker>
          <c:val>
            <c:numRef>
              <c:f>Grafdata!$B$34:$L$34</c:f>
              <c:numCache>
                <c:formatCode>General</c:formatCode>
                <c:ptCount val="11"/>
                <c:pt idx="0">
                  <c:v>100</c:v>
                </c:pt>
                <c:pt idx="1">
                  <c:v>102.45655165384028</c:v>
                </c:pt>
                <c:pt idx="2">
                  <c:v>97.28097446613323</c:v>
                </c:pt>
                <c:pt idx="3">
                  <c:v>93.035523163956981</c:v>
                </c:pt>
                <c:pt idx="4">
                  <c:v>88.40273176698436</c:v>
                </c:pt>
                <c:pt idx="5">
                  <c:v>103.97788084195504</c:v>
                </c:pt>
                <c:pt idx="6">
                  <c:v>101.30472452984047</c:v>
                </c:pt>
                <c:pt idx="7">
                  <c:v>101.65129198307936</c:v>
                </c:pt>
                <c:pt idx="8">
                  <c:v>68.04444217929769</c:v>
                </c:pt>
                <c:pt idx="9">
                  <c:v>141.8964374904439</c:v>
                </c:pt>
                <c:pt idx="10">
                  <c:v>41.769022985576676</c:v>
                </c:pt>
              </c:numCache>
            </c:numRef>
          </c:val>
          <c:smooth val="0"/>
          <c:extLst>
            <c:ext xmlns:c16="http://schemas.microsoft.com/office/drawing/2014/chart" uri="{C3380CC4-5D6E-409C-BE32-E72D297353CC}">
              <c16:uniqueId val="{00000002-AAFB-488E-B7B9-59782D57166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Grafdata!$A$32</c:f>
              <c:strCache>
                <c:ptCount val="1"/>
                <c:pt idx="0">
                  <c:v>Dalarnas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Grafdata!$B$32:$AP$32</c:f>
              <c:numCache>
                <c:formatCode>General</c:formatCode>
                <c:ptCount val="41"/>
                <c:pt idx="0">
                  <c:v>46.75</c:v>
                </c:pt>
                <c:pt idx="1">
                  <c:v>54</c:v>
                </c:pt>
                <c:pt idx="2">
                  <c:v>54</c:v>
                </c:pt>
                <c:pt idx="3">
                  <c:v>52</c:v>
                </c:pt>
                <c:pt idx="4">
                  <c:v>52.75</c:v>
                </c:pt>
                <c:pt idx="5">
                  <c:v>44.5</c:v>
                </c:pt>
                <c:pt idx="6">
                  <c:v>40</c:v>
                </c:pt>
                <c:pt idx="7">
                  <c:v>40.75</c:v>
                </c:pt>
                <c:pt idx="8">
                  <c:v>42.25</c:v>
                </c:pt>
                <c:pt idx="9">
                  <c:v>41.5</c:v>
                </c:pt>
                <c:pt idx="10">
                  <c:v>49.25</c:v>
                </c:pt>
                <c:pt idx="11">
                  <c:v>46.75</c:v>
                </c:pt>
                <c:pt idx="12">
                  <c:v>44.25</c:v>
                </c:pt>
                <c:pt idx="13">
                  <c:v>44.5</c:v>
                </c:pt>
                <c:pt idx="14">
                  <c:v>36</c:v>
                </c:pt>
                <c:pt idx="15">
                  <c:v>33.5</c:v>
                </c:pt>
                <c:pt idx="16">
                  <c:v>31.5</c:v>
                </c:pt>
                <c:pt idx="17">
                  <c:v>29.5</c:v>
                </c:pt>
                <c:pt idx="18">
                  <c:v>31</c:v>
                </c:pt>
                <c:pt idx="19">
                  <c:v>35.5</c:v>
                </c:pt>
                <c:pt idx="20">
                  <c:v>38.5</c:v>
                </c:pt>
                <c:pt idx="21">
                  <c:v>39</c:v>
                </c:pt>
                <c:pt idx="22">
                  <c:v>40.75</c:v>
                </c:pt>
                <c:pt idx="23">
                  <c:v>38</c:v>
                </c:pt>
                <c:pt idx="24">
                  <c:v>40</c:v>
                </c:pt>
                <c:pt idx="25">
                  <c:v>41.25</c:v>
                </c:pt>
                <c:pt idx="26">
                  <c:v>41.5</c:v>
                </c:pt>
                <c:pt idx="27">
                  <c:v>45</c:v>
                </c:pt>
                <c:pt idx="28">
                  <c:v>41</c:v>
                </c:pt>
                <c:pt idx="29">
                  <c:v>40.25</c:v>
                </c:pt>
                <c:pt idx="30">
                  <c:v>38.5</c:v>
                </c:pt>
                <c:pt idx="31">
                  <c:v>38.75</c:v>
                </c:pt>
                <c:pt idx="32">
                  <c:v>41.25</c:v>
                </c:pt>
                <c:pt idx="33">
                  <c:v>41.5</c:v>
                </c:pt>
                <c:pt idx="34">
                  <c:v>43.25</c:v>
                </c:pt>
                <c:pt idx="35">
                  <c:v>42</c:v>
                </c:pt>
                <c:pt idx="36">
                  <c:v>39.25</c:v>
                </c:pt>
                <c:pt idx="37">
                  <c:v>41.25</c:v>
                </c:pt>
                <c:pt idx="38">
                  <c:v>35</c:v>
                </c:pt>
                <c:pt idx="39">
                  <c:v>33.5</c:v>
                </c:pt>
                <c:pt idx="40">
                  <c:v>34</c:v>
                </c:pt>
              </c:numCache>
            </c:numRef>
          </c:val>
          <c:smooth val="0"/>
          <c:extLst>
            <c:ext xmlns:c16="http://schemas.microsoft.com/office/drawing/2014/chart" uri="{C3380CC4-5D6E-409C-BE32-E72D297353CC}">
              <c16:uniqueId val="{00000000-7D68-450A-9761-66D662C1B680}"/>
            </c:ext>
          </c:extLst>
        </c:ser>
        <c:ser>
          <c:idx val="1"/>
          <c:order val="1"/>
          <c:tx>
            <c:strRef>
              <c:f>Grafdata!$A$34</c:f>
              <c:strCache>
                <c:ptCount val="1"/>
                <c:pt idx="0">
                  <c:v>Ludvika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Grafdata!$B$34:$AP$34</c:f>
              <c:numCache>
                <c:formatCode>General</c:formatCode>
                <c:ptCount val="41"/>
                <c:pt idx="0">
                  <c:v>4</c:v>
                </c:pt>
                <c:pt idx="1">
                  <c:v>6</c:v>
                </c:pt>
                <c:pt idx="2">
                  <c:v>7</c:v>
                </c:pt>
                <c:pt idx="3">
                  <c:v>7</c:v>
                </c:pt>
                <c:pt idx="4">
                  <c:v>7.25</c:v>
                </c:pt>
                <c:pt idx="5">
                  <c:v>5.75</c:v>
                </c:pt>
                <c:pt idx="6">
                  <c:v>4.25</c:v>
                </c:pt>
                <c:pt idx="7">
                  <c:v>4</c:v>
                </c:pt>
                <c:pt idx="8">
                  <c:v>4.5</c:v>
                </c:pt>
                <c:pt idx="9">
                  <c:v>4.75</c:v>
                </c:pt>
                <c:pt idx="10">
                  <c:v>4.75</c:v>
                </c:pt>
                <c:pt idx="11">
                  <c:v>3.5</c:v>
                </c:pt>
                <c:pt idx="12">
                  <c:v>3.25</c:v>
                </c:pt>
                <c:pt idx="13">
                  <c:v>2.5</c:v>
                </c:pt>
                <c:pt idx="14">
                  <c:v>2.5</c:v>
                </c:pt>
                <c:pt idx="15">
                  <c:v>2.75</c:v>
                </c:pt>
                <c:pt idx="16">
                  <c:v>2.25</c:v>
                </c:pt>
                <c:pt idx="17">
                  <c:v>2.5</c:v>
                </c:pt>
                <c:pt idx="18">
                  <c:v>2.5</c:v>
                </c:pt>
                <c:pt idx="19">
                  <c:v>2</c:v>
                </c:pt>
                <c:pt idx="20">
                  <c:v>1.75</c:v>
                </c:pt>
                <c:pt idx="21">
                  <c:v>1</c:v>
                </c:pt>
                <c:pt idx="22">
                  <c:v>1.75</c:v>
                </c:pt>
                <c:pt idx="23">
                  <c:v>2.25</c:v>
                </c:pt>
                <c:pt idx="24">
                  <c:v>3.25</c:v>
                </c:pt>
                <c:pt idx="25">
                  <c:v>3.5</c:v>
                </c:pt>
                <c:pt idx="26">
                  <c:v>2.25</c:v>
                </c:pt>
                <c:pt idx="27">
                  <c:v>2.5</c:v>
                </c:pt>
                <c:pt idx="28">
                  <c:v>2.5</c:v>
                </c:pt>
                <c:pt idx="29">
                  <c:v>2.75</c:v>
                </c:pt>
                <c:pt idx="30">
                  <c:v>3.25</c:v>
                </c:pt>
                <c:pt idx="31">
                  <c:v>3</c:v>
                </c:pt>
                <c:pt idx="32">
                  <c:v>3.25</c:v>
                </c:pt>
                <c:pt idx="33">
                  <c:v>3.5</c:v>
                </c:pt>
                <c:pt idx="34">
                  <c:v>4</c:v>
                </c:pt>
                <c:pt idx="35">
                  <c:v>3.5</c:v>
                </c:pt>
                <c:pt idx="36">
                  <c:v>3</c:v>
                </c:pt>
                <c:pt idx="37">
                  <c:v>4</c:v>
                </c:pt>
                <c:pt idx="38">
                  <c:v>3.25</c:v>
                </c:pt>
                <c:pt idx="39">
                  <c:v>3.5</c:v>
                </c:pt>
                <c:pt idx="40">
                  <c:v>3</c:v>
                </c:pt>
              </c:numCache>
            </c:numRef>
          </c:val>
          <c:smooth val="0"/>
          <c:extLst>
            <c:ext xmlns:c16="http://schemas.microsoft.com/office/drawing/2014/chart" uri="{C3380CC4-5D6E-409C-BE32-E72D297353CC}">
              <c16:uniqueId val="{00000001-7D68-450A-9761-66D662C1B680}"/>
            </c:ext>
          </c:extLst>
        </c:ser>
        <c:ser>
          <c:idx val="2"/>
          <c:order val="2"/>
          <c:tx>
            <c:strRef>
              <c:f>Grafdata!$A$33</c:f>
              <c:strCache>
                <c:ptCount val="1"/>
                <c:pt idx="0">
                  <c:v>Smedjebackens kommun</c:v>
                </c:pt>
              </c:strCache>
            </c:strRef>
          </c:tx>
          <c:spPr>
            <a:ln w="28575" cap="rnd">
              <a:solidFill>
                <a:schemeClr val="accent4"/>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Grafdata!$B$33:$AP$33</c:f>
              <c:numCache>
                <c:formatCode>General</c:formatCode>
                <c:ptCount val="41"/>
                <c:pt idx="0">
                  <c:v>1.75</c:v>
                </c:pt>
                <c:pt idx="1">
                  <c:v>2.75</c:v>
                </c:pt>
                <c:pt idx="2">
                  <c:v>2</c:v>
                </c:pt>
                <c:pt idx="3">
                  <c:v>1.75</c:v>
                </c:pt>
                <c:pt idx="4">
                  <c:v>1.75</c:v>
                </c:pt>
                <c:pt idx="5">
                  <c:v>0.5</c:v>
                </c:pt>
                <c:pt idx="6">
                  <c:v>0.75</c:v>
                </c:pt>
                <c:pt idx="7">
                  <c:v>1</c:v>
                </c:pt>
                <c:pt idx="8">
                  <c:v>0.75</c:v>
                </c:pt>
                <c:pt idx="9">
                  <c:v>0.75</c:v>
                </c:pt>
                <c:pt idx="10">
                  <c:v>0.75</c:v>
                </c:pt>
                <c:pt idx="11">
                  <c:v>0.5</c:v>
                </c:pt>
                <c:pt idx="12">
                  <c:v>0.5</c:v>
                </c:pt>
                <c:pt idx="13">
                  <c:v>1.25</c:v>
                </c:pt>
                <c:pt idx="14">
                  <c:v>1.5</c:v>
                </c:pt>
                <c:pt idx="15">
                  <c:v>1.5</c:v>
                </c:pt>
                <c:pt idx="16">
                  <c:v>1.75</c:v>
                </c:pt>
                <c:pt idx="17">
                  <c:v>1</c:v>
                </c:pt>
                <c:pt idx="18">
                  <c:v>0.75</c:v>
                </c:pt>
                <c:pt idx="19">
                  <c:v>1.75</c:v>
                </c:pt>
                <c:pt idx="20">
                  <c:v>1.5</c:v>
                </c:pt>
                <c:pt idx="21">
                  <c:v>2.25</c:v>
                </c:pt>
                <c:pt idx="22">
                  <c:v>2</c:v>
                </c:pt>
                <c:pt idx="23">
                  <c:v>1</c:v>
                </c:pt>
                <c:pt idx="24">
                  <c:v>2</c:v>
                </c:pt>
                <c:pt idx="25">
                  <c:v>1.25</c:v>
                </c:pt>
                <c:pt idx="26">
                  <c:v>1.5</c:v>
                </c:pt>
                <c:pt idx="27">
                  <c:v>1.5</c:v>
                </c:pt>
                <c:pt idx="28">
                  <c:v>0.5</c:v>
                </c:pt>
                <c:pt idx="29">
                  <c:v>0.75</c:v>
                </c:pt>
                <c:pt idx="30">
                  <c:v>1.25</c:v>
                </c:pt>
                <c:pt idx="31">
                  <c:v>1.25</c:v>
                </c:pt>
                <c:pt idx="32">
                  <c:v>1.75</c:v>
                </c:pt>
                <c:pt idx="33">
                  <c:v>1.75</c:v>
                </c:pt>
                <c:pt idx="34">
                  <c:v>1.25</c:v>
                </c:pt>
                <c:pt idx="35">
                  <c:v>1</c:v>
                </c:pt>
                <c:pt idx="36">
                  <c:v>0.5</c:v>
                </c:pt>
                <c:pt idx="37">
                  <c:v>0.75</c:v>
                </c:pt>
                <c:pt idx="38">
                  <c:v>0.5</c:v>
                </c:pt>
                <c:pt idx="39">
                  <c:v>1</c:v>
                </c:pt>
                <c:pt idx="40">
                  <c:v>1</c:v>
                </c:pt>
              </c:numCache>
            </c:numRef>
          </c:val>
          <c:smooth val="0"/>
          <c:extLst>
            <c:ext xmlns:c16="http://schemas.microsoft.com/office/drawing/2014/chart" uri="{C3380CC4-5D6E-409C-BE32-E72D297353CC}">
              <c16:uniqueId val="{00000002-7D68-450A-9761-66D662C1B68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Grafdata!$B$14:$AP$14</c:f>
              <c:numCache>
                <c:formatCode>General</c:formatCode>
                <c:ptCount val="41"/>
                <c:pt idx="0">
                  <c:v>100</c:v>
                </c:pt>
                <c:pt idx="1">
                  <c:v>101.22702009405729</c:v>
                </c:pt>
                <c:pt idx="2">
                  <c:v>99.286019666524155</c:v>
                </c:pt>
                <c:pt idx="3">
                  <c:v>98.514322359982899</c:v>
                </c:pt>
                <c:pt idx="4">
                  <c:v>100.81872595126123</c:v>
                </c:pt>
                <c:pt idx="5">
                  <c:v>102.31509191962377</c:v>
                </c:pt>
                <c:pt idx="6">
                  <c:v>100.63488670371954</c:v>
                </c:pt>
                <c:pt idx="7">
                  <c:v>99.602394185549386</c:v>
                </c:pt>
                <c:pt idx="8">
                  <c:v>102.15049166310389</c:v>
                </c:pt>
                <c:pt idx="9">
                  <c:v>104.28815733219325</c:v>
                </c:pt>
                <c:pt idx="10">
                  <c:v>102.02436938862762</c:v>
                </c:pt>
                <c:pt idx="11">
                  <c:v>101.32321504916631</c:v>
                </c:pt>
                <c:pt idx="12">
                  <c:v>103.39033775117572</c:v>
                </c:pt>
                <c:pt idx="13">
                  <c:v>105.26507054296708</c:v>
                </c:pt>
                <c:pt idx="14">
                  <c:v>103.61906797776828</c:v>
                </c:pt>
                <c:pt idx="15">
                  <c:v>102.85164600042754</c:v>
                </c:pt>
                <c:pt idx="16">
                  <c:v>105.48311244121419</c:v>
                </c:pt>
                <c:pt idx="17">
                  <c:v>106.31893971782813</c:v>
                </c:pt>
                <c:pt idx="18">
                  <c:v>105.19238991021804</c:v>
                </c:pt>
                <c:pt idx="19">
                  <c:v>105.26720820863616</c:v>
                </c:pt>
                <c:pt idx="20">
                  <c:v>107.60795211628901</c:v>
                </c:pt>
                <c:pt idx="21">
                  <c:v>109.10218041898247</c:v>
                </c:pt>
                <c:pt idx="22">
                  <c:v>107.42197520307823</c:v>
                </c:pt>
                <c:pt idx="23">
                  <c:v>107.248824283882</c:v>
                </c:pt>
                <c:pt idx="24">
                  <c:v>109.45061992304403</c:v>
                </c:pt>
                <c:pt idx="25">
                  <c:v>110.33775117571612</c:v>
                </c:pt>
                <c:pt idx="26">
                  <c:v>108.82642154766994</c:v>
                </c:pt>
                <c:pt idx="27">
                  <c:v>108.00555793073963</c:v>
                </c:pt>
                <c:pt idx="28">
                  <c:v>109.99358700299273</c:v>
                </c:pt>
                <c:pt idx="29">
                  <c:v>111.13082513894827</c:v>
                </c:pt>
                <c:pt idx="30">
                  <c:v>109.6601111586148</c:v>
                </c:pt>
                <c:pt idx="31">
                  <c:v>108.06968790081231</c:v>
                </c:pt>
                <c:pt idx="32">
                  <c:v>107.90081231295426</c:v>
                </c:pt>
                <c:pt idx="33">
                  <c:v>108.92902949978624</c:v>
                </c:pt>
                <c:pt idx="34">
                  <c:v>108.14236853356135</c:v>
                </c:pt>
                <c:pt idx="35">
                  <c:v>105.20307823856349</c:v>
                </c:pt>
                <c:pt idx="36">
                  <c:v>108.4737067122702</c:v>
                </c:pt>
                <c:pt idx="37">
                  <c:v>110.17742625053441</c:v>
                </c:pt>
                <c:pt idx="38">
                  <c:v>108.6746472851646</c:v>
                </c:pt>
                <c:pt idx="39">
                  <c:v>108.50149636596836</c:v>
                </c:pt>
                <c:pt idx="40">
                  <c:v>111.76357417699872</c:v>
                </c:pt>
              </c:numCache>
            </c:numRef>
          </c:val>
          <c:smooth val="0"/>
          <c:extLst>
            <c:ext xmlns:c16="http://schemas.microsoft.com/office/drawing/2014/chart" uri="{C3380CC4-5D6E-409C-BE32-E72D297353CC}">
              <c16:uniqueId val="{00000000-C7BF-435E-AC73-54160E8BF89F}"/>
            </c:ext>
          </c:extLst>
        </c:ser>
        <c:ser>
          <c:idx val="1"/>
          <c:order val="1"/>
          <c:tx>
            <c:strRef>
              <c:f>Grafdata!$A$15</c:f>
              <c:strCache>
                <c:ptCount val="1"/>
                <c:pt idx="0">
                  <c:v>Stockholmsregionen</c:v>
                </c:pt>
              </c:strCache>
            </c:strRef>
          </c:tx>
          <c:spPr>
            <a:ln w="28575" cap="rnd">
              <a:solidFill>
                <a:schemeClr val="accent6"/>
              </a:solidFill>
              <a:prstDash val="sysDot"/>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Grafdata!$B$15:$AP$15</c:f>
              <c:numCache>
                <c:formatCode>General</c:formatCode>
                <c:ptCount val="41"/>
                <c:pt idx="0">
                  <c:v>100</c:v>
                </c:pt>
                <c:pt idx="1">
                  <c:v>101.07252539570045</c:v>
                </c:pt>
                <c:pt idx="2">
                  <c:v>100.10394519253485</c:v>
                </c:pt>
                <c:pt idx="3">
                  <c:v>99.258209307819513</c:v>
                </c:pt>
                <c:pt idx="4">
                  <c:v>101.3607370659107</c:v>
                </c:pt>
                <c:pt idx="5">
                  <c:v>102.45688636900543</c:v>
                </c:pt>
                <c:pt idx="6">
                  <c:v>101.76234349161351</c:v>
                </c:pt>
                <c:pt idx="7">
                  <c:v>100.60477202929364</c:v>
                </c:pt>
                <c:pt idx="8">
                  <c:v>102.80652019844082</c:v>
                </c:pt>
                <c:pt idx="9">
                  <c:v>104.70588235294117</c:v>
                </c:pt>
                <c:pt idx="10">
                  <c:v>103.26009922041105</c:v>
                </c:pt>
                <c:pt idx="11">
                  <c:v>102.62225372076541</c:v>
                </c:pt>
                <c:pt idx="12">
                  <c:v>104.38459721237892</c:v>
                </c:pt>
                <c:pt idx="13">
                  <c:v>105.50437042286794</c:v>
                </c:pt>
                <c:pt idx="14">
                  <c:v>104.89959839310181</c:v>
                </c:pt>
                <c:pt idx="15">
                  <c:v>104.16725726387904</c:v>
                </c:pt>
                <c:pt idx="16">
                  <c:v>106.90763052208835</c:v>
                </c:pt>
                <c:pt idx="17">
                  <c:v>107.29978738483345</c:v>
                </c:pt>
                <c:pt idx="18">
                  <c:v>106.48240018899126</c:v>
                </c:pt>
                <c:pt idx="19">
                  <c:v>106.21781242617529</c:v>
                </c:pt>
                <c:pt idx="20">
                  <c:v>108.72194660996929</c:v>
                </c:pt>
                <c:pt idx="21">
                  <c:v>110.04016064257029</c:v>
                </c:pt>
                <c:pt idx="22">
                  <c:v>109.08575478384125</c:v>
                </c:pt>
                <c:pt idx="23">
                  <c:v>109.06213087644696</c:v>
                </c:pt>
                <c:pt idx="24">
                  <c:v>110.93314434207417</c:v>
                </c:pt>
                <c:pt idx="25">
                  <c:v>112.23245924875974</c:v>
                </c:pt>
                <c:pt idx="26">
                  <c:v>110.90952043467989</c:v>
                </c:pt>
                <c:pt idx="27">
                  <c:v>110.70635483108906</c:v>
                </c:pt>
                <c:pt idx="28">
                  <c:v>112.0859910229152</c:v>
                </c:pt>
                <c:pt idx="29">
                  <c:v>113.37585636664305</c:v>
                </c:pt>
                <c:pt idx="30">
                  <c:v>112.10489014883062</c:v>
                </c:pt>
                <c:pt idx="31">
                  <c:v>111.15520907158044</c:v>
                </c:pt>
                <c:pt idx="32">
                  <c:v>110.55043704228679</c:v>
                </c:pt>
                <c:pt idx="33">
                  <c:v>110.78195133475077</c:v>
                </c:pt>
                <c:pt idx="34">
                  <c:v>110.02598629813372</c:v>
                </c:pt>
                <c:pt idx="35">
                  <c:v>108.22111977321049</c:v>
                </c:pt>
                <c:pt idx="36">
                  <c:v>110.85282305693362</c:v>
                </c:pt>
                <c:pt idx="37">
                  <c:v>113.11126860382707</c:v>
                </c:pt>
                <c:pt idx="38">
                  <c:v>110.86227261989133</c:v>
                </c:pt>
                <c:pt idx="39">
                  <c:v>110.69690526813135</c:v>
                </c:pt>
                <c:pt idx="40">
                  <c:v>114.05622489959839</c:v>
                </c:pt>
              </c:numCache>
            </c:numRef>
          </c:val>
          <c:smooth val="0"/>
          <c:extLst>
            <c:ext xmlns:c16="http://schemas.microsoft.com/office/drawing/2014/chart" uri="{C3380CC4-5D6E-409C-BE32-E72D297353CC}">
              <c16:uniqueId val="{00000001-C7BF-435E-AC73-54160E8BF89F}"/>
            </c:ext>
          </c:extLst>
        </c:ser>
        <c:ser>
          <c:idx val="2"/>
          <c:order val="2"/>
          <c:tx>
            <c:strRef>
              <c:f>Grafdata!$A$21</c:f>
              <c:strCache>
                <c:ptCount val="1"/>
                <c:pt idx="0">
                  <c:v>Dalarnas län</c:v>
                </c:pt>
              </c:strCache>
            </c:strRef>
          </c:tx>
          <c:spPr>
            <a:ln w="28575" cap="rnd">
              <a:solidFill>
                <a:schemeClr val="accent2"/>
              </a:solidFill>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103.05970149253731</c:v>
                </c:pt>
                <c:pt idx="2">
                  <c:v>99.104477611940297</c:v>
                </c:pt>
                <c:pt idx="3">
                  <c:v>97.68656716417911</c:v>
                </c:pt>
                <c:pt idx="4">
                  <c:v>98.582089552238813</c:v>
                </c:pt>
                <c:pt idx="5">
                  <c:v>98.955223880597018</c:v>
                </c:pt>
                <c:pt idx="6">
                  <c:v>97.68656716417911</c:v>
                </c:pt>
                <c:pt idx="7">
                  <c:v>97.761194029850742</c:v>
                </c:pt>
                <c:pt idx="8">
                  <c:v>98.507462686567166</c:v>
                </c:pt>
                <c:pt idx="9">
                  <c:v>99.850746268656721</c:v>
                </c:pt>
                <c:pt idx="10">
                  <c:v>95.373134328358205</c:v>
                </c:pt>
                <c:pt idx="11">
                  <c:v>96.791044776119406</c:v>
                </c:pt>
                <c:pt idx="12">
                  <c:v>99.328358208955223</c:v>
                </c:pt>
                <c:pt idx="13">
                  <c:v>99.253731343283576</c:v>
                </c:pt>
                <c:pt idx="14">
                  <c:v>99.552238805970148</c:v>
                </c:pt>
                <c:pt idx="15">
                  <c:v>99.402985067164195</c:v>
                </c:pt>
                <c:pt idx="16">
                  <c:v>100.5223880597015</c:v>
                </c:pt>
                <c:pt idx="17">
                  <c:v>100.97014925373135</c:v>
                </c:pt>
                <c:pt idx="18">
                  <c:v>97.089552238805965</c:v>
                </c:pt>
                <c:pt idx="19">
                  <c:v>92.761194029850742</c:v>
                </c:pt>
                <c:pt idx="20">
                  <c:v>99.552238805970148</c:v>
                </c:pt>
                <c:pt idx="21">
                  <c:v>102.53731343283582</c:v>
                </c:pt>
                <c:pt idx="22">
                  <c:v>100.8955223880597</c:v>
                </c:pt>
                <c:pt idx="23">
                  <c:v>102.23880597014926</c:v>
                </c:pt>
                <c:pt idx="24">
                  <c:v>101.86567164179104</c:v>
                </c:pt>
                <c:pt idx="25">
                  <c:v>104.85074626865672</c:v>
                </c:pt>
                <c:pt idx="26">
                  <c:v>103.95522388059702</c:v>
                </c:pt>
                <c:pt idx="27">
                  <c:v>98.805970149253724</c:v>
                </c:pt>
                <c:pt idx="28">
                  <c:v>97.835820895522389</c:v>
                </c:pt>
                <c:pt idx="29">
                  <c:v>101.49253731343283</c:v>
                </c:pt>
                <c:pt idx="30">
                  <c:v>100.97014925373135</c:v>
                </c:pt>
                <c:pt idx="31">
                  <c:v>98.432835820895519</c:v>
                </c:pt>
                <c:pt idx="32">
                  <c:v>98.432835820895519</c:v>
                </c:pt>
                <c:pt idx="33">
                  <c:v>97.238805970149272</c:v>
                </c:pt>
                <c:pt idx="34">
                  <c:v>95.298507462686572</c:v>
                </c:pt>
                <c:pt idx="35">
                  <c:v>98.358208955223887</c:v>
                </c:pt>
                <c:pt idx="36">
                  <c:v>96.567164179104481</c:v>
                </c:pt>
                <c:pt idx="37">
                  <c:v>102.83582089552239</c:v>
                </c:pt>
                <c:pt idx="38">
                  <c:v>97.761194029850742</c:v>
                </c:pt>
                <c:pt idx="39">
                  <c:v>96.343283582089555</c:v>
                </c:pt>
                <c:pt idx="40">
                  <c:v>98.955223880597018</c:v>
                </c:pt>
              </c:numCache>
            </c:numRef>
          </c:val>
          <c:smooth val="0"/>
          <c:extLst>
            <c:ext xmlns:c16="http://schemas.microsoft.com/office/drawing/2014/chart" uri="{C3380CC4-5D6E-409C-BE32-E72D297353CC}">
              <c16:uniqueId val="{00000002-C7BF-435E-AC73-54160E8BF89F}"/>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77.10180179141642</c:v>
                </c:pt>
                <c:pt idx="2">
                  <c:v>82.785571835337251</c:v>
                </c:pt>
                <c:pt idx="3">
                  <c:v>118.81678905322374</c:v>
                </c:pt>
                <c:pt idx="4">
                  <c:v>102.0173608309221</c:v>
                </c:pt>
                <c:pt idx="5">
                  <c:v>78.807336276758846</c:v>
                </c:pt>
                <c:pt idx="6">
                  <c:v>86.227189412890354</c:v>
                </c:pt>
                <c:pt idx="7">
                  <c:v>122.72585795474195</c:v>
                </c:pt>
                <c:pt idx="8">
                  <c:v>119.23812927248204</c:v>
                </c:pt>
                <c:pt idx="9">
                  <c:v>98.797076555961596</c:v>
                </c:pt>
                <c:pt idx="10">
                  <c:v>117.77871280851211</c:v>
                </c:pt>
                <c:pt idx="11">
                  <c:v>173.18120511372152</c:v>
                </c:pt>
                <c:pt idx="12">
                  <c:v>155.00997152639283</c:v>
                </c:pt>
                <c:pt idx="13">
                  <c:v>128.50300298569402</c:v>
                </c:pt>
                <c:pt idx="14">
                  <c:v>164.63739380036196</c:v>
                </c:pt>
                <c:pt idx="15">
                  <c:v>210.68451934937232</c:v>
                </c:pt>
                <c:pt idx="16">
                  <c:v>203.64104810540999</c:v>
                </c:pt>
                <c:pt idx="17">
                  <c:v>157.1472212295526</c:v>
                </c:pt>
                <c:pt idx="18">
                  <c:v>177.66551004645694</c:v>
                </c:pt>
                <c:pt idx="19">
                  <c:v>221.10505262429825</c:v>
                </c:pt>
                <c:pt idx="20">
                  <c:v>189.54661256297047</c:v>
                </c:pt>
                <c:pt idx="21">
                  <c:v>149.87492362848283</c:v>
                </c:pt>
                <c:pt idx="22">
                  <c:v>176.53636436994938</c:v>
                </c:pt>
                <c:pt idx="23">
                  <c:v>232.95214820109052</c:v>
                </c:pt>
                <c:pt idx="24">
                  <c:v>204.84108960540422</c:v>
                </c:pt>
                <c:pt idx="25">
                  <c:v>149.37404175360533</c:v>
                </c:pt>
                <c:pt idx="26">
                  <c:v>173.47112868456546</c:v>
                </c:pt>
                <c:pt idx="27">
                  <c:v>215.4241645244216</c:v>
                </c:pt>
                <c:pt idx="28">
                  <c:v>171.03242763438504</c:v>
                </c:pt>
                <c:pt idx="29">
                  <c:v>125.90637140189286</c:v>
                </c:pt>
                <c:pt idx="30">
                  <c:v>144.64995907639457</c:v>
                </c:pt>
                <c:pt idx="31">
                  <c:v>204.27449940631953</c:v>
                </c:pt>
                <c:pt idx="32">
                  <c:v>108.36397800500305</c:v>
                </c:pt>
                <c:pt idx="33">
                  <c:v>91.254452603548245</c:v>
                </c:pt>
                <c:pt idx="34">
                  <c:v>145.86383390780085</c:v>
                </c:pt>
                <c:pt idx="35">
                  <c:v>179.18025983607501</c:v>
                </c:pt>
                <c:pt idx="36">
                  <c:v>180.10017637497549</c:v>
                </c:pt>
                <c:pt idx="37">
                  <c:v>169.95112222901079</c:v>
                </c:pt>
                <c:pt idx="38">
                  <c:v>232.73657878658628</c:v>
                </c:pt>
                <c:pt idx="39">
                  <c:v>290.99277208433722</c:v>
                </c:pt>
                <c:pt idx="40">
                  <c:v>311.94969278476486</c:v>
                </c:pt>
              </c:numCache>
            </c:numRef>
          </c:val>
          <c:smooth val="0"/>
          <c:extLst>
            <c:ext xmlns:c16="http://schemas.microsoft.com/office/drawing/2014/chart" uri="{C3380CC4-5D6E-409C-BE32-E72D297353CC}">
              <c16:uniqueId val="{00000000-954F-4978-93B6-9E1ADEB33DF1}"/>
            </c:ext>
          </c:extLst>
        </c:ser>
        <c:ser>
          <c:idx val="1"/>
          <c:order val="1"/>
          <c:tx>
            <c:strRef>
              <c:f>Grafdata!$A$33</c:f>
              <c:strCache>
                <c:ptCount val="1"/>
                <c:pt idx="0">
                  <c:v>Dalarnas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Grafdata!$B$33:$AP$33</c:f>
              <c:numCache>
                <c:formatCode>General</c:formatCode>
                <c:ptCount val="41"/>
                <c:pt idx="0">
                  <c:v>100</c:v>
                </c:pt>
                <c:pt idx="1">
                  <c:v>90.504451038575667</c:v>
                </c:pt>
                <c:pt idx="2">
                  <c:v>80.316518298714143</c:v>
                </c:pt>
                <c:pt idx="3">
                  <c:v>154.4263105835806</c:v>
                </c:pt>
                <c:pt idx="4">
                  <c:v>115.28189910979229</c:v>
                </c:pt>
                <c:pt idx="5">
                  <c:v>85.459940652818986</c:v>
                </c:pt>
                <c:pt idx="6">
                  <c:v>87.685459940652819</c:v>
                </c:pt>
                <c:pt idx="7">
                  <c:v>129.10484668644906</c:v>
                </c:pt>
                <c:pt idx="8">
                  <c:v>129.30267062314539</c:v>
                </c:pt>
                <c:pt idx="9">
                  <c:v>115.08407517309594</c:v>
                </c:pt>
                <c:pt idx="10">
                  <c:v>124.28288822947577</c:v>
                </c:pt>
                <c:pt idx="11">
                  <c:v>166.46884272997033</c:v>
                </c:pt>
                <c:pt idx="12">
                  <c:v>145.62314540059347</c:v>
                </c:pt>
                <c:pt idx="13">
                  <c:v>132.66567754698318</c:v>
                </c:pt>
                <c:pt idx="14">
                  <c:v>177.27497527200791</c:v>
                </c:pt>
                <c:pt idx="15">
                  <c:v>176.90405539070227</c:v>
                </c:pt>
                <c:pt idx="16">
                  <c:v>182.3194856577646</c:v>
                </c:pt>
                <c:pt idx="17">
                  <c:v>148.44213649851633</c:v>
                </c:pt>
                <c:pt idx="18">
                  <c:v>158.38278931750742</c:v>
                </c:pt>
                <c:pt idx="19">
                  <c:v>227.57171117705244</c:v>
                </c:pt>
                <c:pt idx="20">
                  <c:v>173.36795252225519</c:v>
                </c:pt>
                <c:pt idx="21">
                  <c:v>165.03461918892185</c:v>
                </c:pt>
                <c:pt idx="22">
                  <c:v>169.48565776458952</c:v>
                </c:pt>
                <c:pt idx="23">
                  <c:v>227.4975272007913</c:v>
                </c:pt>
                <c:pt idx="24">
                  <c:v>164.44114737883285</c:v>
                </c:pt>
                <c:pt idx="25">
                  <c:v>165.38081107814045</c:v>
                </c:pt>
                <c:pt idx="26">
                  <c:v>154.50049455984174</c:v>
                </c:pt>
                <c:pt idx="27">
                  <c:v>213.37784371909001</c:v>
                </c:pt>
                <c:pt idx="28">
                  <c:v>178.16518298714143</c:v>
                </c:pt>
                <c:pt idx="29">
                  <c:v>148.09594460929773</c:v>
                </c:pt>
                <c:pt idx="30">
                  <c:v>155.88526211671612</c:v>
                </c:pt>
                <c:pt idx="31">
                  <c:v>222.10682492581603</c:v>
                </c:pt>
                <c:pt idx="32">
                  <c:v>117.3837784371909</c:v>
                </c:pt>
                <c:pt idx="33">
                  <c:v>111.79525222551929</c:v>
                </c:pt>
                <c:pt idx="34">
                  <c:v>146.29080118694361</c:v>
                </c:pt>
                <c:pt idx="35">
                  <c:v>228.16518298714143</c:v>
                </c:pt>
                <c:pt idx="36">
                  <c:v>191.19683481701287</c:v>
                </c:pt>
                <c:pt idx="37">
                  <c:v>199.3570722057369</c:v>
                </c:pt>
                <c:pt idx="38">
                  <c:v>243.47181008902078</c:v>
                </c:pt>
                <c:pt idx="39">
                  <c:v>309.05044510385756</c:v>
                </c:pt>
                <c:pt idx="40">
                  <c:v>273.66468842729972</c:v>
                </c:pt>
              </c:numCache>
            </c:numRef>
          </c:val>
          <c:smooth val="0"/>
          <c:extLst>
            <c:ext xmlns:c16="http://schemas.microsoft.com/office/drawing/2014/chart" uri="{C3380CC4-5D6E-409C-BE32-E72D297353CC}">
              <c16:uniqueId val="{00000001-954F-4978-93B6-9E1ADEB33DF1}"/>
            </c:ext>
          </c:extLst>
        </c:ser>
        <c:ser>
          <c:idx val="2"/>
          <c:order val="2"/>
          <c:tx>
            <c:strRef>
              <c:f>Grafdata!$A$35</c:f>
              <c:strCache>
                <c:ptCount val="1"/>
                <c:pt idx="0">
                  <c:v>Ludvika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Grafdata!$B$35:$AP$35</c:f>
              <c:numCache>
                <c:formatCode>General</c:formatCode>
                <c:ptCount val="41"/>
                <c:pt idx="0">
                  <c:v>100</c:v>
                </c:pt>
                <c:pt idx="1">
                  <c:v>65.9375</c:v>
                </c:pt>
                <c:pt idx="2">
                  <c:v>75.9375</c:v>
                </c:pt>
                <c:pt idx="3">
                  <c:v>282.5</c:v>
                </c:pt>
                <c:pt idx="4">
                  <c:v>96.25</c:v>
                </c:pt>
                <c:pt idx="5">
                  <c:v>75.3125</c:v>
                </c:pt>
                <c:pt idx="6">
                  <c:v>85.625</c:v>
                </c:pt>
                <c:pt idx="7">
                  <c:v>171.5625</c:v>
                </c:pt>
                <c:pt idx="8">
                  <c:v>243.75</c:v>
                </c:pt>
                <c:pt idx="9">
                  <c:v>87.8125</c:v>
                </c:pt>
                <c:pt idx="10">
                  <c:v>125.3125</c:v>
                </c:pt>
                <c:pt idx="11">
                  <c:v>397.5</c:v>
                </c:pt>
                <c:pt idx="12">
                  <c:v>245</c:v>
                </c:pt>
                <c:pt idx="13">
                  <c:v>126.25</c:v>
                </c:pt>
                <c:pt idx="14">
                  <c:v>145.9375</c:v>
                </c:pt>
                <c:pt idx="15">
                  <c:v>293.75</c:v>
                </c:pt>
                <c:pt idx="16">
                  <c:v>217.1875</c:v>
                </c:pt>
                <c:pt idx="17">
                  <c:v>166.875</c:v>
                </c:pt>
                <c:pt idx="18">
                  <c:v>185</c:v>
                </c:pt>
                <c:pt idx="19">
                  <c:v>323.4375</c:v>
                </c:pt>
                <c:pt idx="20">
                  <c:v>213.125</c:v>
                </c:pt>
                <c:pt idx="21">
                  <c:v>177.1875</c:v>
                </c:pt>
                <c:pt idx="22">
                  <c:v>165.9375</c:v>
                </c:pt>
                <c:pt idx="23">
                  <c:v>233.75</c:v>
                </c:pt>
                <c:pt idx="24">
                  <c:v>158.75</c:v>
                </c:pt>
                <c:pt idx="25">
                  <c:v>208.75</c:v>
                </c:pt>
                <c:pt idx="26">
                  <c:v>163.125</c:v>
                </c:pt>
                <c:pt idx="27">
                  <c:v>254.0625</c:v>
                </c:pt>
                <c:pt idx="28">
                  <c:v>200.9375</c:v>
                </c:pt>
                <c:pt idx="29">
                  <c:v>375.3125</c:v>
                </c:pt>
                <c:pt idx="30">
                  <c:v>174.6875</c:v>
                </c:pt>
                <c:pt idx="31">
                  <c:v>333.4375</c:v>
                </c:pt>
                <c:pt idx="32">
                  <c:v>220.625</c:v>
                </c:pt>
                <c:pt idx="33">
                  <c:v>170.3125</c:v>
                </c:pt>
                <c:pt idx="34">
                  <c:v>142.1875</c:v>
                </c:pt>
                <c:pt idx="35">
                  <c:v>265.625</c:v>
                </c:pt>
                <c:pt idx="36">
                  <c:v>241.875</c:v>
                </c:pt>
                <c:pt idx="37">
                  <c:v>263.4375</c:v>
                </c:pt>
                <c:pt idx="38">
                  <c:v>201.25</c:v>
                </c:pt>
                <c:pt idx="39">
                  <c:v>370.3125</c:v>
                </c:pt>
                <c:pt idx="40">
                  <c:v>408.4375</c:v>
                </c:pt>
              </c:numCache>
            </c:numRef>
          </c:val>
          <c:smooth val="0"/>
          <c:extLst>
            <c:ext xmlns:c16="http://schemas.microsoft.com/office/drawing/2014/chart" uri="{C3380CC4-5D6E-409C-BE32-E72D297353CC}">
              <c16:uniqueId val="{00000002-954F-4978-93B6-9E1ADEB33DF1}"/>
            </c:ext>
          </c:extLst>
        </c:ser>
        <c:ser>
          <c:idx val="3"/>
          <c:order val="3"/>
          <c:tx>
            <c:strRef>
              <c:f>Grafdata!$A$34</c:f>
              <c:strCache>
                <c:ptCount val="1"/>
                <c:pt idx="0">
                  <c:v>Smedjebackens kommun</c:v>
                </c:pt>
              </c:strCache>
            </c:strRef>
          </c:tx>
          <c:spPr>
            <a:ln w="28575" cap="rnd">
              <a:solidFill>
                <a:schemeClr val="accent4"/>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Grafdata!$B$34:$AP$34</c:f>
              <c:numCache>
                <c:formatCode>General</c:formatCode>
                <c:ptCount val="41"/>
                <c:pt idx="0">
                  <c:v>100</c:v>
                </c:pt>
                <c:pt idx="1">
                  <c:v>120</c:v>
                </c:pt>
                <c:pt idx="2">
                  <c:v>83.63636363636364</c:v>
                </c:pt>
                <c:pt idx="3">
                  <c:v>125.45454545454545</c:v>
                </c:pt>
                <c:pt idx="4">
                  <c:v>103.63636363636364</c:v>
                </c:pt>
                <c:pt idx="5">
                  <c:v>65.454545454545453</c:v>
                </c:pt>
                <c:pt idx="6">
                  <c:v>49.090909090909093</c:v>
                </c:pt>
                <c:pt idx="7">
                  <c:v>74.545454545454547</c:v>
                </c:pt>
                <c:pt idx="8">
                  <c:v>181.81818181818181</c:v>
                </c:pt>
                <c:pt idx="9">
                  <c:v>116.36363636363636</c:v>
                </c:pt>
                <c:pt idx="10">
                  <c:v>158.18181818181819</c:v>
                </c:pt>
                <c:pt idx="11">
                  <c:v>200</c:v>
                </c:pt>
                <c:pt idx="12">
                  <c:v>236.36363636363637</c:v>
                </c:pt>
                <c:pt idx="13">
                  <c:v>130.90909090909091</c:v>
                </c:pt>
                <c:pt idx="14">
                  <c:v>200</c:v>
                </c:pt>
                <c:pt idx="15">
                  <c:v>258.18181818181819</c:v>
                </c:pt>
                <c:pt idx="16">
                  <c:v>220</c:v>
                </c:pt>
                <c:pt idx="17">
                  <c:v>150.90909090909091</c:v>
                </c:pt>
                <c:pt idx="18">
                  <c:v>249.09090909090909</c:v>
                </c:pt>
                <c:pt idx="19">
                  <c:v>252.72727272727272</c:v>
                </c:pt>
                <c:pt idx="20">
                  <c:v>232.72727272727272</c:v>
                </c:pt>
                <c:pt idx="21">
                  <c:v>172.72727272727272</c:v>
                </c:pt>
                <c:pt idx="22">
                  <c:v>138.18181818181819</c:v>
                </c:pt>
                <c:pt idx="23">
                  <c:v>300</c:v>
                </c:pt>
                <c:pt idx="24">
                  <c:v>296.36363636363637</c:v>
                </c:pt>
                <c:pt idx="25">
                  <c:v>147.27272727272728</c:v>
                </c:pt>
                <c:pt idx="26">
                  <c:v>100</c:v>
                </c:pt>
                <c:pt idx="27">
                  <c:v>274.54545454545456</c:v>
                </c:pt>
                <c:pt idx="28">
                  <c:v>149.09090909090909</c:v>
                </c:pt>
                <c:pt idx="29">
                  <c:v>94.545454545454547</c:v>
                </c:pt>
                <c:pt idx="30">
                  <c:v>110.90909090909091</c:v>
                </c:pt>
                <c:pt idx="31">
                  <c:v>214.54545454545453</c:v>
                </c:pt>
                <c:pt idx="32">
                  <c:v>121.81818181818181</c:v>
                </c:pt>
                <c:pt idx="33">
                  <c:v>43.636363636363633</c:v>
                </c:pt>
                <c:pt idx="34">
                  <c:v>103.63636363636364</c:v>
                </c:pt>
                <c:pt idx="35">
                  <c:v>185.45454545454547</c:v>
                </c:pt>
                <c:pt idx="36">
                  <c:v>149.09090909090909</c:v>
                </c:pt>
                <c:pt idx="37">
                  <c:v>178.18181818181819</c:v>
                </c:pt>
                <c:pt idx="38">
                  <c:v>230.90909090909091</c:v>
                </c:pt>
                <c:pt idx="39">
                  <c:v>536.36363636363637</c:v>
                </c:pt>
                <c:pt idx="40">
                  <c:v>283.63636363636363</c:v>
                </c:pt>
              </c:numCache>
            </c:numRef>
          </c:val>
          <c:smooth val="0"/>
          <c:extLst>
            <c:ext xmlns:c16="http://schemas.microsoft.com/office/drawing/2014/chart" uri="{C3380CC4-5D6E-409C-BE32-E72D297353CC}">
              <c16:uniqueId val="{00000003-954F-4978-93B6-9E1ADEB33DF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Grafdata!$B$19:$AP$19</c:f>
              <c:numCache>
                <c:formatCode>General</c:formatCode>
                <c:ptCount val="41"/>
                <c:pt idx="0">
                  <c:v>100</c:v>
                </c:pt>
                <c:pt idx="1">
                  <c:v>109.84008068001729</c:v>
                </c:pt>
                <c:pt idx="2">
                  <c:v>186.01786486097103</c:v>
                </c:pt>
                <c:pt idx="3">
                  <c:v>123.92306584065696</c:v>
                </c:pt>
                <c:pt idx="4">
                  <c:v>112.05157758248092</c:v>
                </c:pt>
                <c:pt idx="5">
                  <c:v>82.668203428900739</c:v>
                </c:pt>
                <c:pt idx="6">
                  <c:v>104.5958795562599</c:v>
                </c:pt>
                <c:pt idx="7">
                  <c:v>94.287566633049991</c:v>
                </c:pt>
                <c:pt idx="8">
                  <c:v>90.671373001008504</c:v>
                </c:pt>
                <c:pt idx="9">
                  <c:v>73.390001440714599</c:v>
                </c:pt>
                <c:pt idx="10">
                  <c:v>80.752053018297076</c:v>
                </c:pt>
                <c:pt idx="11">
                  <c:v>120.73188301397494</c:v>
                </c:pt>
                <c:pt idx="12">
                  <c:v>64.637660279498633</c:v>
                </c:pt>
                <c:pt idx="13">
                  <c:v>55.589972626422707</c:v>
                </c:pt>
                <c:pt idx="14">
                  <c:v>69.817029246506266</c:v>
                </c:pt>
                <c:pt idx="15">
                  <c:v>75.868030543149402</c:v>
                </c:pt>
                <c:pt idx="16">
                  <c:v>64.666474571387411</c:v>
                </c:pt>
                <c:pt idx="17">
                  <c:v>54.920040340008647</c:v>
                </c:pt>
                <c:pt idx="18">
                  <c:v>82.509724823512457</c:v>
                </c:pt>
                <c:pt idx="19">
                  <c:v>67.339000144071463</c:v>
                </c:pt>
                <c:pt idx="20">
                  <c:v>55.4747154588676</c:v>
                </c:pt>
                <c:pt idx="21">
                  <c:v>60.654084425875233</c:v>
                </c:pt>
                <c:pt idx="22">
                  <c:v>65.631753349661437</c:v>
                </c:pt>
                <c:pt idx="23">
                  <c:v>59.912116409739234</c:v>
                </c:pt>
                <c:pt idx="24">
                  <c:v>68.938193343898575</c:v>
                </c:pt>
                <c:pt idx="25">
                  <c:v>50.720357297219422</c:v>
                </c:pt>
                <c:pt idx="26">
                  <c:v>78.093934591557414</c:v>
                </c:pt>
                <c:pt idx="27">
                  <c:v>114.74571387408155</c:v>
                </c:pt>
                <c:pt idx="28">
                  <c:v>86.903904336550923</c:v>
                </c:pt>
                <c:pt idx="29">
                  <c:v>60.106612879988475</c:v>
                </c:pt>
                <c:pt idx="30">
                  <c:v>98.357585362339719</c:v>
                </c:pt>
                <c:pt idx="31">
                  <c:v>352.24751476732462</c:v>
                </c:pt>
                <c:pt idx="32">
                  <c:v>336.24837919608126</c:v>
                </c:pt>
                <c:pt idx="33">
                  <c:v>97.557988762426163</c:v>
                </c:pt>
                <c:pt idx="34">
                  <c:v>103.37847572395908</c:v>
                </c:pt>
                <c:pt idx="35">
                  <c:v>63.730010085002164</c:v>
                </c:pt>
                <c:pt idx="36">
                  <c:v>55.323440426451519</c:v>
                </c:pt>
                <c:pt idx="37">
                  <c:v>36.262786342025642</c:v>
                </c:pt>
                <c:pt idx="38">
                  <c:v>43.365509292609133</c:v>
                </c:pt>
                <c:pt idx="39">
                  <c:v>36.673390001440715</c:v>
                </c:pt>
                <c:pt idx="40">
                  <c:v>46.520674254430197</c:v>
                </c:pt>
              </c:numCache>
            </c:numRef>
          </c:val>
          <c:smooth val="0"/>
          <c:extLst>
            <c:ext xmlns:c16="http://schemas.microsoft.com/office/drawing/2014/chart" uri="{C3380CC4-5D6E-409C-BE32-E72D297353CC}">
              <c16:uniqueId val="{00000000-B0F7-4818-A38E-5E4416924ABA}"/>
            </c:ext>
          </c:extLst>
        </c:ser>
        <c:ser>
          <c:idx val="1"/>
          <c:order val="1"/>
          <c:tx>
            <c:strRef>
              <c:f>Grafdata!$A$31</c:f>
              <c:strCache>
                <c:ptCount val="1"/>
                <c:pt idx="0">
                  <c:v>Dalarnas län</c:v>
                </c:pt>
              </c:strCache>
            </c:strRef>
          </c:tx>
          <c:spPr>
            <a:ln w="28575" cap="rnd">
              <a:solidFill>
                <a:schemeClr val="accent2"/>
              </a:solidFill>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Grafdata!$B$31:$AP$31</c:f>
              <c:numCache>
                <c:formatCode>General</c:formatCode>
                <c:ptCount val="41"/>
                <c:pt idx="0">
                  <c:v>105</c:v>
                </c:pt>
                <c:pt idx="1">
                  <c:v>101.98675496688742</c:v>
                </c:pt>
                <c:pt idx="2">
                  <c:v>174.17218543046357</c:v>
                </c:pt>
                <c:pt idx="3">
                  <c:v>210.9271523178808</c:v>
                </c:pt>
                <c:pt idx="4">
                  <c:v>96.357615894039739</c:v>
                </c:pt>
                <c:pt idx="5">
                  <c:v>131.12582781456953</c:v>
                </c:pt>
                <c:pt idx="6">
                  <c:v>248.67549668874173</c:v>
                </c:pt>
                <c:pt idx="7">
                  <c:v>174.50331125827816</c:v>
                </c:pt>
                <c:pt idx="8">
                  <c:v>114.23841059602648</c:v>
                </c:pt>
                <c:pt idx="9">
                  <c:v>117.88079470198676</c:v>
                </c:pt>
                <c:pt idx="10">
                  <c:v>65.231788079470192</c:v>
                </c:pt>
                <c:pt idx="11">
                  <c:v>292.71523178807945</c:v>
                </c:pt>
                <c:pt idx="12">
                  <c:v>50.993377483443709</c:v>
                </c:pt>
                <c:pt idx="13">
                  <c:v>52.649006622516559</c:v>
                </c:pt>
                <c:pt idx="14">
                  <c:v>77.152317880794698</c:v>
                </c:pt>
                <c:pt idx="15">
                  <c:v>121.19205298013244</c:v>
                </c:pt>
                <c:pt idx="16">
                  <c:v>94.039735099337747</c:v>
                </c:pt>
                <c:pt idx="17">
                  <c:v>33.774834437086092</c:v>
                </c:pt>
                <c:pt idx="18">
                  <c:v>74.83443708609272</c:v>
                </c:pt>
                <c:pt idx="19">
                  <c:v>110.59602649006622</c:v>
                </c:pt>
                <c:pt idx="20">
                  <c:v>98.013245033112582</c:v>
                </c:pt>
                <c:pt idx="21">
                  <c:v>250.33112582781456</c:v>
                </c:pt>
                <c:pt idx="22">
                  <c:v>31.788079470198674</c:v>
                </c:pt>
                <c:pt idx="23">
                  <c:v>62.58278145695364</c:v>
                </c:pt>
                <c:pt idx="24">
                  <c:v>113.90728476821192</c:v>
                </c:pt>
                <c:pt idx="25">
                  <c:v>53.311258278145694</c:v>
                </c:pt>
                <c:pt idx="26">
                  <c:v>90.066225165562912</c:v>
                </c:pt>
                <c:pt idx="27">
                  <c:v>58.609271523178805</c:v>
                </c:pt>
                <c:pt idx="28">
                  <c:v>49.668874172185433</c:v>
                </c:pt>
                <c:pt idx="29">
                  <c:v>52.980132450331126</c:v>
                </c:pt>
                <c:pt idx="30">
                  <c:v>108.6092715231788</c:v>
                </c:pt>
                <c:pt idx="31">
                  <c:v>121.52317880794702</c:v>
                </c:pt>
                <c:pt idx="32">
                  <c:v>374.83443708609269</c:v>
                </c:pt>
                <c:pt idx="33">
                  <c:v>32.781456953642383</c:v>
                </c:pt>
                <c:pt idx="34">
                  <c:v>104.30463576158941</c:v>
                </c:pt>
                <c:pt idx="35">
                  <c:v>19.536423841059602</c:v>
                </c:pt>
                <c:pt idx="36">
                  <c:v>33.11258278145695</c:v>
                </c:pt>
                <c:pt idx="37">
                  <c:v>36.092715231788077</c:v>
                </c:pt>
                <c:pt idx="38">
                  <c:v>14.23841059602649</c:v>
                </c:pt>
                <c:pt idx="39">
                  <c:v>35.76158940397351</c:v>
                </c:pt>
                <c:pt idx="40">
                  <c:v>7.2847682119205297</c:v>
                </c:pt>
              </c:numCache>
            </c:numRef>
          </c:val>
          <c:smooth val="0"/>
          <c:extLst>
            <c:ext xmlns:c16="http://schemas.microsoft.com/office/drawing/2014/chart" uri="{C3380CC4-5D6E-409C-BE32-E72D297353CC}">
              <c16:uniqueId val="{00000001-B0F7-4818-A38E-5E4416924ABA}"/>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Grafdata!$B$4:$AP$4</c:f>
              <c:numCache>
                <c:formatCode>General</c:formatCode>
                <c:ptCount val="41"/>
                <c:pt idx="0">
                  <c:v>5.2812840999999997</c:v>
                </c:pt>
                <c:pt idx="1">
                  <c:v>5.4272818000000003</c:v>
                </c:pt>
                <c:pt idx="2">
                  <c:v>5.6900012000000002</c:v>
                </c:pt>
                <c:pt idx="3">
                  <c:v>5.8598794999999999</c:v>
                </c:pt>
                <c:pt idx="4">
                  <c:v>5.4593397000000001</c:v>
                </c:pt>
                <c:pt idx="5">
                  <c:v>5.5785103999999999</c:v>
                </c:pt>
                <c:pt idx="6">
                  <c:v>5.6457477999999996</c:v>
                </c:pt>
                <c:pt idx="7">
                  <c:v>5.5976245000000002</c:v>
                </c:pt>
                <c:pt idx="8">
                  <c:v>5.0938878000000001</c:v>
                </c:pt>
                <c:pt idx="9">
                  <c:v>5.1062773000000004</c:v>
                </c:pt>
                <c:pt idx="10">
                  <c:v>5.2243864999999996</c:v>
                </c:pt>
                <c:pt idx="11">
                  <c:v>5.2929404</c:v>
                </c:pt>
                <c:pt idx="12">
                  <c:v>4.9356795</c:v>
                </c:pt>
                <c:pt idx="13">
                  <c:v>5.0270139</c:v>
                </c:pt>
                <c:pt idx="14">
                  <c:v>5.1607665000000003</c:v>
                </c:pt>
                <c:pt idx="15">
                  <c:v>5.1933197</c:v>
                </c:pt>
                <c:pt idx="16">
                  <c:v>4.8013187999999998</c:v>
                </c:pt>
                <c:pt idx="17">
                  <c:v>4.8220586000000001</c:v>
                </c:pt>
                <c:pt idx="18">
                  <c:v>4.9710428000000002</c:v>
                </c:pt>
                <c:pt idx="19">
                  <c:v>5.0919134000000001</c:v>
                </c:pt>
                <c:pt idx="20">
                  <c:v>4.8117241000000002</c:v>
                </c:pt>
                <c:pt idx="21">
                  <c:v>4.8194819000000004</c:v>
                </c:pt>
                <c:pt idx="22">
                  <c:v>4.8820189999999997</c:v>
                </c:pt>
                <c:pt idx="23">
                  <c:v>4.9013086000000001</c:v>
                </c:pt>
                <c:pt idx="24">
                  <c:v>4.5815858</c:v>
                </c:pt>
                <c:pt idx="25">
                  <c:v>4.5682245000000004</c:v>
                </c:pt>
                <c:pt idx="26">
                  <c:v>4.5652578999999998</c:v>
                </c:pt>
                <c:pt idx="27">
                  <c:v>4.6360673999999999</c:v>
                </c:pt>
                <c:pt idx="28">
                  <c:v>4.4652865000000004</c:v>
                </c:pt>
                <c:pt idx="29">
                  <c:v>4.6453017000000001</c:v>
                </c:pt>
                <c:pt idx="30">
                  <c:v>4.8557554528969531</c:v>
                </c:pt>
                <c:pt idx="31">
                  <c:v>5.0690150105641782</c:v>
                </c:pt>
                <c:pt idx="32">
                  <c:v>5.8655588453141814</c:v>
                </c:pt>
                <c:pt idx="33">
                  <c:v>6.2768198893320166</c:v>
                </c:pt>
                <c:pt idx="34">
                  <c:v>6.0307963571851229</c:v>
                </c:pt>
                <c:pt idx="35">
                  <c:v>5.9896784238545449</c:v>
                </c:pt>
                <c:pt idx="36">
                  <c:v>5.5009540448191512</c:v>
                </c:pt>
                <c:pt idx="37">
                  <c:v>5.2183485831050209</c:v>
                </c:pt>
                <c:pt idx="38">
                  <c:v>4.884944021055655</c:v>
                </c:pt>
                <c:pt idx="39">
                  <c:v>4.777268648691491</c:v>
                </c:pt>
                <c:pt idx="40">
                  <c:v>4.4472037730696314</c:v>
                </c:pt>
              </c:numCache>
            </c:numRef>
          </c:val>
          <c:smooth val="0"/>
          <c:extLst>
            <c:ext xmlns:c16="http://schemas.microsoft.com/office/drawing/2014/chart" uri="{C3380CC4-5D6E-409C-BE32-E72D297353CC}">
              <c16:uniqueId val="{00000000-6436-4AB0-9561-9BE949826BB0}"/>
            </c:ext>
          </c:extLst>
        </c:ser>
        <c:ser>
          <c:idx val="1"/>
          <c:order val="1"/>
          <c:tx>
            <c:strRef>
              <c:f>Grafdata!$A$16</c:f>
              <c:strCache>
                <c:ptCount val="1"/>
                <c:pt idx="0">
                  <c:v>Dalarnas län</c:v>
                </c:pt>
              </c:strCache>
            </c:strRef>
          </c:tx>
          <c:spPr>
            <a:ln w="28575" cap="rnd">
              <a:solidFill>
                <a:schemeClr val="accent2"/>
              </a:solidFill>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Grafdata!$B$16:$AP$16</c:f>
              <c:numCache>
                <c:formatCode>General</c:formatCode>
                <c:ptCount val="41"/>
                <c:pt idx="0">
                  <c:v>4.6505307</c:v>
                </c:pt>
                <c:pt idx="1">
                  <c:v>4.5935696999999998</c:v>
                </c:pt>
                <c:pt idx="2">
                  <c:v>5.0920943000000003</c:v>
                </c:pt>
                <c:pt idx="3">
                  <c:v>5.4105368</c:v>
                </c:pt>
                <c:pt idx="4">
                  <c:v>4.7633643000000001</c:v>
                </c:pt>
                <c:pt idx="5">
                  <c:v>4.5964127000000001</c:v>
                </c:pt>
                <c:pt idx="6">
                  <c:v>4.9520941000000001</c:v>
                </c:pt>
                <c:pt idx="7">
                  <c:v>5.0264575999999996</c:v>
                </c:pt>
                <c:pt idx="8">
                  <c:v>4.3529898999999999</c:v>
                </c:pt>
                <c:pt idx="9">
                  <c:v>4.2087016999999998</c:v>
                </c:pt>
                <c:pt idx="10">
                  <c:v>4.5965755000000001</c:v>
                </c:pt>
                <c:pt idx="11">
                  <c:v>4.7800357</c:v>
                </c:pt>
                <c:pt idx="12">
                  <c:v>4.3116745999999999</c:v>
                </c:pt>
                <c:pt idx="13">
                  <c:v>4.3381800000000004</c:v>
                </c:pt>
                <c:pt idx="14">
                  <c:v>4.7620665000000004</c:v>
                </c:pt>
                <c:pt idx="15">
                  <c:v>5.0059380999999998</c:v>
                </c:pt>
                <c:pt idx="16">
                  <c:v>4.4392519999999998</c:v>
                </c:pt>
                <c:pt idx="17">
                  <c:v>4.3569848000000002</c:v>
                </c:pt>
                <c:pt idx="18">
                  <c:v>4.7492903999999996</c:v>
                </c:pt>
                <c:pt idx="19">
                  <c:v>4.9678313999999997</c:v>
                </c:pt>
                <c:pt idx="20">
                  <c:v>4.5049726000000003</c:v>
                </c:pt>
                <c:pt idx="21">
                  <c:v>4.4275025000000001</c:v>
                </c:pt>
                <c:pt idx="22">
                  <c:v>4.4927446</c:v>
                </c:pt>
                <c:pt idx="23">
                  <c:v>4.5348566000000003</c:v>
                </c:pt>
                <c:pt idx="24">
                  <c:v>4.0363560999999999</c:v>
                </c:pt>
                <c:pt idx="25">
                  <c:v>3.8690533999999999</c:v>
                </c:pt>
                <c:pt idx="26">
                  <c:v>3.9274491999999999</c:v>
                </c:pt>
                <c:pt idx="27">
                  <c:v>4.0462932</c:v>
                </c:pt>
                <c:pt idx="28">
                  <c:v>3.7698402999999998</c:v>
                </c:pt>
                <c:pt idx="29">
                  <c:v>3.9160512999999999</c:v>
                </c:pt>
                <c:pt idx="30">
                  <c:v>4.1337098897828337</c:v>
                </c:pt>
                <c:pt idx="31">
                  <c:v>4.38539693976408</c:v>
                </c:pt>
                <c:pt idx="32">
                  <c:v>4.9303259999967546</c:v>
                </c:pt>
                <c:pt idx="33">
                  <c:v>5.1819908419190348</c:v>
                </c:pt>
                <c:pt idx="34">
                  <c:v>5.1007689879493761</c:v>
                </c:pt>
                <c:pt idx="35">
                  <c:v>5.1362873266735516</c:v>
                </c:pt>
                <c:pt idx="36">
                  <c:v>4.6492450354869996</c:v>
                </c:pt>
                <c:pt idx="37">
                  <c:v>4.4001705188575233</c:v>
                </c:pt>
                <c:pt idx="38">
                  <c:v>4.1895200783545539</c:v>
                </c:pt>
                <c:pt idx="39">
                  <c:v>4.200891732663389</c:v>
                </c:pt>
                <c:pt idx="40">
                  <c:v>3.8612590066328072</c:v>
                </c:pt>
              </c:numCache>
            </c:numRef>
          </c:val>
          <c:smooth val="0"/>
          <c:extLst>
            <c:ext xmlns:c16="http://schemas.microsoft.com/office/drawing/2014/chart" uri="{C3380CC4-5D6E-409C-BE32-E72D297353CC}">
              <c16:uniqueId val="{00000001-6436-4AB0-9561-9BE949826BB0}"/>
            </c:ext>
          </c:extLst>
        </c:ser>
        <c:ser>
          <c:idx val="2"/>
          <c:order val="2"/>
          <c:tx>
            <c:strRef>
              <c:f>Grafdata!$A$18</c:f>
              <c:strCache>
                <c:ptCount val="1"/>
                <c:pt idx="0">
                  <c:v>Ludvika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Grafdata!$B$18:$AP$18</c:f>
              <c:numCache>
                <c:formatCode>General</c:formatCode>
                <c:ptCount val="41"/>
                <c:pt idx="0">
                  <c:v>4.3888626999999998</c:v>
                </c:pt>
                <c:pt idx="1">
                  <c:v>4.3582982000000001</c:v>
                </c:pt>
                <c:pt idx="2">
                  <c:v>5.0904857999999997</c:v>
                </c:pt>
                <c:pt idx="3">
                  <c:v>5.5673233</c:v>
                </c:pt>
                <c:pt idx="4">
                  <c:v>5.0062667000000003</c:v>
                </c:pt>
                <c:pt idx="5">
                  <c:v>4.8119263999999999</c:v>
                </c:pt>
                <c:pt idx="6">
                  <c:v>5.0403580999999997</c:v>
                </c:pt>
                <c:pt idx="7">
                  <c:v>5.2533459999999996</c:v>
                </c:pt>
                <c:pt idx="8">
                  <c:v>4.8638953000000003</c:v>
                </c:pt>
                <c:pt idx="9">
                  <c:v>4.6412832999999996</c:v>
                </c:pt>
                <c:pt idx="10">
                  <c:v>5.1925945000000002</c:v>
                </c:pt>
                <c:pt idx="11">
                  <c:v>5.3437653000000003</c:v>
                </c:pt>
                <c:pt idx="12">
                  <c:v>5.0115328000000003</c:v>
                </c:pt>
                <c:pt idx="13">
                  <c:v>5.3676753000000001</c:v>
                </c:pt>
                <c:pt idx="14">
                  <c:v>6.1479397000000002</c:v>
                </c:pt>
                <c:pt idx="15">
                  <c:v>6.5306759999999997</c:v>
                </c:pt>
                <c:pt idx="16">
                  <c:v>5.9289632000000001</c:v>
                </c:pt>
                <c:pt idx="17">
                  <c:v>6.0244078999999999</c:v>
                </c:pt>
                <c:pt idx="18">
                  <c:v>6.5367208000000003</c:v>
                </c:pt>
                <c:pt idx="19">
                  <c:v>6.7270574999999999</c:v>
                </c:pt>
                <c:pt idx="20">
                  <c:v>6.1779101000000001</c:v>
                </c:pt>
                <c:pt idx="21">
                  <c:v>6.1384062999999998</c:v>
                </c:pt>
                <c:pt idx="22">
                  <c:v>6.0893961000000001</c:v>
                </c:pt>
                <c:pt idx="23">
                  <c:v>6.1753296999999998</c:v>
                </c:pt>
                <c:pt idx="24">
                  <c:v>5.7373235999999999</c:v>
                </c:pt>
                <c:pt idx="25">
                  <c:v>5.3639846999999996</c:v>
                </c:pt>
                <c:pt idx="26">
                  <c:v>5.4488852000000003</c:v>
                </c:pt>
                <c:pt idx="27">
                  <c:v>5.7481513</c:v>
                </c:pt>
                <c:pt idx="28">
                  <c:v>5.7013382999999997</c:v>
                </c:pt>
                <c:pt idx="29">
                  <c:v>6.0074892000000002</c:v>
                </c:pt>
                <c:pt idx="30">
                  <c:v>6.4443974778963682</c:v>
                </c:pt>
                <c:pt idx="31">
                  <c:v>6.7418319771667639</c:v>
                </c:pt>
                <c:pt idx="32">
                  <c:v>7.4226180951872989</c:v>
                </c:pt>
                <c:pt idx="33">
                  <c:v>7.8770670381085042</c:v>
                </c:pt>
                <c:pt idx="34">
                  <c:v>7.8532438478747189</c:v>
                </c:pt>
                <c:pt idx="35">
                  <c:v>7.7266853327589926</c:v>
                </c:pt>
                <c:pt idx="36">
                  <c:v>7.0046099481605051</c:v>
                </c:pt>
                <c:pt idx="37">
                  <c:v>6.6291668920258884</c:v>
                </c:pt>
                <c:pt idx="38">
                  <c:v>6.1853254011177201</c:v>
                </c:pt>
                <c:pt idx="39">
                  <c:v>6.0686540198735308</c:v>
                </c:pt>
                <c:pt idx="40">
                  <c:v>5.6704107656411091</c:v>
                </c:pt>
              </c:numCache>
            </c:numRef>
          </c:val>
          <c:smooth val="0"/>
          <c:extLst>
            <c:ext xmlns:c16="http://schemas.microsoft.com/office/drawing/2014/chart" uri="{C3380CC4-5D6E-409C-BE32-E72D297353CC}">
              <c16:uniqueId val="{00000002-6436-4AB0-9561-9BE949826BB0}"/>
            </c:ext>
          </c:extLst>
        </c:ser>
        <c:ser>
          <c:idx val="3"/>
          <c:order val="3"/>
          <c:tx>
            <c:strRef>
              <c:f>Grafdata!$A$17</c:f>
              <c:strCache>
                <c:ptCount val="1"/>
                <c:pt idx="0">
                  <c:v>Smedjebackens kommun</c:v>
                </c:pt>
              </c:strCache>
            </c:strRef>
          </c:tx>
          <c:spPr>
            <a:ln w="28575" cap="rnd">
              <a:solidFill>
                <a:schemeClr val="accent4"/>
              </a:solidFill>
              <a:prstDash val="sysDot"/>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Grafdata!$B$17:$AP$17</c:f>
              <c:numCache>
                <c:formatCode>General</c:formatCode>
                <c:ptCount val="41"/>
                <c:pt idx="0">
                  <c:v>3.3428371000000001</c:v>
                </c:pt>
                <c:pt idx="1">
                  <c:v>3.1154196999999999</c:v>
                </c:pt>
                <c:pt idx="2">
                  <c:v>3.5977782999999999</c:v>
                </c:pt>
                <c:pt idx="3">
                  <c:v>3.9985051999999999</c:v>
                </c:pt>
                <c:pt idx="4">
                  <c:v>3.1854521</c:v>
                </c:pt>
                <c:pt idx="5">
                  <c:v>3.1475491</c:v>
                </c:pt>
                <c:pt idx="6">
                  <c:v>3.3916667</c:v>
                </c:pt>
                <c:pt idx="7">
                  <c:v>3.6624070999999998</c:v>
                </c:pt>
                <c:pt idx="8">
                  <c:v>2.8965575000000001</c:v>
                </c:pt>
                <c:pt idx="9">
                  <c:v>2.8066658000000002</c:v>
                </c:pt>
                <c:pt idx="10">
                  <c:v>3.0291635000000001</c:v>
                </c:pt>
                <c:pt idx="11">
                  <c:v>3.0558703999999999</c:v>
                </c:pt>
                <c:pt idx="12">
                  <c:v>2.6887108</c:v>
                </c:pt>
                <c:pt idx="13">
                  <c:v>2.8213165999999998</c:v>
                </c:pt>
                <c:pt idx="14">
                  <c:v>3.1108880999999999</c:v>
                </c:pt>
                <c:pt idx="15">
                  <c:v>3.0960793999999998</c:v>
                </c:pt>
                <c:pt idx="16">
                  <c:v>2.6601314999999999</c:v>
                </c:pt>
                <c:pt idx="17">
                  <c:v>2.8335845000000002</c:v>
                </c:pt>
                <c:pt idx="18">
                  <c:v>3.0992251999999998</c:v>
                </c:pt>
                <c:pt idx="19">
                  <c:v>2.9286945000000002</c:v>
                </c:pt>
                <c:pt idx="20">
                  <c:v>2.7090695</c:v>
                </c:pt>
                <c:pt idx="21">
                  <c:v>2.6324657</c:v>
                </c:pt>
                <c:pt idx="22">
                  <c:v>3.0371674999999998</c:v>
                </c:pt>
                <c:pt idx="23">
                  <c:v>3.1370065</c:v>
                </c:pt>
                <c:pt idx="24">
                  <c:v>2.7198855000000002</c:v>
                </c:pt>
                <c:pt idx="25">
                  <c:v>2.6550167</c:v>
                </c:pt>
                <c:pt idx="26">
                  <c:v>2.8195725999999999</c:v>
                </c:pt>
                <c:pt idx="27">
                  <c:v>3.1596381999999998</c:v>
                </c:pt>
                <c:pt idx="28">
                  <c:v>2.9253960000000001</c:v>
                </c:pt>
                <c:pt idx="29">
                  <c:v>2.9807486000000001</c:v>
                </c:pt>
                <c:pt idx="30">
                  <c:v>3.3290543431750108</c:v>
                </c:pt>
                <c:pt idx="31">
                  <c:v>3.5253505933117588</c:v>
                </c:pt>
                <c:pt idx="32">
                  <c:v>3.9281705948372609</c:v>
                </c:pt>
                <c:pt idx="33">
                  <c:v>4.1240671239377074</c:v>
                </c:pt>
                <c:pt idx="34">
                  <c:v>4.1833786173286756</c:v>
                </c:pt>
                <c:pt idx="35">
                  <c:v>4.2960460785587458</c:v>
                </c:pt>
                <c:pt idx="36">
                  <c:v>3.9057763921364863</c:v>
                </c:pt>
                <c:pt idx="37">
                  <c:v>4.0041601664066562</c:v>
                </c:pt>
                <c:pt idx="38">
                  <c:v>3.7637196439374296</c:v>
                </c:pt>
                <c:pt idx="39">
                  <c:v>3.8105180738614117</c:v>
                </c:pt>
                <c:pt idx="40">
                  <c:v>3.3991512947085827</c:v>
                </c:pt>
              </c:numCache>
            </c:numRef>
          </c:val>
          <c:smooth val="0"/>
          <c:extLst>
            <c:ext xmlns:c16="http://schemas.microsoft.com/office/drawing/2014/chart" uri="{C3380CC4-5D6E-409C-BE32-E72D297353CC}">
              <c16:uniqueId val="{00000003-6436-4AB0-9561-9BE949826BB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Grafdata'!$B$57</c:f>
              <c:strCache>
                <c:ptCount val="1"/>
                <c:pt idx="0">
                  <c:v>Total</c:v>
                </c:pt>
              </c:strCache>
            </c:strRef>
          </c:tx>
          <c:spPr>
            <a:ln w="28575" cap="rnd">
              <a:solidFill>
                <a:schemeClr val="accent1"/>
              </a:solidFill>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Grafdata'!$C$57:$AQ$57</c:f>
              <c:numCache>
                <c:formatCode>General</c:formatCode>
                <c:ptCount val="41"/>
                <c:pt idx="0">
                  <c:v>100</c:v>
                </c:pt>
                <c:pt idx="1">
                  <c:v>106.51405682054917</c:v>
                </c:pt>
                <c:pt idx="2">
                  <c:v>107.90988909012866</c:v>
                </c:pt>
                <c:pt idx="3">
                  <c:v>105.2874017925119</c:v>
                </c:pt>
                <c:pt idx="4">
                  <c:v>102.95841939171711</c:v>
                </c:pt>
                <c:pt idx="5">
                  <c:v>107.76587471244191</c:v>
                </c:pt>
                <c:pt idx="6">
                  <c:v>109.26962999426677</c:v>
                </c:pt>
                <c:pt idx="7">
                  <c:v>106.65849612901209</c:v>
                </c:pt>
                <c:pt idx="8">
                  <c:v>105.97026809737054</c:v>
                </c:pt>
                <c:pt idx="9">
                  <c:v>111.34954441552992</c:v>
                </c:pt>
                <c:pt idx="10">
                  <c:v>113.23905368055216</c:v>
                </c:pt>
                <c:pt idx="11">
                  <c:v>108.95697135778701</c:v>
                </c:pt>
                <c:pt idx="12">
                  <c:v>108.63163292470688</c:v>
                </c:pt>
                <c:pt idx="13">
                  <c:v>115.08279607502928</c:v>
                </c:pt>
                <c:pt idx="14">
                  <c:v>116.47795102436069</c:v>
                </c:pt>
                <c:pt idx="15">
                  <c:v>112.44495351695568</c:v>
                </c:pt>
                <c:pt idx="16">
                  <c:v>112.29843740678406</c:v>
                </c:pt>
                <c:pt idx="17">
                  <c:v>119.33106695973694</c:v>
                </c:pt>
                <c:pt idx="18">
                  <c:v>121.42123489606003</c:v>
                </c:pt>
                <c:pt idx="19">
                  <c:v>119.1559251502284</c:v>
                </c:pt>
                <c:pt idx="20">
                  <c:v>116.92458672917854</c:v>
                </c:pt>
                <c:pt idx="21">
                  <c:v>123.98027103228412</c:v>
                </c:pt>
                <c:pt idx="22">
                  <c:v>125.38116786854555</c:v>
                </c:pt>
                <c:pt idx="23">
                  <c:v>122.46477708004679</c:v>
                </c:pt>
                <c:pt idx="24">
                  <c:v>121.75562382229604</c:v>
                </c:pt>
                <c:pt idx="25">
                  <c:v>129.32323490410394</c:v>
                </c:pt>
                <c:pt idx="26">
                  <c:v>129.65072301993942</c:v>
                </c:pt>
                <c:pt idx="27">
                  <c:v>126.96876414357159</c:v>
                </c:pt>
                <c:pt idx="28">
                  <c:v>126.32724411518799</c:v>
                </c:pt>
                <c:pt idx="29">
                  <c:v>133.32961563769209</c:v>
                </c:pt>
                <c:pt idx="30">
                  <c:v>133.85010125385244</c:v>
                </c:pt>
                <c:pt idx="31">
                  <c:v>127.77144386218716</c:v>
                </c:pt>
                <c:pt idx="32">
                  <c:v>126.41039551349292</c:v>
                </c:pt>
                <c:pt idx="33">
                  <c:v>130.08879574923253</c:v>
                </c:pt>
                <c:pt idx="34">
                  <c:v>130.69616354450324</c:v>
                </c:pt>
                <c:pt idx="35">
                  <c:v>129.55257134329375</c:v>
                </c:pt>
                <c:pt idx="36">
                  <c:v>130.17068698307651</c:v>
                </c:pt>
                <c:pt idx="37">
                  <c:v>138.51823039201909</c:v>
                </c:pt>
                <c:pt idx="38">
                  <c:v>139.97599999854992</c:v>
                </c:pt>
                <c:pt idx="39">
                  <c:v>136.06027545771747</c:v>
                </c:pt>
                <c:pt idx="40">
                  <c:v>135.83133731425175</c:v>
                </c:pt>
              </c:numCache>
            </c:numRef>
          </c:val>
          <c:smooth val="0"/>
          <c:extLst>
            <c:ext xmlns:c16="http://schemas.microsoft.com/office/drawing/2014/chart" uri="{C3380CC4-5D6E-409C-BE32-E72D297353CC}">
              <c16:uniqueId val="{00000000-7862-49B9-A7A7-944406E7E811}"/>
            </c:ext>
          </c:extLst>
        </c:ser>
        <c:ser>
          <c:idx val="1"/>
          <c:order val="1"/>
          <c:tx>
            <c:strRef>
              <c:f>'s4 Grafdata'!$B$58</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Grafdata'!$C$58:$AQ$58</c:f>
              <c:numCache>
                <c:formatCode>General</c:formatCode>
                <c:ptCount val="41"/>
                <c:pt idx="0">
                  <c:v>100</c:v>
                </c:pt>
                <c:pt idx="1">
                  <c:v>106.38857861969096</c:v>
                </c:pt>
                <c:pt idx="2">
                  <c:v>107.84746020475522</c:v>
                </c:pt>
                <c:pt idx="3">
                  <c:v>105.22991450184396</c:v>
                </c:pt>
                <c:pt idx="4">
                  <c:v>102.87170173746891</c:v>
                </c:pt>
                <c:pt idx="5">
                  <c:v>107.48821380790058</c:v>
                </c:pt>
                <c:pt idx="6">
                  <c:v>108.97865646107523</c:v>
                </c:pt>
                <c:pt idx="7">
                  <c:v>106.29508296061448</c:v>
                </c:pt>
                <c:pt idx="8">
                  <c:v>105.5057289729005</c:v>
                </c:pt>
                <c:pt idx="9">
                  <c:v>110.60246836583811</c:v>
                </c:pt>
                <c:pt idx="10">
                  <c:v>112.40093869433981</c:v>
                </c:pt>
                <c:pt idx="11">
                  <c:v>107.98070551832629</c:v>
                </c:pt>
                <c:pt idx="12">
                  <c:v>107.57419852651961</c:v>
                </c:pt>
                <c:pt idx="13">
                  <c:v>113.65838597596864</c:v>
                </c:pt>
                <c:pt idx="14">
                  <c:v>114.78199272317318</c:v>
                </c:pt>
                <c:pt idx="15">
                  <c:v>110.59479814075686</c:v>
                </c:pt>
                <c:pt idx="16">
                  <c:v>110.32075495358153</c:v>
                </c:pt>
                <c:pt idx="17">
                  <c:v>116.84000974838251</c:v>
                </c:pt>
                <c:pt idx="18">
                  <c:v>118.49909967590767</c:v>
                </c:pt>
                <c:pt idx="19">
                  <c:v>115.75249914850659</c:v>
                </c:pt>
                <c:pt idx="20">
                  <c:v>113.42225343070575</c:v>
                </c:pt>
                <c:pt idx="21">
                  <c:v>120.00043013613937</c:v>
                </c:pt>
                <c:pt idx="22">
                  <c:v>121.29137322569146</c:v>
                </c:pt>
                <c:pt idx="23">
                  <c:v>118.28754125778225</c:v>
                </c:pt>
                <c:pt idx="24">
                  <c:v>117.50895254764579</c:v>
                </c:pt>
                <c:pt idx="25">
                  <c:v>124.50092097256785</c:v>
                </c:pt>
                <c:pt idx="26">
                  <c:v>124.84663616779314</c:v>
                </c:pt>
                <c:pt idx="27">
                  <c:v>122.19977048145577</c:v>
                </c:pt>
                <c:pt idx="28">
                  <c:v>121.51507075835887</c:v>
                </c:pt>
                <c:pt idx="29">
                  <c:v>128.01725435683889</c:v>
                </c:pt>
                <c:pt idx="30">
                  <c:v>128.53754112515054</c:v>
                </c:pt>
                <c:pt idx="31">
                  <c:v>122.64134713571735</c:v>
                </c:pt>
                <c:pt idx="32">
                  <c:v>121.40957076716445</c:v>
                </c:pt>
                <c:pt idx="33">
                  <c:v>124.92769340973747</c:v>
                </c:pt>
                <c:pt idx="34">
                  <c:v>125.51837831162267</c:v>
                </c:pt>
                <c:pt idx="35">
                  <c:v>124.47631686192722</c:v>
                </c:pt>
                <c:pt idx="36">
                  <c:v>124.99938703535756</c:v>
                </c:pt>
                <c:pt idx="37">
                  <c:v>132.7648499326437</c:v>
                </c:pt>
                <c:pt idx="38">
                  <c:v>134.2850023379282</c:v>
                </c:pt>
                <c:pt idx="39">
                  <c:v>130.40672560696197</c:v>
                </c:pt>
                <c:pt idx="40">
                  <c:v>130.15254922280923</c:v>
                </c:pt>
              </c:numCache>
            </c:numRef>
          </c:val>
          <c:smooth val="0"/>
          <c:extLst>
            <c:ext xmlns:c16="http://schemas.microsoft.com/office/drawing/2014/chart" uri="{C3380CC4-5D6E-409C-BE32-E72D297353CC}">
              <c16:uniqueId val="{00000001-7862-49B9-A7A7-944406E7E811}"/>
            </c:ext>
          </c:extLst>
        </c:ser>
        <c:ser>
          <c:idx val="2"/>
          <c:order val="2"/>
          <c:tx>
            <c:strRef>
              <c:f>'s4 Grafdata'!$B$59</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Grafdata'!$C$59:$AQ$59</c:f>
              <c:numCache>
                <c:formatCode>General</c:formatCode>
                <c:ptCount val="41"/>
                <c:pt idx="0">
                  <c:v>100</c:v>
                </c:pt>
                <c:pt idx="1">
                  <c:v>102.22169930688526</c:v>
                </c:pt>
                <c:pt idx="2">
                  <c:v>100.48668889927986</c:v>
                </c:pt>
                <c:pt idx="3">
                  <c:v>101.95752914545955</c:v>
                </c:pt>
                <c:pt idx="4">
                  <c:v>101.14937153380308</c:v>
                </c:pt>
                <c:pt idx="5">
                  <c:v>104.9106092961395</c:v>
                </c:pt>
                <c:pt idx="6">
                  <c:v>105.97341189489219</c:v>
                </c:pt>
                <c:pt idx="7">
                  <c:v>104.78443546364366</c:v>
                </c:pt>
                <c:pt idx="8">
                  <c:v>104.02882807115915</c:v>
                </c:pt>
                <c:pt idx="9">
                  <c:v>108.48145008967536</c:v>
                </c:pt>
                <c:pt idx="10">
                  <c:v>108.83813380656954</c:v>
                </c:pt>
                <c:pt idx="11">
                  <c:v>109.63901812684983</c:v>
                </c:pt>
                <c:pt idx="12">
                  <c:v>107.71031606875331</c:v>
                </c:pt>
                <c:pt idx="13">
                  <c:v>111.19194271411544</c:v>
                </c:pt>
                <c:pt idx="14">
                  <c:v>112.62454512581043</c:v>
                </c:pt>
                <c:pt idx="15">
                  <c:v>108.39895818800974</c:v>
                </c:pt>
                <c:pt idx="16">
                  <c:v>108.42026315012485</c:v>
                </c:pt>
                <c:pt idx="17">
                  <c:v>113.92706170023884</c:v>
                </c:pt>
                <c:pt idx="18">
                  <c:v>115.40850559965496</c:v>
                </c:pt>
                <c:pt idx="19">
                  <c:v>117.78210587486065</c:v>
                </c:pt>
                <c:pt idx="20">
                  <c:v>120.96944371176478</c:v>
                </c:pt>
                <c:pt idx="21">
                  <c:v>119.51921180473565</c:v>
                </c:pt>
                <c:pt idx="22">
                  <c:v>117.35093295411174</c:v>
                </c:pt>
                <c:pt idx="23">
                  <c:v>116.4864669563167</c:v>
                </c:pt>
                <c:pt idx="24">
                  <c:v>114.29031550034506</c:v>
                </c:pt>
                <c:pt idx="25">
                  <c:v>121.83859347009354</c:v>
                </c:pt>
                <c:pt idx="26">
                  <c:v>118.66962975348193</c:v>
                </c:pt>
                <c:pt idx="27">
                  <c:v>117.21595885759731</c:v>
                </c:pt>
                <c:pt idx="28">
                  <c:v>122.70153771309043</c:v>
                </c:pt>
                <c:pt idx="29">
                  <c:v>130.78709817701906</c:v>
                </c:pt>
                <c:pt idx="30">
                  <c:v>126.56708103856928</c:v>
                </c:pt>
                <c:pt idx="31">
                  <c:v>121.44425484609955</c:v>
                </c:pt>
                <c:pt idx="32">
                  <c:v>123.24773967426222</c:v>
                </c:pt>
                <c:pt idx="33">
                  <c:v>126.83411018461942</c:v>
                </c:pt>
                <c:pt idx="34">
                  <c:v>128.99099487201161</c:v>
                </c:pt>
                <c:pt idx="35">
                  <c:v>130.46562783670774</c:v>
                </c:pt>
                <c:pt idx="36">
                  <c:v>127.01024541747827</c:v>
                </c:pt>
                <c:pt idx="37">
                  <c:v>137.66185802483508</c:v>
                </c:pt>
                <c:pt idx="38">
                  <c:v>130.63072278529404</c:v>
                </c:pt>
                <c:pt idx="39">
                  <c:v>133.5675681210875</c:v>
                </c:pt>
                <c:pt idx="40">
                  <c:v>135.30526706903777</c:v>
                </c:pt>
              </c:numCache>
            </c:numRef>
          </c:val>
          <c:smooth val="0"/>
          <c:extLst>
            <c:ext xmlns:c16="http://schemas.microsoft.com/office/drawing/2014/chart" uri="{C3380CC4-5D6E-409C-BE32-E72D297353CC}">
              <c16:uniqueId val="{00000002-7862-49B9-A7A7-944406E7E811}"/>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Grafdata!$B$53</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Grafdata!$C$53:$AQ$53</c:f>
              <c:numCache>
                <c:formatCode>General</c:formatCode>
                <c:ptCount val="41"/>
                <c:pt idx="0">
                  <c:v>102</c:v>
                </c:pt>
                <c:pt idx="1">
                  <c:v>108.39154622439189</c:v>
                </c:pt>
                <c:pt idx="2">
                  <c:v>108.31962037391342</c:v>
                </c:pt>
                <c:pt idx="3">
                  <c:v>105.00560151025954</c:v>
                </c:pt>
                <c:pt idx="4">
                  <c:v>102.44129379776976</c:v>
                </c:pt>
                <c:pt idx="5">
                  <c:v>108.62381304229945</c:v>
                </c:pt>
                <c:pt idx="6">
                  <c:v>108.75051993114685</c:v>
                </c:pt>
                <c:pt idx="7">
                  <c:v>107.1430807226069</c:v>
                </c:pt>
                <c:pt idx="8">
                  <c:v>104.91321210131562</c:v>
                </c:pt>
                <c:pt idx="9">
                  <c:v>111.70523377894666</c:v>
                </c:pt>
                <c:pt idx="10">
                  <c:v>112.38399527659143</c:v>
                </c:pt>
                <c:pt idx="11">
                  <c:v>108.81700772056358</c:v>
                </c:pt>
                <c:pt idx="12">
                  <c:v>107.28656879101378</c:v>
                </c:pt>
                <c:pt idx="13">
                  <c:v>115.02890453064452</c:v>
                </c:pt>
                <c:pt idx="14">
                  <c:v>115.47241572324113</c:v>
                </c:pt>
                <c:pt idx="15">
                  <c:v>112.17822125200217</c:v>
                </c:pt>
                <c:pt idx="16">
                  <c:v>110.33150601058536</c:v>
                </c:pt>
                <c:pt idx="17">
                  <c:v>119.30116043936631</c:v>
                </c:pt>
                <c:pt idx="18">
                  <c:v>120.06179086635518</c:v>
                </c:pt>
                <c:pt idx="19">
                  <c:v>117.98329793628233</c:v>
                </c:pt>
                <c:pt idx="20">
                  <c:v>114.35403970952312</c:v>
                </c:pt>
                <c:pt idx="21">
                  <c:v>122.92074518068767</c:v>
                </c:pt>
                <c:pt idx="22">
                  <c:v>122.87785579388084</c:v>
                </c:pt>
                <c:pt idx="23">
                  <c:v>120.9788867539407</c:v>
                </c:pt>
                <c:pt idx="24">
                  <c:v>119.18423960774554</c:v>
                </c:pt>
                <c:pt idx="25">
                  <c:v>128.44413085190416</c:v>
                </c:pt>
                <c:pt idx="26">
                  <c:v>127.24026030833683</c:v>
                </c:pt>
                <c:pt idx="27">
                  <c:v>125.41071308988047</c:v>
                </c:pt>
                <c:pt idx="28">
                  <c:v>124.07152756514296</c:v>
                </c:pt>
                <c:pt idx="29">
                  <c:v>132.56623746805712</c:v>
                </c:pt>
                <c:pt idx="30">
                  <c:v>132.1108421124203</c:v>
                </c:pt>
                <c:pt idx="31">
                  <c:v>125.76641909397304</c:v>
                </c:pt>
                <c:pt idx="32">
                  <c:v>122.99326632098179</c:v>
                </c:pt>
                <c:pt idx="33">
                  <c:v>127.90393547233997</c:v>
                </c:pt>
                <c:pt idx="34">
                  <c:v>127.14986362287651</c:v>
                </c:pt>
                <c:pt idx="35">
                  <c:v>125.66280531871224</c:v>
                </c:pt>
                <c:pt idx="36">
                  <c:v>126.21609107321207</c:v>
                </c:pt>
                <c:pt idx="37">
                  <c:v>136.94520445628478</c:v>
                </c:pt>
                <c:pt idx="38">
                  <c:v>137.3680427802496</c:v>
                </c:pt>
                <c:pt idx="39">
                  <c:v>134.76724321479972</c:v>
                </c:pt>
                <c:pt idx="40">
                  <c:v>133.49051302260182</c:v>
                </c:pt>
              </c:numCache>
            </c:numRef>
          </c:val>
          <c:smooth val="0"/>
          <c:extLst>
            <c:ext xmlns:c16="http://schemas.microsoft.com/office/drawing/2014/chart" uri="{C3380CC4-5D6E-409C-BE32-E72D297353CC}">
              <c16:uniqueId val="{00000000-3731-487D-858D-2D6EA59CB48E}"/>
            </c:ext>
          </c:extLst>
        </c:ser>
        <c:ser>
          <c:idx val="1"/>
          <c:order val="1"/>
          <c:tx>
            <c:strRef>
              <c:f>Grafdata!$B$54</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Grafdata!$C$54:$AQ$54</c:f>
              <c:numCache>
                <c:formatCode>General</c:formatCode>
                <c:ptCount val="41"/>
                <c:pt idx="0">
                  <c:v>103</c:v>
                </c:pt>
                <c:pt idx="1">
                  <c:v>110.25384201566509</c:v>
                </c:pt>
                <c:pt idx="2">
                  <c:v>107.78584435738735</c:v>
                </c:pt>
                <c:pt idx="3">
                  <c:v>102.00824862209072</c:v>
                </c:pt>
                <c:pt idx="4">
                  <c:v>99.646096817152184</c:v>
                </c:pt>
                <c:pt idx="5">
                  <c:v>105.5954795726319</c:v>
                </c:pt>
                <c:pt idx="6">
                  <c:v>104.05267836118752</c:v>
                </c:pt>
                <c:pt idx="7">
                  <c:v>100.71571033658856</c:v>
                </c:pt>
                <c:pt idx="8">
                  <c:v>100.33745752780747</c:v>
                </c:pt>
                <c:pt idx="9">
                  <c:v>106.14319116046282</c:v>
                </c:pt>
                <c:pt idx="10">
                  <c:v>104.82563448276181</c:v>
                </c:pt>
                <c:pt idx="11">
                  <c:v>99.851262640505283</c:v>
                </c:pt>
                <c:pt idx="12">
                  <c:v>99.700337366181031</c:v>
                </c:pt>
                <c:pt idx="13">
                  <c:v>107.27153160534709</c:v>
                </c:pt>
                <c:pt idx="14">
                  <c:v>105.78912041870228</c:v>
                </c:pt>
                <c:pt idx="15">
                  <c:v>98.384430367445177</c:v>
                </c:pt>
                <c:pt idx="16">
                  <c:v>97.830830462604922</c:v>
                </c:pt>
                <c:pt idx="17">
                  <c:v>109.05965140787143</c:v>
                </c:pt>
                <c:pt idx="18">
                  <c:v>107.51979190595608</c:v>
                </c:pt>
                <c:pt idx="19">
                  <c:v>102.20605904509246</c:v>
                </c:pt>
                <c:pt idx="20">
                  <c:v>100.50303423966513</c:v>
                </c:pt>
                <c:pt idx="21">
                  <c:v>110.46587368914074</c:v>
                </c:pt>
                <c:pt idx="22">
                  <c:v>107.06515897578214</c:v>
                </c:pt>
                <c:pt idx="23">
                  <c:v>104.09901146177803</c:v>
                </c:pt>
                <c:pt idx="24">
                  <c:v>105.56758662181585</c:v>
                </c:pt>
                <c:pt idx="25">
                  <c:v>114.9335839180057</c:v>
                </c:pt>
                <c:pt idx="26">
                  <c:v>110.1925650698507</c:v>
                </c:pt>
                <c:pt idx="27">
                  <c:v>106.15761102286049</c:v>
                </c:pt>
                <c:pt idx="28">
                  <c:v>106.18513442325366</c:v>
                </c:pt>
                <c:pt idx="29">
                  <c:v>115.40013993094109</c:v>
                </c:pt>
                <c:pt idx="30">
                  <c:v>111.65515718650175</c:v>
                </c:pt>
                <c:pt idx="31">
                  <c:v>100.49356223865463</c:v>
                </c:pt>
                <c:pt idx="32">
                  <c:v>97.519135178854725</c:v>
                </c:pt>
                <c:pt idx="33">
                  <c:v>111.7047211226844</c:v>
                </c:pt>
                <c:pt idx="34">
                  <c:v>106.76151626676621</c:v>
                </c:pt>
                <c:pt idx="35">
                  <c:v>104.31067093993715</c:v>
                </c:pt>
                <c:pt idx="36">
                  <c:v>107.06867550887148</c:v>
                </c:pt>
                <c:pt idx="37">
                  <c:v>118.58932692102957</c:v>
                </c:pt>
                <c:pt idx="38">
                  <c:v>112.69656707807341</c:v>
                </c:pt>
                <c:pt idx="39">
                  <c:v>110.37990592610802</c:v>
                </c:pt>
                <c:pt idx="40">
                  <c:v>114.61625339438798</c:v>
                </c:pt>
              </c:numCache>
            </c:numRef>
          </c:val>
          <c:smooth val="0"/>
          <c:extLst>
            <c:ext xmlns:c16="http://schemas.microsoft.com/office/drawing/2014/chart" uri="{C3380CC4-5D6E-409C-BE32-E72D297353CC}">
              <c16:uniqueId val="{00000001-3731-487D-858D-2D6EA59CB48E}"/>
            </c:ext>
          </c:extLst>
        </c:ser>
        <c:ser>
          <c:idx val="2"/>
          <c:order val="2"/>
          <c:tx>
            <c:strRef>
              <c:f>Grafdata!$B$55</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Grafdata!$C$55:$AQ$55</c:f>
              <c:numCache>
                <c:formatCode>General</c:formatCode>
                <c:ptCount val="41"/>
                <c:pt idx="0">
                  <c:v>104</c:v>
                </c:pt>
                <c:pt idx="1">
                  <c:v>106.48363975786303</c:v>
                </c:pt>
                <c:pt idx="2">
                  <c:v>107.45439963003282</c:v>
                </c:pt>
                <c:pt idx="3">
                  <c:v>104.76489893744819</c:v>
                </c:pt>
                <c:pt idx="4">
                  <c:v>104.84228971347979</c:v>
                </c:pt>
                <c:pt idx="5">
                  <c:v>109.90256010724691</c:v>
                </c:pt>
                <c:pt idx="6">
                  <c:v>110.14491809614657</c:v>
                </c:pt>
                <c:pt idx="7">
                  <c:v>108.65907796509971</c:v>
                </c:pt>
                <c:pt idx="8">
                  <c:v>108.09140193303357</c:v>
                </c:pt>
                <c:pt idx="9">
                  <c:v>114.38767157211751</c:v>
                </c:pt>
                <c:pt idx="10">
                  <c:v>115.47974518884769</c:v>
                </c:pt>
                <c:pt idx="11">
                  <c:v>111.39804948591093</c:v>
                </c:pt>
                <c:pt idx="12">
                  <c:v>112.32994122988801</c:v>
                </c:pt>
                <c:pt idx="13">
                  <c:v>118.66065551243233</c:v>
                </c:pt>
                <c:pt idx="14">
                  <c:v>119.58905181004921</c:v>
                </c:pt>
                <c:pt idx="15">
                  <c:v>117.1253341058906</c:v>
                </c:pt>
                <c:pt idx="16">
                  <c:v>117.95116528072033</c:v>
                </c:pt>
                <c:pt idx="17">
                  <c:v>124.30751450682537</c:v>
                </c:pt>
                <c:pt idx="18">
                  <c:v>126.04296558545025</c:v>
                </c:pt>
                <c:pt idx="19">
                  <c:v>124.50047221112169</c:v>
                </c:pt>
                <c:pt idx="20">
                  <c:v>122.55844588889659</c:v>
                </c:pt>
                <c:pt idx="21">
                  <c:v>128.1793123418538</c:v>
                </c:pt>
                <c:pt idx="22">
                  <c:v>129.62829136646624</c:v>
                </c:pt>
                <c:pt idx="23">
                  <c:v>126.71523164359317</c:v>
                </c:pt>
                <c:pt idx="24">
                  <c:v>126.00135683421678</c:v>
                </c:pt>
                <c:pt idx="25">
                  <c:v>133.80710363066589</c:v>
                </c:pt>
                <c:pt idx="26">
                  <c:v>134.09830934520295</c:v>
                </c:pt>
                <c:pt idx="27">
                  <c:v>131.95724232304821</c:v>
                </c:pt>
                <c:pt idx="28">
                  <c:v>133.16730028076881</c:v>
                </c:pt>
                <c:pt idx="29">
                  <c:v>138.92672534843103</c:v>
                </c:pt>
                <c:pt idx="30">
                  <c:v>139.78897933567902</c:v>
                </c:pt>
                <c:pt idx="31">
                  <c:v>135.12154397910032</c:v>
                </c:pt>
                <c:pt idx="32">
                  <c:v>135.96929525849711</c:v>
                </c:pt>
                <c:pt idx="33">
                  <c:v>132.60594779350643</c:v>
                </c:pt>
                <c:pt idx="34">
                  <c:v>134.38010478929053</c:v>
                </c:pt>
                <c:pt idx="35">
                  <c:v>132.29586779522654</c:v>
                </c:pt>
                <c:pt idx="36">
                  <c:v>134.79683574199979</c:v>
                </c:pt>
                <c:pt idx="37">
                  <c:v>142.75165513328258</c:v>
                </c:pt>
                <c:pt idx="38">
                  <c:v>146.28368042537761</c:v>
                </c:pt>
                <c:pt idx="39">
                  <c:v>142.36684759362655</c:v>
                </c:pt>
                <c:pt idx="40">
                  <c:v>141.75891843344661</c:v>
                </c:pt>
              </c:numCache>
            </c:numRef>
          </c:val>
          <c:smooth val="0"/>
          <c:extLst>
            <c:ext xmlns:c16="http://schemas.microsoft.com/office/drawing/2014/chart" uri="{C3380CC4-5D6E-409C-BE32-E72D297353CC}">
              <c16:uniqueId val="{00000002-3731-487D-858D-2D6EA59CB48E}"/>
            </c:ext>
          </c:extLst>
        </c:ser>
        <c:ser>
          <c:idx val="3"/>
          <c:order val="3"/>
          <c:tx>
            <c:strRef>
              <c:f>Grafdata!$B$56</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Grafdata!$C$56:$AQ$56</c:f>
              <c:numCache>
                <c:formatCode>General</c:formatCode>
                <c:ptCount val="41"/>
                <c:pt idx="0">
                  <c:v>105</c:v>
                </c:pt>
                <c:pt idx="1">
                  <c:v>111.07661448861168</c:v>
                </c:pt>
                <c:pt idx="2">
                  <c:v>113.27143791765991</c:v>
                </c:pt>
                <c:pt idx="3">
                  <c:v>114.10138436897388</c:v>
                </c:pt>
                <c:pt idx="4">
                  <c:v>100.28576748019464</c:v>
                </c:pt>
                <c:pt idx="5">
                  <c:v>111.64702940755126</c:v>
                </c:pt>
                <c:pt idx="6">
                  <c:v>115.82821570859369</c:v>
                </c:pt>
                <c:pt idx="7">
                  <c:v>118.41376558054949</c:v>
                </c:pt>
                <c:pt idx="8">
                  <c:v>104.43258682544892</c:v>
                </c:pt>
                <c:pt idx="9">
                  <c:v>115.90537141337458</c:v>
                </c:pt>
                <c:pt idx="10">
                  <c:v>120.31795283276796</c:v>
                </c:pt>
                <c:pt idx="11">
                  <c:v>122.64937918318672</c:v>
                </c:pt>
                <c:pt idx="12">
                  <c:v>107.40466512232388</c:v>
                </c:pt>
                <c:pt idx="13">
                  <c:v>121.33026388745998</c:v>
                </c:pt>
                <c:pt idx="14">
                  <c:v>125.02687777544867</c:v>
                </c:pt>
                <c:pt idx="15">
                  <c:v>129.50402072696252</c:v>
                </c:pt>
                <c:pt idx="16">
                  <c:v>113.3253515966783</c:v>
                </c:pt>
                <c:pt idx="17">
                  <c:v>126.76299370173778</c:v>
                </c:pt>
                <c:pt idx="18">
                  <c:v>129.80639595527836</c:v>
                </c:pt>
                <c:pt idx="19">
                  <c:v>134.32113701431413</c:v>
                </c:pt>
                <c:pt idx="20">
                  <c:v>118.63695852218355</c:v>
                </c:pt>
                <c:pt idx="21">
                  <c:v>135.35716067280802</c:v>
                </c:pt>
                <c:pt idx="22">
                  <c:v>138.36663121506842</c:v>
                </c:pt>
                <c:pt idx="23">
                  <c:v>143.46777792236338</c:v>
                </c:pt>
                <c:pt idx="24">
                  <c:v>128.45325642454586</c:v>
                </c:pt>
                <c:pt idx="25">
                  <c:v>143.31757901075156</c:v>
                </c:pt>
                <c:pt idx="26">
                  <c:v>145.6388972572685</c:v>
                </c:pt>
                <c:pt idx="27">
                  <c:v>151.04650933463643</c:v>
                </c:pt>
                <c:pt idx="28">
                  <c:v>135.67558661443533</c:v>
                </c:pt>
                <c:pt idx="29">
                  <c:v>153.3016692297177</c:v>
                </c:pt>
                <c:pt idx="30">
                  <c:v>156.41966195096217</c:v>
                </c:pt>
                <c:pt idx="31">
                  <c:v>156.3312325966601</c:v>
                </c:pt>
                <c:pt idx="32">
                  <c:v>139.43221292331134</c:v>
                </c:pt>
                <c:pt idx="33">
                  <c:v>152.73966710091793</c:v>
                </c:pt>
                <c:pt idx="34">
                  <c:v>153.09103421999706</c:v>
                </c:pt>
                <c:pt idx="35">
                  <c:v>156.63473857510385</c:v>
                </c:pt>
                <c:pt idx="36">
                  <c:v>143.32333289125225</c:v>
                </c:pt>
                <c:pt idx="37">
                  <c:v>163.14886432975683</c:v>
                </c:pt>
                <c:pt idx="38">
                  <c:v>168.08429168870364</c:v>
                </c:pt>
                <c:pt idx="39">
                  <c:v>170.0459953110761</c:v>
                </c:pt>
                <c:pt idx="40">
                  <c:v>151.12324872621224</c:v>
                </c:pt>
              </c:numCache>
            </c:numRef>
          </c:val>
          <c:smooth val="0"/>
          <c:extLst>
            <c:ext xmlns:c16="http://schemas.microsoft.com/office/drawing/2014/chart" uri="{C3380CC4-5D6E-409C-BE32-E72D297353CC}">
              <c16:uniqueId val="{00000003-3731-487D-858D-2D6EA59CB48E}"/>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100.26968577964826</c:v>
                </c:pt>
                <c:pt idx="2">
                  <c:v>100.43604403680061</c:v>
                </c:pt>
                <c:pt idx="3">
                  <c:v>100.62074290292006</c:v>
                </c:pt>
                <c:pt idx="4">
                  <c:v>100.86216627711704</c:v>
                </c:pt>
                <c:pt idx="5">
                  <c:v>101.16705131145339</c:v>
                </c:pt>
                <c:pt idx="6">
                  <c:v>101.37116284505832</c:v>
                </c:pt>
                <c:pt idx="7">
                  <c:v>101.60246472559611</c:v>
                </c:pt>
                <c:pt idx="8">
                  <c:v>101.88963977362329</c:v>
                </c:pt>
                <c:pt idx="9">
                  <c:v>102.25018776789639</c:v>
                </c:pt>
                <c:pt idx="10">
                  <c:v>102.44838195889476</c:v>
                </c:pt>
                <c:pt idx="11">
                  <c:v>102.65861053228126</c:v>
                </c:pt>
                <c:pt idx="12">
                  <c:v>102.92993593084003</c:v>
                </c:pt>
                <c:pt idx="13">
                  <c:v>103.30287566034075</c:v>
                </c:pt>
                <c:pt idx="14">
                  <c:v>103.53790872493774</c:v>
                </c:pt>
                <c:pt idx="15">
                  <c:v>103.79395203442023</c:v>
                </c:pt>
                <c:pt idx="16">
                  <c:v>104.11927975324997</c:v>
                </c:pt>
                <c:pt idx="17">
                  <c:v>104.62471330317416</c:v>
                </c:pt>
                <c:pt idx="18">
                  <c:v>105.05283251524057</c:v>
                </c:pt>
                <c:pt idx="19">
                  <c:v>105.35490076837166</c:v>
                </c:pt>
                <c:pt idx="20">
                  <c:v>105.66146746312907</c:v>
                </c:pt>
                <c:pt idx="21">
                  <c:v>106.0889560525376</c:v>
                </c:pt>
                <c:pt idx="22">
                  <c:v>106.36756514279504</c:v>
                </c:pt>
                <c:pt idx="23">
                  <c:v>106.60346005835783</c:v>
                </c:pt>
                <c:pt idx="24">
                  <c:v>106.90655832849681</c:v>
                </c:pt>
                <c:pt idx="25">
                  <c:v>107.28032837783041</c:v>
                </c:pt>
                <c:pt idx="26">
                  <c:v>107.52310759074187</c:v>
                </c:pt>
                <c:pt idx="27">
                  <c:v>107.7849946701875</c:v>
                </c:pt>
                <c:pt idx="28">
                  <c:v>108.05917889146207</c:v>
                </c:pt>
                <c:pt idx="29">
                  <c:v>108.39822265310099</c:v>
                </c:pt>
                <c:pt idx="30">
                  <c:v>108.54686041356655</c:v>
                </c:pt>
                <c:pt idx="31">
                  <c:v>108.71307152543207</c:v>
                </c:pt>
                <c:pt idx="32">
                  <c:v>108.80752828920691</c:v>
                </c:pt>
                <c:pt idx="33">
                  <c:v>109.02651200716051</c:v>
                </c:pt>
                <c:pt idx="34">
                  <c:v>109.09030999938409</c:v>
                </c:pt>
                <c:pt idx="35">
                  <c:v>109.20078457866944</c:v>
                </c:pt>
                <c:pt idx="36">
                  <c:v>109.40512734058227</c:v>
                </c:pt>
                <c:pt idx="37">
                  <c:v>109.68048872415156</c:v>
                </c:pt>
                <c:pt idx="38">
                  <c:v>109.8578933881947</c:v>
                </c:pt>
                <c:pt idx="39">
                  <c:v>110.02769904921021</c:v>
                </c:pt>
                <c:pt idx="40">
                  <c:v>110.231358636577</c:v>
                </c:pt>
              </c:numCache>
            </c:numRef>
          </c:val>
          <c:smooth val="0"/>
          <c:extLst>
            <c:ext xmlns:c16="http://schemas.microsoft.com/office/drawing/2014/chart" uri="{C3380CC4-5D6E-409C-BE32-E72D297353CC}">
              <c16:uniqueId val="{00000000-0A25-42D0-86CB-B512DC4B1968}"/>
            </c:ext>
          </c:extLst>
        </c:ser>
        <c:ser>
          <c:idx val="1"/>
          <c:order val="1"/>
          <c:tx>
            <c:strRef>
              <c:f>Grafdata!$A$35</c:f>
              <c:strCache>
                <c:ptCount val="1"/>
                <c:pt idx="0">
                  <c:v>Dalarnas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Grafdata!$B$35:$AP$35</c:f>
              <c:numCache>
                <c:formatCode>General</c:formatCode>
                <c:ptCount val="41"/>
                <c:pt idx="0">
                  <c:v>100</c:v>
                </c:pt>
                <c:pt idx="1">
                  <c:v>99.940013731796341</c:v>
                </c:pt>
                <c:pt idx="2">
                  <c:v>99.936761464243119</c:v>
                </c:pt>
                <c:pt idx="3">
                  <c:v>99.966393235283491</c:v>
                </c:pt>
                <c:pt idx="4">
                  <c:v>100.14020886784952</c:v>
                </c:pt>
                <c:pt idx="5">
                  <c:v>100.14888158132476</c:v>
                </c:pt>
                <c:pt idx="6">
                  <c:v>100.22368373504861</c:v>
                </c:pt>
                <c:pt idx="7">
                  <c:v>100.32197448776786</c:v>
                </c:pt>
                <c:pt idx="8">
                  <c:v>100.55686047772197</c:v>
                </c:pt>
                <c:pt idx="9">
                  <c:v>100.62696491164674</c:v>
                </c:pt>
                <c:pt idx="10">
                  <c:v>100.78524193256965</c:v>
                </c:pt>
                <c:pt idx="11">
                  <c:v>100.86401907996965</c:v>
                </c:pt>
                <c:pt idx="12">
                  <c:v>101.13395728688613</c:v>
                </c:pt>
                <c:pt idx="13">
                  <c:v>101.35800238499621</c:v>
                </c:pt>
                <c:pt idx="14">
                  <c:v>101.55313843818885</c:v>
                </c:pt>
                <c:pt idx="15">
                  <c:v>101.67274961153471</c:v>
                </c:pt>
                <c:pt idx="16">
                  <c:v>102.01170816319156</c:v>
                </c:pt>
                <c:pt idx="17">
                  <c:v>102.34524626892639</c:v>
                </c:pt>
                <c:pt idx="18">
                  <c:v>102.81899324251076</c:v>
                </c:pt>
                <c:pt idx="19">
                  <c:v>102.96642937158964</c:v>
                </c:pt>
                <c:pt idx="20">
                  <c:v>103.19481082643732</c:v>
                </c:pt>
                <c:pt idx="21">
                  <c:v>103.25009937484191</c:v>
                </c:pt>
                <c:pt idx="22">
                  <c:v>103.40946048494922</c:v>
                </c:pt>
                <c:pt idx="23">
                  <c:v>103.49185126296391</c:v>
                </c:pt>
                <c:pt idx="24">
                  <c:v>103.75094857803636</c:v>
                </c:pt>
                <c:pt idx="25">
                  <c:v>103.7256531637336</c:v>
                </c:pt>
                <c:pt idx="26">
                  <c:v>103.78021898601524</c:v>
                </c:pt>
                <c:pt idx="27">
                  <c:v>103.83767571278864</c:v>
                </c:pt>
                <c:pt idx="28">
                  <c:v>104.02702995699779</c:v>
                </c:pt>
                <c:pt idx="29">
                  <c:v>104.01040725617027</c:v>
                </c:pt>
                <c:pt idx="30">
                  <c:v>104.06027535865285</c:v>
                </c:pt>
                <c:pt idx="31">
                  <c:v>103.99631409677303</c:v>
                </c:pt>
                <c:pt idx="32">
                  <c:v>104.00860044086293</c:v>
                </c:pt>
                <c:pt idx="33">
                  <c:v>104.00245726881798</c:v>
                </c:pt>
                <c:pt idx="34">
                  <c:v>103.95548007082716</c:v>
                </c:pt>
                <c:pt idx="35">
                  <c:v>104.01438224984642</c:v>
                </c:pt>
                <c:pt idx="36">
                  <c:v>104.21060239222346</c:v>
                </c:pt>
                <c:pt idx="37">
                  <c:v>104.11520254399595</c:v>
                </c:pt>
                <c:pt idx="38">
                  <c:v>104.21240920753081</c:v>
                </c:pt>
                <c:pt idx="39">
                  <c:v>104.24023416326384</c:v>
                </c:pt>
                <c:pt idx="40">
                  <c:v>104.33093629169227</c:v>
                </c:pt>
              </c:numCache>
            </c:numRef>
          </c:val>
          <c:smooth val="0"/>
          <c:extLst>
            <c:ext xmlns:c16="http://schemas.microsoft.com/office/drawing/2014/chart" uri="{C3380CC4-5D6E-409C-BE32-E72D297353CC}">
              <c16:uniqueId val="{00000001-0A25-42D0-86CB-B512DC4B1968}"/>
            </c:ext>
          </c:extLst>
        </c:ser>
        <c:ser>
          <c:idx val="2"/>
          <c:order val="2"/>
          <c:tx>
            <c:strRef>
              <c:f>Grafdata!$A$37</c:f>
              <c:strCache>
                <c:ptCount val="1"/>
                <c:pt idx="0">
                  <c:v>Ludvika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Grafdata!$B$37:$AP$37</c:f>
              <c:numCache>
                <c:formatCode>General</c:formatCode>
                <c:ptCount val="41"/>
                <c:pt idx="0">
                  <c:v>100</c:v>
                </c:pt>
                <c:pt idx="1">
                  <c:v>99.697110904007459</c:v>
                </c:pt>
                <c:pt idx="2">
                  <c:v>99.561199130164653</c:v>
                </c:pt>
                <c:pt idx="3">
                  <c:v>99.506834420627527</c:v>
                </c:pt>
                <c:pt idx="4">
                  <c:v>99.522367194780983</c:v>
                </c:pt>
                <c:pt idx="5">
                  <c:v>99.576731904318109</c:v>
                </c:pt>
                <c:pt idx="6">
                  <c:v>99.844672258465366</c:v>
                </c:pt>
                <c:pt idx="7">
                  <c:v>100.31842187014601</c:v>
                </c:pt>
                <c:pt idx="8">
                  <c:v>100.62131096613855</c:v>
                </c:pt>
                <c:pt idx="9">
                  <c:v>100.53976390183287</c:v>
                </c:pt>
                <c:pt idx="10">
                  <c:v>101.07952780366574</c:v>
                </c:pt>
                <c:pt idx="11">
                  <c:v>101.30475302889096</c:v>
                </c:pt>
                <c:pt idx="12">
                  <c:v>101.58822615719167</c:v>
                </c:pt>
                <c:pt idx="13">
                  <c:v>101.85616651133893</c:v>
                </c:pt>
                <c:pt idx="14">
                  <c:v>102.36874805840323</c:v>
                </c:pt>
                <c:pt idx="15">
                  <c:v>102.67552034793414</c:v>
                </c:pt>
                <c:pt idx="16">
                  <c:v>103.12597079838459</c:v>
                </c:pt>
                <c:pt idx="17">
                  <c:v>103.81329605467536</c:v>
                </c:pt>
                <c:pt idx="18">
                  <c:v>104.58605156881019</c:v>
                </c:pt>
                <c:pt idx="19">
                  <c:v>104.78797763280522</c:v>
                </c:pt>
                <c:pt idx="20">
                  <c:v>105.02485243864554</c:v>
                </c:pt>
                <c:pt idx="21">
                  <c:v>104.83845914880398</c:v>
                </c:pt>
                <c:pt idx="22">
                  <c:v>104.81515998757378</c:v>
                </c:pt>
                <c:pt idx="23">
                  <c:v>104.86564150357253</c:v>
                </c:pt>
                <c:pt idx="24">
                  <c:v>105.22677850264057</c:v>
                </c:pt>
                <c:pt idx="25">
                  <c:v>104.82292637465051</c:v>
                </c:pt>
                <c:pt idx="26">
                  <c:v>104.63653308480895</c:v>
                </c:pt>
                <c:pt idx="27">
                  <c:v>104.58605156881019</c:v>
                </c:pt>
                <c:pt idx="28">
                  <c:v>104.7452625038832</c:v>
                </c:pt>
                <c:pt idx="29">
                  <c:v>104.53168685927307</c:v>
                </c:pt>
                <c:pt idx="30">
                  <c:v>104.45013979496738</c:v>
                </c:pt>
                <c:pt idx="31">
                  <c:v>104.08900279589935</c:v>
                </c:pt>
                <c:pt idx="32">
                  <c:v>103.85989437713576</c:v>
                </c:pt>
                <c:pt idx="33">
                  <c:v>103.50652376514445</c:v>
                </c:pt>
                <c:pt idx="34">
                  <c:v>103.30848089468779</c:v>
                </c:pt>
                <c:pt idx="35">
                  <c:v>103.33178005591799</c:v>
                </c:pt>
                <c:pt idx="36">
                  <c:v>103.34342963653309</c:v>
                </c:pt>
                <c:pt idx="37">
                  <c:v>102.95899347623485</c:v>
                </c:pt>
                <c:pt idx="38">
                  <c:v>102.89297918608264</c:v>
                </c:pt>
                <c:pt idx="39">
                  <c:v>102.9201615408512</c:v>
                </c:pt>
                <c:pt idx="40">
                  <c:v>102.70658589624107</c:v>
                </c:pt>
              </c:numCache>
            </c:numRef>
          </c:val>
          <c:smooth val="0"/>
          <c:extLst>
            <c:ext xmlns:c16="http://schemas.microsoft.com/office/drawing/2014/chart" uri="{C3380CC4-5D6E-409C-BE32-E72D297353CC}">
              <c16:uniqueId val="{00000002-0A25-42D0-86CB-B512DC4B1968}"/>
            </c:ext>
          </c:extLst>
        </c:ser>
        <c:ser>
          <c:idx val="3"/>
          <c:order val="3"/>
          <c:tx>
            <c:strRef>
              <c:f>Grafdata!$A$36</c:f>
              <c:strCache>
                <c:ptCount val="1"/>
                <c:pt idx="0">
                  <c:v>Smedjebackens kommun</c:v>
                </c:pt>
              </c:strCache>
            </c:strRef>
          </c:tx>
          <c:spPr>
            <a:ln w="28575" cap="rnd">
              <a:solidFill>
                <a:schemeClr val="accent4"/>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Grafdata!$B$36:$AP$36</c:f>
              <c:numCache>
                <c:formatCode>General</c:formatCode>
                <c:ptCount val="41"/>
                <c:pt idx="0">
                  <c:v>100</c:v>
                </c:pt>
                <c:pt idx="1">
                  <c:v>99.727954971857415</c:v>
                </c:pt>
                <c:pt idx="2">
                  <c:v>99.906191369606006</c:v>
                </c:pt>
                <c:pt idx="3">
                  <c:v>100.1219512195122</c:v>
                </c:pt>
                <c:pt idx="4">
                  <c:v>100.61913696060037</c:v>
                </c:pt>
                <c:pt idx="5">
                  <c:v>100.62851782363977</c:v>
                </c:pt>
                <c:pt idx="6">
                  <c:v>100.29080675422139</c:v>
                </c:pt>
                <c:pt idx="7">
                  <c:v>100.1125703564728</c:v>
                </c:pt>
                <c:pt idx="8">
                  <c:v>100.39399624765478</c:v>
                </c:pt>
                <c:pt idx="9">
                  <c:v>100.34709193245779</c:v>
                </c:pt>
                <c:pt idx="10">
                  <c:v>100.48780487804878</c:v>
                </c:pt>
                <c:pt idx="11">
                  <c:v>100.41275797373358</c:v>
                </c:pt>
                <c:pt idx="12">
                  <c:v>100.92870544090056</c:v>
                </c:pt>
                <c:pt idx="13">
                  <c:v>101.07879924953096</c:v>
                </c:pt>
                <c:pt idx="14">
                  <c:v>101.21951219512195</c:v>
                </c:pt>
                <c:pt idx="15">
                  <c:v>101.05065666041276</c:v>
                </c:pt>
                <c:pt idx="16">
                  <c:v>101.55722326454034</c:v>
                </c:pt>
                <c:pt idx="17">
                  <c:v>101.91369606003752</c:v>
                </c:pt>
                <c:pt idx="18">
                  <c:v>102.33583489681051</c:v>
                </c:pt>
                <c:pt idx="19">
                  <c:v>101.81050656660413</c:v>
                </c:pt>
                <c:pt idx="20">
                  <c:v>101.78236397748593</c:v>
                </c:pt>
                <c:pt idx="21">
                  <c:v>101.77298311444653</c:v>
                </c:pt>
                <c:pt idx="22">
                  <c:v>102.19512195121951</c:v>
                </c:pt>
                <c:pt idx="23">
                  <c:v>102.03564727954972</c:v>
                </c:pt>
                <c:pt idx="24">
                  <c:v>102.4484052532833</c:v>
                </c:pt>
                <c:pt idx="25">
                  <c:v>102.06378986866791</c:v>
                </c:pt>
                <c:pt idx="26">
                  <c:v>102.22326454033771</c:v>
                </c:pt>
                <c:pt idx="27">
                  <c:v>102.6078799249531</c:v>
                </c:pt>
                <c:pt idx="28">
                  <c:v>102.5703564727955</c:v>
                </c:pt>
                <c:pt idx="29">
                  <c:v>102.22326454033771</c:v>
                </c:pt>
                <c:pt idx="30">
                  <c:v>102.19512195121951</c:v>
                </c:pt>
                <c:pt idx="31">
                  <c:v>101.96998123827392</c:v>
                </c:pt>
                <c:pt idx="32">
                  <c:v>101.89493433395873</c:v>
                </c:pt>
                <c:pt idx="33">
                  <c:v>102.04502814258912</c:v>
                </c:pt>
                <c:pt idx="34">
                  <c:v>101.81988742964353</c:v>
                </c:pt>
                <c:pt idx="35">
                  <c:v>102.18574108818011</c:v>
                </c:pt>
                <c:pt idx="36">
                  <c:v>102.33583489681051</c:v>
                </c:pt>
                <c:pt idx="37">
                  <c:v>102.4015009380863</c:v>
                </c:pt>
                <c:pt idx="38">
                  <c:v>102.5609756097561</c:v>
                </c:pt>
                <c:pt idx="39">
                  <c:v>102.7204502814259</c:v>
                </c:pt>
                <c:pt idx="40">
                  <c:v>103.32082551594746</c:v>
                </c:pt>
              </c:numCache>
            </c:numRef>
          </c:val>
          <c:smooth val="0"/>
          <c:extLst>
            <c:ext xmlns:c16="http://schemas.microsoft.com/office/drawing/2014/chart" uri="{C3380CC4-5D6E-409C-BE32-E72D297353CC}">
              <c16:uniqueId val="{00000003-0A25-42D0-86CB-B512DC4B1968}"/>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2022-10-05</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05/10/2022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10/5/2022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10/5/2022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10/5/2022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10/5/2022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10/5/2022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10/5/2022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10/5/2022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10/5/2022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10/5/2022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10/5/2022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10/5/2022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rotWithShape="1">
          <a:blip r:embed="rId2"/>
          <a:srcRect t="9624"/>
          <a:stretch/>
        </p:blipFill>
        <p:spPr>
          <a:xfrm>
            <a:off x="0" y="0"/>
            <a:ext cx="12191999" cy="7343936"/>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chemeClr val="accent4">
              <a:lumMod val="75000"/>
              <a:alpha val="50196"/>
            </a:schemeClr>
          </a:solidFill>
        </p:spPr>
        <p:txBody>
          <a:bodyPr wrap="square" lIns="432000" rtlCol="0" anchor="ctr">
            <a:noAutofit/>
          </a:bodyPr>
          <a:lstStyle/>
          <a:p>
            <a:r>
              <a:rPr lang="sv-SE" sz="3200" b="1" dirty="0">
                <a:solidFill>
                  <a:schemeClr val="bg1"/>
                </a:solidFill>
                <a:latin typeface="+mj-lt"/>
              </a:rPr>
              <a:t>Konjunkturen i Dalarna</a:t>
            </a:r>
            <a:br>
              <a:rPr lang="sv-SE" sz="3200" b="1" dirty="0">
                <a:solidFill>
                  <a:schemeClr val="bg1"/>
                </a:solidFill>
                <a:latin typeface="+mj-lt"/>
              </a:rPr>
            </a:br>
            <a:r>
              <a:rPr lang="sv-SE" sz="2000" dirty="0">
                <a:solidFill>
                  <a:schemeClr val="bg1"/>
                </a:solidFill>
                <a:latin typeface="+mj-lt"/>
              </a:rPr>
              <a:t>2022 </a:t>
            </a:r>
            <a:r>
              <a:rPr lang="sv-SE" sz="2000" dirty="0" smtClean="0">
                <a:solidFill>
                  <a:schemeClr val="bg1"/>
                </a:solidFill>
                <a:latin typeface="+mj-lt"/>
              </a:rPr>
              <a:t>kv2</a:t>
            </a:r>
            <a:br>
              <a:rPr lang="sv-SE" sz="2000" dirty="0" smtClean="0">
                <a:solidFill>
                  <a:schemeClr val="bg1"/>
                </a:solidFill>
                <a:latin typeface="+mj-lt"/>
              </a:rPr>
            </a:br>
            <a:r>
              <a:rPr lang="sv-SE" sz="2000" dirty="0" smtClean="0">
                <a:solidFill>
                  <a:schemeClr val="bg1"/>
                </a:solidFill>
                <a:latin typeface="+mj-lt"/>
              </a:rPr>
              <a:t/>
            </a:r>
            <a:br>
              <a:rPr lang="sv-SE" sz="2000" dirty="0" smtClean="0">
                <a:solidFill>
                  <a:schemeClr val="bg1"/>
                </a:solidFill>
                <a:latin typeface="+mj-lt"/>
              </a:rPr>
            </a:br>
            <a:r>
              <a:rPr lang="sv-SE" sz="2000" dirty="0" smtClean="0">
                <a:solidFill>
                  <a:schemeClr val="bg1"/>
                </a:solidFill>
                <a:latin typeface="+mj-lt"/>
              </a:rPr>
              <a:t>September 2022</a:t>
            </a:r>
            <a:endParaRPr lang="sv-SE" sz="2000" dirty="0">
              <a:solidFill>
                <a:schemeClr val="bg1"/>
              </a:solidFill>
              <a:highlight>
                <a:srgbClr val="FFFF00"/>
              </a:highlight>
            </a:endParaRP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6" name="Bildobjekt 5">
            <a:extLst>
              <a:ext uri="{FF2B5EF4-FFF2-40B4-BE49-F238E27FC236}">
                <a16:creationId xmlns:a16="http://schemas.microsoft.com/office/drawing/2014/main" id="{BC20C71E-DC75-433C-BE84-2E590A0DAA89}"/>
              </a:ext>
            </a:extLst>
          </p:cNvPr>
          <p:cNvPicPr>
            <a:picLocks noChangeAspect="1"/>
          </p:cNvPicPr>
          <p:nvPr/>
        </p:nvPicPr>
        <p:blipFill rotWithShape="1">
          <a:blip r:embed="rId4"/>
          <a:srcRect t="43564" b="9043"/>
          <a:stretch/>
        </p:blipFill>
        <p:spPr>
          <a:xfrm>
            <a:off x="5708630" y="-11355"/>
            <a:ext cx="6483370" cy="7355291"/>
          </a:xfrm>
          <a:prstGeom prst="rect">
            <a:avLst/>
          </a:prstGeom>
        </p:spPr>
      </p:pic>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0" y="1756565"/>
            <a:ext cx="4667523" cy="1682168"/>
          </a:xfrm>
        </p:spPr>
        <p:txBody>
          <a:bodyPr/>
          <a:lstStyle/>
          <a:p>
            <a:pPr lvl="4"/>
            <a:r>
              <a:rPr lang="sv-SE" sz="1400" dirty="0"/>
              <a:t>Arbetslösheten minskade avsevärt jämfört med motsvarande period förra året. </a:t>
            </a:r>
          </a:p>
          <a:p>
            <a:pPr lvl="4"/>
            <a:r>
              <a:rPr lang="sv-SE" sz="1400" dirty="0"/>
              <a:t>Totalt minskade antalet arbetslösa med drygt </a:t>
            </a:r>
            <a:br>
              <a:rPr lang="sv-SE" sz="1400" dirty="0"/>
            </a:br>
            <a:r>
              <a:rPr lang="sv-SE" sz="1400" dirty="0"/>
              <a:t>1 600 personer under kvartalet.</a:t>
            </a:r>
          </a:p>
          <a:p>
            <a:pPr lvl="4"/>
            <a:r>
              <a:rPr lang="sv-SE" sz="1400" dirty="0"/>
              <a:t>Gagnefs kommun stod för länets lägsta arbetslöshet (2,1 %)</a:t>
            </a:r>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8736"/>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50192" y="1233345"/>
            <a:ext cx="5445808"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06EFDE4E-31D2-4D71-8354-71C1E237BADC}"/>
              </a:ext>
            </a:extLst>
          </p:cNvPr>
          <p:cNvGraphicFramePr>
            <a:graphicFrameLocks noGrp="1"/>
          </p:cNvGraphicFramePr>
          <p:nvPr>
            <p:extLst>
              <p:ext uri="{D42A27DB-BD31-4B8C-83A1-F6EECF244321}">
                <p14:modId xmlns:p14="http://schemas.microsoft.com/office/powerpoint/2010/main" val="754915567"/>
              </p:ext>
            </p:extLst>
          </p:nvPr>
        </p:nvGraphicFramePr>
        <p:xfrm>
          <a:off x="6810101" y="3715735"/>
          <a:ext cx="4667523" cy="2164363"/>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280859">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Förändring</a:t>
                      </a:r>
                      <a:endParaRPr lang="sv-SE" sz="800" b="0" i="0" u="none" strike="noStrike">
                        <a:solidFill>
                          <a:srgbClr val="000000"/>
                        </a:solidFill>
                        <a:effectLst/>
                        <a:latin typeface="Futura Std Book" panose="020B0502020204020303" pitchFamily="34" charset="0"/>
                      </a:endParaRPr>
                    </a:p>
                  </a:txBody>
                  <a:tcPr marL="9525" marR="9525" marT="9525" marB="0" anchor="b"/>
                </a:tc>
                <a:tc gridSpan="3">
                  <a:txBody>
                    <a:bodyPr/>
                    <a:lstStyle/>
                    <a:p>
                      <a:pPr algn="ctr" rtl="0" fontAlgn="b"/>
                      <a:r>
                        <a:rPr lang="sv-SE" sz="800" u="none" strike="noStrike" dirty="0">
                          <a:effectLst/>
                        </a:rPr>
                        <a:t>Arbetslösa i förh. till befolkningen, 15-74 år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80859">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2052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337 848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-77 780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1544414373"/>
                  </a:ext>
                </a:extLst>
              </a:tr>
              <a:tr h="32052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160 653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-33 995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5,6</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4178915708"/>
                  </a:ext>
                </a:extLst>
              </a:tr>
              <a:tr h="320529">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7 869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-1 641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4,5</a:t>
                      </a:r>
                    </a:p>
                  </a:txBody>
                  <a:tcPr marL="9525" marR="9525" marT="9525" marB="0" anchor="ctr"/>
                </a:tc>
                <a:extLst>
                  <a:ext uri="{0D108BD9-81ED-4DB2-BD59-A6C34878D82A}">
                    <a16:rowId xmlns:a16="http://schemas.microsoft.com/office/drawing/2014/main" val="1554613420"/>
                  </a:ext>
                </a:extLst>
              </a:tr>
              <a:tr h="320529">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1 045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-257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5,7</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7,0</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923977588"/>
                  </a:ext>
                </a:extLst>
              </a:tr>
              <a:tr h="320529">
                <a:tc>
                  <a:txBody>
                    <a:bodyPr/>
                    <a:lstStyle/>
                    <a:p>
                      <a:pPr marL="72000" algn="l" fontAlgn="b"/>
                      <a:r>
                        <a:rPr lang="sv-SE" sz="800" b="1" u="none" strike="noStrike">
                          <a:effectLst/>
                        </a:rPr>
                        <a:t>Smedjebackens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262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2,7</a:t>
                      </a:r>
                    </a:p>
                  </a:txBody>
                  <a:tcPr marL="9525" marR="9525" marT="9525" marB="0" anchor="ctr"/>
                </a:tc>
                <a:extLst>
                  <a:ext uri="{0D108BD9-81ED-4DB2-BD59-A6C34878D82A}">
                    <a16:rowId xmlns:a16="http://schemas.microsoft.com/office/drawing/2014/main" val="2316436672"/>
                  </a:ext>
                </a:extLst>
              </a:tr>
            </a:tbl>
          </a:graphicData>
        </a:graphic>
      </p:graphicFrame>
      <p:graphicFrame>
        <p:nvGraphicFramePr>
          <p:cNvPr id="3" name="Diagram 2">
            <a:extLst>
              <a:ext uri="{FF2B5EF4-FFF2-40B4-BE49-F238E27FC236}">
                <a16:creationId xmlns:a16="http://schemas.microsoft.com/office/drawing/2014/main" id="{85D31AC6-BD2D-4AFE-9D56-E6675E9BBE53}"/>
              </a:ext>
            </a:extLst>
          </p:cNvPr>
          <p:cNvGraphicFramePr>
            <a:graphicFrameLocks/>
          </p:cNvGraphicFramePr>
          <p:nvPr>
            <p:extLst>
              <p:ext uri="{D42A27DB-BD31-4B8C-83A1-F6EECF244321}">
                <p14:modId xmlns:p14="http://schemas.microsoft.com/office/powerpoint/2010/main" val="1915098316"/>
              </p:ext>
            </p:extLst>
          </p:nvPr>
        </p:nvGraphicFramePr>
        <p:xfrm>
          <a:off x="650188" y="1756565"/>
          <a:ext cx="5995055" cy="4000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a:xfrm>
            <a:off x="755014" y="99059"/>
            <a:ext cx="8426449" cy="1113955"/>
          </a:xfrm>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4015588103"/>
              </p:ext>
            </p:extLst>
          </p:nvPr>
        </p:nvGraphicFramePr>
        <p:xfrm>
          <a:off x="1527173" y="1288399"/>
          <a:ext cx="8426449" cy="4679558"/>
        </p:xfrm>
        <a:graphic>
          <a:graphicData uri="http://schemas.openxmlformats.org/drawingml/2006/table">
            <a:tbl>
              <a:tblPr firstRow="1" bandRow="1">
                <a:tableStyleId>{5C22544A-7EE6-4342-B048-85BDC9FD1C3A}</a:tableStyleId>
              </a:tblPr>
              <a:tblGrid>
                <a:gridCol w="2563392">
                  <a:extLst>
                    <a:ext uri="{9D8B030D-6E8A-4147-A177-3AD203B41FA5}">
                      <a16:colId xmlns:a16="http://schemas.microsoft.com/office/drawing/2014/main" val="452260278"/>
                    </a:ext>
                  </a:extLst>
                </a:gridCol>
                <a:gridCol w="200496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257558">
                <a:tc>
                  <a:txBody>
                    <a:bodyPr/>
                    <a:lstStyle/>
                    <a:p>
                      <a:pPr algn="ctr"/>
                      <a:endParaRPr lang="sv-SE" sz="105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50" b="1">
                          <a:solidFill>
                            <a:schemeClr val="bg1"/>
                          </a:solidFill>
                        </a:rPr>
                        <a:t>Antal</a:t>
                      </a:r>
                      <a:endParaRPr lang="sv-SE" sz="1050" b="1"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50" b="1">
                          <a:solidFill>
                            <a:schemeClr val="bg1"/>
                          </a:solidFill>
                        </a:rPr>
                        <a:t>Förändring (antal)</a:t>
                      </a:r>
                      <a:endParaRPr lang="sv-SE" sz="105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5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273655">
                <a:tc>
                  <a:txBody>
                    <a:bodyPr/>
                    <a:lstStyle/>
                    <a:p>
                      <a:pPr algn="l"/>
                      <a:r>
                        <a:rPr lang="sv-SE" sz="1400" b="1" dirty="0">
                          <a:solidFill>
                            <a:schemeClr val="bg1"/>
                          </a:solidFill>
                        </a:rPr>
                        <a:t>Dalarnas län</a:t>
                      </a:r>
                    </a:p>
                  </a:txBody>
                  <a:tcPr marL="180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50" b="0" i="0" u="none" strike="noStrike" dirty="0">
                          <a:solidFill>
                            <a:srgbClr val="FFFFFF"/>
                          </a:solidFill>
                          <a:effectLst/>
                          <a:latin typeface="Futura Std Book" panose="020B0502020204020303" pitchFamily="34" charset="0"/>
                        </a:rPr>
                        <a:t>2022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5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5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50" b="0" i="0" u="none" strike="noStrike" dirty="0">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77071">
                <a:tc>
                  <a:txBody>
                    <a:bodyPr/>
                    <a:lstStyle/>
                    <a:p>
                      <a:pPr algn="l" fontAlgn="ctr"/>
                      <a:r>
                        <a:rPr lang="sv-SE" sz="1000" b="0" i="0" u="none" strike="noStrike" dirty="0">
                          <a:solidFill>
                            <a:srgbClr val="000000"/>
                          </a:solidFill>
                          <a:effectLst/>
                          <a:latin typeface="Futura Std Book" panose="020B0502020204020303"/>
                        </a:rPr>
                        <a:t>Öppet arbetslösa</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1000" b="0" i="0" u="none" strike="noStrike">
                          <a:solidFill>
                            <a:srgbClr val="000000"/>
                          </a:solidFill>
                          <a:effectLst/>
                          <a:latin typeface="Futura Std Book" panose="020B0502020204020303"/>
                        </a:rPr>
                        <a:t>3 706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1000" b="0" i="0" u="none" strike="noStrike">
                          <a:solidFill>
                            <a:srgbClr val="000000"/>
                          </a:solidFill>
                          <a:effectLst/>
                          <a:latin typeface="Futura Std Book" panose="020B0502020204020303"/>
                        </a:rPr>
                        <a:t>-903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1000" b="0" i="0" u="none" strike="noStrike">
                          <a:solidFill>
                            <a:srgbClr val="000000"/>
                          </a:solidFill>
                          <a:effectLst/>
                          <a:latin typeface="Futura Std Book" panose="020B0502020204020303"/>
                        </a:rPr>
                        <a:t>-19,6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1000" b="0" i="0" u="none" strike="noStrike">
                          <a:solidFill>
                            <a:srgbClr val="000000"/>
                          </a:solidFill>
                          <a:effectLst/>
                          <a:latin typeface="Futura Std Book" panose="020B0502020204020303"/>
                        </a:rPr>
                        <a:t>-28,0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177071">
                <a:tc>
                  <a:txBody>
                    <a:bodyPr/>
                    <a:lstStyle/>
                    <a:p>
                      <a:pPr lvl="1" algn="l" fontAlgn="ctr"/>
                      <a:r>
                        <a:rPr lang="sv-SE" sz="1000" b="0" i="0" u="none" strike="noStrike" dirty="0">
                          <a:solidFill>
                            <a:srgbClr val="000000"/>
                          </a:solidFill>
                          <a:effectLst/>
                          <a:latin typeface="Futura Std Book" panose="020B0502020204020303"/>
                        </a:rPr>
                        <a:t>varav långtidsarbetslösa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1 398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-230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-14,1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-16,2</a:t>
                      </a:r>
                    </a:p>
                  </a:txBody>
                  <a:tcPr marL="9525" marR="9525" marT="9525" marB="0" anchor="ctr"/>
                </a:tc>
                <a:extLst>
                  <a:ext uri="{0D108BD9-81ED-4DB2-BD59-A6C34878D82A}">
                    <a16:rowId xmlns:a16="http://schemas.microsoft.com/office/drawing/2014/main" val="293360832"/>
                  </a:ext>
                </a:extLst>
              </a:tr>
              <a:tr h="177071">
                <a:tc>
                  <a:txBody>
                    <a:bodyPr/>
                    <a:lstStyle/>
                    <a:p>
                      <a:pPr lvl="1" algn="l" fontAlgn="ctr"/>
                      <a:r>
                        <a:rPr lang="sv-SE" sz="1000" b="0" i="0" u="none" strike="noStrike" dirty="0">
                          <a:solidFill>
                            <a:srgbClr val="000000"/>
                          </a:solidFill>
                          <a:effectLst/>
                          <a:latin typeface="Futura Std Book" panose="020B0502020204020303"/>
                        </a:rPr>
                        <a:t>varav ungdomsarbetslösa</a:t>
                      </a:r>
                    </a:p>
                  </a:txBody>
                  <a:tcPr marL="180000" marR="9525" marT="9525" marB="0" anchor="ctr">
                    <a:lnL w="12700" cmpd="sng">
                      <a:noFill/>
                    </a:lnL>
                  </a:tcPr>
                </a:tc>
                <a:tc>
                  <a:txBody>
                    <a:bodyPr/>
                    <a:lstStyle/>
                    <a:p>
                      <a:pPr algn="ctr" fontAlgn="ctr"/>
                      <a:r>
                        <a:rPr lang="sv-SE" sz="1000" b="0" i="0" u="none" strike="noStrike" dirty="0">
                          <a:solidFill>
                            <a:srgbClr val="000000"/>
                          </a:solidFill>
                          <a:effectLst/>
                          <a:latin typeface="Futura Std Book" panose="020B0502020204020303"/>
                        </a:rPr>
                        <a:t>389</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-128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-24,8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-49,0</a:t>
                      </a:r>
                    </a:p>
                  </a:txBody>
                  <a:tcPr marL="9525" marR="9525" marT="9525" marB="0" anchor="ctr"/>
                </a:tc>
                <a:extLst>
                  <a:ext uri="{0D108BD9-81ED-4DB2-BD59-A6C34878D82A}">
                    <a16:rowId xmlns:a16="http://schemas.microsoft.com/office/drawing/2014/main" val="1559525621"/>
                  </a:ext>
                </a:extLst>
              </a:tr>
              <a:tr h="177071">
                <a:tc>
                  <a:txBody>
                    <a:bodyPr/>
                    <a:lstStyle/>
                    <a:p>
                      <a:pPr algn="l" fontAlgn="ctr"/>
                      <a:r>
                        <a:rPr lang="sv-SE" sz="10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4 163</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-738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-15,1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947986397"/>
                  </a:ext>
                </a:extLst>
              </a:tr>
              <a:tr h="177071">
                <a:tc>
                  <a:txBody>
                    <a:bodyPr/>
                    <a:lstStyle/>
                    <a:p>
                      <a:pPr lvl="1" algn="l" fontAlgn="ctr"/>
                      <a:r>
                        <a:rPr lang="sv-SE" sz="1000" b="0" i="0" u="none" strike="noStrike" dirty="0">
                          <a:solidFill>
                            <a:srgbClr val="000000"/>
                          </a:solidFill>
                          <a:effectLst/>
                          <a:latin typeface="Futura Std Book" panose="020B0502020204020303"/>
                        </a:rPr>
                        <a:t>varav ungdomsarbetslösa m. 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541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-212</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-28,1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-27,2</a:t>
                      </a:r>
                    </a:p>
                  </a:txBody>
                  <a:tcPr marL="9525" marR="9525" marT="9525" marB="0" anchor="ctr"/>
                </a:tc>
                <a:extLst>
                  <a:ext uri="{0D108BD9-81ED-4DB2-BD59-A6C34878D82A}">
                    <a16:rowId xmlns:a16="http://schemas.microsoft.com/office/drawing/2014/main" val="2325918200"/>
                  </a:ext>
                </a:extLst>
              </a:tr>
              <a:tr h="177071">
                <a:tc>
                  <a:txBody>
                    <a:bodyPr/>
                    <a:lstStyle/>
                    <a:p>
                      <a:pPr algn="l" fontAlgn="ctr"/>
                      <a:r>
                        <a:rPr lang="sv-SE" sz="10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1000" b="1" i="0" u="none" strike="noStrike" dirty="0">
                          <a:solidFill>
                            <a:srgbClr val="000000"/>
                          </a:solidFill>
                          <a:effectLst/>
                          <a:latin typeface="Futura Std Book" panose="020B0502020204020303"/>
                        </a:rPr>
                        <a:t>7 869</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-1 641</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-16,0</a:t>
                      </a:r>
                    </a:p>
                  </a:txBody>
                  <a:tcPr marL="9525" marR="9525" marT="9525" marB="0" anchor="ctr"/>
                </a:tc>
                <a:extLst>
                  <a:ext uri="{0D108BD9-81ED-4DB2-BD59-A6C34878D82A}">
                    <a16:rowId xmlns:a16="http://schemas.microsoft.com/office/drawing/2014/main" val="3944598109"/>
                  </a:ext>
                </a:extLst>
              </a:tr>
              <a:tr h="2253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100" b="1" i="0" u="none" strike="noStrike" kern="1200">
                          <a:solidFill>
                            <a:srgbClr val="000000"/>
                          </a:solidFill>
                          <a:effectLst/>
                          <a:latin typeface="Futura Std Book" panose="020B0502020204020303"/>
                          <a:ea typeface="+mn-ea"/>
                          <a:cs typeface="+mn-cs"/>
                        </a:rPr>
                        <a:t>Smedjebackens kommun</a:t>
                      </a:r>
                    </a:p>
                  </a:txBody>
                  <a:tcPr marL="180000">
                    <a:lnL w="12700" cmpd="sng">
                      <a:noFill/>
                    </a:lnL>
                  </a:tcP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extLst>
                  <a:ext uri="{0D108BD9-81ED-4DB2-BD59-A6C34878D82A}">
                    <a16:rowId xmlns:a16="http://schemas.microsoft.com/office/drawing/2014/main" val="1394483087"/>
                  </a:ext>
                </a:extLst>
              </a:tr>
              <a:tr h="177071">
                <a:tc>
                  <a:txBody>
                    <a:bodyPr/>
                    <a:lstStyle/>
                    <a:p>
                      <a:pPr algn="l" fontAlgn="ctr"/>
                      <a:r>
                        <a:rPr lang="sv-SE" sz="1000" b="0" i="0" u="none" strike="noStrike" dirty="0">
                          <a:solidFill>
                            <a:srgbClr val="000000"/>
                          </a:solidFill>
                          <a:effectLst/>
                          <a:latin typeface="Futura Std Book" panose="020B0502020204020303"/>
                        </a:rPr>
                        <a:t>Öppet 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115</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-23</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-16,6</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775197856"/>
                  </a:ext>
                </a:extLst>
              </a:tr>
              <a:tr h="177071">
                <a:tc>
                  <a:txBody>
                    <a:bodyPr/>
                    <a:lstStyle/>
                    <a:p>
                      <a:pPr lvl="1" algn="l" fontAlgn="ctr"/>
                      <a:r>
                        <a:rPr lang="sv-SE" sz="1000" b="0" i="0" u="none" strike="noStrike" dirty="0">
                          <a:solidFill>
                            <a:srgbClr val="000000"/>
                          </a:solidFill>
                          <a:effectLst/>
                          <a:latin typeface="Futura Std Book" panose="020B0502020204020303"/>
                        </a:rPr>
                        <a:t>varav långtidsarbetslösa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-6</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-15,7</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1910890941"/>
                  </a:ext>
                </a:extLst>
              </a:tr>
              <a:tr h="177071">
                <a:tc>
                  <a:txBody>
                    <a:bodyPr/>
                    <a:lstStyle/>
                    <a:p>
                      <a:pPr lvl="1" algn="l" fontAlgn="ctr"/>
                      <a:r>
                        <a:rPr lang="sv-SE" sz="1000" b="0" i="0" u="none" strike="noStrike" dirty="0">
                          <a:solidFill>
                            <a:srgbClr val="000000"/>
                          </a:solidFill>
                          <a:effectLst/>
                          <a:latin typeface="Futura Std Book" panose="020B0502020204020303"/>
                        </a:rPr>
                        <a:t>varav ungdomsarbetslösa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-2</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-11,8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1887028326"/>
                  </a:ext>
                </a:extLst>
              </a:tr>
              <a:tr h="177071">
                <a:tc>
                  <a:txBody>
                    <a:bodyPr/>
                    <a:lstStyle/>
                    <a:p>
                      <a:pPr algn="l" fontAlgn="ctr"/>
                      <a:r>
                        <a:rPr lang="sv-SE" sz="10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-16</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-9,9</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51,9</a:t>
                      </a:r>
                    </a:p>
                  </a:txBody>
                  <a:tcPr marL="9525" marR="9525" marT="9525" marB="0" anchor="ctr"/>
                </a:tc>
                <a:extLst>
                  <a:ext uri="{0D108BD9-81ED-4DB2-BD59-A6C34878D82A}">
                    <a16:rowId xmlns:a16="http://schemas.microsoft.com/office/drawing/2014/main" val="831698495"/>
                  </a:ext>
                </a:extLst>
              </a:tr>
              <a:tr h="177071">
                <a:tc>
                  <a:txBody>
                    <a:bodyPr/>
                    <a:lstStyle/>
                    <a:p>
                      <a:pPr lvl="1" algn="l" fontAlgn="ctr"/>
                      <a:r>
                        <a:rPr lang="sv-SE" sz="1000" b="0" i="0" u="none" strike="noStrike" dirty="0">
                          <a:solidFill>
                            <a:srgbClr val="000000"/>
                          </a:solidFill>
                          <a:effectLst/>
                          <a:latin typeface="Futura Std Book" panose="020B0502020204020303"/>
                        </a:rPr>
                        <a:t>varav ungdomsarbetslösa m. 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-5,7</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30,2</a:t>
                      </a:r>
                    </a:p>
                  </a:txBody>
                  <a:tcPr marL="9525" marR="9525" marT="9525" marB="0" anchor="ctr"/>
                </a:tc>
                <a:extLst>
                  <a:ext uri="{0D108BD9-81ED-4DB2-BD59-A6C34878D82A}">
                    <a16:rowId xmlns:a16="http://schemas.microsoft.com/office/drawing/2014/main" val="3835035854"/>
                  </a:ext>
                </a:extLst>
              </a:tr>
              <a:tr h="177071">
                <a:tc>
                  <a:txBody>
                    <a:bodyPr/>
                    <a:lstStyle/>
                    <a:p>
                      <a:pPr algn="l" fontAlgn="ctr"/>
                      <a:r>
                        <a:rPr lang="sv-SE" sz="10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1000" b="1" i="0" u="none" strike="noStrike">
                          <a:solidFill>
                            <a:srgbClr val="000000"/>
                          </a:solidFill>
                          <a:effectLst/>
                          <a:latin typeface="Futura Std Book" panose="020B0502020204020303"/>
                        </a:rPr>
                        <a:t>262</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1000" b="1" i="0" u="none" strike="noStrike" dirty="0">
                          <a:solidFill>
                            <a:srgbClr val="000000"/>
                          </a:solidFill>
                          <a:effectLst/>
                          <a:latin typeface="Futura Std Book" panose="020B0502020204020303"/>
                        </a:rPr>
                        <a:t>-13,0</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21,9</a:t>
                      </a:r>
                    </a:p>
                  </a:txBody>
                  <a:tcPr marL="9525" marR="9525" marT="9525" marB="0" anchor="ctr"/>
                </a:tc>
                <a:extLst>
                  <a:ext uri="{0D108BD9-81ED-4DB2-BD59-A6C34878D82A}">
                    <a16:rowId xmlns:a16="http://schemas.microsoft.com/office/drawing/2014/main" val="2667704836"/>
                  </a:ext>
                </a:extLst>
              </a:tr>
              <a:tr h="2253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100" b="1" i="0" u="none" strike="noStrike" kern="1200">
                          <a:solidFill>
                            <a:srgbClr val="000000"/>
                          </a:solidFill>
                          <a:effectLst/>
                          <a:latin typeface="Futura Std Book" panose="020B0502020204020303"/>
                          <a:ea typeface="+mn-ea"/>
                          <a:cs typeface="+mn-cs"/>
                        </a:rPr>
                        <a:t>Ludvika kommun</a:t>
                      </a:r>
                    </a:p>
                  </a:txBody>
                  <a:tcPr marL="180000">
                    <a:lnL w="12700" cmpd="sng">
                      <a:noFill/>
                    </a:lnL>
                  </a:tcP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 </a:t>
                      </a:r>
                    </a:p>
                  </a:txBody>
                  <a:tcPr marL="9525" marR="9525" marT="9525" marB="0" anchor="ctr"/>
                </a:tc>
                <a:extLst>
                  <a:ext uri="{0D108BD9-81ED-4DB2-BD59-A6C34878D82A}">
                    <a16:rowId xmlns:a16="http://schemas.microsoft.com/office/drawing/2014/main" val="3365030541"/>
                  </a:ext>
                </a:extLst>
              </a:tr>
              <a:tr h="177071">
                <a:tc>
                  <a:txBody>
                    <a:bodyPr/>
                    <a:lstStyle/>
                    <a:p>
                      <a:pPr algn="l" fontAlgn="ctr"/>
                      <a:r>
                        <a:rPr lang="sv-SE" sz="1000" b="0" i="0" u="none" strike="noStrike" dirty="0">
                          <a:solidFill>
                            <a:srgbClr val="000000"/>
                          </a:solidFill>
                          <a:effectLst/>
                          <a:latin typeface="Futura Std Book" panose="020B0502020204020303"/>
                        </a:rPr>
                        <a:t>Öppet 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518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-105</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-16,9</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-20,2</a:t>
                      </a:r>
                    </a:p>
                  </a:txBody>
                  <a:tcPr marL="9525" marR="9525" marT="9525" marB="0" anchor="ctr"/>
                </a:tc>
                <a:extLst>
                  <a:ext uri="{0D108BD9-81ED-4DB2-BD59-A6C34878D82A}">
                    <a16:rowId xmlns:a16="http://schemas.microsoft.com/office/drawing/2014/main" val="665517753"/>
                  </a:ext>
                </a:extLst>
              </a:tr>
              <a:tr h="177071">
                <a:tc>
                  <a:txBody>
                    <a:bodyPr/>
                    <a:lstStyle/>
                    <a:p>
                      <a:pPr lvl="1" algn="l" fontAlgn="ctr"/>
                      <a:r>
                        <a:rPr lang="sv-SE" sz="1000" b="0" i="0" u="none" strike="noStrike" dirty="0">
                          <a:solidFill>
                            <a:srgbClr val="000000"/>
                          </a:solidFill>
                          <a:effectLst/>
                          <a:latin typeface="Futura Std Book" panose="020B0502020204020303"/>
                        </a:rPr>
                        <a:t> varav långtidsarbetslösa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229</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30,2</a:t>
                      </a:r>
                    </a:p>
                  </a:txBody>
                  <a:tcPr marL="9525" marR="9525" marT="9525" marB="0" anchor="ctr"/>
                </a:tc>
                <a:extLst>
                  <a:ext uri="{0D108BD9-81ED-4DB2-BD59-A6C34878D82A}">
                    <a16:rowId xmlns:a16="http://schemas.microsoft.com/office/drawing/2014/main" val="1522524775"/>
                  </a:ext>
                </a:extLst>
              </a:tr>
              <a:tr h="177071">
                <a:tc>
                  <a:txBody>
                    <a:bodyPr/>
                    <a:lstStyle/>
                    <a:p>
                      <a:pPr lvl="1" algn="l" fontAlgn="ctr"/>
                      <a:r>
                        <a:rPr lang="sv-SE" sz="1000" b="0" i="0" u="none" strike="noStrike" dirty="0">
                          <a:solidFill>
                            <a:srgbClr val="000000"/>
                          </a:solidFill>
                          <a:effectLst/>
                          <a:latin typeface="Futura Std Book" panose="020B0502020204020303"/>
                        </a:rPr>
                        <a:t> varav ungdomsarbetslösa</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-16,8</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-43,5</a:t>
                      </a:r>
                    </a:p>
                  </a:txBody>
                  <a:tcPr marL="9525" marR="9525" marT="9525" marB="0" anchor="ctr"/>
                </a:tc>
                <a:extLst>
                  <a:ext uri="{0D108BD9-81ED-4DB2-BD59-A6C34878D82A}">
                    <a16:rowId xmlns:a16="http://schemas.microsoft.com/office/drawing/2014/main" val="1238679176"/>
                  </a:ext>
                </a:extLst>
              </a:tr>
              <a:tr h="177071">
                <a:tc>
                  <a:txBody>
                    <a:bodyPr/>
                    <a:lstStyle/>
                    <a:p>
                      <a:pPr algn="l" fontAlgn="ctr"/>
                      <a:r>
                        <a:rPr lang="sv-SE" sz="10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527</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-152</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-22,3</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4253026277"/>
                  </a:ext>
                </a:extLst>
              </a:tr>
              <a:tr h="177071">
                <a:tc>
                  <a:txBody>
                    <a:bodyPr/>
                    <a:lstStyle/>
                    <a:p>
                      <a:pPr lvl="1" algn="l" fontAlgn="ctr"/>
                      <a:r>
                        <a:rPr lang="sv-SE" sz="1000" b="0" i="0" u="none" strike="noStrike" dirty="0">
                          <a:solidFill>
                            <a:srgbClr val="000000"/>
                          </a:solidFill>
                          <a:effectLst/>
                          <a:latin typeface="Futura Std Book" panose="020B0502020204020303"/>
                        </a:rPr>
                        <a:t> varav ungdomsarbetslösa m. aktivitetsstöd</a:t>
                      </a:r>
                    </a:p>
                  </a:txBody>
                  <a:tcPr marL="180000" marR="9525" marT="9525" marB="0" anchor="ctr">
                    <a:lnL w="12700" cmpd="sng">
                      <a:noFill/>
                    </a:lnL>
                  </a:tcPr>
                </a:tc>
                <a:tc>
                  <a:txBody>
                    <a:bodyPr/>
                    <a:lstStyle/>
                    <a:p>
                      <a:pPr algn="ctr" fontAlgn="ctr"/>
                      <a:r>
                        <a:rPr lang="sv-SE" sz="1000" b="0" i="0" u="none" strike="noStrike">
                          <a:solidFill>
                            <a:srgbClr val="000000"/>
                          </a:solidFill>
                          <a:effectLst/>
                          <a:latin typeface="Futura Std Book" panose="020B0502020204020303"/>
                        </a:rPr>
                        <a:t>71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-33,2</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-25,8</a:t>
                      </a:r>
                    </a:p>
                  </a:txBody>
                  <a:tcPr marL="9525" marR="9525" marT="9525" marB="0" anchor="ctr"/>
                </a:tc>
                <a:extLst>
                  <a:ext uri="{0D108BD9-81ED-4DB2-BD59-A6C34878D82A}">
                    <a16:rowId xmlns:a16="http://schemas.microsoft.com/office/drawing/2014/main" val="3805096232"/>
                  </a:ext>
                </a:extLst>
              </a:tr>
              <a:tr h="177071">
                <a:tc>
                  <a:txBody>
                    <a:bodyPr/>
                    <a:lstStyle/>
                    <a:p>
                      <a:pPr algn="l" fontAlgn="ctr"/>
                      <a:r>
                        <a:rPr lang="sv-SE" sz="8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800" b="1" i="0" u="none" strike="noStrike">
                          <a:solidFill>
                            <a:srgbClr val="000000"/>
                          </a:solidFill>
                          <a:effectLst/>
                          <a:latin typeface="Futura Std Book" panose="020B0502020204020303"/>
                        </a:rPr>
                        <a:t>1 045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-19,7</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-13,2</a:t>
                      </a:r>
                    </a:p>
                  </a:txBody>
                  <a:tcPr marL="9525" marR="9525" marT="9525" marB="0" anchor="ctr"/>
                </a:tc>
                <a:extLst>
                  <a:ext uri="{0D108BD9-81ED-4DB2-BD59-A6C34878D82A}">
                    <a16:rowId xmlns:a16="http://schemas.microsoft.com/office/drawing/2014/main" val="980457379"/>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882773" y="5988277"/>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Dalarnas län</a:t>
            </a:r>
            <a:r>
              <a:rPr lang="sv-SE" sz="1400" dirty="0"/>
              <a:t/>
            </a:r>
            <a:br>
              <a:rPr lang="sv-SE" sz="1400" dirty="0"/>
            </a:br>
            <a:r>
              <a:rPr lang="sv-SE" sz="1200" dirty="0"/>
              <a:t>Index 100 = 2012 </a:t>
            </a:r>
            <a:r>
              <a:rPr lang="sv-SE" sz="1200" b="0" i="0" u="none" strike="noStrike" dirty="0">
                <a:solidFill>
                  <a:srgbClr val="000000"/>
                </a:solidFill>
                <a:effectLst/>
                <a:latin typeface="Futura Std Book" panose="020B0502020204020303" pitchFamily="34" charset="0"/>
              </a:rPr>
              <a:t>kv1</a:t>
            </a:r>
            <a:endParaRPr lang="sv-SE" sz="1400" dirty="0"/>
          </a:p>
        </p:txBody>
      </p:sp>
      <p:graphicFrame>
        <p:nvGraphicFramePr>
          <p:cNvPr id="48" name="Tabell 47">
            <a:extLst>
              <a:ext uri="{FF2B5EF4-FFF2-40B4-BE49-F238E27FC236}">
                <a16:creationId xmlns:a16="http://schemas.microsoft.com/office/drawing/2014/main" id="{ACBD6D52-AD3D-470D-99B2-6BD59B98CAC6}"/>
              </a:ext>
            </a:extLst>
          </p:cNvPr>
          <p:cNvGraphicFramePr>
            <a:graphicFrameLocks noGrp="1"/>
          </p:cNvGraphicFramePr>
          <p:nvPr/>
        </p:nvGraphicFramePr>
        <p:xfrm>
          <a:off x="6467220" y="1454674"/>
          <a:ext cx="4696080" cy="4212704"/>
        </p:xfrm>
        <a:graphic>
          <a:graphicData uri="http://schemas.openxmlformats.org/drawingml/2006/table">
            <a:tbl>
              <a:tblPr/>
              <a:tblGrid>
                <a:gridCol w="1528610">
                  <a:extLst>
                    <a:ext uri="{9D8B030D-6E8A-4147-A177-3AD203B41FA5}">
                      <a16:colId xmlns:a16="http://schemas.microsoft.com/office/drawing/2014/main" val="2108381207"/>
                    </a:ext>
                  </a:extLst>
                </a:gridCol>
                <a:gridCol w="786653">
                  <a:extLst>
                    <a:ext uri="{9D8B030D-6E8A-4147-A177-3AD203B41FA5}">
                      <a16:colId xmlns:a16="http://schemas.microsoft.com/office/drawing/2014/main" val="147447777"/>
                    </a:ext>
                  </a:extLst>
                </a:gridCol>
                <a:gridCol w="798572">
                  <a:extLst>
                    <a:ext uri="{9D8B030D-6E8A-4147-A177-3AD203B41FA5}">
                      <a16:colId xmlns:a16="http://schemas.microsoft.com/office/drawing/2014/main" val="2973070207"/>
                    </a:ext>
                  </a:extLst>
                </a:gridCol>
                <a:gridCol w="786653">
                  <a:extLst>
                    <a:ext uri="{9D8B030D-6E8A-4147-A177-3AD203B41FA5}">
                      <a16:colId xmlns:a16="http://schemas.microsoft.com/office/drawing/2014/main" val="49223154"/>
                    </a:ext>
                  </a:extLst>
                </a:gridCol>
                <a:gridCol w="795592">
                  <a:extLst>
                    <a:ext uri="{9D8B030D-6E8A-4147-A177-3AD203B41FA5}">
                      <a16:colId xmlns:a16="http://schemas.microsoft.com/office/drawing/2014/main" val="619478933"/>
                    </a:ext>
                  </a:extLst>
                </a:gridCol>
              </a:tblGrid>
              <a:tr h="190744">
                <a:tc>
                  <a:txBody>
                    <a:bodyPr/>
                    <a:lstStyle/>
                    <a:p>
                      <a:pPr marL="0" marR="0" lvl="0" indent="0" algn="l" defTabSz="816314" rtl="0" eaLnBrk="1" fontAlgn="b" latinLnBrk="0" hangingPunct="1">
                        <a:lnSpc>
                          <a:spcPct val="100000"/>
                        </a:lnSpc>
                        <a:spcBef>
                          <a:spcPts val="0"/>
                        </a:spcBef>
                        <a:spcAft>
                          <a:spcPts val="0"/>
                        </a:spcAft>
                        <a:buClrTx/>
                        <a:buSzTx/>
                        <a:buFontTx/>
                        <a:buNone/>
                        <a:tabLst/>
                        <a:defRPr/>
                      </a:pPr>
                      <a:r>
                        <a:rPr lang="sv-SE" sz="800" b="1" i="0" u="none" strike="noStrike" dirty="0">
                          <a:solidFill>
                            <a:srgbClr val="000000"/>
                          </a:solidFill>
                          <a:effectLst/>
                          <a:latin typeface="+mn-lt"/>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439024642"/>
                  </a:ext>
                </a:extLst>
              </a:tr>
              <a:tr h="190744">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069446505"/>
                  </a:ext>
                </a:extLst>
              </a:tr>
              <a:tr h="199363">
                <a:tc>
                  <a:txBody>
                    <a:bodyPr/>
                    <a:lstStyle/>
                    <a:p>
                      <a:pPr algn="l" fontAlgn="b"/>
                      <a:endParaRPr lang="sv-SE" sz="800" b="0" i="0" u="none" strike="noStrike" dirty="0">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1421124"/>
                  </a:ext>
                </a:extLst>
              </a:tr>
              <a:tr h="19936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4315213"/>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9439950"/>
                  </a:ext>
                </a:extLst>
              </a:tr>
              <a:tr h="19936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11,93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4,35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16,17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3106637"/>
                  </a:ext>
                </a:extLst>
              </a:tr>
              <a:tr h="189783">
                <a:tc>
                  <a:txBody>
                    <a:bodyPr/>
                    <a:lstStyle/>
                    <a:p>
                      <a:pPr algn="l" fontAlgn="b"/>
                      <a:endParaRPr lang="sv-SE" sz="800" b="1"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5743266"/>
                  </a:ext>
                </a:extLst>
              </a:tr>
              <a:tr h="363814">
                <a:tc>
                  <a:txBody>
                    <a:bodyPr/>
                    <a:lstStyle/>
                    <a:p>
                      <a:pPr algn="l" fontAlgn="b"/>
                      <a:r>
                        <a:rPr lang="sv-SE" sz="800" b="1" i="0" u="none" strike="noStrike">
                          <a:solidFill>
                            <a:srgbClr val="000000"/>
                          </a:solidFill>
                          <a:effectLst/>
                          <a:latin typeface="Futura Std Book" panose="020B0502020204020303"/>
                        </a:rPr>
                        <a:t>Lönesumma per sysselsatt</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5001644"/>
                  </a:ext>
                </a:extLst>
              </a:tr>
              <a:tr h="18978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dirty="0">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344674884"/>
                  </a:ext>
                </a:extLst>
              </a:tr>
              <a:tr h="19936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0548201"/>
                  </a:ext>
                </a:extLst>
              </a:tr>
              <a:tr h="18978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253388"/>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9287528"/>
                  </a:ext>
                </a:extLst>
              </a:tr>
              <a:tr h="18978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92,44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11,85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5841882"/>
                  </a:ext>
                </a:extLst>
              </a:tr>
              <a:tr h="189783">
                <a:tc>
                  <a:txBody>
                    <a:bodyPr/>
                    <a:lstStyle/>
                    <a:p>
                      <a:pPr algn="l" fontAlgn="b"/>
                      <a:endParaRPr lang="sv-SE" sz="800" b="1"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8569575"/>
                  </a:ext>
                </a:extLst>
              </a:tr>
              <a:tr h="363814">
                <a:tc>
                  <a:txBody>
                    <a:bodyPr/>
                    <a:lstStyle/>
                    <a:p>
                      <a:pPr algn="l" fontAlgn="b"/>
                      <a:r>
                        <a:rPr lang="sv-SE" sz="800" b="1" i="0" u="none" strike="noStrike">
                          <a:solidFill>
                            <a:srgbClr val="000000"/>
                          </a:solidFill>
                          <a:effectLst/>
                          <a:latin typeface="Futura Std Book" panose="020B0502020204020303"/>
                        </a:rPr>
                        <a:t>Lönesumma per invånare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3793101"/>
                  </a:ext>
                </a:extLst>
              </a:tr>
              <a:tr h="18978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dirty="0">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02895488"/>
                  </a:ext>
                </a:extLst>
              </a:tr>
              <a:tr h="199363">
                <a:tc>
                  <a:txBody>
                    <a:bodyPr/>
                    <a:lstStyle/>
                    <a:p>
                      <a:pPr algn="l" fontAlgn="b"/>
                      <a:endParaRPr lang="sv-SE" sz="800" b="0" i="0" u="none" strike="noStrike" dirty="0">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0687640"/>
                  </a:ext>
                </a:extLst>
              </a:tr>
              <a:tr h="19936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4715678"/>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1480253"/>
                  </a:ext>
                </a:extLst>
              </a:tr>
              <a:tr h="19936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41,37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14,75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42160"/>
                  </a:ext>
                </a:extLst>
              </a:tr>
            </a:tbl>
          </a:graphicData>
        </a:graphic>
      </p:graphicFrame>
      <p:graphicFrame>
        <p:nvGraphicFramePr>
          <p:cNvPr id="8" name="Diagram 7">
            <a:extLst>
              <a:ext uri="{FF2B5EF4-FFF2-40B4-BE49-F238E27FC236}">
                <a16:creationId xmlns:a16="http://schemas.microsoft.com/office/drawing/2014/main" id="{4FDE91E3-EF2B-4A82-B0E7-FD796D8463A3}"/>
              </a:ext>
            </a:extLst>
          </p:cNvPr>
          <p:cNvGraphicFramePr>
            <a:graphicFrameLocks/>
          </p:cNvGraphicFramePr>
          <p:nvPr/>
        </p:nvGraphicFramePr>
        <p:xfrm>
          <a:off x="714376" y="2004478"/>
          <a:ext cx="4829174" cy="36629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050FB80A-8FA7-112F-BF03-61A20F098861}"/>
              </a:ext>
            </a:extLst>
          </p:cNvPr>
          <p:cNvSpPr txBox="1"/>
          <p:nvPr/>
        </p:nvSpPr>
        <p:spPr>
          <a:xfrm>
            <a:off x="6096000" y="6126871"/>
            <a:ext cx="2012089" cy="200055"/>
          </a:xfrm>
          <a:prstGeom prst="rect">
            <a:avLst/>
          </a:prstGeom>
          <a:noFill/>
        </p:spPr>
        <p:txBody>
          <a:bodyPr wrap="none" rtlCol="0">
            <a:spAutoFit/>
          </a:bodyPr>
          <a:lstStyle/>
          <a:p>
            <a:r>
              <a:rPr lang="sv-SE" sz="700" b="0" i="0" u="none" strike="noStrike" dirty="0">
                <a:solidFill>
                  <a:srgbClr val="000000"/>
                </a:solidFill>
                <a:effectLst/>
                <a:latin typeface="Futura Std Book" panose="020B0502020204020303" pitchFamily="34" charset="0"/>
              </a:rPr>
              <a:t>* Lönesummorna är det tidigare kvartalets</a:t>
            </a:r>
          </a:p>
        </p:txBody>
      </p:sp>
    </p:spTree>
    <p:extLst>
      <p:ext uri="{BB962C8B-B14F-4D97-AF65-F5344CB8AC3E}">
        <p14:creationId xmlns:p14="http://schemas.microsoft.com/office/powerpoint/2010/main" val="345463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92443"/>
          </a:xfrm>
          <a:prstGeom prst="rect">
            <a:avLst/>
          </a:prstGeom>
          <a:noFill/>
        </p:spPr>
        <p:txBody>
          <a:bodyPr wrap="square" rtlCol="0">
            <a:spAutoFit/>
          </a:bodyPr>
          <a:lstStyle/>
          <a:p>
            <a:r>
              <a:rPr lang="sv-SE" sz="1400" b="1" dirty="0"/>
              <a:t>Lönesumma i privat sektor efter näringsgren, Dalarnas län</a:t>
            </a:r>
            <a:r>
              <a:rPr lang="sv-SE" sz="1400" dirty="0"/>
              <a:t/>
            </a:r>
            <a:br>
              <a:rPr lang="sv-SE" sz="1400" dirty="0"/>
            </a:br>
            <a:r>
              <a:rPr lang="sv-SE" sz="1200" dirty="0"/>
              <a:t>Index 100 = 2012 </a:t>
            </a:r>
            <a:r>
              <a:rPr lang="sv-SE" sz="1200" b="0" i="0" u="none" strike="noStrike" dirty="0">
                <a:solidFill>
                  <a:srgbClr val="000000"/>
                </a:solidFill>
                <a:effectLst/>
                <a:latin typeface="Futura Std Book" panose="020B0502020204020303" pitchFamily="34" charset="0"/>
              </a:rPr>
              <a:t>kv1</a:t>
            </a:r>
            <a:endParaRPr lang="sv-SE" sz="1400" dirty="0"/>
          </a:p>
        </p:txBody>
      </p:sp>
      <p:graphicFrame>
        <p:nvGraphicFramePr>
          <p:cNvPr id="36" name="Tabell 35">
            <a:extLst>
              <a:ext uri="{FF2B5EF4-FFF2-40B4-BE49-F238E27FC236}">
                <a16:creationId xmlns:a16="http://schemas.microsoft.com/office/drawing/2014/main" id="{0D082BDF-C893-4C12-BA25-52FC3FE265B4}"/>
              </a:ext>
            </a:extLst>
          </p:cNvPr>
          <p:cNvGraphicFramePr>
            <a:graphicFrameLocks noGrp="1"/>
          </p:cNvGraphicFramePr>
          <p:nvPr/>
        </p:nvGraphicFramePr>
        <p:xfrm>
          <a:off x="6461953" y="1104900"/>
          <a:ext cx="4729921" cy="4798199"/>
        </p:xfrm>
        <a:graphic>
          <a:graphicData uri="http://schemas.openxmlformats.org/drawingml/2006/table">
            <a:tbl>
              <a:tblPr/>
              <a:tblGrid>
                <a:gridCol w="1584375">
                  <a:extLst>
                    <a:ext uri="{9D8B030D-6E8A-4147-A177-3AD203B41FA5}">
                      <a16:colId xmlns:a16="http://schemas.microsoft.com/office/drawing/2014/main" val="1139350116"/>
                    </a:ext>
                  </a:extLst>
                </a:gridCol>
                <a:gridCol w="760205">
                  <a:extLst>
                    <a:ext uri="{9D8B030D-6E8A-4147-A177-3AD203B41FA5}">
                      <a16:colId xmlns:a16="http://schemas.microsoft.com/office/drawing/2014/main" val="1051377578"/>
                    </a:ext>
                  </a:extLst>
                </a:gridCol>
                <a:gridCol w="842725">
                  <a:extLst>
                    <a:ext uri="{9D8B030D-6E8A-4147-A177-3AD203B41FA5}">
                      <a16:colId xmlns:a16="http://schemas.microsoft.com/office/drawing/2014/main" val="1948640366"/>
                    </a:ext>
                  </a:extLst>
                </a:gridCol>
                <a:gridCol w="771308">
                  <a:extLst>
                    <a:ext uri="{9D8B030D-6E8A-4147-A177-3AD203B41FA5}">
                      <a16:colId xmlns:a16="http://schemas.microsoft.com/office/drawing/2014/main" val="3366175508"/>
                    </a:ext>
                  </a:extLst>
                </a:gridCol>
                <a:gridCol w="771308">
                  <a:extLst>
                    <a:ext uri="{9D8B030D-6E8A-4147-A177-3AD203B41FA5}">
                      <a16:colId xmlns:a16="http://schemas.microsoft.com/office/drawing/2014/main" val="770962640"/>
                    </a:ext>
                  </a:extLst>
                </a:gridCol>
              </a:tblGrid>
              <a:tr h="339820">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2277183598"/>
                  </a:ext>
                </a:extLst>
              </a:tr>
              <a:tr h="334367">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tcPr>
                </a:tc>
                <a:extLst>
                  <a:ext uri="{0D108BD9-81ED-4DB2-BD59-A6C34878D82A}">
                    <a16:rowId xmlns:a16="http://schemas.microsoft.com/office/drawing/2014/main" val="3687036989"/>
                  </a:ext>
                </a:extLst>
              </a:tr>
              <a:tr h="176553">
                <a:tc>
                  <a:txBody>
                    <a:bodyPr/>
                    <a:lstStyle/>
                    <a:p>
                      <a:pPr algn="l" rtl="0" fontAlgn="b"/>
                      <a:r>
                        <a:rPr lang="sv-SE" sz="800" b="1" i="0" u="none" strike="noStrike">
                          <a:solidFill>
                            <a:srgbClr val="000000"/>
                          </a:solidFill>
                          <a:effectLst/>
                          <a:latin typeface="Futura Std Book" panose="020B0502020204020303"/>
                        </a:rPr>
                        <a:t>Sverige</a:t>
                      </a:r>
                    </a:p>
                  </a:txBody>
                  <a:tcPr marL="5478" marR="5478" marT="5478"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91501015"/>
                  </a:ext>
                </a:extLst>
              </a:tr>
              <a:tr h="176553">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378,24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tcPr>
                </a:tc>
                <a:extLst>
                  <a:ext uri="{0D108BD9-81ED-4DB2-BD59-A6C34878D82A}">
                    <a16:rowId xmlns:a16="http://schemas.microsoft.com/office/drawing/2014/main" val="2600092870"/>
                  </a:ext>
                </a:extLst>
              </a:tr>
              <a:tr h="176553">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73,85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tcPr>
                </a:tc>
                <a:extLst>
                  <a:ext uri="{0D108BD9-81ED-4DB2-BD59-A6C34878D82A}">
                    <a16:rowId xmlns:a16="http://schemas.microsoft.com/office/drawing/2014/main" val="1978279691"/>
                  </a:ext>
                </a:extLst>
              </a:tr>
              <a:tr h="176553">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tcPr>
                </a:tc>
                <a:extLst>
                  <a:ext uri="{0D108BD9-81ED-4DB2-BD59-A6C34878D82A}">
                    <a16:rowId xmlns:a16="http://schemas.microsoft.com/office/drawing/2014/main" val="3134984268"/>
                  </a:ext>
                </a:extLst>
              </a:tr>
              <a:tr h="176553">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39,93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tcPr>
                </a:tc>
                <a:extLst>
                  <a:ext uri="{0D108BD9-81ED-4DB2-BD59-A6C34878D82A}">
                    <a16:rowId xmlns:a16="http://schemas.microsoft.com/office/drawing/2014/main" val="1373267136"/>
                  </a:ext>
                </a:extLst>
              </a:tr>
              <a:tr h="20717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tcPr>
                </a:tc>
                <a:extLst>
                  <a:ext uri="{0D108BD9-81ED-4DB2-BD59-A6C34878D82A}">
                    <a16:rowId xmlns:a16="http://schemas.microsoft.com/office/drawing/2014/main" val="3741996808"/>
                  </a:ext>
                </a:extLst>
              </a:tr>
              <a:tr h="176553">
                <a:tc>
                  <a:txBody>
                    <a:bodyPr/>
                    <a:lstStyle/>
                    <a:p>
                      <a:pPr algn="l" rtl="0" fontAlgn="b"/>
                      <a:r>
                        <a:rPr lang="sv-SE" sz="800" b="1" i="0" u="none" strike="noStrike">
                          <a:solidFill>
                            <a:srgbClr val="000000"/>
                          </a:solidFill>
                          <a:effectLst/>
                          <a:latin typeface="Futura Std Book" panose="020B0502020204020303"/>
                        </a:rPr>
                        <a:t>Totalt</a:t>
                      </a:r>
                      <a:r>
                        <a:rPr lang="sv-SE" sz="800" b="0" i="0" u="none" strike="noStrike">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tcPr>
                </a:tc>
                <a:extLst>
                  <a:ext uri="{0D108BD9-81ED-4DB2-BD59-A6C34878D82A}">
                    <a16:rowId xmlns:a16="http://schemas.microsoft.com/office/drawing/2014/main" val="1243054732"/>
                  </a:ext>
                </a:extLst>
              </a:tr>
              <a:tr h="334367">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86352757"/>
                  </a:ext>
                </a:extLst>
              </a:tr>
              <a:tr h="176553">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tcPr>
                </a:tc>
                <a:extLst>
                  <a:ext uri="{0D108BD9-81ED-4DB2-BD59-A6C34878D82A}">
                    <a16:rowId xmlns:a16="http://schemas.microsoft.com/office/drawing/2014/main" val="4291931610"/>
                  </a:ext>
                </a:extLst>
              </a:tr>
              <a:tr h="176553">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tcPr>
                </a:tc>
                <a:extLst>
                  <a:ext uri="{0D108BD9-81ED-4DB2-BD59-A6C34878D82A}">
                    <a16:rowId xmlns:a16="http://schemas.microsoft.com/office/drawing/2014/main" val="2537712281"/>
                  </a:ext>
                </a:extLst>
              </a:tr>
              <a:tr h="176553">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tcPr>
                </a:tc>
                <a:extLst>
                  <a:ext uri="{0D108BD9-81ED-4DB2-BD59-A6C34878D82A}">
                    <a16:rowId xmlns:a16="http://schemas.microsoft.com/office/drawing/2014/main" val="3253554703"/>
                  </a:ext>
                </a:extLst>
              </a:tr>
              <a:tr h="176553">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tcPr>
                </a:tc>
                <a:extLst>
                  <a:ext uri="{0D108BD9-81ED-4DB2-BD59-A6C34878D82A}">
                    <a16:rowId xmlns:a16="http://schemas.microsoft.com/office/drawing/2014/main" val="1810237040"/>
                  </a:ext>
                </a:extLst>
              </a:tr>
              <a:tr h="175447">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tcPr>
                </a:tc>
                <a:extLst>
                  <a:ext uri="{0D108BD9-81ED-4DB2-BD59-A6C34878D82A}">
                    <a16:rowId xmlns:a16="http://schemas.microsoft.com/office/drawing/2014/main" val="1270928003"/>
                  </a:ext>
                </a:extLst>
              </a:tr>
              <a:tr h="17655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tcPr>
                </a:tc>
                <a:extLst>
                  <a:ext uri="{0D108BD9-81ED-4DB2-BD59-A6C34878D82A}">
                    <a16:rowId xmlns:a16="http://schemas.microsoft.com/office/drawing/2014/main" val="212682581"/>
                  </a:ext>
                </a:extLst>
              </a:tr>
              <a:tr h="290126">
                <a:tc>
                  <a:txBody>
                    <a:bodyPr/>
                    <a:lstStyle/>
                    <a:p>
                      <a:pPr algn="l" rtl="0" fontAlgn="b"/>
                      <a:r>
                        <a:rPr lang="sv-SE" sz="800" b="1" i="0" u="none" strike="noStrike" dirty="0">
                          <a:solidFill>
                            <a:srgbClr val="000000"/>
                          </a:solidFill>
                          <a:effectLst/>
                          <a:latin typeface="Futura Std Book" panose="020B0502020204020303"/>
                        </a:rPr>
                        <a:t>Dalarnas län</a:t>
                      </a:r>
                    </a:p>
                  </a:txBody>
                  <a:tcPr marL="5478" marR="5478" marT="5478"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826068918"/>
                  </a:ext>
                </a:extLst>
              </a:tr>
              <a:tr h="176553">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7,81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0,43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5,76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16,73</a:t>
                      </a:r>
                    </a:p>
                  </a:txBody>
                  <a:tcPr marL="9525" marR="9525" marT="9525" marB="0" anchor="ctr">
                    <a:lnL>
                      <a:noFill/>
                    </a:lnL>
                    <a:lnR>
                      <a:noFill/>
                    </a:lnR>
                    <a:lnT>
                      <a:noFill/>
                    </a:lnT>
                    <a:lnB>
                      <a:noFill/>
                    </a:lnB>
                  </a:tcPr>
                </a:tc>
                <a:extLst>
                  <a:ext uri="{0D108BD9-81ED-4DB2-BD59-A6C34878D82A}">
                    <a16:rowId xmlns:a16="http://schemas.microsoft.com/office/drawing/2014/main" val="2220849441"/>
                  </a:ext>
                </a:extLst>
              </a:tr>
              <a:tr h="176553">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2,34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0,15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7,05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14,04</a:t>
                      </a:r>
                    </a:p>
                  </a:txBody>
                  <a:tcPr marL="9525" marR="9525" marT="9525" marB="0" anchor="ctr">
                    <a:lnL>
                      <a:noFill/>
                    </a:lnL>
                    <a:lnR>
                      <a:noFill/>
                    </a:lnR>
                    <a:lnT>
                      <a:noFill/>
                    </a:lnT>
                    <a:lnB>
                      <a:noFill/>
                    </a:lnB>
                  </a:tcPr>
                </a:tc>
                <a:extLst>
                  <a:ext uri="{0D108BD9-81ED-4DB2-BD59-A6C34878D82A}">
                    <a16:rowId xmlns:a16="http://schemas.microsoft.com/office/drawing/2014/main" val="2596976213"/>
                  </a:ext>
                </a:extLst>
              </a:tr>
              <a:tr h="176553">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4,33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0,21</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5,16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15,67</a:t>
                      </a:r>
                    </a:p>
                  </a:txBody>
                  <a:tcPr marL="9525" marR="9525" marT="9525" marB="0" anchor="ctr">
                    <a:lnL>
                      <a:noFill/>
                    </a:lnL>
                    <a:lnR>
                      <a:noFill/>
                    </a:lnR>
                    <a:lnT>
                      <a:noFill/>
                    </a:lnT>
                    <a:lnB>
                      <a:noFill/>
                    </a:lnB>
                  </a:tcPr>
                </a:tc>
                <a:extLst>
                  <a:ext uri="{0D108BD9-81ED-4DB2-BD59-A6C34878D82A}">
                    <a16:rowId xmlns:a16="http://schemas.microsoft.com/office/drawing/2014/main" val="2083154827"/>
                  </a:ext>
                </a:extLst>
              </a:tr>
              <a:tr h="176553">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0,06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27,38</a:t>
                      </a:r>
                    </a:p>
                  </a:txBody>
                  <a:tcPr marL="9525" marR="9525" marT="9525" marB="0" anchor="ctr">
                    <a:lnL>
                      <a:noFill/>
                    </a:lnL>
                    <a:lnR>
                      <a:noFill/>
                    </a:lnR>
                    <a:lnT>
                      <a:noFill/>
                    </a:lnT>
                    <a:lnB>
                      <a:noFill/>
                    </a:lnB>
                  </a:tcPr>
                </a:tc>
                <a:extLst>
                  <a:ext uri="{0D108BD9-81ED-4DB2-BD59-A6C34878D82A}">
                    <a16:rowId xmlns:a16="http://schemas.microsoft.com/office/drawing/2014/main" val="2272733670"/>
                  </a:ext>
                </a:extLst>
              </a:tr>
              <a:tr h="18475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4,13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1,77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15,12</a:t>
                      </a:r>
                    </a:p>
                  </a:txBody>
                  <a:tcPr marL="9525" marR="9525" marT="9525" marB="0" anchor="ctr">
                    <a:lnL>
                      <a:noFill/>
                    </a:lnL>
                    <a:lnR>
                      <a:noFill/>
                    </a:lnR>
                    <a:lnT>
                      <a:noFill/>
                    </a:lnT>
                    <a:lnB>
                      <a:noFill/>
                    </a:lnB>
                  </a:tcPr>
                </a:tc>
                <a:extLst>
                  <a:ext uri="{0D108BD9-81ED-4DB2-BD59-A6C34878D82A}">
                    <a16:rowId xmlns:a16="http://schemas.microsoft.com/office/drawing/2014/main" val="3356123350"/>
                  </a:ext>
                </a:extLst>
              </a:tr>
              <a:tr h="17655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11,93</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0,50</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4,35</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16,17</a:t>
                      </a:r>
                    </a:p>
                  </a:txBody>
                  <a:tcPr marL="9525" marR="9525" marT="9525" marB="0" anchor="ctr">
                    <a:lnL>
                      <a:noFill/>
                    </a:lnL>
                    <a:lnR>
                      <a:noFill/>
                    </a:lnR>
                    <a:lnT>
                      <a:noFill/>
                    </a:lnT>
                    <a:lnB>
                      <a:noFill/>
                    </a:lnB>
                  </a:tcPr>
                </a:tc>
                <a:extLst>
                  <a:ext uri="{0D108BD9-81ED-4DB2-BD59-A6C34878D82A}">
                    <a16:rowId xmlns:a16="http://schemas.microsoft.com/office/drawing/2014/main" val="549288381"/>
                  </a:ext>
                </a:extLst>
              </a:tr>
            </a:tbl>
          </a:graphicData>
        </a:graphic>
      </p:graphicFrame>
      <p:sp>
        <p:nvSpPr>
          <p:cNvPr id="8" name="Rektangel 7">
            <a:extLst>
              <a:ext uri="{FF2B5EF4-FFF2-40B4-BE49-F238E27FC236}">
                <a16:creationId xmlns:a16="http://schemas.microsoft.com/office/drawing/2014/main" id="{F0E9C705-C75B-4A93-991A-8BE170A98BF9}"/>
              </a:ext>
            </a:extLst>
          </p:cNvPr>
          <p:cNvSpPr/>
          <p:nvPr/>
        </p:nvSpPr>
        <p:spPr>
          <a:xfrm>
            <a:off x="6167438" y="6124679"/>
            <a:ext cx="3564132" cy="200055"/>
          </a:xfrm>
          <a:prstGeom prst="rect">
            <a:avLst/>
          </a:prstGeom>
        </p:spPr>
        <p:txBody>
          <a:bodyPr wrap="square">
            <a:spAutoFit/>
          </a:bodyPr>
          <a:lstStyle/>
          <a:p>
            <a:r>
              <a:rPr lang="sv-SE" sz="700" dirty="0"/>
              <a:t>* I övrigt ingår jordbruk, skogsbruk och fiske, byggverksamhet samt okänd näringsgren</a:t>
            </a:r>
          </a:p>
        </p:txBody>
      </p:sp>
      <p:graphicFrame>
        <p:nvGraphicFramePr>
          <p:cNvPr id="10" name="Diagram 9">
            <a:extLst>
              <a:ext uri="{FF2B5EF4-FFF2-40B4-BE49-F238E27FC236}">
                <a16:creationId xmlns:a16="http://schemas.microsoft.com/office/drawing/2014/main" id="{DA3BBE49-CDB3-4C3C-B50E-5F8EBD7E4BDA}"/>
              </a:ext>
            </a:extLst>
          </p:cNvPr>
          <p:cNvGraphicFramePr>
            <a:graphicFrameLocks/>
          </p:cNvGraphicFramePr>
          <p:nvPr/>
        </p:nvGraphicFramePr>
        <p:xfrm>
          <a:off x="588202" y="2066162"/>
          <a:ext cx="5591176" cy="358570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5E70E13-CF46-43D2-E5CA-84A33D165CB9}"/>
              </a:ext>
            </a:extLst>
          </p:cNvPr>
          <p:cNvSpPr txBox="1"/>
          <p:nvPr/>
        </p:nvSpPr>
        <p:spPr>
          <a:xfrm>
            <a:off x="6167438" y="6564086"/>
            <a:ext cx="2050561" cy="200055"/>
          </a:xfrm>
          <a:prstGeom prst="rect">
            <a:avLst/>
          </a:prstGeom>
          <a:noFill/>
        </p:spPr>
        <p:txBody>
          <a:bodyPr wrap="none" rtlCol="0">
            <a:spAutoFit/>
          </a:bodyPr>
          <a:lstStyle/>
          <a:p>
            <a:r>
              <a:rPr lang="sv-SE" sz="700" b="0" i="0" u="none" strike="noStrike" dirty="0">
                <a:solidFill>
                  <a:srgbClr val="000000"/>
                </a:solidFill>
                <a:effectLst/>
                <a:latin typeface="Futura Std Book" panose="020B0502020204020303" pitchFamily="34" charset="0"/>
              </a:rPr>
              <a:t>** Lönesummorna är det tidigare kvartalets</a:t>
            </a:r>
          </a:p>
        </p:txBody>
      </p:sp>
    </p:spTree>
    <p:extLst>
      <p:ext uri="{BB962C8B-B14F-4D97-AF65-F5344CB8AC3E}">
        <p14:creationId xmlns:p14="http://schemas.microsoft.com/office/powerpoint/2010/main" val="228816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39" y="2063692"/>
            <a:ext cx="4725925" cy="1361026"/>
          </a:xfrm>
        </p:spPr>
        <p:txBody>
          <a:bodyPr/>
          <a:lstStyle/>
          <a:p>
            <a:pPr lvl="4"/>
            <a:r>
              <a:rPr lang="sv-SE" sz="1400" dirty="0"/>
              <a:t>Folkmängden var i stort sett oförändrad under kvartalet och ökade med cirka 300 personer. </a:t>
            </a:r>
          </a:p>
          <a:p>
            <a:pPr lvl="4"/>
            <a:r>
              <a:rPr lang="sv-SE" sz="1400" dirty="0"/>
              <a:t>Befolkningstillväxten var lägre än för riket som helhet.</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0"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2012 kv2</a:t>
            </a:r>
          </a:p>
        </p:txBody>
      </p:sp>
      <p:graphicFrame>
        <p:nvGraphicFramePr>
          <p:cNvPr id="17" name="Tabell 16">
            <a:extLst>
              <a:ext uri="{FF2B5EF4-FFF2-40B4-BE49-F238E27FC236}">
                <a16:creationId xmlns:a16="http://schemas.microsoft.com/office/drawing/2014/main" id="{9F7CADBA-7CDD-4BB2-B762-441758633BD0}"/>
              </a:ext>
            </a:extLst>
          </p:cNvPr>
          <p:cNvGraphicFramePr>
            <a:graphicFrameLocks noGrp="1"/>
          </p:cNvGraphicFramePr>
          <p:nvPr>
            <p:extLst>
              <p:ext uri="{D42A27DB-BD31-4B8C-83A1-F6EECF244321}">
                <p14:modId xmlns:p14="http://schemas.microsoft.com/office/powerpoint/2010/main" val="1473777289"/>
              </p:ext>
            </p:extLst>
          </p:nvPr>
        </p:nvGraphicFramePr>
        <p:xfrm>
          <a:off x="6744439" y="3753427"/>
          <a:ext cx="4725925" cy="2135238"/>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4">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0503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0503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05034">
                <a:tc>
                  <a:txBody>
                    <a:bodyPr/>
                    <a:lstStyle/>
                    <a:p>
                      <a:pPr marL="72000" algn="l" fontAlgn="b"/>
                      <a:r>
                        <a:rPr lang="sv-SE" sz="800" b="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10 487,9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 </a:t>
                      </a:r>
                    </a:p>
                  </a:txBody>
                  <a:tcPr marL="9525" marR="9525" marT="9525" marB="0" anchor="ctr"/>
                </a:tc>
                <a:extLst>
                  <a:ext uri="{0D108BD9-81ED-4DB2-BD59-A6C34878D82A}">
                    <a16:rowId xmlns:a16="http://schemas.microsoft.com/office/drawing/2014/main" val="1544414373"/>
                  </a:ext>
                </a:extLst>
              </a:tr>
              <a:tr h="305034">
                <a:tc>
                  <a:txBody>
                    <a:bodyPr/>
                    <a:lstStyle/>
                    <a:p>
                      <a:pPr marL="72000" algn="l" fontAlgn="b"/>
                      <a:r>
                        <a:rPr lang="sv-SE" sz="800" b="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4 762,7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 </a:t>
                      </a:r>
                    </a:p>
                  </a:txBody>
                  <a:tcPr marL="9525" marR="9525" marT="9525" marB="0" anchor="ctr"/>
                </a:tc>
                <a:extLst>
                  <a:ext uri="{0D108BD9-81ED-4DB2-BD59-A6C34878D82A}">
                    <a16:rowId xmlns:a16="http://schemas.microsoft.com/office/drawing/2014/main" val="4178915708"/>
                  </a:ext>
                </a:extLst>
              </a:tr>
              <a:tr h="305034">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a:t>
                      </a:r>
                    </a:p>
                  </a:txBody>
                  <a:tcPr marL="9525" marR="9525" marT="9525" marB="0" anchor="ctr"/>
                </a:tc>
                <a:extLst>
                  <a:ext uri="{0D108BD9-81ED-4DB2-BD59-A6C34878D82A}">
                    <a16:rowId xmlns:a16="http://schemas.microsoft.com/office/drawing/2014/main" val="1554613420"/>
                  </a:ext>
                </a:extLst>
              </a:tr>
              <a:tr h="305034">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 </a:t>
                      </a:r>
                    </a:p>
                  </a:txBody>
                  <a:tcPr marL="9525" marR="9525" marT="9525" marB="0" anchor="ctr"/>
                </a:tc>
                <a:extLst>
                  <a:ext uri="{0D108BD9-81ED-4DB2-BD59-A6C34878D82A}">
                    <a16:rowId xmlns:a16="http://schemas.microsoft.com/office/drawing/2014/main" val="923977588"/>
                  </a:ext>
                </a:extLst>
              </a:tr>
              <a:tr h="305034">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 </a:t>
                      </a:r>
                    </a:p>
                  </a:txBody>
                  <a:tcPr marL="9525" marR="9525" marT="9525" marB="0" anchor="ctr"/>
                </a:tc>
                <a:extLst>
                  <a:ext uri="{0D108BD9-81ED-4DB2-BD59-A6C34878D82A}">
                    <a16:rowId xmlns:a16="http://schemas.microsoft.com/office/drawing/2014/main" val="1093937911"/>
                  </a:ext>
                </a:extLst>
              </a:tr>
            </a:tbl>
          </a:graphicData>
        </a:graphic>
      </p:graphicFrame>
      <p:graphicFrame>
        <p:nvGraphicFramePr>
          <p:cNvPr id="3" name="Diagram 2">
            <a:extLst>
              <a:ext uri="{FF2B5EF4-FFF2-40B4-BE49-F238E27FC236}">
                <a16:creationId xmlns:a16="http://schemas.microsoft.com/office/drawing/2014/main" id="{0E30C6A5-820D-4468-9BF9-7E4EAA600C27}"/>
              </a:ext>
            </a:extLst>
          </p:cNvPr>
          <p:cNvGraphicFramePr>
            <a:graphicFrameLocks/>
          </p:cNvGraphicFramePr>
          <p:nvPr>
            <p:extLst>
              <p:ext uri="{D42A27DB-BD31-4B8C-83A1-F6EECF244321}">
                <p14:modId xmlns:p14="http://schemas.microsoft.com/office/powerpoint/2010/main" val="1509890217"/>
              </p:ext>
            </p:extLst>
          </p:nvPr>
        </p:nvGraphicFramePr>
        <p:xfrm>
          <a:off x="581937" y="1947289"/>
          <a:ext cx="6008986" cy="3809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2006995"/>
            <a:ext cx="4725917" cy="1429538"/>
          </a:xfrm>
        </p:spPr>
        <p:txBody>
          <a:bodyPr/>
          <a:lstStyle/>
          <a:p>
            <a:pPr lvl="4"/>
            <a:r>
              <a:rPr lang="sv-SE" sz="1400" dirty="0"/>
              <a:t>Antalet påbörjade lägenheter minskade i länet jämfört med samma period förra året.</a:t>
            </a:r>
          </a:p>
          <a:p>
            <a:pPr lvl="4"/>
            <a:r>
              <a:rPr lang="sv-SE" sz="1400" dirty="0"/>
              <a:t>Flest bostäder påbörjades i Falun.</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0672" y="3438721"/>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941" y="5882288"/>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2012 kv2</a:t>
            </a:r>
            <a:endParaRPr lang="sv-SE" sz="1400" dirty="0"/>
          </a:p>
        </p:txBody>
      </p:sp>
      <p:graphicFrame>
        <p:nvGraphicFramePr>
          <p:cNvPr id="26" name="Tabell 25">
            <a:extLst>
              <a:ext uri="{FF2B5EF4-FFF2-40B4-BE49-F238E27FC236}">
                <a16:creationId xmlns:a16="http://schemas.microsoft.com/office/drawing/2014/main" id="{600E56B2-A14E-4F5B-AD0A-94D39A0FE262}"/>
              </a:ext>
            </a:extLst>
          </p:cNvPr>
          <p:cNvGraphicFramePr>
            <a:graphicFrameLocks noGrp="1"/>
          </p:cNvGraphicFramePr>
          <p:nvPr>
            <p:extLst>
              <p:ext uri="{D42A27DB-BD31-4B8C-83A1-F6EECF244321}">
                <p14:modId xmlns:p14="http://schemas.microsoft.com/office/powerpoint/2010/main" val="1626098871"/>
              </p:ext>
            </p:extLst>
          </p:nvPr>
        </p:nvGraphicFramePr>
        <p:xfrm>
          <a:off x="6744445" y="3734254"/>
          <a:ext cx="4725916" cy="2145846"/>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777813">
                  <a:extLst>
                    <a:ext uri="{9D8B030D-6E8A-4147-A177-3AD203B41FA5}">
                      <a16:colId xmlns:a16="http://schemas.microsoft.com/office/drawing/2014/main" val="2395970223"/>
                    </a:ext>
                  </a:extLst>
                </a:gridCol>
                <a:gridCol w="615768">
                  <a:extLst>
                    <a:ext uri="{9D8B030D-6E8A-4147-A177-3AD203B41FA5}">
                      <a16:colId xmlns:a16="http://schemas.microsoft.com/office/drawing/2014/main" val="3235649811"/>
                    </a:ext>
                  </a:extLst>
                </a:gridCol>
                <a:gridCol w="561754">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66844">
                <a:tc>
                  <a:txBody>
                    <a:bodyPr/>
                    <a:lstStyle/>
                    <a:p>
                      <a:pPr marL="72000" algn="l" fontAlgn="b">
                        <a:spcBef>
                          <a:spcPts val="0"/>
                        </a:spcBef>
                      </a:pPr>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0187">
                <a:tc>
                  <a:txBody>
                    <a:bodyPr/>
                    <a:lstStyle/>
                    <a:p>
                      <a:pPr marL="72000" algn="l" fontAlgn="b">
                        <a:spcBef>
                          <a:spcPts val="0"/>
                        </a:spcBef>
                      </a:pPr>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19763">
                <a:tc>
                  <a:txBody>
                    <a:bodyPr/>
                    <a:lstStyle/>
                    <a:p>
                      <a:pPr marL="72000" algn="l" fontAlgn="b">
                        <a:spcBef>
                          <a:spcPts val="0"/>
                        </a:spcBef>
                      </a:pPr>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12 682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52 869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1544414373"/>
                  </a:ext>
                </a:extLst>
              </a:tr>
              <a:tr h="319763">
                <a:tc>
                  <a:txBody>
                    <a:bodyPr/>
                    <a:lstStyle/>
                    <a:p>
                      <a:pPr marL="72000" algn="l" fontAlgn="b">
                        <a:spcBef>
                          <a:spcPts val="0"/>
                        </a:spcBef>
                      </a:pPr>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7 105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26 430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178915708"/>
                  </a:ext>
                </a:extLst>
              </a:tr>
              <a:tr h="319763">
                <a:tc>
                  <a:txBody>
                    <a:bodyPr/>
                    <a:lstStyle/>
                    <a:p>
                      <a:pPr marL="72000" algn="l" fontAlgn="b">
                        <a:spcBef>
                          <a:spcPts val="0"/>
                        </a:spcBef>
                      </a:pPr>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736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54613420"/>
                  </a:ext>
                </a:extLst>
              </a:tr>
              <a:tr h="31976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-68</a:t>
                      </a:r>
                    </a:p>
                  </a:txBody>
                  <a:tcPr marL="9525" marR="9525" marT="9525" marB="0" anchor="ctr"/>
                </a:tc>
                <a:extLst>
                  <a:ext uri="{0D108BD9-81ED-4DB2-BD59-A6C34878D82A}">
                    <a16:rowId xmlns:a16="http://schemas.microsoft.com/office/drawing/2014/main" val="923977588"/>
                  </a:ext>
                </a:extLst>
              </a:tr>
              <a:tr h="31976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024077979"/>
                  </a:ext>
                </a:extLst>
              </a:tr>
            </a:tbl>
          </a:graphicData>
        </a:graphic>
      </p:graphicFrame>
      <p:graphicFrame>
        <p:nvGraphicFramePr>
          <p:cNvPr id="3" name="Diagram 2">
            <a:extLst>
              <a:ext uri="{FF2B5EF4-FFF2-40B4-BE49-F238E27FC236}">
                <a16:creationId xmlns:a16="http://schemas.microsoft.com/office/drawing/2014/main" id="{0E30C6A5-820D-4468-9BF9-7E4EAA600C27}"/>
              </a:ext>
            </a:extLst>
          </p:cNvPr>
          <p:cNvGraphicFramePr>
            <a:graphicFrameLocks/>
          </p:cNvGraphicFramePr>
          <p:nvPr>
            <p:extLst>
              <p:ext uri="{D42A27DB-BD31-4B8C-83A1-F6EECF244321}">
                <p14:modId xmlns:p14="http://schemas.microsoft.com/office/powerpoint/2010/main" val="2341762686"/>
              </p:ext>
            </p:extLst>
          </p:nvPr>
        </p:nvGraphicFramePr>
        <p:xfrm>
          <a:off x="646954" y="2006995"/>
          <a:ext cx="5998289" cy="3749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25390" y="2164740"/>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25390" y="2164738"/>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941" y="461584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809992"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2012 kv2</a:t>
            </a:r>
            <a:endParaRPr lang="sv-SE" sz="1400" dirty="0"/>
          </a:p>
        </p:txBody>
      </p:sp>
      <p:graphicFrame>
        <p:nvGraphicFramePr>
          <p:cNvPr id="29" name="Tabell 28">
            <a:extLst>
              <a:ext uri="{FF2B5EF4-FFF2-40B4-BE49-F238E27FC236}">
                <a16:creationId xmlns:a16="http://schemas.microsoft.com/office/drawing/2014/main" id="{7DC14B16-0A56-4F2C-A49C-91CBF30C04FC}"/>
              </a:ext>
            </a:extLst>
          </p:cNvPr>
          <p:cNvGraphicFramePr>
            <a:graphicFrameLocks noGrp="1"/>
          </p:cNvGraphicFramePr>
          <p:nvPr>
            <p:extLst>
              <p:ext uri="{D42A27DB-BD31-4B8C-83A1-F6EECF244321}">
                <p14:modId xmlns:p14="http://schemas.microsoft.com/office/powerpoint/2010/main" val="1755290433"/>
              </p:ext>
            </p:extLst>
          </p:nvPr>
        </p:nvGraphicFramePr>
        <p:xfrm>
          <a:off x="6763492" y="2343132"/>
          <a:ext cx="4733183" cy="2171736"/>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493854">
                  <a:extLst>
                    <a:ext uri="{9D8B030D-6E8A-4147-A177-3AD203B41FA5}">
                      <a16:colId xmlns:a16="http://schemas.microsoft.com/office/drawing/2014/main" val="3235649811"/>
                    </a:ext>
                  </a:extLst>
                </a:gridCol>
                <a:gridCol w="685478">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038">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67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651">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12 158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43 657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extLst>
                  <a:ext uri="{0D108BD9-81ED-4DB2-BD59-A6C34878D82A}">
                    <a16:rowId xmlns:a16="http://schemas.microsoft.com/office/drawing/2014/main" val="1544414373"/>
                  </a:ext>
                </a:extLst>
              </a:tr>
              <a:tr h="281651">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5 779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20 074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74 </a:t>
                      </a:r>
                    </a:p>
                  </a:txBody>
                  <a:tcPr marL="9525" marR="9525" marT="9525" marB="0" anchor="ctr"/>
                </a:tc>
                <a:extLst>
                  <a:ext uri="{0D108BD9-81ED-4DB2-BD59-A6C34878D82A}">
                    <a16:rowId xmlns:a16="http://schemas.microsoft.com/office/drawing/2014/main" val="4178915708"/>
                  </a:ext>
                </a:extLst>
              </a:tr>
              <a:tr h="281651">
                <a:tc>
                  <a:txBody>
                    <a:bodyPr/>
                    <a:lstStyle/>
                    <a:p>
                      <a:pPr marL="72000" algn="l" fontAlgn="b"/>
                      <a:r>
                        <a:rPr lang="sv-SE" sz="800" b="1" u="none" strike="noStrike" dirty="0">
                          <a:effectLst/>
                        </a:rPr>
                        <a:t>Dalarnas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2 650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34 </a:t>
                      </a:r>
                    </a:p>
                  </a:txBody>
                  <a:tcPr marL="9525" marR="9525" marT="9525" marB="0" anchor="ctr"/>
                </a:tc>
                <a:extLst>
                  <a:ext uri="{0D108BD9-81ED-4DB2-BD59-A6C34878D82A}">
                    <a16:rowId xmlns:a16="http://schemas.microsoft.com/office/drawing/2014/main" val="1554613420"/>
                  </a:ext>
                </a:extLst>
              </a:tr>
              <a:tr h="281651">
                <a:tc>
                  <a:txBody>
                    <a:bodyPr/>
                    <a:lstStyle/>
                    <a:p>
                      <a:pPr marL="72000" algn="l" fontAlgn="b"/>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176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306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326 </a:t>
                      </a:r>
                    </a:p>
                  </a:txBody>
                  <a:tcPr marL="9525" marR="9525" marT="9525" marB="0" anchor="ctr"/>
                </a:tc>
                <a:extLst>
                  <a:ext uri="{0D108BD9-81ED-4DB2-BD59-A6C34878D82A}">
                    <a16:rowId xmlns:a16="http://schemas.microsoft.com/office/drawing/2014/main" val="1376509740"/>
                  </a:ext>
                </a:extLst>
              </a:tr>
              <a:tr h="281651">
                <a:tc>
                  <a:txBody>
                    <a:bodyPr/>
                    <a:lstStyle/>
                    <a:p>
                      <a:pPr marL="72000" algn="l" fontAlgn="b"/>
                      <a:r>
                        <a:rPr lang="sv-SE" sz="800" b="1" u="none" strike="noStrike" dirty="0">
                          <a:effectLst/>
                        </a:rPr>
                        <a:t>Ludvika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 </a:t>
                      </a:r>
                    </a:p>
                  </a:txBody>
                  <a:tcPr marL="9525" marR="9525" marT="9525" marB="0" anchor="ctr"/>
                </a:tc>
                <a:extLst>
                  <a:ext uri="{0D108BD9-81ED-4DB2-BD59-A6C34878D82A}">
                    <a16:rowId xmlns:a16="http://schemas.microsoft.com/office/drawing/2014/main" val="1926192075"/>
                  </a:ext>
                </a:extLst>
              </a:tr>
              <a:tr h="281651">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57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554 </a:t>
                      </a:r>
                    </a:p>
                  </a:txBody>
                  <a:tcPr marL="9525" marR="9525" marT="9525" marB="0" anchor="ctr"/>
                </a:tc>
                <a:extLst>
                  <a:ext uri="{0D108BD9-81ED-4DB2-BD59-A6C34878D82A}">
                    <a16:rowId xmlns:a16="http://schemas.microsoft.com/office/drawing/2014/main" val="2631041098"/>
                  </a:ext>
                </a:extLst>
              </a:tr>
            </a:tbl>
          </a:graphicData>
        </a:graphic>
      </p:graphicFrame>
      <p:sp>
        <p:nvSpPr>
          <p:cNvPr id="11" name="textruta 10">
            <a:extLst>
              <a:ext uri="{FF2B5EF4-FFF2-40B4-BE49-F238E27FC236}">
                <a16:creationId xmlns:a16="http://schemas.microsoft.com/office/drawing/2014/main" id="{CC922B59-3BD6-4513-972C-092D07947543}"/>
              </a:ext>
            </a:extLst>
          </p:cNvPr>
          <p:cNvSpPr txBox="1"/>
          <p:nvPr/>
        </p:nvSpPr>
        <p:spPr>
          <a:xfrm>
            <a:off x="10339128" y="4762980"/>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3" name="Diagram 2">
            <a:extLst>
              <a:ext uri="{FF2B5EF4-FFF2-40B4-BE49-F238E27FC236}">
                <a16:creationId xmlns:a16="http://schemas.microsoft.com/office/drawing/2014/main" id="{17ABD88F-5BE6-4BD3-B454-0FEEC39AA004}"/>
              </a:ext>
            </a:extLst>
          </p:cNvPr>
          <p:cNvGraphicFramePr>
            <a:graphicFrameLocks/>
          </p:cNvGraphicFramePr>
          <p:nvPr>
            <p:extLst>
              <p:ext uri="{D42A27DB-BD31-4B8C-83A1-F6EECF244321}">
                <p14:modId xmlns:p14="http://schemas.microsoft.com/office/powerpoint/2010/main" val="1685075924"/>
              </p:ext>
            </p:extLst>
          </p:nvPr>
        </p:nvGraphicFramePr>
        <p:xfrm>
          <a:off x="638175" y="2164738"/>
          <a:ext cx="5961801" cy="3592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F6153CBC-6FDA-4646-9773-BCD3251B40BA}"/>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2106602260"/>
              </p:ext>
            </p:extLst>
          </p:nvPr>
        </p:nvGraphicFramePr>
        <p:xfrm>
          <a:off x="6167439" y="106614"/>
          <a:ext cx="5687122" cy="6524213"/>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978553">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261127">
                <a:tc>
                  <a:txBody>
                    <a:bodyPr/>
                    <a:lstStyle/>
                    <a:p>
                      <a:pPr algn="l" fontAlgn="b"/>
                      <a:endParaRPr lang="sv-SE" sz="1000" b="0" i="0" u="none" strike="noStrike" dirty="0">
                        <a:solidFill>
                          <a:schemeClr val="bg1"/>
                        </a:solidFill>
                        <a:effectLst/>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rtl="0" fontAlgn="b"/>
                      <a:r>
                        <a:rPr lang="sv-SE" sz="1000" b="1" i="0" u="none" strike="noStrike" dirty="0">
                          <a:solidFill>
                            <a:schemeClr val="bg1"/>
                          </a:solidFill>
                          <a:effectLst/>
                          <a:latin typeface="Futura Std Book" panose="020B0502020204020303" pitchFamily="34" charset="0"/>
                        </a:rPr>
                        <a:t>Nyregistrerade företag</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algn="ctr" rtl="0" fontAlgn="b"/>
                      <a:r>
                        <a:rPr lang="sv-SE" sz="1000" b="1" i="0" u="none" strike="noStrike" dirty="0">
                          <a:solidFill>
                            <a:schemeClr val="bg1"/>
                          </a:solidFill>
                          <a:effectLst/>
                          <a:latin typeface="Futura Std Book" panose="020B0502020204020303" pitchFamily="34" charset="0"/>
                        </a:rPr>
                        <a:t>Företagskonkurser</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261127">
                <a:tc>
                  <a:txBody>
                    <a:bodyPr/>
                    <a:lstStyle/>
                    <a:p>
                      <a:pPr algn="l" fontAlgn="b"/>
                      <a:endParaRPr lang="sv-SE" sz="1000" b="0" i="0" u="none" strike="noStrike" dirty="0">
                        <a:solidFill>
                          <a:schemeClr val="bg1"/>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chemeClr val="bg1"/>
                          </a:solidFill>
                          <a:effectLst/>
                          <a:latin typeface="Futura Std Book" panose="020B0502020204020303" pitchFamily="34" charset="0"/>
                        </a:rPr>
                        <a:t>Antal</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chemeClr val="bg1"/>
                          </a:solidFill>
                          <a:effectLst/>
                          <a:latin typeface="Futura Std Book" panose="020B0502020204020303" pitchFamily="34" charset="0"/>
                        </a:rPr>
                        <a:t>Förändring (%)</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chemeClr val="bg1"/>
                          </a:solidFill>
                          <a:effectLst/>
                          <a:latin typeface="Futura Std Book" panose="020B0502020204020303" pitchFamily="34" charset="0"/>
                        </a:rPr>
                        <a:t>Antal</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chemeClr val="bg1"/>
                          </a:solidFill>
                          <a:effectLst/>
                          <a:latin typeface="Futura Std Book" panose="020B0502020204020303" pitchFamily="34" charset="0"/>
                        </a:rPr>
                        <a:t>Förändring (%)</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96100177"/>
                  </a:ext>
                </a:extLst>
              </a:tr>
              <a:tr h="225222">
                <a:tc>
                  <a:txBody>
                    <a:bodyPr/>
                    <a:lstStyle/>
                    <a:p>
                      <a:pPr algn="l" fontAlgn="b"/>
                      <a:endParaRPr lang="sv-SE" sz="800" b="0" i="0" u="none" strike="noStrike" dirty="0">
                        <a:solidFill>
                          <a:schemeClr val="bg1"/>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rgbClr val="FFFFFF"/>
                          </a:solidFill>
                          <a:effectLst/>
                          <a:latin typeface="Futura Std Book" panose="020B0502020204020303" pitchFamily="34" charset="0"/>
                        </a:rPr>
                        <a:t>2022 kv2</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rgbClr val="FFFFFF"/>
                          </a:solidFill>
                          <a:effectLst/>
                          <a:latin typeface="Futura Std Book" panose="020B0502020204020303" pitchFamily="34" charset="0"/>
                        </a:rPr>
                        <a:t>2022 kv2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25222">
                <a:tc>
                  <a:txBody>
                    <a:bodyPr/>
                    <a:lstStyle/>
                    <a:p>
                      <a:pPr algn="l" rtl="0" fontAlgn="ctr"/>
                      <a:r>
                        <a:rPr lang="sv-SE" sz="1200" b="1" i="0" u="none" strike="noStrike" dirty="0">
                          <a:solidFill>
                            <a:srgbClr val="000000"/>
                          </a:solidFill>
                          <a:effectLst/>
                          <a:latin typeface="Futura Std Book" panose="020B0502020204020303" pitchFamily="34" charset="0"/>
                        </a:rPr>
                        <a:t>Dalarnas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399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70101">
                <a:tc>
                  <a:txBody>
                    <a:bodyPr/>
                    <a:lstStyle/>
                    <a:p>
                      <a:pPr algn="l" rtl="0" fontAlgn="ctr"/>
                      <a:r>
                        <a:rPr lang="sv-SE" sz="1200" b="0" i="0" u="none" strike="noStrike" dirty="0">
                          <a:solidFill>
                            <a:srgbClr val="000000"/>
                          </a:solidFill>
                          <a:effectLst/>
                          <a:latin typeface="Futura Std Book" panose="020B0502020204020303" pitchFamily="34" charset="0"/>
                        </a:rPr>
                        <a:t>Avesta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200</a:t>
                      </a:r>
                    </a:p>
                  </a:txBody>
                  <a:tcPr marL="9525" marR="9525" marT="9525" marB="0" anchor="ctr"/>
                </a:tc>
                <a:extLst>
                  <a:ext uri="{0D108BD9-81ED-4DB2-BD59-A6C34878D82A}">
                    <a16:rowId xmlns:a16="http://schemas.microsoft.com/office/drawing/2014/main" val="293360832"/>
                  </a:ext>
                </a:extLst>
              </a:tr>
              <a:tr h="370101">
                <a:tc>
                  <a:txBody>
                    <a:bodyPr/>
                    <a:lstStyle/>
                    <a:p>
                      <a:pPr algn="l" rtl="0" fontAlgn="ctr"/>
                      <a:r>
                        <a:rPr lang="sv-SE" sz="1200" b="0" i="0" u="none" strike="noStrike" dirty="0">
                          <a:solidFill>
                            <a:srgbClr val="000000"/>
                          </a:solidFill>
                          <a:effectLst/>
                          <a:latin typeface="Futura Std Book" panose="020B0502020204020303" pitchFamily="34" charset="0"/>
                        </a:rPr>
                        <a:t>Borlänge</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59525621"/>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Falun</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89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1947986397"/>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Gagnef</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13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325918200"/>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Hedemora</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22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944598109"/>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Leksand</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Ludvika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40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29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121273573"/>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Malung-Sälen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084239425"/>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Mora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11</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6</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Orsa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4226078857"/>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Rättvik</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443966492"/>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Smedjebacken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Säter</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75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Vansbro</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0777060"/>
                  </a:ext>
                </a:extLst>
              </a:tr>
              <a:tr h="370101">
                <a:tc>
                  <a:txBody>
                    <a:bodyPr/>
                    <a:lstStyle/>
                    <a:p>
                      <a:pPr algn="l" rtl="0" fontAlgn="ctr"/>
                      <a:r>
                        <a:rPr lang="sv-SE" sz="1200" b="0" i="0" u="none" strike="noStrike">
                          <a:solidFill>
                            <a:srgbClr val="000000"/>
                          </a:solidFill>
                          <a:effectLst/>
                          <a:latin typeface="Futura Std Book" panose="020B0502020204020303" pitchFamily="34" charset="0"/>
                        </a:rPr>
                        <a:t>Älvdalen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670799064"/>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Dalarnas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96E2B788-3681-469C-9350-51BB1FDC15A4}"/>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798943787"/>
              </p:ext>
            </p:extLst>
          </p:nvPr>
        </p:nvGraphicFramePr>
        <p:xfrm>
          <a:off x="6167438" y="106615"/>
          <a:ext cx="5689600" cy="6167192"/>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8">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Antal*         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pitchFamily="34" charset="0"/>
                        </a:rPr>
                        <a:t>2022 kv2</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pitchFamily="34" charset="0"/>
                        </a:rPr>
                        <a:t>2022 kv2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1200" b="1" i="0" u="none" strike="noStrike" dirty="0">
                          <a:solidFill>
                            <a:srgbClr val="000000"/>
                          </a:solidFill>
                          <a:effectLst/>
                          <a:latin typeface="Futura Std Book" panose="020B0502020204020303" pitchFamily="34" charset="0"/>
                        </a:rPr>
                        <a:t>Dalarnas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11 067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Vansbro</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235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Malung-Sälen</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732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162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Gagnef</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267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Leksand</a:t>
                      </a:r>
                    </a:p>
                  </a:txBody>
                  <a:tcPr marL="144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595</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72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Rättvik</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357</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94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Orsa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212</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35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Älvdalen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202</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121273573"/>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Smedjebacken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156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90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Mora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1 129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71</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7</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Falun</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2 481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Borlänge</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2 141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Säter</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203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Hedemora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379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Avesta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671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Ludvika</a:t>
                      </a:r>
                    </a:p>
                  </a:txBody>
                  <a:tcPr marL="144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1 307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69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670799064"/>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B47A2E46-4930-4CBF-9C3D-B598ACF891DB}"/>
              </a:ext>
            </a:extLst>
          </p:cNvPr>
          <p:cNvSpPr txBox="1"/>
          <p:nvPr/>
        </p:nvSpPr>
        <p:spPr>
          <a:xfrm>
            <a:off x="6096000" y="6273807"/>
            <a:ext cx="5830442" cy="276999"/>
          </a:xfrm>
          <a:prstGeom prst="rect">
            <a:avLst/>
          </a:prstGeom>
          <a:noFill/>
        </p:spPr>
        <p:txBody>
          <a:bodyPr wrap="none" rtlCol="0">
            <a:spAutoFit/>
          </a:bodyPr>
          <a:lstStyle/>
          <a:p>
            <a:r>
              <a:rPr lang="sv-SE" sz="600" dirty="0"/>
              <a:t>*Varsel ska anmälas till arbetsförmedlingen om du inom ett län avser att säga upp eller minska arbetstiden för minst fem anställda eller fler. Som arbets-</a:t>
            </a:r>
          </a:p>
          <a:p>
            <a:r>
              <a:rPr lang="sv-SE" sz="600" dirty="0"/>
              <a:t>givare är man inte skyldig att specificera vilken kommun ett varsel gäller. Därför summerar kommunernas siffror inte alltid till länet. </a:t>
            </a:r>
            <a:endParaRPr lang="sv-SE" sz="800" dirty="0"/>
          </a:p>
        </p:txBody>
      </p:sp>
    </p:spTree>
    <p:extLst>
      <p:ext uri="{BB962C8B-B14F-4D97-AF65-F5344CB8AC3E}">
        <p14:creationId xmlns:p14="http://schemas.microsoft.com/office/powerpoint/2010/main" val="358698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8DD208CF-0C68-43F3-8329-EE03E88A3390}"/>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Dalarnas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743078612"/>
              </p:ext>
            </p:extLst>
          </p:nvPr>
        </p:nvGraphicFramePr>
        <p:xfrm>
          <a:off x="6167440" y="106615"/>
          <a:ext cx="5702807" cy="6196915"/>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52540">
                  <a:extLst>
                    <a:ext uri="{9D8B030D-6E8A-4147-A177-3AD203B41FA5}">
                      <a16:colId xmlns:a16="http://schemas.microsoft.com/office/drawing/2014/main" val="2818758293"/>
                    </a:ext>
                  </a:extLst>
                </a:gridCol>
                <a:gridCol w="1270536">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t>
                      </a:r>
                      <a:br>
                        <a:rPr lang="sv-SE" sz="1000" dirty="0"/>
                      </a:br>
                      <a:r>
                        <a:rPr lang="sv-SE" sz="1000" dirty="0"/>
                        <a:t>(andel av </a:t>
                      </a:r>
                      <a:r>
                        <a:rPr lang="sv-SE" sz="1000" dirty="0" err="1"/>
                        <a:t>bef</a:t>
                      </a:r>
                      <a:r>
                        <a:rPr lang="sv-SE" sz="1000" dirty="0"/>
                        <a:t>. 15-74 år)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dirty="0">
                          <a:solidFill>
                            <a:schemeClr val="bg1"/>
                          </a:solidFill>
                        </a:rPr>
                        <a:t>.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1200" b="1" i="0" u="none" strike="noStrike" dirty="0">
                          <a:solidFill>
                            <a:srgbClr val="000000"/>
                          </a:solidFill>
                          <a:effectLst/>
                          <a:latin typeface="Futura Std Book" panose="020B0502020204020303" pitchFamily="34" charset="0"/>
                        </a:rPr>
                        <a:t>Dalarnas län</a:t>
                      </a:r>
                    </a:p>
                  </a:txBody>
                  <a:tcPr marL="72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7 869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Malung-Sälen</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180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-30,5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Gagnef</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155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-18,3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Leksand</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270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-23,1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Rättvik</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190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Orsa</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194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-13,9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Älvdalen</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166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-23,3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Smedjebacken</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262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-13,0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121273573"/>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Mora</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390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-24,9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Falun</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1 284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-19,6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Borlänge</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2 041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-13,5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Säter</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198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Hedemora</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493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-14,8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Avesta</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887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-14,5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Ludvika</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1 045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-19,7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1200" b="0" i="0" u="none" strike="noStrike">
                          <a:solidFill>
                            <a:srgbClr val="000000"/>
                          </a:solidFill>
                          <a:effectLst/>
                          <a:latin typeface="Futura Std Book" panose="020B0502020204020303" pitchFamily="34" charset="0"/>
                        </a:rPr>
                        <a:t>Vansbro</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114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-24,8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136000840"/>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Dalarnas län och Ludvika samt Smedjebackens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2 jämförs med kvartal 2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3">
                  <a:extLst>
                    <a:ext uri="{A12FA001-AC4F-418D-AE19-62706E023703}">
                      <ahyp:hlinkClr xmlns:ahyp="http://schemas.microsoft.com/office/drawing/2018/hyperlinkcolor" xmlns="" val="tx"/>
                    </a:ext>
                  </a:extLst>
                </a:hlinkClick>
              </a:rPr>
              <a:t>https://stockholmbusinessalliance.se/material/?cat=konjunkturrapporter</a:t>
            </a:r>
            <a:endParaRPr lang="sv-SE" sz="1100" u="sng" dirty="0"/>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Om </a:t>
            </a:r>
            <a:r>
              <a:rPr lang="en-US" dirty="0" err="1"/>
              <a:t>rapporten</a:t>
            </a:r>
            <a:endParaRPr lang="en-US" dirty="0"/>
          </a:p>
        </p:txBody>
      </p:sp>
      <p:pic>
        <p:nvPicPr>
          <p:cNvPr id="6" name="Platshållare för bild 5">
            <a:extLst>
              <a:ext uri="{FF2B5EF4-FFF2-40B4-BE49-F238E27FC236}">
                <a16:creationId xmlns:a16="http://schemas.microsoft.com/office/drawing/2014/main" id="{03B765C8-C8D6-41DB-9067-0867630BBFF3}"/>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4"/>
          <a:srcRect t="2464" b="2464"/>
          <a:stretch>
            <a:fillRect/>
          </a:stretch>
        </p:blipFill>
        <p:spPr/>
      </p:pic>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F03986F7-A4C4-41D9-BA81-0CB121A7D0A9}"/>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188183894"/>
              </p:ext>
            </p:extLst>
          </p:nvPr>
        </p:nvGraphicFramePr>
        <p:xfrm>
          <a:off x="6167439" y="106615"/>
          <a:ext cx="5687122" cy="6168119"/>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1200" b="1" i="0" u="none" strike="noStrike">
                          <a:solidFill>
                            <a:srgbClr val="000000"/>
                          </a:solidFill>
                          <a:effectLst/>
                          <a:latin typeface="Futura Std Book" panose="020B0502020204020303" pitchFamily="34" charset="0"/>
                        </a:rPr>
                        <a:t>Dalarnas län</a:t>
                      </a:r>
                    </a:p>
                  </a:txBody>
                  <a:tcPr marL="72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288 715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157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Avesta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22 901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Borlänge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52 317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250</a:t>
                      </a: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Falun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59 923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92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Gagnef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10 513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Hedemora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15 432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Leksand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16 059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125</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Ludvika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26 449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121273573"/>
                  </a:ext>
                </a:extLst>
              </a:tr>
              <a:tr h="325598">
                <a:tc>
                  <a:txBody>
                    <a:bodyPr/>
                    <a:lstStyle/>
                    <a:p>
                      <a:pPr algn="l" rtl="0" fontAlgn="ctr"/>
                      <a:r>
                        <a:rPr lang="sv-SE" sz="1200" b="0" i="0" u="none" strike="noStrike" dirty="0">
                          <a:solidFill>
                            <a:srgbClr val="000000"/>
                          </a:solidFill>
                          <a:effectLst/>
                          <a:latin typeface="Futura Std Book" panose="020B0502020204020303" pitchFamily="34" charset="0"/>
                        </a:rPr>
                        <a:t>Malung-Sälen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10 187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Mora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20 688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Orsa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6 950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Rättvik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11 136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Smedjebacken                                      </a:t>
                      </a:r>
                    </a:p>
                  </a:txBody>
                  <a:tcPr marL="72000" marR="9525" marT="9525" marB="0" anchor="ctr">
                    <a:lnL w="12700" cmpd="sng">
                      <a:noFill/>
                    </a:lnL>
                  </a:tcPr>
                </a:tc>
                <a:tc>
                  <a:txBody>
                    <a:bodyPr/>
                    <a:lstStyle/>
                    <a:p>
                      <a:pPr algn="ctr" rtl="0" fontAlgn="ctr"/>
                      <a:r>
                        <a:rPr lang="sv-SE" sz="1200" b="0" i="0" u="none" strike="noStrike" dirty="0">
                          <a:solidFill>
                            <a:srgbClr val="000000"/>
                          </a:solidFill>
                          <a:effectLst/>
                          <a:latin typeface="Futura Std Book" panose="020B0502020204020303"/>
                        </a:rPr>
                        <a:t>11 014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Säter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11 293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0,8</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Vansbro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6 814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1200" b="0" i="0" u="none" strike="noStrike" dirty="0">
                          <a:solidFill>
                            <a:srgbClr val="000000"/>
                          </a:solidFill>
                          <a:effectLst/>
                          <a:latin typeface="Futura Std Book" panose="020B0502020204020303" pitchFamily="34" charset="0"/>
                        </a:rPr>
                        <a:t>Älvdalen                                          </a:t>
                      </a:r>
                    </a:p>
                  </a:txBody>
                  <a:tcPr marL="72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7 039</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670799064"/>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CFCCD982-544E-4305-B668-957D6459B193}"/>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536927522"/>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381424">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38142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8142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05611">
                <a:tc>
                  <a:txBody>
                    <a:bodyPr/>
                    <a:lstStyle/>
                    <a:p>
                      <a:pPr algn="l" rtl="0" fontAlgn="ctr"/>
                      <a:r>
                        <a:rPr lang="sv-SE" sz="1200" b="1" i="0" u="none" strike="noStrike">
                          <a:solidFill>
                            <a:srgbClr val="000000"/>
                          </a:solidFill>
                          <a:effectLst/>
                          <a:latin typeface="Futura Std Book" panose="020B0502020204020303" pitchFamily="34" charset="0"/>
                        </a:rPr>
                        <a:t>Dalarnas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424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1200" b="1" i="0" u="none" strike="noStrike">
                          <a:solidFill>
                            <a:srgbClr val="000000"/>
                          </a:solidFill>
                          <a:effectLst/>
                          <a:latin typeface="Futura Std Book" panose="020B0502020204020303"/>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Avesta</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293360832"/>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Borlänge</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40</a:t>
                      </a:r>
                    </a:p>
                  </a:txBody>
                  <a:tcPr marL="9525" marR="9525" marT="9525" marB="0" anchor="ctr"/>
                </a:tc>
                <a:extLst>
                  <a:ext uri="{0D108BD9-81ED-4DB2-BD59-A6C34878D82A}">
                    <a16:rowId xmlns:a16="http://schemas.microsoft.com/office/drawing/2014/main" val="1559525621"/>
                  </a:ext>
                </a:extLst>
              </a:tr>
              <a:tr h="337875">
                <a:tc>
                  <a:txBody>
                    <a:bodyPr/>
                    <a:lstStyle/>
                    <a:p>
                      <a:pPr algn="l" rtl="0" fontAlgn="ctr"/>
                      <a:r>
                        <a:rPr lang="sv-SE" sz="1200" b="0" i="0" u="none" strike="noStrike" dirty="0">
                          <a:solidFill>
                            <a:srgbClr val="000000"/>
                          </a:solidFill>
                          <a:effectLst/>
                          <a:latin typeface="Futura Std Book" panose="020B0502020204020303" pitchFamily="34" charset="0"/>
                        </a:rPr>
                        <a:t>Falun</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46</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1947986397"/>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Gagnef</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45</a:t>
                      </a:r>
                    </a:p>
                  </a:txBody>
                  <a:tcPr marL="9525" marR="9525" marT="9525" marB="0" anchor="ctr"/>
                </a:tc>
                <a:extLst>
                  <a:ext uri="{0D108BD9-81ED-4DB2-BD59-A6C34878D82A}">
                    <a16:rowId xmlns:a16="http://schemas.microsoft.com/office/drawing/2014/main" val="2325918200"/>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Hedemora</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3944598109"/>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Leksand</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3208508909"/>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Ludvika</a:t>
                      </a:r>
                    </a:p>
                  </a:txBody>
                  <a:tcPr marL="108000" marR="9525" marT="9525" marB="0" anchor="ctr">
                    <a:lnL w="12700" cmpd="sng">
                      <a:noFill/>
                    </a:lnL>
                  </a:tcPr>
                </a:tc>
                <a:tc>
                  <a:txBody>
                    <a:bodyPr/>
                    <a:lstStyle/>
                    <a:p>
                      <a:pPr algn="ctr" fontAlgn="ctr"/>
                      <a:r>
                        <a:rPr lang="sv-SE" sz="1200" b="0" i="0" u="none" strike="noStrike" dirty="0">
                          <a:solidFill>
                            <a:srgbClr val="000000"/>
                          </a:solidFill>
                          <a:effectLst/>
                          <a:latin typeface="Futura Std Book" panose="020B0502020204020303"/>
                        </a:rPr>
                        <a:t>16</a:t>
                      </a:r>
                    </a:p>
                  </a:txBody>
                  <a:tcPr marL="0" marR="0" marT="0" marB="0" anchor="ctr"/>
                </a:tc>
                <a:tc>
                  <a:txBody>
                    <a:bodyPr/>
                    <a:lstStyle/>
                    <a:p>
                      <a:pPr algn="ctr" fontAlgn="ctr"/>
                      <a:r>
                        <a:rPr lang="sv-SE" sz="1200" b="0" i="0" u="none" strike="noStrike" dirty="0">
                          <a:solidFill>
                            <a:srgbClr val="000000"/>
                          </a:solidFill>
                          <a:effectLst/>
                          <a:latin typeface="Futura Std Book" panose="020B0502020204020303"/>
                        </a:rPr>
                        <a:t>-71</a:t>
                      </a:r>
                    </a:p>
                  </a:txBody>
                  <a:tcPr marL="0" marR="0" marT="0" marB="0" anchor="ctr"/>
                </a:tc>
                <a:extLst>
                  <a:ext uri="{0D108BD9-81ED-4DB2-BD59-A6C34878D82A}">
                    <a16:rowId xmlns:a16="http://schemas.microsoft.com/office/drawing/2014/main" val="1121273573"/>
                  </a:ext>
                </a:extLst>
              </a:tr>
              <a:tr h="337875">
                <a:tc>
                  <a:txBody>
                    <a:bodyPr/>
                    <a:lstStyle/>
                    <a:p>
                      <a:pPr algn="l" rtl="0" fontAlgn="ctr"/>
                      <a:r>
                        <a:rPr lang="sv-SE" sz="1200" b="0" i="0" u="none" strike="noStrike" dirty="0">
                          <a:solidFill>
                            <a:srgbClr val="000000"/>
                          </a:solidFill>
                          <a:effectLst/>
                          <a:latin typeface="Futura Std Book" panose="020B0502020204020303" pitchFamily="34" charset="0"/>
                        </a:rPr>
                        <a:t>Malung-Sälen</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105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084239425"/>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Mora</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99</a:t>
                      </a:r>
                    </a:p>
                  </a:txBody>
                  <a:tcPr marL="9525" marR="9525" marT="9525" marB="0" anchor="ctr"/>
                </a:tc>
                <a:extLst>
                  <a:ext uri="{0D108BD9-81ED-4DB2-BD59-A6C34878D82A}">
                    <a16:rowId xmlns:a16="http://schemas.microsoft.com/office/drawing/2014/main" val="2047465816"/>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Orsa</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35</a:t>
                      </a:r>
                    </a:p>
                  </a:txBody>
                  <a:tcPr marL="9525" marR="9525" marT="9525" marB="0" anchor="ctr"/>
                </a:tc>
                <a:extLst>
                  <a:ext uri="{0D108BD9-81ED-4DB2-BD59-A6C34878D82A}">
                    <a16:rowId xmlns:a16="http://schemas.microsoft.com/office/drawing/2014/main" val="4226078857"/>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Rättvik</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55</a:t>
                      </a:r>
                    </a:p>
                  </a:txBody>
                  <a:tcPr marL="9525" marR="9525" marT="9525" marB="0" anchor="ctr"/>
                </a:tc>
                <a:extLst>
                  <a:ext uri="{0D108BD9-81ED-4DB2-BD59-A6C34878D82A}">
                    <a16:rowId xmlns:a16="http://schemas.microsoft.com/office/drawing/2014/main" val="2443966492"/>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Smedjebacken</a:t>
                      </a:r>
                    </a:p>
                  </a:txBody>
                  <a:tcPr marL="108000" marR="9525" marT="9525" marB="0" anchor="ctr">
                    <a:lnL w="12700" cmpd="sng">
                      <a:noFill/>
                    </a:lnL>
                  </a:tcPr>
                </a:tc>
                <a:tc>
                  <a:txBody>
                    <a:bodyPr/>
                    <a:lstStyle/>
                    <a:p>
                      <a:pPr algn="ctr" rtl="0" fontAlgn="ctr"/>
                      <a:r>
                        <a:rPr lang="sv-SE" sz="1200" b="0" i="0" u="none" strike="noStrike" dirty="0" err="1">
                          <a:solidFill>
                            <a:srgbClr val="000000"/>
                          </a:solidFill>
                          <a:effectLst/>
                          <a:latin typeface="Futura Std Book" panose="020B0502020204020303"/>
                        </a:rPr>
                        <a:t>i.u</a:t>
                      </a:r>
                      <a:r>
                        <a:rPr lang="sv-SE" sz="1200" b="0" i="0" u="none" strike="noStrike" dirty="0">
                          <a:solidFill>
                            <a:srgbClr val="000000"/>
                          </a:solidFill>
                          <a:effectLst/>
                          <a:latin typeface="Futura Std Book" panose="020B0502020204020303"/>
                        </a:rPr>
                        <a:t>.</a:t>
                      </a:r>
                    </a:p>
                  </a:txBody>
                  <a:tcPr marL="9525" marR="9525" marT="9525" marB="0" anchor="ctr"/>
                </a:tc>
                <a:tc>
                  <a:txBody>
                    <a:bodyPr/>
                    <a:lstStyle/>
                    <a:p>
                      <a:pPr algn="ctr" rtl="0" fontAlgn="ctr"/>
                      <a:r>
                        <a:rPr lang="sv-SE" sz="1200" b="0" i="0" u="none" strike="noStrike" dirty="0" err="1">
                          <a:solidFill>
                            <a:srgbClr val="000000"/>
                          </a:solidFill>
                          <a:effectLst/>
                          <a:latin typeface="+mn-lt"/>
                        </a:rPr>
                        <a:t>i.u</a:t>
                      </a:r>
                      <a:r>
                        <a:rPr lang="sv-SE" sz="12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3055248050"/>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Säter</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2884210164"/>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Vansbro</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12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00777060"/>
                  </a:ext>
                </a:extLst>
              </a:tr>
              <a:tr h="337875">
                <a:tc>
                  <a:txBody>
                    <a:bodyPr/>
                    <a:lstStyle/>
                    <a:p>
                      <a:pPr algn="l" rtl="0" fontAlgn="ctr"/>
                      <a:r>
                        <a:rPr lang="sv-SE" sz="1200" b="0" i="0" u="none" strike="noStrike">
                          <a:solidFill>
                            <a:srgbClr val="000000"/>
                          </a:solidFill>
                          <a:effectLst/>
                          <a:latin typeface="Futura Std Book" panose="020B0502020204020303" pitchFamily="34" charset="0"/>
                        </a:rPr>
                        <a:t>Älvdalen</a:t>
                      </a:r>
                    </a:p>
                  </a:txBody>
                  <a:tcPr marL="108000" marR="9525" marT="9525" marB="0" anchor="ctr">
                    <a:lnL w="12700" cmpd="sng">
                      <a:noFill/>
                    </a:lnL>
                  </a:tcPr>
                </a:tc>
                <a:tc>
                  <a:txBody>
                    <a:bodyPr/>
                    <a:lstStyle/>
                    <a:p>
                      <a:pPr algn="ctr" rtl="0" fontAlgn="ctr"/>
                      <a:r>
                        <a:rPr lang="sv-SE" sz="12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1200" b="0" i="0" u="none" strike="noStrike" dirty="0">
                          <a:solidFill>
                            <a:srgbClr val="000000"/>
                          </a:solidFill>
                          <a:effectLst/>
                          <a:latin typeface="Futura Std Book" panose="020B0502020204020303"/>
                        </a:rPr>
                        <a:t>40</a:t>
                      </a:r>
                    </a:p>
                  </a:txBody>
                  <a:tcPr marL="9525" marR="9525" marT="9525" marB="0" anchor="ctr"/>
                </a:tc>
                <a:extLst>
                  <a:ext uri="{0D108BD9-81ED-4DB2-BD59-A6C34878D82A}">
                    <a16:rowId xmlns:a16="http://schemas.microsoft.com/office/drawing/2014/main" val="670799064"/>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6575206" y="0"/>
            <a:ext cx="5616794" cy="6858000"/>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730248" y="1628775"/>
            <a:ext cx="5365752"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ahyp="http://schemas.microsoft.com/office/drawing/2018/hyperlinkcolor" xmlns="" val="tx"/>
                    </a:ext>
                  </a:extLst>
                </a:hlinkClick>
              </a:rPr>
              <a:t>https://stockholmbusinessalliance.se/material/?cat=konjunkturrapporter</a:t>
            </a:r>
            <a:endParaRPr lang="sv-SE" sz="1200" u="sng"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730249" y="342899"/>
            <a:ext cx="5689024"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6575206" y="0"/>
            <a:ext cx="6052612"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FF383F52-4654-4C0D-B59F-904B21975617}"/>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t="2464" b="2464"/>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20335" y="1315534"/>
            <a:ext cx="4951381" cy="5673268"/>
          </a:xfrm>
        </p:spPr>
        <p:txBody>
          <a:bodyPr/>
          <a:lstStyle/>
          <a:p>
            <a:pPr>
              <a:spcAft>
                <a:spcPts val="800"/>
              </a:spcAft>
            </a:pPr>
            <a:r>
              <a:rPr lang="sv-SE" sz="1200" b="1" dirty="0">
                <a:solidFill>
                  <a:srgbClr val="000000"/>
                </a:solidFill>
                <a:ea typeface="Times New Roman" panose="02020603050405020304" pitchFamily="18" charset="0"/>
                <a:cs typeface="Times New Roman" panose="02020603050405020304" pitchFamily="18" charset="0"/>
              </a:rPr>
              <a:t>Det andra kvartalet 2022 bjuder på blandad utveckling för Dalarnas län.</a:t>
            </a:r>
            <a:r>
              <a:rPr lang="sv-SE" sz="1200" b="1" dirty="0">
                <a:ea typeface="Times New Roman" panose="02020603050405020304" pitchFamily="18" charset="0"/>
                <a:cs typeface="Times New Roman" panose="02020603050405020304" pitchFamily="18" charset="0"/>
              </a:rPr>
              <a:t> </a:t>
            </a:r>
            <a:r>
              <a:rPr lang="sv-SE" sz="1200" b="1" dirty="0">
                <a:effectLst/>
                <a:ea typeface="Minion Pro" panose="02040503050201020203" pitchFamily="18" charset="0"/>
                <a:cs typeface="Times New Roman" panose="02020603050405020304" pitchFamily="18" charset="0"/>
              </a:rPr>
              <a:t>Arbetsmarknaden stärks när både arbetslösheten fortsätter att sjunka och sysselsättningen stiger. Däremot minskar nyföretagandet något samtidigt som företagskonkurserna ökar jämfört med motsvarande kvartal förra året. Inflationen och ökade räntor utgör ett orosmoln för den fortsatta ekonomiska utvecklingen.</a:t>
            </a:r>
            <a:endParaRPr lang="sv-SE" sz="1200" dirty="0">
              <a:effectLst/>
              <a:ea typeface="Minion Pro" panose="02040503050201020203" pitchFamily="18" charset="0"/>
              <a:cs typeface="Times New Roman" panose="02020603050405020304" pitchFamily="18" charset="0"/>
            </a:endParaRPr>
          </a:p>
          <a:p>
            <a:pPr>
              <a:spcAft>
                <a:spcPts val="800"/>
              </a:spcAft>
            </a:pPr>
            <a:r>
              <a:rPr lang="sv-SE" sz="1200" dirty="0">
                <a:ea typeface="Minion Pro" panose="02040503050201020203" pitchFamily="18" charset="0"/>
                <a:cs typeface="Times New Roman" panose="02020603050405020304" pitchFamily="18" charset="0"/>
              </a:rPr>
              <a:t>F</a:t>
            </a:r>
            <a:r>
              <a:rPr lang="sv-SE" sz="1200" dirty="0">
                <a:effectLst/>
                <a:ea typeface="Minion Pro" panose="02040503050201020203" pitchFamily="18" charset="0"/>
                <a:cs typeface="Times New Roman" panose="02020603050405020304" pitchFamily="18" charset="0"/>
              </a:rPr>
              <a:t>öretagskonkurserna ökar något med 6 procent samtidigt som nyföretagandet minskar med 7 procent. </a:t>
            </a:r>
            <a:r>
              <a:rPr lang="sv-SE" sz="1200" dirty="0">
                <a:ea typeface="Minion Pro" panose="02040503050201020203" pitchFamily="18" charset="0"/>
                <a:cs typeface="Times New Roman" panose="02020603050405020304" pitchFamily="18" charset="0"/>
              </a:rPr>
              <a:t>Alltjämt startas det ändå fler företag än som går i konkurs i länet. </a:t>
            </a:r>
            <a:r>
              <a:rPr lang="sv-SE" sz="1200" dirty="0">
                <a:effectLst/>
                <a:ea typeface="Minion Pro" panose="02040503050201020203" pitchFamily="18" charset="0"/>
                <a:cs typeface="Times New Roman" panose="02020603050405020304" pitchFamily="18" charset="0"/>
              </a:rPr>
              <a:t>Överlag ökar däremot antalet företag med 10,5 per företagskonkurs. Lönesumman i privat sektor ökade under det första kvartalet med 5,8 procent, vilket innebär en påtaglig ökning.</a:t>
            </a:r>
          </a:p>
          <a:p>
            <a:pPr>
              <a:spcAft>
                <a:spcPts val="800"/>
              </a:spcAft>
            </a:pPr>
            <a:r>
              <a:rPr lang="sv-SE" sz="1200" dirty="0">
                <a:effectLst/>
                <a:ea typeface="Minion Pro" panose="02040503050201020203" pitchFamily="18" charset="0"/>
                <a:cs typeface="Times New Roman" panose="02020603050405020304" pitchFamily="18" charset="0"/>
              </a:rPr>
              <a:t>I likhet med större delen av Stockholmsregionen syns det under kvartalet positiva signaler på arbetsmarknaden. Arbetslösheten minskar med 0,8 procentenheter och är nu nere på 3,9 procent. De lediga jobben ökar med 43 procent. Även sysselsättningen ökar med 2,5 procent eller 3 200 personer. Varslen minskar med 78 procent.</a:t>
            </a:r>
            <a:br>
              <a:rPr lang="sv-SE" sz="1200" dirty="0">
                <a:effectLst/>
                <a:ea typeface="Minion Pro" panose="02040503050201020203" pitchFamily="18" charset="0"/>
                <a:cs typeface="Times New Roman" panose="02020603050405020304" pitchFamily="18" charset="0"/>
              </a:rPr>
            </a:br>
            <a:r>
              <a:rPr lang="sv-SE" sz="1200" dirty="0">
                <a:effectLst/>
                <a:ea typeface="Minion Pro" panose="02040503050201020203" pitchFamily="18" charset="0"/>
                <a:cs typeface="Times New Roman" panose="02020603050405020304" pitchFamily="18" charset="0"/>
              </a:rPr>
              <a:t/>
            </a:r>
            <a:br>
              <a:rPr lang="sv-SE" sz="1200" dirty="0">
                <a:effectLst/>
                <a:ea typeface="Minion Pro" panose="02040503050201020203" pitchFamily="18" charset="0"/>
                <a:cs typeface="Times New Roman" panose="02020603050405020304" pitchFamily="18" charset="0"/>
              </a:rPr>
            </a:br>
            <a:r>
              <a:rPr lang="sv-SE" sz="1200" dirty="0">
                <a:effectLst/>
                <a:ea typeface="Minion Pro" panose="02040503050201020203" pitchFamily="18" charset="0"/>
                <a:cs typeface="Times New Roman" panose="02020603050405020304" pitchFamily="18" charset="0"/>
              </a:rPr>
              <a:t>Befolkningstillväxten under det andra kvartalet följer utvecklingen för de senaste kvartalen och ligger på 0,1 procent. Som helhet har Dalarna en lägre befolkningstillväxt än övriga Stockholmsregionen. Befolkningen ökar i Smedjebackens kommun men minskar 0,6 procent i Ludvikas kommun. </a:t>
            </a:r>
            <a:br>
              <a:rPr lang="sv-SE" sz="1200" dirty="0">
                <a:effectLst/>
                <a:ea typeface="Minion Pro" panose="02040503050201020203" pitchFamily="18" charset="0"/>
                <a:cs typeface="Times New Roman" panose="02020603050405020304" pitchFamily="18" charset="0"/>
              </a:rPr>
            </a:br>
            <a:r>
              <a:rPr lang="sv-SE" sz="1200" dirty="0">
                <a:cs typeface="Times New Roman" panose="02020603050405020304" pitchFamily="18" charset="0"/>
              </a:rPr>
              <a:t/>
            </a:r>
            <a:br>
              <a:rPr lang="sv-SE" sz="1200" dirty="0">
                <a:cs typeface="Times New Roman" panose="02020603050405020304" pitchFamily="18" charset="0"/>
              </a:rPr>
            </a:br>
            <a:r>
              <a:rPr lang="sv-SE" sz="1200" dirty="0"/>
              <a:t>Staffan Ingvarsson</a:t>
            </a:r>
            <a:br>
              <a:rPr lang="sv-SE" sz="1200" dirty="0"/>
            </a:br>
            <a:r>
              <a:rPr lang="sv-SE" sz="1200" dirty="0"/>
              <a:t>VD Stockholm Business Region</a:t>
            </a:r>
          </a:p>
          <a:p>
            <a:endParaRPr lang="sv-SE" sz="2400"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484299" y="593268"/>
            <a:ext cx="4951382" cy="504202"/>
          </a:xfrm>
        </p:spPr>
        <p:txBody>
          <a:bodyPr/>
          <a:lstStyle/>
          <a:p>
            <a:r>
              <a:rPr lang="sv-SE" sz="2700" dirty="0"/>
              <a:t/>
            </a:r>
            <a:br>
              <a:rPr lang="sv-SE" sz="2700" dirty="0"/>
            </a:br>
            <a:r>
              <a:rPr lang="sv-SE" sz="2700" dirty="0"/>
              <a:t/>
            </a:r>
            <a:br>
              <a:rPr lang="sv-SE" sz="2700" dirty="0"/>
            </a:br>
            <a:r>
              <a:rPr lang="sv-SE" sz="2700" dirty="0"/>
              <a:t>Blandad utveckling under årets andra kvartal</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Dalarna, 2022 kv2</a:t>
            </a:r>
          </a:p>
        </p:txBody>
      </p:sp>
      <p:graphicFrame>
        <p:nvGraphicFramePr>
          <p:cNvPr id="73" name="Tabell 72">
            <a:extLst>
              <a:ext uri="{FF2B5EF4-FFF2-40B4-BE49-F238E27FC236}">
                <a16:creationId xmlns:a16="http://schemas.microsoft.com/office/drawing/2014/main" id="{E17B6CE0-746D-4EA3-AA23-0D2ABCF747DE}"/>
              </a:ext>
            </a:extLst>
          </p:cNvPr>
          <p:cNvGraphicFramePr>
            <a:graphicFrameLocks noGrp="1"/>
          </p:cNvGraphicFramePr>
          <p:nvPr>
            <p:extLst>
              <p:ext uri="{D42A27DB-BD31-4B8C-83A1-F6EECF244321}">
                <p14:modId xmlns:p14="http://schemas.microsoft.com/office/powerpoint/2010/main" val="966355974"/>
              </p:ext>
            </p:extLst>
          </p:nvPr>
        </p:nvGraphicFramePr>
        <p:xfrm>
          <a:off x="555324" y="1617964"/>
          <a:ext cx="5014966" cy="3817661"/>
        </p:xfrm>
        <a:graphic>
          <a:graphicData uri="http://schemas.openxmlformats.org/drawingml/2006/table">
            <a:tbl>
              <a:tblPr bandRow="1"/>
              <a:tblGrid>
                <a:gridCol w="1152937">
                  <a:extLst>
                    <a:ext uri="{9D8B030D-6E8A-4147-A177-3AD203B41FA5}">
                      <a16:colId xmlns:a16="http://schemas.microsoft.com/office/drawing/2014/main" val="3610426340"/>
                    </a:ext>
                  </a:extLst>
                </a:gridCol>
                <a:gridCol w="570076">
                  <a:extLst>
                    <a:ext uri="{9D8B030D-6E8A-4147-A177-3AD203B41FA5}">
                      <a16:colId xmlns:a16="http://schemas.microsoft.com/office/drawing/2014/main" val="1013583586"/>
                    </a:ext>
                  </a:extLst>
                </a:gridCol>
                <a:gridCol w="547706">
                  <a:extLst>
                    <a:ext uri="{9D8B030D-6E8A-4147-A177-3AD203B41FA5}">
                      <a16:colId xmlns:a16="http://schemas.microsoft.com/office/drawing/2014/main" val="1781218869"/>
                    </a:ext>
                  </a:extLst>
                </a:gridCol>
                <a:gridCol w="190026">
                  <a:extLst>
                    <a:ext uri="{9D8B030D-6E8A-4147-A177-3AD203B41FA5}">
                      <a16:colId xmlns:a16="http://schemas.microsoft.com/office/drawing/2014/main" val="3978909767"/>
                    </a:ext>
                  </a:extLst>
                </a:gridCol>
                <a:gridCol w="570076">
                  <a:extLst>
                    <a:ext uri="{9D8B030D-6E8A-4147-A177-3AD203B41FA5}">
                      <a16:colId xmlns:a16="http://schemas.microsoft.com/office/drawing/2014/main" val="2834698736"/>
                    </a:ext>
                  </a:extLst>
                </a:gridCol>
                <a:gridCol w="475063">
                  <a:extLst>
                    <a:ext uri="{9D8B030D-6E8A-4147-A177-3AD203B41FA5}">
                      <a16:colId xmlns:a16="http://schemas.microsoft.com/office/drawing/2014/main" val="3716900473"/>
                    </a:ext>
                  </a:extLst>
                </a:gridCol>
                <a:gridCol w="326234">
                  <a:extLst>
                    <a:ext uri="{9D8B030D-6E8A-4147-A177-3AD203B41FA5}">
                      <a16:colId xmlns:a16="http://schemas.microsoft.com/office/drawing/2014/main" val="2306815657"/>
                    </a:ext>
                  </a:extLst>
                </a:gridCol>
                <a:gridCol w="433868">
                  <a:extLst>
                    <a:ext uri="{9D8B030D-6E8A-4147-A177-3AD203B41FA5}">
                      <a16:colId xmlns:a16="http://schemas.microsoft.com/office/drawing/2014/main" val="2324693470"/>
                    </a:ext>
                  </a:extLst>
                </a:gridCol>
                <a:gridCol w="475063">
                  <a:extLst>
                    <a:ext uri="{9D8B030D-6E8A-4147-A177-3AD203B41FA5}">
                      <a16:colId xmlns:a16="http://schemas.microsoft.com/office/drawing/2014/main" val="3059590423"/>
                    </a:ext>
                  </a:extLst>
                </a:gridCol>
                <a:gridCol w="273917">
                  <a:extLst>
                    <a:ext uri="{9D8B030D-6E8A-4147-A177-3AD203B41FA5}">
                      <a16:colId xmlns:a16="http://schemas.microsoft.com/office/drawing/2014/main" val="4172107803"/>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rtl="0" fontAlgn="ctr"/>
                      <a:r>
                        <a:rPr lang="sv-SE" sz="800" b="1" i="0" u="none" strike="noStrike">
                          <a:solidFill>
                            <a:srgbClr val="000000"/>
                          </a:solidFill>
                          <a:effectLst/>
                          <a:latin typeface="Futura Std Book" panose="020B0502020204020303" pitchFamily="34" charset="0"/>
                        </a:rPr>
                        <a:t>Dalarnas län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800" b="1" i="0" u="none" strike="noStrike">
                          <a:solidFill>
                            <a:srgbClr val="000000"/>
                          </a:solidFill>
                          <a:effectLst/>
                          <a:latin typeface="Futura Std Book" panose="020B0502020204020303" pitchFamily="34" charset="0"/>
                        </a:rPr>
                        <a:t>Ludvika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800" b="1" i="0" u="none" strike="noStrike">
                          <a:solidFill>
                            <a:srgbClr val="000000"/>
                          </a:solidFill>
                          <a:effectLst/>
                          <a:latin typeface="Futura Std Book" panose="020B0502020204020303" pitchFamily="34" charset="0"/>
                        </a:rPr>
                        <a:t>Smedjebackens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ctr">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kv2</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kv2</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kv2</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132 600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11 067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1 307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288,7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157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424</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25</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16</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-71</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59" name="Bild 58" descr="Spela upp">
            <a:extLst>
              <a:ext uri="{FF2B5EF4-FFF2-40B4-BE49-F238E27FC236}">
                <a16:creationId xmlns:a16="http://schemas.microsoft.com/office/drawing/2014/main" id="{F22CEA7E-8D03-4EB9-92FD-09873B7F8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2817588" y="2437307"/>
            <a:ext cx="180000" cy="180000"/>
          </a:xfrm>
          <a:prstGeom prst="rect">
            <a:avLst/>
          </a:prstGeom>
        </p:spPr>
      </p:pic>
      <p:sp>
        <p:nvSpPr>
          <p:cNvPr id="42" name="textruta 6">
            <a:extLst>
              <a:ext uri="{FF2B5EF4-FFF2-40B4-BE49-F238E27FC236}">
                <a16:creationId xmlns:a16="http://schemas.microsoft.com/office/drawing/2014/main" id="{7CE0C37A-85C7-4D82-B1D5-18E815DB989F}"/>
              </a:ext>
            </a:extLst>
          </p:cNvPr>
          <p:cNvSpPr txBox="1"/>
          <p:nvPr/>
        </p:nvSpPr>
        <p:spPr>
          <a:xfrm>
            <a:off x="555324" y="5540347"/>
            <a:ext cx="2854448" cy="485622"/>
          </a:xfrm>
          <a:prstGeom prst="rect">
            <a:avLst/>
          </a:prstGeom>
          <a:noFill/>
        </p:spPr>
        <p:txBody>
          <a:bodyPr wrap="non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a:lstStyle>
          <a:p>
            <a:r>
              <a:rPr lang="sv-SE" sz="700" dirty="0">
                <a:latin typeface="+mj-lt"/>
              </a:rPr>
              <a:t>*Förändring i arbetslösheten visas i procentenheter, ej i procent</a:t>
            </a:r>
            <a:br>
              <a:rPr lang="sv-SE" sz="700" dirty="0">
                <a:latin typeface="+mj-lt"/>
              </a:rPr>
            </a:br>
            <a:r>
              <a:rPr lang="sv-SE" sz="700" b="0" i="0" u="none" strike="noStrike" dirty="0">
                <a:solidFill>
                  <a:srgbClr val="000000"/>
                </a:solidFill>
                <a:effectLst/>
                <a:latin typeface="Futura Std Book" panose="020B0502020204020303" pitchFamily="34" charset="0"/>
              </a:rPr>
              <a:t>** Lönesummorna är det tidigare kvartalets</a:t>
            </a:r>
          </a:p>
          <a:p>
            <a:r>
              <a:rPr lang="sv-SE" sz="700" dirty="0">
                <a:solidFill>
                  <a:schemeClr val="bg1"/>
                </a:solidFill>
                <a:latin typeface="+mj-lt"/>
              </a:rPr>
              <a:t>.</a:t>
            </a:r>
          </a:p>
        </p:txBody>
      </p:sp>
      <p:pic>
        <p:nvPicPr>
          <p:cNvPr id="45" name="Bild 44" descr="Spela upp">
            <a:extLst>
              <a:ext uri="{FF2B5EF4-FFF2-40B4-BE49-F238E27FC236}">
                <a16:creationId xmlns:a16="http://schemas.microsoft.com/office/drawing/2014/main" id="{E44E92BB-B84C-4C02-8C14-C46D6BE6B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2817588" y="3647608"/>
            <a:ext cx="180000" cy="180000"/>
          </a:xfrm>
          <a:prstGeom prst="rect">
            <a:avLst/>
          </a:prstGeom>
        </p:spPr>
      </p:pic>
      <p:pic>
        <p:nvPicPr>
          <p:cNvPr id="46" name="Bild 45" descr="Spela upp">
            <a:extLst>
              <a:ext uri="{FF2B5EF4-FFF2-40B4-BE49-F238E27FC236}">
                <a16:creationId xmlns:a16="http://schemas.microsoft.com/office/drawing/2014/main" id="{C222260C-97F3-40DE-B872-EFC6E3A22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flipV="1">
            <a:off x="2811859" y="3979245"/>
            <a:ext cx="180000" cy="180000"/>
          </a:xfrm>
          <a:prstGeom prst="rect">
            <a:avLst/>
          </a:prstGeom>
        </p:spPr>
      </p:pic>
      <p:pic>
        <p:nvPicPr>
          <p:cNvPr id="47" name="Bild 46" descr="Spela upp">
            <a:extLst>
              <a:ext uri="{FF2B5EF4-FFF2-40B4-BE49-F238E27FC236}">
                <a16:creationId xmlns:a16="http://schemas.microsoft.com/office/drawing/2014/main" id="{08239E00-C012-4773-8D2E-B4B8D3606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2817588" y="4273850"/>
            <a:ext cx="180000" cy="180000"/>
          </a:xfrm>
          <a:prstGeom prst="rect">
            <a:avLst/>
          </a:prstGeom>
        </p:spPr>
      </p:pic>
      <p:pic>
        <p:nvPicPr>
          <p:cNvPr id="48" name="Bild 47" descr="Spela upp">
            <a:extLst>
              <a:ext uri="{FF2B5EF4-FFF2-40B4-BE49-F238E27FC236}">
                <a16:creationId xmlns:a16="http://schemas.microsoft.com/office/drawing/2014/main" id="{C8F6AAA0-887A-40E6-B4D2-1A3526C00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2817588" y="4586971"/>
            <a:ext cx="180000" cy="180000"/>
          </a:xfrm>
          <a:prstGeom prst="rect">
            <a:avLst/>
          </a:prstGeom>
        </p:spPr>
      </p:pic>
      <p:pic>
        <p:nvPicPr>
          <p:cNvPr id="50" name="Bild 49" descr="Spela upp">
            <a:extLst>
              <a:ext uri="{FF2B5EF4-FFF2-40B4-BE49-F238E27FC236}">
                <a16:creationId xmlns:a16="http://schemas.microsoft.com/office/drawing/2014/main" id="{E732868F-CF4D-4822-B8D4-92694165C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H="1">
            <a:off x="2817588" y="5213214"/>
            <a:ext cx="180000" cy="180000"/>
          </a:xfrm>
          <a:prstGeom prst="rect">
            <a:avLst/>
          </a:prstGeom>
        </p:spPr>
      </p:pic>
      <p:pic>
        <p:nvPicPr>
          <p:cNvPr id="54" name="Bild 53" descr="Spela upp">
            <a:extLst>
              <a:ext uri="{FF2B5EF4-FFF2-40B4-BE49-F238E27FC236}">
                <a16:creationId xmlns:a16="http://schemas.microsoft.com/office/drawing/2014/main" id="{B8B98AD2-4637-468F-8898-3D3A18A9B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4087631" y="3053845"/>
            <a:ext cx="180000" cy="180000"/>
          </a:xfrm>
          <a:prstGeom prst="rect">
            <a:avLst/>
          </a:prstGeom>
        </p:spPr>
      </p:pic>
      <p:pic>
        <p:nvPicPr>
          <p:cNvPr id="55" name="Bild 54" descr="Spela upp">
            <a:extLst>
              <a:ext uri="{FF2B5EF4-FFF2-40B4-BE49-F238E27FC236}">
                <a16:creationId xmlns:a16="http://schemas.microsoft.com/office/drawing/2014/main" id="{2FCCB42C-D260-445D-AC6A-F691B48751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4096177" y="3647608"/>
            <a:ext cx="180000" cy="180000"/>
          </a:xfrm>
          <a:prstGeom prst="rect">
            <a:avLst/>
          </a:prstGeom>
        </p:spPr>
      </p:pic>
      <p:pic>
        <p:nvPicPr>
          <p:cNvPr id="57" name="Bild 56" descr="Spela upp">
            <a:extLst>
              <a:ext uri="{FF2B5EF4-FFF2-40B4-BE49-F238E27FC236}">
                <a16:creationId xmlns:a16="http://schemas.microsoft.com/office/drawing/2014/main" id="{7E98462E-FF52-45AB-A594-BCFF7BEF1C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4096177" y="4273850"/>
            <a:ext cx="180000" cy="180000"/>
          </a:xfrm>
          <a:prstGeom prst="rect">
            <a:avLst/>
          </a:prstGeom>
        </p:spPr>
      </p:pic>
      <p:pic>
        <p:nvPicPr>
          <p:cNvPr id="58" name="Bild 57" descr="Spela upp">
            <a:extLst>
              <a:ext uri="{FF2B5EF4-FFF2-40B4-BE49-F238E27FC236}">
                <a16:creationId xmlns:a16="http://schemas.microsoft.com/office/drawing/2014/main" id="{8653F667-800A-49A4-97E0-5DBF1B6A6F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flipV="1">
            <a:off x="4096177" y="4586971"/>
            <a:ext cx="180000" cy="180000"/>
          </a:xfrm>
          <a:prstGeom prst="rect">
            <a:avLst/>
          </a:prstGeom>
        </p:spPr>
      </p:pic>
      <p:pic>
        <p:nvPicPr>
          <p:cNvPr id="62" name="Bild 61" descr="Spela upp">
            <a:extLst>
              <a:ext uri="{FF2B5EF4-FFF2-40B4-BE49-F238E27FC236}">
                <a16:creationId xmlns:a16="http://schemas.microsoft.com/office/drawing/2014/main" id="{F575D432-A7BC-49B9-BB7F-115E9A7603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flipV="1">
            <a:off x="4096177" y="5213214"/>
            <a:ext cx="180000" cy="180000"/>
          </a:xfrm>
          <a:prstGeom prst="rect">
            <a:avLst/>
          </a:prstGeom>
        </p:spPr>
      </p:pic>
      <p:pic>
        <p:nvPicPr>
          <p:cNvPr id="67" name="Bild 66" descr="Spela upp">
            <a:extLst>
              <a:ext uri="{FF2B5EF4-FFF2-40B4-BE49-F238E27FC236}">
                <a16:creationId xmlns:a16="http://schemas.microsoft.com/office/drawing/2014/main" id="{6F13EE50-8B37-4C74-85B8-FE26FA7B2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5306398" y="3654665"/>
            <a:ext cx="180000" cy="180000"/>
          </a:xfrm>
          <a:prstGeom prst="rect">
            <a:avLst/>
          </a:prstGeom>
        </p:spPr>
      </p:pic>
      <p:pic>
        <p:nvPicPr>
          <p:cNvPr id="70" name="Bild 69" descr="Spela upp">
            <a:extLst>
              <a:ext uri="{FF2B5EF4-FFF2-40B4-BE49-F238E27FC236}">
                <a16:creationId xmlns:a16="http://schemas.microsoft.com/office/drawing/2014/main" id="{5B8531D9-0F4D-4CA2-BC33-CF7044428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5306398" y="4594028"/>
            <a:ext cx="180000" cy="180000"/>
          </a:xfrm>
          <a:prstGeom prst="rect">
            <a:avLst/>
          </a:prstGeom>
        </p:spPr>
      </p:pic>
      <p:pic>
        <p:nvPicPr>
          <p:cNvPr id="37" name="Bild 36" descr="Spela upp">
            <a:extLst>
              <a:ext uri="{FF2B5EF4-FFF2-40B4-BE49-F238E27FC236}">
                <a16:creationId xmlns:a16="http://schemas.microsoft.com/office/drawing/2014/main" id="{C1C32C9D-175A-4268-AE09-EB937617C4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V="1">
            <a:off x="2819699" y="3053845"/>
            <a:ext cx="180000" cy="180000"/>
          </a:xfrm>
          <a:prstGeom prst="rect">
            <a:avLst/>
          </a:prstGeom>
        </p:spPr>
      </p:pic>
      <p:pic>
        <p:nvPicPr>
          <p:cNvPr id="38" name="Bild 37" descr="Spela upp">
            <a:extLst>
              <a:ext uri="{FF2B5EF4-FFF2-40B4-BE49-F238E27FC236}">
                <a16:creationId xmlns:a16="http://schemas.microsoft.com/office/drawing/2014/main" id="{4C393E72-8D6C-430C-94E2-7176D6AD37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023314" flipH="1">
            <a:off x="2829976" y="4881576"/>
            <a:ext cx="180000" cy="180000"/>
          </a:xfrm>
          <a:prstGeom prst="rect">
            <a:avLst/>
          </a:prstGeom>
        </p:spPr>
      </p:pic>
      <p:pic>
        <p:nvPicPr>
          <p:cNvPr id="39" name="Bild 38" descr="Spela upp">
            <a:extLst>
              <a:ext uri="{FF2B5EF4-FFF2-40B4-BE49-F238E27FC236}">
                <a16:creationId xmlns:a16="http://schemas.microsoft.com/office/drawing/2014/main" id="{57677671-F1F1-4C7B-BD4B-48EF9B965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4086206" y="2731106"/>
            <a:ext cx="180000" cy="180000"/>
          </a:xfrm>
          <a:prstGeom prst="rect">
            <a:avLst/>
          </a:prstGeom>
        </p:spPr>
      </p:pic>
      <p:pic>
        <p:nvPicPr>
          <p:cNvPr id="52" name="Bild 51" descr="Spela upp">
            <a:extLst>
              <a:ext uri="{FF2B5EF4-FFF2-40B4-BE49-F238E27FC236}">
                <a16:creationId xmlns:a16="http://schemas.microsoft.com/office/drawing/2014/main" id="{6103CB70-F9B9-47EC-ABF1-35C725EA7A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V="1">
            <a:off x="5302117" y="3963185"/>
            <a:ext cx="180000" cy="180000"/>
          </a:xfrm>
          <a:prstGeom prst="rect">
            <a:avLst/>
          </a:prstGeom>
        </p:spPr>
      </p:pic>
      <p:pic>
        <p:nvPicPr>
          <p:cNvPr id="56" name="Bild 55" descr="Spela upp">
            <a:extLst>
              <a:ext uri="{FF2B5EF4-FFF2-40B4-BE49-F238E27FC236}">
                <a16:creationId xmlns:a16="http://schemas.microsoft.com/office/drawing/2014/main" id="{9E54EAA0-156E-4EF9-8AC7-24B26BF624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5308256" y="4272425"/>
            <a:ext cx="180000" cy="180000"/>
          </a:xfrm>
          <a:prstGeom prst="rect">
            <a:avLst/>
          </a:prstGeom>
        </p:spPr>
      </p:pic>
      <p:pic>
        <p:nvPicPr>
          <p:cNvPr id="33" name="Bild 32" descr="Spela upp">
            <a:extLst>
              <a:ext uri="{FF2B5EF4-FFF2-40B4-BE49-F238E27FC236}">
                <a16:creationId xmlns:a16="http://schemas.microsoft.com/office/drawing/2014/main" id="{81BCF429-35A0-45EA-AD30-1F4FCC541A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5400000" flipV="1">
            <a:off x="2819699" y="2739461"/>
            <a:ext cx="180000" cy="180000"/>
          </a:xfrm>
          <a:prstGeom prst="rect">
            <a:avLst/>
          </a:prstGeom>
        </p:spPr>
      </p:pic>
      <p:pic>
        <p:nvPicPr>
          <p:cNvPr id="34" name="Bild 33" descr="Spela upp">
            <a:extLst>
              <a:ext uri="{FF2B5EF4-FFF2-40B4-BE49-F238E27FC236}">
                <a16:creationId xmlns:a16="http://schemas.microsoft.com/office/drawing/2014/main" id="{52F7FFAA-5B9A-A67C-5162-8F46ECE4A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V="1">
            <a:off x="2811859" y="3364837"/>
            <a:ext cx="180000" cy="180000"/>
          </a:xfrm>
          <a:prstGeom prst="rect">
            <a:avLst/>
          </a:prstGeom>
        </p:spPr>
      </p:pic>
      <p:pic>
        <p:nvPicPr>
          <p:cNvPr id="43" name="Bild 42" descr="Spela upp">
            <a:extLst>
              <a:ext uri="{FF2B5EF4-FFF2-40B4-BE49-F238E27FC236}">
                <a16:creationId xmlns:a16="http://schemas.microsoft.com/office/drawing/2014/main" id="{C19FFD9D-B5EA-1A0D-0798-B068610A20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flipV="1">
            <a:off x="4096177" y="4906231"/>
            <a:ext cx="180000" cy="180000"/>
          </a:xfrm>
          <a:prstGeom prst="rect">
            <a:avLst/>
          </a:prstGeom>
        </p:spPr>
      </p:pic>
      <p:pic>
        <p:nvPicPr>
          <p:cNvPr id="44" name="Bild 43" descr="Spela upp">
            <a:extLst>
              <a:ext uri="{FF2B5EF4-FFF2-40B4-BE49-F238E27FC236}">
                <a16:creationId xmlns:a16="http://schemas.microsoft.com/office/drawing/2014/main" id="{F3AB983E-55B4-6728-A535-A17D61EB23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V="1">
            <a:off x="5302117" y="2750232"/>
            <a:ext cx="180000" cy="180000"/>
          </a:xfrm>
          <a:prstGeom prst="rect">
            <a:avLst/>
          </a:prstGeom>
        </p:spPr>
      </p:pic>
      <p:pic>
        <p:nvPicPr>
          <p:cNvPr id="49" name="Bild 48" descr="Spela upp">
            <a:extLst>
              <a:ext uri="{FF2B5EF4-FFF2-40B4-BE49-F238E27FC236}">
                <a16:creationId xmlns:a16="http://schemas.microsoft.com/office/drawing/2014/main" id="{05C3CA61-C22C-476F-D724-4B3EBF760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V="1">
            <a:off x="5302117" y="4890906"/>
            <a:ext cx="180000" cy="180000"/>
          </a:xfrm>
          <a:prstGeom prst="rect">
            <a:avLst/>
          </a:prstGeom>
        </p:spPr>
      </p:pic>
      <p:pic>
        <p:nvPicPr>
          <p:cNvPr id="32" name="Bild 31" descr="Spela upp">
            <a:extLst>
              <a:ext uri="{FF2B5EF4-FFF2-40B4-BE49-F238E27FC236}">
                <a16:creationId xmlns:a16="http://schemas.microsoft.com/office/drawing/2014/main" id="{C7D9EA7B-FBE2-7968-B1D8-F767FB186D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V="1">
            <a:off x="5302117" y="3047110"/>
            <a:ext cx="180000" cy="180000"/>
          </a:xfrm>
          <a:prstGeom prst="rect">
            <a:avLst/>
          </a:prstGeom>
        </p:spPr>
      </p:pic>
      <p:pic>
        <p:nvPicPr>
          <p:cNvPr id="35" name="Bild 34" descr="Spela upp">
            <a:extLst>
              <a:ext uri="{FF2B5EF4-FFF2-40B4-BE49-F238E27FC236}">
                <a16:creationId xmlns:a16="http://schemas.microsoft.com/office/drawing/2014/main" id="{E8BB0DA9-3F1C-EE46-674F-F63BC01E34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V="1">
            <a:off x="4086206" y="3980038"/>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2920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9"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4690" y="1563880"/>
            <a:ext cx="4742935" cy="1881253"/>
          </a:xfrm>
        </p:spPr>
        <p:txBody>
          <a:bodyPr/>
          <a:lstStyle/>
          <a:p>
            <a:pPr lvl="4"/>
            <a:r>
              <a:rPr lang="sv-SE" sz="1400" dirty="0"/>
              <a:t>Antalet nyregistrerade företag ligger på en hög nivå jämfört med de senaste 10 åren, sett till säsongsrensade värden.</a:t>
            </a:r>
          </a:p>
          <a:p>
            <a:pPr lvl="4"/>
            <a:r>
              <a:rPr lang="sv-SE" sz="1400" dirty="0"/>
              <a:t>Antalet nya företag har minskat jämfört med förra året.</a:t>
            </a:r>
          </a:p>
          <a:p>
            <a:pPr lvl="4"/>
            <a:r>
              <a:rPr lang="sv-SE" sz="1400" dirty="0"/>
              <a:t>Av länets 399 nyregistrerade företag var </a:t>
            </a:r>
            <a:br>
              <a:rPr lang="sv-SE" sz="1400" dirty="0"/>
            </a:br>
            <a:r>
              <a:rPr lang="sv-SE" sz="1400" dirty="0"/>
              <a:t>305 aktiebolag.</a:t>
            </a:r>
          </a:p>
          <a:p>
            <a:pPr lvl="4"/>
            <a:endParaRPr lang="sv-SE" sz="1400" dirty="0"/>
          </a:p>
          <a:p>
            <a:endParaRPr lang="sv-SE" sz="16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6" y="3429000"/>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6422"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9" name="Tabell 28">
            <a:extLst>
              <a:ext uri="{FF2B5EF4-FFF2-40B4-BE49-F238E27FC236}">
                <a16:creationId xmlns:a16="http://schemas.microsoft.com/office/drawing/2014/main" id="{D2E691CC-4F54-43E0-9C6C-C038162E6CB4}"/>
              </a:ext>
            </a:extLst>
          </p:cNvPr>
          <p:cNvGraphicFramePr>
            <a:graphicFrameLocks noGrp="1"/>
          </p:cNvGraphicFramePr>
          <p:nvPr>
            <p:extLst>
              <p:ext uri="{D42A27DB-BD31-4B8C-83A1-F6EECF244321}">
                <p14:modId xmlns:p14="http://schemas.microsoft.com/office/powerpoint/2010/main" val="909818871"/>
              </p:ext>
            </p:extLst>
          </p:nvPr>
        </p:nvGraphicFramePr>
        <p:xfrm>
          <a:off x="6755215" y="3705999"/>
          <a:ext cx="4722409" cy="2266432"/>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5">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281839">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2">
                <a:tc>
                  <a:txBody>
                    <a:bodyPr/>
                    <a:lstStyle/>
                    <a:p>
                      <a:pPr algn="l" fontAlgn="b"/>
                      <a:r>
                        <a:rPr lang="sv-SE" sz="800" b="0" i="0" u="none" strike="noStrike" dirty="0">
                          <a:solidFill>
                            <a:schemeClr val="tx1"/>
                          </a:solidFill>
                          <a:effectLst/>
                          <a:latin typeface="Futura Std Book" panose="020B0502020204020303" pitchFamily="34" charset="0"/>
                        </a:rPr>
                        <a:t>Sverige</a:t>
                      </a:r>
                    </a:p>
                  </a:txBody>
                  <a:tcPr marL="180000" marR="9525" marT="9525" marB="0" anchor="ctr"/>
                </a:tc>
                <a:tc>
                  <a:txBody>
                    <a:bodyPr/>
                    <a:lstStyle/>
                    <a:p>
                      <a:pPr algn="ctr" fontAlgn="ctr"/>
                      <a:r>
                        <a:rPr lang="sv-SE" sz="800" b="0" i="0" u="none" strike="noStrike">
                          <a:solidFill>
                            <a:srgbClr val="000000"/>
                          </a:solidFill>
                          <a:effectLst/>
                          <a:latin typeface="Futura Std Book" panose="020B0502020204020303"/>
                        </a:rPr>
                        <a:t>17 340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78 115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1544414373"/>
                  </a:ext>
                </a:extLst>
              </a:tr>
              <a:tr h="337732">
                <a:tc>
                  <a:txBody>
                    <a:bodyPr/>
                    <a:lstStyle/>
                    <a:p>
                      <a:pPr algn="l" fontAlgn="b"/>
                      <a:r>
                        <a:rPr lang="sv-SE" sz="800" b="0" i="0" u="none" strike="noStrike">
                          <a:solidFill>
                            <a:schemeClr val="tx1"/>
                          </a:solidFill>
                          <a:effectLst/>
                          <a:latin typeface="Futura Std Book" panose="020B0502020204020303" pitchFamily="34" charset="0"/>
                        </a:rPr>
                        <a:t>Stockholmsregionen</a:t>
                      </a:r>
                    </a:p>
                  </a:txBody>
                  <a:tcPr marL="180000" marR="9525" marT="9525" marB="0" anchor="ctr"/>
                </a:tc>
                <a:tc>
                  <a:txBody>
                    <a:bodyPr/>
                    <a:lstStyle/>
                    <a:p>
                      <a:pPr algn="ctr" fontAlgn="ctr"/>
                      <a:r>
                        <a:rPr lang="sv-SE" sz="800" b="0" i="0" u="none" strike="noStrike">
                          <a:solidFill>
                            <a:srgbClr val="000000"/>
                          </a:solidFill>
                          <a:effectLst/>
                          <a:latin typeface="Futura Std Book" panose="020B0502020204020303"/>
                        </a:rPr>
                        <a:t>9 022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40 401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4178915708"/>
                  </a:ext>
                </a:extLst>
              </a:tr>
              <a:tr h="337732">
                <a:tc>
                  <a:txBody>
                    <a:bodyPr/>
                    <a:lstStyle/>
                    <a:p>
                      <a:pPr algn="l" fontAlgn="b"/>
                      <a:r>
                        <a:rPr lang="sv-SE" sz="800" b="1" i="0" u="none" strike="noStrike">
                          <a:solidFill>
                            <a:schemeClr val="tx1"/>
                          </a:solidFill>
                          <a:effectLst/>
                          <a:latin typeface="Futura Std Book" panose="020B0502020204020303" pitchFamily="34" charset="0"/>
                        </a:rPr>
                        <a:t>Dalarnas län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399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1 677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1554613420"/>
                  </a:ext>
                </a:extLst>
              </a:tr>
              <a:tr h="337732">
                <a:tc>
                  <a:txBody>
                    <a:bodyPr/>
                    <a:lstStyle/>
                    <a:p>
                      <a:pPr algn="l" fontAlgn="b"/>
                      <a:r>
                        <a:rPr lang="sv-SE" sz="800" b="1" i="0" u="none" strike="noStrike">
                          <a:solidFill>
                            <a:schemeClr val="tx1"/>
                          </a:solidFill>
                          <a:effectLst/>
                          <a:latin typeface="Futura Std Book" panose="020B0502020204020303" pitchFamily="34" charset="0"/>
                        </a:rPr>
                        <a:t>Ludvika kommun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40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3719529238"/>
                  </a:ext>
                </a:extLst>
              </a:tr>
              <a:tr h="337732">
                <a:tc>
                  <a:txBody>
                    <a:bodyPr/>
                    <a:lstStyle/>
                    <a:p>
                      <a:pPr algn="l" fontAlgn="b"/>
                      <a:r>
                        <a:rPr lang="sv-SE" sz="800" b="1" i="0" u="none" strike="noStrike">
                          <a:solidFill>
                            <a:schemeClr val="tx1"/>
                          </a:solidFill>
                          <a:effectLst/>
                          <a:latin typeface="Futura Std Book" panose="020B0502020204020303" pitchFamily="34" charset="0"/>
                        </a:rPr>
                        <a:t>Smedjebackens kommun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13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3" name="Diagram 2">
            <a:extLst>
              <a:ext uri="{FF2B5EF4-FFF2-40B4-BE49-F238E27FC236}">
                <a16:creationId xmlns:a16="http://schemas.microsoft.com/office/drawing/2014/main" id="{E765F77E-09A8-4B2E-82E6-C343761A7715}"/>
              </a:ext>
            </a:extLst>
          </p:cNvPr>
          <p:cNvGraphicFramePr>
            <a:graphicFrameLocks/>
          </p:cNvGraphicFramePr>
          <p:nvPr>
            <p:extLst>
              <p:ext uri="{D42A27DB-BD31-4B8C-83A1-F6EECF244321}">
                <p14:modId xmlns:p14="http://schemas.microsoft.com/office/powerpoint/2010/main" val="3777969164"/>
              </p:ext>
            </p:extLst>
          </p:nvPr>
        </p:nvGraphicFramePr>
        <p:xfrm>
          <a:off x="615399" y="2013164"/>
          <a:ext cx="6029845" cy="3861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733853"/>
            <a:ext cx="4722412" cy="1695148"/>
          </a:xfrm>
        </p:spPr>
        <p:txBody>
          <a:bodyPr/>
          <a:lstStyle/>
          <a:p>
            <a:pPr lvl="4"/>
            <a:r>
              <a:rPr lang="sv-SE" sz="1400" dirty="0"/>
              <a:t>Det andra kvartalet visade på en ökning av antalet företagskonkurser.</a:t>
            </a:r>
          </a:p>
          <a:p>
            <a:pPr lvl="4"/>
            <a:r>
              <a:rPr lang="sv-SE" sz="1400" dirty="0"/>
              <a:t>Sett till säsongsrensade värden ligger dock antalet företagskonkurser på en låg nivå, jämfört med de senaste åren.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70386" y="3441995"/>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758"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E897986A-712D-446E-8CDC-DAC557CF8E0C}"/>
              </a:ext>
            </a:extLst>
          </p:cNvPr>
          <p:cNvGraphicFramePr>
            <a:graphicFrameLocks noGrp="1"/>
          </p:cNvGraphicFramePr>
          <p:nvPr>
            <p:extLst>
              <p:ext uri="{D42A27DB-BD31-4B8C-83A1-F6EECF244321}">
                <p14:modId xmlns:p14="http://schemas.microsoft.com/office/powerpoint/2010/main" val="657999449"/>
              </p:ext>
            </p:extLst>
          </p:nvPr>
        </p:nvGraphicFramePr>
        <p:xfrm>
          <a:off x="6770386" y="3718994"/>
          <a:ext cx="4707238" cy="2266431"/>
        </p:xfrm>
        <a:graphic>
          <a:graphicData uri="http://schemas.openxmlformats.org/drawingml/2006/table">
            <a:tbl>
              <a:tblPr bandRow="1">
                <a:tableStyleId>{2D5ABB26-0587-4C30-8999-92F81FD0307C}</a:tableStyleId>
              </a:tblPr>
              <a:tblGrid>
                <a:gridCol w="1537618">
                  <a:extLst>
                    <a:ext uri="{9D8B030D-6E8A-4147-A177-3AD203B41FA5}">
                      <a16:colId xmlns:a16="http://schemas.microsoft.com/office/drawing/2014/main" val="1678076792"/>
                    </a:ext>
                  </a:extLst>
                </a:gridCol>
                <a:gridCol w="682894">
                  <a:extLst>
                    <a:ext uri="{9D8B030D-6E8A-4147-A177-3AD203B41FA5}">
                      <a16:colId xmlns:a16="http://schemas.microsoft.com/office/drawing/2014/main" val="2601369493"/>
                    </a:ext>
                  </a:extLst>
                </a:gridCol>
                <a:gridCol w="774739">
                  <a:extLst>
                    <a:ext uri="{9D8B030D-6E8A-4147-A177-3AD203B41FA5}">
                      <a16:colId xmlns:a16="http://schemas.microsoft.com/office/drawing/2014/main" val="2395970223"/>
                    </a:ext>
                  </a:extLst>
                </a:gridCol>
                <a:gridCol w="613334">
                  <a:extLst>
                    <a:ext uri="{9D8B030D-6E8A-4147-A177-3AD203B41FA5}">
                      <a16:colId xmlns:a16="http://schemas.microsoft.com/office/drawing/2014/main" val="3235649811"/>
                    </a:ext>
                  </a:extLst>
                </a:gridCol>
                <a:gridCol w="559533">
                  <a:extLst>
                    <a:ext uri="{9D8B030D-6E8A-4147-A177-3AD203B41FA5}">
                      <a16:colId xmlns:a16="http://schemas.microsoft.com/office/drawing/2014/main" val="1050073455"/>
                    </a:ext>
                  </a:extLst>
                </a:gridCol>
                <a:gridCol w="539120">
                  <a:extLst>
                    <a:ext uri="{9D8B030D-6E8A-4147-A177-3AD203B41FA5}">
                      <a16:colId xmlns:a16="http://schemas.microsoft.com/office/drawing/2014/main" val="3827523272"/>
                    </a:ext>
                  </a:extLst>
                </a:gridCol>
              </a:tblGrid>
              <a:tr h="28183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2">
                <a:tc>
                  <a:txBody>
                    <a:bodyPr/>
                    <a:lstStyle/>
                    <a:p>
                      <a:pPr lvl="0" algn="l" fontAlgn="b"/>
                      <a:r>
                        <a:rPr lang="sv-SE" sz="800" b="0" i="0" u="none" strike="noStrike">
                          <a:solidFill>
                            <a:schemeClr val="tx1"/>
                          </a:solidFill>
                          <a:effectLst/>
                          <a:latin typeface="Futura Std Book" panose="020B0502020204020303" pitchFamily="34" charset="0"/>
                        </a:rPr>
                        <a:t>Sverige</a:t>
                      </a:r>
                    </a:p>
                  </a:txBody>
                  <a:tcPr marL="144000" marR="9525" marT="9525" marB="0" anchor="ctr"/>
                </a:tc>
                <a:tc>
                  <a:txBody>
                    <a:bodyPr/>
                    <a:lstStyle/>
                    <a:p>
                      <a:pPr algn="ctr" fontAlgn="ctr"/>
                      <a:r>
                        <a:rPr lang="sv-SE" sz="800" b="0" i="0" u="none" strike="noStrike">
                          <a:solidFill>
                            <a:srgbClr val="000000"/>
                          </a:solidFill>
                          <a:effectLst/>
                          <a:latin typeface="Futura Std Book" panose="020B0502020204020303"/>
                        </a:rPr>
                        <a:t>1 782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6 718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1544414373"/>
                  </a:ext>
                </a:extLst>
              </a:tr>
              <a:tr h="337732">
                <a:tc>
                  <a:txBody>
                    <a:bodyPr/>
                    <a:lstStyle/>
                    <a:p>
                      <a:pPr lvl="0" algn="l" fontAlgn="b"/>
                      <a:r>
                        <a:rPr lang="sv-SE" sz="800" b="0" i="0" u="none" strike="noStrike">
                          <a:solidFill>
                            <a:schemeClr val="tx1"/>
                          </a:solidFill>
                          <a:effectLst/>
                          <a:latin typeface="Futura Std Book" panose="020B0502020204020303" pitchFamily="34" charset="0"/>
                        </a:rPr>
                        <a:t>Stockholmsregionen</a:t>
                      </a:r>
                    </a:p>
                  </a:txBody>
                  <a:tcPr marL="144000" marR="9525" marT="9525" marB="0" anchor="ctr"/>
                </a:tc>
                <a:tc>
                  <a:txBody>
                    <a:bodyPr/>
                    <a:lstStyle/>
                    <a:p>
                      <a:pPr algn="ctr" fontAlgn="ctr"/>
                      <a:r>
                        <a:rPr lang="sv-SE" sz="800" b="0" i="0" u="none" strike="noStrike">
                          <a:solidFill>
                            <a:srgbClr val="000000"/>
                          </a:solidFill>
                          <a:effectLst/>
                          <a:latin typeface="Futura Std Book" panose="020B0502020204020303"/>
                        </a:rPr>
                        <a:t>994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4178915708"/>
                  </a:ext>
                </a:extLst>
              </a:tr>
              <a:tr h="337732">
                <a:tc>
                  <a:txBody>
                    <a:bodyPr/>
                    <a:lstStyle/>
                    <a:p>
                      <a:pPr lvl="0" algn="l" fontAlgn="b"/>
                      <a:r>
                        <a:rPr lang="sv-SE" sz="800" b="1" i="0" u="none" strike="noStrike">
                          <a:solidFill>
                            <a:schemeClr val="tx1"/>
                          </a:solidFill>
                          <a:effectLst/>
                          <a:latin typeface="Futura Std Book" panose="020B0502020204020303" pitchFamily="34" charset="0"/>
                        </a:rPr>
                        <a:t>Dalarnas län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1554613420"/>
                  </a:ext>
                </a:extLst>
              </a:tr>
              <a:tr h="337732">
                <a:tc>
                  <a:txBody>
                    <a:bodyPr/>
                    <a:lstStyle/>
                    <a:p>
                      <a:pPr lvl="0" algn="l" fontAlgn="b"/>
                      <a:r>
                        <a:rPr lang="sv-SE" sz="800" b="1" i="0" u="none" strike="noStrike">
                          <a:solidFill>
                            <a:schemeClr val="tx1"/>
                          </a:solidFill>
                          <a:effectLst/>
                          <a:latin typeface="Futura Std Book" panose="020B0502020204020303" pitchFamily="34" charset="0"/>
                        </a:rPr>
                        <a:t>Ludvika kommun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923977588"/>
                  </a:ext>
                </a:extLst>
              </a:tr>
              <a:tr h="337732">
                <a:tc>
                  <a:txBody>
                    <a:bodyPr/>
                    <a:lstStyle/>
                    <a:p>
                      <a:pPr lvl="0" algn="l" fontAlgn="b"/>
                      <a:r>
                        <a:rPr lang="sv-SE" sz="800" b="1" i="0" u="none" strike="noStrike">
                          <a:solidFill>
                            <a:schemeClr val="tx1"/>
                          </a:solidFill>
                          <a:effectLst/>
                          <a:latin typeface="Futura Std Book" panose="020B0502020204020303" pitchFamily="34" charset="0"/>
                        </a:rPr>
                        <a:t>Smedjebackens kommun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0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499475923"/>
                  </a:ext>
                </a:extLst>
              </a:tr>
            </a:tbl>
          </a:graphicData>
        </a:graphic>
      </p:graphicFrame>
      <p:graphicFrame>
        <p:nvGraphicFramePr>
          <p:cNvPr id="3" name="Diagram 2">
            <a:extLst>
              <a:ext uri="{FF2B5EF4-FFF2-40B4-BE49-F238E27FC236}">
                <a16:creationId xmlns:a16="http://schemas.microsoft.com/office/drawing/2014/main" id="{9091C626-5740-44DC-8CB0-BD5D06638183}"/>
              </a:ext>
            </a:extLst>
          </p:cNvPr>
          <p:cNvGraphicFramePr>
            <a:graphicFrameLocks/>
          </p:cNvGraphicFramePr>
          <p:nvPr>
            <p:extLst>
              <p:ext uri="{D42A27DB-BD31-4B8C-83A1-F6EECF244321}">
                <p14:modId xmlns:p14="http://schemas.microsoft.com/office/powerpoint/2010/main" val="2203723836"/>
              </p:ext>
            </p:extLst>
          </p:nvPr>
        </p:nvGraphicFramePr>
        <p:xfrm>
          <a:off x="672074" y="1913085"/>
          <a:ext cx="5705475" cy="3881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649338"/>
            <a:ext cx="4722411" cy="1785910"/>
          </a:xfrm>
        </p:spPr>
        <p:txBody>
          <a:bodyPr/>
          <a:lstStyle/>
          <a:p>
            <a:pPr lvl="4"/>
            <a:r>
              <a:rPr lang="sv-SE" sz="1400" dirty="0"/>
              <a:t>Antalet sysselsatta invånare ökade</a:t>
            </a:r>
            <a:br>
              <a:rPr lang="sv-SE" sz="1400" dirty="0"/>
            </a:br>
            <a:r>
              <a:rPr lang="sv-SE" sz="1400" dirty="0"/>
              <a:t>med 2,5 procent under kvartalet. </a:t>
            </a:r>
          </a:p>
          <a:p>
            <a:pPr lvl="4"/>
            <a:r>
              <a:rPr lang="sv-SE" sz="1400" dirty="0"/>
              <a:t>Det är en ökning med 3 200 personer.</a:t>
            </a:r>
          </a:p>
          <a:p>
            <a:pPr lvl="4"/>
            <a:r>
              <a:rPr lang="sv-SE" sz="1400" dirty="0"/>
              <a:t>Sysselsättningen sett till antal ökar mest inom utbildning och minskar mest inom tillverkning och utvinning, energi och miljö.</a:t>
            </a:r>
          </a:p>
          <a:p>
            <a:pPr lvl="4"/>
            <a:endParaRPr lang="sv-SE" sz="1400" dirty="0"/>
          </a:p>
          <a:p>
            <a:pPr marL="0" lvl="4" indent="0">
              <a:buNone/>
            </a:pPr>
            <a:endParaRPr lang="sv-SE" sz="1400" dirty="0"/>
          </a:p>
          <a:p>
            <a:pPr lvl="4"/>
            <a:endParaRPr lang="sv-SE" sz="1400" dirty="0"/>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1494"/>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2012 kv2</a:t>
            </a:r>
            <a:endParaRPr lang="sv-SE" sz="1400" dirty="0"/>
          </a:p>
        </p:txBody>
      </p:sp>
      <p:graphicFrame>
        <p:nvGraphicFramePr>
          <p:cNvPr id="17" name="Tabell 16">
            <a:extLst>
              <a:ext uri="{FF2B5EF4-FFF2-40B4-BE49-F238E27FC236}">
                <a16:creationId xmlns:a16="http://schemas.microsoft.com/office/drawing/2014/main" id="{FD6A3244-A840-4C51-9244-882B3ECD87BB}"/>
              </a:ext>
            </a:extLst>
          </p:cNvPr>
          <p:cNvGraphicFramePr>
            <a:graphicFrameLocks noGrp="1"/>
          </p:cNvGraphicFramePr>
          <p:nvPr>
            <p:extLst>
              <p:ext uri="{D42A27DB-BD31-4B8C-83A1-F6EECF244321}">
                <p14:modId xmlns:p14="http://schemas.microsoft.com/office/powerpoint/2010/main" val="2072125312"/>
              </p:ext>
            </p:extLst>
          </p:nvPr>
        </p:nvGraphicFramePr>
        <p:xfrm>
          <a:off x="6755214" y="3726940"/>
          <a:ext cx="4722411" cy="22454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249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144000" marR="0" marT="0" marB="0" anchor="ctr"/>
                </a:tc>
                <a:tc>
                  <a:txBody>
                    <a:bodyPr/>
                    <a:lstStyle/>
                    <a:p>
                      <a:pPr algn="ctr" fontAlgn="ctr"/>
                      <a:r>
                        <a:rPr lang="sv-SE" sz="700" b="0" i="0" u="none" strike="noStrike">
                          <a:solidFill>
                            <a:srgbClr val="000000"/>
                          </a:solidFill>
                          <a:effectLst/>
                          <a:latin typeface="Futura Std Book" panose="020B0502020204020303"/>
                        </a:rPr>
                        <a:t>5 228 300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153 900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3,9 </a:t>
                      </a:r>
                    </a:p>
                  </a:txBody>
                  <a:tcPr marL="9525" marR="9525" marT="9525" marB="0" anchor="ctr"/>
                </a:tc>
                <a:extLst>
                  <a:ext uri="{0D108BD9-81ED-4DB2-BD59-A6C34878D82A}">
                    <a16:rowId xmlns:a16="http://schemas.microsoft.com/office/drawing/2014/main" val="1544414373"/>
                  </a:ext>
                </a:extLst>
              </a:tr>
              <a:tr h="47249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144000" marR="0" marT="0" marB="0" anchor="ctr"/>
                </a:tc>
                <a:tc>
                  <a:txBody>
                    <a:bodyPr/>
                    <a:lstStyle/>
                    <a:p>
                      <a:pPr algn="ctr" fontAlgn="ctr"/>
                      <a:r>
                        <a:rPr lang="sv-SE" sz="700" b="0" i="0" u="none" strike="noStrike">
                          <a:solidFill>
                            <a:srgbClr val="000000"/>
                          </a:solidFill>
                          <a:effectLst/>
                          <a:latin typeface="Futura Std Book" panose="020B0502020204020303"/>
                        </a:rPr>
                        <a:t>2 414 000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67 800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 </a:t>
                      </a:r>
                    </a:p>
                  </a:txBody>
                  <a:tcPr marL="9525" marR="9525" marT="9525" marB="0" anchor="ctr"/>
                </a:tc>
                <a:extLst>
                  <a:ext uri="{0D108BD9-81ED-4DB2-BD59-A6C34878D82A}">
                    <a16:rowId xmlns:a16="http://schemas.microsoft.com/office/drawing/2014/main" val="4178915708"/>
                  </a:ext>
                </a:extLst>
              </a:tr>
              <a:tr h="472490">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mn-lt"/>
                      </a:endParaRPr>
                    </a:p>
                  </a:txBody>
                  <a:tcPr marL="144000" marR="9525" marT="9525" marB="0" anchor="ctr"/>
                </a:tc>
                <a:tc>
                  <a:txBody>
                    <a:bodyPr/>
                    <a:lstStyle/>
                    <a:p>
                      <a:pPr algn="ctr" fontAlgn="ctr"/>
                      <a:r>
                        <a:rPr lang="sv-SE" sz="700" b="1" i="0" u="none" strike="noStrike">
                          <a:solidFill>
                            <a:srgbClr val="000000"/>
                          </a:solidFill>
                          <a:effectLst/>
                          <a:latin typeface="Futura Std Book" panose="020B0502020204020303"/>
                        </a:rPr>
                        <a:t>132 600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3 200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-0,6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3" name="Diagram 2">
            <a:extLst>
              <a:ext uri="{FF2B5EF4-FFF2-40B4-BE49-F238E27FC236}">
                <a16:creationId xmlns:a16="http://schemas.microsoft.com/office/drawing/2014/main" id="{759B9C41-C87A-43B6-9DAF-F4209F2D8B05}"/>
              </a:ext>
            </a:extLst>
          </p:cNvPr>
          <p:cNvGraphicFramePr>
            <a:graphicFrameLocks/>
          </p:cNvGraphicFramePr>
          <p:nvPr>
            <p:extLst>
              <p:ext uri="{D42A27DB-BD31-4B8C-83A1-F6EECF244321}">
                <p14:modId xmlns:p14="http://schemas.microsoft.com/office/powerpoint/2010/main" val="3263798014"/>
              </p:ext>
            </p:extLst>
          </p:nvPr>
        </p:nvGraphicFramePr>
        <p:xfrm>
          <a:off x="647699" y="2009869"/>
          <a:ext cx="5970383" cy="3747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a:xfrm>
            <a:off x="409574" y="0"/>
            <a:ext cx="8426449" cy="1113955"/>
          </a:xfrm>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1346929735"/>
              </p:ext>
            </p:extLst>
          </p:nvPr>
        </p:nvGraphicFramePr>
        <p:xfrm>
          <a:off x="1046480" y="1276515"/>
          <a:ext cx="9926321" cy="4663440"/>
        </p:xfrm>
        <a:graphic>
          <a:graphicData uri="http://schemas.openxmlformats.org/drawingml/2006/table">
            <a:tbl>
              <a:tblPr firstRow="1" bandRow="1">
                <a:tableStyleId>{5C22544A-7EE6-4342-B048-85BDC9FD1C3A}</a:tableStyleId>
              </a:tblPr>
              <a:tblGrid>
                <a:gridCol w="2485731">
                  <a:extLst>
                    <a:ext uri="{9D8B030D-6E8A-4147-A177-3AD203B41FA5}">
                      <a16:colId xmlns:a16="http://schemas.microsoft.com/office/drawing/2014/main" val="452260278"/>
                    </a:ext>
                  </a:extLst>
                </a:gridCol>
                <a:gridCol w="2100352">
                  <a:extLst>
                    <a:ext uri="{9D8B030D-6E8A-4147-A177-3AD203B41FA5}">
                      <a16:colId xmlns:a16="http://schemas.microsoft.com/office/drawing/2014/main" val="1889858293"/>
                    </a:ext>
                  </a:extLst>
                </a:gridCol>
                <a:gridCol w="1946498">
                  <a:extLst>
                    <a:ext uri="{9D8B030D-6E8A-4147-A177-3AD203B41FA5}">
                      <a16:colId xmlns:a16="http://schemas.microsoft.com/office/drawing/2014/main" val="1671515360"/>
                    </a:ext>
                  </a:extLst>
                </a:gridCol>
                <a:gridCol w="1695688">
                  <a:extLst>
                    <a:ext uri="{9D8B030D-6E8A-4147-A177-3AD203B41FA5}">
                      <a16:colId xmlns:a16="http://schemas.microsoft.com/office/drawing/2014/main" val="2818758293"/>
                    </a:ext>
                  </a:extLst>
                </a:gridCol>
                <a:gridCol w="1698052">
                  <a:extLst>
                    <a:ext uri="{9D8B030D-6E8A-4147-A177-3AD203B41FA5}">
                      <a16:colId xmlns:a16="http://schemas.microsoft.com/office/drawing/2014/main" val="1452816917"/>
                    </a:ext>
                  </a:extLst>
                </a:gridCol>
              </a:tblGrid>
              <a:tr h="0">
                <a:tc>
                  <a:txBody>
                    <a:bodyPr/>
                    <a:lstStyle/>
                    <a:p>
                      <a:pPr algn="ctr"/>
                      <a:endParaRPr lang="sv-SE" sz="11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100" b="1">
                          <a:solidFill>
                            <a:schemeClr val="bg1"/>
                          </a:solidFill>
                        </a:rPr>
                        <a:t>Antal</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100" b="1">
                          <a:solidFill>
                            <a:schemeClr val="bg1"/>
                          </a:solidFill>
                        </a:rPr>
                        <a:t>Förändring (antal)</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1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Dalarnas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100" b="1" i="0" u="none" strike="noStrike" dirty="0">
                          <a:solidFill>
                            <a:srgbClr val="FFFFFF"/>
                          </a:solidFill>
                          <a:effectLst/>
                          <a:latin typeface="Futura Std Book" panose="020B0502020204020303" pitchFamily="34" charset="0"/>
                        </a:rPr>
                        <a:t>2022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1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1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1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10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err="1"/>
                        <a:t>Tillverkn</a:t>
                      </a:r>
                      <a:r>
                        <a:rPr lang="sv-SE" sz="1000" dirty="0"/>
                        <a:t>. och utvinning, energi och miljö</a:t>
                      </a:r>
                    </a:p>
                  </a:txBody>
                  <a:tcPr>
                    <a:lnL w="12700" cmpd="sng">
                      <a:noFill/>
                    </a:lnL>
                  </a:tcPr>
                </a:tc>
                <a:tc>
                  <a:txBody>
                    <a:bodyPr/>
                    <a:lstStyle/>
                    <a:p>
                      <a:pPr algn="ctr" fontAlgn="ctr"/>
                      <a:r>
                        <a:rPr lang="sv-SE" sz="1000" b="0" i="0" u="none" strike="noStrike" dirty="0">
                          <a:solidFill>
                            <a:srgbClr val="000000"/>
                          </a:solidFill>
                          <a:effectLst/>
                          <a:latin typeface="Futura Std Book" panose="020B0502020204020303"/>
                        </a:rPr>
                        <a:t>18 400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-4 600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-6,6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därav </a:t>
                      </a:r>
                      <a:r>
                        <a:rPr lang="sv-SE" sz="1000" dirty="0" err="1"/>
                        <a:t>tillverkn</a:t>
                      </a:r>
                      <a:r>
                        <a:rPr lang="sv-SE" sz="1000" dirty="0"/>
                        <a:t>. av verkstadsvaror </a:t>
                      </a:r>
                    </a:p>
                  </a:txBody>
                  <a:tcPr>
                    <a:lnL w="12700" cmpd="sng">
                      <a:noFill/>
                    </a:lnL>
                  </a:tcPr>
                </a:tc>
                <a:tc>
                  <a:txBody>
                    <a:bodyPr/>
                    <a:lstStyle/>
                    <a:p>
                      <a:pPr algn="ctr" fontAlgn="ctr"/>
                      <a:r>
                        <a:rPr lang="sv-SE" sz="1000" b="0" i="0" u="none" strike="noStrike" dirty="0">
                          <a:solidFill>
                            <a:srgbClr val="000000"/>
                          </a:solidFill>
                          <a:effectLst/>
                          <a:latin typeface="Futura Std Book" panose="020B0502020204020303"/>
                        </a:rPr>
                        <a:t>5 800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-1 100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-15,9</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-24,7</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Byggverksamhet</a:t>
                      </a:r>
                    </a:p>
                  </a:txBody>
                  <a:tcPr>
                    <a:lnL w="12700" cmpd="sng">
                      <a:noFill/>
                    </a:lnL>
                  </a:tcPr>
                </a:tc>
                <a:tc>
                  <a:txBody>
                    <a:bodyPr/>
                    <a:lstStyle/>
                    <a:p>
                      <a:pPr algn="ctr" fontAlgn="ctr"/>
                      <a:r>
                        <a:rPr lang="sv-SE" sz="1000" b="0" i="0" u="none" strike="noStrike">
                          <a:solidFill>
                            <a:srgbClr val="000000"/>
                          </a:solidFill>
                          <a:effectLst/>
                          <a:latin typeface="Futura Std Book" panose="020B0502020204020303"/>
                        </a:rPr>
                        <a:t>8 700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900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11,5</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-17,1</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Handel</a:t>
                      </a:r>
                    </a:p>
                  </a:txBody>
                  <a:tcPr>
                    <a:lnL w="12700" cmpd="sng">
                      <a:noFill/>
                    </a:lnL>
                  </a:tcPr>
                </a:tc>
                <a:tc>
                  <a:txBody>
                    <a:bodyPr/>
                    <a:lstStyle/>
                    <a:p>
                      <a:pPr algn="ctr" fontAlgn="ctr"/>
                      <a:r>
                        <a:rPr lang="sv-SE" sz="1000" b="0" i="0" u="none" strike="noStrike">
                          <a:solidFill>
                            <a:srgbClr val="000000"/>
                          </a:solidFill>
                          <a:effectLst/>
                          <a:latin typeface="Futura Std Book" panose="020B0502020204020303"/>
                        </a:rPr>
                        <a:t>16 700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300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18,4</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Transport</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Personliga och kulturella tjänster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Finansiell verksamhet, företagstjänster</a:t>
                      </a:r>
                    </a:p>
                  </a:txBody>
                  <a:tcPr>
                    <a:lnL w="12700" cmpd="sng">
                      <a:noFill/>
                    </a:lnL>
                  </a:tcPr>
                </a:tc>
                <a:tc>
                  <a:txBody>
                    <a:bodyPr/>
                    <a:lstStyle/>
                    <a:p>
                      <a:pPr algn="ctr" fontAlgn="ctr"/>
                      <a:r>
                        <a:rPr lang="sv-SE" sz="1000" b="0" i="0" u="none" strike="noStrike">
                          <a:solidFill>
                            <a:srgbClr val="000000"/>
                          </a:solidFill>
                          <a:effectLst/>
                          <a:latin typeface="Futura Std Book" panose="020B0502020204020303"/>
                        </a:rPr>
                        <a:t>13 500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0,7</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-3,6</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dirty="0"/>
                        <a:t>Offentlig förvaltning</a:t>
                      </a:r>
                    </a:p>
                  </a:txBody>
                  <a:tcPr>
                    <a:lnL w="12700" cmpd="sng">
                      <a:noFill/>
                    </a:lnL>
                  </a:tcPr>
                </a:tc>
                <a:tc>
                  <a:txBody>
                    <a:bodyPr/>
                    <a:lstStyle/>
                    <a:p>
                      <a:pPr algn="ctr" fontAlgn="ctr"/>
                      <a:r>
                        <a:rPr lang="sv-SE" sz="1000" b="0" i="0" u="none" strike="noStrike">
                          <a:solidFill>
                            <a:srgbClr val="000000"/>
                          </a:solidFill>
                          <a:effectLst/>
                          <a:latin typeface="Futura Std Book" panose="020B0502020204020303"/>
                        </a:rPr>
                        <a:t>13 000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2,4</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30,0</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Utbildning</a:t>
                      </a:r>
                    </a:p>
                  </a:txBody>
                  <a:tcPr>
                    <a:lnL w="12700" cmpd="sng">
                      <a:noFill/>
                    </a:lnL>
                  </a:tcPr>
                </a:tc>
                <a:tc>
                  <a:txBody>
                    <a:bodyPr/>
                    <a:lstStyle/>
                    <a:p>
                      <a:pPr algn="ctr" fontAlgn="ctr"/>
                      <a:r>
                        <a:rPr lang="sv-SE" sz="1000" b="0" i="0" u="none" strike="noStrike">
                          <a:solidFill>
                            <a:srgbClr val="000000"/>
                          </a:solidFill>
                          <a:effectLst/>
                          <a:latin typeface="Futura Std Book" panose="020B0502020204020303"/>
                        </a:rPr>
                        <a:t>14 700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1 100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8,1</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-10,4</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Vård och omsorg</a:t>
                      </a:r>
                    </a:p>
                  </a:txBody>
                  <a:tcPr>
                    <a:lnL w="12700" cmpd="sng">
                      <a:noFill/>
                    </a:lnL>
                  </a:tcPr>
                </a:tc>
                <a:tc>
                  <a:txBody>
                    <a:bodyPr/>
                    <a:lstStyle/>
                    <a:p>
                      <a:pPr algn="ctr" fontAlgn="ctr"/>
                      <a:r>
                        <a:rPr lang="sv-SE" sz="1000" b="0" i="0" u="none" strike="noStrike" dirty="0">
                          <a:solidFill>
                            <a:srgbClr val="000000"/>
                          </a:solidFill>
                          <a:effectLst/>
                          <a:latin typeface="Futura Std Book" panose="020B0502020204020303"/>
                        </a:rPr>
                        <a:t>22 800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-1 100</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-4,6</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-10,6</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Sysselsatta i Sverige</a:t>
                      </a:r>
                    </a:p>
                  </a:txBody>
                  <a:tcPr>
                    <a:lnL w="12700" cmpd="sng">
                      <a:noFill/>
                    </a:lnL>
                  </a:tcPr>
                </a:tc>
                <a:tc>
                  <a:txBody>
                    <a:bodyPr/>
                    <a:lstStyle/>
                    <a:p>
                      <a:pPr algn="ctr" fontAlgn="ctr"/>
                      <a:r>
                        <a:rPr lang="sv-SE" sz="1000" b="0" i="0" u="none" strike="noStrike" dirty="0">
                          <a:solidFill>
                            <a:srgbClr val="000000"/>
                          </a:solidFill>
                          <a:effectLst/>
                          <a:latin typeface="Futura Std Book" panose="020B0502020204020303"/>
                        </a:rPr>
                        <a:t>131 300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2 300</a:t>
                      </a:r>
                    </a:p>
                  </a:txBody>
                  <a:tcPr marL="9525" marR="9525" marT="9525" marB="0" anchor="ctr"/>
                </a:tc>
                <a:tc>
                  <a:txBody>
                    <a:bodyPr/>
                    <a:lstStyle/>
                    <a:p>
                      <a:pPr algn="ctr" fontAlgn="ctr"/>
                      <a:r>
                        <a:rPr lang="sv-SE" sz="10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1000" b="0" i="0" u="none" strike="noStrike" dirty="0">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10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Total</a:t>
                      </a:r>
                    </a:p>
                  </a:txBody>
                  <a:tcPr>
                    <a:lnL w="12700" cmpd="sng">
                      <a:noFill/>
                    </a:lnL>
                  </a:tcPr>
                </a:tc>
                <a:tc>
                  <a:txBody>
                    <a:bodyPr/>
                    <a:lstStyle/>
                    <a:p>
                      <a:pPr algn="ctr" fontAlgn="ctr"/>
                      <a:r>
                        <a:rPr lang="sv-SE" sz="1000" b="1" i="0" u="none" strike="noStrike" dirty="0">
                          <a:solidFill>
                            <a:srgbClr val="000000"/>
                          </a:solidFill>
                          <a:effectLst/>
                          <a:latin typeface="Futura Std Book" panose="020B0502020204020303"/>
                        </a:rPr>
                        <a:t>132 600</a:t>
                      </a:r>
                    </a:p>
                  </a:txBody>
                  <a:tcPr marL="9525" marR="9525" marT="9525" marB="0" anchor="ctr"/>
                </a:tc>
                <a:tc>
                  <a:txBody>
                    <a:bodyPr/>
                    <a:lstStyle/>
                    <a:p>
                      <a:pPr algn="ctr" fontAlgn="ctr"/>
                      <a:r>
                        <a:rPr lang="sv-SE" sz="1000" b="1" i="0" u="none" strike="noStrike">
                          <a:solidFill>
                            <a:srgbClr val="000000"/>
                          </a:solidFill>
                          <a:effectLst/>
                          <a:latin typeface="Futura Std Book" panose="020B0502020204020303"/>
                        </a:rPr>
                        <a:t>3 200</a:t>
                      </a:r>
                    </a:p>
                  </a:txBody>
                  <a:tcPr marL="9525" marR="9525" marT="9525" marB="0" anchor="ctr"/>
                </a:tc>
                <a:tc>
                  <a:txBody>
                    <a:bodyPr/>
                    <a:lstStyle/>
                    <a:p>
                      <a:pPr algn="ctr" fontAlgn="ctr"/>
                      <a:r>
                        <a:rPr lang="sv-SE" sz="1000" b="1" i="0" u="none" strike="noStrike" dirty="0">
                          <a:solidFill>
                            <a:srgbClr val="000000"/>
                          </a:solidFill>
                          <a:effectLst/>
                          <a:latin typeface="Futura Std Book" panose="020B0502020204020303"/>
                        </a:rPr>
                        <a:t>2,5</a:t>
                      </a:r>
                    </a:p>
                  </a:txBody>
                  <a:tcPr marL="9525" marR="9525" marT="9525" marB="0" anchor="ctr"/>
                </a:tc>
                <a:tc>
                  <a:txBody>
                    <a:bodyPr/>
                    <a:lstStyle/>
                    <a:p>
                      <a:pPr algn="ctr" fontAlgn="ctr"/>
                      <a:r>
                        <a:rPr lang="sv-SE" sz="1000" b="1"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994793"/>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7" y="3429001"/>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3" y="2033898"/>
            <a:ext cx="4725916" cy="1402165"/>
          </a:xfrm>
        </p:spPr>
        <p:txBody>
          <a:bodyPr/>
          <a:lstStyle/>
          <a:p>
            <a:pPr lvl="4"/>
            <a:r>
              <a:rPr lang="sv-SE" sz="1400" dirty="0"/>
              <a:t>Antalet lediga jobb ökade under andra kvartalet på länsnivå med 43 procent.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43126"/>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2012 kv2</a:t>
            </a:r>
            <a:endParaRPr lang="sv-SE" sz="1400" dirty="0"/>
          </a:p>
        </p:txBody>
      </p:sp>
      <p:graphicFrame>
        <p:nvGraphicFramePr>
          <p:cNvPr id="26" name="Tabell 25">
            <a:extLst>
              <a:ext uri="{FF2B5EF4-FFF2-40B4-BE49-F238E27FC236}">
                <a16:creationId xmlns:a16="http://schemas.microsoft.com/office/drawing/2014/main" id="{D94B4D3E-0F87-4E4D-88E1-6936623A835D}"/>
              </a:ext>
            </a:extLst>
          </p:cNvPr>
          <p:cNvGraphicFramePr>
            <a:graphicFrameLocks noGrp="1"/>
          </p:cNvGraphicFramePr>
          <p:nvPr>
            <p:extLst>
              <p:ext uri="{D42A27DB-BD31-4B8C-83A1-F6EECF244321}">
                <p14:modId xmlns:p14="http://schemas.microsoft.com/office/powerpoint/2010/main" val="4101804809"/>
              </p:ext>
            </p:extLst>
          </p:nvPr>
        </p:nvGraphicFramePr>
        <p:xfrm>
          <a:off x="6744445" y="3720125"/>
          <a:ext cx="4725916" cy="2252311"/>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8008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4088">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562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541 214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1 744 708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extLst>
                  <a:ext uri="{0D108BD9-81ED-4DB2-BD59-A6C34878D82A}">
                    <a16:rowId xmlns:a16="http://schemas.microsoft.com/office/drawing/2014/main" val="1544414373"/>
                  </a:ext>
                </a:extLst>
              </a:tr>
              <a:tr h="33562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249 506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827 531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4178915708"/>
                  </a:ext>
                </a:extLst>
              </a:tr>
              <a:tr h="335628">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11 067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41 473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554613420"/>
                  </a:ext>
                </a:extLst>
              </a:tr>
              <a:tr h="335628">
                <a:tc>
                  <a:txBody>
                    <a:bodyPr/>
                    <a:lstStyle/>
                    <a:p>
                      <a:pPr marL="72000" algn="l" fontAlgn="b"/>
                      <a:r>
                        <a:rPr lang="sv-SE" sz="800" b="1" u="none" strike="noStrike" dirty="0">
                          <a:effectLst/>
                        </a:rPr>
                        <a:t>Ludvika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1 307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3 979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923977588"/>
                  </a:ext>
                </a:extLst>
              </a:tr>
              <a:tr h="335628">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Smedjebackens kommun</a:t>
                      </a:r>
                      <a:endParaRPr lang="sv-SE" sz="800" b="1" i="0" u="none" strike="noStrike" dirty="0">
                        <a:solidFill>
                          <a:srgbClr val="000000"/>
                        </a:solidFill>
                        <a:effectLst/>
                        <a:latin typeface="+mn-lt"/>
                      </a:endParaRPr>
                    </a:p>
                    <a:p>
                      <a:pPr marL="72000" algn="l" fontAlgn="b"/>
                      <a:endParaRPr lang="sv-SE" sz="800" b="1" i="0" u="none" strike="noStrike" dirty="0">
                        <a:solidFill>
                          <a:srgbClr val="000000"/>
                        </a:solidFill>
                        <a:effectLst/>
                        <a:latin typeface="Futura Std Book" panose="020B0502020204020303"/>
                      </a:endParaRPr>
                    </a:p>
                  </a:txBody>
                  <a:tcPr marL="9525" marR="9525" marT="9525" marB="0" anchor="b"/>
                </a:tc>
                <a:tc>
                  <a:txBody>
                    <a:bodyPr/>
                    <a:lstStyle/>
                    <a:p>
                      <a:pPr algn="ctr" fontAlgn="ctr"/>
                      <a:r>
                        <a:rPr lang="sv-SE" sz="800" b="1" i="0" u="none" strike="noStrike">
                          <a:solidFill>
                            <a:srgbClr val="000000"/>
                          </a:solidFill>
                          <a:effectLst/>
                          <a:latin typeface="Futura Std Book" panose="020B0502020204020303"/>
                        </a:rPr>
                        <a:t>156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676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155</a:t>
                      </a:r>
                    </a:p>
                  </a:txBody>
                  <a:tcPr marL="9525" marR="9525" marT="9525" marB="0" anchor="ctr"/>
                </a:tc>
                <a:extLst>
                  <a:ext uri="{0D108BD9-81ED-4DB2-BD59-A6C34878D82A}">
                    <a16:rowId xmlns:a16="http://schemas.microsoft.com/office/drawing/2014/main" val="1670725407"/>
                  </a:ext>
                </a:extLst>
              </a:tr>
            </a:tbl>
          </a:graphicData>
        </a:graphic>
      </p:graphicFrame>
      <p:graphicFrame>
        <p:nvGraphicFramePr>
          <p:cNvPr id="3" name="Diagram 2">
            <a:extLst>
              <a:ext uri="{FF2B5EF4-FFF2-40B4-BE49-F238E27FC236}">
                <a16:creationId xmlns:a16="http://schemas.microsoft.com/office/drawing/2014/main" id="{58CD44E3-7C9D-49AB-ACB3-0447DE272EA8}"/>
              </a:ext>
            </a:extLst>
          </p:cNvPr>
          <p:cNvGraphicFramePr>
            <a:graphicFrameLocks/>
          </p:cNvGraphicFramePr>
          <p:nvPr>
            <p:extLst>
              <p:ext uri="{D42A27DB-BD31-4B8C-83A1-F6EECF244321}">
                <p14:modId xmlns:p14="http://schemas.microsoft.com/office/powerpoint/2010/main" val="163654333"/>
              </p:ext>
            </p:extLst>
          </p:nvPr>
        </p:nvGraphicFramePr>
        <p:xfrm>
          <a:off x="570694" y="2033898"/>
          <a:ext cx="6153151" cy="3819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6" y="2025498"/>
            <a:ext cx="4684939" cy="1413224"/>
          </a:xfrm>
        </p:spPr>
        <p:txBody>
          <a:bodyPr/>
          <a:lstStyle/>
          <a:p>
            <a:pPr lvl="4"/>
            <a:r>
              <a:rPr lang="sv-SE" sz="1400" dirty="0"/>
              <a:t>Varslen minskade med 78 procent i Dalarna under årets andra kvartal.</a:t>
            </a:r>
          </a:p>
          <a:p>
            <a:pPr lvl="4"/>
            <a:r>
              <a:rPr lang="sv-SE" sz="1400" dirty="0"/>
              <a:t>Varslen har minskat de senaste fyra kvartalen.</a:t>
            </a:r>
            <a:br>
              <a:rPr lang="sv-SE" sz="1400" dirty="0"/>
            </a:br>
            <a:endParaRPr lang="sv-SE" sz="1400" dirty="0"/>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721"/>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3046"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2012 kv2</a:t>
            </a:r>
            <a:endParaRPr lang="sv-SE" sz="1400" dirty="0"/>
          </a:p>
        </p:txBody>
      </p:sp>
      <p:graphicFrame>
        <p:nvGraphicFramePr>
          <p:cNvPr id="26" name="Tabell 25">
            <a:extLst>
              <a:ext uri="{FF2B5EF4-FFF2-40B4-BE49-F238E27FC236}">
                <a16:creationId xmlns:a16="http://schemas.microsoft.com/office/drawing/2014/main" id="{CE4BCDFE-FB34-42A8-BA35-A9143DC3B177}"/>
              </a:ext>
            </a:extLst>
          </p:cNvPr>
          <p:cNvGraphicFramePr>
            <a:graphicFrameLocks noGrp="1"/>
          </p:cNvGraphicFramePr>
          <p:nvPr>
            <p:extLst>
              <p:ext uri="{D42A27DB-BD31-4B8C-83A1-F6EECF244321}">
                <p14:modId xmlns:p14="http://schemas.microsoft.com/office/powerpoint/2010/main" val="704645532"/>
              </p:ext>
            </p:extLst>
          </p:nvPr>
        </p:nvGraphicFramePr>
        <p:xfrm>
          <a:off x="6792686" y="3752789"/>
          <a:ext cx="4677673" cy="2219644"/>
        </p:xfrm>
        <a:graphic>
          <a:graphicData uri="http://schemas.openxmlformats.org/drawingml/2006/table">
            <a:tbl>
              <a:tblPr bandRow="1">
                <a:tableStyleId>{2D5ABB26-0587-4C30-8999-92F81FD0307C}</a:tableStyleId>
              </a:tblPr>
              <a:tblGrid>
                <a:gridCol w="1527960">
                  <a:extLst>
                    <a:ext uri="{9D8B030D-6E8A-4147-A177-3AD203B41FA5}">
                      <a16:colId xmlns:a16="http://schemas.microsoft.com/office/drawing/2014/main" val="1678076792"/>
                    </a:ext>
                  </a:extLst>
                </a:gridCol>
                <a:gridCol w="678605">
                  <a:extLst>
                    <a:ext uri="{9D8B030D-6E8A-4147-A177-3AD203B41FA5}">
                      <a16:colId xmlns:a16="http://schemas.microsoft.com/office/drawing/2014/main" val="2601369493"/>
                    </a:ext>
                  </a:extLst>
                </a:gridCol>
                <a:gridCol w="769873">
                  <a:extLst>
                    <a:ext uri="{9D8B030D-6E8A-4147-A177-3AD203B41FA5}">
                      <a16:colId xmlns:a16="http://schemas.microsoft.com/office/drawing/2014/main" val="2395970223"/>
                    </a:ext>
                  </a:extLst>
                </a:gridCol>
                <a:gridCol w="609482">
                  <a:extLst>
                    <a:ext uri="{9D8B030D-6E8A-4147-A177-3AD203B41FA5}">
                      <a16:colId xmlns:a16="http://schemas.microsoft.com/office/drawing/2014/main" val="3235649811"/>
                    </a:ext>
                  </a:extLst>
                </a:gridCol>
                <a:gridCol w="556019">
                  <a:extLst>
                    <a:ext uri="{9D8B030D-6E8A-4147-A177-3AD203B41FA5}">
                      <a16:colId xmlns:a16="http://schemas.microsoft.com/office/drawing/2014/main" val="1050073455"/>
                    </a:ext>
                  </a:extLst>
                </a:gridCol>
                <a:gridCol w="535734">
                  <a:extLst>
                    <a:ext uri="{9D8B030D-6E8A-4147-A177-3AD203B41FA5}">
                      <a16:colId xmlns:a16="http://schemas.microsoft.com/office/drawing/2014/main" val="3827523272"/>
                    </a:ext>
                  </a:extLst>
                </a:gridCol>
              </a:tblGrid>
              <a:tr h="276021">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982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076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6 458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22 603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1544414373"/>
                  </a:ext>
                </a:extLst>
              </a:tr>
              <a:tr h="33076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3 853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13 648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4178915708"/>
                  </a:ext>
                </a:extLst>
              </a:tr>
              <a:tr h="330760">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554613420"/>
                  </a:ext>
                </a:extLst>
              </a:tr>
              <a:tr h="33076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343</a:t>
                      </a:r>
                    </a:p>
                  </a:txBody>
                  <a:tcPr marL="9525" marR="9525" marT="9525" marB="0" anchor="ctr"/>
                </a:tc>
                <a:extLst>
                  <a:ext uri="{0D108BD9-81ED-4DB2-BD59-A6C34878D82A}">
                    <a16:rowId xmlns:a16="http://schemas.microsoft.com/office/drawing/2014/main" val="923977588"/>
                  </a:ext>
                </a:extLst>
              </a:tr>
              <a:tr h="33076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36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203185260"/>
                  </a:ext>
                </a:extLst>
              </a:tr>
            </a:tbl>
          </a:graphicData>
        </a:graphic>
      </p:graphicFrame>
      <p:graphicFrame>
        <p:nvGraphicFramePr>
          <p:cNvPr id="4" name="Diagram 3">
            <a:extLst>
              <a:ext uri="{FF2B5EF4-FFF2-40B4-BE49-F238E27FC236}">
                <a16:creationId xmlns:a16="http://schemas.microsoft.com/office/drawing/2014/main" id="{BB361F81-6B32-43FA-AA36-C3C3D7CF6275}"/>
              </a:ext>
            </a:extLst>
          </p:cNvPr>
          <p:cNvGraphicFramePr>
            <a:graphicFrameLocks/>
          </p:cNvGraphicFramePr>
          <p:nvPr>
            <p:extLst>
              <p:ext uri="{D42A27DB-BD31-4B8C-83A1-F6EECF244321}">
                <p14:modId xmlns:p14="http://schemas.microsoft.com/office/powerpoint/2010/main" val="3083105845"/>
              </p:ext>
            </p:extLst>
          </p:nvPr>
        </p:nvGraphicFramePr>
        <p:xfrm>
          <a:off x="714374" y="2025497"/>
          <a:ext cx="5967083" cy="3731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4631</TotalTime>
  <Words>3174</Words>
  <Application>Microsoft Office PowerPoint</Application>
  <PresentationFormat>Bredbild</PresentationFormat>
  <Paragraphs>1336</Paragraphs>
  <Slides>22</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Arial</vt:lpstr>
      <vt:lpstr>Calibri</vt:lpstr>
      <vt:lpstr>Futura Std Book</vt:lpstr>
      <vt:lpstr>Futura Std Book</vt:lpstr>
      <vt:lpstr>Garamond</vt:lpstr>
      <vt:lpstr>Minion Pro</vt:lpstr>
      <vt:lpstr>Times New Roman</vt:lpstr>
      <vt:lpstr>Stockholm Business Region</vt:lpstr>
      <vt:lpstr>PowerPoint-presentation</vt:lpstr>
      <vt:lpstr>Om rapporten</vt:lpstr>
      <vt:lpstr>  Blandad utveckling under årets andra kvartal</vt:lpstr>
      <vt:lpstr>Nyföretagande</vt:lpstr>
      <vt:lpstr>Företagskonkurser</vt:lpstr>
      <vt:lpstr>Sysselsättning </vt:lpstr>
      <vt:lpstr>Sysselsättning efter bransch</vt:lpstr>
      <vt:lpstr>Lediga jobb</vt:lpstr>
      <vt:lpstr>Varslade personer</vt:lpstr>
      <vt:lpstr>Arbetslöshet</vt:lpstr>
      <vt:lpstr>Arbetslöshet efter kategori</vt:lpstr>
      <vt:lpstr>Lönesumma*</vt:lpstr>
      <vt:lpstr>Lönesumma efter sektor</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648</cp:revision>
  <cp:lastPrinted>2020-06-24T11:57:20Z</cp:lastPrinted>
  <dcterms:created xsi:type="dcterms:W3CDTF">2019-04-29T08:02:07Z</dcterms:created>
  <dcterms:modified xsi:type="dcterms:W3CDTF">2022-10-05T12:53:11Z</dcterms:modified>
</cp:coreProperties>
</file>