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369" r:id="rId2"/>
    <p:sldId id="308" r:id="rId3"/>
    <p:sldId id="347" r:id="rId4"/>
    <p:sldId id="370" r:id="rId5"/>
    <p:sldId id="371" r:id="rId6"/>
    <p:sldId id="351" r:id="rId7"/>
    <p:sldId id="372" r:id="rId8"/>
    <p:sldId id="373" r:id="rId9"/>
    <p:sldId id="354" r:id="rId10"/>
    <p:sldId id="368" r:id="rId11"/>
    <p:sldId id="374" r:id="rId12"/>
    <p:sldId id="375" r:id="rId13"/>
    <p:sldId id="358" r:id="rId14"/>
    <p:sldId id="359" r:id="rId15"/>
    <p:sldId id="376" r:id="rId16"/>
    <p:sldId id="377" r:id="rId17"/>
    <p:sldId id="378" r:id="rId18"/>
    <p:sldId id="316" r:id="rId19"/>
    <p:sldId id="363" r:id="rId20"/>
    <p:sldId id="364" r:id="rId21"/>
    <p:sldId id="365" r:id="rId22"/>
    <p:sldId id="366" r:id="rId23"/>
    <p:sldId id="367"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apport" id="{E2D09124-2141-4BB3-A39B-6EEF30579164}">
          <p14:sldIdLst>
            <p14:sldId id="369"/>
            <p14:sldId id="308"/>
            <p14:sldId id="347"/>
            <p14:sldId id="370"/>
            <p14:sldId id="371"/>
            <p14:sldId id="351"/>
            <p14:sldId id="372"/>
            <p14:sldId id="373"/>
            <p14:sldId id="354"/>
            <p14:sldId id="368"/>
            <p14:sldId id="374"/>
            <p14:sldId id="375"/>
            <p14:sldId id="358"/>
            <p14:sldId id="359"/>
            <p14:sldId id="376"/>
            <p14:sldId id="377"/>
            <p14:sldId id="378"/>
            <p14:sldId id="316"/>
            <p14:sldId id="363"/>
            <p14:sldId id="364"/>
            <p14:sldId id="365"/>
            <p14:sldId id="366"/>
            <p14:sldId id="3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64"/>
    <a:srgbClr val="00867F"/>
    <a:srgbClr val="FFFFFF"/>
    <a:srgbClr val="05236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8" d="100"/>
          <a:sy n="88" d="100"/>
        </p:scale>
        <p:origin x="192" y="96"/>
      </p:cViewPr>
      <p:guideLst/>
    </p:cSldViewPr>
  </p:slideViewPr>
  <p:notesTextViewPr>
    <p:cViewPr>
      <p:scale>
        <a:sx n="3" d="2"/>
        <a:sy n="3" d="2"/>
      </p:scale>
      <p:origin x="0" y="0"/>
    </p:cViewPr>
  </p:notesTextViewPr>
  <p:sorterViewPr>
    <p:cViewPr>
      <p:scale>
        <a:sx n="78" d="100"/>
        <a:sy n="78" d="100"/>
      </p:scale>
      <p:origin x="0" y="0"/>
    </p:cViewPr>
  </p:sorterViewPr>
  <p:notesViewPr>
    <p:cSldViewPr snapToGrid="0" showGuides="1">
      <p:cViewPr varScale="1">
        <p:scale>
          <a:sx n="92" d="100"/>
          <a:sy n="92" d="100"/>
        </p:scale>
        <p:origin x="279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2022Q1\Sida%20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1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1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ILESERVER1\gemensam\2%20Projekt\SBA%20-%20Q42019%20fram&#229;t\4.4%20-%20Rapportexcellmallar\2022Q1\Sida%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's4 Grafdata'!$B$51</c:f>
              <c:strCache>
                <c:ptCount val="1"/>
                <c:pt idx="0">
                  <c:v>Total</c:v>
                </c:pt>
              </c:strCache>
            </c:strRef>
          </c:tx>
          <c:spPr>
            <a:ln w="28575" cap="rnd">
              <a:solidFill>
                <a:schemeClr val="accent1"/>
              </a:solidFill>
              <a:round/>
            </a:ln>
            <a:effectLst/>
          </c:spPr>
          <c:marker>
            <c:symbol val="none"/>
          </c:marker>
          <c:cat>
            <c:strRef>
              <c:f>'s4 Grafdata'!$C$41:$AQ$41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's4 Grafdata'!$C$51:$AQ$51</c:f>
              <c:numCache>
                <c:formatCode>General</c:formatCode>
                <c:ptCount val="41"/>
                <c:pt idx="0">
                  <c:v>100</c:v>
                </c:pt>
                <c:pt idx="1">
                  <c:v>106.63926065848759</c:v>
                </c:pt>
                <c:pt idx="2">
                  <c:v>106.23976207245045</c:v>
                </c:pt>
                <c:pt idx="3">
                  <c:v>106.03493947239768</c:v>
                </c:pt>
                <c:pt idx="4">
                  <c:v>102.19046559043389</c:v>
                </c:pt>
                <c:pt idx="5">
                  <c:v>107.88010138981737</c:v>
                </c:pt>
                <c:pt idx="6">
                  <c:v>108.05934966085253</c:v>
                </c:pt>
                <c:pt idx="7">
                  <c:v>107.60764992935793</c:v>
                </c:pt>
                <c:pt idx="8">
                  <c:v>104.90441279913196</c:v>
                </c:pt>
                <c:pt idx="9">
                  <c:v>112.00976586278692</c:v>
                </c:pt>
                <c:pt idx="10">
                  <c:v>112.1440282488611</c:v>
                </c:pt>
                <c:pt idx="11">
                  <c:v>110.50022623372665</c:v>
                </c:pt>
                <c:pt idx="12">
                  <c:v>110.05205658031635</c:v>
                </c:pt>
                <c:pt idx="13">
                  <c:v>117.67322406059085</c:v>
                </c:pt>
                <c:pt idx="14">
                  <c:v>116.66570054952085</c:v>
                </c:pt>
                <c:pt idx="15">
                  <c:v>115.3762502347025</c:v>
                </c:pt>
                <c:pt idx="16">
                  <c:v>115.25813276253595</c:v>
                </c:pt>
                <c:pt idx="17">
                  <c:v>122.06484921908132</c:v>
                </c:pt>
                <c:pt idx="18">
                  <c:v>122.00194044331954</c:v>
                </c:pt>
                <c:pt idx="19">
                  <c:v>121.90213017167903</c:v>
                </c:pt>
                <c:pt idx="20">
                  <c:v>119.96280151108851</c:v>
                </c:pt>
                <c:pt idx="21">
                  <c:v>127.98490679675531</c:v>
                </c:pt>
                <c:pt idx="22">
                  <c:v>128.80027813127126</c:v>
                </c:pt>
                <c:pt idx="23">
                  <c:v>128.23447600202675</c:v>
                </c:pt>
                <c:pt idx="24">
                  <c:v>126.15621895015826</c:v>
                </c:pt>
                <c:pt idx="25">
                  <c:v>134.36997595525153</c:v>
                </c:pt>
                <c:pt idx="26">
                  <c:v>133.44350333924217</c:v>
                </c:pt>
                <c:pt idx="27">
                  <c:v>132.64267531879111</c:v>
                </c:pt>
                <c:pt idx="28">
                  <c:v>131.00472174424411</c:v>
                </c:pt>
                <c:pt idx="29">
                  <c:v>138.78479248793496</c:v>
                </c:pt>
                <c:pt idx="30">
                  <c:v>137.90762171370858</c:v>
                </c:pt>
                <c:pt idx="31">
                  <c:v>135.47707728329934</c:v>
                </c:pt>
                <c:pt idx="32">
                  <c:v>134.54808202014894</c:v>
                </c:pt>
                <c:pt idx="33">
                  <c:v>137.83784912161789</c:v>
                </c:pt>
                <c:pt idx="34">
                  <c:v>137.50142820999747</c:v>
                </c:pt>
                <c:pt idx="35">
                  <c:v>137.22945983075022</c:v>
                </c:pt>
                <c:pt idx="36">
                  <c:v>137.22655689169062</c:v>
                </c:pt>
                <c:pt idx="37">
                  <c:v>146.84260639847116</c:v>
                </c:pt>
                <c:pt idx="38">
                  <c:v>145.77113612327506</c:v>
                </c:pt>
                <c:pt idx="39">
                  <c:v>143.38870521647044</c:v>
                </c:pt>
                <c:pt idx="40">
                  <c:v>145.25377298525154</c:v>
                </c:pt>
              </c:numCache>
            </c:numRef>
          </c:val>
          <c:smooth val="0"/>
          <c:extLst>
            <c:ext xmlns:c16="http://schemas.microsoft.com/office/drawing/2014/chart" uri="{C3380CC4-5D6E-409C-BE32-E72D297353CC}">
              <c16:uniqueId val="{00000000-3181-4EB3-9FB9-B9E95A2F4432}"/>
            </c:ext>
          </c:extLst>
        </c:ser>
        <c:ser>
          <c:idx val="1"/>
          <c:order val="1"/>
          <c:tx>
            <c:strRef>
              <c:f>'s4 Grafdata'!$B$52</c:f>
              <c:strCache>
                <c:ptCount val="1"/>
                <c:pt idx="0">
                  <c:v>Per invånare</c:v>
                </c:pt>
              </c:strCache>
            </c:strRef>
          </c:tx>
          <c:spPr>
            <a:ln w="28575" cap="rnd">
              <a:solidFill>
                <a:schemeClr val="accent2"/>
              </a:solidFill>
              <a:prstDash val="sysDash"/>
              <a:round/>
            </a:ln>
            <a:effectLst/>
          </c:spPr>
          <c:marker>
            <c:symbol val="none"/>
          </c:marker>
          <c:cat>
            <c:strRef>
              <c:f>'s4 Grafdata'!$C$41:$AQ$41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's4 Grafdata'!$C$52:$AQ$52</c:f>
              <c:numCache>
                <c:formatCode>General</c:formatCode>
                <c:ptCount val="41"/>
                <c:pt idx="0">
                  <c:v>100</c:v>
                </c:pt>
                <c:pt idx="1">
                  <c:v>106.4955959876296</c:v>
                </c:pt>
                <c:pt idx="2">
                  <c:v>105.87629927557919</c:v>
                </c:pt>
                <c:pt idx="3">
                  <c:v>105.50048199913749</c:v>
                </c:pt>
                <c:pt idx="4">
                  <c:v>101.52727965092078</c:v>
                </c:pt>
                <c:pt idx="5">
                  <c:v>106.98076506612159</c:v>
                </c:pt>
                <c:pt idx="6">
                  <c:v>106.86282112261939</c:v>
                </c:pt>
                <c:pt idx="7">
                  <c:v>106.20917842989934</c:v>
                </c:pt>
                <c:pt idx="8">
                  <c:v>103.29351131588228</c:v>
                </c:pt>
                <c:pt idx="9">
                  <c:v>110.08311785394045</c:v>
                </c:pt>
                <c:pt idx="10">
                  <c:v>109.88038756720672</c:v>
                </c:pt>
                <c:pt idx="11">
                  <c:v>108.02140109968255</c:v>
                </c:pt>
                <c:pt idx="12">
                  <c:v>107.29805067868514</c:v>
                </c:pt>
                <c:pt idx="13">
                  <c:v>114.52673332549574</c:v>
                </c:pt>
                <c:pt idx="14">
                  <c:v>113.0644762056862</c:v>
                </c:pt>
                <c:pt idx="15">
                  <c:v>111.67881195143984</c:v>
                </c:pt>
                <c:pt idx="16">
                  <c:v>111.3330237446641</c:v>
                </c:pt>
                <c:pt idx="17">
                  <c:v>117.66704920751965</c:v>
                </c:pt>
                <c:pt idx="18">
                  <c:v>116.97193862374245</c:v>
                </c:pt>
                <c:pt idx="19">
                  <c:v>116.42370317975318</c:v>
                </c:pt>
                <c:pt idx="20">
                  <c:v>114.26778833866764</c:v>
                </c:pt>
                <c:pt idx="21">
                  <c:v>121.57359844321975</c:v>
                </c:pt>
                <c:pt idx="22">
                  <c:v>121.75033690166437</c:v>
                </c:pt>
                <c:pt idx="23">
                  <c:v>120.8464726724597</c:v>
                </c:pt>
                <c:pt idx="24">
                  <c:v>118.61968366427431</c:v>
                </c:pt>
                <c:pt idx="25">
                  <c:v>126.07132261791369</c:v>
                </c:pt>
                <c:pt idx="26">
                  <c:v>124.68543241699984</c:v>
                </c:pt>
                <c:pt idx="27">
                  <c:v>123.61732805688297</c:v>
                </c:pt>
                <c:pt idx="28">
                  <c:v>121.75085137794348</c:v>
                </c:pt>
                <c:pt idx="29">
                  <c:v>128.74688144416052</c:v>
                </c:pt>
                <c:pt idx="30">
                  <c:v>127.59782138720074</c:v>
                </c:pt>
                <c:pt idx="31">
                  <c:v>125.20134509480967</c:v>
                </c:pt>
                <c:pt idx="32">
                  <c:v>124.27309372517077</c:v>
                </c:pt>
                <c:pt idx="33">
                  <c:v>127.31956429159541</c:v>
                </c:pt>
                <c:pt idx="34">
                  <c:v>126.68934701909996</c:v>
                </c:pt>
                <c:pt idx="35">
                  <c:v>126.47309973362619</c:v>
                </c:pt>
                <c:pt idx="36">
                  <c:v>126.46628662107933</c:v>
                </c:pt>
                <c:pt idx="37">
                  <c:v>135.24911201561565</c:v>
                </c:pt>
                <c:pt idx="38">
                  <c:v>133.92592384220765</c:v>
                </c:pt>
                <c:pt idx="39">
                  <c:v>131.65464163865647</c:v>
                </c:pt>
                <c:pt idx="40">
                  <c:v>133.28367047508524</c:v>
                </c:pt>
              </c:numCache>
            </c:numRef>
          </c:val>
          <c:smooth val="0"/>
          <c:extLst>
            <c:ext xmlns:c16="http://schemas.microsoft.com/office/drawing/2014/chart" uri="{C3380CC4-5D6E-409C-BE32-E72D297353CC}">
              <c16:uniqueId val="{00000001-3181-4EB3-9FB9-B9E95A2F4432}"/>
            </c:ext>
          </c:extLst>
        </c:ser>
        <c:ser>
          <c:idx val="2"/>
          <c:order val="2"/>
          <c:tx>
            <c:strRef>
              <c:f>'s4 Grafdata'!$B$53</c:f>
              <c:strCache>
                <c:ptCount val="1"/>
                <c:pt idx="0">
                  <c:v>Per sysselsatt</c:v>
                </c:pt>
              </c:strCache>
            </c:strRef>
          </c:tx>
          <c:spPr>
            <a:ln w="28575" cap="rnd">
              <a:solidFill>
                <a:schemeClr val="accent3"/>
              </a:solidFill>
              <a:prstDash val="sysDot"/>
              <a:round/>
            </a:ln>
            <a:effectLst/>
          </c:spPr>
          <c:marker>
            <c:symbol val="none"/>
          </c:marker>
          <c:cat>
            <c:strRef>
              <c:f>'s4 Grafdata'!$C$41:$AQ$41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's4 Grafdata'!$C$53:$AQ$53</c:f>
              <c:numCache>
                <c:formatCode>General</c:formatCode>
                <c:ptCount val="41"/>
                <c:pt idx="0">
                  <c:v>100</c:v>
                </c:pt>
                <c:pt idx="1">
                  <c:v>103.97327914202539</c:v>
                </c:pt>
                <c:pt idx="2">
                  <c:v>102.46307810387802</c:v>
                </c:pt>
                <c:pt idx="3">
                  <c:v>103.46489793710111</c:v>
                </c:pt>
                <c:pt idx="4">
                  <c:v>102.10864776370016</c:v>
                </c:pt>
                <c:pt idx="5">
                  <c:v>105.67846666757622</c:v>
                </c:pt>
                <c:pt idx="6">
                  <c:v>101.54975028369275</c:v>
                </c:pt>
                <c:pt idx="7">
                  <c:v>104.75378089847013</c:v>
                </c:pt>
                <c:pt idx="8">
                  <c:v>102.52208862436703</c:v>
                </c:pt>
                <c:pt idx="9">
                  <c:v>104.71025303127945</c:v>
                </c:pt>
                <c:pt idx="10">
                  <c:v>102.08296663353659</c:v>
                </c:pt>
                <c:pt idx="11">
                  <c:v>104.63147370234513</c:v>
                </c:pt>
                <c:pt idx="12">
                  <c:v>103.81327786261136</c:v>
                </c:pt>
                <c:pt idx="13">
                  <c:v>107.82392336829473</c:v>
                </c:pt>
                <c:pt idx="14">
                  <c:v>106.9792757426907</c:v>
                </c:pt>
                <c:pt idx="15">
                  <c:v>106.89648129443086</c:v>
                </c:pt>
                <c:pt idx="16">
                  <c:v>106.86638164015224</c:v>
                </c:pt>
                <c:pt idx="17">
                  <c:v>108.73442671335728</c:v>
                </c:pt>
                <c:pt idx="18">
                  <c:v>107.37547367648997</c:v>
                </c:pt>
                <c:pt idx="19">
                  <c:v>109.0565293578892</c:v>
                </c:pt>
                <c:pt idx="20">
                  <c:v>108.09644497172455</c:v>
                </c:pt>
                <c:pt idx="21">
                  <c:v>112.56177849355225</c:v>
                </c:pt>
                <c:pt idx="22">
                  <c:v>113.84047245596781</c:v>
                </c:pt>
                <c:pt idx="23">
                  <c:v>112.30640424598555</c:v>
                </c:pt>
                <c:pt idx="24">
                  <c:v>107.69012397386972</c:v>
                </c:pt>
                <c:pt idx="25">
                  <c:v>116.37316446367379</c:v>
                </c:pt>
                <c:pt idx="26">
                  <c:v>108.49348023933176</c:v>
                </c:pt>
                <c:pt idx="27">
                  <c:v>111.92566517772231</c:v>
                </c:pt>
                <c:pt idx="28">
                  <c:v>109.50696097576467</c:v>
                </c:pt>
                <c:pt idx="29">
                  <c:v>119.53307179085083</c:v>
                </c:pt>
                <c:pt idx="30">
                  <c:v>118.2065328974645</c:v>
                </c:pt>
                <c:pt idx="31">
                  <c:v>119.23511456245245</c:v>
                </c:pt>
                <c:pt idx="32">
                  <c:v>121.23899376256021</c:v>
                </c:pt>
                <c:pt idx="33">
                  <c:v>120.37903128326042</c:v>
                </c:pt>
                <c:pt idx="34">
                  <c:v>122.31060755957012</c:v>
                </c:pt>
                <c:pt idx="35">
                  <c:v>118.35685270820751</c:v>
                </c:pt>
                <c:pt idx="36">
                  <c:v>120.60474859213373</c:v>
                </c:pt>
                <c:pt idx="37">
                  <c:v>124.49699238131255</c:v>
                </c:pt>
                <c:pt idx="38">
                  <c:v>125.37724182070799</c:v>
                </c:pt>
                <c:pt idx="39">
                  <c:v>128.83304831544646</c:v>
                </c:pt>
                <c:pt idx="40">
                  <c:v>124.7602950348203</c:v>
                </c:pt>
              </c:numCache>
            </c:numRef>
          </c:val>
          <c:smooth val="0"/>
          <c:extLst>
            <c:ext xmlns:c16="http://schemas.microsoft.com/office/drawing/2014/chart" uri="{C3380CC4-5D6E-409C-BE32-E72D297353CC}">
              <c16:uniqueId val="{00000002-3181-4EB3-9FB9-B9E95A2F4432}"/>
            </c:ext>
          </c:extLst>
        </c:ser>
        <c:dLbls>
          <c:showLegendKey val="0"/>
          <c:showVal val="0"/>
          <c:showCatName val="0"/>
          <c:showSerName val="0"/>
          <c:showPercent val="0"/>
          <c:showBubbleSize val="0"/>
        </c:dLbls>
        <c:smooth val="0"/>
        <c:axId val="465193192"/>
        <c:axId val="465186960"/>
      </c:lineChart>
      <c:catAx>
        <c:axId val="46519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86960"/>
        <c:crosses val="autoZero"/>
        <c:auto val="1"/>
        <c:lblAlgn val="ctr"/>
        <c:lblOffset val="100"/>
        <c:noMultiLvlLbl val="0"/>
      </c:catAx>
      <c:valAx>
        <c:axId val="465186960"/>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5193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Grafdata!$B$23:$AP$23</c:f>
              <c:numCache>
                <c:formatCode>General</c:formatCode>
                <c:ptCount val="41"/>
                <c:pt idx="0">
                  <c:v>100</c:v>
                </c:pt>
                <c:pt idx="1">
                  <c:v>111.28021486123545</c:v>
                </c:pt>
                <c:pt idx="2">
                  <c:v>78.836168307967768</c:v>
                </c:pt>
                <c:pt idx="3">
                  <c:v>91.602506714413607</c:v>
                </c:pt>
                <c:pt idx="4">
                  <c:v>131.6383169203223</c:v>
                </c:pt>
                <c:pt idx="5">
                  <c:v>140.07162041181738</c:v>
                </c:pt>
                <c:pt idx="6">
                  <c:v>116.61593554162937</c:v>
                </c:pt>
                <c:pt idx="7">
                  <c:v>157.79767233661593</c:v>
                </c:pt>
                <c:pt idx="8">
                  <c:v>156.2936436884512</c:v>
                </c:pt>
                <c:pt idx="9">
                  <c:v>165.21038495971351</c:v>
                </c:pt>
                <c:pt idx="10">
                  <c:v>138.96150402864816</c:v>
                </c:pt>
                <c:pt idx="11">
                  <c:v>198.54968666069828</c:v>
                </c:pt>
                <c:pt idx="12">
                  <c:v>202.5604297224709</c:v>
                </c:pt>
                <c:pt idx="13">
                  <c:v>236.70546105640108</c:v>
                </c:pt>
                <c:pt idx="14">
                  <c:v>210.79677708146821</c:v>
                </c:pt>
                <c:pt idx="15">
                  <c:v>211.02954341987467</c:v>
                </c:pt>
                <c:pt idx="16">
                  <c:v>266.46374216651748</c:v>
                </c:pt>
                <c:pt idx="17">
                  <c:v>296.81289167412712</c:v>
                </c:pt>
                <c:pt idx="18">
                  <c:v>262.52461951656221</c:v>
                </c:pt>
                <c:pt idx="19">
                  <c:v>269.32855863921219</c:v>
                </c:pt>
                <c:pt idx="20">
                  <c:v>303.88540734109222</c:v>
                </c:pt>
                <c:pt idx="21">
                  <c:v>317.13518352730529</c:v>
                </c:pt>
                <c:pt idx="22">
                  <c:v>227.62757385854968</c:v>
                </c:pt>
                <c:pt idx="23">
                  <c:v>293.30349149507612</c:v>
                </c:pt>
                <c:pt idx="24">
                  <c:v>246.89346463742166</c:v>
                </c:pt>
                <c:pt idx="25">
                  <c:v>257.29632945389437</c:v>
                </c:pt>
                <c:pt idx="26">
                  <c:v>197.61862130707252</c:v>
                </c:pt>
                <c:pt idx="27">
                  <c:v>246.0519247985676</c:v>
                </c:pt>
                <c:pt idx="28">
                  <c:v>208.12891674127127</c:v>
                </c:pt>
                <c:pt idx="29">
                  <c:v>226.3921217547001</c:v>
                </c:pt>
                <c:pt idx="30">
                  <c:v>159.28379588182631</c:v>
                </c:pt>
                <c:pt idx="31">
                  <c:v>252.46195165622203</c:v>
                </c:pt>
                <c:pt idx="32">
                  <c:v>212.26499552372425</c:v>
                </c:pt>
                <c:pt idx="33">
                  <c:v>223.88540734109222</c:v>
                </c:pt>
                <c:pt idx="34">
                  <c:v>183.93912264995524</c:v>
                </c:pt>
                <c:pt idx="35">
                  <c:v>230.11638316920323</c:v>
                </c:pt>
                <c:pt idx="36">
                  <c:v>275.93554162936437</c:v>
                </c:pt>
                <c:pt idx="37">
                  <c:v>262.82900626678605</c:v>
                </c:pt>
                <c:pt idx="38">
                  <c:v>197.76186213070724</c:v>
                </c:pt>
                <c:pt idx="39">
                  <c:v>276.56222023276632</c:v>
                </c:pt>
                <c:pt idx="40">
                  <c:v>245.22829006266787</c:v>
                </c:pt>
              </c:numCache>
            </c:numRef>
          </c:val>
          <c:smooth val="0"/>
          <c:extLst>
            <c:ext xmlns:c16="http://schemas.microsoft.com/office/drawing/2014/chart" uri="{C3380CC4-5D6E-409C-BE32-E72D297353CC}">
              <c16:uniqueId val="{00000000-A9D0-4B57-ADA0-5ACCC9513087}"/>
            </c:ext>
          </c:extLst>
        </c:ser>
        <c:ser>
          <c:idx val="1"/>
          <c:order val="1"/>
          <c:tx>
            <c:strRef>
              <c:f>Grafdata!$A$31</c:f>
              <c:strCache>
                <c:ptCount val="1"/>
                <c:pt idx="0">
                  <c:v>Örebro län</c:v>
                </c:pt>
              </c:strCache>
            </c:strRef>
          </c:tx>
          <c:spPr>
            <a:ln w="28575" cap="rnd">
              <a:solidFill>
                <a:schemeClr val="accent2"/>
              </a:solidFill>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Grafdata!$B$31:$AP$31</c:f>
              <c:numCache>
                <c:formatCode>General</c:formatCode>
                <c:ptCount val="41"/>
                <c:pt idx="0">
                  <c:v>100</c:v>
                </c:pt>
                <c:pt idx="1">
                  <c:v>310.5263157894737</c:v>
                </c:pt>
                <c:pt idx="2">
                  <c:v>263.15789473684208</c:v>
                </c:pt>
                <c:pt idx="3">
                  <c:v>352.63157894736844</c:v>
                </c:pt>
                <c:pt idx="4">
                  <c:v>1763.1578947368421</c:v>
                </c:pt>
                <c:pt idx="5">
                  <c:v>731.57894736842104</c:v>
                </c:pt>
                <c:pt idx="6">
                  <c:v>1005.2631578947369</c:v>
                </c:pt>
                <c:pt idx="7">
                  <c:v>2252.6315789473683</c:v>
                </c:pt>
                <c:pt idx="8">
                  <c:v>1563.1578947368421</c:v>
                </c:pt>
                <c:pt idx="9">
                  <c:v>631.57894736842104</c:v>
                </c:pt>
                <c:pt idx="10">
                  <c:v>1189.4736842105262</c:v>
                </c:pt>
                <c:pt idx="11">
                  <c:v>1994.7368421052631</c:v>
                </c:pt>
                <c:pt idx="12">
                  <c:v>5021.0526315789475</c:v>
                </c:pt>
                <c:pt idx="13">
                  <c:v>4068.4210526315787</c:v>
                </c:pt>
                <c:pt idx="14">
                  <c:v>2868.4210526315787</c:v>
                </c:pt>
                <c:pt idx="15">
                  <c:v>3631.5789473684213</c:v>
                </c:pt>
                <c:pt idx="16">
                  <c:v>4326.3157894736842</c:v>
                </c:pt>
                <c:pt idx="17">
                  <c:v>3136.8421052631579</c:v>
                </c:pt>
                <c:pt idx="18">
                  <c:v>3452.6315789473683</c:v>
                </c:pt>
                <c:pt idx="19">
                  <c:v>4426.3157894736842</c:v>
                </c:pt>
                <c:pt idx="20">
                  <c:v>3847.3684210526317</c:v>
                </c:pt>
                <c:pt idx="21">
                  <c:v>2894.7368421052633</c:v>
                </c:pt>
                <c:pt idx="22">
                  <c:v>1136.8421052631579</c:v>
                </c:pt>
                <c:pt idx="23">
                  <c:v>2610.5263157894738</c:v>
                </c:pt>
                <c:pt idx="24">
                  <c:v>1494.7368421052631</c:v>
                </c:pt>
                <c:pt idx="25">
                  <c:v>542.10526315789468</c:v>
                </c:pt>
                <c:pt idx="26">
                  <c:v>1357.8947368421052</c:v>
                </c:pt>
                <c:pt idx="27">
                  <c:v>2210.5263157894738</c:v>
                </c:pt>
                <c:pt idx="28">
                  <c:v>526.31578947368416</c:v>
                </c:pt>
                <c:pt idx="29">
                  <c:v>2926.3157894736842</c:v>
                </c:pt>
                <c:pt idx="30">
                  <c:v>1194.7368421052631</c:v>
                </c:pt>
                <c:pt idx="31">
                  <c:v>1126.3157894736842</c:v>
                </c:pt>
                <c:pt idx="32">
                  <c:v>2163.1578947368421</c:v>
                </c:pt>
                <c:pt idx="33">
                  <c:v>2984.2105263157896</c:v>
                </c:pt>
                <c:pt idx="34">
                  <c:v>2505.2631578947367</c:v>
                </c:pt>
                <c:pt idx="35">
                  <c:v>1289.4736842105262</c:v>
                </c:pt>
                <c:pt idx="36">
                  <c:v>784.21052631578948</c:v>
                </c:pt>
                <c:pt idx="37">
                  <c:v>1542.1052631578948</c:v>
                </c:pt>
                <c:pt idx="38">
                  <c:v>821.0526315789474</c:v>
                </c:pt>
                <c:pt idx="39">
                  <c:v>257.89473684210526</c:v>
                </c:pt>
                <c:pt idx="40">
                  <c:v>431.57894736842104</c:v>
                </c:pt>
              </c:numCache>
            </c:numRef>
          </c:val>
          <c:smooth val="0"/>
          <c:extLst>
            <c:ext xmlns:c16="http://schemas.microsoft.com/office/drawing/2014/chart" uri="{C3380CC4-5D6E-409C-BE32-E72D297353CC}">
              <c16:uniqueId val="{00000001-A9D0-4B57-ADA0-5ACCC9513087}"/>
            </c:ext>
          </c:extLst>
        </c:ser>
        <c:ser>
          <c:idx val="2"/>
          <c:order val="2"/>
          <c:tx>
            <c:strRef>
              <c:f>Grafdata!$A$32</c:f>
              <c:strCache>
                <c:ptCount val="1"/>
                <c:pt idx="0">
                  <c:v>Örebro kommun</c:v>
                </c:pt>
              </c:strCache>
            </c:strRef>
          </c:tx>
          <c:spPr>
            <a:ln w="28575" cap="rnd">
              <a:solidFill>
                <a:schemeClr val="accent3"/>
              </a:solidFill>
              <a:prstDash val="sysDot"/>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Grafdata!$B$32:$AP$32</c:f>
              <c:numCache>
                <c:formatCode>General</c:formatCode>
                <c:ptCount val="41"/>
                <c:pt idx="0">
                  <c:v>100</c:v>
                </c:pt>
                <c:pt idx="1">
                  <c:v>362.5</c:v>
                </c:pt>
                <c:pt idx="2">
                  <c:v>375</c:v>
                </c:pt>
                <c:pt idx="3">
                  <c:v>612.5</c:v>
                </c:pt>
                <c:pt idx="4">
                  <c:v>3162.5</c:v>
                </c:pt>
                <c:pt idx="5">
                  <c:v>1225</c:v>
                </c:pt>
                <c:pt idx="6">
                  <c:v>1950</c:v>
                </c:pt>
                <c:pt idx="7">
                  <c:v>4625</c:v>
                </c:pt>
                <c:pt idx="8">
                  <c:v>3200</c:v>
                </c:pt>
                <c:pt idx="9">
                  <c:v>1112.5</c:v>
                </c:pt>
                <c:pt idx="10">
                  <c:v>2250</c:v>
                </c:pt>
                <c:pt idx="11">
                  <c:v>3950</c:v>
                </c:pt>
                <c:pt idx="12">
                  <c:v>10812.5</c:v>
                </c:pt>
                <c:pt idx="13">
                  <c:v>8425</c:v>
                </c:pt>
                <c:pt idx="14">
                  <c:v>5850</c:v>
                </c:pt>
                <c:pt idx="15">
                  <c:v>7862.5</c:v>
                </c:pt>
                <c:pt idx="16">
                  <c:v>9225</c:v>
                </c:pt>
                <c:pt idx="17">
                  <c:v>6650</c:v>
                </c:pt>
                <c:pt idx="18">
                  <c:v>7312.5</c:v>
                </c:pt>
                <c:pt idx="19">
                  <c:v>9075</c:v>
                </c:pt>
                <c:pt idx="20">
                  <c:v>7962.5</c:v>
                </c:pt>
                <c:pt idx="21">
                  <c:v>5337.5</c:v>
                </c:pt>
                <c:pt idx="22">
                  <c:v>1250</c:v>
                </c:pt>
                <c:pt idx="23">
                  <c:v>3162.5</c:v>
                </c:pt>
                <c:pt idx="24">
                  <c:v>2712.5</c:v>
                </c:pt>
                <c:pt idx="25">
                  <c:v>837.5</c:v>
                </c:pt>
                <c:pt idx="26">
                  <c:v>2450</c:v>
                </c:pt>
                <c:pt idx="27">
                  <c:v>4362.5</c:v>
                </c:pt>
                <c:pt idx="28">
                  <c:v>875</c:v>
                </c:pt>
                <c:pt idx="29">
                  <c:v>5075</c:v>
                </c:pt>
                <c:pt idx="30">
                  <c:v>1800</c:v>
                </c:pt>
                <c:pt idx="31">
                  <c:v>1287.5</c:v>
                </c:pt>
                <c:pt idx="32">
                  <c:v>2237.5</c:v>
                </c:pt>
                <c:pt idx="33">
                  <c:v>6850</c:v>
                </c:pt>
                <c:pt idx="34">
                  <c:v>5262.5</c:v>
                </c:pt>
                <c:pt idx="35">
                  <c:v>2050</c:v>
                </c:pt>
                <c:pt idx="36">
                  <c:v>1337.5</c:v>
                </c:pt>
                <c:pt idx="37">
                  <c:v>3212.5</c:v>
                </c:pt>
                <c:pt idx="38">
                  <c:v>1425</c:v>
                </c:pt>
                <c:pt idx="39">
                  <c:v>0</c:v>
                </c:pt>
                <c:pt idx="40">
                  <c:v>175</c:v>
                </c:pt>
              </c:numCache>
            </c:numRef>
          </c:val>
          <c:smooth val="0"/>
          <c:extLst>
            <c:ext xmlns:c16="http://schemas.microsoft.com/office/drawing/2014/chart" uri="{C3380CC4-5D6E-409C-BE32-E72D297353CC}">
              <c16:uniqueId val="{00000002-A9D0-4B57-ADA0-5ACCC9513087}"/>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numRef>
              <c:f>Grafdata!$B$20:$L$20</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Grafdata!$B$21:$L$21</c:f>
              <c:numCache>
                <c:formatCode>General</c:formatCode>
                <c:ptCount val="11"/>
                <c:pt idx="0">
                  <c:v>100</c:v>
                </c:pt>
                <c:pt idx="1">
                  <c:v>98.19373977522342</c:v>
                </c:pt>
                <c:pt idx="2">
                  <c:v>101.84728477807344</c:v>
                </c:pt>
                <c:pt idx="3">
                  <c:v>109.23447098601191</c:v>
                </c:pt>
                <c:pt idx="4">
                  <c:v>115.60076288038745</c:v>
                </c:pt>
                <c:pt idx="5">
                  <c:v>118.91947971915607</c:v>
                </c:pt>
                <c:pt idx="6">
                  <c:v>130.29204192831403</c:v>
                </c:pt>
                <c:pt idx="7">
                  <c:v>130.89528594656122</c:v>
                </c:pt>
                <c:pt idx="8">
                  <c:v>110.58436187426199</c:v>
                </c:pt>
                <c:pt idx="9">
                  <c:v>68.782606891338361</c:v>
                </c:pt>
                <c:pt idx="10">
                  <c:v>111.95543635003261</c:v>
                </c:pt>
              </c:numCache>
            </c:numRef>
          </c:val>
          <c:smooth val="0"/>
          <c:extLst>
            <c:ext xmlns:c16="http://schemas.microsoft.com/office/drawing/2014/chart" uri="{C3380CC4-5D6E-409C-BE32-E72D297353CC}">
              <c16:uniqueId val="{00000000-7BEA-45A4-8EF7-B791D8FEB8CC}"/>
            </c:ext>
          </c:extLst>
        </c:ser>
        <c:ser>
          <c:idx val="1"/>
          <c:order val="1"/>
          <c:tx>
            <c:strRef>
              <c:f>Grafdata!$A$29</c:f>
              <c:strCache>
                <c:ptCount val="1"/>
                <c:pt idx="0">
                  <c:v>Örebro län</c:v>
                </c:pt>
              </c:strCache>
            </c:strRef>
          </c:tx>
          <c:spPr>
            <a:ln w="28575" cap="rnd">
              <a:solidFill>
                <a:schemeClr val="accent2"/>
              </a:solidFill>
              <a:round/>
            </a:ln>
            <a:effectLst/>
          </c:spPr>
          <c:marker>
            <c:symbol val="none"/>
          </c:marker>
          <c:cat>
            <c:numRef>
              <c:f>Grafdata!$B$20:$L$20</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Grafdata!$B$29:$L$29</c:f>
              <c:numCache>
                <c:formatCode>General</c:formatCode>
                <c:ptCount val="11"/>
                <c:pt idx="0">
                  <c:v>100</c:v>
                </c:pt>
                <c:pt idx="1">
                  <c:v>94.765222976555904</c:v>
                </c:pt>
                <c:pt idx="2">
                  <c:v>92.169120118303425</c:v>
                </c:pt>
                <c:pt idx="3">
                  <c:v>104.71197149963031</c:v>
                </c:pt>
                <c:pt idx="4">
                  <c:v>110.65178911518899</c:v>
                </c:pt>
                <c:pt idx="5">
                  <c:v>118.54689938981127</c:v>
                </c:pt>
                <c:pt idx="6">
                  <c:v>121.23710724235023</c:v>
                </c:pt>
                <c:pt idx="7">
                  <c:v>124.74139798197068</c:v>
                </c:pt>
                <c:pt idx="8">
                  <c:v>104.3250954120081</c:v>
                </c:pt>
                <c:pt idx="9">
                  <c:v>58.404845660340719</c:v>
                </c:pt>
                <c:pt idx="10">
                  <c:v>96.107339442689309</c:v>
                </c:pt>
              </c:numCache>
            </c:numRef>
          </c:val>
          <c:smooth val="0"/>
          <c:extLst>
            <c:ext xmlns:c16="http://schemas.microsoft.com/office/drawing/2014/chart" uri="{C3380CC4-5D6E-409C-BE32-E72D297353CC}">
              <c16:uniqueId val="{00000001-7BEA-45A4-8EF7-B791D8FEB8CC}"/>
            </c:ext>
          </c:extLst>
        </c:ser>
        <c:ser>
          <c:idx val="2"/>
          <c:order val="2"/>
          <c:tx>
            <c:strRef>
              <c:f>Grafdata!$A$30</c:f>
              <c:strCache>
                <c:ptCount val="1"/>
                <c:pt idx="0">
                  <c:v>Örebro kommun</c:v>
                </c:pt>
              </c:strCache>
            </c:strRef>
          </c:tx>
          <c:spPr>
            <a:ln w="28575" cap="rnd">
              <a:solidFill>
                <a:schemeClr val="accent3"/>
              </a:solidFill>
              <a:prstDash val="sysDot"/>
              <a:round/>
            </a:ln>
            <a:effectLst/>
          </c:spPr>
          <c:marker>
            <c:symbol val="none"/>
          </c:marker>
          <c:cat>
            <c:numRef>
              <c:f>Grafdata!$B$20:$L$20</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Grafdata!$B$30:$L$30</c:f>
              <c:numCache>
                <c:formatCode>General</c:formatCode>
                <c:ptCount val="11"/>
                <c:pt idx="0">
                  <c:v>100</c:v>
                </c:pt>
                <c:pt idx="1">
                  <c:v>94.627895515032037</c:v>
                </c:pt>
                <c:pt idx="2">
                  <c:v>91.944581348228468</c:v>
                </c:pt>
                <c:pt idx="3">
                  <c:v>109.31493346476097</c:v>
                </c:pt>
                <c:pt idx="4">
                  <c:v>112.23372214007995</c:v>
                </c:pt>
                <c:pt idx="5">
                  <c:v>123.4894036471168</c:v>
                </c:pt>
                <c:pt idx="6">
                  <c:v>129.36202836646405</c:v>
                </c:pt>
                <c:pt idx="7">
                  <c:v>131.33015716554405</c:v>
                </c:pt>
                <c:pt idx="8">
                  <c:v>112.18662723837687</c:v>
                </c:pt>
                <c:pt idx="9">
                  <c:v>56.302502601171895</c:v>
                </c:pt>
                <c:pt idx="10">
                  <c:v>95.620174141613276</c:v>
                </c:pt>
              </c:numCache>
            </c:numRef>
          </c:val>
          <c:smooth val="0"/>
          <c:extLst>
            <c:ext xmlns:c16="http://schemas.microsoft.com/office/drawing/2014/chart" uri="{C3380CC4-5D6E-409C-BE32-E72D297353CC}">
              <c16:uniqueId val="{00000002-7BEA-45A4-8EF7-B791D8FEB8CC}"/>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Grafdata!$B$45</c:f>
              <c:strCache>
                <c:ptCount val="1"/>
                <c:pt idx="0">
                  <c:v>Privat sektor</c:v>
                </c:pt>
              </c:strCache>
            </c:strRef>
          </c:tx>
          <c:spPr>
            <a:ln w="28575" cap="rnd">
              <a:solidFill>
                <a:schemeClr val="accent1"/>
              </a:solidFill>
              <a:round/>
            </a:ln>
            <a:effectLst/>
          </c:spPr>
          <c:marker>
            <c:symbol val="none"/>
          </c:marker>
          <c:cat>
            <c:strRef>
              <c:f>Grafdata!$C$32:$AQ$32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Grafdata!$C$45:$AQ$45</c:f>
              <c:numCache>
                <c:formatCode>General</c:formatCode>
                <c:ptCount val="41"/>
                <c:pt idx="0">
                  <c:v>100</c:v>
                </c:pt>
                <c:pt idx="1">
                  <c:v>108.20908153163832</c:v>
                </c:pt>
                <c:pt idx="2">
                  <c:v>106.32171531875876</c:v>
                </c:pt>
                <c:pt idx="3">
                  <c:v>105.27136993701073</c:v>
                </c:pt>
                <c:pt idx="4">
                  <c:v>100.89777631034551</c:v>
                </c:pt>
                <c:pt idx="5">
                  <c:v>107.70530945164094</c:v>
                </c:pt>
                <c:pt idx="6">
                  <c:v>106.39683129141528</c:v>
                </c:pt>
                <c:pt idx="7">
                  <c:v>106.59388606578733</c:v>
                </c:pt>
                <c:pt idx="8">
                  <c:v>103.12722855585416</c:v>
                </c:pt>
                <c:pt idx="9">
                  <c:v>111.07412878838662</c:v>
                </c:pt>
                <c:pt idx="10">
                  <c:v>109.77806497268993</c:v>
                </c:pt>
                <c:pt idx="11">
                  <c:v>109.80815167610739</c:v>
                </c:pt>
                <c:pt idx="12">
                  <c:v>108.38040748541495</c:v>
                </c:pt>
                <c:pt idx="13">
                  <c:v>117.14855992517062</c:v>
                </c:pt>
                <c:pt idx="14">
                  <c:v>114.27982267932484</c:v>
                </c:pt>
                <c:pt idx="15">
                  <c:v>114.80436775055472</c:v>
                </c:pt>
                <c:pt idx="16">
                  <c:v>113.4963817554043</c:v>
                </c:pt>
                <c:pt idx="17">
                  <c:v>121.16384630572844</c:v>
                </c:pt>
                <c:pt idx="18">
                  <c:v>119.23189923677801</c:v>
                </c:pt>
                <c:pt idx="19">
                  <c:v>120.64212853115158</c:v>
                </c:pt>
                <c:pt idx="20">
                  <c:v>117.35863465500958</c:v>
                </c:pt>
                <c:pt idx="21">
                  <c:v>126.26979993954401</c:v>
                </c:pt>
                <c:pt idx="22">
                  <c:v>125.59632742764752</c:v>
                </c:pt>
                <c:pt idx="23">
                  <c:v>126.75342416928355</c:v>
                </c:pt>
                <c:pt idx="24">
                  <c:v>123.71234925900052</c:v>
                </c:pt>
                <c:pt idx="25">
                  <c:v>132.69053216083122</c:v>
                </c:pt>
                <c:pt idx="26">
                  <c:v>130.21945234630672</c:v>
                </c:pt>
                <c:pt idx="27">
                  <c:v>130.58800957887985</c:v>
                </c:pt>
                <c:pt idx="28">
                  <c:v>128.13136790119407</c:v>
                </c:pt>
                <c:pt idx="29">
                  <c:v>137.00287991663865</c:v>
                </c:pt>
                <c:pt idx="30">
                  <c:v>134.62001491252482</c:v>
                </c:pt>
                <c:pt idx="31">
                  <c:v>133.602661538143</c:v>
                </c:pt>
                <c:pt idx="32">
                  <c:v>132.15739461585892</c:v>
                </c:pt>
                <c:pt idx="33">
                  <c:v>135.30541145673394</c:v>
                </c:pt>
                <c:pt idx="34">
                  <c:v>132.7369210723939</c:v>
                </c:pt>
                <c:pt idx="35">
                  <c:v>133.45643658890799</c:v>
                </c:pt>
                <c:pt idx="36">
                  <c:v>133.44849703294705</c:v>
                </c:pt>
                <c:pt idx="37">
                  <c:v>144.04525178249989</c:v>
                </c:pt>
                <c:pt idx="38">
                  <c:v>141.23093603224399</c:v>
                </c:pt>
                <c:pt idx="39">
                  <c:v>141.60843969666666</c:v>
                </c:pt>
                <c:pt idx="40">
                  <c:v>139.66037262781316</c:v>
                </c:pt>
              </c:numCache>
            </c:numRef>
          </c:val>
          <c:smooth val="0"/>
          <c:extLst>
            <c:ext xmlns:c16="http://schemas.microsoft.com/office/drawing/2014/chart" uri="{C3380CC4-5D6E-409C-BE32-E72D297353CC}">
              <c16:uniqueId val="{00000000-13A1-4F83-B1C7-776489FECF76}"/>
            </c:ext>
          </c:extLst>
        </c:ser>
        <c:ser>
          <c:idx val="1"/>
          <c:order val="1"/>
          <c:tx>
            <c:strRef>
              <c:f>Grafdata!$B$46</c:f>
              <c:strCache>
                <c:ptCount val="1"/>
                <c:pt idx="0">
                  <c:v>Industri</c:v>
                </c:pt>
              </c:strCache>
            </c:strRef>
          </c:tx>
          <c:spPr>
            <a:ln w="28575" cap="rnd">
              <a:solidFill>
                <a:schemeClr val="accent2"/>
              </a:solidFill>
              <a:prstDash val="sysDot"/>
              <a:round/>
            </a:ln>
            <a:effectLst/>
          </c:spPr>
          <c:marker>
            <c:symbol val="none"/>
          </c:marker>
          <c:cat>
            <c:strRef>
              <c:f>Grafdata!$C$32:$AQ$32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Grafdata!$C$46:$AQ$46</c:f>
              <c:numCache>
                <c:formatCode>General</c:formatCode>
                <c:ptCount val="41"/>
                <c:pt idx="0">
                  <c:v>100</c:v>
                </c:pt>
                <c:pt idx="1">
                  <c:v>110.32981304482989</c:v>
                </c:pt>
                <c:pt idx="2">
                  <c:v>103.14590269706152</c:v>
                </c:pt>
                <c:pt idx="3">
                  <c:v>101.15498594531722</c:v>
                </c:pt>
                <c:pt idx="4">
                  <c:v>100.91626532811792</c:v>
                </c:pt>
                <c:pt idx="5">
                  <c:v>107.23336215653008</c:v>
                </c:pt>
                <c:pt idx="6">
                  <c:v>100.24364903950081</c:v>
                </c:pt>
                <c:pt idx="7">
                  <c:v>100.77985950464277</c:v>
                </c:pt>
                <c:pt idx="8">
                  <c:v>100.04028042441666</c:v>
                </c:pt>
                <c:pt idx="9">
                  <c:v>105.26507744715894</c:v>
                </c:pt>
                <c:pt idx="10">
                  <c:v>98.87736794202965</c:v>
                </c:pt>
                <c:pt idx="11">
                  <c:v>99.362597738405881</c:v>
                </c:pt>
                <c:pt idx="12">
                  <c:v>100.62495633238305</c:v>
                </c:pt>
                <c:pt idx="13">
                  <c:v>108.87853602716223</c:v>
                </c:pt>
                <c:pt idx="14">
                  <c:v>101.03040499516867</c:v>
                </c:pt>
                <c:pt idx="15">
                  <c:v>101.21298616288594</c:v>
                </c:pt>
                <c:pt idx="16">
                  <c:v>104.0970761074328</c:v>
                </c:pt>
                <c:pt idx="17">
                  <c:v>110.01196066481295</c:v>
                </c:pt>
                <c:pt idx="18">
                  <c:v>102.77077966377199</c:v>
                </c:pt>
                <c:pt idx="19">
                  <c:v>103.98588464416052</c:v>
                </c:pt>
                <c:pt idx="20">
                  <c:v>104.96187696612256</c:v>
                </c:pt>
                <c:pt idx="21">
                  <c:v>112.52109127451877</c:v>
                </c:pt>
                <c:pt idx="22">
                  <c:v>106.96213278394131</c:v>
                </c:pt>
                <c:pt idx="23">
                  <c:v>107.78806781084651</c:v>
                </c:pt>
                <c:pt idx="24">
                  <c:v>109.13745893336353</c:v>
                </c:pt>
                <c:pt idx="25">
                  <c:v>116.27986061444243</c:v>
                </c:pt>
                <c:pt idx="26">
                  <c:v>108.14803441223576</c:v>
                </c:pt>
                <c:pt idx="27">
                  <c:v>109.34404455170134</c:v>
                </c:pt>
                <c:pt idx="28">
                  <c:v>110.47173720011369</c:v>
                </c:pt>
                <c:pt idx="29">
                  <c:v>119.75422148891995</c:v>
                </c:pt>
                <c:pt idx="30">
                  <c:v>110.96014051959285</c:v>
                </c:pt>
                <c:pt idx="31">
                  <c:v>109.86281928441151</c:v>
                </c:pt>
                <c:pt idx="32">
                  <c:v>112.88630323299519</c:v>
                </c:pt>
                <c:pt idx="33">
                  <c:v>116.19737396926159</c:v>
                </c:pt>
                <c:pt idx="34">
                  <c:v>108.00198592949208</c:v>
                </c:pt>
                <c:pt idx="35">
                  <c:v>109.12128618893205</c:v>
                </c:pt>
                <c:pt idx="36">
                  <c:v>117.13911991351674</c:v>
                </c:pt>
                <c:pt idx="37">
                  <c:v>125.12185790972271</c:v>
                </c:pt>
                <c:pt idx="38">
                  <c:v>114.50998586331202</c:v>
                </c:pt>
                <c:pt idx="39">
                  <c:v>115.99261274157746</c:v>
                </c:pt>
                <c:pt idx="40">
                  <c:v>119.29474283584432</c:v>
                </c:pt>
              </c:numCache>
            </c:numRef>
          </c:val>
          <c:smooth val="0"/>
          <c:extLst>
            <c:ext xmlns:c16="http://schemas.microsoft.com/office/drawing/2014/chart" uri="{C3380CC4-5D6E-409C-BE32-E72D297353CC}">
              <c16:uniqueId val="{00000001-13A1-4F83-B1C7-776489FECF76}"/>
            </c:ext>
          </c:extLst>
        </c:ser>
        <c:ser>
          <c:idx val="2"/>
          <c:order val="2"/>
          <c:tx>
            <c:strRef>
              <c:f>Grafdata!$B$47</c:f>
              <c:strCache>
                <c:ptCount val="1"/>
                <c:pt idx="0">
                  <c:v>Tjänster</c:v>
                </c:pt>
              </c:strCache>
            </c:strRef>
          </c:tx>
          <c:spPr>
            <a:ln w="28575" cap="rnd">
              <a:solidFill>
                <a:schemeClr val="accent3"/>
              </a:solidFill>
              <a:prstDash val="sysDash"/>
              <a:round/>
            </a:ln>
            <a:effectLst/>
          </c:spPr>
          <c:marker>
            <c:symbol val="none"/>
          </c:marker>
          <c:cat>
            <c:strRef>
              <c:f>Grafdata!$C$32:$AQ$32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Grafdata!$C$47:$AQ$47</c:f>
              <c:numCache>
                <c:formatCode>General</c:formatCode>
                <c:ptCount val="41"/>
                <c:pt idx="0">
                  <c:v>100</c:v>
                </c:pt>
                <c:pt idx="1">
                  <c:v>106.04981882353756</c:v>
                </c:pt>
                <c:pt idx="2">
                  <c:v>107.21687255561037</c:v>
                </c:pt>
                <c:pt idx="3">
                  <c:v>106.26397299048156</c:v>
                </c:pt>
                <c:pt idx="4">
                  <c:v>101.36965709310441</c:v>
                </c:pt>
                <c:pt idx="5">
                  <c:v>108.449660607113</c:v>
                </c:pt>
                <c:pt idx="6">
                  <c:v>110.06647146968591</c:v>
                </c:pt>
                <c:pt idx="7">
                  <c:v>109.5088954566374</c:v>
                </c:pt>
                <c:pt idx="8">
                  <c:v>106.05145817798699</c:v>
                </c:pt>
                <c:pt idx="9">
                  <c:v>114.19210792337137</c:v>
                </c:pt>
                <c:pt idx="10">
                  <c:v>116.03632608741924</c:v>
                </c:pt>
                <c:pt idx="11">
                  <c:v>115.27879126763702</c:v>
                </c:pt>
                <c:pt idx="12">
                  <c:v>113.82923147192744</c:v>
                </c:pt>
                <c:pt idx="13">
                  <c:v>121.62886057710745</c:v>
                </c:pt>
                <c:pt idx="14">
                  <c:v>122.12417922752708</c:v>
                </c:pt>
                <c:pt idx="15">
                  <c:v>121.68125566862925</c:v>
                </c:pt>
                <c:pt idx="16">
                  <c:v>120.0148733663702</c:v>
                </c:pt>
                <c:pt idx="17">
                  <c:v>127.43992459241521</c:v>
                </c:pt>
                <c:pt idx="18">
                  <c:v>128.52065306150587</c:v>
                </c:pt>
                <c:pt idx="19">
                  <c:v>128.52849680094968</c:v>
                </c:pt>
                <c:pt idx="20">
                  <c:v>125.06155497444716</c:v>
                </c:pt>
                <c:pt idx="21">
                  <c:v>132.69005042904297</c:v>
                </c:pt>
                <c:pt idx="22">
                  <c:v>135.02325963008474</c:v>
                </c:pt>
                <c:pt idx="23">
                  <c:v>134.93333826173046</c:v>
                </c:pt>
                <c:pt idx="24">
                  <c:v>131.06151748969054</c:v>
                </c:pt>
                <c:pt idx="25">
                  <c:v>139.63633258300078</c:v>
                </c:pt>
                <c:pt idx="26">
                  <c:v>140.45661026877895</c:v>
                </c:pt>
                <c:pt idx="27">
                  <c:v>139.44041891605156</c:v>
                </c:pt>
                <c:pt idx="28">
                  <c:v>136.60843012193445</c:v>
                </c:pt>
                <c:pt idx="29">
                  <c:v>143.97354922813886</c:v>
                </c:pt>
                <c:pt idx="30">
                  <c:v>145.75825710769033</c:v>
                </c:pt>
                <c:pt idx="31">
                  <c:v>143.49015906212128</c:v>
                </c:pt>
                <c:pt idx="32">
                  <c:v>141.27495695948676</c:v>
                </c:pt>
                <c:pt idx="33">
                  <c:v>142.87369640035402</c:v>
                </c:pt>
                <c:pt idx="34">
                  <c:v>144.03385008963244</c:v>
                </c:pt>
                <c:pt idx="35">
                  <c:v>143.36738857425041</c:v>
                </c:pt>
                <c:pt idx="36">
                  <c:v>140.66561279343807</c:v>
                </c:pt>
                <c:pt idx="37">
                  <c:v>151.22080677870494</c:v>
                </c:pt>
                <c:pt idx="38">
                  <c:v>153.23161893008631</c:v>
                </c:pt>
                <c:pt idx="39">
                  <c:v>151.88062123038088</c:v>
                </c:pt>
                <c:pt idx="40">
                  <c:v>149.2026927876822</c:v>
                </c:pt>
              </c:numCache>
            </c:numRef>
          </c:val>
          <c:smooth val="0"/>
          <c:extLst>
            <c:ext xmlns:c16="http://schemas.microsoft.com/office/drawing/2014/chart" uri="{C3380CC4-5D6E-409C-BE32-E72D297353CC}">
              <c16:uniqueId val="{00000002-13A1-4F83-B1C7-776489FECF76}"/>
            </c:ext>
          </c:extLst>
        </c:ser>
        <c:ser>
          <c:idx val="3"/>
          <c:order val="3"/>
          <c:tx>
            <c:strRef>
              <c:f>Grafdata!$B$48</c:f>
              <c:strCache>
                <c:ptCount val="1"/>
                <c:pt idx="0">
                  <c:v>Övrigt</c:v>
                </c:pt>
              </c:strCache>
            </c:strRef>
          </c:tx>
          <c:spPr>
            <a:ln w="28575" cap="rnd">
              <a:solidFill>
                <a:schemeClr val="accent4"/>
              </a:solidFill>
              <a:prstDash val="dash"/>
              <a:round/>
            </a:ln>
            <a:effectLst/>
          </c:spPr>
          <c:marker>
            <c:symbol val="none"/>
          </c:marker>
          <c:cat>
            <c:strRef>
              <c:f>Grafdata!$C$32:$AQ$32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Grafdata!$C$48:$AQ$48</c:f>
              <c:numCache>
                <c:formatCode>General</c:formatCode>
                <c:ptCount val="41"/>
                <c:pt idx="0">
                  <c:v>100</c:v>
                </c:pt>
                <c:pt idx="1">
                  <c:v>112.81991169671797</c:v>
                </c:pt>
                <c:pt idx="2">
                  <c:v>110.97532943296994</c:v>
                </c:pt>
                <c:pt idx="3">
                  <c:v>112.13201726344298</c:v>
                </c:pt>
                <c:pt idx="4">
                  <c:v>98.512442380594848</c:v>
                </c:pt>
                <c:pt idx="5">
                  <c:v>105.37512263058103</c:v>
                </c:pt>
                <c:pt idx="6">
                  <c:v>105.84738686888113</c:v>
                </c:pt>
                <c:pt idx="7">
                  <c:v>108.80503614966366</c:v>
                </c:pt>
                <c:pt idx="8">
                  <c:v>97.497219570871692</c:v>
                </c:pt>
                <c:pt idx="9">
                  <c:v>112.26778817912954</c:v>
                </c:pt>
                <c:pt idx="10">
                  <c:v>110.00437735214805</c:v>
                </c:pt>
                <c:pt idx="11">
                  <c:v>112.6265702244653</c:v>
                </c:pt>
                <c:pt idx="12">
                  <c:v>103.61677344992341</c:v>
                </c:pt>
                <c:pt idx="13">
                  <c:v>118.64323465501764</c:v>
                </c:pt>
                <c:pt idx="14">
                  <c:v>113.38016633402532</c:v>
                </c:pt>
                <c:pt idx="15">
                  <c:v>119.66438987490862</c:v>
                </c:pt>
                <c:pt idx="16">
                  <c:v>108.14453464738607</c:v>
                </c:pt>
                <c:pt idx="17">
                  <c:v>122.02013320767527</c:v>
                </c:pt>
                <c:pt idx="18">
                  <c:v>120.37358531890678</c:v>
                </c:pt>
                <c:pt idx="19">
                  <c:v>129.27351085279201</c:v>
                </c:pt>
                <c:pt idx="20">
                  <c:v>114.72068944332781</c:v>
                </c:pt>
                <c:pt idx="21">
                  <c:v>133.83668922430539</c:v>
                </c:pt>
                <c:pt idx="22">
                  <c:v>132.26692374513078</c:v>
                </c:pt>
                <c:pt idx="23">
                  <c:v>140.53461813902331</c:v>
                </c:pt>
                <c:pt idx="24">
                  <c:v>129.04935778945091</c:v>
                </c:pt>
                <c:pt idx="25">
                  <c:v>145.2691018570292</c:v>
                </c:pt>
                <c:pt idx="26">
                  <c:v>142.71073919953201</c:v>
                </c:pt>
                <c:pt idx="27">
                  <c:v>147.55869074317496</c:v>
                </c:pt>
                <c:pt idx="28">
                  <c:v>136.71165905873474</c:v>
                </c:pt>
                <c:pt idx="29">
                  <c:v>151.85398027832906</c:v>
                </c:pt>
                <c:pt idx="30">
                  <c:v>147.19802723503588</c:v>
                </c:pt>
                <c:pt idx="31">
                  <c:v>152.59163286436373</c:v>
                </c:pt>
                <c:pt idx="32">
                  <c:v>142.17781273205497</c:v>
                </c:pt>
                <c:pt idx="33">
                  <c:v>152.51772170376677</c:v>
                </c:pt>
                <c:pt idx="34">
                  <c:v>147.60370483591771</c:v>
                </c:pt>
                <c:pt idx="35">
                  <c:v>154.03121236719466</c:v>
                </c:pt>
                <c:pt idx="36">
                  <c:v>144.3964108272767</c:v>
                </c:pt>
                <c:pt idx="37">
                  <c:v>162.67098582489768</c:v>
                </c:pt>
                <c:pt idx="38">
                  <c:v>158.2962935888925</c:v>
                </c:pt>
                <c:pt idx="39">
                  <c:v>164.05859917602885</c:v>
                </c:pt>
                <c:pt idx="40">
                  <c:v>150.71006600200789</c:v>
                </c:pt>
              </c:numCache>
            </c:numRef>
          </c:val>
          <c:smooth val="0"/>
          <c:extLst>
            <c:ext xmlns:c16="http://schemas.microsoft.com/office/drawing/2014/chart" uri="{C3380CC4-5D6E-409C-BE32-E72D297353CC}">
              <c16:uniqueId val="{00000003-13A1-4F83-B1C7-776489FECF76}"/>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ax val="20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Grafdata!$A$28</c:f>
              <c:strCache>
                <c:ptCount val="1"/>
                <c:pt idx="0">
                  <c:v>Örebro län</c:v>
                </c:pt>
              </c:strCache>
            </c:strRef>
          </c:tx>
          <c:spPr>
            <a:ln w="28575" cap="rnd">
              <a:solidFill>
                <a:schemeClr val="accent2"/>
              </a:solidFill>
              <a:prstDash val="solid"/>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Grafdata!$B$28:$AP$28</c:f>
              <c:numCache>
                <c:formatCode>General</c:formatCode>
                <c:ptCount val="41"/>
                <c:pt idx="0">
                  <c:v>361.75</c:v>
                </c:pt>
                <c:pt idx="1">
                  <c:v>350.25</c:v>
                </c:pt>
                <c:pt idx="2">
                  <c:v>361</c:v>
                </c:pt>
                <c:pt idx="3">
                  <c:v>351.5</c:v>
                </c:pt>
                <c:pt idx="4">
                  <c:v>337.75</c:v>
                </c:pt>
                <c:pt idx="5">
                  <c:v>332.75</c:v>
                </c:pt>
                <c:pt idx="6">
                  <c:v>331.5</c:v>
                </c:pt>
                <c:pt idx="7">
                  <c:v>334</c:v>
                </c:pt>
                <c:pt idx="8">
                  <c:v>325.75</c:v>
                </c:pt>
                <c:pt idx="9">
                  <c:v>329.25</c:v>
                </c:pt>
                <c:pt idx="10">
                  <c:v>328</c:v>
                </c:pt>
                <c:pt idx="11">
                  <c:v>339.5</c:v>
                </c:pt>
                <c:pt idx="12">
                  <c:v>355.25</c:v>
                </c:pt>
                <c:pt idx="13">
                  <c:v>363.5</c:v>
                </c:pt>
                <c:pt idx="14">
                  <c:v>371.75</c:v>
                </c:pt>
                <c:pt idx="15">
                  <c:v>376.25</c:v>
                </c:pt>
                <c:pt idx="16">
                  <c:v>389</c:v>
                </c:pt>
                <c:pt idx="17">
                  <c:v>400</c:v>
                </c:pt>
                <c:pt idx="18">
                  <c:v>401</c:v>
                </c:pt>
                <c:pt idx="19">
                  <c:v>411</c:v>
                </c:pt>
                <c:pt idx="20">
                  <c:v>412</c:v>
                </c:pt>
                <c:pt idx="21">
                  <c:v>412.5</c:v>
                </c:pt>
                <c:pt idx="22">
                  <c:v>414.5</c:v>
                </c:pt>
                <c:pt idx="23">
                  <c:v>411.75</c:v>
                </c:pt>
                <c:pt idx="24">
                  <c:v>385.75</c:v>
                </c:pt>
                <c:pt idx="25">
                  <c:v>376.75</c:v>
                </c:pt>
                <c:pt idx="26">
                  <c:v>375.5</c:v>
                </c:pt>
                <c:pt idx="27">
                  <c:v>368.75</c:v>
                </c:pt>
                <c:pt idx="28">
                  <c:v>391.75</c:v>
                </c:pt>
                <c:pt idx="29">
                  <c:v>375.25</c:v>
                </c:pt>
                <c:pt idx="30">
                  <c:v>374</c:v>
                </c:pt>
                <c:pt idx="31">
                  <c:v>369.75</c:v>
                </c:pt>
                <c:pt idx="32">
                  <c:v>381.75</c:v>
                </c:pt>
                <c:pt idx="33">
                  <c:v>390.75</c:v>
                </c:pt>
                <c:pt idx="34">
                  <c:v>389.75</c:v>
                </c:pt>
                <c:pt idx="35">
                  <c:v>413.75</c:v>
                </c:pt>
                <c:pt idx="36">
                  <c:v>424.75</c:v>
                </c:pt>
                <c:pt idx="37">
                  <c:v>440.25</c:v>
                </c:pt>
                <c:pt idx="38">
                  <c:v>453.75</c:v>
                </c:pt>
                <c:pt idx="39">
                  <c:v>450.75</c:v>
                </c:pt>
                <c:pt idx="40">
                  <c:v>437.25</c:v>
                </c:pt>
              </c:numCache>
            </c:numRef>
          </c:val>
          <c:smooth val="0"/>
          <c:extLst>
            <c:ext xmlns:c16="http://schemas.microsoft.com/office/drawing/2014/chart" uri="{C3380CC4-5D6E-409C-BE32-E72D297353CC}">
              <c16:uniqueId val="{00000000-6A52-40D7-A36D-237D802277F5}"/>
            </c:ext>
          </c:extLst>
        </c:ser>
        <c:ser>
          <c:idx val="1"/>
          <c:order val="1"/>
          <c:tx>
            <c:strRef>
              <c:f>Grafdata!$A$29</c:f>
              <c:strCache>
                <c:ptCount val="1"/>
                <c:pt idx="0">
                  <c:v>Örebro kommun</c:v>
                </c:pt>
              </c:strCache>
            </c:strRef>
          </c:tx>
          <c:spPr>
            <a:ln w="28575" cap="rnd">
              <a:solidFill>
                <a:schemeClr val="accent3"/>
              </a:solidFill>
              <a:prstDash val="sysDot"/>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Grafdata!$B$29:$AP$29</c:f>
              <c:numCache>
                <c:formatCode>General</c:formatCode>
                <c:ptCount val="41"/>
                <c:pt idx="0">
                  <c:v>213</c:v>
                </c:pt>
                <c:pt idx="1">
                  <c:v>209.75</c:v>
                </c:pt>
                <c:pt idx="2">
                  <c:v>220</c:v>
                </c:pt>
                <c:pt idx="3">
                  <c:v>217.25</c:v>
                </c:pt>
                <c:pt idx="4">
                  <c:v>211.75</c:v>
                </c:pt>
                <c:pt idx="5">
                  <c:v>206.25</c:v>
                </c:pt>
                <c:pt idx="6">
                  <c:v>204.25</c:v>
                </c:pt>
                <c:pt idx="7">
                  <c:v>205.5</c:v>
                </c:pt>
                <c:pt idx="8">
                  <c:v>202</c:v>
                </c:pt>
                <c:pt idx="9">
                  <c:v>207</c:v>
                </c:pt>
                <c:pt idx="10">
                  <c:v>210.25</c:v>
                </c:pt>
                <c:pt idx="11">
                  <c:v>217.25</c:v>
                </c:pt>
                <c:pt idx="12">
                  <c:v>225</c:v>
                </c:pt>
                <c:pt idx="13">
                  <c:v>224.75</c:v>
                </c:pt>
                <c:pt idx="14">
                  <c:v>225</c:v>
                </c:pt>
                <c:pt idx="15">
                  <c:v>228.5</c:v>
                </c:pt>
                <c:pt idx="16">
                  <c:v>239</c:v>
                </c:pt>
                <c:pt idx="17">
                  <c:v>248.75</c:v>
                </c:pt>
                <c:pt idx="18">
                  <c:v>251</c:v>
                </c:pt>
                <c:pt idx="19">
                  <c:v>260.5</c:v>
                </c:pt>
                <c:pt idx="20">
                  <c:v>254.25</c:v>
                </c:pt>
                <c:pt idx="21">
                  <c:v>252.75</c:v>
                </c:pt>
                <c:pt idx="22">
                  <c:v>259.25</c:v>
                </c:pt>
                <c:pt idx="23">
                  <c:v>252.75</c:v>
                </c:pt>
                <c:pt idx="24">
                  <c:v>242.75</c:v>
                </c:pt>
                <c:pt idx="25">
                  <c:v>243.75</c:v>
                </c:pt>
                <c:pt idx="26">
                  <c:v>239.25</c:v>
                </c:pt>
                <c:pt idx="27">
                  <c:v>241.75</c:v>
                </c:pt>
                <c:pt idx="28">
                  <c:v>256</c:v>
                </c:pt>
                <c:pt idx="29">
                  <c:v>243.25</c:v>
                </c:pt>
                <c:pt idx="30">
                  <c:v>239.5</c:v>
                </c:pt>
                <c:pt idx="31">
                  <c:v>234.25</c:v>
                </c:pt>
                <c:pt idx="32">
                  <c:v>237</c:v>
                </c:pt>
                <c:pt idx="33">
                  <c:v>240.75</c:v>
                </c:pt>
                <c:pt idx="34">
                  <c:v>237.25</c:v>
                </c:pt>
                <c:pt idx="35">
                  <c:v>249</c:v>
                </c:pt>
                <c:pt idx="36">
                  <c:v>256.5</c:v>
                </c:pt>
                <c:pt idx="37">
                  <c:v>266.5</c:v>
                </c:pt>
                <c:pt idx="38">
                  <c:v>275.5</c:v>
                </c:pt>
                <c:pt idx="39">
                  <c:v>274.25</c:v>
                </c:pt>
                <c:pt idx="40">
                  <c:v>265.25</c:v>
                </c:pt>
              </c:numCache>
            </c:numRef>
          </c:val>
          <c:smooth val="0"/>
          <c:extLst>
            <c:ext xmlns:c16="http://schemas.microsoft.com/office/drawing/2014/chart" uri="{C3380CC4-5D6E-409C-BE32-E72D297353CC}">
              <c16:uniqueId val="{00000001-6A52-40D7-A36D-237D802277F5}"/>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Grafdata!$A$28</c:f>
              <c:strCache>
                <c:ptCount val="1"/>
                <c:pt idx="0">
                  <c:v>Örebro län</c:v>
                </c:pt>
              </c:strCache>
            </c:strRef>
          </c:tx>
          <c:spPr>
            <a:ln w="28575" cap="rnd">
              <a:solidFill>
                <a:schemeClr val="accent2"/>
              </a:solidFill>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Grafdata!$B$28:$AP$28</c:f>
              <c:numCache>
                <c:formatCode>General</c:formatCode>
                <c:ptCount val="41"/>
                <c:pt idx="0">
                  <c:v>45</c:v>
                </c:pt>
                <c:pt idx="1">
                  <c:v>43.5</c:v>
                </c:pt>
                <c:pt idx="2">
                  <c:v>46.5</c:v>
                </c:pt>
                <c:pt idx="3">
                  <c:v>49</c:v>
                </c:pt>
                <c:pt idx="4">
                  <c:v>45</c:v>
                </c:pt>
                <c:pt idx="5">
                  <c:v>46.75</c:v>
                </c:pt>
                <c:pt idx="6">
                  <c:v>43.5</c:v>
                </c:pt>
                <c:pt idx="7">
                  <c:v>41</c:v>
                </c:pt>
                <c:pt idx="8">
                  <c:v>40.75</c:v>
                </c:pt>
                <c:pt idx="9">
                  <c:v>39.5</c:v>
                </c:pt>
                <c:pt idx="10">
                  <c:v>42.75</c:v>
                </c:pt>
                <c:pt idx="11">
                  <c:v>43.75</c:v>
                </c:pt>
                <c:pt idx="12">
                  <c:v>45.25</c:v>
                </c:pt>
                <c:pt idx="13">
                  <c:v>45</c:v>
                </c:pt>
                <c:pt idx="14">
                  <c:v>40</c:v>
                </c:pt>
                <c:pt idx="15">
                  <c:v>39.5</c:v>
                </c:pt>
                <c:pt idx="16">
                  <c:v>38.25</c:v>
                </c:pt>
                <c:pt idx="17">
                  <c:v>37.25</c:v>
                </c:pt>
                <c:pt idx="18">
                  <c:v>40.5</c:v>
                </c:pt>
                <c:pt idx="19">
                  <c:v>37.75</c:v>
                </c:pt>
                <c:pt idx="20">
                  <c:v>38.25</c:v>
                </c:pt>
                <c:pt idx="21">
                  <c:v>38</c:v>
                </c:pt>
                <c:pt idx="22">
                  <c:v>36.5</c:v>
                </c:pt>
                <c:pt idx="23">
                  <c:v>34.75</c:v>
                </c:pt>
                <c:pt idx="24">
                  <c:v>38.25</c:v>
                </c:pt>
                <c:pt idx="25">
                  <c:v>40.25</c:v>
                </c:pt>
                <c:pt idx="26">
                  <c:v>43.25</c:v>
                </c:pt>
                <c:pt idx="27">
                  <c:v>49</c:v>
                </c:pt>
                <c:pt idx="28">
                  <c:v>46.5</c:v>
                </c:pt>
                <c:pt idx="29">
                  <c:v>47.5</c:v>
                </c:pt>
                <c:pt idx="30">
                  <c:v>49.25</c:v>
                </c:pt>
                <c:pt idx="31">
                  <c:v>50.5</c:v>
                </c:pt>
                <c:pt idx="32">
                  <c:v>52</c:v>
                </c:pt>
                <c:pt idx="33">
                  <c:v>54</c:v>
                </c:pt>
                <c:pt idx="34">
                  <c:v>50.5</c:v>
                </c:pt>
                <c:pt idx="35">
                  <c:v>46.25</c:v>
                </c:pt>
                <c:pt idx="36">
                  <c:v>42.75</c:v>
                </c:pt>
                <c:pt idx="37">
                  <c:v>35.75</c:v>
                </c:pt>
                <c:pt idx="38">
                  <c:v>36.25</c:v>
                </c:pt>
                <c:pt idx="39">
                  <c:v>40.5</c:v>
                </c:pt>
                <c:pt idx="40">
                  <c:v>40.5</c:v>
                </c:pt>
              </c:numCache>
            </c:numRef>
          </c:val>
          <c:smooth val="0"/>
          <c:extLst>
            <c:ext xmlns:c16="http://schemas.microsoft.com/office/drawing/2014/chart" uri="{C3380CC4-5D6E-409C-BE32-E72D297353CC}">
              <c16:uniqueId val="{00000000-6247-4879-A8E5-E67D0C4DA6B8}"/>
            </c:ext>
          </c:extLst>
        </c:ser>
        <c:ser>
          <c:idx val="1"/>
          <c:order val="1"/>
          <c:tx>
            <c:strRef>
              <c:f>Grafdata!$A$29</c:f>
              <c:strCache>
                <c:ptCount val="1"/>
                <c:pt idx="0">
                  <c:v>Örebro kommun</c:v>
                </c:pt>
              </c:strCache>
            </c:strRef>
          </c:tx>
          <c:spPr>
            <a:ln w="28575" cap="rnd">
              <a:solidFill>
                <a:schemeClr val="accent3"/>
              </a:solidFill>
              <a:prstDash val="sysDot"/>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Grafdata!$B$29:$AP$29</c:f>
              <c:numCache>
                <c:formatCode>General</c:formatCode>
                <c:ptCount val="41"/>
                <c:pt idx="0">
                  <c:v>24</c:v>
                </c:pt>
                <c:pt idx="1">
                  <c:v>24</c:v>
                </c:pt>
                <c:pt idx="2">
                  <c:v>26.5</c:v>
                </c:pt>
                <c:pt idx="3">
                  <c:v>28</c:v>
                </c:pt>
                <c:pt idx="4">
                  <c:v>26.75</c:v>
                </c:pt>
                <c:pt idx="5">
                  <c:v>27.25</c:v>
                </c:pt>
                <c:pt idx="6">
                  <c:v>24.5</c:v>
                </c:pt>
                <c:pt idx="7">
                  <c:v>22</c:v>
                </c:pt>
                <c:pt idx="8">
                  <c:v>21</c:v>
                </c:pt>
                <c:pt idx="9">
                  <c:v>22.5</c:v>
                </c:pt>
                <c:pt idx="10">
                  <c:v>24.5</c:v>
                </c:pt>
                <c:pt idx="11">
                  <c:v>25</c:v>
                </c:pt>
                <c:pt idx="12">
                  <c:v>26.25</c:v>
                </c:pt>
                <c:pt idx="13">
                  <c:v>24.75</c:v>
                </c:pt>
                <c:pt idx="14">
                  <c:v>22.75</c:v>
                </c:pt>
                <c:pt idx="15">
                  <c:v>23.25</c:v>
                </c:pt>
                <c:pt idx="16">
                  <c:v>24.25</c:v>
                </c:pt>
                <c:pt idx="17">
                  <c:v>24.5</c:v>
                </c:pt>
                <c:pt idx="18">
                  <c:v>25.75</c:v>
                </c:pt>
                <c:pt idx="19">
                  <c:v>23.25</c:v>
                </c:pt>
                <c:pt idx="20">
                  <c:v>21.25</c:v>
                </c:pt>
                <c:pt idx="21">
                  <c:v>21</c:v>
                </c:pt>
                <c:pt idx="22">
                  <c:v>20.25</c:v>
                </c:pt>
                <c:pt idx="23">
                  <c:v>20.25</c:v>
                </c:pt>
                <c:pt idx="24">
                  <c:v>23</c:v>
                </c:pt>
                <c:pt idx="25">
                  <c:v>23.25</c:v>
                </c:pt>
                <c:pt idx="26">
                  <c:v>26</c:v>
                </c:pt>
                <c:pt idx="27">
                  <c:v>30</c:v>
                </c:pt>
                <c:pt idx="28">
                  <c:v>29.5</c:v>
                </c:pt>
                <c:pt idx="29">
                  <c:v>29.5</c:v>
                </c:pt>
                <c:pt idx="30">
                  <c:v>29.75</c:v>
                </c:pt>
                <c:pt idx="31">
                  <c:v>29</c:v>
                </c:pt>
                <c:pt idx="32">
                  <c:v>30</c:v>
                </c:pt>
                <c:pt idx="33">
                  <c:v>32.5</c:v>
                </c:pt>
                <c:pt idx="34">
                  <c:v>31.25</c:v>
                </c:pt>
                <c:pt idx="35">
                  <c:v>29.75</c:v>
                </c:pt>
                <c:pt idx="36">
                  <c:v>27.5</c:v>
                </c:pt>
                <c:pt idx="37">
                  <c:v>24.25</c:v>
                </c:pt>
                <c:pt idx="38">
                  <c:v>24.25</c:v>
                </c:pt>
                <c:pt idx="39">
                  <c:v>28.25</c:v>
                </c:pt>
                <c:pt idx="40">
                  <c:v>28.5</c:v>
                </c:pt>
              </c:numCache>
            </c:numRef>
          </c:val>
          <c:smooth val="0"/>
          <c:extLst>
            <c:ext xmlns:c16="http://schemas.microsoft.com/office/drawing/2014/chart" uri="{C3380CC4-5D6E-409C-BE32-E72D297353CC}">
              <c16:uniqueId val="{00000001-6247-4879-A8E5-E67D0C4DA6B8}"/>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Grafdata!$A$14</c:f>
              <c:strCache>
                <c:ptCount val="1"/>
                <c:pt idx="0">
                  <c:v>Sverige</c:v>
                </c:pt>
              </c:strCache>
            </c:strRef>
          </c:tx>
          <c:spPr>
            <a:ln w="28575" cap="rnd">
              <a:solidFill>
                <a:schemeClr val="accent1"/>
              </a:solidFill>
              <a:prstDash val="sysDash"/>
              <a:round/>
            </a:ln>
            <a:effectLst/>
          </c:spPr>
          <c:marker>
            <c:symbol val="none"/>
          </c:marker>
          <c:cat>
            <c:strRef>
              <c:f>Grafdata!$B$13:$AP$13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Grafdata!$B$14:$AP$14</c:f>
              <c:numCache>
                <c:formatCode>General</c:formatCode>
                <c:ptCount val="41"/>
                <c:pt idx="0">
                  <c:v>100</c:v>
                </c:pt>
                <c:pt idx="1">
                  <c:v>102.35204025817744</c:v>
                </c:pt>
                <c:pt idx="2">
                  <c:v>103.60792035882288</c:v>
                </c:pt>
                <c:pt idx="3">
                  <c:v>101.62126681982278</c:v>
                </c:pt>
                <c:pt idx="4">
                  <c:v>100.8314188819604</c:v>
                </c:pt>
                <c:pt idx="5">
                  <c:v>103.19002297341648</c:v>
                </c:pt>
                <c:pt idx="6">
                  <c:v>104.72158407176458</c:v>
                </c:pt>
                <c:pt idx="7">
                  <c:v>103.00185975276229</c:v>
                </c:pt>
                <c:pt idx="8">
                  <c:v>101.94508259490209</c:v>
                </c:pt>
                <c:pt idx="9">
                  <c:v>104.55311235094629</c:v>
                </c:pt>
                <c:pt idx="10">
                  <c:v>106.74105677715787</c:v>
                </c:pt>
                <c:pt idx="11">
                  <c:v>104.42402362979981</c:v>
                </c:pt>
                <c:pt idx="12">
                  <c:v>103.70637785800241</c:v>
                </c:pt>
                <c:pt idx="13">
                  <c:v>105.822120118149</c:v>
                </c:pt>
                <c:pt idx="14">
                  <c:v>107.74094737993654</c:v>
                </c:pt>
                <c:pt idx="15">
                  <c:v>106.05623017175364</c:v>
                </c:pt>
                <c:pt idx="16">
                  <c:v>105.27075812055574</c:v>
                </c:pt>
                <c:pt idx="17">
                  <c:v>107.96411771141013</c:v>
                </c:pt>
                <c:pt idx="18">
                  <c:v>108.81960398205885</c:v>
                </c:pt>
                <c:pt idx="19">
                  <c:v>107.66655726944536</c:v>
                </c:pt>
                <c:pt idx="20">
                  <c:v>107.74313532436275</c:v>
                </c:pt>
                <c:pt idx="21">
                  <c:v>110.13893447106443</c:v>
                </c:pt>
                <c:pt idx="22">
                  <c:v>111.66830762498633</c:v>
                </c:pt>
                <c:pt idx="23">
                  <c:v>109.94858330598403</c:v>
                </c:pt>
                <c:pt idx="24">
                  <c:v>109.7713598074609</c:v>
                </c:pt>
                <c:pt idx="25">
                  <c:v>112.02494256645882</c:v>
                </c:pt>
                <c:pt idx="26">
                  <c:v>112.93293950333661</c:v>
                </c:pt>
                <c:pt idx="27">
                  <c:v>111.38606279400503</c:v>
                </c:pt>
                <c:pt idx="28">
                  <c:v>110.54589213433979</c:v>
                </c:pt>
                <c:pt idx="29">
                  <c:v>112.58068045071656</c:v>
                </c:pt>
                <c:pt idx="30">
                  <c:v>113.74466688546111</c:v>
                </c:pt>
                <c:pt idx="31">
                  <c:v>112.23936112022754</c:v>
                </c:pt>
                <c:pt idx="32">
                  <c:v>110.61153046712613</c:v>
                </c:pt>
                <c:pt idx="33">
                  <c:v>110.43868285745542</c:v>
                </c:pt>
                <c:pt idx="34">
                  <c:v>111.49108412646319</c:v>
                </c:pt>
                <c:pt idx="35">
                  <c:v>110.68592057761732</c:v>
                </c:pt>
                <c:pt idx="36">
                  <c:v>107.67749699157642</c:v>
                </c:pt>
                <c:pt idx="37">
                  <c:v>111.02505196368013</c:v>
                </c:pt>
                <c:pt idx="38">
                  <c:v>112.76884367137075</c:v>
                </c:pt>
                <c:pt idx="39">
                  <c:v>111.23071873974401</c:v>
                </c:pt>
                <c:pt idx="40">
                  <c:v>111.05349524122087</c:v>
                </c:pt>
              </c:numCache>
            </c:numRef>
          </c:val>
          <c:smooth val="0"/>
          <c:extLst>
            <c:ext xmlns:c16="http://schemas.microsoft.com/office/drawing/2014/chart" uri="{C3380CC4-5D6E-409C-BE32-E72D297353CC}">
              <c16:uniqueId val="{00000000-2DEC-4EC5-8ECA-DA7469BC7ECD}"/>
            </c:ext>
          </c:extLst>
        </c:ser>
        <c:ser>
          <c:idx val="1"/>
          <c:order val="1"/>
          <c:tx>
            <c:strRef>
              <c:f>Grafdata!$A$15</c:f>
              <c:strCache>
                <c:ptCount val="1"/>
                <c:pt idx="0">
                  <c:v>Stockholmsregionen</c:v>
                </c:pt>
              </c:strCache>
            </c:strRef>
          </c:tx>
          <c:spPr>
            <a:ln w="28575" cap="rnd">
              <a:solidFill>
                <a:schemeClr val="accent6"/>
              </a:solidFill>
              <a:prstDash val="sysDot"/>
              <a:round/>
            </a:ln>
            <a:effectLst/>
          </c:spPr>
          <c:marker>
            <c:symbol val="none"/>
          </c:marker>
          <c:cat>
            <c:strRef>
              <c:f>Grafdata!$B$13:$AP$13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Grafdata!$B$15:$AP$15</c:f>
              <c:numCache>
                <c:formatCode>General</c:formatCode>
                <c:ptCount val="41"/>
                <c:pt idx="0">
                  <c:v>100</c:v>
                </c:pt>
                <c:pt idx="1">
                  <c:v>101.75969998557623</c:v>
                </c:pt>
                <c:pt idx="2">
                  <c:v>102.85109861051012</c:v>
                </c:pt>
                <c:pt idx="3">
                  <c:v>101.86547430164912</c:v>
                </c:pt>
                <c:pt idx="4">
                  <c:v>101.00485600269243</c:v>
                </c:pt>
                <c:pt idx="5">
                  <c:v>103.14438194143949</c:v>
                </c:pt>
                <c:pt idx="6">
                  <c:v>104.25982018366268</c:v>
                </c:pt>
                <c:pt idx="7">
                  <c:v>103.55305543535746</c:v>
                </c:pt>
                <c:pt idx="8">
                  <c:v>102.37511418818212</c:v>
                </c:pt>
                <c:pt idx="9">
                  <c:v>104.61560651954422</c:v>
                </c:pt>
                <c:pt idx="10">
                  <c:v>106.54839174960334</c:v>
                </c:pt>
                <c:pt idx="11">
                  <c:v>105.07716717149863</c:v>
                </c:pt>
                <c:pt idx="12">
                  <c:v>104.42809750468773</c:v>
                </c:pt>
                <c:pt idx="13">
                  <c:v>106.22145295446896</c:v>
                </c:pt>
                <c:pt idx="14">
                  <c:v>107.36093081398144</c:v>
                </c:pt>
                <c:pt idx="15">
                  <c:v>106.74551661089474</c:v>
                </c:pt>
                <c:pt idx="16">
                  <c:v>106.00028847492668</c:v>
                </c:pt>
                <c:pt idx="17">
                  <c:v>108.78888408096543</c:v>
                </c:pt>
                <c:pt idx="18">
                  <c:v>109.1879417279677</c:v>
                </c:pt>
                <c:pt idx="19">
                  <c:v>108.35617096975817</c:v>
                </c:pt>
                <c:pt idx="20">
                  <c:v>108.08692725611809</c:v>
                </c:pt>
                <c:pt idx="21">
                  <c:v>110.63512668878312</c:v>
                </c:pt>
                <c:pt idx="22">
                  <c:v>111.97653733352566</c:v>
                </c:pt>
                <c:pt idx="23">
                  <c:v>111.00533679503822</c:v>
                </c:pt>
                <c:pt idx="24">
                  <c:v>110.98129717774893</c:v>
                </c:pt>
                <c:pt idx="25">
                  <c:v>112.88523486706092</c:v>
                </c:pt>
                <c:pt idx="26">
                  <c:v>114.20741381797201</c:v>
                </c:pt>
                <c:pt idx="27">
                  <c:v>112.86119524977163</c:v>
                </c:pt>
                <c:pt idx="28">
                  <c:v>112.65445454108371</c:v>
                </c:pt>
                <c:pt idx="29">
                  <c:v>114.05836819077841</c:v>
                </c:pt>
                <c:pt idx="30">
                  <c:v>115.37093129477378</c:v>
                </c:pt>
                <c:pt idx="31">
                  <c:v>114.07759988460984</c:v>
                </c:pt>
                <c:pt idx="32">
                  <c:v>113.11120726958026</c:v>
                </c:pt>
                <c:pt idx="33">
                  <c:v>112.49579306697437</c:v>
                </c:pt>
                <c:pt idx="34">
                  <c:v>112.73138131640944</c:v>
                </c:pt>
                <c:pt idx="35">
                  <c:v>111.96211356315207</c:v>
                </c:pt>
                <c:pt idx="36">
                  <c:v>110.12548680225011</c:v>
                </c:pt>
                <c:pt idx="37">
                  <c:v>112.80350016827732</c:v>
                </c:pt>
                <c:pt idx="38">
                  <c:v>115.1016875811337</c:v>
                </c:pt>
                <c:pt idx="39">
                  <c:v>112.81311601519303</c:v>
                </c:pt>
                <c:pt idx="40">
                  <c:v>112.64483869416799</c:v>
                </c:pt>
              </c:numCache>
            </c:numRef>
          </c:val>
          <c:smooth val="0"/>
          <c:extLst>
            <c:ext xmlns:c16="http://schemas.microsoft.com/office/drawing/2014/chart" uri="{C3380CC4-5D6E-409C-BE32-E72D297353CC}">
              <c16:uniqueId val="{00000001-2DEC-4EC5-8ECA-DA7469BC7ECD}"/>
            </c:ext>
          </c:extLst>
        </c:ser>
        <c:ser>
          <c:idx val="2"/>
          <c:order val="2"/>
          <c:tx>
            <c:strRef>
              <c:f>Grafdata!$A$19</c:f>
              <c:strCache>
                <c:ptCount val="1"/>
                <c:pt idx="0">
                  <c:v>Örebro län</c:v>
                </c:pt>
              </c:strCache>
            </c:strRef>
          </c:tx>
          <c:spPr>
            <a:ln w="28575" cap="rnd">
              <a:solidFill>
                <a:schemeClr val="accent2"/>
              </a:solidFill>
              <a:round/>
            </a:ln>
            <a:effectLst/>
          </c:spPr>
          <c:marker>
            <c:symbol val="none"/>
          </c:marker>
          <c:cat>
            <c:strRef>
              <c:f>Grafdata!$B$13:$AP$13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Grafdata!$B$19:$AP$19</c:f>
              <c:numCache>
                <c:formatCode>General</c:formatCode>
                <c:ptCount val="41"/>
                <c:pt idx="0">
                  <c:v>100</c:v>
                </c:pt>
                <c:pt idx="1">
                  <c:v>102.56410256410257</c:v>
                </c:pt>
                <c:pt idx="2">
                  <c:v>103.68589743589743</c:v>
                </c:pt>
                <c:pt idx="3">
                  <c:v>102.48397435897436</c:v>
                </c:pt>
                <c:pt idx="4">
                  <c:v>100.0801282051282</c:v>
                </c:pt>
                <c:pt idx="5">
                  <c:v>102.08333333333333</c:v>
                </c:pt>
                <c:pt idx="6">
                  <c:v>106.41025641025641</c:v>
                </c:pt>
                <c:pt idx="7">
                  <c:v>102.72435897435898</c:v>
                </c:pt>
                <c:pt idx="8">
                  <c:v>102.32371794871794</c:v>
                </c:pt>
                <c:pt idx="9">
                  <c:v>106.97115384615384</c:v>
                </c:pt>
                <c:pt idx="10">
                  <c:v>109.85576923076923</c:v>
                </c:pt>
                <c:pt idx="11">
                  <c:v>105.60897435897436</c:v>
                </c:pt>
                <c:pt idx="12">
                  <c:v>106.00961538461539</c:v>
                </c:pt>
                <c:pt idx="13">
                  <c:v>109.13461538461539</c:v>
                </c:pt>
                <c:pt idx="14">
                  <c:v>109.05448717948718</c:v>
                </c:pt>
                <c:pt idx="15">
                  <c:v>107.9326922996795</c:v>
                </c:pt>
                <c:pt idx="16">
                  <c:v>107.8525641025641</c:v>
                </c:pt>
                <c:pt idx="17">
                  <c:v>112.25961538461539</c:v>
                </c:pt>
                <c:pt idx="18">
                  <c:v>113.62179487179488</c:v>
                </c:pt>
                <c:pt idx="19">
                  <c:v>111.77884615384616</c:v>
                </c:pt>
                <c:pt idx="20">
                  <c:v>110.9775641025641</c:v>
                </c:pt>
                <c:pt idx="21">
                  <c:v>113.70192307692308</c:v>
                </c:pt>
                <c:pt idx="22">
                  <c:v>113.14102564102564</c:v>
                </c:pt>
                <c:pt idx="23">
                  <c:v>114.18269230769231</c:v>
                </c:pt>
                <c:pt idx="24">
                  <c:v>117.1474358974359</c:v>
                </c:pt>
                <c:pt idx="25">
                  <c:v>115.46474358974359</c:v>
                </c:pt>
                <c:pt idx="26">
                  <c:v>122.99679487179488</c:v>
                </c:pt>
                <c:pt idx="27">
                  <c:v>118.50961538461539</c:v>
                </c:pt>
                <c:pt idx="28">
                  <c:v>119.63141025641026</c:v>
                </c:pt>
                <c:pt idx="29">
                  <c:v>116.10576923076923</c:v>
                </c:pt>
                <c:pt idx="30">
                  <c:v>116.66666666666667</c:v>
                </c:pt>
                <c:pt idx="31">
                  <c:v>113.62179487179488</c:v>
                </c:pt>
                <c:pt idx="32">
                  <c:v>110.9775641025641</c:v>
                </c:pt>
                <c:pt idx="33">
                  <c:v>114.50320512820512</c:v>
                </c:pt>
                <c:pt idx="34">
                  <c:v>112.4198717948718</c:v>
                </c:pt>
                <c:pt idx="35">
                  <c:v>115.94551282051282</c:v>
                </c:pt>
                <c:pt idx="36">
                  <c:v>113.78205128205128</c:v>
                </c:pt>
                <c:pt idx="37">
                  <c:v>117.94871794871794</c:v>
                </c:pt>
                <c:pt idx="38">
                  <c:v>116.26602564102564</c:v>
                </c:pt>
                <c:pt idx="39">
                  <c:v>111.29807692307692</c:v>
                </c:pt>
                <c:pt idx="40">
                  <c:v>116.42628205128206</c:v>
                </c:pt>
              </c:numCache>
            </c:numRef>
          </c:val>
          <c:smooth val="0"/>
          <c:extLst>
            <c:ext xmlns:c16="http://schemas.microsoft.com/office/drawing/2014/chart" uri="{C3380CC4-5D6E-409C-BE32-E72D297353CC}">
              <c16:uniqueId val="{00000002-2DEC-4EC5-8ECA-DA7469BC7ECD}"/>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chart>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Grafdata!$A$21</c:f>
              <c:strCache>
                <c:ptCount val="1"/>
                <c:pt idx="0">
                  <c:v>Sverige</c:v>
                </c:pt>
              </c:strCache>
            </c:strRef>
          </c:tx>
          <c:spPr>
            <a:ln w="28575" cap="rnd">
              <a:solidFill>
                <a:schemeClr val="accent1"/>
              </a:solidFill>
              <a:prstDash val="sysDash"/>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Grafdata!$B$21:$AP$21</c:f>
              <c:numCache>
                <c:formatCode>General</c:formatCode>
                <c:ptCount val="41"/>
                <c:pt idx="0">
                  <c:v>100</c:v>
                </c:pt>
                <c:pt idx="1">
                  <c:v>81.277435010938873</c:v>
                </c:pt>
                <c:pt idx="2">
                  <c:v>62.666366843281381</c:v>
                </c:pt>
                <c:pt idx="3">
                  <c:v>67.285989346900337</c:v>
                </c:pt>
                <c:pt idx="4">
                  <c:v>96.571238504818254</c:v>
                </c:pt>
                <c:pt idx="5">
                  <c:v>82.917094149227722</c:v>
                </c:pt>
                <c:pt idx="6">
                  <c:v>64.052581526194729</c:v>
                </c:pt>
                <c:pt idx="7">
                  <c:v>70.083247836821116</c:v>
                </c:pt>
                <c:pt idx="8">
                  <c:v>99.748429440782544</c:v>
                </c:pt>
                <c:pt idx="9">
                  <c:v>96.913693027700873</c:v>
                </c:pt>
                <c:pt idx="10">
                  <c:v>80.299729690479197</c:v>
                </c:pt>
                <c:pt idx="11">
                  <c:v>95.727516759658769</c:v>
                </c:pt>
                <c:pt idx="12">
                  <c:v>140.75724143746575</c:v>
                </c:pt>
                <c:pt idx="13">
                  <c:v>125.98812886783878</c:v>
                </c:pt>
                <c:pt idx="14">
                  <c:v>104.4439447388023</c:v>
                </c:pt>
                <c:pt idx="15">
                  <c:v>133.81305074979269</c:v>
                </c:pt>
                <c:pt idx="16">
                  <c:v>171.23897329229501</c:v>
                </c:pt>
                <c:pt idx="17">
                  <c:v>165.51422052946936</c:v>
                </c:pt>
                <c:pt idx="18">
                  <c:v>127.72523060634595</c:v>
                </c:pt>
                <c:pt idx="19">
                  <c:v>144.40196946486211</c:v>
                </c:pt>
                <c:pt idx="20">
                  <c:v>179.70851545261618</c:v>
                </c:pt>
                <c:pt idx="21">
                  <c:v>154.05862484130441</c:v>
                </c:pt>
                <c:pt idx="22">
                  <c:v>121.81449364983439</c:v>
                </c:pt>
                <c:pt idx="23">
                  <c:v>143.48422882145985</c:v>
                </c:pt>
                <c:pt idx="24">
                  <c:v>189.33753086072736</c:v>
                </c:pt>
                <c:pt idx="25">
                  <c:v>166.48958347973146</c:v>
                </c:pt>
                <c:pt idx="26">
                  <c:v>121.40738970949924</c:v>
                </c:pt>
                <c:pt idx="27">
                  <c:v>140.99288387933981</c:v>
                </c:pt>
                <c:pt idx="28">
                  <c:v>175.09123531919479</c:v>
                </c:pt>
                <c:pt idx="29">
                  <c:v>139.01077021816835</c:v>
                </c:pt>
                <c:pt idx="30">
                  <c:v>102.33346919080479</c:v>
                </c:pt>
                <c:pt idx="31">
                  <c:v>117.56777648166627</c:v>
                </c:pt>
                <c:pt idx="32">
                  <c:v>166.02907349889205</c:v>
                </c:pt>
                <c:pt idx="33">
                  <c:v>88.075461798284451</c:v>
                </c:pt>
                <c:pt idx="34">
                  <c:v>74.169278409436942</c:v>
                </c:pt>
                <c:pt idx="35">
                  <c:v>118.55438280887665</c:v>
                </c:pt>
                <c:pt idx="36">
                  <c:v>145.63311924069728</c:v>
                </c:pt>
                <c:pt idx="37">
                  <c:v>146.38080380775699</c:v>
                </c:pt>
                <c:pt idx="38">
                  <c:v>138.13191292004552</c:v>
                </c:pt>
                <c:pt idx="39">
                  <c:v>189.16232156995019</c:v>
                </c:pt>
                <c:pt idx="40">
                  <c:v>236.51146121737665</c:v>
                </c:pt>
              </c:numCache>
            </c:numRef>
          </c:val>
          <c:smooth val="0"/>
          <c:extLst>
            <c:ext xmlns:c16="http://schemas.microsoft.com/office/drawing/2014/chart" uri="{C3380CC4-5D6E-409C-BE32-E72D297353CC}">
              <c16:uniqueId val="{00000000-22B2-42C2-A5A4-6AD914FDF6AC}"/>
            </c:ext>
          </c:extLst>
        </c:ser>
        <c:ser>
          <c:idx val="1"/>
          <c:order val="1"/>
          <c:tx>
            <c:strRef>
              <c:f>Grafdata!$A$29</c:f>
              <c:strCache>
                <c:ptCount val="1"/>
                <c:pt idx="0">
                  <c:v>Örebro län</c:v>
                </c:pt>
              </c:strCache>
            </c:strRef>
          </c:tx>
          <c:spPr>
            <a:ln w="28575" cap="rnd">
              <a:solidFill>
                <a:schemeClr val="accent2"/>
              </a:solidFill>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Grafdata!$B$29:$AP$29</c:f>
              <c:numCache>
                <c:formatCode>General</c:formatCode>
                <c:ptCount val="41"/>
                <c:pt idx="0">
                  <c:v>100</c:v>
                </c:pt>
                <c:pt idx="1">
                  <c:v>75.93418422266646</c:v>
                </c:pt>
                <c:pt idx="2">
                  <c:v>54.728586806089496</c:v>
                </c:pt>
                <c:pt idx="3">
                  <c:v>55.72812548054744</c:v>
                </c:pt>
                <c:pt idx="4">
                  <c:v>104.99769337228972</c:v>
                </c:pt>
                <c:pt idx="5">
                  <c:v>78.179301860679686</c:v>
                </c:pt>
                <c:pt idx="6">
                  <c:v>49.884668614485619</c:v>
                </c:pt>
                <c:pt idx="7">
                  <c:v>61.833000153775181</c:v>
                </c:pt>
                <c:pt idx="8">
                  <c:v>89.220359833922799</c:v>
                </c:pt>
                <c:pt idx="9">
                  <c:v>93.802860218360763</c:v>
                </c:pt>
                <c:pt idx="10">
                  <c:v>67.030601260956487</c:v>
                </c:pt>
                <c:pt idx="11">
                  <c:v>82.500384437951709</c:v>
                </c:pt>
                <c:pt idx="12">
                  <c:v>109.641703829002</c:v>
                </c:pt>
                <c:pt idx="13">
                  <c:v>116.31554667076733</c:v>
                </c:pt>
                <c:pt idx="14">
                  <c:v>79.009687836383208</c:v>
                </c:pt>
                <c:pt idx="15">
                  <c:v>103.36767645701984</c:v>
                </c:pt>
                <c:pt idx="16">
                  <c:v>145.0868829770875</c:v>
                </c:pt>
                <c:pt idx="17">
                  <c:v>129.97078271566969</c:v>
                </c:pt>
                <c:pt idx="18">
                  <c:v>107.05828079347994</c:v>
                </c:pt>
                <c:pt idx="19">
                  <c:v>133.61525449792404</c:v>
                </c:pt>
                <c:pt idx="20">
                  <c:v>161.27940950330617</c:v>
                </c:pt>
                <c:pt idx="21">
                  <c:v>122.71259418729817</c:v>
                </c:pt>
                <c:pt idx="22">
                  <c:v>88.820544364139622</c:v>
                </c:pt>
                <c:pt idx="23">
                  <c:v>117.85329847762571</c:v>
                </c:pt>
                <c:pt idx="24">
                  <c:v>165.16992157465785</c:v>
                </c:pt>
                <c:pt idx="25">
                  <c:v>133.38459172689528</c:v>
                </c:pt>
                <c:pt idx="26">
                  <c:v>86.314008918960482</c:v>
                </c:pt>
                <c:pt idx="27">
                  <c:v>108.58065508226971</c:v>
                </c:pt>
                <c:pt idx="28">
                  <c:v>146.47085960326004</c:v>
                </c:pt>
                <c:pt idx="29">
                  <c:v>94.633246194064284</c:v>
                </c:pt>
                <c:pt idx="30">
                  <c:v>73.95048439181916</c:v>
                </c:pt>
                <c:pt idx="31">
                  <c:v>91.526987544210371</c:v>
                </c:pt>
                <c:pt idx="32">
                  <c:v>141.73458403813623</c:v>
                </c:pt>
                <c:pt idx="33">
                  <c:v>74.657850222974005</c:v>
                </c:pt>
                <c:pt idx="34">
                  <c:v>62.079040442872518</c:v>
                </c:pt>
                <c:pt idx="35">
                  <c:v>94.494848531447019</c:v>
                </c:pt>
                <c:pt idx="36">
                  <c:v>143.84130401353221</c:v>
                </c:pt>
                <c:pt idx="37">
                  <c:v>124.8654467168999</c:v>
                </c:pt>
                <c:pt idx="38">
                  <c:v>111.22558819006612</c:v>
                </c:pt>
                <c:pt idx="39">
                  <c:v>145.54820851914502</c:v>
                </c:pt>
                <c:pt idx="40">
                  <c:v>217.83792095955712</c:v>
                </c:pt>
              </c:numCache>
            </c:numRef>
          </c:val>
          <c:smooth val="0"/>
          <c:extLst>
            <c:ext xmlns:c16="http://schemas.microsoft.com/office/drawing/2014/chart" uri="{C3380CC4-5D6E-409C-BE32-E72D297353CC}">
              <c16:uniqueId val="{00000001-22B2-42C2-A5A4-6AD914FDF6AC}"/>
            </c:ext>
          </c:extLst>
        </c:ser>
        <c:ser>
          <c:idx val="2"/>
          <c:order val="2"/>
          <c:tx>
            <c:strRef>
              <c:f>Grafdata!$A$30</c:f>
              <c:strCache>
                <c:ptCount val="1"/>
                <c:pt idx="0">
                  <c:v>Örebro kommun</c:v>
                </c:pt>
              </c:strCache>
            </c:strRef>
          </c:tx>
          <c:spPr>
            <a:ln w="28575" cap="rnd">
              <a:solidFill>
                <a:schemeClr val="accent3"/>
              </a:solidFill>
              <a:prstDash val="sysDot"/>
              <a:round/>
            </a:ln>
            <a:effectLst/>
          </c:spPr>
          <c:marker>
            <c:symbol val="none"/>
          </c:marker>
          <c:cat>
            <c:strRef>
              <c:f>Grafdata!$B$20:$AP$20</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Grafdata!$B$30:$AP$30</c:f>
              <c:numCache>
                <c:formatCode>General</c:formatCode>
                <c:ptCount val="41"/>
                <c:pt idx="0">
                  <c:v>100</c:v>
                </c:pt>
                <c:pt idx="1">
                  <c:v>84.454756380510446</c:v>
                </c:pt>
                <c:pt idx="2">
                  <c:v>60.933874709976799</c:v>
                </c:pt>
                <c:pt idx="3">
                  <c:v>65.13921113689095</c:v>
                </c:pt>
                <c:pt idx="4">
                  <c:v>91.357308584686777</c:v>
                </c:pt>
                <c:pt idx="5">
                  <c:v>80.771461716937353</c:v>
                </c:pt>
                <c:pt idx="6">
                  <c:v>59.947795823665892</c:v>
                </c:pt>
                <c:pt idx="7">
                  <c:v>77.842227378190259</c:v>
                </c:pt>
                <c:pt idx="8">
                  <c:v>87.587006960556849</c:v>
                </c:pt>
                <c:pt idx="9">
                  <c:v>109.42575406032482</c:v>
                </c:pt>
                <c:pt idx="10">
                  <c:v>78.335266821345712</c:v>
                </c:pt>
                <c:pt idx="11">
                  <c:v>89.849187935034806</c:v>
                </c:pt>
                <c:pt idx="12">
                  <c:v>114.70417633410673</c:v>
                </c:pt>
                <c:pt idx="13">
                  <c:v>139.4431554524362</c:v>
                </c:pt>
                <c:pt idx="14">
                  <c:v>93.532482598607885</c:v>
                </c:pt>
                <c:pt idx="15">
                  <c:v>118.3584686774942</c:v>
                </c:pt>
                <c:pt idx="16">
                  <c:v>139.96519721577727</c:v>
                </c:pt>
                <c:pt idx="17">
                  <c:v>158.90371229698377</c:v>
                </c:pt>
                <c:pt idx="18">
                  <c:v>134.51276102088167</c:v>
                </c:pt>
                <c:pt idx="19">
                  <c:v>147.24477958236659</c:v>
                </c:pt>
                <c:pt idx="20">
                  <c:v>168.01044083526682</c:v>
                </c:pt>
                <c:pt idx="21">
                  <c:v>143.53248259860788</c:v>
                </c:pt>
                <c:pt idx="22">
                  <c:v>108.67169373549883</c:v>
                </c:pt>
                <c:pt idx="23">
                  <c:v>141.56032482598607</c:v>
                </c:pt>
                <c:pt idx="24">
                  <c:v>188.77610208816705</c:v>
                </c:pt>
                <c:pt idx="25">
                  <c:v>166.76334106728538</c:v>
                </c:pt>
                <c:pt idx="26">
                  <c:v>107.07656612529003</c:v>
                </c:pt>
                <c:pt idx="27">
                  <c:v>133.70069605568446</c:v>
                </c:pt>
                <c:pt idx="28">
                  <c:v>151.45011600928075</c:v>
                </c:pt>
                <c:pt idx="29">
                  <c:v>113.54408352668213</c:v>
                </c:pt>
                <c:pt idx="30">
                  <c:v>96.374709976798144</c:v>
                </c:pt>
                <c:pt idx="31">
                  <c:v>119.83758700696056</c:v>
                </c:pt>
                <c:pt idx="32">
                  <c:v>166.12529002320187</c:v>
                </c:pt>
                <c:pt idx="33">
                  <c:v>89.211136890951281</c:v>
                </c:pt>
                <c:pt idx="34">
                  <c:v>81.032482598607885</c:v>
                </c:pt>
                <c:pt idx="35">
                  <c:v>119.22853828306265</c:v>
                </c:pt>
                <c:pt idx="36">
                  <c:v>156.49651972157773</c:v>
                </c:pt>
                <c:pt idx="37">
                  <c:v>140.02320185614849</c:v>
                </c:pt>
                <c:pt idx="38">
                  <c:v>137.3259860788863</c:v>
                </c:pt>
                <c:pt idx="39">
                  <c:v>169.83758700696055</c:v>
                </c:pt>
                <c:pt idx="40">
                  <c:v>221.17169373549885</c:v>
                </c:pt>
              </c:numCache>
            </c:numRef>
          </c:val>
          <c:smooth val="0"/>
          <c:extLst>
            <c:ext xmlns:c16="http://schemas.microsoft.com/office/drawing/2014/chart" uri="{C3380CC4-5D6E-409C-BE32-E72D297353CC}">
              <c16:uniqueId val="{00000002-22B2-42C2-A5A4-6AD914FDF6AC}"/>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Grafdata!$A$19</c:f>
              <c:strCache>
                <c:ptCount val="1"/>
                <c:pt idx="0">
                  <c:v>Sverige</c:v>
                </c:pt>
              </c:strCache>
            </c:strRef>
          </c:tx>
          <c:spPr>
            <a:ln w="28575" cap="rnd">
              <a:solidFill>
                <a:schemeClr val="accent1"/>
              </a:solidFill>
              <a:prstDash val="sysDash"/>
              <a:round/>
            </a:ln>
            <a:effectLst/>
          </c:spPr>
          <c:marker>
            <c:symbol val="none"/>
          </c:marker>
          <c:cat>
            <c:strRef>
              <c:f>Grafdata!$B$18:$AP$18</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Grafdata!$B$19:$AP$19</c:f>
              <c:numCache>
                <c:formatCode>General</c:formatCode>
                <c:ptCount val="41"/>
                <c:pt idx="0">
                  <c:v>100</c:v>
                </c:pt>
                <c:pt idx="1">
                  <c:v>84.04673972270993</c:v>
                </c:pt>
                <c:pt idx="2">
                  <c:v>92.317006720348729</c:v>
                </c:pt>
                <c:pt idx="3">
                  <c:v>156.34195071744264</c:v>
                </c:pt>
                <c:pt idx="4">
                  <c:v>104.15329660349943</c:v>
                </c:pt>
                <c:pt idx="5">
                  <c:v>94.175697765938125</c:v>
                </c:pt>
                <c:pt idx="6">
                  <c:v>69.479929769328564</c:v>
                </c:pt>
                <c:pt idx="7">
                  <c:v>87.909426651328928</c:v>
                </c:pt>
                <c:pt idx="8">
                  <c:v>79.245625718956234</c:v>
                </c:pt>
                <c:pt idx="9">
                  <c:v>76.206332869165109</c:v>
                </c:pt>
                <c:pt idx="10">
                  <c:v>61.68190349337047</c:v>
                </c:pt>
                <c:pt idx="11">
                  <c:v>67.86946782103287</c:v>
                </c:pt>
                <c:pt idx="12">
                  <c:v>101.47121147908216</c:v>
                </c:pt>
                <c:pt idx="13">
                  <c:v>54.325846097959676</c:v>
                </c:pt>
                <c:pt idx="14">
                  <c:v>46.721559605255194</c:v>
                </c:pt>
                <c:pt idx="15">
                  <c:v>58.678936852939394</c:v>
                </c:pt>
                <c:pt idx="16">
                  <c:v>63.764606163346855</c:v>
                </c:pt>
                <c:pt idx="17">
                  <c:v>54.350063570866382</c:v>
                </c:pt>
                <c:pt idx="18">
                  <c:v>46.158503360174365</c:v>
                </c:pt>
                <c:pt idx="19">
                  <c:v>69.346733668341713</c:v>
                </c:pt>
                <c:pt idx="20">
                  <c:v>56.596234182963009</c:v>
                </c:pt>
                <c:pt idx="21">
                  <c:v>46.624689713628385</c:v>
                </c:pt>
                <c:pt idx="22">
                  <c:v>50.977780468608103</c:v>
                </c:pt>
                <c:pt idx="23">
                  <c:v>55.1613489132409</c:v>
                </c:pt>
                <c:pt idx="24">
                  <c:v>50.354180541260519</c:v>
                </c:pt>
                <c:pt idx="25">
                  <c:v>57.94030392928498</c:v>
                </c:pt>
                <c:pt idx="26">
                  <c:v>42.628806684022521</c:v>
                </c:pt>
                <c:pt idx="27">
                  <c:v>65.635405945389593</c:v>
                </c:pt>
                <c:pt idx="28">
                  <c:v>96.440031482714772</c:v>
                </c:pt>
                <c:pt idx="29">
                  <c:v>73.039898286613791</c:v>
                </c:pt>
                <c:pt idx="30">
                  <c:v>50.517648483380761</c:v>
                </c:pt>
                <c:pt idx="31">
                  <c:v>82.666343767027911</c:v>
                </c:pt>
                <c:pt idx="32">
                  <c:v>296.05255191620756</c:v>
                </c:pt>
                <c:pt idx="33">
                  <c:v>282.60580008476114</c:v>
                </c:pt>
                <c:pt idx="34">
                  <c:v>81.994308893866929</c:v>
                </c:pt>
                <c:pt idx="35">
                  <c:v>86.886238421020764</c:v>
                </c:pt>
                <c:pt idx="36">
                  <c:v>53.562995701398556</c:v>
                </c:pt>
                <c:pt idx="37">
                  <c:v>46.497547980868198</c:v>
                </c:pt>
                <c:pt idx="38">
                  <c:v>30.477689653084699</c:v>
                </c:pt>
                <c:pt idx="39">
                  <c:v>36.447296724586792</c:v>
                </c:pt>
                <c:pt idx="40">
                  <c:v>30.822788642005207</c:v>
                </c:pt>
              </c:numCache>
            </c:numRef>
          </c:val>
          <c:smooth val="0"/>
          <c:extLst>
            <c:ext xmlns:c16="http://schemas.microsoft.com/office/drawing/2014/chart" uri="{C3380CC4-5D6E-409C-BE32-E72D297353CC}">
              <c16:uniqueId val="{00000000-C27A-4322-916D-DE125C82C6A7}"/>
            </c:ext>
          </c:extLst>
        </c:ser>
        <c:ser>
          <c:idx val="1"/>
          <c:order val="1"/>
          <c:tx>
            <c:strRef>
              <c:f>Grafdata!$A$27</c:f>
              <c:strCache>
                <c:ptCount val="1"/>
                <c:pt idx="0">
                  <c:v>Örebro län</c:v>
                </c:pt>
              </c:strCache>
            </c:strRef>
          </c:tx>
          <c:spPr>
            <a:ln w="28575" cap="rnd">
              <a:solidFill>
                <a:schemeClr val="accent2"/>
              </a:solidFill>
              <a:round/>
            </a:ln>
            <a:effectLst/>
          </c:spPr>
          <c:marker>
            <c:symbol val="none"/>
          </c:marker>
          <c:cat>
            <c:strRef>
              <c:f>Grafdata!$B$18:$AP$18</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Grafdata!$B$27:$AP$27</c:f>
              <c:numCache>
                <c:formatCode>General</c:formatCode>
                <c:ptCount val="41"/>
                <c:pt idx="0">
                  <c:v>101</c:v>
                </c:pt>
                <c:pt idx="1">
                  <c:v>118.53785900783289</c:v>
                </c:pt>
                <c:pt idx="2">
                  <c:v>118.01566579634465</c:v>
                </c:pt>
                <c:pt idx="3">
                  <c:v>283.28981723237598</c:v>
                </c:pt>
                <c:pt idx="4">
                  <c:v>168.66840731070496</c:v>
                </c:pt>
                <c:pt idx="5">
                  <c:v>103.91644908616188</c:v>
                </c:pt>
                <c:pt idx="6">
                  <c:v>184.85639686684073</c:v>
                </c:pt>
                <c:pt idx="7">
                  <c:v>134.46475195822455</c:v>
                </c:pt>
                <c:pt idx="8">
                  <c:v>83.812010443864224</c:v>
                </c:pt>
                <c:pt idx="9">
                  <c:v>110.18276762402088</c:v>
                </c:pt>
                <c:pt idx="10">
                  <c:v>49.347258485639685</c:v>
                </c:pt>
                <c:pt idx="11">
                  <c:v>77.545691906005217</c:v>
                </c:pt>
                <c:pt idx="12">
                  <c:v>160.83550913838121</c:v>
                </c:pt>
                <c:pt idx="13">
                  <c:v>74.934725848563971</c:v>
                </c:pt>
                <c:pt idx="14">
                  <c:v>42.036553524804177</c:v>
                </c:pt>
                <c:pt idx="15">
                  <c:v>43.603133159268928</c:v>
                </c:pt>
                <c:pt idx="16">
                  <c:v>107.83289817232377</c:v>
                </c:pt>
                <c:pt idx="17">
                  <c:v>61.618798955613578</c:v>
                </c:pt>
                <c:pt idx="18">
                  <c:v>38.120104438642301</c:v>
                </c:pt>
                <c:pt idx="19">
                  <c:v>137.85900783289819</c:v>
                </c:pt>
                <c:pt idx="20">
                  <c:v>94.255874673629236</c:v>
                </c:pt>
                <c:pt idx="21">
                  <c:v>46.214099216710181</c:v>
                </c:pt>
                <c:pt idx="22">
                  <c:v>27.154046997389035</c:v>
                </c:pt>
                <c:pt idx="23">
                  <c:v>126.37075718015666</c:v>
                </c:pt>
                <c:pt idx="24">
                  <c:v>35.509138381201048</c:v>
                </c:pt>
                <c:pt idx="25">
                  <c:v>55.35248041775457</c:v>
                </c:pt>
                <c:pt idx="26">
                  <c:v>24.543080939947782</c:v>
                </c:pt>
                <c:pt idx="27">
                  <c:v>76.240208877284601</c:v>
                </c:pt>
                <c:pt idx="28">
                  <c:v>90.600522193211489</c:v>
                </c:pt>
                <c:pt idx="29">
                  <c:v>73.629242819843341</c:v>
                </c:pt>
                <c:pt idx="30">
                  <c:v>95.822454308093995</c:v>
                </c:pt>
                <c:pt idx="31">
                  <c:v>113.31592689295039</c:v>
                </c:pt>
                <c:pt idx="32">
                  <c:v>125.8485639686684</c:v>
                </c:pt>
                <c:pt idx="33">
                  <c:v>266.31853785900785</c:v>
                </c:pt>
                <c:pt idx="34">
                  <c:v>41.514360313315926</c:v>
                </c:pt>
                <c:pt idx="35">
                  <c:v>36.29242819843342</c:v>
                </c:pt>
                <c:pt idx="36">
                  <c:v>13.315926892950392</c:v>
                </c:pt>
                <c:pt idx="37">
                  <c:v>30.287206266318538</c:v>
                </c:pt>
                <c:pt idx="38">
                  <c:v>28.720626631853786</c:v>
                </c:pt>
                <c:pt idx="39">
                  <c:v>40.208877284595303</c:v>
                </c:pt>
                <c:pt idx="40">
                  <c:v>57.963446475195823</c:v>
                </c:pt>
              </c:numCache>
            </c:numRef>
          </c:val>
          <c:smooth val="0"/>
          <c:extLst>
            <c:ext xmlns:c16="http://schemas.microsoft.com/office/drawing/2014/chart" uri="{C3380CC4-5D6E-409C-BE32-E72D297353CC}">
              <c16:uniqueId val="{00000001-C27A-4322-916D-DE125C82C6A7}"/>
            </c:ext>
          </c:extLst>
        </c:ser>
        <c:ser>
          <c:idx val="2"/>
          <c:order val="2"/>
          <c:tx>
            <c:strRef>
              <c:f>Grafdata!$A$28</c:f>
              <c:strCache>
                <c:ptCount val="1"/>
                <c:pt idx="0">
                  <c:v>Örebro kommun</c:v>
                </c:pt>
              </c:strCache>
            </c:strRef>
          </c:tx>
          <c:spPr>
            <a:ln w="28575" cap="rnd">
              <a:solidFill>
                <a:schemeClr val="accent3"/>
              </a:solidFill>
              <a:prstDash val="sysDot"/>
              <a:round/>
            </a:ln>
            <a:effectLst/>
          </c:spPr>
          <c:marker>
            <c:symbol val="none"/>
          </c:marker>
          <c:cat>
            <c:strRef>
              <c:f>Grafdata!$B$18:$AP$18</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Grafdata!$B$28:$AP$28</c:f>
              <c:numCache>
                <c:formatCode>General</c:formatCode>
                <c:ptCount val="41"/>
                <c:pt idx="0">
                  <c:v>102</c:v>
                </c:pt>
                <c:pt idx="1">
                  <c:v>40.336134453781511</c:v>
                </c:pt>
                <c:pt idx="2">
                  <c:v>152.10084033613447</c:v>
                </c:pt>
                <c:pt idx="3">
                  <c:v>181.0924369747899</c:v>
                </c:pt>
                <c:pt idx="4">
                  <c:v>136.1344537815126</c:v>
                </c:pt>
                <c:pt idx="5">
                  <c:v>122.68907563025211</c:v>
                </c:pt>
                <c:pt idx="6">
                  <c:v>90.756302521008408</c:v>
                </c:pt>
                <c:pt idx="7">
                  <c:v>137.81512605042016</c:v>
                </c:pt>
                <c:pt idx="8">
                  <c:v>61.344537815126053</c:v>
                </c:pt>
                <c:pt idx="9">
                  <c:v>45.378151260504204</c:v>
                </c:pt>
                <c:pt idx="10">
                  <c:v>63.025210084033617</c:v>
                </c:pt>
                <c:pt idx="11">
                  <c:v>74.789915966386559</c:v>
                </c:pt>
                <c:pt idx="12">
                  <c:v>114.28571428571429</c:v>
                </c:pt>
                <c:pt idx="13">
                  <c:v>71.848739495798313</c:v>
                </c:pt>
                <c:pt idx="14">
                  <c:v>52.100840336134453</c:v>
                </c:pt>
                <c:pt idx="15">
                  <c:v>28.571428571428573</c:v>
                </c:pt>
                <c:pt idx="16">
                  <c:v>74.369747899159663</c:v>
                </c:pt>
                <c:pt idx="17">
                  <c:v>14.705882352941176</c:v>
                </c:pt>
                <c:pt idx="18">
                  <c:v>33.193277310924373</c:v>
                </c:pt>
                <c:pt idx="19">
                  <c:v>26.890756302521009</c:v>
                </c:pt>
                <c:pt idx="20">
                  <c:v>87.815126050420162</c:v>
                </c:pt>
                <c:pt idx="21">
                  <c:v>39.495798319327733</c:v>
                </c:pt>
                <c:pt idx="22">
                  <c:v>20.588235294117649</c:v>
                </c:pt>
                <c:pt idx="23">
                  <c:v>44.117647058823529</c:v>
                </c:pt>
                <c:pt idx="24">
                  <c:v>15.966386554621849</c:v>
                </c:pt>
                <c:pt idx="25">
                  <c:v>32.773109243697476</c:v>
                </c:pt>
                <c:pt idx="26">
                  <c:v>18.487394957983192</c:v>
                </c:pt>
                <c:pt idx="27">
                  <c:v>73.949579831932766</c:v>
                </c:pt>
                <c:pt idx="28">
                  <c:v>65.966386554621849</c:v>
                </c:pt>
                <c:pt idx="29">
                  <c:v>77.310924369747895</c:v>
                </c:pt>
                <c:pt idx="30">
                  <c:v>92.436974789915965</c:v>
                </c:pt>
                <c:pt idx="31">
                  <c:v>70.588235294117652</c:v>
                </c:pt>
                <c:pt idx="32">
                  <c:v>92.016806722689083</c:v>
                </c:pt>
                <c:pt idx="33">
                  <c:v>206.30252100840337</c:v>
                </c:pt>
                <c:pt idx="34">
                  <c:v>50</c:v>
                </c:pt>
                <c:pt idx="35">
                  <c:v>39.495798319327733</c:v>
                </c:pt>
                <c:pt idx="36">
                  <c:v>5.46218487394958</c:v>
                </c:pt>
                <c:pt idx="37">
                  <c:v>22.268907563025209</c:v>
                </c:pt>
                <c:pt idx="38">
                  <c:v>38.655462184873947</c:v>
                </c:pt>
                <c:pt idx="39">
                  <c:v>50.420168067226889</c:v>
                </c:pt>
                <c:pt idx="40">
                  <c:v>7.9831932773109244</c:v>
                </c:pt>
              </c:numCache>
            </c:numRef>
          </c:val>
          <c:smooth val="0"/>
          <c:extLst>
            <c:ext xmlns:c16="http://schemas.microsoft.com/office/drawing/2014/chart" uri="{C3380CC4-5D6E-409C-BE32-E72D297353CC}">
              <c16:uniqueId val="{00000002-C27A-4322-916D-DE125C82C6A7}"/>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Grafdata!$A$4</c:f>
              <c:strCache>
                <c:ptCount val="1"/>
                <c:pt idx="0">
                  <c:v>Sverige</c:v>
                </c:pt>
              </c:strCache>
            </c:strRef>
          </c:tx>
          <c:spPr>
            <a:ln w="28575" cap="rnd">
              <a:solidFill>
                <a:schemeClr val="accent1"/>
              </a:solidFill>
              <a:prstDash val="sysDash"/>
              <a:round/>
            </a:ln>
            <a:effectLst/>
          </c:spPr>
          <c:marker>
            <c:symbol val="none"/>
          </c:marker>
          <c:cat>
            <c:numRef>
              <c:f>Grafdata!$B$2:$AP$2</c:f>
              <c:numCache>
                <c:formatCode>General</c:formatCode>
                <c:ptCount val="41"/>
                <c:pt idx="0">
                  <c:v>2012</c:v>
                </c:pt>
                <c:pt idx="4">
                  <c:v>2013</c:v>
                </c:pt>
                <c:pt idx="8">
                  <c:v>2014</c:v>
                </c:pt>
                <c:pt idx="12">
                  <c:v>2015</c:v>
                </c:pt>
                <c:pt idx="16">
                  <c:v>2016</c:v>
                </c:pt>
                <c:pt idx="20">
                  <c:v>2017</c:v>
                </c:pt>
                <c:pt idx="24">
                  <c:v>2018</c:v>
                </c:pt>
                <c:pt idx="28">
                  <c:v>2019</c:v>
                </c:pt>
                <c:pt idx="32">
                  <c:v>2020</c:v>
                </c:pt>
                <c:pt idx="36">
                  <c:v>2021</c:v>
                </c:pt>
                <c:pt idx="40">
                  <c:v>2022</c:v>
                </c:pt>
              </c:numCache>
            </c:numRef>
          </c:cat>
          <c:val>
            <c:numRef>
              <c:f>Grafdata!$B$4:$AP$4</c:f>
              <c:numCache>
                <c:formatCode>General</c:formatCode>
                <c:ptCount val="41"/>
                <c:pt idx="0">
                  <c:v>5.6471321000000003</c:v>
                </c:pt>
                <c:pt idx="1">
                  <c:v>5.2812840999999997</c:v>
                </c:pt>
                <c:pt idx="2">
                  <c:v>5.4272818000000003</c:v>
                </c:pt>
                <c:pt idx="3">
                  <c:v>5.6900012000000002</c:v>
                </c:pt>
                <c:pt idx="4">
                  <c:v>5.8598794999999999</c:v>
                </c:pt>
                <c:pt idx="5">
                  <c:v>5.4593397000000001</c:v>
                </c:pt>
                <c:pt idx="6">
                  <c:v>5.5785103999999999</c:v>
                </c:pt>
                <c:pt idx="7">
                  <c:v>5.6457477999999996</c:v>
                </c:pt>
                <c:pt idx="8">
                  <c:v>5.5976245000000002</c:v>
                </c:pt>
                <c:pt idx="9">
                  <c:v>5.0938878000000001</c:v>
                </c:pt>
                <c:pt idx="10">
                  <c:v>5.1062773000000004</c:v>
                </c:pt>
                <c:pt idx="11">
                  <c:v>5.2243864999999996</c:v>
                </c:pt>
                <c:pt idx="12">
                  <c:v>5.2929404</c:v>
                </c:pt>
                <c:pt idx="13">
                  <c:v>4.9356795</c:v>
                </c:pt>
                <c:pt idx="14">
                  <c:v>5.0270139</c:v>
                </c:pt>
                <c:pt idx="15">
                  <c:v>5.1607665000000003</c:v>
                </c:pt>
                <c:pt idx="16">
                  <c:v>5.1933197</c:v>
                </c:pt>
                <c:pt idx="17">
                  <c:v>4.8013187999999998</c:v>
                </c:pt>
                <c:pt idx="18">
                  <c:v>4.8220586000000001</c:v>
                </c:pt>
                <c:pt idx="19">
                  <c:v>4.9710428000000002</c:v>
                </c:pt>
                <c:pt idx="20">
                  <c:v>5.0919134000000001</c:v>
                </c:pt>
                <c:pt idx="21">
                  <c:v>4.8117241000000002</c:v>
                </c:pt>
                <c:pt idx="22">
                  <c:v>4.8194819000000004</c:v>
                </c:pt>
                <c:pt idx="23">
                  <c:v>4.8820189999999997</c:v>
                </c:pt>
                <c:pt idx="24">
                  <c:v>4.9013086000000001</c:v>
                </c:pt>
                <c:pt idx="25">
                  <c:v>4.5815858</c:v>
                </c:pt>
                <c:pt idx="26">
                  <c:v>4.5682245000000004</c:v>
                </c:pt>
                <c:pt idx="27">
                  <c:v>4.5652578999999998</c:v>
                </c:pt>
                <c:pt idx="28">
                  <c:v>4.6360673999999999</c:v>
                </c:pt>
                <c:pt idx="29">
                  <c:v>4.4652865000000004</c:v>
                </c:pt>
                <c:pt idx="30">
                  <c:v>4.6453017000000001</c:v>
                </c:pt>
                <c:pt idx="31">
                  <c:v>4.8557554528969531</c:v>
                </c:pt>
                <c:pt idx="32">
                  <c:v>5.0690150105641782</c:v>
                </c:pt>
                <c:pt idx="33">
                  <c:v>5.8655588453141814</c:v>
                </c:pt>
                <c:pt idx="34">
                  <c:v>6.2768198893320166</c:v>
                </c:pt>
                <c:pt idx="35">
                  <c:v>6.0307963571851229</c:v>
                </c:pt>
                <c:pt idx="36">
                  <c:v>5.9896784238545449</c:v>
                </c:pt>
                <c:pt idx="37">
                  <c:v>5.5009540448191512</c:v>
                </c:pt>
                <c:pt idx="38">
                  <c:v>5.2183485831050209</c:v>
                </c:pt>
                <c:pt idx="39">
                  <c:v>4.884944021055655</c:v>
                </c:pt>
                <c:pt idx="40">
                  <c:v>4.777268648691491</c:v>
                </c:pt>
              </c:numCache>
            </c:numRef>
          </c:val>
          <c:smooth val="0"/>
          <c:extLst>
            <c:ext xmlns:c16="http://schemas.microsoft.com/office/drawing/2014/chart" uri="{C3380CC4-5D6E-409C-BE32-E72D297353CC}">
              <c16:uniqueId val="{00000000-9AEA-4435-BD59-7425C0D4ABB2}"/>
            </c:ext>
          </c:extLst>
        </c:ser>
        <c:ser>
          <c:idx val="1"/>
          <c:order val="1"/>
          <c:tx>
            <c:strRef>
              <c:f>Grafdata!$A$12</c:f>
              <c:strCache>
                <c:ptCount val="1"/>
                <c:pt idx="0">
                  <c:v>Örebro län</c:v>
                </c:pt>
              </c:strCache>
            </c:strRef>
          </c:tx>
          <c:spPr>
            <a:ln w="28575" cap="rnd">
              <a:solidFill>
                <a:schemeClr val="accent2"/>
              </a:solidFill>
              <a:round/>
            </a:ln>
            <a:effectLst/>
          </c:spPr>
          <c:marker>
            <c:symbol val="none"/>
          </c:marker>
          <c:cat>
            <c:numRef>
              <c:f>Grafdata!$B$2:$AP$2</c:f>
              <c:numCache>
                <c:formatCode>General</c:formatCode>
                <c:ptCount val="41"/>
                <c:pt idx="0">
                  <c:v>2012</c:v>
                </c:pt>
                <c:pt idx="4">
                  <c:v>2013</c:v>
                </c:pt>
                <c:pt idx="8">
                  <c:v>2014</c:v>
                </c:pt>
                <c:pt idx="12">
                  <c:v>2015</c:v>
                </c:pt>
                <c:pt idx="16">
                  <c:v>2016</c:v>
                </c:pt>
                <c:pt idx="20">
                  <c:v>2017</c:v>
                </c:pt>
                <c:pt idx="24">
                  <c:v>2018</c:v>
                </c:pt>
                <c:pt idx="28">
                  <c:v>2019</c:v>
                </c:pt>
                <c:pt idx="32">
                  <c:v>2020</c:v>
                </c:pt>
                <c:pt idx="36">
                  <c:v>2021</c:v>
                </c:pt>
                <c:pt idx="40">
                  <c:v>2022</c:v>
                </c:pt>
              </c:numCache>
            </c:numRef>
          </c:cat>
          <c:val>
            <c:numRef>
              <c:f>Grafdata!$B$12:$AP$12</c:f>
              <c:numCache>
                <c:formatCode>General</c:formatCode>
                <c:ptCount val="41"/>
                <c:pt idx="0">
                  <c:v>6.3042547000000004</c:v>
                </c:pt>
                <c:pt idx="1">
                  <c:v>5.8226214000000001</c:v>
                </c:pt>
                <c:pt idx="2">
                  <c:v>6.0116129000000003</c:v>
                </c:pt>
                <c:pt idx="3">
                  <c:v>6.4873839999999996</c:v>
                </c:pt>
                <c:pt idx="4">
                  <c:v>6.6882427</c:v>
                </c:pt>
                <c:pt idx="5">
                  <c:v>5.9905048000000001</c:v>
                </c:pt>
                <c:pt idx="6">
                  <c:v>6.0537422000000003</c:v>
                </c:pt>
                <c:pt idx="7">
                  <c:v>6.1542497999999997</c:v>
                </c:pt>
                <c:pt idx="8">
                  <c:v>6.0975190000000001</c:v>
                </c:pt>
                <c:pt idx="9">
                  <c:v>5.4159978000000004</c:v>
                </c:pt>
                <c:pt idx="10">
                  <c:v>5.3898587999999998</c:v>
                </c:pt>
                <c:pt idx="11">
                  <c:v>5.4284692999999997</c:v>
                </c:pt>
                <c:pt idx="12">
                  <c:v>5.5140719999999996</c:v>
                </c:pt>
                <c:pt idx="13">
                  <c:v>5.1657051999999997</c:v>
                </c:pt>
                <c:pt idx="14">
                  <c:v>5.2827367000000001</c:v>
                </c:pt>
                <c:pt idx="15">
                  <c:v>5.3865316999999999</c:v>
                </c:pt>
                <c:pt idx="16">
                  <c:v>5.3783104000000002</c:v>
                </c:pt>
                <c:pt idx="17">
                  <c:v>4.8923249000000002</c:v>
                </c:pt>
                <c:pt idx="18">
                  <c:v>4.9673147999999996</c:v>
                </c:pt>
                <c:pt idx="19">
                  <c:v>5.1439741999999997</c:v>
                </c:pt>
                <c:pt idx="20">
                  <c:v>5.2628193000000003</c:v>
                </c:pt>
                <c:pt idx="21">
                  <c:v>4.9352112000000004</c:v>
                </c:pt>
                <c:pt idx="22">
                  <c:v>4.8967276000000002</c:v>
                </c:pt>
                <c:pt idx="23">
                  <c:v>4.9132784999999997</c:v>
                </c:pt>
                <c:pt idx="24">
                  <c:v>4.8889475999999998</c:v>
                </c:pt>
                <c:pt idx="25">
                  <c:v>4.5476232000000003</c:v>
                </c:pt>
                <c:pt idx="26">
                  <c:v>4.6154779000000001</c:v>
                </c:pt>
                <c:pt idx="27">
                  <c:v>4.6436241000000003</c:v>
                </c:pt>
                <c:pt idx="28">
                  <c:v>4.7482462999999999</c:v>
                </c:pt>
                <c:pt idx="29">
                  <c:v>4.5582763999999996</c:v>
                </c:pt>
                <c:pt idx="30">
                  <c:v>4.8245556000000001</c:v>
                </c:pt>
                <c:pt idx="31">
                  <c:v>5.1210229959555758</c:v>
                </c:pt>
                <c:pt idx="32">
                  <c:v>5.4590499367391301</c:v>
                </c:pt>
                <c:pt idx="33">
                  <c:v>6.0810647198057985</c:v>
                </c:pt>
                <c:pt idx="34">
                  <c:v>6.5056493838825249</c:v>
                </c:pt>
                <c:pt idx="35">
                  <c:v>6.1775371378088133</c:v>
                </c:pt>
                <c:pt idx="36">
                  <c:v>6.1611964030228679</c:v>
                </c:pt>
                <c:pt idx="37">
                  <c:v>5.7381182374347661</c:v>
                </c:pt>
                <c:pt idx="38">
                  <c:v>5.5993195855657536</c:v>
                </c:pt>
                <c:pt idx="39">
                  <c:v>5.2153287106969746</c:v>
                </c:pt>
                <c:pt idx="40">
                  <c:v>5.0602829623904038</c:v>
                </c:pt>
              </c:numCache>
            </c:numRef>
          </c:val>
          <c:smooth val="0"/>
          <c:extLst>
            <c:ext xmlns:c16="http://schemas.microsoft.com/office/drawing/2014/chart" uri="{C3380CC4-5D6E-409C-BE32-E72D297353CC}">
              <c16:uniqueId val="{00000001-9AEA-4435-BD59-7425C0D4ABB2}"/>
            </c:ext>
          </c:extLst>
        </c:ser>
        <c:ser>
          <c:idx val="2"/>
          <c:order val="2"/>
          <c:tx>
            <c:strRef>
              <c:f>Grafdata!$A$13</c:f>
              <c:strCache>
                <c:ptCount val="1"/>
                <c:pt idx="0">
                  <c:v>Örebro kommun</c:v>
                </c:pt>
              </c:strCache>
            </c:strRef>
          </c:tx>
          <c:spPr>
            <a:ln w="28575" cap="rnd">
              <a:solidFill>
                <a:schemeClr val="accent3"/>
              </a:solidFill>
              <a:prstDash val="sysDash"/>
              <a:round/>
            </a:ln>
            <a:effectLst/>
          </c:spPr>
          <c:marker>
            <c:symbol val="none"/>
          </c:marker>
          <c:cat>
            <c:numRef>
              <c:f>Grafdata!$B$2:$AP$2</c:f>
              <c:numCache>
                <c:formatCode>General</c:formatCode>
                <c:ptCount val="41"/>
                <c:pt idx="0">
                  <c:v>2012</c:v>
                </c:pt>
                <c:pt idx="4">
                  <c:v>2013</c:v>
                </c:pt>
                <c:pt idx="8">
                  <c:v>2014</c:v>
                </c:pt>
                <c:pt idx="12">
                  <c:v>2015</c:v>
                </c:pt>
                <c:pt idx="16">
                  <c:v>2016</c:v>
                </c:pt>
                <c:pt idx="20">
                  <c:v>2017</c:v>
                </c:pt>
                <c:pt idx="24">
                  <c:v>2018</c:v>
                </c:pt>
                <c:pt idx="28">
                  <c:v>2019</c:v>
                </c:pt>
                <c:pt idx="32">
                  <c:v>2020</c:v>
                </c:pt>
                <c:pt idx="36">
                  <c:v>2021</c:v>
                </c:pt>
                <c:pt idx="40">
                  <c:v>2022</c:v>
                </c:pt>
              </c:numCache>
            </c:numRef>
          </c:cat>
          <c:val>
            <c:numRef>
              <c:f>Grafdata!$B$13:$AP$13</c:f>
              <c:numCache>
                <c:formatCode>General</c:formatCode>
                <c:ptCount val="41"/>
                <c:pt idx="0">
                  <c:v>6.5438232999999997</c:v>
                </c:pt>
                <c:pt idx="1">
                  <c:v>6.2443112999999997</c:v>
                </c:pt>
                <c:pt idx="2">
                  <c:v>6.4179348000000003</c:v>
                </c:pt>
                <c:pt idx="3">
                  <c:v>6.6188840000000004</c:v>
                </c:pt>
                <c:pt idx="4">
                  <c:v>6.6672392</c:v>
                </c:pt>
                <c:pt idx="5">
                  <c:v>6.2253885999999996</c:v>
                </c:pt>
                <c:pt idx="6">
                  <c:v>6.3967806999999999</c:v>
                </c:pt>
                <c:pt idx="7">
                  <c:v>6.4084034000000001</c:v>
                </c:pt>
                <c:pt idx="8">
                  <c:v>6.1978321000000003</c:v>
                </c:pt>
                <c:pt idx="9">
                  <c:v>5.6065635</c:v>
                </c:pt>
                <c:pt idx="10">
                  <c:v>5.5916085000000004</c:v>
                </c:pt>
                <c:pt idx="11">
                  <c:v>5.4497150999999997</c:v>
                </c:pt>
                <c:pt idx="12">
                  <c:v>5.4473944999999997</c:v>
                </c:pt>
                <c:pt idx="13">
                  <c:v>5.1330483999999998</c:v>
                </c:pt>
                <c:pt idx="14">
                  <c:v>5.2525253000000003</c:v>
                </c:pt>
                <c:pt idx="15">
                  <c:v>5.2817316999999999</c:v>
                </c:pt>
                <c:pt idx="16">
                  <c:v>5.1957484999999997</c:v>
                </c:pt>
                <c:pt idx="17">
                  <c:v>4.7884700000000002</c:v>
                </c:pt>
                <c:pt idx="18">
                  <c:v>4.8628920000000004</c:v>
                </c:pt>
                <c:pt idx="19">
                  <c:v>4.8696121000000003</c:v>
                </c:pt>
                <c:pt idx="20">
                  <c:v>4.9672558999999996</c:v>
                </c:pt>
                <c:pt idx="21">
                  <c:v>4.8464055999999998</c:v>
                </c:pt>
                <c:pt idx="22">
                  <c:v>4.8876816999999999</c:v>
                </c:pt>
                <c:pt idx="23">
                  <c:v>4.9318413999999997</c:v>
                </c:pt>
                <c:pt idx="24">
                  <c:v>5.0166506999999996</c:v>
                </c:pt>
                <c:pt idx="25">
                  <c:v>4.8434929999999996</c:v>
                </c:pt>
                <c:pt idx="26">
                  <c:v>4.9744811000000002</c:v>
                </c:pt>
                <c:pt idx="27">
                  <c:v>4.9556544000000002</c:v>
                </c:pt>
                <c:pt idx="28">
                  <c:v>5.1032916999999998</c:v>
                </c:pt>
                <c:pt idx="29">
                  <c:v>4.9434569000000002</c:v>
                </c:pt>
                <c:pt idx="30">
                  <c:v>5.2618318999999998</c:v>
                </c:pt>
                <c:pt idx="31">
                  <c:v>5.459709901981328</c:v>
                </c:pt>
                <c:pt idx="32">
                  <c:v>5.826548816559451</c:v>
                </c:pt>
                <c:pt idx="33">
                  <c:v>6.6712745852873248</c:v>
                </c:pt>
                <c:pt idx="34">
                  <c:v>7.2024842770038635</c:v>
                </c:pt>
                <c:pt idx="35">
                  <c:v>6.8194979150116257</c:v>
                </c:pt>
                <c:pt idx="36">
                  <c:v>6.8170443567629233</c:v>
                </c:pt>
                <c:pt idx="37">
                  <c:v>6.4894378020117092</c:v>
                </c:pt>
                <c:pt idx="38">
                  <c:v>6.3388492953118689</c:v>
                </c:pt>
                <c:pt idx="39">
                  <c:v>5.8467947207507542</c:v>
                </c:pt>
                <c:pt idx="40">
                  <c:v>5.6196960726268017</c:v>
                </c:pt>
              </c:numCache>
            </c:numRef>
          </c:val>
          <c:smooth val="0"/>
          <c:extLst>
            <c:ext xmlns:c16="http://schemas.microsoft.com/office/drawing/2014/chart" uri="{C3380CC4-5D6E-409C-BE32-E72D297353CC}">
              <c16:uniqueId val="{00000002-9AEA-4435-BD59-7425C0D4ABB2}"/>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Grafdata!$A$23</c:f>
              <c:strCache>
                <c:ptCount val="1"/>
                <c:pt idx="0">
                  <c:v>Sverige</c:v>
                </c:pt>
              </c:strCache>
            </c:strRef>
          </c:tx>
          <c:spPr>
            <a:ln w="28575" cap="rnd">
              <a:solidFill>
                <a:schemeClr val="accent1"/>
              </a:solidFill>
              <a:prstDash val="sysDash"/>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Grafdata!$B$23:$AP$23</c:f>
              <c:numCache>
                <c:formatCode>General</c:formatCode>
                <c:ptCount val="41"/>
                <c:pt idx="0">
                  <c:v>100</c:v>
                </c:pt>
                <c:pt idx="1">
                  <c:v>100.2031887350893</c:v>
                </c:pt>
                <c:pt idx="2">
                  <c:v>100.47342248586193</c:v>
                </c:pt>
                <c:pt idx="3">
                  <c:v>100.64011876425273</c:v>
                </c:pt>
                <c:pt idx="4">
                  <c:v>100.82519291766197</c:v>
                </c:pt>
                <c:pt idx="5">
                  <c:v>101.06710683695918</c:v>
                </c:pt>
                <c:pt idx="6">
                  <c:v>101.37261136334028</c:v>
                </c:pt>
                <c:pt idx="7">
                  <c:v>101.57713762858852</c:v>
                </c:pt>
                <c:pt idx="8">
                  <c:v>101.80890948849161</c:v>
                </c:pt>
                <c:pt idx="9">
                  <c:v>102.09666804386636</c:v>
                </c:pt>
                <c:pt idx="10">
                  <c:v>102.45794863104841</c:v>
                </c:pt>
                <c:pt idx="11">
                  <c:v>102.65654553031649</c:v>
                </c:pt>
                <c:pt idx="12">
                  <c:v>102.86720126448205</c:v>
                </c:pt>
                <c:pt idx="13">
                  <c:v>103.13907796568614</c:v>
                </c:pt>
                <c:pt idx="14">
                  <c:v>103.51277546670588</c:v>
                </c:pt>
                <c:pt idx="15">
                  <c:v>103.74828609201386</c:v>
                </c:pt>
                <c:pt idx="16">
                  <c:v>104.00484965265817</c:v>
                </c:pt>
                <c:pt idx="17">
                  <c:v>104.33083840076469</c:v>
                </c:pt>
                <c:pt idx="18">
                  <c:v>104.83729893472568</c:v>
                </c:pt>
                <c:pt idx="19">
                  <c:v>105.26628803680377</c:v>
                </c:pt>
                <c:pt idx="20">
                  <c:v>105.56897005859751</c:v>
                </c:pt>
                <c:pt idx="21">
                  <c:v>105.87615966234419</c:v>
                </c:pt>
                <c:pt idx="22">
                  <c:v>106.30451686041019</c:v>
                </c:pt>
                <c:pt idx="23">
                  <c:v>106.58369205295398</c:v>
                </c:pt>
                <c:pt idx="24">
                  <c:v>106.82006628041182</c:v>
                </c:pt>
                <c:pt idx="25">
                  <c:v>107.12378041209199</c:v>
                </c:pt>
                <c:pt idx="26">
                  <c:v>107.49830992006099</c:v>
                </c:pt>
                <c:pt idx="27">
                  <c:v>107.74158243298422</c:v>
                </c:pt>
                <c:pt idx="28">
                  <c:v>108.00400163747393</c:v>
                </c:pt>
                <c:pt idx="29">
                  <c:v>108.27874297019952</c:v>
                </c:pt>
                <c:pt idx="30">
                  <c:v>108.61847563056911</c:v>
                </c:pt>
                <c:pt idx="31">
                  <c:v>108.76741540622002</c:v>
                </c:pt>
                <c:pt idx="32">
                  <c:v>108.93396424034133</c:v>
                </c:pt>
                <c:pt idx="33">
                  <c:v>109.02861292961968</c:v>
                </c:pt>
                <c:pt idx="34">
                  <c:v>109.24804159781985</c:v>
                </c:pt>
                <c:pt idx="35">
                  <c:v>109.31196922037684</c:v>
                </c:pt>
                <c:pt idx="36">
                  <c:v>109.42266827156243</c:v>
                </c:pt>
                <c:pt idx="37">
                  <c:v>109.62742623494844</c:v>
                </c:pt>
                <c:pt idx="38">
                  <c:v>109.90334712182994</c:v>
                </c:pt>
                <c:pt idx="39">
                  <c:v>110.08111225216592</c:v>
                </c:pt>
                <c:pt idx="40">
                  <c:v>110.25126293915618</c:v>
                </c:pt>
              </c:numCache>
            </c:numRef>
          </c:val>
          <c:smooth val="0"/>
          <c:extLst>
            <c:ext xmlns:c16="http://schemas.microsoft.com/office/drawing/2014/chart" uri="{C3380CC4-5D6E-409C-BE32-E72D297353CC}">
              <c16:uniqueId val="{00000000-4939-4AB1-902E-1FC048118303}"/>
            </c:ext>
          </c:extLst>
        </c:ser>
        <c:ser>
          <c:idx val="1"/>
          <c:order val="1"/>
          <c:tx>
            <c:strRef>
              <c:f>Grafdata!$A$31</c:f>
              <c:strCache>
                <c:ptCount val="1"/>
                <c:pt idx="0">
                  <c:v>Örebro län</c:v>
                </c:pt>
              </c:strCache>
            </c:strRef>
          </c:tx>
          <c:spPr>
            <a:ln w="28575" cap="rnd">
              <a:solidFill>
                <a:schemeClr val="accent2"/>
              </a:solidFill>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Grafdata!$B$31:$AP$31</c:f>
              <c:numCache>
                <c:formatCode>General</c:formatCode>
                <c:ptCount val="41"/>
                <c:pt idx="0">
                  <c:v>100</c:v>
                </c:pt>
                <c:pt idx="1">
                  <c:v>100.13490198305915</c:v>
                </c:pt>
                <c:pt idx="2">
                  <c:v>100.34329004636368</c:v>
                </c:pt>
                <c:pt idx="3">
                  <c:v>100.50659244690897</c:v>
                </c:pt>
                <c:pt idx="4">
                  <c:v>100.65320960218115</c:v>
                </c:pt>
                <c:pt idx="5">
                  <c:v>100.84065235758966</c:v>
                </c:pt>
                <c:pt idx="6">
                  <c:v>101.11968645939095</c:v>
                </c:pt>
                <c:pt idx="7">
                  <c:v>101.31671435570102</c:v>
                </c:pt>
                <c:pt idx="8">
                  <c:v>101.55953792520749</c:v>
                </c:pt>
                <c:pt idx="9">
                  <c:v>101.7501757275832</c:v>
                </c:pt>
                <c:pt idx="10">
                  <c:v>102.06009528340067</c:v>
                </c:pt>
                <c:pt idx="11">
                  <c:v>102.29475373287987</c:v>
                </c:pt>
                <c:pt idx="12">
                  <c:v>102.56668773030964</c:v>
                </c:pt>
                <c:pt idx="13">
                  <c:v>102.74738538656518</c:v>
                </c:pt>
                <c:pt idx="14">
                  <c:v>103.18510682107026</c:v>
                </c:pt>
                <c:pt idx="15">
                  <c:v>103.31077866844643</c:v>
                </c:pt>
                <c:pt idx="16">
                  <c:v>103.52555682568534</c:v>
                </c:pt>
                <c:pt idx="17">
                  <c:v>103.73749494117564</c:v>
                </c:pt>
                <c:pt idx="18">
                  <c:v>104.30017821261973</c:v>
                </c:pt>
                <c:pt idx="19">
                  <c:v>104.70559417223433</c:v>
                </c:pt>
                <c:pt idx="20">
                  <c:v>104.98391826359847</c:v>
                </c:pt>
                <c:pt idx="21">
                  <c:v>105.27360252195707</c:v>
                </c:pt>
                <c:pt idx="22">
                  <c:v>105.79049012020477</c:v>
                </c:pt>
                <c:pt idx="23">
                  <c:v>106.11354486910957</c:v>
                </c:pt>
                <c:pt idx="24">
                  <c:v>106.35352839686743</c:v>
                </c:pt>
                <c:pt idx="25">
                  <c:v>106.58250676284942</c:v>
                </c:pt>
                <c:pt idx="26">
                  <c:v>107.02413325475885</c:v>
                </c:pt>
                <c:pt idx="27">
                  <c:v>107.30103732524869</c:v>
                </c:pt>
                <c:pt idx="28">
                  <c:v>107.60066172972742</c:v>
                </c:pt>
                <c:pt idx="29">
                  <c:v>107.79662461038177</c:v>
                </c:pt>
                <c:pt idx="30">
                  <c:v>108.07991877480599</c:v>
                </c:pt>
                <c:pt idx="31">
                  <c:v>108.20736564827503</c:v>
                </c:pt>
                <c:pt idx="32">
                  <c:v>108.26807154065165</c:v>
                </c:pt>
                <c:pt idx="33">
                  <c:v>108.2613264414987</c:v>
                </c:pt>
                <c:pt idx="34">
                  <c:v>108.53432545458418</c:v>
                </c:pt>
                <c:pt idx="35">
                  <c:v>108.50486002144231</c:v>
                </c:pt>
                <c:pt idx="36">
                  <c:v>108.50841007362808</c:v>
                </c:pt>
                <c:pt idx="37">
                  <c:v>108.57195600775331</c:v>
                </c:pt>
                <c:pt idx="38">
                  <c:v>108.84460001562023</c:v>
                </c:pt>
                <c:pt idx="39">
                  <c:v>108.91276101758696</c:v>
                </c:pt>
                <c:pt idx="40">
                  <c:v>108.98092201955369</c:v>
                </c:pt>
              </c:numCache>
            </c:numRef>
          </c:val>
          <c:smooth val="0"/>
          <c:extLst>
            <c:ext xmlns:c16="http://schemas.microsoft.com/office/drawing/2014/chart" uri="{C3380CC4-5D6E-409C-BE32-E72D297353CC}">
              <c16:uniqueId val="{00000001-4939-4AB1-902E-1FC048118303}"/>
            </c:ext>
          </c:extLst>
        </c:ser>
        <c:ser>
          <c:idx val="2"/>
          <c:order val="2"/>
          <c:tx>
            <c:strRef>
              <c:f>Grafdata!$A$32</c:f>
              <c:strCache>
                <c:ptCount val="1"/>
                <c:pt idx="0">
                  <c:v>Örebro kommun</c:v>
                </c:pt>
              </c:strCache>
            </c:strRef>
          </c:tx>
          <c:spPr>
            <a:ln w="28575" cap="rnd">
              <a:solidFill>
                <a:schemeClr val="accent3"/>
              </a:solidFill>
              <a:prstDash val="sysDot"/>
              <a:round/>
            </a:ln>
            <a:effectLst/>
          </c:spPr>
          <c:marker>
            <c:symbol val="none"/>
          </c:marker>
          <c:cat>
            <c:strRef>
              <c:f>Grafdata!$B$22:$AP$22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Grafdata!$B$32:$AP$32</c:f>
              <c:numCache>
                <c:formatCode>General</c:formatCode>
                <c:ptCount val="41"/>
                <c:pt idx="0">
                  <c:v>100</c:v>
                </c:pt>
                <c:pt idx="1">
                  <c:v>100.24383320353158</c:v>
                </c:pt>
                <c:pt idx="2">
                  <c:v>100.79700703840919</c:v>
                </c:pt>
                <c:pt idx="3">
                  <c:v>101.13764566304435</c:v>
                </c:pt>
                <c:pt idx="4">
                  <c:v>101.44261913253608</c:v>
                </c:pt>
                <c:pt idx="5">
                  <c:v>101.57945687063739</c:v>
                </c:pt>
                <c:pt idx="6">
                  <c:v>102.11516205809781</c:v>
                </c:pt>
                <c:pt idx="7">
                  <c:v>102.33643159204885</c:v>
                </c:pt>
                <c:pt idx="8">
                  <c:v>102.74548908573466</c:v>
                </c:pt>
                <c:pt idx="9">
                  <c:v>102.9063462140346</c:v>
                </c:pt>
                <c:pt idx="10">
                  <c:v>103.47626083602034</c:v>
                </c:pt>
                <c:pt idx="11">
                  <c:v>103.80598155601977</c:v>
                </c:pt>
                <c:pt idx="12">
                  <c:v>104.15535450436353</c:v>
                </c:pt>
                <c:pt idx="13">
                  <c:v>104.33076883884445</c:v>
                </c:pt>
                <c:pt idx="14">
                  <c:v>104.83954319487005</c:v>
                </c:pt>
                <c:pt idx="15">
                  <c:v>104.95745656493605</c:v>
                </c:pt>
                <c:pt idx="16">
                  <c:v>105.36287475707663</c:v>
                </c:pt>
                <c:pt idx="17">
                  <c:v>105.49243389208743</c:v>
                </c:pt>
                <c:pt idx="18">
                  <c:v>106.20937629650118</c:v>
                </c:pt>
                <c:pt idx="19">
                  <c:v>106.72688497623535</c:v>
                </c:pt>
                <c:pt idx="20">
                  <c:v>107.30335034100256</c:v>
                </c:pt>
                <c:pt idx="21">
                  <c:v>107.77937098312091</c:v>
                </c:pt>
                <c:pt idx="22">
                  <c:v>108.74451375292054</c:v>
                </c:pt>
                <c:pt idx="23">
                  <c:v>109.39085370735648</c:v>
                </c:pt>
                <c:pt idx="24">
                  <c:v>109.86978579071105</c:v>
                </c:pt>
                <c:pt idx="25">
                  <c:v>110.17330353958468</c:v>
                </c:pt>
                <c:pt idx="26">
                  <c:v>111.08967966867799</c:v>
                </c:pt>
                <c:pt idx="27">
                  <c:v>111.6297520179927</c:v>
                </c:pt>
                <c:pt idx="28">
                  <c:v>112.20112236059656</c:v>
                </c:pt>
                <c:pt idx="29">
                  <c:v>112.39400534249467</c:v>
                </c:pt>
                <c:pt idx="30">
                  <c:v>113.07746617269214</c:v>
                </c:pt>
                <c:pt idx="31">
                  <c:v>113.32493867776897</c:v>
                </c:pt>
                <c:pt idx="32">
                  <c:v>113.53820174832046</c:v>
                </c:pt>
                <c:pt idx="33">
                  <c:v>113.38171178187483</c:v>
                </c:pt>
                <c:pt idx="34">
                  <c:v>113.86209958584749</c:v>
                </c:pt>
                <c:pt idx="35">
                  <c:v>113.82352298946786</c:v>
                </c:pt>
                <c:pt idx="36">
                  <c:v>113.7609270028896</c:v>
                </c:pt>
                <c:pt idx="37">
                  <c:v>113.66994446425842</c:v>
                </c:pt>
                <c:pt idx="38">
                  <c:v>114.15542729039443</c:v>
                </c:pt>
                <c:pt idx="39">
                  <c:v>114.26460633675185</c:v>
                </c:pt>
                <c:pt idx="40">
                  <c:v>114.2697013589152</c:v>
                </c:pt>
              </c:numCache>
            </c:numRef>
          </c:val>
          <c:smooth val="0"/>
          <c:extLst>
            <c:ext xmlns:c16="http://schemas.microsoft.com/office/drawing/2014/chart" uri="{C3380CC4-5D6E-409C-BE32-E72D297353CC}">
              <c16:uniqueId val="{00000002-4939-4AB1-902E-1FC048118303}"/>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txPr>
    <a:bodyPr/>
    <a:lstStyle/>
    <a:p>
      <a:pPr>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24198A5-9F51-4395-A9D1-A450078D54B5}" type="datetimeFigureOut">
              <a:rPr lang="sv-SE" smtClean="0"/>
              <a:t>2022-06-29</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B746FB2-947D-4403-805A-8A78101255B7}" type="slidenum">
              <a:rPr lang="sv-SE" smtClean="0"/>
              <a:t>‹#›</a:t>
            </a:fld>
            <a:endParaRPr lang="sv-SE"/>
          </a:p>
        </p:txBody>
      </p:sp>
    </p:spTree>
    <p:extLst>
      <p:ext uri="{BB962C8B-B14F-4D97-AF65-F5344CB8AC3E}">
        <p14:creationId xmlns:p14="http://schemas.microsoft.com/office/powerpoint/2010/main" val="184742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142CCA-F011-46CA-B4AE-D8CB4AFC968E}" type="datetimeFigureOut">
              <a:rPr lang="en-GB" smtClean="0"/>
              <a:t>29/06/2022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41C740-7330-441A-80F0-A683365F9479}" type="slidenum">
              <a:rPr lang="en-GB" smtClean="0"/>
              <a:t>‹#›</a:t>
            </a:fld>
            <a:endParaRPr lang="en-GB" dirty="0"/>
          </a:p>
        </p:txBody>
      </p:sp>
    </p:spTree>
    <p:extLst>
      <p:ext uri="{BB962C8B-B14F-4D97-AF65-F5344CB8AC3E}">
        <p14:creationId xmlns:p14="http://schemas.microsoft.com/office/powerpoint/2010/main" val="330171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0241C740-7330-441A-80F0-A683365F9479}" type="slidenum">
              <a:rPr lang="en-US" smtClean="0"/>
              <a:t>2</a:t>
            </a:fld>
            <a:endParaRPr lang="en-US" dirty="0"/>
          </a:p>
        </p:txBody>
      </p:sp>
    </p:spTree>
    <p:extLst>
      <p:ext uri="{BB962C8B-B14F-4D97-AF65-F5344CB8AC3E}">
        <p14:creationId xmlns:p14="http://schemas.microsoft.com/office/powerpoint/2010/main" val="3782146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1" cy="2072175"/>
          </a:xfrm>
        </p:spPr>
        <p:txBody>
          <a:bodyPr anchor="b"/>
          <a:lstStyle>
            <a:lvl1pPr algn="l">
              <a:defRPr sz="6000">
                <a:solidFill>
                  <a:schemeClr val="bg1"/>
                </a:solidFill>
              </a:defRPr>
            </a:lvl1pPr>
          </a:lstStyle>
          <a:p>
            <a:r>
              <a:rPr lang="en-US" noProof="0" dirty="0"/>
              <a:t>Click to edit Master </a:t>
            </a:r>
            <a:r>
              <a:rPr lang="en-US" noProof="0"/>
              <a:t>title style</a:t>
            </a:r>
            <a:endParaRPr lang="en-US" noProof="0" dirty="0"/>
          </a:p>
        </p:txBody>
      </p:sp>
      <p:sp>
        <p:nvSpPr>
          <p:cNvPr id="3" name="Subtitle 2"/>
          <p:cNvSpPr>
            <a:spLocks noGrp="1"/>
          </p:cNvSpPr>
          <p:nvPr>
            <p:ph type="subTitle" idx="1" hasCustomPrompt="1"/>
          </p:nvPr>
        </p:nvSpPr>
        <p:spPr>
          <a:xfrm>
            <a:off x="1882774" y="3974122"/>
            <a:ext cx="8426451"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a:t>subtitle style</a:t>
            </a:r>
            <a:endParaRPr lang="en-US" dirty="0"/>
          </a:p>
        </p:txBody>
      </p:sp>
      <p:sp>
        <p:nvSpPr>
          <p:cNvPr id="7" name="Text Placeholder 5">
            <a:extLst>
              <a:ext uri="{FF2B5EF4-FFF2-40B4-BE49-F238E27FC236}">
                <a16:creationId xmlns:a16="http://schemas.microsoft.com/office/drawing/2014/main" id="{E7C98A5A-7BCD-421C-A388-7040FF5BD54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6" name="textruta 3">
            <a:extLst>
              <a:ext uri="{FF2B5EF4-FFF2-40B4-BE49-F238E27FC236}">
                <a16:creationId xmlns:a16="http://schemas.microsoft.com/office/drawing/2014/main" id="{D6992F92-5969-411B-954B-8A2E3E431F86}"/>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3726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ubtit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882775"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1882775"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6172200"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26C3B6-65F2-46A0-A0ED-778F3FE52B05}" type="datetime1">
              <a:rPr lang="en-US" smtClean="0"/>
              <a:t>6/29/2022</a:t>
            </a:fld>
            <a:endParaRPr lang="en-US" dirty="0"/>
          </a:p>
        </p:txBody>
      </p:sp>
      <p:sp>
        <p:nvSpPr>
          <p:cNvPr id="8" name="Footer Placeholder 7"/>
          <p:cNvSpPr>
            <a:spLocks noGrp="1"/>
          </p:cNvSpPr>
          <p:nvPr>
            <p:ph type="ftr" sz="quarter" idx="11"/>
          </p:nvPr>
        </p:nvSpPr>
        <p:spPr/>
        <p:txBody>
          <a:bodyPr/>
          <a:lstStyle/>
          <a:p>
            <a:r>
              <a:rPr lang="en-US"/>
              <a:t>Stockholm – The Capital of Scandinavia</a:t>
            </a:r>
            <a:endParaRPr lang="en-US" dirty="0"/>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dirty="0"/>
          </a:p>
        </p:txBody>
      </p:sp>
      <p:sp>
        <p:nvSpPr>
          <p:cNvPr id="10" name="Title 9">
            <a:extLst>
              <a:ext uri="{FF2B5EF4-FFF2-40B4-BE49-F238E27FC236}">
                <a16:creationId xmlns:a16="http://schemas.microsoft.com/office/drawing/2014/main" id="{B0A398B2-4A8D-4EDB-B284-2B3255E405C2}"/>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381799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3C82396-10D6-4649-BEE6-6EA7ED5E71CE}"/>
              </a:ext>
            </a:extLst>
          </p:cNvPr>
          <p:cNvSpPr>
            <a:spLocks noGrp="1"/>
          </p:cNvSpPr>
          <p:nvPr>
            <p:ph type="pic" sz="quarter" idx="13" hasCustomPrompt="1"/>
          </p:nvPr>
        </p:nvSpPr>
        <p:spPr>
          <a:xfrm>
            <a:off x="6164960" y="0"/>
            <a:ext cx="6027040" cy="6858000"/>
          </a:xfrm>
          <a:noFill/>
        </p:spPr>
        <p:txBody>
          <a:bodyPr lIns="36000" tIns="36000" rIns="36000" bIns="36000"/>
          <a:lstStyle>
            <a:lvl1pPr marL="0" indent="0" algn="ctr">
              <a:buNone/>
              <a:defRPr sz="1200"/>
            </a:lvl1pPr>
          </a:lstStyle>
          <a:p>
            <a:r>
              <a:rPr lang="en-US" dirty="0"/>
              <a:t>Click icon to add picture</a:t>
            </a:r>
          </a:p>
        </p:txBody>
      </p:sp>
      <p:sp>
        <p:nvSpPr>
          <p:cNvPr id="3" name="Content Placeholder 2"/>
          <p:cNvSpPr>
            <a:spLocks noGrp="1"/>
          </p:cNvSpPr>
          <p:nvPr>
            <p:ph sz="half" idx="1" hasCustomPrompt="1"/>
          </p:nvPr>
        </p:nvSpPr>
        <p:spPr>
          <a:xfrm>
            <a:off x="730249"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A1375-9856-43E1-B64F-22738AF44705}" type="datetime1">
              <a:rPr lang="en-US" smtClean="0"/>
              <a:t>6/29/2022</a:t>
            </a:fld>
            <a:endParaRPr lang="en-US" dirty="0"/>
          </a:p>
        </p:txBody>
      </p:sp>
      <p:sp>
        <p:nvSpPr>
          <p:cNvPr id="6" name="Footer Placeholder 5"/>
          <p:cNvSpPr>
            <a:spLocks noGrp="1"/>
          </p:cNvSpPr>
          <p:nvPr>
            <p:ph type="ftr" sz="quarter" idx="11"/>
          </p:nvPr>
        </p:nvSpPr>
        <p:spPr>
          <a:xfrm>
            <a:off x="6641003" y="6282587"/>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4" name="Title 3">
            <a:extLst>
              <a:ext uri="{FF2B5EF4-FFF2-40B4-BE49-F238E27FC236}">
                <a16:creationId xmlns:a16="http://schemas.microsoft.com/office/drawing/2014/main" id="{C32BEAF3-2FAB-4124-A633-4AB21F68452B}"/>
              </a:ext>
            </a:extLst>
          </p:cNvPr>
          <p:cNvSpPr>
            <a:spLocks noGrp="1"/>
          </p:cNvSpPr>
          <p:nvPr>
            <p:ph type="title" hasCustomPrompt="1"/>
          </p:nvPr>
        </p:nvSpPr>
        <p:spPr>
          <a:xfrm>
            <a:off x="730249" y="342899"/>
            <a:ext cx="4951380" cy="1113955"/>
          </a:xfrm>
        </p:spPr>
        <p:txBody>
          <a:bodyPr/>
          <a:lstStyle/>
          <a:p>
            <a:r>
              <a:rPr lang="en-US" dirty="0"/>
              <a:t>Click to edit Master title style</a:t>
            </a:r>
          </a:p>
        </p:txBody>
      </p:sp>
      <p:pic>
        <p:nvPicPr>
          <p:cNvPr id="8" name="Bildobjekt 7">
            <a:extLst>
              <a:ext uri="{FF2B5EF4-FFF2-40B4-BE49-F238E27FC236}">
                <a16:creationId xmlns:a16="http://schemas.microsoft.com/office/drawing/2014/main" id="{44383A4D-713F-426E-A17D-16867474EFE2}"/>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132601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515133"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6164BA-C3D4-45C7-9145-3ED20F0F0FA8}" type="datetime1">
              <a:rPr lang="en-US" smtClean="0"/>
              <a:t>6/29/2022</a:t>
            </a:fld>
            <a:endParaRPr lang="en-US" dirty="0"/>
          </a:p>
        </p:txBody>
      </p:sp>
      <p:sp>
        <p:nvSpPr>
          <p:cNvPr id="6" name="Footer Placeholder 5"/>
          <p:cNvSpPr>
            <a:spLocks noGrp="1"/>
          </p:cNvSpPr>
          <p:nvPr>
            <p:ph type="ftr" sz="quarter" idx="11"/>
          </p:nvPr>
        </p:nvSpPr>
        <p:spPr>
          <a:xfrm>
            <a:off x="6627474" y="6279602"/>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8" name="Picture Placeholder 8"/>
          <p:cNvSpPr>
            <a:spLocks noGrp="1"/>
          </p:cNvSpPr>
          <p:nvPr>
            <p:ph type="pic" sz="quarter" idx="13" hasCustomPrompt="1"/>
          </p:nvPr>
        </p:nvSpPr>
        <p:spPr>
          <a:xfrm>
            <a:off x="0" y="0"/>
            <a:ext cx="6024563" cy="6858000"/>
          </a:xfrm>
          <a:noFill/>
        </p:spPr>
        <p:txBody>
          <a:bodyPr lIns="36000" tIns="36000" rIns="36000" bIns="36000"/>
          <a:lstStyle>
            <a:lvl1pPr marL="0" indent="0">
              <a:buNone/>
              <a:defRPr/>
            </a:lvl1pPr>
          </a:lstStyle>
          <a:p>
            <a:r>
              <a:rPr lang="en-US" dirty="0"/>
              <a:t>Click icon to add picture</a:t>
            </a:r>
          </a:p>
        </p:txBody>
      </p:sp>
      <p:sp>
        <p:nvSpPr>
          <p:cNvPr id="4" name="Title 3">
            <a:extLst>
              <a:ext uri="{FF2B5EF4-FFF2-40B4-BE49-F238E27FC236}">
                <a16:creationId xmlns:a16="http://schemas.microsoft.com/office/drawing/2014/main" id="{C5D7110B-A7EB-4ECB-9B2B-0A816F9BF284}"/>
              </a:ext>
            </a:extLst>
          </p:cNvPr>
          <p:cNvSpPr>
            <a:spLocks noGrp="1"/>
          </p:cNvSpPr>
          <p:nvPr>
            <p:ph type="title" hasCustomPrompt="1"/>
          </p:nvPr>
        </p:nvSpPr>
        <p:spPr>
          <a:xfrm>
            <a:off x="6526244" y="333375"/>
            <a:ext cx="4951381" cy="1113955"/>
          </a:xfrm>
        </p:spPr>
        <p:txBody>
          <a:bodyPr/>
          <a:lstStyle/>
          <a:p>
            <a:r>
              <a:rPr lang="en-US" dirty="0"/>
              <a:t>Click to edit Master title style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37439" y="6152489"/>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8546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13E99BA-A178-4890-B95A-C5C55C67D76D}"/>
              </a:ext>
            </a:extLst>
          </p:cNvPr>
          <p:cNvSpPr/>
          <p:nvPr userDrawn="1"/>
        </p:nvSpPr>
        <p:spPr>
          <a:xfrm>
            <a:off x="0" y="0"/>
            <a:ext cx="121920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4" name="Text Placeholder 5">
            <a:extLst>
              <a:ext uri="{FF2B5EF4-FFF2-40B4-BE49-F238E27FC236}">
                <a16:creationId xmlns:a16="http://schemas.microsoft.com/office/drawing/2014/main" id="{2FEBAAC9-09BA-4BAD-B3BB-628F3CD85071}"/>
              </a:ext>
            </a:extLst>
          </p:cNvPr>
          <p:cNvSpPr>
            <a:spLocks noGrp="1" noChangeAspect="1"/>
          </p:cNvSpPr>
          <p:nvPr>
            <p:ph type="body" sz="quarter" idx="14" hasCustomPrompt="1"/>
          </p:nvPr>
        </p:nvSpPr>
        <p:spPr>
          <a:xfrm>
            <a:off x="10310161" y="6152490"/>
            <a:ext cx="1544400" cy="37911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Platshållare för text 4">
            <a:extLst>
              <a:ext uri="{FF2B5EF4-FFF2-40B4-BE49-F238E27FC236}">
                <a16:creationId xmlns:a16="http://schemas.microsoft.com/office/drawing/2014/main" id="{7F0EC390-3F45-408A-A32B-EBD8E8BAB9A9}"/>
              </a:ext>
            </a:extLst>
          </p:cNvPr>
          <p:cNvSpPr>
            <a:spLocks noGrp="1"/>
          </p:cNvSpPr>
          <p:nvPr>
            <p:ph type="body" sz="quarter" idx="15" hasCustomPrompt="1"/>
          </p:nvPr>
        </p:nvSpPr>
        <p:spPr>
          <a:xfrm>
            <a:off x="1882775" y="1632347"/>
            <a:ext cx="8426450" cy="3593306"/>
          </a:xfrm>
          <a:ln w="69850">
            <a:solidFill>
              <a:schemeClr val="bg1"/>
            </a:solidFill>
          </a:ln>
        </p:spPr>
        <p:txBody>
          <a:bodyPr lIns="540000" tIns="540000" rIns="540000" bIns="540000" anchor="ctr"/>
          <a:lstStyle>
            <a:lvl1pPr algn="ctr">
              <a:spcBef>
                <a:spcPts val="0"/>
              </a:spcBef>
              <a:spcAft>
                <a:spcPts val="1200"/>
              </a:spcAft>
              <a:defRPr sz="2400" b="1" cap="all" baseline="0">
                <a:solidFill>
                  <a:schemeClr val="bg1"/>
                </a:solidFill>
              </a:defRPr>
            </a:lvl1pPr>
            <a:lvl2pPr marL="0" indent="0" algn="ctr">
              <a:spcBef>
                <a:spcPts val="600"/>
              </a:spcBef>
              <a:spcAft>
                <a:spcPts val="0"/>
              </a:spcAft>
              <a:buNone/>
              <a:defRPr sz="1400">
                <a:solidFill>
                  <a:schemeClr val="bg1"/>
                </a:solidFill>
              </a:defRPr>
            </a:lvl2pPr>
            <a:lvl3pPr marL="0" indent="0" algn="ctr">
              <a:spcBef>
                <a:spcPts val="1800"/>
              </a:spcBef>
              <a:buNone/>
              <a:defRPr sz="800">
                <a:solidFill>
                  <a:schemeClr val="bg1"/>
                </a:solidFill>
              </a:defRPr>
            </a:lvl3pPr>
            <a:lvl4pPr algn="ctr">
              <a:defRPr>
                <a:solidFill>
                  <a:schemeClr val="bg1"/>
                </a:solidFill>
              </a:defRPr>
            </a:lvl4pPr>
            <a:lvl5pPr algn="ctr">
              <a:defRPr>
                <a:solidFill>
                  <a:schemeClr val="bg1"/>
                </a:solidFill>
              </a:defRPr>
            </a:lvl5pPr>
          </a:lstStyle>
          <a:p>
            <a:pPr lvl="0"/>
            <a:r>
              <a:rPr lang="sv-SE" dirty="0"/>
              <a:t>REDIGERA FORMAT FÖR BAKGRUNDSTEXT</a:t>
            </a:r>
          </a:p>
          <a:p>
            <a:pPr lvl="1"/>
            <a:r>
              <a:rPr lang="sv-SE" dirty="0"/>
              <a:t>Nivå två</a:t>
            </a:r>
          </a:p>
          <a:p>
            <a:pPr lvl="2"/>
            <a:r>
              <a:rPr lang="sv-SE" dirty="0"/>
              <a:t>Nivå tre</a:t>
            </a:r>
          </a:p>
        </p:txBody>
      </p:sp>
      <p:sp>
        <p:nvSpPr>
          <p:cNvPr id="7" name="textruta 3">
            <a:extLst>
              <a:ext uri="{FF2B5EF4-FFF2-40B4-BE49-F238E27FC236}">
                <a16:creationId xmlns:a16="http://schemas.microsoft.com/office/drawing/2014/main" id="{356153CF-8DF9-43CD-89DB-557BD920E077}"/>
              </a:ext>
            </a:extLst>
          </p:cNvPr>
          <p:cNvSpPr txBox="1"/>
          <p:nvPr userDrawn="1"/>
        </p:nvSpPr>
        <p:spPr>
          <a:xfrm>
            <a:off x="0" y="-308552"/>
            <a:ext cx="67056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
        <p:nvSpPr>
          <p:cNvPr id="8" name="Rectangle 81">
            <a:extLst>
              <a:ext uri="{FF2B5EF4-FFF2-40B4-BE49-F238E27FC236}">
                <a16:creationId xmlns:a16="http://schemas.microsoft.com/office/drawing/2014/main" id="{C8C78D9D-DECE-46CA-8895-8EC4D093CF7E}"/>
              </a:ext>
            </a:extLst>
          </p:cNvPr>
          <p:cNvSpPr/>
          <p:nvPr userDrawn="1"/>
        </p:nvSpPr>
        <p:spPr>
          <a:xfrm>
            <a:off x="8685226" y="-540485"/>
            <a:ext cx="3175175" cy="494643"/>
          </a:xfrm>
          <a:prstGeom prst="rect">
            <a:avLst/>
          </a:prstGeom>
          <a:noFill/>
        </p:spPr>
        <p:txBody>
          <a:bodyPr wrap="square" lIns="0" tIns="0" rIns="0" bIns="32659" rtlCol="0">
            <a:spAutoFit/>
          </a:bodyPr>
          <a:lstStyle/>
          <a:p>
            <a:r>
              <a:rPr lang="en-US" sz="1000" b="1" dirty="0"/>
              <a:t>Quote Slide - </a:t>
            </a:r>
            <a:r>
              <a:rPr lang="en-US" sz="1000" dirty="0"/>
              <a:t>Keep the text to a maximum of 3 rows and body text to a maximum of 2 rows.  </a:t>
            </a:r>
          </a:p>
          <a:p>
            <a:r>
              <a:rPr lang="en-US" sz="1000" dirty="0"/>
              <a:t>To insert body text press Tab or Increase List Level. </a:t>
            </a:r>
          </a:p>
        </p:txBody>
      </p:sp>
      <p:pic>
        <p:nvPicPr>
          <p:cNvPr id="9" name="Picture 9">
            <a:extLst>
              <a:ext uri="{FF2B5EF4-FFF2-40B4-BE49-F238E27FC236}">
                <a16:creationId xmlns:a16="http://schemas.microsoft.com/office/drawing/2014/main" id="{D1727756-5EF6-4E8A-805C-F0F0ACFE27DC}"/>
              </a:ext>
            </a:extLst>
          </p:cNvPr>
          <p:cNvPicPr>
            <a:picLocks noChangeAspect="1"/>
          </p:cNvPicPr>
          <p:nvPr userDrawn="1"/>
        </p:nvPicPr>
        <p:blipFill rotWithShape="1">
          <a:blip r:embed="rId4"/>
          <a:srcRect l="24551" t="27004" r="58760" b="42166"/>
          <a:stretch/>
        </p:blipFill>
        <p:spPr>
          <a:xfrm>
            <a:off x="11796901" y="-368377"/>
            <a:ext cx="366986" cy="262079"/>
          </a:xfrm>
          <a:prstGeom prst="rect">
            <a:avLst/>
          </a:prstGeom>
          <a:ln w="9525">
            <a:solidFill>
              <a:schemeClr val="tx2"/>
            </a:solidFill>
          </a:ln>
        </p:spPr>
      </p:pic>
    </p:spTree>
    <p:extLst>
      <p:ext uri="{BB962C8B-B14F-4D97-AF65-F5344CB8AC3E}">
        <p14:creationId xmlns:p14="http://schemas.microsoft.com/office/powerpoint/2010/main" val="3391289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White">
    <p:bg>
      <p:bgPr>
        <a:solidFill>
          <a:schemeClr val="accent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6" name="Text Placeholder 5"/>
          <p:cNvSpPr>
            <a:spLocks noGrp="1" noChangeAspect="1"/>
          </p:cNvSpPr>
          <p:nvPr>
            <p:ph type="body" sz="quarter" idx="11" hasCustomPrompt="1"/>
          </p:nvPr>
        </p:nvSpPr>
        <p:spPr>
          <a:xfrm>
            <a:off x="693738" y="685837"/>
            <a:ext cx="3182400" cy="781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18957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Black">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4" name="Text Placeholder 5">
            <a:extLst>
              <a:ext uri="{FF2B5EF4-FFF2-40B4-BE49-F238E27FC236}">
                <a16:creationId xmlns:a16="http://schemas.microsoft.com/office/drawing/2014/main" id="{7FFC9DB0-05E3-4C79-B91F-8C6606C84710}"/>
              </a:ext>
            </a:extLst>
          </p:cNvPr>
          <p:cNvSpPr>
            <a:spLocks noGrp="1" noChangeAspect="1"/>
          </p:cNvSpPr>
          <p:nvPr>
            <p:ph type="body" sz="quarter" idx="14" hasCustomPrompt="1"/>
          </p:nvPr>
        </p:nvSpPr>
        <p:spPr>
          <a:xfrm>
            <a:off x="693738" y="685836"/>
            <a:ext cx="3182400" cy="781202"/>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74519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42076" y="6135988"/>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43852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30807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067D24D2-37F8-44AE-B517-5FD12A2F2930}" type="datetime1">
              <a:rPr lang="en-US" smtClean="0"/>
              <a:pPr/>
              <a:t>6/29/2022</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B1617BE-BA58-4B59-88D5-A8C7B239E913}" type="slidenum">
              <a:rPr lang="en-US" smtClean="0"/>
              <a:pPr/>
              <a:t>‹#›</a:t>
            </a:fld>
            <a:endParaRPr lang="en-US" dirty="0"/>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337439"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716674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01929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tx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tx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Bildobjekt 4">
            <a:extLst>
              <a:ext uri="{FF2B5EF4-FFF2-40B4-BE49-F238E27FC236}">
                <a16:creationId xmlns:a16="http://schemas.microsoft.com/office/drawing/2014/main" id="{FA437823-05E9-4468-B206-93FA8BF968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0161" y="6152490"/>
            <a:ext cx="1544400" cy="378542"/>
          </a:xfrm>
          <a:prstGeom prst="rect">
            <a:avLst/>
          </a:prstGeom>
        </p:spPr>
      </p:pic>
      <p:sp>
        <p:nvSpPr>
          <p:cNvPr id="6" name="textruta 3">
            <a:extLst>
              <a:ext uri="{FF2B5EF4-FFF2-40B4-BE49-F238E27FC236}">
                <a16:creationId xmlns:a16="http://schemas.microsoft.com/office/drawing/2014/main" id="{08C98C77-6E94-481B-9660-1D4BDB7F9E5B}"/>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57861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713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 – Blue">
    <p:bg>
      <p:bgPr>
        <a:solidFill>
          <a:schemeClr val="accent1"/>
        </a:solidFill>
        <a:effectLst/>
      </p:bgPr>
    </p:bg>
    <p:spTree>
      <p:nvGrpSpPr>
        <p:cNvPr id="1" name=""/>
        <p:cNvGrpSpPr/>
        <p:nvPr/>
      </p:nvGrpSpPr>
      <p:grpSpPr>
        <a:xfrm>
          <a:off x="0" y="0"/>
          <a:ext cx="0" cy="0"/>
          <a:chOff x="0" y="0"/>
          <a:chExt cx="0" cy="0"/>
        </a:xfrm>
      </p:grpSpPr>
      <p:sp>
        <p:nvSpPr>
          <p:cNvPr id="3" name="Text Placeholder 5"/>
          <p:cNvSpPr>
            <a:spLocks noGrp="1" noChangeAspect="1"/>
          </p:cNvSpPr>
          <p:nvPr>
            <p:ph type="body" sz="quarter" idx="13" hasCustomPrompt="1"/>
          </p:nvPr>
        </p:nvSpPr>
        <p:spPr>
          <a:xfrm>
            <a:off x="3123567" y="2698749"/>
            <a:ext cx="5944865" cy="145931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change background color</a:t>
            </a:r>
          </a:p>
        </p:txBody>
      </p:sp>
    </p:spTree>
    <p:extLst>
      <p:ext uri="{BB962C8B-B14F-4D97-AF65-F5344CB8AC3E}">
        <p14:creationId xmlns:p14="http://schemas.microsoft.com/office/powerpoint/2010/main" val="3480544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 White">
    <p:spTree>
      <p:nvGrpSpPr>
        <p:cNvPr id="1" name=""/>
        <p:cNvGrpSpPr/>
        <p:nvPr/>
      </p:nvGrpSpPr>
      <p:grpSpPr>
        <a:xfrm>
          <a:off x="0" y="0"/>
          <a:ext cx="0" cy="0"/>
          <a:chOff x="0" y="0"/>
          <a:chExt cx="0" cy="0"/>
        </a:xfrm>
      </p:grpSpPr>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a:latin typeface="+mj-lt"/>
              </a:rPr>
              <a:t>Right click on the background and choose Format Background to change background color</a:t>
            </a:r>
            <a:endParaRPr lang="en-US" sz="1200" dirty="0">
              <a:latin typeface="+mj-lt"/>
            </a:endParaRPr>
          </a:p>
        </p:txBody>
      </p:sp>
      <p:sp>
        <p:nvSpPr>
          <p:cNvPr id="4" name="Text Placeholder 5">
            <a:extLst>
              <a:ext uri="{FF2B5EF4-FFF2-40B4-BE49-F238E27FC236}">
                <a16:creationId xmlns:a16="http://schemas.microsoft.com/office/drawing/2014/main" id="{D957EFD0-8D8B-4B6E-A843-C8FB32239363}"/>
              </a:ext>
            </a:extLst>
          </p:cNvPr>
          <p:cNvSpPr>
            <a:spLocks noGrp="1" noChangeAspect="1"/>
          </p:cNvSpPr>
          <p:nvPr>
            <p:ph type="body" sz="quarter" idx="11" hasCustomPrompt="1"/>
          </p:nvPr>
        </p:nvSpPr>
        <p:spPr>
          <a:xfrm>
            <a:off x="3123567" y="2698749"/>
            <a:ext cx="5944865" cy="1459316"/>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8290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bg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a:extLst>
              <a:ext uri="{FF2B5EF4-FFF2-40B4-BE49-F238E27FC236}">
                <a16:creationId xmlns:a16="http://schemas.microsoft.com/office/drawing/2014/main" id="{BAFF53CB-3A20-4001-AB2A-716EFA975400}"/>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F56E23AE-002D-4DEB-AEF1-557C861066DF}"/>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167586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fld id="{C0B651FB-F249-4DFD-8C6B-22C3D08DF8BB}" type="datetime1">
              <a:rPr lang="en-US" smtClean="0"/>
              <a:t>6/29/2022</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2" name="Title 1">
            <a:extLst>
              <a:ext uri="{FF2B5EF4-FFF2-40B4-BE49-F238E27FC236}">
                <a16:creationId xmlns:a16="http://schemas.microsoft.com/office/drawing/2014/main" id="{24933570-62A5-4479-AA84-BDAB17DE5ACD}"/>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90504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6/29/2022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1198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1" y="2002631"/>
            <a:ext cx="8426452" cy="2304449"/>
          </a:xfrm>
        </p:spPr>
        <p:txBody>
          <a:bodyPr anchor="t" anchorCtr="0"/>
          <a:lstStyle>
            <a:lvl1pPr>
              <a:defRPr sz="4800"/>
            </a:lvl1pPr>
          </a:lstStyle>
          <a:p>
            <a:r>
              <a:rPr lang="en-US" noProof="0"/>
              <a:t>Click</a:t>
            </a:r>
            <a:r>
              <a:rPr lang="en-US"/>
              <a:t> to edit Master title style</a:t>
            </a:r>
            <a:endParaRPr lang="en-US" dirty="0"/>
          </a:p>
        </p:txBody>
      </p:sp>
      <p:sp>
        <p:nvSpPr>
          <p:cNvPr id="4" name="Date Placeholder 3"/>
          <p:cNvSpPr>
            <a:spLocks noGrp="1"/>
          </p:cNvSpPr>
          <p:nvPr>
            <p:ph type="dt" sz="half" idx="10"/>
          </p:nvPr>
        </p:nvSpPr>
        <p:spPr/>
        <p:txBody>
          <a:bodyPr/>
          <a:lstStyle/>
          <a:p>
            <a:fld id="{F94C7E1F-992A-4EE1-A2AA-130820D5E180}" type="datetime1">
              <a:rPr lang="en-US" smtClean="0"/>
              <a:t>6/29/2022</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8" name="Text Placeholder 5">
            <a:extLst>
              <a:ext uri="{FF2B5EF4-FFF2-40B4-BE49-F238E27FC236}">
                <a16:creationId xmlns:a16="http://schemas.microsoft.com/office/drawing/2014/main" id="{E3B159D7-EB37-4CE2-BDDB-438035FEC757}"/>
              </a:ext>
            </a:extLst>
          </p:cNvPr>
          <p:cNvSpPr>
            <a:spLocks noGrp="1" noChangeAspect="1"/>
          </p:cNvSpPr>
          <p:nvPr>
            <p:ph type="body" sz="quarter" idx="13" hasCustomPrompt="1"/>
          </p:nvPr>
        </p:nvSpPr>
        <p:spPr>
          <a:xfrm>
            <a:off x="337439" y="330830"/>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3C5EA1A0-2885-46AD-83A2-8133DBA105DA}"/>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88928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6/29/2022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or change color</a:t>
            </a:r>
          </a:p>
        </p:txBody>
      </p:sp>
    </p:spTree>
    <p:extLst>
      <p:ext uri="{BB962C8B-B14F-4D97-AF65-F5344CB8AC3E}">
        <p14:creationId xmlns:p14="http://schemas.microsoft.com/office/powerpoint/2010/main" val="169184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a:t>
            </a:r>
            <a:r>
              <a:rPr lang="en-US"/>
              <a:t>title style</a:t>
            </a:r>
            <a:endParaRPr lang="en-US" dirty="0"/>
          </a:p>
        </p:txBody>
      </p:sp>
      <p:sp>
        <p:nvSpPr>
          <p:cNvPr id="3" name="Content Placeholder 2"/>
          <p:cNvSpPr>
            <a:spLocks noGrp="1"/>
          </p:cNvSpPr>
          <p:nvPr>
            <p:ph sz="half" idx="1" hasCustomPrompt="1"/>
          </p:nvPr>
        </p:nvSpPr>
        <p:spPr>
          <a:xfrm>
            <a:off x="1882774" y="1628775"/>
            <a:ext cx="4137026"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6172200" y="1628775"/>
            <a:ext cx="4137025"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EECDC1D-8FDB-42DB-94E9-5BAA0A0F6D47}"/>
              </a:ext>
            </a:extLst>
          </p:cNvPr>
          <p:cNvSpPr>
            <a:spLocks noGrp="1"/>
          </p:cNvSpPr>
          <p:nvPr>
            <p:ph type="dt" sz="half" idx="10"/>
          </p:nvPr>
        </p:nvSpPr>
        <p:spPr/>
        <p:txBody>
          <a:bodyPr/>
          <a:lstStyle/>
          <a:p>
            <a:fld id="{05668059-E414-4B4A-803F-F9221CB545D9}" type="datetime1">
              <a:rPr lang="en-US" smtClean="0"/>
              <a:t>6/29/2022</a:t>
            </a:fld>
            <a:endParaRPr lang="en-US" dirty="0"/>
          </a:p>
        </p:txBody>
      </p:sp>
      <p:sp>
        <p:nvSpPr>
          <p:cNvPr id="6" name="Footer Placeholder 5">
            <a:extLst>
              <a:ext uri="{FF2B5EF4-FFF2-40B4-BE49-F238E27FC236}">
                <a16:creationId xmlns:a16="http://schemas.microsoft.com/office/drawing/2014/main" id="{C73E3E0F-389E-4C9C-8426-EEFB93D0328D}"/>
              </a:ext>
            </a:extLst>
          </p:cNvPr>
          <p:cNvSpPr>
            <a:spLocks noGrp="1"/>
          </p:cNvSpPr>
          <p:nvPr>
            <p:ph type="ftr" sz="quarter" idx="11"/>
          </p:nvPr>
        </p:nvSpPr>
        <p:spPr/>
        <p:txBody>
          <a:bodyPr/>
          <a:lstStyle/>
          <a:p>
            <a:r>
              <a:rPr lang="en-US"/>
              <a:t>Stockholm – The Capital of Scandinavia</a:t>
            </a:r>
            <a:endParaRPr lang="en-US" dirty="0"/>
          </a:p>
        </p:txBody>
      </p:sp>
      <p:sp>
        <p:nvSpPr>
          <p:cNvPr id="7" name="Slide Number Placeholder 6">
            <a:extLst>
              <a:ext uri="{FF2B5EF4-FFF2-40B4-BE49-F238E27FC236}">
                <a16:creationId xmlns:a16="http://schemas.microsoft.com/office/drawing/2014/main" id="{BC7FD08B-5434-476C-816B-BF16F6697F6D}"/>
              </a:ext>
            </a:extLst>
          </p:cNvPr>
          <p:cNvSpPr>
            <a:spLocks noGrp="1"/>
          </p:cNvSpPr>
          <p:nvPr>
            <p:ph type="sldNum" sz="quarter" idx="12"/>
          </p:nvPr>
        </p:nvSpPr>
        <p:spPr/>
        <p:txBody>
          <a:bodyPr/>
          <a:lstStyle/>
          <a:p>
            <a:fld id="{0B1617BE-BA58-4B59-88D5-A8C7B239E913}" type="slidenum">
              <a:rPr lang="en-US" smtClean="0"/>
              <a:pPr/>
              <a:t>‹#›</a:t>
            </a:fld>
            <a:endParaRPr lang="en-US" dirty="0"/>
          </a:p>
        </p:txBody>
      </p:sp>
    </p:spTree>
    <p:extLst>
      <p:ext uri="{BB962C8B-B14F-4D97-AF65-F5344CB8AC3E}">
        <p14:creationId xmlns:p14="http://schemas.microsoft.com/office/powerpoint/2010/main" val="138633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1882774" y="1628775"/>
            <a:ext cx="5893899" cy="42509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7938089" y="1628775"/>
            <a:ext cx="3916472" cy="4251600"/>
          </a:xfrm>
          <a:solidFill>
            <a:schemeClr val="accent2"/>
          </a:solidFill>
        </p:spPr>
        <p:txBody>
          <a:bodyPr lIns="144000" tIns="144000" rIns="144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170747B-206C-46CF-831B-A2BD37E9ED09}" type="datetime1">
              <a:rPr lang="en-US" smtClean="0"/>
              <a:t>6/29/2022</a:t>
            </a:fld>
            <a:endParaRPr lang="en-US" dirty="0"/>
          </a:p>
        </p:txBody>
      </p:sp>
      <p:sp>
        <p:nvSpPr>
          <p:cNvPr id="6" name="Footer Placeholder 5"/>
          <p:cNvSpPr>
            <a:spLocks noGrp="1"/>
          </p:cNvSpPr>
          <p:nvPr>
            <p:ph type="ftr" sz="quarter" idx="11"/>
          </p:nvPr>
        </p:nvSpPr>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Tree>
    <p:extLst>
      <p:ext uri="{BB962C8B-B14F-4D97-AF65-F5344CB8AC3E}">
        <p14:creationId xmlns:p14="http://schemas.microsoft.com/office/powerpoint/2010/main" val="215373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2774" y="342899"/>
            <a:ext cx="8426449" cy="1113955"/>
          </a:xfrm>
          <a:prstGeom prst="rect">
            <a:avLst/>
          </a:prstGeom>
        </p:spPr>
        <p:txBody>
          <a:bodyPr vert="horz" lIns="0" tIns="0" rIns="0" bIns="0" rtlCol="0" anchor="b" anchorCtr="0">
            <a:noAutofit/>
          </a:bodyPr>
          <a:lstStyle/>
          <a:p>
            <a:r>
              <a:rPr lang="sv-SE" noProof="0"/>
              <a:t>Klicka här för att ändra format</a:t>
            </a:r>
            <a:endParaRPr lang="en-US" dirty="0"/>
          </a:p>
        </p:txBody>
      </p:sp>
      <p:sp>
        <p:nvSpPr>
          <p:cNvPr id="3" name="Text Placeholder 2"/>
          <p:cNvSpPr>
            <a:spLocks noGrp="1"/>
          </p:cNvSpPr>
          <p:nvPr>
            <p:ph type="body" idx="1"/>
          </p:nvPr>
        </p:nvSpPr>
        <p:spPr>
          <a:xfrm>
            <a:off x="1882774" y="1628775"/>
            <a:ext cx="8426450" cy="4083767"/>
          </a:xfrm>
          <a:prstGeom prst="rect">
            <a:avLst/>
          </a:prstGeom>
        </p:spPr>
        <p:txBody>
          <a:bodyPr vert="horz" lIns="0" tIns="0" rIns="0" bIns="0" rtlCol="0">
            <a:noAutofit/>
          </a:bodyPr>
          <a:lstStyle/>
          <a:p>
            <a:pPr lvl="0"/>
            <a:r>
              <a:rPr lang="en-US" dirty="0"/>
              <a:t>Edit Master </a:t>
            </a:r>
            <a:r>
              <a:rPr lang="en-US"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37800" y="6279603"/>
            <a:ext cx="1070506"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58259EB8-5A42-4C32-9FF7-906656555CB5}" type="datetime1">
              <a:rPr lang="en-US" smtClean="0"/>
              <a:t>6/29/2022</a:t>
            </a:fld>
            <a:endParaRPr lang="en-US" dirty="0"/>
          </a:p>
        </p:txBody>
      </p:sp>
      <p:sp>
        <p:nvSpPr>
          <p:cNvPr id="5" name="Footer Placeholder 4"/>
          <p:cNvSpPr>
            <a:spLocks noGrp="1"/>
          </p:cNvSpPr>
          <p:nvPr>
            <p:ph type="ftr" sz="quarter" idx="3"/>
          </p:nvPr>
        </p:nvSpPr>
        <p:spPr>
          <a:xfrm>
            <a:off x="2576052" y="6279603"/>
            <a:ext cx="7729472" cy="235498"/>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r>
              <a:rPr lang="en-US"/>
              <a:t>Stockholm – The Capital of Scandinavia</a:t>
            </a:r>
            <a:endParaRPr lang="en-US" dirty="0"/>
          </a:p>
        </p:txBody>
      </p:sp>
      <p:sp>
        <p:nvSpPr>
          <p:cNvPr id="6" name="Slide Number Placeholder 5"/>
          <p:cNvSpPr>
            <a:spLocks noGrp="1"/>
          </p:cNvSpPr>
          <p:nvPr>
            <p:ph type="sldNum" sz="quarter" idx="4"/>
          </p:nvPr>
        </p:nvSpPr>
        <p:spPr>
          <a:xfrm>
            <a:off x="11440583" y="6279603"/>
            <a:ext cx="413978"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0B1617BE-BA58-4B59-88D5-A8C7B239E913}" type="slidenum">
              <a:rPr lang="en-US" smtClean="0"/>
              <a:pPr/>
              <a:t>‹#›</a:t>
            </a:fld>
            <a:endParaRPr lang="en-US" dirty="0"/>
          </a:p>
        </p:txBody>
      </p:sp>
      <p:pic>
        <p:nvPicPr>
          <p:cNvPr id="10" name="Bildobjekt 9">
            <a:extLst>
              <a:ext uri="{FF2B5EF4-FFF2-40B4-BE49-F238E27FC236}">
                <a16:creationId xmlns:a16="http://schemas.microsoft.com/office/drawing/2014/main" id="{FAD42CFA-F57F-4561-BF8C-9CEC01BC3422}"/>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2847329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82" r:id="rId3"/>
    <p:sldLayoutId id="2147483650" r:id="rId4"/>
    <p:sldLayoutId id="2147483663" r:id="rId5"/>
    <p:sldLayoutId id="2147483651" r:id="rId6"/>
    <p:sldLayoutId id="2147483681" r:id="rId7"/>
    <p:sldLayoutId id="2147483652" r:id="rId8"/>
    <p:sldLayoutId id="2147483673" r:id="rId9"/>
    <p:sldLayoutId id="2147483653" r:id="rId10"/>
    <p:sldLayoutId id="2147483665" r:id="rId11"/>
    <p:sldLayoutId id="2147483666" r:id="rId12"/>
    <p:sldLayoutId id="2147483680" r:id="rId13"/>
    <p:sldLayoutId id="2147483677" r:id="rId14"/>
    <p:sldLayoutId id="2147483683" r:id="rId15"/>
    <p:sldLayoutId id="2147483674" r:id="rId16"/>
    <p:sldLayoutId id="2147483678" r:id="rId17"/>
    <p:sldLayoutId id="2147483676" r:id="rId18"/>
    <p:sldLayoutId id="2147483679" r:id="rId19"/>
    <p:sldLayoutId id="2147483655" r:id="rId20"/>
    <p:sldLayoutId id="2147483667" r:id="rId21"/>
    <p:sldLayoutId id="2147483675" r:id="rId22"/>
  </p:sldLayoutIdLs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77800" indent="-1778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358775" indent="-180975" algn="l" defTabSz="914400" rtl="0" eaLnBrk="1" latinLnBrk="0" hangingPunct="1">
        <a:lnSpc>
          <a:spcPct val="100000"/>
        </a:lnSpc>
        <a:spcBef>
          <a:spcPts val="500"/>
        </a:spcBef>
        <a:buFont typeface="Garamond" panose="02020404030301010803" pitchFamily="18"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79388" indent="-17938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913" userDrawn="1">
          <p15:clr>
            <a:srgbClr val="F26B43"/>
          </p15:clr>
        </p15:guide>
        <p15:guide id="3" orient="horz" pos="210" userDrawn="1">
          <p15:clr>
            <a:srgbClr val="F26B43"/>
          </p15:clr>
        </p15:guide>
        <p15:guide id="4" orient="horz" pos="3861" userDrawn="1">
          <p15:clr>
            <a:srgbClr val="F26B43"/>
          </p15:clr>
        </p15:guide>
        <p15:guide id="5" orient="horz" pos="3952" userDrawn="1">
          <p15:clr>
            <a:srgbClr val="F26B43"/>
          </p15:clr>
        </p15:guide>
        <p15:guide id="6" orient="horz" pos="4110" userDrawn="1">
          <p15:clr>
            <a:srgbClr val="F26B43"/>
          </p15:clr>
        </p15:guide>
        <p15:guide id="7" pos="211" userDrawn="1">
          <p15:clr>
            <a:srgbClr val="F26B43"/>
          </p15:clr>
        </p15:guide>
        <p15:guide id="8" pos="7469" userDrawn="1">
          <p15:clr>
            <a:srgbClr val="F26B43"/>
          </p15:clr>
        </p15:guide>
        <p15:guide id="9" orient="horz" pos="640" userDrawn="1">
          <p15:clr>
            <a:srgbClr val="F26B43"/>
          </p15:clr>
        </p15:guide>
        <p15:guide id="10" pos="1186" userDrawn="1">
          <p15:clr>
            <a:srgbClr val="F26B43"/>
          </p15:clr>
        </p15:guide>
        <p15:guide id="11" pos="6494" userDrawn="1">
          <p15:clr>
            <a:srgbClr val="F26B43"/>
          </p15:clr>
        </p15:guide>
        <p15:guide id="12" orient="horz" pos="2160" userDrawn="1">
          <p15:clr>
            <a:srgbClr val="F26B43"/>
          </p15:clr>
        </p15:guide>
        <p15:guide id="13" orient="horz" pos="1026" userDrawn="1">
          <p15:clr>
            <a:srgbClr val="F26B43"/>
          </p15:clr>
        </p15:guide>
        <p15:guide id="14" orient="horz" pos="428" userDrawn="1">
          <p15:clr>
            <a:srgbClr val="F26B43"/>
          </p15:clr>
        </p15:guide>
        <p15:guide id="15" pos="3795" userDrawn="1">
          <p15:clr>
            <a:srgbClr val="F26B43"/>
          </p15:clr>
        </p15:guide>
        <p15:guide id="16" pos="3885" userDrawn="1">
          <p15:clr>
            <a:srgbClr val="F26B43"/>
          </p15:clr>
        </p15:guide>
        <p15:guide id="17" pos="452" userDrawn="1">
          <p15:clr>
            <a:srgbClr val="F26B43"/>
          </p15:clr>
        </p15:guide>
        <p15:guide id="18" pos="72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stockholmbusinessalliance.se/material/?cat=konjunkturrapporter" TargetMode="External"/><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10.svg"/><Relationship Id="rId5" Type="http://schemas.openxmlformats.org/officeDocument/2006/relationships/image" Target="../media/image8.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45DC991A-0CE0-41C6-B5E2-A1BB8299CB27}"/>
              </a:ext>
            </a:extLst>
          </p:cNvPr>
          <p:cNvSpPr txBox="1"/>
          <p:nvPr/>
        </p:nvSpPr>
        <p:spPr>
          <a:xfrm>
            <a:off x="1" y="4248971"/>
            <a:ext cx="5473700" cy="2617417"/>
          </a:xfrm>
          <a:prstGeom prst="rect">
            <a:avLst/>
          </a:prstGeom>
          <a:solidFill>
            <a:schemeClr val="accent4">
              <a:alpha val="50196"/>
            </a:schemeClr>
          </a:solidFill>
        </p:spPr>
        <p:txBody>
          <a:bodyPr wrap="square" lIns="432000" rtlCol="0" anchor="ctr">
            <a:noAutofit/>
          </a:bodyPr>
          <a:lstStyle/>
          <a:p>
            <a:r>
              <a:rPr lang="sv-SE" sz="3200" b="1" dirty="0">
                <a:solidFill>
                  <a:schemeClr val="bg1"/>
                </a:solidFill>
                <a:latin typeface="+mj-lt"/>
              </a:rPr>
              <a:t>Örebrokonjunkturen</a:t>
            </a:r>
            <a:r>
              <a:rPr lang="sv-SE" sz="3200" dirty="0">
                <a:solidFill>
                  <a:schemeClr val="bg1"/>
                </a:solidFill>
                <a:latin typeface="+mj-lt"/>
              </a:rPr>
              <a:t> </a:t>
            </a:r>
          </a:p>
          <a:p>
            <a:r>
              <a:rPr lang="sv-SE" sz="2000" dirty="0">
                <a:solidFill>
                  <a:schemeClr val="bg1"/>
                </a:solidFill>
                <a:latin typeface="+mj-lt"/>
              </a:rPr>
              <a:t>Örebro län, 2022 kv1</a:t>
            </a:r>
          </a:p>
          <a:p>
            <a:endParaRPr lang="sv-SE" sz="2000" dirty="0">
              <a:solidFill>
                <a:schemeClr val="bg1"/>
              </a:solidFill>
              <a:latin typeface="+mj-lt"/>
            </a:endParaRPr>
          </a:p>
          <a:p>
            <a:r>
              <a:rPr lang="sv-SE" sz="2000" dirty="0" smtClean="0">
                <a:solidFill>
                  <a:schemeClr val="bg1"/>
                </a:solidFill>
                <a:latin typeface="+mj-lt"/>
              </a:rPr>
              <a:t>Juni, 2022</a:t>
            </a:r>
            <a:endParaRPr lang="sv-SE" sz="2000" dirty="0">
              <a:solidFill>
                <a:schemeClr val="bg1"/>
              </a:solidFill>
              <a:latin typeface="+mj-lt"/>
            </a:endParaRPr>
          </a:p>
          <a:p>
            <a:r>
              <a:rPr lang="sv-SE" sz="2000" dirty="0" smtClean="0">
                <a:solidFill>
                  <a:schemeClr val="bg1"/>
                </a:solidFill>
                <a:latin typeface="+mj-lt"/>
              </a:rPr>
              <a:t>Stockholm </a:t>
            </a:r>
            <a:r>
              <a:rPr lang="sv-SE" sz="2000" dirty="0">
                <a:solidFill>
                  <a:schemeClr val="bg1"/>
                </a:solidFill>
                <a:latin typeface="+mj-lt"/>
              </a:rPr>
              <a:t>Business Region</a:t>
            </a:r>
          </a:p>
        </p:txBody>
      </p:sp>
      <p:sp>
        <p:nvSpPr>
          <p:cNvPr id="5" name="Text Placeholder 5">
            <a:extLst>
              <a:ext uri="{FF2B5EF4-FFF2-40B4-BE49-F238E27FC236}">
                <a16:creationId xmlns:a16="http://schemas.microsoft.com/office/drawing/2014/main" id="{A8A177CB-7B08-4787-8ABC-81789830F7AA}"/>
              </a:ext>
            </a:extLst>
          </p:cNvPr>
          <p:cNvSpPr txBox="1">
            <a:spLocks noChangeAspect="1"/>
          </p:cNvSpPr>
          <p:nvPr/>
        </p:nvSpPr>
        <p:spPr>
          <a:xfrm>
            <a:off x="693738" y="685837"/>
            <a:ext cx="3182400" cy="781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800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360000" indent="0" algn="l" defTabSz="914400" rtl="0" eaLnBrk="1" latinLnBrk="0" hangingPunct="1">
              <a:lnSpc>
                <a:spcPct val="100000"/>
              </a:lnSpc>
              <a:spcBef>
                <a:spcPts val="500"/>
              </a:spcBef>
              <a:buFont typeface="Garamond" panose="02020404030301010803" pitchFamily="18" charset="0"/>
              <a:buNone/>
              <a:defRPr sz="2000" kern="1200">
                <a:solidFill>
                  <a:schemeClr val="tx1"/>
                </a:solidFill>
                <a:latin typeface="+mn-lt"/>
                <a:ea typeface="+mn-ea"/>
                <a:cs typeface="+mn-cs"/>
              </a:defRPr>
            </a:lvl3pPr>
            <a:lvl4pPr marL="54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72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endParaRPr lang="en-US" dirty="0"/>
          </a:p>
        </p:txBody>
      </p:sp>
    </p:spTree>
    <p:extLst>
      <p:ext uri="{BB962C8B-B14F-4D97-AF65-F5344CB8AC3E}">
        <p14:creationId xmlns:p14="http://schemas.microsoft.com/office/powerpoint/2010/main" val="245635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yrke</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1535747303"/>
              </p:ext>
            </p:extLst>
          </p:nvPr>
        </p:nvGraphicFramePr>
        <p:xfrm>
          <a:off x="1882773" y="1628775"/>
          <a:ext cx="7206093" cy="3524280"/>
        </p:xfrm>
        <a:graphic>
          <a:graphicData uri="http://schemas.openxmlformats.org/drawingml/2006/table">
            <a:tbl>
              <a:tblPr firstRow="1" bandRow="1">
                <a:tableStyleId>{5C22544A-7EE6-4342-B048-85BDC9FD1C3A}</a:tableStyleId>
              </a:tblPr>
              <a:tblGrid>
                <a:gridCol w="3075121">
                  <a:extLst>
                    <a:ext uri="{9D8B030D-6E8A-4147-A177-3AD203B41FA5}">
                      <a16:colId xmlns:a16="http://schemas.microsoft.com/office/drawing/2014/main" val="452260278"/>
                    </a:ext>
                  </a:extLst>
                </a:gridCol>
                <a:gridCol w="1392572">
                  <a:extLst>
                    <a:ext uri="{9D8B030D-6E8A-4147-A177-3AD203B41FA5}">
                      <a16:colId xmlns:a16="http://schemas.microsoft.com/office/drawing/2014/main" val="1889858293"/>
                    </a:ext>
                  </a:extLst>
                </a:gridCol>
                <a:gridCol w="1555552">
                  <a:extLst>
                    <a:ext uri="{9D8B030D-6E8A-4147-A177-3AD203B41FA5}">
                      <a16:colId xmlns:a16="http://schemas.microsoft.com/office/drawing/2014/main" val="1671515360"/>
                    </a:ext>
                  </a:extLst>
                </a:gridCol>
                <a:gridCol w="1182848">
                  <a:extLst>
                    <a:ext uri="{9D8B030D-6E8A-4147-A177-3AD203B41FA5}">
                      <a16:colId xmlns:a16="http://schemas.microsoft.com/office/drawing/2014/main" val="2818758293"/>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a:solidFill>
                            <a:schemeClr val="bg1"/>
                          </a:solidFill>
                        </a:rPr>
                        <a:t>Förändring -1år</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solidFill>
                            <a:schemeClr val="bg1"/>
                          </a:solidFill>
                        </a:rPr>
                        <a:t>Örebro 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-1 år (Antal)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-1 år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Militärt arbete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Chefsyrken</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5 500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-1 800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-24,7</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fördjupad högskolekompetens</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39 800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5,9</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högskolekompetens eller motsvarande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18 000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-25,0</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administration och kundtjänst</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13 000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1 400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12,1</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Service-, omsorgs- och försäljningsarbete</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26 600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0,4</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lantbruk, trädgård, skogsbruk och fiske</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byggverksamhet och tillverkning</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14 000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-1 200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-7,9</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maskinell tillverkning och transport med mera</a:t>
                      </a:r>
                    </a:p>
                  </a:txBody>
                  <a:tcPr>
                    <a:lnL w="12700" cmpd="sng">
                      <a:noFill/>
                    </a:lnL>
                  </a:tcPr>
                </a:tc>
                <a:tc>
                  <a:txBody>
                    <a:bodyPr/>
                    <a:lstStyle/>
                    <a:p>
                      <a:pPr algn="ctr" rtl="0" fontAlgn="ctr"/>
                      <a:r>
                        <a:rPr lang="sv-SE" sz="800" b="0" i="0" u="none" strike="noStrike">
                          <a:solidFill>
                            <a:srgbClr val="000000"/>
                          </a:solidFill>
                          <a:effectLst/>
                          <a:latin typeface="Futura Std Book" panose="020B0502020204020303"/>
                        </a:rPr>
                        <a:t>11 000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-0,9</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kortare utbildning eller introduktion</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Uppgift saknas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a:rPr>
                        <a:t>145 300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3 300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145 300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3 300</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2,3</a:t>
                      </a:r>
                    </a:p>
                  </a:txBody>
                  <a:tcPr marL="9525" marR="9525" marT="9525" marB="0" anchor="ctr"/>
                </a:tc>
                <a:extLst>
                  <a:ext uri="{0D108BD9-81ED-4DB2-BD59-A6C34878D82A}">
                    <a16:rowId xmlns:a16="http://schemas.microsoft.com/office/drawing/2014/main" val="2884210164"/>
                  </a:ext>
                </a:extLst>
              </a:tr>
            </a:tbl>
          </a:graphicData>
        </a:graphic>
      </p:graphicFrame>
      <p:sp>
        <p:nvSpPr>
          <p:cNvPr id="4" name="textruta 3">
            <a:extLst>
              <a:ext uri="{FF2B5EF4-FFF2-40B4-BE49-F238E27FC236}">
                <a16:creationId xmlns:a16="http://schemas.microsoft.com/office/drawing/2014/main" id="{4F037521-850E-4FAC-9772-69E7898F459E}"/>
              </a:ext>
            </a:extLst>
          </p:cNvPr>
          <p:cNvSpPr txBox="1"/>
          <p:nvPr/>
        </p:nvSpPr>
        <p:spPr>
          <a:xfrm>
            <a:off x="1882773" y="5153055"/>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264086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8" y="342899"/>
            <a:ext cx="8426449" cy="1113955"/>
          </a:xfrm>
        </p:spPr>
        <p:txBody>
          <a:bodyPr/>
          <a:lstStyle/>
          <a:p>
            <a:r>
              <a:rPr lang="sv-SE" dirty="0"/>
              <a:t>Lediga jobb</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8" y="5756989"/>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25915"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5" y="2038525"/>
            <a:ext cx="4725915" cy="1390473"/>
          </a:xfrm>
        </p:spPr>
        <p:txBody>
          <a:bodyPr/>
          <a:lstStyle/>
          <a:p>
            <a:pPr lvl="4"/>
            <a:r>
              <a:rPr lang="sv-SE" sz="1400" dirty="0"/>
              <a:t>Antalet lediga jobb ökade med 51 procent i länet och 41 procent i Örebro kommun under kvartalet. </a:t>
            </a:r>
          </a:p>
          <a:p>
            <a:pPr lvl="4"/>
            <a:r>
              <a:rPr lang="sv-SE" sz="1400" dirty="0"/>
              <a:t>Antalet lediga jobb ökade mest inom Finansiell verksamhet, inklusive företagstjänster.</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6" y="3428999"/>
            <a:ext cx="1072730" cy="276999"/>
          </a:xfrm>
          <a:prstGeom prst="rect">
            <a:avLst/>
          </a:prstGeom>
          <a:noFill/>
        </p:spPr>
        <p:txBody>
          <a:bodyPr wrap="none" rtlCol="0">
            <a:spAutoFit/>
          </a:bodyPr>
          <a:lstStyle/>
          <a:p>
            <a:r>
              <a:rPr lang="sv-SE" sz="1200" b="1" dirty="0">
                <a:latin typeface="+mj-lt"/>
                <a:cs typeface="Arial" panose="020B0604020202020204" pitchFamily="34" charset="0"/>
              </a:rPr>
              <a:t>Lediga jobb</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2432"/>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01038" y="1453623"/>
            <a:ext cx="3906839" cy="492443"/>
          </a:xfrm>
          <a:prstGeom prst="rect">
            <a:avLst/>
          </a:prstGeom>
          <a:noFill/>
        </p:spPr>
        <p:txBody>
          <a:bodyPr wrap="none" rtlCol="0">
            <a:spAutoFit/>
          </a:bodyPr>
          <a:lstStyle/>
          <a:p>
            <a:r>
              <a:rPr lang="sv-SE" sz="1400" b="1" dirty="0"/>
              <a:t>Nyanmälda platser på Arbetsförmedlingen</a:t>
            </a:r>
            <a:r>
              <a:rPr lang="sv-SE" sz="1400" dirty="0"/>
              <a:t/>
            </a:r>
            <a:br>
              <a:rPr lang="sv-SE" sz="1400" dirty="0"/>
            </a:br>
            <a:r>
              <a:rPr lang="sv-SE" sz="1200" dirty="0"/>
              <a:t>Index 100 = 2012 kv1</a:t>
            </a:r>
            <a:endParaRPr lang="sv-SE" sz="1400" dirty="0"/>
          </a:p>
        </p:txBody>
      </p:sp>
      <p:graphicFrame>
        <p:nvGraphicFramePr>
          <p:cNvPr id="3" name="Tabell 2">
            <a:extLst>
              <a:ext uri="{FF2B5EF4-FFF2-40B4-BE49-F238E27FC236}">
                <a16:creationId xmlns:a16="http://schemas.microsoft.com/office/drawing/2014/main" id="{3577BCDC-77E7-44DA-9B67-489610E6F77E}"/>
              </a:ext>
            </a:extLst>
          </p:cNvPr>
          <p:cNvGraphicFramePr>
            <a:graphicFrameLocks noGrp="1"/>
          </p:cNvGraphicFramePr>
          <p:nvPr>
            <p:extLst>
              <p:ext uri="{D42A27DB-BD31-4B8C-83A1-F6EECF244321}">
                <p14:modId xmlns:p14="http://schemas.microsoft.com/office/powerpoint/2010/main" val="3267719459"/>
              </p:ext>
            </p:extLst>
          </p:nvPr>
        </p:nvGraphicFramePr>
        <p:xfrm>
          <a:off x="6744445" y="3730568"/>
          <a:ext cx="4725916" cy="2241863"/>
        </p:xfrm>
        <a:graphic>
          <a:graphicData uri="http://schemas.openxmlformats.org/drawingml/2006/table">
            <a:tbl>
              <a:tblPr bandRow="1">
                <a:tableStyleId>{2D5ABB26-0587-4C30-8999-92F81FD0307C}</a:tableStyleId>
              </a:tblPr>
              <a:tblGrid>
                <a:gridCol w="1543718">
                  <a:extLst>
                    <a:ext uri="{9D8B030D-6E8A-4147-A177-3AD203B41FA5}">
                      <a16:colId xmlns:a16="http://schemas.microsoft.com/office/drawing/2014/main" val="946917809"/>
                    </a:ext>
                  </a:extLst>
                </a:gridCol>
                <a:gridCol w="685604">
                  <a:extLst>
                    <a:ext uri="{9D8B030D-6E8A-4147-A177-3AD203B41FA5}">
                      <a16:colId xmlns:a16="http://schemas.microsoft.com/office/drawing/2014/main" val="633988030"/>
                    </a:ext>
                  </a:extLst>
                </a:gridCol>
                <a:gridCol w="623387">
                  <a:extLst>
                    <a:ext uri="{9D8B030D-6E8A-4147-A177-3AD203B41FA5}">
                      <a16:colId xmlns:a16="http://schemas.microsoft.com/office/drawing/2014/main" val="3917778827"/>
                    </a:ext>
                  </a:extLst>
                </a:gridCol>
                <a:gridCol w="614869">
                  <a:extLst>
                    <a:ext uri="{9D8B030D-6E8A-4147-A177-3AD203B41FA5}">
                      <a16:colId xmlns:a16="http://schemas.microsoft.com/office/drawing/2014/main" val="1219547459"/>
                    </a:ext>
                  </a:extLst>
                </a:gridCol>
                <a:gridCol w="717079">
                  <a:extLst>
                    <a:ext uri="{9D8B030D-6E8A-4147-A177-3AD203B41FA5}">
                      <a16:colId xmlns:a16="http://schemas.microsoft.com/office/drawing/2014/main" val="1214491405"/>
                    </a:ext>
                  </a:extLst>
                </a:gridCol>
                <a:gridCol w="541259">
                  <a:extLst>
                    <a:ext uri="{9D8B030D-6E8A-4147-A177-3AD203B41FA5}">
                      <a16:colId xmlns:a16="http://schemas.microsoft.com/office/drawing/2014/main" val="4265015680"/>
                    </a:ext>
                  </a:extLst>
                </a:gridCol>
              </a:tblGrid>
              <a:tr h="327601">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2015361747"/>
                  </a:ext>
                </a:extLst>
              </a:tr>
              <a:tr h="343982">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4082022121"/>
                  </a:ext>
                </a:extLst>
              </a:tr>
              <a:tr h="392570">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504 855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1 515 957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67</a:t>
                      </a:r>
                    </a:p>
                  </a:txBody>
                  <a:tcPr marL="9525" marR="9525" marT="9525" marB="0" anchor="ctr"/>
                </a:tc>
                <a:extLst>
                  <a:ext uri="{0D108BD9-81ED-4DB2-BD59-A6C34878D82A}">
                    <a16:rowId xmlns:a16="http://schemas.microsoft.com/office/drawing/2014/main" val="3683022561"/>
                  </a:ext>
                </a:extLst>
              </a:tr>
              <a:tr h="392570">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235 620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713 937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76</a:t>
                      </a:r>
                    </a:p>
                  </a:txBody>
                  <a:tcPr marL="9525" marR="9525" marT="9525" marB="0" anchor="ctr"/>
                </a:tc>
                <a:extLst>
                  <a:ext uri="{0D108BD9-81ED-4DB2-BD59-A6C34878D82A}">
                    <a16:rowId xmlns:a16="http://schemas.microsoft.com/office/drawing/2014/main" val="642789433"/>
                  </a:ext>
                </a:extLst>
              </a:tr>
              <a:tr h="392570">
                <a:tc>
                  <a:txBody>
                    <a:bodyPr/>
                    <a:lstStyle/>
                    <a:p>
                      <a:pPr marL="72000" algn="l" fontAlgn="b"/>
                      <a:r>
                        <a:rPr lang="sv-SE" sz="800" b="1" u="none" strike="noStrike" dirty="0">
                          <a:effectLst/>
                        </a:rPr>
                        <a:t>Örebro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14 166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38 984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60</a:t>
                      </a:r>
                    </a:p>
                  </a:txBody>
                  <a:tcPr marL="9525" marR="9525" marT="9525" marB="0" anchor="ctr"/>
                </a:tc>
                <a:extLst>
                  <a:ext uri="{0D108BD9-81ED-4DB2-BD59-A6C34878D82A}">
                    <a16:rowId xmlns:a16="http://schemas.microsoft.com/office/drawing/2014/main" val="780627562"/>
                  </a:ext>
                </a:extLst>
              </a:tr>
              <a:tr h="392570">
                <a:tc>
                  <a:txBody>
                    <a:bodyPr/>
                    <a:lstStyle/>
                    <a:p>
                      <a:pPr marL="72000" algn="l" fontAlgn="b"/>
                      <a:r>
                        <a:rPr lang="sv-SE" sz="800" b="1" u="none" strike="noStrike" dirty="0">
                          <a:effectLst/>
                        </a:rPr>
                        <a:t>Örebro kommun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7 626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23 045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1712473604"/>
                  </a:ext>
                </a:extLst>
              </a:tr>
            </a:tbl>
          </a:graphicData>
        </a:graphic>
      </p:graphicFrame>
      <p:graphicFrame>
        <p:nvGraphicFramePr>
          <p:cNvPr id="12" name="Diagram 13">
            <a:extLst>
              <a:ext uri="{FF2B5EF4-FFF2-40B4-BE49-F238E27FC236}">
                <a16:creationId xmlns:a16="http://schemas.microsoft.com/office/drawing/2014/main" id="{EC295826-170C-4D7B-9DC3-F674F9AA51EF}"/>
              </a:ext>
            </a:extLst>
          </p:cNvPr>
          <p:cNvGraphicFramePr>
            <a:graphicFrameLocks/>
          </p:cNvGraphicFramePr>
          <p:nvPr>
            <p:extLst>
              <p:ext uri="{D42A27DB-BD31-4B8C-83A1-F6EECF244321}">
                <p14:modId xmlns:p14="http://schemas.microsoft.com/office/powerpoint/2010/main" val="2849596415"/>
              </p:ext>
            </p:extLst>
          </p:nvPr>
        </p:nvGraphicFramePr>
        <p:xfrm>
          <a:off x="721638" y="1946066"/>
          <a:ext cx="6031698" cy="38318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4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9" y="342899"/>
            <a:ext cx="8426449" cy="1113955"/>
          </a:xfrm>
        </p:spPr>
        <p:txBody>
          <a:bodyPr/>
          <a:lstStyle/>
          <a:p>
            <a:r>
              <a:rPr lang="sv-SE" dirty="0"/>
              <a:t>Varslade personer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9" y="5756989"/>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92687" y="3429001"/>
            <a:ext cx="4684939"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92685" y="1914258"/>
            <a:ext cx="4687261" cy="1524735"/>
          </a:xfrm>
        </p:spPr>
        <p:txBody>
          <a:bodyPr/>
          <a:lstStyle/>
          <a:p>
            <a:pPr lvl="4"/>
            <a:r>
              <a:rPr lang="sv-SE" sz="1400" dirty="0"/>
              <a:t>Antalet varslade personer ökade med 335 procent i länet och 46 procent i Örebro kommun under kvartalet.</a:t>
            </a:r>
          </a:p>
          <a:p>
            <a:pPr lvl="4"/>
            <a:r>
              <a:rPr lang="sv-SE" sz="1400" dirty="0"/>
              <a:t>På helårsbasis har däremot varslen minskat med 56 procent i länet och 60 procent i Örebro kommun.</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92686" y="3438993"/>
            <a:ext cx="1544012" cy="276999"/>
          </a:xfrm>
          <a:prstGeom prst="rect">
            <a:avLst/>
          </a:prstGeom>
          <a:noFill/>
        </p:spPr>
        <p:txBody>
          <a:bodyPr wrap="none" rtlCol="0">
            <a:spAutoFit/>
          </a:bodyPr>
          <a:lstStyle/>
          <a:p>
            <a:r>
              <a:rPr lang="sv-SE" sz="1200" b="1" dirty="0">
                <a:latin typeface="+mj-lt"/>
                <a:cs typeface="Arial" panose="020B0604020202020204" pitchFamily="34" charset="0"/>
              </a:rPr>
              <a:t>Varslade personer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7331"/>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9" y="1533054"/>
            <a:ext cx="1776448" cy="492443"/>
          </a:xfrm>
          <a:prstGeom prst="rect">
            <a:avLst/>
          </a:prstGeom>
          <a:noFill/>
        </p:spPr>
        <p:txBody>
          <a:bodyPr wrap="none" rtlCol="0">
            <a:spAutoFit/>
          </a:bodyPr>
          <a:lstStyle/>
          <a:p>
            <a:r>
              <a:rPr lang="sv-SE" sz="1400" b="1" dirty="0"/>
              <a:t>Varslade personer</a:t>
            </a:r>
            <a:r>
              <a:rPr lang="sv-SE" sz="1400" dirty="0"/>
              <a:t/>
            </a:r>
            <a:br>
              <a:rPr lang="sv-SE" sz="1400" dirty="0"/>
            </a:br>
            <a:r>
              <a:rPr lang="sv-SE" sz="1200" dirty="0"/>
              <a:t>Index 100 = 2012 kv1</a:t>
            </a:r>
            <a:endParaRPr lang="sv-SE" sz="1400" dirty="0"/>
          </a:p>
        </p:txBody>
      </p:sp>
      <p:graphicFrame>
        <p:nvGraphicFramePr>
          <p:cNvPr id="4" name="Tabell 3">
            <a:extLst>
              <a:ext uri="{FF2B5EF4-FFF2-40B4-BE49-F238E27FC236}">
                <a16:creationId xmlns:a16="http://schemas.microsoft.com/office/drawing/2014/main" id="{31F33649-1C46-476D-81D3-DB335D37E875}"/>
              </a:ext>
            </a:extLst>
          </p:cNvPr>
          <p:cNvGraphicFramePr>
            <a:graphicFrameLocks noGrp="1"/>
          </p:cNvGraphicFramePr>
          <p:nvPr>
            <p:extLst>
              <p:ext uri="{D42A27DB-BD31-4B8C-83A1-F6EECF244321}">
                <p14:modId xmlns:p14="http://schemas.microsoft.com/office/powerpoint/2010/main" val="812472560"/>
              </p:ext>
            </p:extLst>
          </p:nvPr>
        </p:nvGraphicFramePr>
        <p:xfrm>
          <a:off x="6792685" y="3715991"/>
          <a:ext cx="4684938" cy="2256440"/>
        </p:xfrm>
        <a:graphic>
          <a:graphicData uri="http://schemas.openxmlformats.org/drawingml/2006/table">
            <a:tbl>
              <a:tblPr bandRow="1">
                <a:tableStyleId>{2D5ABB26-0587-4C30-8999-92F81FD0307C}</a:tableStyleId>
              </a:tblPr>
              <a:tblGrid>
                <a:gridCol w="1530333">
                  <a:extLst>
                    <a:ext uri="{9D8B030D-6E8A-4147-A177-3AD203B41FA5}">
                      <a16:colId xmlns:a16="http://schemas.microsoft.com/office/drawing/2014/main" val="951638345"/>
                    </a:ext>
                  </a:extLst>
                </a:gridCol>
                <a:gridCol w="679659">
                  <a:extLst>
                    <a:ext uri="{9D8B030D-6E8A-4147-A177-3AD203B41FA5}">
                      <a16:colId xmlns:a16="http://schemas.microsoft.com/office/drawing/2014/main" val="2541195228"/>
                    </a:ext>
                  </a:extLst>
                </a:gridCol>
                <a:gridCol w="771068">
                  <a:extLst>
                    <a:ext uri="{9D8B030D-6E8A-4147-A177-3AD203B41FA5}">
                      <a16:colId xmlns:a16="http://schemas.microsoft.com/office/drawing/2014/main" val="1048573995"/>
                    </a:ext>
                  </a:extLst>
                </a:gridCol>
                <a:gridCol w="610429">
                  <a:extLst>
                    <a:ext uri="{9D8B030D-6E8A-4147-A177-3AD203B41FA5}">
                      <a16:colId xmlns:a16="http://schemas.microsoft.com/office/drawing/2014/main" val="4246354366"/>
                    </a:ext>
                  </a:extLst>
                </a:gridCol>
                <a:gridCol w="556883">
                  <a:extLst>
                    <a:ext uri="{9D8B030D-6E8A-4147-A177-3AD203B41FA5}">
                      <a16:colId xmlns:a16="http://schemas.microsoft.com/office/drawing/2014/main" val="4122409015"/>
                    </a:ext>
                  </a:extLst>
                </a:gridCol>
                <a:gridCol w="536566">
                  <a:extLst>
                    <a:ext uri="{9D8B030D-6E8A-4147-A177-3AD203B41FA5}">
                      <a16:colId xmlns:a16="http://schemas.microsoft.com/office/drawing/2014/main" val="1136582006"/>
                    </a:ext>
                  </a:extLst>
                </a:gridCol>
              </a:tblGrid>
              <a:tr h="329732">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rtl="0"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4054689746"/>
                  </a:ext>
                </a:extLst>
              </a:tr>
              <a:tr h="346220">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435684400"/>
                  </a:ext>
                </a:extLst>
              </a:tr>
              <a:tr h="39512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5 091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23 825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-71</a:t>
                      </a:r>
                    </a:p>
                  </a:txBody>
                  <a:tcPr marL="9525" marR="9525" marT="9525" marB="0" anchor="ctr"/>
                </a:tc>
                <a:extLst>
                  <a:ext uri="{0D108BD9-81ED-4DB2-BD59-A6C34878D82A}">
                    <a16:rowId xmlns:a16="http://schemas.microsoft.com/office/drawing/2014/main" val="4007412646"/>
                  </a:ext>
                </a:extLst>
              </a:tr>
              <a:tr h="39512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3 220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14 281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-72</a:t>
                      </a:r>
                    </a:p>
                  </a:txBody>
                  <a:tcPr marL="9525" marR="9525" marT="9525" marB="0" anchor="ctr"/>
                </a:tc>
                <a:extLst>
                  <a:ext uri="{0D108BD9-81ED-4DB2-BD59-A6C34878D82A}">
                    <a16:rowId xmlns:a16="http://schemas.microsoft.com/office/drawing/2014/main" val="2016572303"/>
                  </a:ext>
                </a:extLst>
              </a:tr>
              <a:tr h="395122">
                <a:tc>
                  <a:txBody>
                    <a:bodyPr/>
                    <a:lstStyle/>
                    <a:p>
                      <a:pPr marL="72000" algn="l" fontAlgn="b"/>
                      <a:r>
                        <a:rPr lang="sv-SE" sz="800" b="1" u="none" strike="noStrike" dirty="0">
                          <a:effectLst/>
                        </a:rPr>
                        <a:t>Örebro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222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335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602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-56</a:t>
                      </a:r>
                    </a:p>
                  </a:txBody>
                  <a:tcPr marL="9525" marR="9525" marT="9525" marB="0" anchor="ctr"/>
                </a:tc>
                <a:extLst>
                  <a:ext uri="{0D108BD9-81ED-4DB2-BD59-A6C34878D82A}">
                    <a16:rowId xmlns:a16="http://schemas.microsoft.com/office/drawing/2014/main" val="78260162"/>
                  </a:ext>
                </a:extLst>
              </a:tr>
              <a:tr h="395122">
                <a:tc>
                  <a:txBody>
                    <a:bodyPr/>
                    <a:lstStyle/>
                    <a:p>
                      <a:pPr marL="72000" algn="l" fontAlgn="b"/>
                      <a:r>
                        <a:rPr lang="sv-SE" sz="800" b="1" u="none" strike="noStrike" dirty="0">
                          <a:effectLst/>
                        </a:rPr>
                        <a:t>Örebro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284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-60</a:t>
                      </a:r>
                    </a:p>
                  </a:txBody>
                  <a:tcPr marL="9525" marR="9525" marT="9525" marB="0" anchor="ctr"/>
                </a:tc>
                <a:extLst>
                  <a:ext uri="{0D108BD9-81ED-4DB2-BD59-A6C34878D82A}">
                    <a16:rowId xmlns:a16="http://schemas.microsoft.com/office/drawing/2014/main" val="2943726347"/>
                  </a:ext>
                </a:extLst>
              </a:tr>
            </a:tbl>
          </a:graphicData>
        </a:graphic>
      </p:graphicFrame>
      <p:graphicFrame>
        <p:nvGraphicFramePr>
          <p:cNvPr id="12" name="Diagram 6">
            <a:extLst>
              <a:ext uri="{FF2B5EF4-FFF2-40B4-BE49-F238E27FC236}">
                <a16:creationId xmlns:a16="http://schemas.microsoft.com/office/drawing/2014/main" id="{89C10059-E3CC-4FDB-848F-F02280618530}"/>
              </a:ext>
            </a:extLst>
          </p:cNvPr>
          <p:cNvGraphicFramePr>
            <a:graphicFrameLocks/>
          </p:cNvGraphicFramePr>
          <p:nvPr>
            <p:extLst>
              <p:ext uri="{D42A27DB-BD31-4B8C-83A1-F6EECF244321}">
                <p14:modId xmlns:p14="http://schemas.microsoft.com/office/powerpoint/2010/main" val="1301923108"/>
              </p:ext>
            </p:extLst>
          </p:nvPr>
        </p:nvGraphicFramePr>
        <p:xfrm>
          <a:off x="726718" y="2058242"/>
          <a:ext cx="5850077" cy="36660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465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0" y="342899"/>
            <a:ext cx="8426449" cy="1113955"/>
          </a:xfrm>
        </p:spPr>
        <p:txBody>
          <a:bodyPr/>
          <a:lstStyle/>
          <a:p>
            <a:r>
              <a:rPr lang="sv-SE" dirty="0"/>
              <a:t>Arbetslöshet</a:t>
            </a:r>
          </a:p>
        </p:txBody>
      </p:sp>
      <p:sp>
        <p:nvSpPr>
          <p:cNvPr id="8" name="textruta 7">
            <a:extLst>
              <a:ext uri="{FF2B5EF4-FFF2-40B4-BE49-F238E27FC236}">
                <a16:creationId xmlns:a16="http://schemas.microsoft.com/office/drawing/2014/main" id="{CD2ACD43-3A01-4617-AD46-8B798494D895}"/>
              </a:ext>
            </a:extLst>
          </p:cNvPr>
          <p:cNvSpPr txBox="1"/>
          <p:nvPr/>
        </p:nvSpPr>
        <p:spPr>
          <a:xfrm>
            <a:off x="721630" y="5518666"/>
            <a:ext cx="2866490" cy="215444"/>
          </a:xfrm>
          <a:prstGeom prst="rect">
            <a:avLst/>
          </a:prstGeom>
          <a:noFill/>
        </p:spPr>
        <p:txBody>
          <a:bodyPr wrap="none" rtlCol="0">
            <a:spAutoFit/>
          </a:bodyPr>
          <a:lstStyle/>
          <a:p>
            <a:r>
              <a:rPr lang="sv-SE" sz="800" dirty="0"/>
              <a:t>Källa: Arbetsförmedlingen och Statistiska centralbyrån</a:t>
            </a:r>
          </a:p>
        </p:txBody>
      </p:sp>
      <p:sp>
        <p:nvSpPr>
          <p:cNvPr id="9" name="Rektangel 8">
            <a:extLst>
              <a:ext uri="{FF2B5EF4-FFF2-40B4-BE49-F238E27FC236}">
                <a16:creationId xmlns:a16="http://schemas.microsoft.com/office/drawing/2014/main" id="{1D7A9D34-7147-43AF-B6BC-177834550829}"/>
              </a:ext>
            </a:extLst>
          </p:cNvPr>
          <p:cNvSpPr/>
          <p:nvPr/>
        </p:nvSpPr>
        <p:spPr>
          <a:xfrm>
            <a:off x="6810103" y="3429000"/>
            <a:ext cx="46675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0" name="Platshållare för innehåll 3">
            <a:extLst>
              <a:ext uri="{FF2B5EF4-FFF2-40B4-BE49-F238E27FC236}">
                <a16:creationId xmlns:a16="http://schemas.microsoft.com/office/drawing/2014/main" id="{65F7B4B2-65FA-4963-9D5C-4FA5AA3BCA81}"/>
              </a:ext>
            </a:extLst>
          </p:cNvPr>
          <p:cNvSpPr>
            <a:spLocks noGrp="1"/>
          </p:cNvSpPr>
          <p:nvPr>
            <p:ph sz="half" idx="2"/>
          </p:nvPr>
        </p:nvSpPr>
        <p:spPr>
          <a:xfrm>
            <a:off x="6814317" y="2088859"/>
            <a:ext cx="4667523" cy="1329858"/>
          </a:xfrm>
        </p:spPr>
        <p:txBody>
          <a:bodyPr/>
          <a:lstStyle/>
          <a:p>
            <a:pPr lvl="4"/>
            <a:r>
              <a:rPr lang="sv-SE" sz="1400" dirty="0"/>
              <a:t>Arbetslösheten sjönk med 1,1 procentenhet och landar på 5,1 procent för länet. </a:t>
            </a:r>
          </a:p>
          <a:p>
            <a:pPr lvl="4"/>
            <a:r>
              <a:rPr lang="sv-SE" sz="1400" dirty="0"/>
              <a:t>Askersunds kommun stod för länets lägsta arbetslöshet (2,8 %). </a:t>
            </a:r>
          </a:p>
          <a:p>
            <a:endParaRPr lang="sv-SE" dirty="0"/>
          </a:p>
        </p:txBody>
      </p:sp>
      <p:sp>
        <p:nvSpPr>
          <p:cNvPr id="11" name="textruta 10">
            <a:extLst>
              <a:ext uri="{FF2B5EF4-FFF2-40B4-BE49-F238E27FC236}">
                <a16:creationId xmlns:a16="http://schemas.microsoft.com/office/drawing/2014/main" id="{319CC01C-D60B-4393-9844-C417DB841EB4}"/>
              </a:ext>
            </a:extLst>
          </p:cNvPr>
          <p:cNvSpPr txBox="1"/>
          <p:nvPr/>
        </p:nvSpPr>
        <p:spPr>
          <a:xfrm>
            <a:off x="6810102" y="3439284"/>
            <a:ext cx="1099981" cy="276999"/>
          </a:xfrm>
          <a:prstGeom prst="rect">
            <a:avLst/>
          </a:prstGeom>
          <a:noFill/>
        </p:spPr>
        <p:txBody>
          <a:bodyPr wrap="none" rtlCol="0">
            <a:spAutoFit/>
          </a:bodyPr>
          <a:lstStyle/>
          <a:p>
            <a:r>
              <a:rPr lang="sv-SE" sz="1200" b="1" dirty="0">
                <a:latin typeface="+mj-lt"/>
                <a:cs typeface="Arial" panose="020B0604020202020204" pitchFamily="34" charset="0"/>
              </a:rPr>
              <a:t>Arbetslöshet</a:t>
            </a:r>
          </a:p>
        </p:txBody>
      </p:sp>
      <p:sp>
        <p:nvSpPr>
          <p:cNvPr id="19" name="textruta 18">
            <a:extLst>
              <a:ext uri="{FF2B5EF4-FFF2-40B4-BE49-F238E27FC236}">
                <a16:creationId xmlns:a16="http://schemas.microsoft.com/office/drawing/2014/main" id="{F8AD249B-55F6-456D-B812-30BDBAF78D80}"/>
              </a:ext>
            </a:extLst>
          </p:cNvPr>
          <p:cNvSpPr txBox="1"/>
          <p:nvPr/>
        </p:nvSpPr>
        <p:spPr>
          <a:xfrm>
            <a:off x="645429" y="1251924"/>
            <a:ext cx="5221971" cy="523220"/>
          </a:xfrm>
          <a:prstGeom prst="rect">
            <a:avLst/>
          </a:prstGeom>
          <a:noFill/>
        </p:spPr>
        <p:txBody>
          <a:bodyPr wrap="square" rtlCol="0">
            <a:spAutoFit/>
          </a:bodyPr>
          <a:lstStyle/>
          <a:p>
            <a:r>
              <a:rPr lang="sv-SE" sz="1400" dirty="0"/>
              <a:t/>
            </a:r>
            <a:br>
              <a:rPr lang="sv-SE" sz="1400" dirty="0"/>
            </a:br>
            <a:r>
              <a:rPr lang="sv-SE" sz="1400" b="1" dirty="0"/>
              <a:t>Arbetslöshet i förhållande till befolkningen (%), 15-74 år</a:t>
            </a:r>
            <a:endParaRPr lang="sv-SE" sz="1400" dirty="0"/>
          </a:p>
        </p:txBody>
      </p:sp>
      <p:graphicFrame>
        <p:nvGraphicFramePr>
          <p:cNvPr id="4" name="Tabell 3">
            <a:extLst>
              <a:ext uri="{FF2B5EF4-FFF2-40B4-BE49-F238E27FC236}">
                <a16:creationId xmlns:a16="http://schemas.microsoft.com/office/drawing/2014/main" id="{3D77BC62-9E3E-4012-AA31-B44860DFBF2C}"/>
              </a:ext>
            </a:extLst>
          </p:cNvPr>
          <p:cNvGraphicFramePr>
            <a:graphicFrameLocks noGrp="1"/>
          </p:cNvGraphicFramePr>
          <p:nvPr>
            <p:extLst>
              <p:ext uri="{D42A27DB-BD31-4B8C-83A1-F6EECF244321}">
                <p14:modId xmlns:p14="http://schemas.microsoft.com/office/powerpoint/2010/main" val="167305678"/>
              </p:ext>
            </p:extLst>
          </p:nvPr>
        </p:nvGraphicFramePr>
        <p:xfrm>
          <a:off x="6810101" y="3726566"/>
          <a:ext cx="4660267" cy="2153534"/>
        </p:xfrm>
        <a:graphic>
          <a:graphicData uri="http://schemas.openxmlformats.org/drawingml/2006/table">
            <a:tbl>
              <a:tblPr bandRow="1">
                <a:tableStyleId>{2D5ABB26-0587-4C30-8999-92F81FD0307C}</a:tableStyleId>
              </a:tblPr>
              <a:tblGrid>
                <a:gridCol w="1522274">
                  <a:extLst>
                    <a:ext uri="{9D8B030D-6E8A-4147-A177-3AD203B41FA5}">
                      <a16:colId xmlns:a16="http://schemas.microsoft.com/office/drawing/2014/main" val="4287211847"/>
                    </a:ext>
                  </a:extLst>
                </a:gridCol>
                <a:gridCol w="676080">
                  <a:extLst>
                    <a:ext uri="{9D8B030D-6E8A-4147-A177-3AD203B41FA5}">
                      <a16:colId xmlns:a16="http://schemas.microsoft.com/office/drawing/2014/main" val="182899347"/>
                    </a:ext>
                  </a:extLst>
                </a:gridCol>
                <a:gridCol w="767008">
                  <a:extLst>
                    <a:ext uri="{9D8B030D-6E8A-4147-A177-3AD203B41FA5}">
                      <a16:colId xmlns:a16="http://schemas.microsoft.com/office/drawing/2014/main" val="406886151"/>
                    </a:ext>
                  </a:extLst>
                </a:gridCol>
                <a:gridCol w="607214">
                  <a:extLst>
                    <a:ext uri="{9D8B030D-6E8A-4147-A177-3AD203B41FA5}">
                      <a16:colId xmlns:a16="http://schemas.microsoft.com/office/drawing/2014/main" val="274142734"/>
                    </a:ext>
                  </a:extLst>
                </a:gridCol>
                <a:gridCol w="553950">
                  <a:extLst>
                    <a:ext uri="{9D8B030D-6E8A-4147-A177-3AD203B41FA5}">
                      <a16:colId xmlns:a16="http://schemas.microsoft.com/office/drawing/2014/main" val="2637792081"/>
                    </a:ext>
                  </a:extLst>
                </a:gridCol>
                <a:gridCol w="533741">
                  <a:extLst>
                    <a:ext uri="{9D8B030D-6E8A-4147-A177-3AD203B41FA5}">
                      <a16:colId xmlns:a16="http://schemas.microsoft.com/office/drawing/2014/main" val="1394509500"/>
                    </a:ext>
                  </a:extLst>
                </a:gridCol>
              </a:tblGrid>
              <a:tr h="328033">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a:t>
                      </a:r>
                    </a:p>
                  </a:txBody>
                  <a:tcPr marL="9525" marR="9525" marT="9525" marB="0" anchor="b"/>
                </a:tc>
                <a:tc gridSpan="3">
                  <a:txBody>
                    <a:bodyPr/>
                    <a:lstStyle/>
                    <a:p>
                      <a:pPr algn="ctr" fontAlgn="b"/>
                      <a:r>
                        <a:rPr lang="sv-SE" sz="800" b="0" i="0" u="none" strike="noStrike" dirty="0">
                          <a:solidFill>
                            <a:srgbClr val="000000"/>
                          </a:solidFill>
                          <a:effectLst/>
                          <a:latin typeface="Futura Std Book" panose="020B0502020204020303" pitchFamily="34" charset="0"/>
                        </a:rPr>
                        <a:t>Arbetslösa i förh. till befolkningen, 15-74 år (%)</a:t>
                      </a:r>
                    </a:p>
                  </a:txBody>
                  <a:tcPr marL="9525" marR="9525" marT="9525" marB="0" anchor="b"/>
                </a:tc>
                <a:tc hMerge="1">
                  <a:txBody>
                    <a:bodyPr/>
                    <a:lstStyle/>
                    <a:p>
                      <a:endParaRPr lang="sv-SE"/>
                    </a:p>
                  </a:txBody>
                  <a:tcPr>
                    <a:lnT>
                      <a:noFill/>
                    </a:lnT>
                  </a:tcPr>
                </a:tc>
                <a:tc hMerge="1">
                  <a:txBody>
                    <a:bodyPr/>
                    <a:lstStyle/>
                    <a:p>
                      <a:endParaRPr lang="sv-SE"/>
                    </a:p>
                  </a:txBody>
                  <a:tcPr>
                    <a:lnT>
                      <a:noFill/>
                    </a:lnT>
                  </a:tcPr>
                </a:tc>
                <a:extLst>
                  <a:ext uri="{0D108BD9-81ED-4DB2-BD59-A6C34878D82A}">
                    <a16:rowId xmlns:a16="http://schemas.microsoft.com/office/drawing/2014/main" val="3515977037"/>
                  </a:ext>
                </a:extLst>
              </a:tr>
              <a:tr h="328033">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-5 år</a:t>
                      </a:r>
                    </a:p>
                  </a:txBody>
                  <a:tcPr marL="9525" marR="9525" marT="9525" marB="0" anchor="b"/>
                </a:tc>
                <a:extLst>
                  <a:ext uri="{0D108BD9-81ED-4DB2-BD59-A6C34878D82A}">
                    <a16:rowId xmlns:a16="http://schemas.microsoft.com/office/drawing/2014/main" val="2677994040"/>
                  </a:ext>
                </a:extLst>
              </a:tr>
              <a:tr h="374367">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362 661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-89 746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4,8</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6,0</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5,1</a:t>
                      </a:r>
                    </a:p>
                  </a:txBody>
                  <a:tcPr marL="9525" marR="9525" marT="9525" marB="0" anchor="ctr"/>
                </a:tc>
                <a:extLst>
                  <a:ext uri="{0D108BD9-81ED-4DB2-BD59-A6C34878D82A}">
                    <a16:rowId xmlns:a16="http://schemas.microsoft.com/office/drawing/2014/main" val="619847038"/>
                  </a:ext>
                </a:extLst>
              </a:tr>
              <a:tr h="374367">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170 675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-38 712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4,9</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6,1</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4,9</a:t>
                      </a:r>
                    </a:p>
                  </a:txBody>
                  <a:tcPr marL="9525" marR="9525" marT="9525" marB="0" anchor="ctr"/>
                </a:tc>
                <a:extLst>
                  <a:ext uri="{0D108BD9-81ED-4DB2-BD59-A6C34878D82A}">
                    <a16:rowId xmlns:a16="http://schemas.microsoft.com/office/drawing/2014/main" val="2562525959"/>
                  </a:ext>
                </a:extLst>
              </a:tr>
              <a:tr h="374367">
                <a:tc>
                  <a:txBody>
                    <a:bodyPr/>
                    <a:lstStyle/>
                    <a:p>
                      <a:pPr marL="72000" algn="l" fontAlgn="b"/>
                      <a:r>
                        <a:rPr lang="sv-SE" sz="800" b="1" u="none" strike="noStrike" dirty="0">
                          <a:effectLst/>
                        </a:rPr>
                        <a:t>Örebro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11 129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-2 407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5,1</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6,2</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5,3</a:t>
                      </a:r>
                    </a:p>
                  </a:txBody>
                  <a:tcPr marL="9525" marR="9525" marT="9525" marB="0" anchor="ctr"/>
                </a:tc>
                <a:extLst>
                  <a:ext uri="{0D108BD9-81ED-4DB2-BD59-A6C34878D82A}">
                    <a16:rowId xmlns:a16="http://schemas.microsoft.com/office/drawing/2014/main" val="2222682074"/>
                  </a:ext>
                </a:extLst>
              </a:tr>
              <a:tr h="374367">
                <a:tc>
                  <a:txBody>
                    <a:bodyPr/>
                    <a:lstStyle/>
                    <a:p>
                      <a:pPr marL="72000" algn="l" fontAlgn="b"/>
                      <a:r>
                        <a:rPr lang="sv-SE" sz="800" b="1" u="none" strike="noStrike" dirty="0">
                          <a:effectLst/>
                        </a:rPr>
                        <a:t>Örebro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6 454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-1 355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5,6</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6,8</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973506798"/>
                  </a:ext>
                </a:extLst>
              </a:tr>
            </a:tbl>
          </a:graphicData>
        </a:graphic>
      </p:graphicFrame>
      <p:graphicFrame>
        <p:nvGraphicFramePr>
          <p:cNvPr id="12" name="Diagram 6">
            <a:extLst>
              <a:ext uri="{FF2B5EF4-FFF2-40B4-BE49-F238E27FC236}">
                <a16:creationId xmlns:a16="http://schemas.microsoft.com/office/drawing/2014/main" id="{855B6082-2A33-4774-AAAA-CF4AA356081F}"/>
              </a:ext>
            </a:extLst>
          </p:cNvPr>
          <p:cNvGraphicFramePr>
            <a:graphicFrameLocks/>
          </p:cNvGraphicFramePr>
          <p:nvPr>
            <p:extLst>
              <p:ext uri="{D42A27DB-BD31-4B8C-83A1-F6EECF244321}">
                <p14:modId xmlns:p14="http://schemas.microsoft.com/office/powerpoint/2010/main" val="3655049844"/>
              </p:ext>
            </p:extLst>
          </p:nvPr>
        </p:nvGraphicFramePr>
        <p:xfrm>
          <a:off x="721629" y="1775144"/>
          <a:ext cx="5873724" cy="37568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467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Arbetslöshet efter kategori</a:t>
            </a:r>
          </a:p>
        </p:txBody>
      </p:sp>
      <p:graphicFrame>
        <p:nvGraphicFramePr>
          <p:cNvPr id="6" name="Platshållare för innehåll 4">
            <a:extLst>
              <a:ext uri="{FF2B5EF4-FFF2-40B4-BE49-F238E27FC236}">
                <a16:creationId xmlns:a16="http://schemas.microsoft.com/office/drawing/2014/main" id="{159ACD62-4702-4221-B503-7B3F925A622F}"/>
              </a:ext>
            </a:extLst>
          </p:cNvPr>
          <p:cNvGraphicFramePr>
            <a:graphicFrameLocks noGrp="1"/>
          </p:cNvGraphicFramePr>
          <p:nvPr>
            <p:ph idx="1"/>
            <p:extLst>
              <p:ext uri="{D42A27DB-BD31-4B8C-83A1-F6EECF244321}">
                <p14:modId xmlns:p14="http://schemas.microsoft.com/office/powerpoint/2010/main" val="744973372"/>
              </p:ext>
            </p:extLst>
          </p:nvPr>
        </p:nvGraphicFramePr>
        <p:xfrm>
          <a:off x="1882773" y="1552560"/>
          <a:ext cx="8426449" cy="1915560"/>
        </p:xfrm>
        <a:graphic>
          <a:graphicData uri="http://schemas.openxmlformats.org/drawingml/2006/table">
            <a:tbl>
              <a:tblPr firstRow="1" bandRow="1">
                <a:tableStyleId>{5C22544A-7EE6-4342-B048-85BDC9FD1C3A}</a:tableStyleId>
              </a:tblPr>
              <a:tblGrid>
                <a:gridCol w="2708277">
                  <a:extLst>
                    <a:ext uri="{9D8B030D-6E8A-4147-A177-3AD203B41FA5}">
                      <a16:colId xmlns:a16="http://schemas.microsoft.com/office/drawing/2014/main" val="452260278"/>
                    </a:ext>
                  </a:extLst>
                </a:gridCol>
                <a:gridCol w="1860084">
                  <a:extLst>
                    <a:ext uri="{9D8B030D-6E8A-4147-A177-3AD203B41FA5}">
                      <a16:colId xmlns:a16="http://schemas.microsoft.com/office/drawing/2014/main" val="1889858293"/>
                    </a:ext>
                  </a:extLst>
                </a:gridCol>
                <a:gridCol w="1661339">
                  <a:extLst>
                    <a:ext uri="{9D8B030D-6E8A-4147-A177-3AD203B41FA5}">
                      <a16:colId xmlns:a16="http://schemas.microsoft.com/office/drawing/2014/main" val="1671515360"/>
                    </a:ext>
                  </a:extLst>
                </a:gridCol>
                <a:gridCol w="1126252">
                  <a:extLst>
                    <a:ext uri="{9D8B030D-6E8A-4147-A177-3AD203B41FA5}">
                      <a16:colId xmlns:a16="http://schemas.microsoft.com/office/drawing/2014/main" val="2818758293"/>
                    </a:ext>
                  </a:extLst>
                </a:gridCol>
                <a:gridCol w="1070497">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1" dirty="0">
                          <a:solidFill>
                            <a:schemeClr val="bg1"/>
                          </a:solidFill>
                        </a:rPr>
                        <a:t>Antal                                      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1"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algn="l"/>
                      <a:r>
                        <a:rPr lang="sv-SE" sz="1100" b="1" dirty="0">
                          <a:solidFill>
                            <a:schemeClr val="bg1"/>
                          </a:solidFill>
                        </a:rPr>
                        <a:t>Örebro 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Öppet arbetslösa</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4 879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-1 104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1 818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-391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26,4</a:t>
                      </a:r>
                    </a:p>
                  </a:txBody>
                  <a:tcPr marL="9525" marR="9525" marT="9525" marB="0" anchor="ctr"/>
                </a:tc>
                <a:extLst>
                  <a:ext uri="{0D108BD9-81ED-4DB2-BD59-A6C34878D82A}">
                    <a16:rowId xmlns:a16="http://schemas.microsoft.com/office/drawing/2014/main" val="293360832"/>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507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-43,6</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6 251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-1 303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11,8</a:t>
                      </a:r>
                    </a:p>
                  </a:txBody>
                  <a:tcPr marL="9525" marR="9525" marT="9525" marB="0" anchor="ctr"/>
                </a:tc>
                <a:extLst>
                  <a:ext uri="{0D108BD9-81ED-4DB2-BD59-A6C34878D82A}">
                    <a16:rowId xmlns:a16="http://schemas.microsoft.com/office/drawing/2014/main" val="194798639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898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-473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-34,5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-20,3</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11 129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-2 407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-17,8</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-2,8</a:t>
                      </a:r>
                    </a:p>
                  </a:txBody>
                  <a:tcPr marL="9525" marR="9525" marT="9525" marB="0" anchor="ctr"/>
                </a:tc>
                <a:extLst>
                  <a:ext uri="{0D108BD9-81ED-4DB2-BD59-A6C34878D82A}">
                    <a16:rowId xmlns:a16="http://schemas.microsoft.com/office/drawing/2014/main" val="3944598109"/>
                  </a:ext>
                </a:extLst>
              </a:tr>
            </a:tbl>
          </a:graphicData>
        </a:graphic>
      </p:graphicFrame>
      <p:graphicFrame>
        <p:nvGraphicFramePr>
          <p:cNvPr id="7" name="Tabell 6">
            <a:extLst>
              <a:ext uri="{FF2B5EF4-FFF2-40B4-BE49-F238E27FC236}">
                <a16:creationId xmlns:a16="http://schemas.microsoft.com/office/drawing/2014/main" id="{3DEF7B02-E472-4D34-8BE5-CE628D619CD4}"/>
              </a:ext>
            </a:extLst>
          </p:cNvPr>
          <p:cNvGraphicFramePr>
            <a:graphicFrameLocks noGrp="1"/>
          </p:cNvGraphicFramePr>
          <p:nvPr>
            <p:extLst>
              <p:ext uri="{D42A27DB-BD31-4B8C-83A1-F6EECF244321}">
                <p14:modId xmlns:p14="http://schemas.microsoft.com/office/powerpoint/2010/main" val="1044641813"/>
              </p:ext>
            </p:extLst>
          </p:nvPr>
        </p:nvGraphicFramePr>
        <p:xfrm>
          <a:off x="1882774" y="3585949"/>
          <a:ext cx="8426449" cy="1915560"/>
        </p:xfrm>
        <a:graphic>
          <a:graphicData uri="http://schemas.openxmlformats.org/drawingml/2006/table">
            <a:tbl>
              <a:tblPr firstRow="1" bandRow="1">
                <a:tableStyleId>{5C22544A-7EE6-4342-B048-85BDC9FD1C3A}</a:tableStyleId>
              </a:tblPr>
              <a:tblGrid>
                <a:gridCol w="2698751">
                  <a:extLst>
                    <a:ext uri="{9D8B030D-6E8A-4147-A177-3AD203B41FA5}">
                      <a16:colId xmlns:a16="http://schemas.microsoft.com/office/drawing/2014/main" val="3172541576"/>
                    </a:ext>
                  </a:extLst>
                </a:gridCol>
                <a:gridCol w="1886387">
                  <a:extLst>
                    <a:ext uri="{9D8B030D-6E8A-4147-A177-3AD203B41FA5}">
                      <a16:colId xmlns:a16="http://schemas.microsoft.com/office/drawing/2014/main" val="3972448174"/>
                    </a:ext>
                  </a:extLst>
                </a:gridCol>
                <a:gridCol w="1644562">
                  <a:extLst>
                    <a:ext uri="{9D8B030D-6E8A-4147-A177-3AD203B41FA5}">
                      <a16:colId xmlns:a16="http://schemas.microsoft.com/office/drawing/2014/main" val="2242548848"/>
                    </a:ext>
                  </a:extLst>
                </a:gridCol>
                <a:gridCol w="1126252">
                  <a:extLst>
                    <a:ext uri="{9D8B030D-6E8A-4147-A177-3AD203B41FA5}">
                      <a16:colId xmlns:a16="http://schemas.microsoft.com/office/drawing/2014/main" val="2240687997"/>
                    </a:ext>
                  </a:extLst>
                </a:gridCol>
                <a:gridCol w="1070497">
                  <a:extLst>
                    <a:ext uri="{9D8B030D-6E8A-4147-A177-3AD203B41FA5}">
                      <a16:colId xmlns:a16="http://schemas.microsoft.com/office/drawing/2014/main" val="3419690974"/>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1" dirty="0">
                          <a:solidFill>
                            <a:schemeClr val="bg1"/>
                          </a:solidFill>
                        </a:rPr>
                        <a:t>Antal                                     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1"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10717706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solidFill>
                            <a:schemeClr val="bg1"/>
                          </a:solidFill>
                        </a:rPr>
                        <a:t>Örebro kommun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720555006"/>
                  </a:ext>
                </a:extLst>
              </a:tr>
              <a:tr h="0">
                <a:tc>
                  <a:txBody>
                    <a:bodyPr/>
                    <a:lstStyle/>
                    <a:p>
                      <a:pPr algn="l" fontAlgn="t">
                        <a:spcAft>
                          <a:spcPts val="500"/>
                        </a:spcAft>
                      </a:pPr>
                      <a:r>
                        <a:rPr lang="sv-SE" sz="800" b="0" dirty="0"/>
                        <a:t>Öppet arbetslösa</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2 745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-646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-19,0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261196803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1 122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52,7</a:t>
                      </a:r>
                    </a:p>
                  </a:txBody>
                  <a:tcPr marL="9525" marR="9525" marT="9525" marB="0" anchor="ctr"/>
                </a:tc>
                <a:extLst>
                  <a:ext uri="{0D108BD9-81ED-4DB2-BD59-A6C34878D82A}">
                    <a16:rowId xmlns:a16="http://schemas.microsoft.com/office/drawing/2014/main" val="3918243475"/>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270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-27,7</a:t>
                      </a:r>
                    </a:p>
                  </a:txBody>
                  <a:tcPr marL="9525" marR="9525" marT="9525" marB="0" anchor="ctr"/>
                </a:tc>
                <a:extLst>
                  <a:ext uri="{0D108BD9-81ED-4DB2-BD59-A6C34878D82A}">
                    <a16:rowId xmlns:a16="http://schemas.microsoft.com/office/drawing/2014/main" val="123791693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3 709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-709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41,7</a:t>
                      </a:r>
                    </a:p>
                  </a:txBody>
                  <a:tcPr marL="9525" marR="9525" marT="9525" marB="0" anchor="ctr"/>
                </a:tc>
                <a:extLst>
                  <a:ext uri="{0D108BD9-81ED-4DB2-BD59-A6C34878D82A}">
                    <a16:rowId xmlns:a16="http://schemas.microsoft.com/office/drawing/2014/main" val="242344972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516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-34,6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0,1</a:t>
                      </a:r>
                    </a:p>
                  </a:txBody>
                  <a:tcPr marL="9525" marR="9525" marT="9525" marB="0" anchor="ctr"/>
                </a:tc>
                <a:extLst>
                  <a:ext uri="{0D108BD9-81ED-4DB2-BD59-A6C34878D82A}">
                    <a16:rowId xmlns:a16="http://schemas.microsoft.com/office/drawing/2014/main" val="176530409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6 454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-1 355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-17,4</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18,5</a:t>
                      </a:r>
                    </a:p>
                  </a:txBody>
                  <a:tcPr marL="9525" marR="9525" marT="9525" marB="0" anchor="ctr"/>
                </a:tc>
                <a:extLst>
                  <a:ext uri="{0D108BD9-81ED-4DB2-BD59-A6C34878D82A}">
                    <a16:rowId xmlns:a16="http://schemas.microsoft.com/office/drawing/2014/main" val="3508717213"/>
                  </a:ext>
                </a:extLst>
              </a:tr>
            </a:tbl>
          </a:graphicData>
        </a:graphic>
      </p:graphicFrame>
      <p:sp>
        <p:nvSpPr>
          <p:cNvPr id="5" name="textruta 4">
            <a:extLst>
              <a:ext uri="{FF2B5EF4-FFF2-40B4-BE49-F238E27FC236}">
                <a16:creationId xmlns:a16="http://schemas.microsoft.com/office/drawing/2014/main" id="{71F83D03-D305-4B4C-A8B7-9E39D4968B80}"/>
              </a:ext>
            </a:extLst>
          </p:cNvPr>
          <p:cNvSpPr txBox="1"/>
          <p:nvPr/>
        </p:nvSpPr>
        <p:spPr>
          <a:xfrm>
            <a:off x="1795688" y="5477935"/>
            <a:ext cx="1500732" cy="215444"/>
          </a:xfrm>
          <a:prstGeom prst="rect">
            <a:avLst/>
          </a:prstGeom>
          <a:noFill/>
        </p:spPr>
        <p:txBody>
          <a:bodyPr wrap="none" rtlCol="0">
            <a:spAutoFit/>
          </a:bodyPr>
          <a:lstStyle/>
          <a:p>
            <a:r>
              <a:rPr lang="sv-SE" sz="800" dirty="0"/>
              <a:t>Källa: Arbetsförmedlingen </a:t>
            </a:r>
          </a:p>
        </p:txBody>
      </p:sp>
    </p:spTree>
    <p:extLst>
      <p:ext uri="{BB962C8B-B14F-4D97-AF65-F5344CB8AC3E}">
        <p14:creationId xmlns:p14="http://schemas.microsoft.com/office/powerpoint/2010/main" val="340964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3" y="342899"/>
            <a:ext cx="8426449" cy="1113955"/>
          </a:xfrm>
        </p:spPr>
        <p:txBody>
          <a:bodyPr/>
          <a:lstStyle/>
          <a:p>
            <a:r>
              <a:rPr lang="sv-SE" dirty="0"/>
              <a:t>Befolkning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3" y="5756989"/>
            <a:ext cx="1627369" cy="215444"/>
          </a:xfrm>
          <a:prstGeom prst="rect">
            <a:avLst/>
          </a:prstGeom>
          <a:noFill/>
        </p:spPr>
        <p:txBody>
          <a:bodyPr wrap="none" rtlCol="0">
            <a:spAutoFit/>
          </a:bodyPr>
          <a:lstStyle/>
          <a:p>
            <a:r>
              <a:rPr lang="sv-SE" sz="800" dirty="0"/>
              <a:t>Källa: Statistiska centralbyrån</a:t>
            </a:r>
          </a:p>
        </p:txBody>
      </p:sp>
      <p:sp>
        <p:nvSpPr>
          <p:cNvPr id="10" name="Rektangel 9">
            <a:extLst>
              <a:ext uri="{FF2B5EF4-FFF2-40B4-BE49-F238E27FC236}">
                <a16:creationId xmlns:a16="http://schemas.microsoft.com/office/drawing/2014/main" id="{5172B7A3-1950-454E-A840-C9FF0842E69C}"/>
              </a:ext>
            </a:extLst>
          </p:cNvPr>
          <p:cNvSpPr/>
          <p:nvPr/>
        </p:nvSpPr>
        <p:spPr>
          <a:xfrm>
            <a:off x="6744442" y="3429000"/>
            <a:ext cx="4725925"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39" y="1555335"/>
            <a:ext cx="4725925" cy="1882229"/>
          </a:xfrm>
        </p:spPr>
        <p:txBody>
          <a:bodyPr/>
          <a:lstStyle/>
          <a:p>
            <a:pPr lvl="4"/>
            <a:r>
              <a:rPr lang="sv-SE" sz="1400" dirty="0"/>
              <a:t>Antalet invånare ökade med 0,4 procent i länet och 0,4 procent i Örebro kommun under första kvartalet. </a:t>
            </a:r>
          </a:p>
          <a:p>
            <a:pPr lvl="4"/>
            <a:r>
              <a:rPr lang="sv-SE" sz="1400" dirty="0"/>
              <a:t>I Sverige ökade antalet invånare med 0,8 procent under samma period. </a:t>
            </a:r>
          </a:p>
          <a:p>
            <a:pPr lvl="4"/>
            <a:r>
              <a:rPr lang="sv-SE" sz="1400" dirty="0"/>
              <a:t>På 10 år har befolkningen i Örebro ökat med nästan 15 procent.</a:t>
            </a:r>
          </a:p>
          <a:p>
            <a:endParaRPr lang="sv-SE"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1" y="3437565"/>
            <a:ext cx="963725" cy="276999"/>
          </a:xfrm>
          <a:prstGeom prst="rect">
            <a:avLst/>
          </a:prstGeom>
          <a:noFill/>
        </p:spPr>
        <p:txBody>
          <a:bodyPr wrap="none" rtlCol="0">
            <a:spAutoFit/>
          </a:bodyPr>
          <a:lstStyle/>
          <a:p>
            <a:r>
              <a:rPr lang="sv-SE" sz="1200" b="1" dirty="0">
                <a:latin typeface="+mj-lt"/>
                <a:cs typeface="Arial" panose="020B0604020202020204" pitchFamily="34" charset="0"/>
              </a:rPr>
              <a:t>Befolkning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4" y="1458441"/>
            <a:ext cx="2488292" cy="492443"/>
          </a:xfrm>
          <a:prstGeom prst="rect">
            <a:avLst/>
          </a:prstGeom>
          <a:noFill/>
        </p:spPr>
        <p:txBody>
          <a:bodyPr wrap="square" rtlCol="0">
            <a:spAutoFit/>
          </a:bodyPr>
          <a:lstStyle/>
          <a:p>
            <a:r>
              <a:rPr lang="sv-SE" sz="1400" b="1" dirty="0"/>
              <a:t>Befolkningsutveckling</a:t>
            </a:r>
            <a:r>
              <a:rPr lang="sv-SE" sz="1400" dirty="0"/>
              <a:t/>
            </a:r>
            <a:br>
              <a:rPr lang="sv-SE" sz="1400" dirty="0"/>
            </a:br>
            <a:r>
              <a:rPr lang="sv-SE" sz="1200" dirty="0"/>
              <a:t>Index 100 = 2012 kv1</a:t>
            </a:r>
            <a:endParaRPr lang="sv-SE" sz="1400" dirty="0"/>
          </a:p>
        </p:txBody>
      </p:sp>
      <p:graphicFrame>
        <p:nvGraphicFramePr>
          <p:cNvPr id="3" name="Tabell 2">
            <a:extLst>
              <a:ext uri="{FF2B5EF4-FFF2-40B4-BE49-F238E27FC236}">
                <a16:creationId xmlns:a16="http://schemas.microsoft.com/office/drawing/2014/main" id="{7364A5C4-767A-4014-ABBB-FF692FDDC29C}"/>
              </a:ext>
            </a:extLst>
          </p:cNvPr>
          <p:cNvGraphicFramePr>
            <a:graphicFrameLocks noGrp="1"/>
          </p:cNvGraphicFramePr>
          <p:nvPr>
            <p:extLst>
              <p:ext uri="{D42A27DB-BD31-4B8C-83A1-F6EECF244321}">
                <p14:modId xmlns:p14="http://schemas.microsoft.com/office/powerpoint/2010/main" val="1476351559"/>
              </p:ext>
            </p:extLst>
          </p:nvPr>
        </p:nvGraphicFramePr>
        <p:xfrm>
          <a:off x="6744440" y="3723128"/>
          <a:ext cx="4725925" cy="2156970"/>
        </p:xfrm>
        <a:graphic>
          <a:graphicData uri="http://schemas.openxmlformats.org/drawingml/2006/table">
            <a:tbl>
              <a:tblPr bandRow="1">
                <a:tableStyleId>{2D5ABB26-0587-4C30-8999-92F81FD0307C}</a:tableStyleId>
              </a:tblPr>
              <a:tblGrid>
                <a:gridCol w="1736000">
                  <a:extLst>
                    <a:ext uri="{9D8B030D-6E8A-4147-A177-3AD203B41FA5}">
                      <a16:colId xmlns:a16="http://schemas.microsoft.com/office/drawing/2014/main" val="3352816426"/>
                    </a:ext>
                  </a:extLst>
                </a:gridCol>
                <a:gridCol w="842884">
                  <a:extLst>
                    <a:ext uri="{9D8B030D-6E8A-4147-A177-3AD203B41FA5}">
                      <a16:colId xmlns:a16="http://schemas.microsoft.com/office/drawing/2014/main" val="3210109251"/>
                    </a:ext>
                  </a:extLst>
                </a:gridCol>
                <a:gridCol w="822850">
                  <a:extLst>
                    <a:ext uri="{9D8B030D-6E8A-4147-A177-3AD203B41FA5}">
                      <a16:colId xmlns:a16="http://schemas.microsoft.com/office/drawing/2014/main" val="1579469305"/>
                    </a:ext>
                  </a:extLst>
                </a:gridCol>
                <a:gridCol w="748442">
                  <a:extLst>
                    <a:ext uri="{9D8B030D-6E8A-4147-A177-3AD203B41FA5}">
                      <a16:colId xmlns:a16="http://schemas.microsoft.com/office/drawing/2014/main" val="2913725259"/>
                    </a:ext>
                  </a:extLst>
                </a:gridCol>
                <a:gridCol w="575749">
                  <a:extLst>
                    <a:ext uri="{9D8B030D-6E8A-4147-A177-3AD203B41FA5}">
                      <a16:colId xmlns:a16="http://schemas.microsoft.com/office/drawing/2014/main" val="3756813267"/>
                    </a:ext>
                  </a:extLst>
                </a:gridCol>
              </a:tblGrid>
              <a:tr h="359495">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81732766"/>
                  </a:ext>
                </a:extLst>
              </a:tr>
              <a:tr h="359495">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hMerge="1">
                  <a:txBody>
                    <a:bodyPr/>
                    <a:lstStyle/>
                    <a:p>
                      <a:endParaRPr lang="sv-SE"/>
                    </a:p>
                  </a:txBody>
                  <a:tcPr>
                    <a:lnT>
                      <a:noFill/>
                    </a:lnT>
                  </a:tcPr>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1300967469"/>
                  </a:ext>
                </a:extLst>
              </a:tr>
              <a:tr h="359495">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10 468,5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78,7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4,4 </a:t>
                      </a:r>
                    </a:p>
                  </a:txBody>
                  <a:tcPr marL="9525" marR="9525" marT="9525" marB="0" anchor="ctr"/>
                </a:tc>
                <a:extLst>
                  <a:ext uri="{0D108BD9-81ED-4DB2-BD59-A6C34878D82A}">
                    <a16:rowId xmlns:a16="http://schemas.microsoft.com/office/drawing/2014/main" val="2348899071"/>
                  </a:ext>
                </a:extLst>
              </a:tr>
              <a:tr h="359495">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4 752,3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41,3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5,2 </a:t>
                      </a:r>
                    </a:p>
                  </a:txBody>
                  <a:tcPr marL="9525" marR="9525" marT="9525" marB="0" anchor="ctr"/>
                </a:tc>
                <a:extLst>
                  <a:ext uri="{0D108BD9-81ED-4DB2-BD59-A6C34878D82A}">
                    <a16:rowId xmlns:a16="http://schemas.microsoft.com/office/drawing/2014/main" val="751567499"/>
                  </a:ext>
                </a:extLst>
              </a:tr>
              <a:tr h="359495">
                <a:tc>
                  <a:txBody>
                    <a:bodyPr/>
                    <a:lstStyle/>
                    <a:p>
                      <a:pPr marL="72000" algn="l" fontAlgn="b"/>
                      <a:r>
                        <a:rPr lang="sv-SE" sz="800" b="1" u="none" strike="noStrike" dirty="0">
                          <a:effectLst/>
                        </a:rPr>
                        <a:t>Örebro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307,0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3,8 </a:t>
                      </a:r>
                    </a:p>
                  </a:txBody>
                  <a:tcPr marL="9525" marR="9525" marT="9525" marB="0" anchor="ctr"/>
                </a:tc>
                <a:extLst>
                  <a:ext uri="{0D108BD9-81ED-4DB2-BD59-A6C34878D82A}">
                    <a16:rowId xmlns:a16="http://schemas.microsoft.com/office/drawing/2014/main" val="3808283939"/>
                  </a:ext>
                </a:extLst>
              </a:tr>
              <a:tr h="359495">
                <a:tc>
                  <a:txBody>
                    <a:bodyPr/>
                    <a:lstStyle/>
                    <a:p>
                      <a:pPr marL="72000" algn="l" fontAlgn="b"/>
                      <a:r>
                        <a:rPr lang="sv-SE" sz="800" b="1" u="none" strike="noStrike" dirty="0">
                          <a:effectLst/>
                        </a:rPr>
                        <a:t>Örebro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157,0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0,4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-1,8 </a:t>
                      </a:r>
                    </a:p>
                  </a:txBody>
                  <a:tcPr marL="9525" marR="9525" marT="9525" marB="0" anchor="ctr"/>
                </a:tc>
                <a:extLst>
                  <a:ext uri="{0D108BD9-81ED-4DB2-BD59-A6C34878D82A}">
                    <a16:rowId xmlns:a16="http://schemas.microsoft.com/office/drawing/2014/main" val="1714817989"/>
                  </a:ext>
                </a:extLst>
              </a:tr>
            </a:tbl>
          </a:graphicData>
        </a:graphic>
      </p:graphicFrame>
      <p:graphicFrame>
        <p:nvGraphicFramePr>
          <p:cNvPr id="13" name="Diagram 6">
            <a:extLst>
              <a:ext uri="{FF2B5EF4-FFF2-40B4-BE49-F238E27FC236}">
                <a16:creationId xmlns:a16="http://schemas.microsoft.com/office/drawing/2014/main" id="{7AE1ADA2-2096-44BB-88E0-58A00C2272FF}"/>
              </a:ext>
            </a:extLst>
          </p:cNvPr>
          <p:cNvGraphicFramePr>
            <a:graphicFrameLocks/>
          </p:cNvGraphicFramePr>
          <p:nvPr>
            <p:extLst>
              <p:ext uri="{D42A27DB-BD31-4B8C-83A1-F6EECF244321}">
                <p14:modId xmlns:p14="http://schemas.microsoft.com/office/powerpoint/2010/main" val="3738155841"/>
              </p:ext>
            </p:extLst>
          </p:nvPr>
        </p:nvGraphicFramePr>
        <p:xfrm>
          <a:off x="721633" y="2000720"/>
          <a:ext cx="5798810" cy="3706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21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7" y="342899"/>
            <a:ext cx="8426449" cy="1113955"/>
          </a:xfrm>
        </p:spPr>
        <p:txBody>
          <a:bodyPr/>
          <a:lstStyle/>
          <a:p>
            <a:r>
              <a:rPr lang="sv-SE" dirty="0"/>
              <a:t>Bostadsbyggande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7" y="5756989"/>
            <a:ext cx="1656223" cy="215444"/>
          </a:xfrm>
          <a:prstGeom prst="rect">
            <a:avLst/>
          </a:prstGeom>
          <a:noFill/>
        </p:spPr>
        <p:txBody>
          <a:bodyPr wrap="none" rtlCol="0">
            <a:spAutoFit/>
          </a:bodyPr>
          <a:lstStyle/>
          <a:p>
            <a:r>
              <a:rPr lang="sv-SE" sz="800" dirty="0"/>
              <a:t>Källa: Statistiska centralbyrån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25917"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4" y="1683521"/>
            <a:ext cx="4725917" cy="1745477"/>
          </a:xfrm>
        </p:spPr>
        <p:txBody>
          <a:bodyPr/>
          <a:lstStyle/>
          <a:p>
            <a:pPr lvl="4"/>
            <a:r>
              <a:rPr lang="sv-SE" sz="1400" dirty="0"/>
              <a:t>Bostadsbyggandet minskade med 45 procent i länet och 87 procent i Örebro kommun under kvartalet jämfört med samma period förra året.</a:t>
            </a:r>
          </a:p>
          <a:p>
            <a:pPr lvl="4"/>
            <a:r>
              <a:rPr lang="sv-SE" sz="1400" dirty="0"/>
              <a:t>På helårsbasis har antalet påbörjade bostäder minskat med 60 procent i länet och 69 procent i Örebro kommun.</a:t>
            </a:r>
            <a:endParaRPr lang="sv-SE"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5" y="3429000"/>
            <a:ext cx="1540806" cy="276999"/>
          </a:xfrm>
          <a:prstGeom prst="rect">
            <a:avLst/>
          </a:prstGeom>
          <a:noFill/>
        </p:spPr>
        <p:txBody>
          <a:bodyPr wrap="none" rtlCol="0">
            <a:spAutoFit/>
          </a:bodyPr>
          <a:lstStyle/>
          <a:p>
            <a:r>
              <a:rPr lang="sv-SE" sz="1200" b="1" dirty="0">
                <a:latin typeface="+mj-lt"/>
                <a:cs typeface="Arial" panose="020B0604020202020204" pitchFamily="34" charset="0"/>
              </a:rPr>
              <a:t>Bostadsbyggande</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880100"/>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7" y="1456854"/>
            <a:ext cx="2382290" cy="492443"/>
          </a:xfrm>
          <a:prstGeom prst="rect">
            <a:avLst/>
          </a:prstGeom>
          <a:noFill/>
        </p:spPr>
        <p:txBody>
          <a:bodyPr wrap="square" rtlCol="0">
            <a:spAutoFit/>
          </a:bodyPr>
          <a:lstStyle/>
          <a:p>
            <a:r>
              <a:rPr lang="sv-SE" sz="1400" b="1" dirty="0"/>
              <a:t>Påbörjade lägenheter</a:t>
            </a:r>
            <a:r>
              <a:rPr lang="sv-SE" sz="1400" dirty="0"/>
              <a:t/>
            </a:r>
            <a:br>
              <a:rPr lang="sv-SE" sz="1400" dirty="0"/>
            </a:br>
            <a:r>
              <a:rPr lang="sv-SE" sz="1200" dirty="0"/>
              <a:t>Index 100 = 2012 kv1</a:t>
            </a:r>
            <a:endParaRPr lang="sv-SE" sz="1400" dirty="0"/>
          </a:p>
        </p:txBody>
      </p:sp>
      <p:graphicFrame>
        <p:nvGraphicFramePr>
          <p:cNvPr id="3" name="Tabell 2">
            <a:extLst>
              <a:ext uri="{FF2B5EF4-FFF2-40B4-BE49-F238E27FC236}">
                <a16:creationId xmlns:a16="http://schemas.microsoft.com/office/drawing/2014/main" id="{F594F299-FA5C-426E-B95A-FD7B4D2A63C7}"/>
              </a:ext>
            </a:extLst>
          </p:cNvPr>
          <p:cNvGraphicFramePr>
            <a:graphicFrameLocks noGrp="1"/>
          </p:cNvGraphicFramePr>
          <p:nvPr>
            <p:extLst>
              <p:ext uri="{D42A27DB-BD31-4B8C-83A1-F6EECF244321}">
                <p14:modId xmlns:p14="http://schemas.microsoft.com/office/powerpoint/2010/main" val="2997139866"/>
              </p:ext>
            </p:extLst>
          </p:nvPr>
        </p:nvGraphicFramePr>
        <p:xfrm>
          <a:off x="6744445" y="3720820"/>
          <a:ext cx="4725916" cy="2159282"/>
        </p:xfrm>
        <a:graphic>
          <a:graphicData uri="http://schemas.openxmlformats.org/drawingml/2006/table">
            <a:tbl>
              <a:tblPr bandRow="1">
                <a:tableStyleId>{2D5ABB26-0587-4C30-8999-92F81FD0307C}</a:tableStyleId>
              </a:tblPr>
              <a:tblGrid>
                <a:gridCol w="1543718">
                  <a:extLst>
                    <a:ext uri="{9D8B030D-6E8A-4147-A177-3AD203B41FA5}">
                      <a16:colId xmlns:a16="http://schemas.microsoft.com/office/drawing/2014/main" val="4099554674"/>
                    </a:ext>
                  </a:extLst>
                </a:gridCol>
                <a:gridCol w="685604">
                  <a:extLst>
                    <a:ext uri="{9D8B030D-6E8A-4147-A177-3AD203B41FA5}">
                      <a16:colId xmlns:a16="http://schemas.microsoft.com/office/drawing/2014/main" val="1020727187"/>
                    </a:ext>
                  </a:extLst>
                </a:gridCol>
                <a:gridCol w="777813">
                  <a:extLst>
                    <a:ext uri="{9D8B030D-6E8A-4147-A177-3AD203B41FA5}">
                      <a16:colId xmlns:a16="http://schemas.microsoft.com/office/drawing/2014/main" val="3263816323"/>
                    </a:ext>
                  </a:extLst>
                </a:gridCol>
                <a:gridCol w="615768">
                  <a:extLst>
                    <a:ext uri="{9D8B030D-6E8A-4147-A177-3AD203B41FA5}">
                      <a16:colId xmlns:a16="http://schemas.microsoft.com/office/drawing/2014/main" val="2922210740"/>
                    </a:ext>
                  </a:extLst>
                </a:gridCol>
                <a:gridCol w="561754">
                  <a:extLst>
                    <a:ext uri="{9D8B030D-6E8A-4147-A177-3AD203B41FA5}">
                      <a16:colId xmlns:a16="http://schemas.microsoft.com/office/drawing/2014/main" val="3938442554"/>
                    </a:ext>
                  </a:extLst>
                </a:gridCol>
                <a:gridCol w="541259">
                  <a:extLst>
                    <a:ext uri="{9D8B030D-6E8A-4147-A177-3AD203B41FA5}">
                      <a16:colId xmlns:a16="http://schemas.microsoft.com/office/drawing/2014/main" val="339066399"/>
                    </a:ext>
                  </a:extLst>
                </a:gridCol>
              </a:tblGrid>
              <a:tr h="315534">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1097829029"/>
                  </a:ext>
                </a:extLst>
              </a:tr>
              <a:tr h="331312">
                <a:tc>
                  <a:txBody>
                    <a:bodyPr/>
                    <a:lstStyle/>
                    <a:p>
                      <a:pPr marL="72000"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2404663930"/>
                  </a:ext>
                </a:extLst>
              </a:tr>
              <a:tr h="378109">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13 696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54 866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a:t>
                      </a:r>
                    </a:p>
                  </a:txBody>
                  <a:tcPr marL="9525" marR="9525" marT="9525" marB="0" anchor="ctr"/>
                </a:tc>
                <a:extLst>
                  <a:ext uri="{0D108BD9-81ED-4DB2-BD59-A6C34878D82A}">
                    <a16:rowId xmlns:a16="http://schemas.microsoft.com/office/drawing/2014/main" val="2593566320"/>
                  </a:ext>
                </a:extLst>
              </a:tr>
              <a:tr h="378109">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6 405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26 733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extLst>
                  <a:ext uri="{0D108BD9-81ED-4DB2-BD59-A6C34878D82A}">
                    <a16:rowId xmlns:a16="http://schemas.microsoft.com/office/drawing/2014/main" val="3678756919"/>
                  </a:ext>
                </a:extLst>
              </a:tr>
              <a:tr h="378109">
                <a:tc>
                  <a:txBody>
                    <a:bodyPr/>
                    <a:lstStyle/>
                    <a:p>
                      <a:pPr marL="72000" algn="l" fontAlgn="b"/>
                      <a:r>
                        <a:rPr lang="sv-SE" sz="800" b="1" u="none" strike="noStrike" dirty="0">
                          <a:effectLst/>
                        </a:rPr>
                        <a:t>Örebro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580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-60</a:t>
                      </a:r>
                    </a:p>
                  </a:txBody>
                  <a:tcPr marL="9525" marR="9525" marT="9525" marB="0" anchor="ctr"/>
                </a:tc>
                <a:extLst>
                  <a:ext uri="{0D108BD9-81ED-4DB2-BD59-A6C34878D82A}">
                    <a16:rowId xmlns:a16="http://schemas.microsoft.com/office/drawing/2014/main" val="913011230"/>
                  </a:ext>
                </a:extLst>
              </a:tr>
              <a:tr h="378109">
                <a:tc>
                  <a:txBody>
                    <a:bodyPr/>
                    <a:lstStyle/>
                    <a:p>
                      <a:pPr marL="72000" algn="l" fontAlgn="b"/>
                      <a:r>
                        <a:rPr lang="sv-SE" sz="800" b="1" u="none" strike="noStrike" dirty="0">
                          <a:effectLst/>
                        </a:rPr>
                        <a:t>Örebro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385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-69</a:t>
                      </a:r>
                    </a:p>
                  </a:txBody>
                  <a:tcPr marL="9525" marR="9525" marT="9525" marB="0" anchor="ctr"/>
                </a:tc>
                <a:extLst>
                  <a:ext uri="{0D108BD9-81ED-4DB2-BD59-A6C34878D82A}">
                    <a16:rowId xmlns:a16="http://schemas.microsoft.com/office/drawing/2014/main" val="2887687390"/>
                  </a:ext>
                </a:extLst>
              </a:tr>
            </a:tbl>
          </a:graphicData>
        </a:graphic>
      </p:graphicFrame>
      <p:graphicFrame>
        <p:nvGraphicFramePr>
          <p:cNvPr id="13" name="Diagram 6">
            <a:extLst>
              <a:ext uri="{FF2B5EF4-FFF2-40B4-BE49-F238E27FC236}">
                <a16:creationId xmlns:a16="http://schemas.microsoft.com/office/drawing/2014/main" id="{7AE1ADA2-2096-44BB-88E0-58A00C2272FF}"/>
              </a:ext>
            </a:extLst>
          </p:cNvPr>
          <p:cNvGraphicFramePr>
            <a:graphicFrameLocks/>
          </p:cNvGraphicFramePr>
          <p:nvPr>
            <p:extLst>
              <p:ext uri="{D42A27DB-BD31-4B8C-83A1-F6EECF244321}">
                <p14:modId xmlns:p14="http://schemas.microsoft.com/office/powerpoint/2010/main" val="3249480024"/>
              </p:ext>
            </p:extLst>
          </p:nvPr>
        </p:nvGraphicFramePr>
        <p:xfrm>
          <a:off x="721637" y="1949297"/>
          <a:ext cx="5885180" cy="37165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25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4" y="342899"/>
            <a:ext cx="8426449" cy="1113955"/>
          </a:xfrm>
        </p:spPr>
        <p:txBody>
          <a:bodyPr/>
          <a:lstStyle/>
          <a:p>
            <a:r>
              <a:rPr lang="sv-SE" dirty="0"/>
              <a:t>Kommersiella övernattningar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4" y="5756989"/>
            <a:ext cx="2534668" cy="215444"/>
          </a:xfrm>
          <a:prstGeom prst="rect">
            <a:avLst/>
          </a:prstGeom>
          <a:noFill/>
        </p:spPr>
        <p:txBody>
          <a:bodyPr wrap="none" rtlCol="0">
            <a:spAutoFit/>
          </a:bodyPr>
          <a:lstStyle/>
          <a:p>
            <a:r>
              <a:rPr lang="sv-SE" sz="800" dirty="0"/>
              <a:t>Källa: Statistiska centralbyrån och Tillväxtverket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1" y="2164741"/>
            <a:ext cx="4725923" cy="261782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1" y="2198111"/>
            <a:ext cx="2197653" cy="276999"/>
          </a:xfrm>
          <a:prstGeom prst="rect">
            <a:avLst/>
          </a:prstGeom>
          <a:noFill/>
        </p:spPr>
        <p:txBody>
          <a:bodyPr wrap="none" rtlCol="0">
            <a:spAutoFit/>
          </a:bodyPr>
          <a:lstStyle/>
          <a:p>
            <a:r>
              <a:rPr lang="sv-SE" sz="1200" b="1" dirty="0">
                <a:latin typeface="+mj-lt"/>
                <a:cs typeface="Arial" panose="020B0604020202020204" pitchFamily="34" charset="0"/>
              </a:rPr>
              <a:t>Kommersiella övernattningar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288629" y="4806813"/>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6854"/>
            <a:ext cx="5803895" cy="707886"/>
          </a:xfrm>
          <a:prstGeom prst="rect">
            <a:avLst/>
          </a:prstGeom>
          <a:noFill/>
        </p:spPr>
        <p:txBody>
          <a:bodyPr wrap="square" rtlCol="0">
            <a:spAutoFit/>
          </a:bodyPr>
          <a:lstStyle/>
          <a:p>
            <a:r>
              <a:rPr lang="sv-SE" sz="1400" b="1" dirty="0"/>
              <a:t>Kommersiella övernattningar </a:t>
            </a:r>
          </a:p>
          <a:p>
            <a:r>
              <a:rPr lang="sv-SE" sz="1400" b="1" dirty="0"/>
              <a:t>(hotell, vandrarhem, och stugbyar för kommun exkl. camping)</a:t>
            </a:r>
            <a:r>
              <a:rPr lang="sv-SE" sz="1400" dirty="0"/>
              <a:t/>
            </a:r>
            <a:br>
              <a:rPr lang="sv-SE" sz="1400" dirty="0"/>
            </a:br>
            <a:r>
              <a:rPr lang="sv-SE" sz="1200" dirty="0"/>
              <a:t>Index 100 = 2012 kv1</a:t>
            </a:r>
            <a:endParaRPr lang="sv-SE" sz="1400" dirty="0"/>
          </a:p>
        </p:txBody>
      </p:sp>
      <p:graphicFrame>
        <p:nvGraphicFramePr>
          <p:cNvPr id="4" name="Tabell 3">
            <a:extLst>
              <a:ext uri="{FF2B5EF4-FFF2-40B4-BE49-F238E27FC236}">
                <a16:creationId xmlns:a16="http://schemas.microsoft.com/office/drawing/2014/main" id="{931AE58A-1EBA-4149-9639-3ECCDA387668}"/>
              </a:ext>
            </a:extLst>
          </p:cNvPr>
          <p:cNvGraphicFramePr>
            <a:graphicFrameLocks noGrp="1"/>
          </p:cNvGraphicFramePr>
          <p:nvPr>
            <p:extLst>
              <p:ext uri="{D42A27DB-BD31-4B8C-83A1-F6EECF244321}">
                <p14:modId xmlns:p14="http://schemas.microsoft.com/office/powerpoint/2010/main" val="2654949430"/>
              </p:ext>
            </p:extLst>
          </p:nvPr>
        </p:nvGraphicFramePr>
        <p:xfrm>
          <a:off x="6744441" y="2482085"/>
          <a:ext cx="4725922" cy="2174104"/>
        </p:xfrm>
        <a:graphic>
          <a:graphicData uri="http://schemas.openxmlformats.org/drawingml/2006/table">
            <a:tbl>
              <a:tblPr bandRow="1">
                <a:tableStyleId>{2D5ABB26-0587-4C30-8999-92F81FD0307C}</a:tableStyleId>
              </a:tblPr>
              <a:tblGrid>
                <a:gridCol w="1543720">
                  <a:extLst>
                    <a:ext uri="{9D8B030D-6E8A-4147-A177-3AD203B41FA5}">
                      <a16:colId xmlns:a16="http://schemas.microsoft.com/office/drawing/2014/main" val="2916645953"/>
                    </a:ext>
                  </a:extLst>
                </a:gridCol>
                <a:gridCol w="685605">
                  <a:extLst>
                    <a:ext uri="{9D8B030D-6E8A-4147-A177-3AD203B41FA5}">
                      <a16:colId xmlns:a16="http://schemas.microsoft.com/office/drawing/2014/main" val="3077396755"/>
                    </a:ext>
                  </a:extLst>
                </a:gridCol>
                <a:gridCol w="777814">
                  <a:extLst>
                    <a:ext uri="{9D8B030D-6E8A-4147-A177-3AD203B41FA5}">
                      <a16:colId xmlns:a16="http://schemas.microsoft.com/office/drawing/2014/main" val="3043351103"/>
                    </a:ext>
                  </a:extLst>
                </a:gridCol>
                <a:gridCol w="572048">
                  <a:extLst>
                    <a:ext uri="{9D8B030D-6E8A-4147-A177-3AD203B41FA5}">
                      <a16:colId xmlns:a16="http://schemas.microsoft.com/office/drawing/2014/main" val="398498140"/>
                    </a:ext>
                  </a:extLst>
                </a:gridCol>
                <a:gridCol w="605475">
                  <a:extLst>
                    <a:ext uri="{9D8B030D-6E8A-4147-A177-3AD203B41FA5}">
                      <a16:colId xmlns:a16="http://schemas.microsoft.com/office/drawing/2014/main" val="27917313"/>
                    </a:ext>
                  </a:extLst>
                </a:gridCol>
                <a:gridCol w="541260">
                  <a:extLst>
                    <a:ext uri="{9D8B030D-6E8A-4147-A177-3AD203B41FA5}">
                      <a16:colId xmlns:a16="http://schemas.microsoft.com/office/drawing/2014/main" val="4033701741"/>
                    </a:ext>
                  </a:extLst>
                </a:gridCol>
              </a:tblGrid>
              <a:tr h="235295">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3179888354"/>
                  </a:ext>
                </a:extLst>
              </a:tr>
              <a:tr h="247061">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rtl="0" fontAlgn="b"/>
                      <a:r>
                        <a:rPr lang="sv-SE" sz="800" b="0" i="0" u="none" strike="noStrike">
                          <a:solidFill>
                            <a:srgbClr val="000000"/>
                          </a:solidFill>
                          <a:effectLst/>
                          <a:latin typeface="Futura Std Book" panose="020B0502020204020303" pitchFamily="34" charset="0"/>
                        </a:rPr>
                        <a:t>(i 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(tusental)</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732643796"/>
                  </a:ext>
                </a:extLst>
              </a:tr>
              <a:tr h="281958">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8 255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38 036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58 </a:t>
                      </a:r>
                    </a:p>
                  </a:txBody>
                  <a:tcPr marL="9525" marR="9525" marT="9525" marB="0" anchor="ctr"/>
                </a:tc>
                <a:extLst>
                  <a:ext uri="{0D108BD9-81ED-4DB2-BD59-A6C34878D82A}">
                    <a16:rowId xmlns:a16="http://schemas.microsoft.com/office/drawing/2014/main" val="2646093300"/>
                  </a:ext>
                </a:extLst>
              </a:tr>
              <a:tr h="281958">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4 178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17 075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65 </a:t>
                      </a:r>
                    </a:p>
                  </a:txBody>
                  <a:tcPr marL="9525" marR="9525" marT="9525" marB="0" anchor="ctr"/>
                </a:tc>
                <a:extLst>
                  <a:ext uri="{0D108BD9-81ED-4DB2-BD59-A6C34878D82A}">
                    <a16:rowId xmlns:a16="http://schemas.microsoft.com/office/drawing/2014/main" val="3580375222"/>
                  </a:ext>
                </a:extLst>
              </a:tr>
              <a:tr h="281958">
                <a:tc>
                  <a:txBody>
                    <a:bodyPr/>
                    <a:lstStyle/>
                    <a:p>
                      <a:pPr marL="72000" algn="l" fontAlgn="b"/>
                      <a:r>
                        <a:rPr lang="sv-SE" sz="800" b="1" u="none" strike="noStrike" dirty="0">
                          <a:effectLst/>
                        </a:rPr>
                        <a:t>Örebro län</a:t>
                      </a: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129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683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45 </a:t>
                      </a:r>
                    </a:p>
                  </a:txBody>
                  <a:tcPr marL="9525" marR="9525" marT="9525" marB="0" anchor="ctr"/>
                </a:tc>
                <a:extLst>
                  <a:ext uri="{0D108BD9-81ED-4DB2-BD59-A6C34878D82A}">
                    <a16:rowId xmlns:a16="http://schemas.microsoft.com/office/drawing/2014/main" val="2480853882"/>
                  </a:ext>
                </a:extLst>
              </a:tr>
              <a:tr h="281958">
                <a:tc>
                  <a:txBody>
                    <a:bodyPr/>
                    <a:lstStyle/>
                    <a:p>
                      <a:pPr marL="72000" algn="l" fontAlgn="b"/>
                      <a:r>
                        <a:rPr lang="sv-SE" sz="800" b="0" i="1" u="none" strike="noStrike">
                          <a:effectLst/>
                        </a:rPr>
                        <a:t>Varav utländska**</a:t>
                      </a:r>
                      <a:endParaRPr lang="sv-SE" sz="800" b="0" i="1"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1" u="none" strike="noStrike">
                          <a:solidFill>
                            <a:srgbClr val="000000"/>
                          </a:solidFill>
                          <a:effectLst/>
                          <a:latin typeface="Futura Std Book" panose="020B0502020204020303"/>
                        </a:rPr>
                        <a:t>9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94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-56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44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71 </a:t>
                      </a:r>
                    </a:p>
                  </a:txBody>
                  <a:tcPr marL="9525" marR="9525" marT="9525" marB="0" anchor="ctr"/>
                </a:tc>
                <a:extLst>
                  <a:ext uri="{0D108BD9-81ED-4DB2-BD59-A6C34878D82A}">
                    <a16:rowId xmlns:a16="http://schemas.microsoft.com/office/drawing/2014/main" val="1947523943"/>
                  </a:ext>
                </a:extLst>
              </a:tr>
              <a:tr h="281958">
                <a:tc>
                  <a:txBody>
                    <a:bodyPr/>
                    <a:lstStyle/>
                    <a:p>
                      <a:pPr marL="72000" algn="l" fontAlgn="b"/>
                      <a:r>
                        <a:rPr lang="sv-SE" sz="800" b="1" u="none" strike="noStrike" dirty="0">
                          <a:effectLst/>
                        </a:rPr>
                        <a:t>Örebro kommun</a:t>
                      </a:r>
                    </a:p>
                  </a:txBody>
                  <a:tcPr marL="0" marR="0" marT="0" marB="0" anchor="ctr"/>
                </a:tc>
                <a:tc>
                  <a:txBody>
                    <a:bodyPr/>
                    <a:lstStyle/>
                    <a:p>
                      <a:pPr algn="ctr" fontAlgn="ctr"/>
                      <a:r>
                        <a:rPr lang="sv-SE" sz="800" b="1" i="0" u="none" strike="noStrike">
                          <a:solidFill>
                            <a:srgbClr val="000000"/>
                          </a:solidFill>
                          <a:effectLst/>
                          <a:latin typeface="Futura Std Book" panose="020B0502020204020303"/>
                        </a:rPr>
                        <a:t>87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431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49 </a:t>
                      </a:r>
                    </a:p>
                  </a:txBody>
                  <a:tcPr marL="9525" marR="9525" marT="9525" marB="0" anchor="ctr"/>
                </a:tc>
                <a:extLst>
                  <a:ext uri="{0D108BD9-81ED-4DB2-BD59-A6C34878D82A}">
                    <a16:rowId xmlns:a16="http://schemas.microsoft.com/office/drawing/2014/main" val="4072408172"/>
                  </a:ext>
                </a:extLst>
              </a:tr>
              <a:tr h="281958">
                <a:tc>
                  <a:txBody>
                    <a:bodyPr/>
                    <a:lstStyle/>
                    <a:p>
                      <a:pPr marL="72000" marR="0" lvl="0" indent="0" algn="l" defTabSz="816314" rtl="0" eaLnBrk="1" fontAlgn="b" latinLnBrk="0" hangingPunct="1">
                        <a:lnSpc>
                          <a:spcPct val="100000"/>
                        </a:lnSpc>
                        <a:spcBef>
                          <a:spcPts val="0"/>
                        </a:spcBef>
                        <a:spcAft>
                          <a:spcPts val="0"/>
                        </a:spcAft>
                        <a:buClrTx/>
                        <a:buSzTx/>
                        <a:buFontTx/>
                        <a:buNone/>
                        <a:tabLst/>
                        <a:defRPr/>
                      </a:pPr>
                      <a:r>
                        <a:rPr lang="sv-SE" sz="800" b="0" i="1" u="none" strike="noStrike">
                          <a:effectLst/>
                        </a:rPr>
                        <a:t>Varav utländska**</a:t>
                      </a:r>
                      <a:endParaRPr lang="sv-SE" sz="800" b="0" i="1"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1" u="none" strike="noStrike">
                          <a:solidFill>
                            <a:srgbClr val="000000"/>
                          </a:solidFill>
                          <a:effectLst/>
                          <a:latin typeface="Futura Std Book" panose="020B0502020204020303"/>
                        </a:rPr>
                        <a:t>6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114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-63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27 </a:t>
                      </a:r>
                    </a:p>
                  </a:txBody>
                  <a:tcPr marL="9525" marR="9525" marT="9525" marB="0" anchor="ctr"/>
                </a:tc>
                <a:tc>
                  <a:txBody>
                    <a:bodyPr/>
                    <a:lstStyle/>
                    <a:p>
                      <a:pPr algn="ctr" fontAlgn="ctr"/>
                      <a:r>
                        <a:rPr lang="sv-SE" sz="800" b="0" i="1" u="none" strike="noStrike" dirty="0">
                          <a:solidFill>
                            <a:srgbClr val="000000"/>
                          </a:solidFill>
                          <a:effectLst/>
                          <a:latin typeface="Futura Std Book" panose="020B0502020204020303"/>
                        </a:rPr>
                        <a:t>77 </a:t>
                      </a:r>
                    </a:p>
                  </a:txBody>
                  <a:tcPr marL="9525" marR="9525" marT="9525" marB="0" anchor="ctr"/>
                </a:tc>
                <a:extLst>
                  <a:ext uri="{0D108BD9-81ED-4DB2-BD59-A6C34878D82A}">
                    <a16:rowId xmlns:a16="http://schemas.microsoft.com/office/drawing/2014/main" val="1186688527"/>
                  </a:ext>
                </a:extLst>
              </a:tr>
            </a:tbl>
          </a:graphicData>
        </a:graphic>
      </p:graphicFrame>
      <p:sp>
        <p:nvSpPr>
          <p:cNvPr id="11" name="textruta 10">
            <a:extLst>
              <a:ext uri="{FF2B5EF4-FFF2-40B4-BE49-F238E27FC236}">
                <a16:creationId xmlns:a16="http://schemas.microsoft.com/office/drawing/2014/main" id="{53DE869A-5839-4758-A680-2C262B656D9D}"/>
              </a:ext>
            </a:extLst>
          </p:cNvPr>
          <p:cNvSpPr txBox="1"/>
          <p:nvPr/>
        </p:nvSpPr>
        <p:spPr>
          <a:xfrm>
            <a:off x="10337006" y="4990788"/>
            <a:ext cx="1181734" cy="276999"/>
          </a:xfrm>
          <a:prstGeom prst="rect">
            <a:avLst/>
          </a:prstGeom>
          <a:noFill/>
        </p:spPr>
        <p:txBody>
          <a:bodyPr wrap="square" rtlCol="0">
            <a:spAutoFit/>
          </a:bodyPr>
          <a:lstStyle/>
          <a:p>
            <a:r>
              <a:rPr lang="sv-SE" sz="600" dirty="0"/>
              <a:t>**För utländska gästnätter exklusive camping</a:t>
            </a:r>
          </a:p>
        </p:txBody>
      </p:sp>
      <p:graphicFrame>
        <p:nvGraphicFramePr>
          <p:cNvPr id="12" name="Diagram 6">
            <a:extLst>
              <a:ext uri="{FF2B5EF4-FFF2-40B4-BE49-F238E27FC236}">
                <a16:creationId xmlns:a16="http://schemas.microsoft.com/office/drawing/2014/main" id="{A609A1A2-4396-47E4-8621-A16E734C9675}"/>
              </a:ext>
            </a:extLst>
          </p:cNvPr>
          <p:cNvGraphicFramePr>
            <a:graphicFrameLocks/>
          </p:cNvGraphicFramePr>
          <p:nvPr>
            <p:extLst>
              <p:ext uri="{D42A27DB-BD31-4B8C-83A1-F6EECF244321}">
                <p14:modId xmlns:p14="http://schemas.microsoft.com/office/powerpoint/2010/main" val="808801554"/>
              </p:ext>
            </p:extLst>
          </p:nvPr>
        </p:nvGraphicFramePr>
        <p:xfrm>
          <a:off x="765928" y="2164740"/>
          <a:ext cx="5803894" cy="35182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2635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oskärpa&#10;&#10;Automatiskt genererad beskrivning">
            <a:extLst>
              <a:ext uri="{FF2B5EF4-FFF2-40B4-BE49-F238E27FC236}">
                <a16:creationId xmlns:a16="http://schemas.microsoft.com/office/drawing/2014/main" id="{7E656A0B-4922-4C0A-B197-A03FA525A773}"/>
              </a:ext>
            </a:extLst>
          </p:cNvPr>
          <p:cNvPicPr>
            <a:picLocks noGrp="1" noChangeAspect="1"/>
          </p:cNvPicPr>
          <p:nvPr>
            <p:ph type="pic" sz="quarter" idx="13"/>
          </p:nvPr>
        </p:nvPicPr>
        <p:blipFill>
          <a:blip r:embed="rId2"/>
          <a:srcRect t="4657" b="4657"/>
          <a:stretch>
            <a:fillRect/>
          </a:stretch>
        </p:blipFill>
        <p:spPr/>
      </p:pic>
      <p:sp>
        <p:nvSpPr>
          <p:cNvPr id="10" name="Platshållare för text 9">
            <a:extLst>
              <a:ext uri="{FF2B5EF4-FFF2-40B4-BE49-F238E27FC236}">
                <a16:creationId xmlns:a16="http://schemas.microsoft.com/office/drawing/2014/main" id="{AC9C0946-E34D-464B-BFCB-685A8FB42E9F}"/>
              </a:ext>
            </a:extLst>
          </p:cNvPr>
          <p:cNvSpPr>
            <a:spLocks noGrp="1"/>
          </p:cNvSpPr>
          <p:nvPr>
            <p:ph type="body" sz="quarter" idx="14"/>
          </p:nvPr>
        </p:nvSpPr>
        <p:spPr/>
        <p:txBody>
          <a:bodyPr/>
          <a:lstStyle/>
          <a:p>
            <a:endParaRPr lang="sv-SE"/>
          </a:p>
        </p:txBody>
      </p:sp>
      <p:graphicFrame>
        <p:nvGraphicFramePr>
          <p:cNvPr id="7" name="Platshållare för innehåll 4">
            <a:extLst>
              <a:ext uri="{FF2B5EF4-FFF2-40B4-BE49-F238E27FC236}">
                <a16:creationId xmlns:a16="http://schemas.microsoft.com/office/drawing/2014/main" id="{96BD87F6-1AD8-4F7C-BEB4-6F325166DF73}"/>
              </a:ext>
            </a:extLst>
          </p:cNvPr>
          <p:cNvGraphicFramePr>
            <a:graphicFrameLocks/>
          </p:cNvGraphicFramePr>
          <p:nvPr>
            <p:extLst>
              <p:ext uri="{D42A27DB-BD31-4B8C-83A1-F6EECF244321}">
                <p14:modId xmlns:p14="http://schemas.microsoft.com/office/powerpoint/2010/main" val="1488552331"/>
              </p:ext>
            </p:extLst>
          </p:nvPr>
        </p:nvGraphicFramePr>
        <p:xfrm>
          <a:off x="6167439" y="106615"/>
          <a:ext cx="5687122" cy="6418016"/>
        </p:xfrm>
        <a:graphic>
          <a:graphicData uri="http://schemas.openxmlformats.org/drawingml/2006/table">
            <a:tbl>
              <a:tblPr firstRow="1" bandRow="1">
                <a:tableStyleId>{5C22544A-7EE6-4342-B048-85BDC9FD1C3A}</a:tableStyleId>
              </a:tblPr>
              <a:tblGrid>
                <a:gridCol w="1225324">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266363">
                  <a:extLst>
                    <a:ext uri="{9D8B030D-6E8A-4147-A177-3AD203B41FA5}">
                      <a16:colId xmlns:a16="http://schemas.microsoft.com/office/drawing/2014/main" val="1671515360"/>
                    </a:ext>
                  </a:extLst>
                </a:gridCol>
                <a:gridCol w="1151346">
                  <a:extLst>
                    <a:ext uri="{9D8B030D-6E8A-4147-A177-3AD203B41FA5}">
                      <a16:colId xmlns:a16="http://schemas.microsoft.com/office/drawing/2014/main" val="2818758293"/>
                    </a:ext>
                  </a:extLst>
                </a:gridCol>
                <a:gridCol w="1082058">
                  <a:extLst>
                    <a:ext uri="{9D8B030D-6E8A-4147-A177-3AD203B41FA5}">
                      <a16:colId xmlns:a16="http://schemas.microsoft.com/office/drawing/2014/main" val="1452816917"/>
                    </a:ext>
                  </a:extLst>
                </a:gridCol>
              </a:tblGrid>
              <a:tr h="401126">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Nyregistrerade företag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Företagskonkurser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401126">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l"/>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r>
                        <a:rPr lang="sv-SE" sz="1000">
                          <a:solidFill>
                            <a:schemeClr val="bg1"/>
                          </a:solidFill>
                        </a:rPr>
                        <a:t>Förändring (%)</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401126">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401126">
                <a:tc>
                  <a:txBody>
                    <a:bodyPr/>
                    <a:lstStyle/>
                    <a:p>
                      <a:pPr algn="l" rtl="0" fontAlgn="ctr"/>
                      <a:r>
                        <a:rPr lang="sv-SE" sz="800" b="1" i="0" u="none" strike="noStrike">
                          <a:solidFill>
                            <a:srgbClr val="000000"/>
                          </a:solidFill>
                          <a:effectLst/>
                          <a:latin typeface="Futura Std Book" panose="020B0502020204020303" pitchFamily="34" charset="0"/>
                        </a:rPr>
                        <a:t>Örebro län</a:t>
                      </a:r>
                    </a:p>
                  </a:txBody>
                  <a:tcPr marL="108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510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Askersund</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93360832"/>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Degerfors</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559525621"/>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Hallsberg</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947986397"/>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Hällefors</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325918200"/>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Karlskoga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-80</a:t>
                      </a:r>
                    </a:p>
                  </a:txBody>
                  <a:tcPr marL="9525" marR="9525" marT="9525" marB="0" anchor="ctr"/>
                </a:tc>
                <a:extLst>
                  <a:ext uri="{0D108BD9-81ED-4DB2-BD59-A6C34878D82A}">
                    <a16:rowId xmlns:a16="http://schemas.microsoft.com/office/drawing/2014/main" val="3944598109"/>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Kumla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3208508909"/>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Laxå</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1121273573"/>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Lekeberg</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1084239425"/>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Lindesberg</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047465816"/>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Ljusnarsberg</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4226078857"/>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Nora</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443966492"/>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Örebro</a:t>
                      </a:r>
                    </a:p>
                  </a:txBody>
                  <a:tcPr marL="108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307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26</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4</a:t>
                      </a:r>
                    </a:p>
                  </a:txBody>
                  <a:tcPr marL="9525" marR="9525" marT="9525" marB="0" anchor="ctr"/>
                </a:tc>
                <a:extLst>
                  <a:ext uri="{0D108BD9-81ED-4DB2-BD59-A6C34878D82A}">
                    <a16:rowId xmlns:a16="http://schemas.microsoft.com/office/drawing/2014/main" val="3055248050"/>
                  </a:ext>
                </a:extLst>
              </a:tr>
            </a:tbl>
          </a:graphicData>
        </a:graphic>
      </p:graphicFrame>
      <p:sp>
        <p:nvSpPr>
          <p:cNvPr id="5" name="textruta 4">
            <a:extLst>
              <a:ext uri="{FF2B5EF4-FFF2-40B4-BE49-F238E27FC236}">
                <a16:creationId xmlns:a16="http://schemas.microsoft.com/office/drawing/2014/main" id="{72DCB36B-58AC-4779-9F36-3C63293350E2}"/>
              </a:ext>
            </a:extLst>
          </p:cNvPr>
          <p:cNvSpPr txBox="1"/>
          <p:nvPr/>
        </p:nvSpPr>
        <p:spPr>
          <a:xfrm>
            <a:off x="6096000" y="6630824"/>
            <a:ext cx="1156086" cy="246221"/>
          </a:xfrm>
          <a:prstGeom prst="rect">
            <a:avLst/>
          </a:prstGeom>
          <a:noFill/>
        </p:spPr>
        <p:txBody>
          <a:bodyPr wrap="none" rtlCol="0">
            <a:spAutoFit/>
          </a:bodyPr>
          <a:lstStyle/>
          <a:p>
            <a:r>
              <a:rPr lang="sv-SE" sz="800" dirty="0"/>
              <a:t>Källa: Bolagsverket</a:t>
            </a:r>
            <a:r>
              <a:rPr lang="sv-SE" sz="1000" dirty="0"/>
              <a:t> </a:t>
            </a:r>
          </a:p>
        </p:txBody>
      </p:sp>
      <p:sp>
        <p:nvSpPr>
          <p:cNvPr id="13" name="Rubrik 8">
            <a:extLst>
              <a:ext uri="{FF2B5EF4-FFF2-40B4-BE49-F238E27FC236}">
                <a16:creationId xmlns:a16="http://schemas.microsoft.com/office/drawing/2014/main" id="{9D3FD2DD-A64C-48E3-94AC-F5DD0CB1FD44}"/>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Företagande</a:t>
            </a:r>
            <a:br>
              <a:rPr lang="sv-SE" dirty="0"/>
            </a:br>
            <a:r>
              <a:rPr lang="sv-SE" sz="2400" b="0" dirty="0"/>
              <a:t>Kommunerna i Örebro län</a:t>
            </a:r>
            <a:endParaRPr lang="sv-SE" b="0" dirty="0"/>
          </a:p>
        </p:txBody>
      </p:sp>
    </p:spTree>
    <p:extLst>
      <p:ext uri="{BB962C8B-B14F-4D97-AF65-F5344CB8AC3E}">
        <p14:creationId xmlns:p14="http://schemas.microsoft.com/office/powerpoint/2010/main" val="2894491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En bild som visar oskärpa&#10;&#10;Automatiskt genererad beskrivning">
            <a:extLst>
              <a:ext uri="{FF2B5EF4-FFF2-40B4-BE49-F238E27FC236}">
                <a16:creationId xmlns:a16="http://schemas.microsoft.com/office/drawing/2014/main" id="{63AED92A-7868-497B-8F09-9B51D5D1301D}"/>
              </a:ext>
            </a:extLst>
          </p:cNvPr>
          <p:cNvPicPr>
            <a:picLocks noGrp="1" noChangeAspect="1"/>
          </p:cNvPicPr>
          <p:nvPr>
            <p:ph type="pic" sz="quarter" idx="13"/>
          </p:nvPr>
        </p:nvPicPr>
        <p:blipFill>
          <a:blip r:embed="rId2"/>
          <a:srcRect t="4657" b="4657"/>
          <a:stretch>
            <a:fillRect/>
          </a:stretch>
        </p:blipFill>
        <p:spPr/>
      </p:pic>
      <p:sp>
        <p:nvSpPr>
          <p:cNvPr id="4" name="Platshållare för text 3">
            <a:extLst>
              <a:ext uri="{FF2B5EF4-FFF2-40B4-BE49-F238E27FC236}">
                <a16:creationId xmlns:a16="http://schemas.microsoft.com/office/drawing/2014/main" id="{E9DD0867-1633-4F46-A8B2-F40674BD8C12}"/>
              </a:ext>
            </a:extLst>
          </p:cNvPr>
          <p:cNvSpPr>
            <a:spLocks noGrp="1"/>
          </p:cNvSpPr>
          <p:nvPr>
            <p:ph type="body" sz="quarter" idx="14"/>
          </p:nvPr>
        </p:nvSpPr>
        <p:spPr>
          <a:xfrm>
            <a:off x="337439" y="6152489"/>
            <a:ext cx="1544400" cy="379113"/>
          </a:xfrm>
        </p:spPr>
        <p:txBody>
          <a:bodyPr/>
          <a:lstStyle/>
          <a:p>
            <a:endParaRPr lang="sv-SE" dirty="0"/>
          </a:p>
        </p:txBody>
      </p:sp>
      <p:sp>
        <p:nvSpPr>
          <p:cNvPr id="5" name="Rubrik 8">
            <a:extLst>
              <a:ext uri="{FF2B5EF4-FFF2-40B4-BE49-F238E27FC236}">
                <a16:creationId xmlns:a16="http://schemas.microsoft.com/office/drawing/2014/main" id="{D450BD93-E911-4346-BCD8-882EA52463A6}"/>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i Örebro län</a:t>
            </a:r>
            <a:endParaRPr lang="sv-SE" b="0" dirty="0"/>
          </a:p>
        </p:txBody>
      </p:sp>
      <p:graphicFrame>
        <p:nvGraphicFramePr>
          <p:cNvPr id="8" name="Platshållare för innehåll 4">
            <a:extLst>
              <a:ext uri="{FF2B5EF4-FFF2-40B4-BE49-F238E27FC236}">
                <a16:creationId xmlns:a16="http://schemas.microsoft.com/office/drawing/2014/main" id="{61796D54-99B8-4B20-8E6B-0015D01EE6ED}"/>
              </a:ext>
            </a:extLst>
          </p:cNvPr>
          <p:cNvGraphicFramePr>
            <a:graphicFrameLocks/>
          </p:cNvGraphicFramePr>
          <p:nvPr>
            <p:extLst>
              <p:ext uri="{D42A27DB-BD31-4B8C-83A1-F6EECF244321}">
                <p14:modId xmlns:p14="http://schemas.microsoft.com/office/powerpoint/2010/main" val="2108384077"/>
              </p:ext>
            </p:extLst>
          </p:nvPr>
        </p:nvGraphicFramePr>
        <p:xfrm>
          <a:off x="6167438" y="106615"/>
          <a:ext cx="5689601" cy="6418016"/>
        </p:xfrm>
        <a:graphic>
          <a:graphicData uri="http://schemas.openxmlformats.org/drawingml/2006/table">
            <a:tbl>
              <a:tblPr firstRow="1" bandRow="1">
                <a:tableStyleId>{5C22544A-7EE6-4342-B048-85BDC9FD1C3A}</a:tableStyleId>
              </a:tblPr>
              <a:tblGrid>
                <a:gridCol w="1225858">
                  <a:extLst>
                    <a:ext uri="{9D8B030D-6E8A-4147-A177-3AD203B41FA5}">
                      <a16:colId xmlns:a16="http://schemas.microsoft.com/office/drawing/2014/main" val="452260278"/>
                    </a:ext>
                  </a:extLst>
                </a:gridCol>
                <a:gridCol w="962450">
                  <a:extLst>
                    <a:ext uri="{9D8B030D-6E8A-4147-A177-3AD203B41FA5}">
                      <a16:colId xmlns:a16="http://schemas.microsoft.com/office/drawing/2014/main" val="1889858293"/>
                    </a:ext>
                  </a:extLst>
                </a:gridCol>
                <a:gridCol w="1266915">
                  <a:extLst>
                    <a:ext uri="{9D8B030D-6E8A-4147-A177-3AD203B41FA5}">
                      <a16:colId xmlns:a16="http://schemas.microsoft.com/office/drawing/2014/main" val="1671515360"/>
                    </a:ext>
                  </a:extLst>
                </a:gridCol>
                <a:gridCol w="1117189">
                  <a:extLst>
                    <a:ext uri="{9D8B030D-6E8A-4147-A177-3AD203B41FA5}">
                      <a16:colId xmlns:a16="http://schemas.microsoft.com/office/drawing/2014/main" val="2818758293"/>
                    </a:ext>
                  </a:extLst>
                </a:gridCol>
                <a:gridCol w="1117189">
                  <a:extLst>
                    <a:ext uri="{9D8B030D-6E8A-4147-A177-3AD203B41FA5}">
                      <a16:colId xmlns:a16="http://schemas.microsoft.com/office/drawing/2014/main" val="2795817832"/>
                    </a:ext>
                  </a:extLst>
                </a:gridCol>
              </a:tblGrid>
              <a:tr h="401126">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Nyanmälda platser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Varslade personer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sv-SE"/>
                    </a:p>
                  </a:txBody>
                  <a:tcPr>
                    <a:lnL w="12700" cmpd="sng">
                      <a:noFill/>
                    </a:lnL>
                  </a:tcPr>
                </a:tc>
                <a:extLst>
                  <a:ext uri="{0D108BD9-81ED-4DB2-BD59-A6C34878D82A}">
                    <a16:rowId xmlns:a16="http://schemas.microsoft.com/office/drawing/2014/main" val="3100129660"/>
                  </a:ext>
                </a:extLst>
              </a:tr>
              <a:tr h="401126">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401126">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1000" b="0" i="0" u="none" strike="noStrike" dirty="0">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t"/>
                      <a:r>
                        <a:rPr lang="sv-SE" sz="1000" b="0" i="0" u="none" strike="noStrike" dirty="0">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401126">
                <a:tc>
                  <a:txBody>
                    <a:bodyPr/>
                    <a:lstStyle/>
                    <a:p>
                      <a:pPr marL="72000" algn="l" fontAlgn="b"/>
                      <a:r>
                        <a:rPr lang="sv-SE" sz="800" b="1" i="0" u="none" strike="noStrike" dirty="0">
                          <a:solidFill>
                            <a:srgbClr val="000000"/>
                          </a:solidFill>
                          <a:effectLst/>
                          <a:latin typeface="Futura Std Book" panose="020B0502020204020303"/>
                        </a:rPr>
                        <a:t>Örebro län</a:t>
                      </a:r>
                    </a:p>
                  </a:txBody>
                  <a:tcPr marL="7679" marR="7679" marT="7679"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14 166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222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335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01126">
                <a:tc>
                  <a:txBody>
                    <a:bodyPr/>
                    <a:lstStyle/>
                    <a:p>
                      <a:pPr marL="72000" algn="l" fontAlgn="b"/>
                      <a:r>
                        <a:rPr lang="sv-SE" sz="800" b="0" i="0" u="none" strike="noStrike" dirty="0">
                          <a:solidFill>
                            <a:srgbClr val="000000"/>
                          </a:solidFill>
                          <a:effectLst/>
                          <a:latin typeface="Futura Std Book" panose="020B0502020204020303"/>
                        </a:rPr>
                        <a:t>Lekeberg</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223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93360832"/>
                  </a:ext>
                </a:extLst>
              </a:tr>
              <a:tr h="401126">
                <a:tc>
                  <a:txBody>
                    <a:bodyPr/>
                    <a:lstStyle/>
                    <a:p>
                      <a:pPr marL="72000" algn="l" fontAlgn="b"/>
                      <a:r>
                        <a:rPr lang="sv-SE" sz="800" b="0" i="0" u="none" strike="noStrike" dirty="0">
                          <a:solidFill>
                            <a:srgbClr val="000000"/>
                          </a:solidFill>
                          <a:effectLst/>
                          <a:latin typeface="Futura Std Book" panose="020B0502020204020303"/>
                        </a:rPr>
                        <a:t>Laxå</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432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232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559525621"/>
                  </a:ext>
                </a:extLst>
              </a:tr>
              <a:tr h="401126">
                <a:tc>
                  <a:txBody>
                    <a:bodyPr/>
                    <a:lstStyle/>
                    <a:p>
                      <a:pPr marL="72000" algn="l" fontAlgn="b"/>
                      <a:r>
                        <a:rPr lang="sv-SE" sz="800" b="0" i="0" u="none" strike="noStrike" dirty="0">
                          <a:solidFill>
                            <a:srgbClr val="000000"/>
                          </a:solidFill>
                          <a:effectLst/>
                          <a:latin typeface="Futura Std Book" panose="020B0502020204020303"/>
                        </a:rPr>
                        <a:t>Hallsberg</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808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193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179</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947986397"/>
                  </a:ext>
                </a:extLst>
              </a:tr>
              <a:tr h="401126">
                <a:tc>
                  <a:txBody>
                    <a:bodyPr/>
                    <a:lstStyle/>
                    <a:p>
                      <a:pPr marL="72000" algn="l" fontAlgn="b"/>
                      <a:r>
                        <a:rPr lang="sv-SE" sz="800" b="0" i="0" u="none" strike="noStrike" dirty="0">
                          <a:solidFill>
                            <a:srgbClr val="000000"/>
                          </a:solidFill>
                          <a:effectLst/>
                          <a:latin typeface="Futura Std Book" panose="020B0502020204020303"/>
                        </a:rPr>
                        <a:t>Degerfors</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344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325918200"/>
                  </a:ext>
                </a:extLst>
              </a:tr>
              <a:tr h="401126">
                <a:tc>
                  <a:txBody>
                    <a:bodyPr/>
                    <a:lstStyle/>
                    <a:p>
                      <a:pPr marL="72000" algn="l" fontAlgn="b"/>
                      <a:r>
                        <a:rPr lang="sv-SE" sz="800" b="0" i="0" u="none" strike="noStrike">
                          <a:solidFill>
                            <a:srgbClr val="000000"/>
                          </a:solidFill>
                          <a:effectLst/>
                          <a:latin typeface="Futura Std Book" panose="020B0502020204020303"/>
                        </a:rPr>
                        <a:t>Hällefors</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402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944598109"/>
                  </a:ext>
                </a:extLst>
              </a:tr>
              <a:tr h="401126">
                <a:tc>
                  <a:txBody>
                    <a:bodyPr/>
                    <a:lstStyle/>
                    <a:p>
                      <a:pPr marL="72000" algn="l" fontAlgn="b"/>
                      <a:r>
                        <a:rPr lang="sv-SE" sz="800" b="0" i="0" u="none" strike="noStrike" dirty="0">
                          <a:solidFill>
                            <a:srgbClr val="000000"/>
                          </a:solidFill>
                          <a:effectLst/>
                          <a:latin typeface="Futura Std Book" panose="020B0502020204020303"/>
                        </a:rPr>
                        <a:t>Ljusnarsberg</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438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281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208508909"/>
                  </a:ext>
                </a:extLst>
              </a:tr>
              <a:tr h="401126">
                <a:tc>
                  <a:txBody>
                    <a:bodyPr/>
                    <a:lstStyle/>
                    <a:p>
                      <a:pPr marL="72000" algn="l" fontAlgn="b"/>
                      <a:r>
                        <a:rPr lang="sv-SE" sz="800" b="0" i="0" u="none" strike="noStrike" dirty="0">
                          <a:solidFill>
                            <a:srgbClr val="000000"/>
                          </a:solidFill>
                          <a:effectLst/>
                          <a:latin typeface="Futura Std Book" panose="020B0502020204020303"/>
                        </a:rPr>
                        <a:t>Örebro</a:t>
                      </a:r>
                    </a:p>
                  </a:txBody>
                  <a:tcPr marL="7679" marR="7679" marT="7679"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7 626</a:t>
                      </a:r>
                    </a:p>
                  </a:txBody>
                  <a:tcPr marL="0" marR="0" marT="0" marB="0" anchor="ctr"/>
                </a:tc>
                <a:tc>
                  <a:txBody>
                    <a:bodyPr/>
                    <a:lstStyle/>
                    <a:p>
                      <a:pPr algn="ctr" fontAlgn="ctr"/>
                      <a:r>
                        <a:rPr lang="sv-SE" sz="800" b="0" i="0" u="none" strike="noStrike" dirty="0">
                          <a:solidFill>
                            <a:srgbClr val="000000"/>
                          </a:solidFill>
                          <a:effectLst/>
                          <a:latin typeface="Futura Std Book" panose="020B0502020204020303"/>
                        </a:rPr>
                        <a:t>41</a:t>
                      </a:r>
                    </a:p>
                  </a:txBody>
                  <a:tcPr marL="0" marR="0" marT="0" marB="0" anchor="ctr"/>
                </a:tc>
                <a:tc>
                  <a:txBody>
                    <a:bodyPr/>
                    <a:lstStyle/>
                    <a:p>
                      <a:pPr algn="ctr" rtl="0"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46</a:t>
                      </a:r>
                    </a:p>
                  </a:txBody>
                  <a:tcPr marL="9525" marR="9525" marT="9525" marB="0" anchor="ctr"/>
                </a:tc>
                <a:extLst>
                  <a:ext uri="{0D108BD9-81ED-4DB2-BD59-A6C34878D82A}">
                    <a16:rowId xmlns:a16="http://schemas.microsoft.com/office/drawing/2014/main" val="1121273573"/>
                  </a:ext>
                </a:extLst>
              </a:tr>
              <a:tr h="401126">
                <a:tc>
                  <a:txBody>
                    <a:bodyPr/>
                    <a:lstStyle/>
                    <a:p>
                      <a:pPr marL="72000" algn="l" fontAlgn="b"/>
                      <a:r>
                        <a:rPr lang="sv-SE" sz="800" b="0" i="0" u="none" strike="noStrike" dirty="0">
                          <a:solidFill>
                            <a:srgbClr val="000000"/>
                          </a:solidFill>
                          <a:effectLst/>
                          <a:latin typeface="Futura Std Book" panose="020B0502020204020303"/>
                        </a:rPr>
                        <a:t>Kumla</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1 263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084239425"/>
                  </a:ext>
                </a:extLst>
              </a:tr>
              <a:tr h="401126">
                <a:tc>
                  <a:txBody>
                    <a:bodyPr/>
                    <a:lstStyle/>
                    <a:p>
                      <a:pPr marL="72000" algn="l" fontAlgn="b"/>
                      <a:r>
                        <a:rPr lang="sv-SE" sz="800" b="0" i="0" u="none" strike="noStrike" dirty="0">
                          <a:solidFill>
                            <a:srgbClr val="000000"/>
                          </a:solidFill>
                          <a:effectLst/>
                          <a:latin typeface="Futura Std Book" panose="020B0502020204020303"/>
                        </a:rPr>
                        <a:t>Askersund</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471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171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047465816"/>
                  </a:ext>
                </a:extLst>
              </a:tr>
              <a:tr h="401126">
                <a:tc>
                  <a:txBody>
                    <a:bodyPr/>
                    <a:lstStyle/>
                    <a:p>
                      <a:pPr marL="72000" algn="l" fontAlgn="b"/>
                      <a:r>
                        <a:rPr lang="sv-SE" sz="800" b="0" i="0" u="none" strike="noStrike" dirty="0">
                          <a:solidFill>
                            <a:srgbClr val="000000"/>
                          </a:solidFill>
                          <a:effectLst/>
                          <a:latin typeface="Futura Std Book" panose="020B0502020204020303"/>
                        </a:rPr>
                        <a:t>Karlskoga</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1 640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4226078857"/>
                  </a:ext>
                </a:extLst>
              </a:tr>
              <a:tr h="401126">
                <a:tc>
                  <a:txBody>
                    <a:bodyPr/>
                    <a:lstStyle/>
                    <a:p>
                      <a:pPr marL="72000" algn="l" fontAlgn="b"/>
                      <a:r>
                        <a:rPr lang="sv-SE" sz="800" b="0" i="0" u="none" strike="noStrike" dirty="0">
                          <a:solidFill>
                            <a:srgbClr val="000000"/>
                          </a:solidFill>
                          <a:effectLst/>
                          <a:latin typeface="Futura Std Book" panose="020B0502020204020303"/>
                        </a:rPr>
                        <a:t>Nora</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535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162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443966492"/>
                  </a:ext>
                </a:extLst>
              </a:tr>
              <a:tr h="401126">
                <a:tc>
                  <a:txBody>
                    <a:bodyPr/>
                    <a:lstStyle/>
                    <a:p>
                      <a:pPr marL="72000" algn="l" fontAlgn="b"/>
                      <a:r>
                        <a:rPr lang="sv-SE" sz="800" b="0" i="0" u="none" strike="noStrike" dirty="0">
                          <a:solidFill>
                            <a:srgbClr val="000000"/>
                          </a:solidFill>
                          <a:effectLst/>
                          <a:latin typeface="Futura Std Book" panose="020B0502020204020303"/>
                        </a:rPr>
                        <a:t>Lindesberg</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769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055248050"/>
                  </a:ext>
                </a:extLst>
              </a:tr>
            </a:tbl>
          </a:graphicData>
        </a:graphic>
      </p:graphicFrame>
      <p:sp>
        <p:nvSpPr>
          <p:cNvPr id="7" name="textruta 6">
            <a:extLst>
              <a:ext uri="{FF2B5EF4-FFF2-40B4-BE49-F238E27FC236}">
                <a16:creationId xmlns:a16="http://schemas.microsoft.com/office/drawing/2014/main" id="{537BBE5D-4DDC-4066-B845-66DE14E29644}"/>
              </a:ext>
            </a:extLst>
          </p:cNvPr>
          <p:cNvSpPr txBox="1"/>
          <p:nvPr/>
        </p:nvSpPr>
        <p:spPr>
          <a:xfrm>
            <a:off x="6096000" y="6642556"/>
            <a:ext cx="1500732" cy="215444"/>
          </a:xfrm>
          <a:prstGeom prst="rect">
            <a:avLst/>
          </a:prstGeom>
          <a:noFill/>
        </p:spPr>
        <p:txBody>
          <a:bodyPr wrap="none" rtlCol="0">
            <a:spAutoFit/>
          </a:bodyPr>
          <a:lstStyle/>
          <a:p>
            <a:r>
              <a:rPr lang="sv-SE" sz="800" dirty="0"/>
              <a:t>Källa: Arbetsförmedlingen </a:t>
            </a:r>
          </a:p>
        </p:txBody>
      </p:sp>
      <p:sp>
        <p:nvSpPr>
          <p:cNvPr id="9" name="textruta 8">
            <a:extLst>
              <a:ext uri="{FF2B5EF4-FFF2-40B4-BE49-F238E27FC236}">
                <a16:creationId xmlns:a16="http://schemas.microsoft.com/office/drawing/2014/main" id="{58648B3D-D626-4AC2-A074-E8890990D401}"/>
              </a:ext>
            </a:extLst>
          </p:cNvPr>
          <p:cNvSpPr txBox="1"/>
          <p:nvPr/>
        </p:nvSpPr>
        <p:spPr>
          <a:xfrm>
            <a:off x="0" y="6561545"/>
            <a:ext cx="583044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600" dirty="0">
                <a:solidFill>
                  <a:schemeClr val="bg1"/>
                </a:solidFill>
              </a:rPr>
              <a:t>*Varsel ska anmälas till arbetsförmedlingen om du inom ett län avser att säga upp eller minska arbetstiden för minst fem anställda eller fler. Som arbets-</a:t>
            </a:r>
          </a:p>
          <a:p>
            <a:r>
              <a:rPr lang="sv-SE" sz="600" dirty="0">
                <a:solidFill>
                  <a:schemeClr val="bg1"/>
                </a:solidFill>
              </a:rPr>
              <a:t>givare är man inte skyldig att specificera vilken kommun ett varsel gäller. Därför summerar kommunernas siffror inte alltid till länet. </a:t>
            </a:r>
            <a:endParaRPr lang="sv-SE" sz="800" dirty="0">
              <a:solidFill>
                <a:schemeClr val="bg1"/>
              </a:solidFill>
            </a:endParaRPr>
          </a:p>
        </p:txBody>
      </p:sp>
    </p:spTree>
    <p:extLst>
      <p:ext uri="{BB962C8B-B14F-4D97-AF65-F5344CB8AC3E}">
        <p14:creationId xmlns:p14="http://schemas.microsoft.com/office/powerpoint/2010/main" val="3586989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utomhus, väg, träd, byggnad&#10;&#10;Automatiskt genererad beskrivning">
            <a:extLst>
              <a:ext uri="{FF2B5EF4-FFF2-40B4-BE49-F238E27FC236}">
                <a16:creationId xmlns:a16="http://schemas.microsoft.com/office/drawing/2014/main" id="{B1522071-2A08-4A96-8581-0652C3F01A91}"/>
              </a:ext>
            </a:extLst>
          </p:cNvPr>
          <p:cNvPicPr>
            <a:picLocks noGrp="1" noChangeAspect="1"/>
          </p:cNvPicPr>
          <p:nvPr>
            <p:ph type="pic" sz="quarter" idx="13"/>
          </p:nvPr>
        </p:nvPicPr>
        <p:blipFill>
          <a:blip r:embed="rId3"/>
          <a:srcRect t="2468" b="2468"/>
          <a:stretch>
            <a:fillRect/>
          </a:stretch>
        </p:blipFill>
        <p:spPr/>
      </p:pic>
      <p:sp>
        <p:nvSpPr>
          <p:cNvPr id="9" name="Platshållare för innehåll 8">
            <a:extLst>
              <a:ext uri="{FF2B5EF4-FFF2-40B4-BE49-F238E27FC236}">
                <a16:creationId xmlns:a16="http://schemas.microsoft.com/office/drawing/2014/main" id="{F1F827C4-3106-42A7-B524-F8FC580C0E36}"/>
              </a:ext>
            </a:extLst>
          </p:cNvPr>
          <p:cNvSpPr>
            <a:spLocks noGrp="1"/>
          </p:cNvSpPr>
          <p:nvPr>
            <p:ph sz="half" idx="1"/>
          </p:nvPr>
        </p:nvSpPr>
        <p:spPr>
          <a:xfrm>
            <a:off x="6515133" y="1495425"/>
            <a:ext cx="4951381" cy="5029200"/>
          </a:xfrm>
        </p:spPr>
        <p:txBody>
          <a:bodyPr/>
          <a:lstStyle/>
          <a:p>
            <a:r>
              <a:rPr lang="sv-SE" sz="1100" dirty="0"/>
              <a:t>Rapporten är utgiven av Stockholm Business Region och publiceras fyra gånger per år. Rapporten omfattar Örebro län och kommun. </a:t>
            </a:r>
          </a:p>
          <a:p>
            <a:r>
              <a:rPr lang="sv-SE" sz="1100" dirty="0"/>
              <a:t>Statistiken bygger på uppgifter från Statistiska centralbyrån, Arbetsförmedlingen och Bolagsverket. </a:t>
            </a:r>
          </a:p>
          <a:p>
            <a:r>
              <a:rPr lang="sv-SE" sz="1100" dirty="0"/>
              <a:t>I rapporten jämförs främst utvecklingen med samma kvartal föregående år, exempelvis kvartal 1 jämförs med kvartal 1 tidigare år osv. För vissa indikatorer presenteras även totala rullande 12-värden där de fyra senaste kvartalen summeras för att få mer stabilitet i trenden. Dessa jämförs då med föregående fyra kvartal. Diagrammen som visar absoluta värden är säsongsrensade för att visa trenden. Övriga diagram har indexerade värden som visar procentuella förändringen från startåret med värde 100, motsvarande kvartal för 10 år sedan.</a:t>
            </a:r>
          </a:p>
          <a:p>
            <a:r>
              <a:rPr lang="sv-SE" sz="1100" dirty="0"/>
              <a:t>Stockholmsregionen omfattar Stockholms län, Uppsala län, Södermanlands län, Östergötlands län, Örebro län, Västmanlands län, Gävleborgs län och Dalarnas län.</a:t>
            </a:r>
          </a:p>
          <a:p>
            <a:r>
              <a:rPr lang="sv-SE" sz="1100" dirty="0"/>
              <a:t>Läs samtliga konjunkturrapporter som tas fram inom ramen för partnerskapet Stockholm Business Alliance här: </a:t>
            </a:r>
            <a:r>
              <a:rPr lang="sv-SE" sz="1100" u="sng" dirty="0"/>
              <a:t>https://stockholmbusinessalliance.se/material/?cat=konjunkturrapporter</a:t>
            </a:r>
            <a:endParaRPr lang="sv-SE" sz="1100" dirty="0"/>
          </a:p>
          <a:p>
            <a:r>
              <a:rPr lang="sv-SE" sz="1100" dirty="0"/>
              <a:t>Frågor kan ställas till </a:t>
            </a:r>
            <a:r>
              <a:rPr lang="sv-SE" sz="1100" dirty="0" smtClean="0"/>
              <a:t>Viktor Gustafsson på </a:t>
            </a:r>
            <a:r>
              <a:rPr lang="sv-SE" sz="1100" dirty="0" err="1"/>
              <a:t>Invest</a:t>
            </a:r>
            <a:r>
              <a:rPr lang="sv-SE" sz="1100" dirty="0"/>
              <a:t> Stockholm. </a:t>
            </a:r>
            <a:br>
              <a:rPr lang="sv-SE" sz="1100" dirty="0"/>
            </a:br>
            <a:r>
              <a:rPr lang="sv-SE" sz="1100" dirty="0"/>
              <a:t>Ansvarig utgivare: Staffan Ingvarsson, VD Stockholm Business Region.</a:t>
            </a:r>
            <a:endParaRPr lang="en-US" sz="1100" dirty="0"/>
          </a:p>
        </p:txBody>
      </p:sp>
      <p:sp>
        <p:nvSpPr>
          <p:cNvPr id="8" name="Rubrik 7">
            <a:extLst>
              <a:ext uri="{FF2B5EF4-FFF2-40B4-BE49-F238E27FC236}">
                <a16:creationId xmlns:a16="http://schemas.microsoft.com/office/drawing/2014/main" id="{D0BB0A45-356C-4EF6-B3CF-1A12EF48F661}"/>
              </a:ext>
            </a:extLst>
          </p:cNvPr>
          <p:cNvSpPr>
            <a:spLocks noGrp="1"/>
          </p:cNvSpPr>
          <p:nvPr>
            <p:ph type="title"/>
          </p:nvPr>
        </p:nvSpPr>
        <p:spPr/>
        <p:txBody>
          <a:bodyPr/>
          <a:lstStyle/>
          <a:p>
            <a:r>
              <a:rPr lang="en-US"/>
              <a:t>Om rapporten</a:t>
            </a:r>
            <a:endParaRPr lang="en-US" dirty="0"/>
          </a:p>
        </p:txBody>
      </p:sp>
      <p:sp>
        <p:nvSpPr>
          <p:cNvPr id="10" name="Platshållare för text 9">
            <a:extLst>
              <a:ext uri="{FF2B5EF4-FFF2-40B4-BE49-F238E27FC236}">
                <a16:creationId xmlns:a16="http://schemas.microsoft.com/office/drawing/2014/main" id="{7A6F38D0-3263-46C2-98E7-6AB776B804B5}"/>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92707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oskärpa&#10;&#10;Automatiskt genererad beskrivning">
            <a:extLst>
              <a:ext uri="{FF2B5EF4-FFF2-40B4-BE49-F238E27FC236}">
                <a16:creationId xmlns:a16="http://schemas.microsoft.com/office/drawing/2014/main" id="{D5C31535-0683-49E0-B2D6-E4E3C1535AC9}"/>
              </a:ext>
            </a:extLst>
          </p:cNvPr>
          <p:cNvPicPr>
            <a:picLocks noGrp="1" noChangeAspect="1"/>
          </p:cNvPicPr>
          <p:nvPr>
            <p:ph type="pic" sz="quarter" idx="13"/>
          </p:nvPr>
        </p:nvPicPr>
        <p:blipFill>
          <a:blip r:embed="rId2"/>
          <a:srcRect t="4657" b="4657"/>
          <a:stretch>
            <a:fillRect/>
          </a:stretch>
        </p:blipFill>
        <p:spPr/>
      </p:pic>
      <p:sp>
        <p:nvSpPr>
          <p:cNvPr id="4" name="Platshållare för text 3">
            <a:extLst>
              <a:ext uri="{FF2B5EF4-FFF2-40B4-BE49-F238E27FC236}">
                <a16:creationId xmlns:a16="http://schemas.microsoft.com/office/drawing/2014/main" id="{BD446C52-400F-4208-AD5B-8E206EA69663}"/>
              </a:ext>
            </a:extLst>
          </p:cNvPr>
          <p:cNvSpPr>
            <a:spLocks noGrp="1"/>
          </p:cNvSpPr>
          <p:nvPr>
            <p:ph type="body" sz="quarter" idx="14"/>
          </p:nvPr>
        </p:nvSpPr>
        <p:spPr/>
        <p:txBody>
          <a:bodyPr/>
          <a:lstStyle/>
          <a:p>
            <a:endParaRPr lang="sv-SE" dirty="0"/>
          </a:p>
        </p:txBody>
      </p:sp>
      <p:sp>
        <p:nvSpPr>
          <p:cNvPr id="9" name="Rubrik 8">
            <a:extLst>
              <a:ext uri="{FF2B5EF4-FFF2-40B4-BE49-F238E27FC236}">
                <a16:creationId xmlns:a16="http://schemas.microsoft.com/office/drawing/2014/main" id="{901CB539-C89D-45AE-9145-41E42A8AEAD8}"/>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i Örebro län</a:t>
            </a:r>
            <a:endParaRPr lang="sv-SE" b="0" dirty="0"/>
          </a:p>
        </p:txBody>
      </p:sp>
      <p:graphicFrame>
        <p:nvGraphicFramePr>
          <p:cNvPr id="10" name="Platshållare för innehåll 4">
            <a:extLst>
              <a:ext uri="{FF2B5EF4-FFF2-40B4-BE49-F238E27FC236}">
                <a16:creationId xmlns:a16="http://schemas.microsoft.com/office/drawing/2014/main" id="{3FF0EF34-0A0A-4912-A643-0D03FA3C8370}"/>
              </a:ext>
            </a:extLst>
          </p:cNvPr>
          <p:cNvGraphicFramePr>
            <a:graphicFrameLocks/>
          </p:cNvGraphicFramePr>
          <p:nvPr>
            <p:extLst>
              <p:ext uri="{D42A27DB-BD31-4B8C-83A1-F6EECF244321}">
                <p14:modId xmlns:p14="http://schemas.microsoft.com/office/powerpoint/2010/main" val="146094985"/>
              </p:ext>
            </p:extLst>
          </p:nvPr>
        </p:nvGraphicFramePr>
        <p:xfrm>
          <a:off x="6167440" y="106615"/>
          <a:ext cx="5702807" cy="6424992"/>
        </p:xfrm>
        <a:graphic>
          <a:graphicData uri="http://schemas.openxmlformats.org/drawingml/2006/table">
            <a:tbl>
              <a:tblPr firstRow="1" bandRow="1">
                <a:tableStyleId>{5C22544A-7EE6-4342-B048-85BDC9FD1C3A}</a:tableStyleId>
              </a:tblPr>
              <a:tblGrid>
                <a:gridCol w="1225323">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192377">
                  <a:extLst>
                    <a:ext uri="{9D8B030D-6E8A-4147-A177-3AD203B41FA5}">
                      <a16:colId xmlns:a16="http://schemas.microsoft.com/office/drawing/2014/main" val="1671515360"/>
                    </a:ext>
                  </a:extLst>
                </a:gridCol>
                <a:gridCol w="1173080">
                  <a:extLst>
                    <a:ext uri="{9D8B030D-6E8A-4147-A177-3AD203B41FA5}">
                      <a16:colId xmlns:a16="http://schemas.microsoft.com/office/drawing/2014/main" val="2818758293"/>
                    </a:ext>
                  </a:extLst>
                </a:gridCol>
                <a:gridCol w="1149996">
                  <a:extLst>
                    <a:ext uri="{9D8B030D-6E8A-4147-A177-3AD203B41FA5}">
                      <a16:colId xmlns:a16="http://schemas.microsoft.com/office/drawing/2014/main" val="1452816917"/>
                    </a:ext>
                  </a:extLst>
                </a:gridCol>
              </a:tblGrid>
              <a:tr h="401562">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Arbetslöshet (antal pers.)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Arbetslöshet (andel av </a:t>
                      </a:r>
                      <a:r>
                        <a:rPr lang="sv-SE" sz="1000" dirty="0" err="1"/>
                        <a:t>bef</a:t>
                      </a:r>
                      <a:r>
                        <a:rPr lang="sv-SE" sz="1000" dirty="0"/>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401562">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 av </a:t>
                      </a:r>
                      <a:r>
                        <a:rPr lang="sv-SE" sz="1000" dirty="0" err="1">
                          <a:solidFill>
                            <a:schemeClr val="bg1"/>
                          </a:solidFill>
                        </a:rPr>
                        <a:t>bef</a:t>
                      </a:r>
                      <a:r>
                        <a:rPr lang="sv-SE" sz="1000">
                          <a:solidFill>
                            <a:schemeClr val="bg1"/>
                          </a:solidFill>
                        </a:rPr>
                        <a:t>.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r>
                        <a:rPr lang="sv-SE" sz="1000">
                          <a:solidFill>
                            <a:schemeClr val="bg1"/>
                          </a:solidFill>
                        </a:rPr>
                        <a:t>Förändring (p.e.)</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401562">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dirty="0">
                          <a:solidFill>
                            <a:srgbClr val="FFFFFF"/>
                          </a:solidFill>
                          <a:effectLst/>
                          <a:latin typeface="Futura Std Book" panose="020B0502020204020303" pitchFamily="34" charset="0"/>
                        </a:rPr>
                        <a:t>2022 kv1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9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401562">
                <a:tc>
                  <a:txBody>
                    <a:bodyPr/>
                    <a:lstStyle/>
                    <a:p>
                      <a:pPr marL="72000" algn="l" fontAlgn="b"/>
                      <a:r>
                        <a:rPr lang="sv-SE" sz="800" b="1" i="0" u="none" strike="noStrike" dirty="0">
                          <a:solidFill>
                            <a:srgbClr val="000000"/>
                          </a:solidFill>
                          <a:effectLst/>
                          <a:latin typeface="Futura Std Book" panose="020B0502020204020303"/>
                        </a:rPr>
                        <a:t>Örebro län</a:t>
                      </a:r>
                    </a:p>
                  </a:txBody>
                  <a:tcPr marL="7679" marR="7679" marT="7679"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11 129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01562">
                <a:tc>
                  <a:txBody>
                    <a:bodyPr/>
                    <a:lstStyle/>
                    <a:p>
                      <a:pPr marL="72000" algn="l" fontAlgn="b"/>
                      <a:r>
                        <a:rPr lang="sv-SE" sz="800" b="0" i="0" u="none" strike="noStrike" dirty="0">
                          <a:solidFill>
                            <a:srgbClr val="000000"/>
                          </a:solidFill>
                          <a:effectLst/>
                          <a:latin typeface="Futura Std Book" panose="020B0502020204020303"/>
                        </a:rPr>
                        <a:t>Lekeberg</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182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293360832"/>
                  </a:ext>
                </a:extLst>
              </a:tr>
              <a:tr h="401562">
                <a:tc>
                  <a:txBody>
                    <a:bodyPr/>
                    <a:lstStyle/>
                    <a:p>
                      <a:pPr marL="72000" algn="l" fontAlgn="b"/>
                      <a:r>
                        <a:rPr lang="sv-SE" sz="800" b="0" i="0" u="none" strike="noStrike" dirty="0">
                          <a:solidFill>
                            <a:srgbClr val="000000"/>
                          </a:solidFill>
                          <a:effectLst/>
                          <a:latin typeface="Futura Std Book" panose="020B0502020204020303"/>
                        </a:rPr>
                        <a:t>Laxå</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181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-16,3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1559525621"/>
                  </a:ext>
                </a:extLst>
              </a:tr>
              <a:tr h="401562">
                <a:tc>
                  <a:txBody>
                    <a:bodyPr/>
                    <a:lstStyle/>
                    <a:p>
                      <a:pPr marL="72000" algn="l" fontAlgn="b"/>
                      <a:r>
                        <a:rPr lang="sv-SE" sz="800" b="0" i="0" u="none" strike="noStrike" dirty="0">
                          <a:solidFill>
                            <a:srgbClr val="000000"/>
                          </a:solidFill>
                          <a:effectLst/>
                          <a:latin typeface="Futura Std Book" panose="020B0502020204020303"/>
                        </a:rPr>
                        <a:t>Hallsberg</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502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-26,3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-1,6</a:t>
                      </a:r>
                    </a:p>
                  </a:txBody>
                  <a:tcPr marL="9525" marR="9525" marT="9525" marB="0" anchor="ctr"/>
                </a:tc>
                <a:extLst>
                  <a:ext uri="{0D108BD9-81ED-4DB2-BD59-A6C34878D82A}">
                    <a16:rowId xmlns:a16="http://schemas.microsoft.com/office/drawing/2014/main" val="1947986397"/>
                  </a:ext>
                </a:extLst>
              </a:tr>
              <a:tr h="401562">
                <a:tc>
                  <a:txBody>
                    <a:bodyPr/>
                    <a:lstStyle/>
                    <a:p>
                      <a:pPr marL="72000" algn="l" fontAlgn="b"/>
                      <a:r>
                        <a:rPr lang="sv-SE" sz="800" b="0" i="0" u="none" strike="noStrike" dirty="0">
                          <a:solidFill>
                            <a:srgbClr val="000000"/>
                          </a:solidFill>
                          <a:effectLst/>
                          <a:latin typeface="Futura Std Book" panose="020B0502020204020303"/>
                        </a:rPr>
                        <a:t>Degerfors</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355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2325918200"/>
                  </a:ext>
                </a:extLst>
              </a:tr>
              <a:tr h="401562">
                <a:tc>
                  <a:txBody>
                    <a:bodyPr/>
                    <a:lstStyle/>
                    <a:p>
                      <a:pPr marL="72000" algn="l" fontAlgn="b"/>
                      <a:r>
                        <a:rPr lang="sv-SE" sz="800" b="0" i="0" u="none" strike="noStrike">
                          <a:solidFill>
                            <a:srgbClr val="000000"/>
                          </a:solidFill>
                          <a:effectLst/>
                          <a:latin typeface="Futura Std Book" panose="020B0502020204020303"/>
                        </a:rPr>
                        <a:t>Hällefors</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-23,6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-2,0</a:t>
                      </a:r>
                    </a:p>
                  </a:txBody>
                  <a:tcPr marL="9525" marR="9525" marT="9525" marB="0" anchor="ctr"/>
                </a:tc>
                <a:extLst>
                  <a:ext uri="{0D108BD9-81ED-4DB2-BD59-A6C34878D82A}">
                    <a16:rowId xmlns:a16="http://schemas.microsoft.com/office/drawing/2014/main" val="3944598109"/>
                  </a:ext>
                </a:extLst>
              </a:tr>
              <a:tr h="401562">
                <a:tc>
                  <a:txBody>
                    <a:bodyPr/>
                    <a:lstStyle/>
                    <a:p>
                      <a:pPr marL="72000" algn="l" fontAlgn="b"/>
                      <a:r>
                        <a:rPr lang="sv-SE" sz="800" b="0" i="0" u="none" strike="noStrike" dirty="0">
                          <a:solidFill>
                            <a:srgbClr val="000000"/>
                          </a:solidFill>
                          <a:effectLst/>
                          <a:latin typeface="Futura Std Book" panose="020B0502020204020303"/>
                        </a:rPr>
                        <a:t>Ljusnarsberg</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160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-36,3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-2,6</a:t>
                      </a:r>
                    </a:p>
                  </a:txBody>
                  <a:tcPr marL="9525" marR="9525" marT="9525" marB="0" anchor="ctr"/>
                </a:tc>
                <a:extLst>
                  <a:ext uri="{0D108BD9-81ED-4DB2-BD59-A6C34878D82A}">
                    <a16:rowId xmlns:a16="http://schemas.microsoft.com/office/drawing/2014/main" val="3208508909"/>
                  </a:ext>
                </a:extLst>
              </a:tr>
              <a:tr h="401562">
                <a:tc>
                  <a:txBody>
                    <a:bodyPr/>
                    <a:lstStyle/>
                    <a:p>
                      <a:pPr marL="72000" algn="l" fontAlgn="b"/>
                      <a:r>
                        <a:rPr lang="sv-SE" sz="800" b="0" i="0" u="none" strike="noStrike" dirty="0">
                          <a:solidFill>
                            <a:srgbClr val="000000"/>
                          </a:solidFill>
                          <a:effectLst/>
                          <a:latin typeface="Futura Std Book" panose="020B0502020204020303"/>
                        </a:rPr>
                        <a:t>Örebro</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6 454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-17,4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-1,2</a:t>
                      </a:r>
                    </a:p>
                  </a:txBody>
                  <a:tcPr marL="9525" marR="9525" marT="9525" marB="0" anchor="ctr"/>
                </a:tc>
                <a:extLst>
                  <a:ext uri="{0D108BD9-81ED-4DB2-BD59-A6C34878D82A}">
                    <a16:rowId xmlns:a16="http://schemas.microsoft.com/office/drawing/2014/main" val="1121273573"/>
                  </a:ext>
                </a:extLst>
              </a:tr>
              <a:tr h="401562">
                <a:tc>
                  <a:txBody>
                    <a:bodyPr/>
                    <a:lstStyle/>
                    <a:p>
                      <a:pPr marL="72000" algn="l" fontAlgn="b"/>
                      <a:r>
                        <a:rPr lang="sv-SE" sz="800" b="0" i="0" u="none" strike="noStrike" dirty="0">
                          <a:solidFill>
                            <a:srgbClr val="000000"/>
                          </a:solidFill>
                          <a:effectLst/>
                          <a:latin typeface="Futura Std Book" panose="020B0502020204020303"/>
                        </a:rPr>
                        <a:t>Kumla</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641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1084239425"/>
                  </a:ext>
                </a:extLst>
              </a:tr>
              <a:tr h="401562">
                <a:tc>
                  <a:txBody>
                    <a:bodyPr/>
                    <a:lstStyle/>
                    <a:p>
                      <a:pPr marL="72000" algn="l" fontAlgn="b"/>
                      <a:r>
                        <a:rPr lang="sv-SE" sz="800" b="0" i="0" u="none" strike="noStrike" dirty="0">
                          <a:solidFill>
                            <a:srgbClr val="000000"/>
                          </a:solidFill>
                          <a:effectLst/>
                          <a:latin typeface="Futura Std Book" panose="020B0502020204020303"/>
                        </a:rPr>
                        <a:t>Askersund</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226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-22,2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2047465816"/>
                  </a:ext>
                </a:extLst>
              </a:tr>
              <a:tr h="401562">
                <a:tc>
                  <a:txBody>
                    <a:bodyPr/>
                    <a:lstStyle/>
                    <a:p>
                      <a:pPr marL="72000" algn="l" fontAlgn="b"/>
                      <a:r>
                        <a:rPr lang="sv-SE" sz="800" b="0" i="0" u="none" strike="noStrike" dirty="0">
                          <a:solidFill>
                            <a:srgbClr val="000000"/>
                          </a:solidFill>
                          <a:effectLst/>
                          <a:latin typeface="Futura Std Book" panose="020B0502020204020303"/>
                        </a:rPr>
                        <a:t>Karlskoga</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955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4226078857"/>
                  </a:ext>
                </a:extLst>
              </a:tr>
              <a:tr h="401562">
                <a:tc>
                  <a:txBody>
                    <a:bodyPr/>
                    <a:lstStyle/>
                    <a:p>
                      <a:pPr marL="72000" algn="l" fontAlgn="b"/>
                      <a:r>
                        <a:rPr lang="sv-SE" sz="800" b="0" i="0" u="none" strike="noStrike" dirty="0">
                          <a:solidFill>
                            <a:srgbClr val="000000"/>
                          </a:solidFill>
                          <a:effectLst/>
                          <a:latin typeface="Futura Std Book" panose="020B0502020204020303"/>
                        </a:rPr>
                        <a:t>Nora</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331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-19,8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-1,1</a:t>
                      </a:r>
                    </a:p>
                  </a:txBody>
                  <a:tcPr marL="9525" marR="9525" marT="9525" marB="0" anchor="ctr"/>
                </a:tc>
                <a:extLst>
                  <a:ext uri="{0D108BD9-81ED-4DB2-BD59-A6C34878D82A}">
                    <a16:rowId xmlns:a16="http://schemas.microsoft.com/office/drawing/2014/main" val="2443966492"/>
                  </a:ext>
                </a:extLst>
              </a:tr>
              <a:tr h="401562">
                <a:tc>
                  <a:txBody>
                    <a:bodyPr/>
                    <a:lstStyle/>
                    <a:p>
                      <a:pPr marL="72000" algn="l" fontAlgn="b"/>
                      <a:r>
                        <a:rPr lang="sv-SE" sz="800" b="0" i="0" u="none" strike="noStrike" dirty="0">
                          <a:solidFill>
                            <a:srgbClr val="000000"/>
                          </a:solidFill>
                          <a:effectLst/>
                          <a:latin typeface="Futura Std Book" panose="020B0502020204020303"/>
                        </a:rPr>
                        <a:t>Lindesberg</a:t>
                      </a:r>
                    </a:p>
                  </a:txBody>
                  <a:tcPr marL="7679" marR="7679" marT="7679"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828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5,0</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3055248050"/>
                  </a:ext>
                </a:extLst>
              </a:tr>
            </a:tbl>
          </a:graphicData>
        </a:graphic>
      </p:graphicFrame>
      <p:sp>
        <p:nvSpPr>
          <p:cNvPr id="5" name="textruta 4">
            <a:extLst>
              <a:ext uri="{FF2B5EF4-FFF2-40B4-BE49-F238E27FC236}">
                <a16:creationId xmlns:a16="http://schemas.microsoft.com/office/drawing/2014/main" id="{49C105DA-9636-49E9-8733-604D6E6D0587}"/>
              </a:ext>
            </a:extLst>
          </p:cNvPr>
          <p:cNvSpPr txBox="1"/>
          <p:nvPr/>
        </p:nvSpPr>
        <p:spPr>
          <a:xfrm>
            <a:off x="6096000" y="6643663"/>
            <a:ext cx="2866490" cy="215444"/>
          </a:xfrm>
          <a:prstGeom prst="rect">
            <a:avLst/>
          </a:prstGeom>
          <a:noFill/>
        </p:spPr>
        <p:txBody>
          <a:bodyPr wrap="none" rtlCol="0">
            <a:spAutoFit/>
          </a:bodyPr>
          <a:lstStyle/>
          <a:p>
            <a:r>
              <a:rPr lang="sv-SE" sz="800" dirty="0"/>
              <a:t>Källa: Arbetsförmedlingen och Statistiska centralbyrån</a:t>
            </a:r>
          </a:p>
        </p:txBody>
      </p:sp>
    </p:spTree>
    <p:extLst>
      <p:ext uri="{BB962C8B-B14F-4D97-AF65-F5344CB8AC3E}">
        <p14:creationId xmlns:p14="http://schemas.microsoft.com/office/powerpoint/2010/main" val="720793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oskärpa&#10;&#10;Automatiskt genererad beskrivning">
            <a:extLst>
              <a:ext uri="{FF2B5EF4-FFF2-40B4-BE49-F238E27FC236}">
                <a16:creationId xmlns:a16="http://schemas.microsoft.com/office/drawing/2014/main" id="{8214176B-5F12-412F-B296-F42C21A45104}"/>
              </a:ext>
            </a:extLst>
          </p:cNvPr>
          <p:cNvPicPr>
            <a:picLocks noGrp="1" noChangeAspect="1"/>
          </p:cNvPicPr>
          <p:nvPr>
            <p:ph type="pic" sz="quarter" idx="13"/>
          </p:nvPr>
        </p:nvPicPr>
        <p:blipFill>
          <a:blip r:embed="rId2"/>
          <a:srcRect t="4657" b="4657"/>
          <a:stretch>
            <a:fillRect/>
          </a:stretch>
        </p:blipFill>
        <p:spPr/>
      </p:pic>
      <p:sp>
        <p:nvSpPr>
          <p:cNvPr id="10" name="Platshållare för text 9">
            <a:extLst>
              <a:ext uri="{FF2B5EF4-FFF2-40B4-BE49-F238E27FC236}">
                <a16:creationId xmlns:a16="http://schemas.microsoft.com/office/drawing/2014/main" id="{C4DD2E13-FA8B-45D0-9497-371A255666B3}"/>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9155F4FF-4953-4CFA-A3CF-68D90135B0E4}"/>
              </a:ext>
            </a:extLst>
          </p:cNvPr>
          <p:cNvSpPr txBox="1">
            <a:spLocks/>
          </p:cNvSpPr>
          <p:nvPr/>
        </p:nvSpPr>
        <p:spPr>
          <a:xfrm>
            <a:off x="717550" y="333375"/>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Befolkning och bostäder</a:t>
            </a:r>
            <a:br>
              <a:rPr lang="sv-SE" dirty="0"/>
            </a:br>
            <a:r>
              <a:rPr lang="sv-SE" sz="2400" b="0" dirty="0"/>
              <a:t>Kommunerna i Örebro län</a:t>
            </a:r>
            <a:endParaRPr lang="sv-SE" b="0" dirty="0"/>
          </a:p>
        </p:txBody>
      </p:sp>
      <p:graphicFrame>
        <p:nvGraphicFramePr>
          <p:cNvPr id="8" name="Platshållare för innehåll 4">
            <a:extLst>
              <a:ext uri="{FF2B5EF4-FFF2-40B4-BE49-F238E27FC236}">
                <a16:creationId xmlns:a16="http://schemas.microsoft.com/office/drawing/2014/main" id="{D714A523-5846-4288-941A-8E7B3052097F}"/>
              </a:ext>
            </a:extLst>
          </p:cNvPr>
          <p:cNvGraphicFramePr>
            <a:graphicFrameLocks/>
          </p:cNvGraphicFramePr>
          <p:nvPr>
            <p:extLst>
              <p:ext uri="{D42A27DB-BD31-4B8C-83A1-F6EECF244321}">
                <p14:modId xmlns:p14="http://schemas.microsoft.com/office/powerpoint/2010/main" val="2362671803"/>
              </p:ext>
            </p:extLst>
          </p:nvPr>
        </p:nvGraphicFramePr>
        <p:xfrm>
          <a:off x="6167439" y="106615"/>
          <a:ext cx="5687122" cy="6418016"/>
        </p:xfrm>
        <a:graphic>
          <a:graphicData uri="http://schemas.openxmlformats.org/drawingml/2006/table">
            <a:tbl>
              <a:tblPr firstRow="1" bandRow="1">
                <a:tableStyleId>{5C22544A-7EE6-4342-B048-85BDC9FD1C3A}</a:tableStyleId>
              </a:tblPr>
              <a:tblGrid>
                <a:gridCol w="1256356">
                  <a:extLst>
                    <a:ext uri="{9D8B030D-6E8A-4147-A177-3AD203B41FA5}">
                      <a16:colId xmlns:a16="http://schemas.microsoft.com/office/drawing/2014/main" val="452260278"/>
                    </a:ext>
                  </a:extLst>
                </a:gridCol>
                <a:gridCol w="986395">
                  <a:extLst>
                    <a:ext uri="{9D8B030D-6E8A-4147-A177-3AD203B41FA5}">
                      <a16:colId xmlns:a16="http://schemas.microsoft.com/office/drawing/2014/main" val="1889858293"/>
                    </a:ext>
                  </a:extLst>
                </a:gridCol>
                <a:gridCol w="1222576">
                  <a:extLst>
                    <a:ext uri="{9D8B030D-6E8A-4147-A177-3AD203B41FA5}">
                      <a16:colId xmlns:a16="http://schemas.microsoft.com/office/drawing/2014/main" val="1671515360"/>
                    </a:ext>
                  </a:extLst>
                </a:gridCol>
                <a:gridCol w="1079196">
                  <a:extLst>
                    <a:ext uri="{9D8B030D-6E8A-4147-A177-3AD203B41FA5}">
                      <a16:colId xmlns:a16="http://schemas.microsoft.com/office/drawing/2014/main" val="2818758293"/>
                    </a:ext>
                  </a:extLst>
                </a:gridCol>
                <a:gridCol w="1142599">
                  <a:extLst>
                    <a:ext uri="{9D8B030D-6E8A-4147-A177-3AD203B41FA5}">
                      <a16:colId xmlns:a16="http://schemas.microsoft.com/office/drawing/2014/main" val="1452816917"/>
                    </a:ext>
                  </a:extLst>
                </a:gridCol>
              </a:tblGrid>
              <a:tr h="401126">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Befolkning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Påbörjade lägenheter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401126">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401126">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401126">
                <a:tc>
                  <a:txBody>
                    <a:bodyPr/>
                    <a:lstStyle/>
                    <a:p>
                      <a:pPr algn="l" rtl="0" fontAlgn="ctr"/>
                      <a:r>
                        <a:rPr lang="sv-SE" sz="800" b="1" i="0" u="none" strike="noStrike" dirty="0">
                          <a:solidFill>
                            <a:srgbClr val="000000"/>
                          </a:solidFill>
                          <a:effectLst/>
                          <a:latin typeface="Futura Std Book" panose="020B0502020204020303" pitchFamily="34" charset="0"/>
                        </a:rPr>
                        <a:t>Örebro län</a:t>
                      </a:r>
                    </a:p>
                  </a:txBody>
                  <a:tcPr marL="144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306 984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Askersund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11 507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-80</a:t>
                      </a:r>
                    </a:p>
                  </a:txBody>
                  <a:tcPr marL="9525" marR="9525" marT="9525" marB="0" anchor="ctr"/>
                </a:tc>
                <a:extLst>
                  <a:ext uri="{0D108BD9-81ED-4DB2-BD59-A6C34878D82A}">
                    <a16:rowId xmlns:a16="http://schemas.microsoft.com/office/drawing/2014/main" val="293360832"/>
                  </a:ext>
                </a:extLst>
              </a:tr>
              <a:tr h="401126">
                <a:tc>
                  <a:txBody>
                    <a:bodyPr/>
                    <a:lstStyle/>
                    <a:p>
                      <a:pPr algn="l" rtl="0" fontAlgn="ctr"/>
                      <a:r>
                        <a:rPr lang="sv-SE" sz="800" b="0" i="0" u="none" strike="noStrike" dirty="0">
                          <a:solidFill>
                            <a:srgbClr val="000000"/>
                          </a:solidFill>
                          <a:effectLst/>
                          <a:latin typeface="Futura Std Book" panose="020B0502020204020303" pitchFamily="34" charset="0"/>
                        </a:rPr>
                        <a:t>Degerfors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9 526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1559525621"/>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Hallsberg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16 245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a:t>
                      </a:r>
                    </a:p>
                  </a:txBody>
                  <a:tcPr marL="9525" marR="9525" marT="9525" marB="0" anchor="ctr"/>
                </a:tc>
                <a:extLst>
                  <a:ext uri="{0D108BD9-81ED-4DB2-BD59-A6C34878D82A}">
                    <a16:rowId xmlns:a16="http://schemas.microsoft.com/office/drawing/2014/main" val="1947986397"/>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Hällefors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6 824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325918200"/>
                  </a:ext>
                </a:extLst>
              </a:tr>
              <a:tr h="401126">
                <a:tc>
                  <a:txBody>
                    <a:bodyPr/>
                    <a:lstStyle/>
                    <a:p>
                      <a:pPr algn="l" rtl="0" fontAlgn="ctr"/>
                      <a:r>
                        <a:rPr lang="sv-SE" sz="800" b="0" i="0" u="none" strike="noStrike" dirty="0">
                          <a:solidFill>
                            <a:srgbClr val="000000"/>
                          </a:solidFill>
                          <a:effectLst/>
                          <a:latin typeface="Futura Std Book" panose="020B0502020204020303" pitchFamily="34" charset="0"/>
                        </a:rPr>
                        <a:t>Karlskoga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30 521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0,8</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944598109"/>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Kumla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22 233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520</a:t>
                      </a:r>
                    </a:p>
                  </a:txBody>
                  <a:tcPr marL="9525" marR="9525" marT="9525" marB="0" anchor="ctr"/>
                </a:tc>
                <a:extLst>
                  <a:ext uri="{0D108BD9-81ED-4DB2-BD59-A6C34878D82A}">
                    <a16:rowId xmlns:a16="http://schemas.microsoft.com/office/drawing/2014/main" val="3208508909"/>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Laxå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5 589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13</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121273573"/>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Lekeberg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8 649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-67</a:t>
                      </a:r>
                    </a:p>
                  </a:txBody>
                  <a:tcPr marL="9525" marR="9525" marT="9525" marB="0" anchor="ctr"/>
                </a:tc>
                <a:extLst>
                  <a:ext uri="{0D108BD9-81ED-4DB2-BD59-A6C34878D82A}">
                    <a16:rowId xmlns:a16="http://schemas.microsoft.com/office/drawing/2014/main" val="1084239425"/>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Lindesberg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23 594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-0,2</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300</a:t>
                      </a:r>
                    </a:p>
                  </a:txBody>
                  <a:tcPr marL="9525" marR="9525" marT="9525" marB="0" anchor="ctr"/>
                </a:tc>
                <a:extLst>
                  <a:ext uri="{0D108BD9-81ED-4DB2-BD59-A6C34878D82A}">
                    <a16:rowId xmlns:a16="http://schemas.microsoft.com/office/drawing/2014/main" val="2047465816"/>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Ljusnarsberg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4 571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4226078857"/>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Nora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10 731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67</a:t>
                      </a:r>
                    </a:p>
                  </a:txBody>
                  <a:tcPr marL="9525" marR="9525" marT="9525" marB="0" anchor="ctr"/>
                </a:tc>
                <a:extLst>
                  <a:ext uri="{0D108BD9-81ED-4DB2-BD59-A6C34878D82A}">
                    <a16:rowId xmlns:a16="http://schemas.microsoft.com/office/drawing/2014/main" val="2443966492"/>
                  </a:ext>
                </a:extLst>
              </a:tr>
              <a:tr h="401126">
                <a:tc>
                  <a:txBody>
                    <a:bodyPr/>
                    <a:lstStyle/>
                    <a:p>
                      <a:pPr algn="l" rtl="0" fontAlgn="ctr"/>
                      <a:r>
                        <a:rPr lang="sv-SE" sz="800" b="0" i="0" u="none" strike="noStrike" dirty="0">
                          <a:solidFill>
                            <a:srgbClr val="000000"/>
                          </a:solidFill>
                          <a:effectLst/>
                          <a:latin typeface="Futura Std Book" panose="020B0502020204020303" pitchFamily="34" charset="0"/>
                        </a:rPr>
                        <a:t>Örebro                                            </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156 994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-87</a:t>
                      </a:r>
                    </a:p>
                  </a:txBody>
                  <a:tcPr marL="9525" marR="9525" marT="9525" marB="0" anchor="ctr"/>
                </a:tc>
                <a:extLst>
                  <a:ext uri="{0D108BD9-81ED-4DB2-BD59-A6C34878D82A}">
                    <a16:rowId xmlns:a16="http://schemas.microsoft.com/office/drawing/2014/main" val="3055248050"/>
                  </a:ext>
                </a:extLst>
              </a:tr>
            </a:tbl>
          </a:graphicData>
        </a:graphic>
      </p:graphicFrame>
      <p:sp>
        <p:nvSpPr>
          <p:cNvPr id="7" name="textruta 6">
            <a:extLst>
              <a:ext uri="{FF2B5EF4-FFF2-40B4-BE49-F238E27FC236}">
                <a16:creationId xmlns:a16="http://schemas.microsoft.com/office/drawing/2014/main" id="{4AE73C6C-E84B-42C9-AED4-E97CA95C0444}"/>
              </a:ext>
            </a:extLst>
          </p:cNvPr>
          <p:cNvSpPr txBox="1"/>
          <p:nvPr/>
        </p:nvSpPr>
        <p:spPr>
          <a:xfrm>
            <a:off x="6096000" y="6628274"/>
            <a:ext cx="1662635" cy="246221"/>
          </a:xfrm>
          <a:prstGeom prst="rect">
            <a:avLst/>
          </a:prstGeom>
          <a:noFill/>
        </p:spPr>
        <p:txBody>
          <a:bodyPr wrap="none" rtlCol="0">
            <a:spAutoFit/>
          </a:bodyPr>
          <a:lstStyle/>
          <a:p>
            <a:r>
              <a:rPr lang="sv-SE" sz="800" dirty="0"/>
              <a:t>Källa: Statistiska centralbyrån</a:t>
            </a:r>
            <a:r>
              <a:rPr lang="sv-SE" sz="1000" dirty="0"/>
              <a:t> </a:t>
            </a:r>
          </a:p>
        </p:txBody>
      </p:sp>
    </p:spTree>
    <p:extLst>
      <p:ext uri="{BB962C8B-B14F-4D97-AF65-F5344CB8AC3E}">
        <p14:creationId xmlns:p14="http://schemas.microsoft.com/office/powerpoint/2010/main" val="419089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descr="En bild som visar oskärpa&#10;&#10;Automatiskt genererad beskrivning">
            <a:extLst>
              <a:ext uri="{FF2B5EF4-FFF2-40B4-BE49-F238E27FC236}">
                <a16:creationId xmlns:a16="http://schemas.microsoft.com/office/drawing/2014/main" id="{146C9907-DB4C-4D92-9B46-77EF29609F41}"/>
              </a:ext>
            </a:extLst>
          </p:cNvPr>
          <p:cNvPicPr>
            <a:picLocks noGrp="1" noChangeAspect="1"/>
          </p:cNvPicPr>
          <p:nvPr>
            <p:ph type="pic" sz="quarter" idx="13"/>
          </p:nvPr>
        </p:nvPicPr>
        <p:blipFill>
          <a:blip r:embed="rId2"/>
          <a:srcRect t="4657" b="4657"/>
          <a:stretch>
            <a:fillRect/>
          </a:stretch>
        </p:blipFill>
        <p:spPr/>
      </p:pic>
      <p:sp>
        <p:nvSpPr>
          <p:cNvPr id="4" name="Platshållare för text 3">
            <a:extLst>
              <a:ext uri="{FF2B5EF4-FFF2-40B4-BE49-F238E27FC236}">
                <a16:creationId xmlns:a16="http://schemas.microsoft.com/office/drawing/2014/main" id="{1E2DFA14-54D8-4D2C-BBEF-7572474206F4}"/>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6D64DD26-04DE-4492-9013-7058AA79B808}"/>
              </a:ext>
            </a:extLst>
          </p:cNvPr>
          <p:cNvSpPr txBox="1">
            <a:spLocks/>
          </p:cNvSpPr>
          <p:nvPr/>
        </p:nvSpPr>
        <p:spPr>
          <a:xfrm>
            <a:off x="717550" y="333375"/>
            <a:ext cx="5307013" cy="1295400"/>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Kommersiella övernattningar</a:t>
            </a:r>
            <a:br>
              <a:rPr lang="sv-SE" dirty="0"/>
            </a:br>
            <a:r>
              <a:rPr lang="sv-SE" sz="2400" b="0" dirty="0"/>
              <a:t>Kommunerna i Örebro län</a:t>
            </a:r>
            <a:endParaRPr lang="sv-SE" b="0" dirty="0"/>
          </a:p>
        </p:txBody>
      </p:sp>
      <p:graphicFrame>
        <p:nvGraphicFramePr>
          <p:cNvPr id="8" name="Platshållare för innehåll 4">
            <a:extLst>
              <a:ext uri="{FF2B5EF4-FFF2-40B4-BE49-F238E27FC236}">
                <a16:creationId xmlns:a16="http://schemas.microsoft.com/office/drawing/2014/main" id="{BC017272-C698-44A9-A515-30519324C35D}"/>
              </a:ext>
            </a:extLst>
          </p:cNvPr>
          <p:cNvGraphicFramePr>
            <a:graphicFrameLocks/>
          </p:cNvGraphicFramePr>
          <p:nvPr>
            <p:extLst>
              <p:ext uri="{D42A27DB-BD31-4B8C-83A1-F6EECF244321}">
                <p14:modId xmlns:p14="http://schemas.microsoft.com/office/powerpoint/2010/main" val="3837606201"/>
              </p:ext>
            </p:extLst>
          </p:nvPr>
        </p:nvGraphicFramePr>
        <p:xfrm>
          <a:off x="6164962" y="106615"/>
          <a:ext cx="4871338" cy="6418016"/>
        </p:xfrm>
        <a:graphic>
          <a:graphicData uri="http://schemas.openxmlformats.org/drawingml/2006/table">
            <a:tbl>
              <a:tblPr firstRow="1" bandRow="1">
                <a:tableStyleId>{5C22544A-7EE6-4342-B048-85BDC9FD1C3A}</a:tableStyleId>
              </a:tblPr>
              <a:tblGrid>
                <a:gridCol w="1724975">
                  <a:extLst>
                    <a:ext uri="{9D8B030D-6E8A-4147-A177-3AD203B41FA5}">
                      <a16:colId xmlns:a16="http://schemas.microsoft.com/office/drawing/2014/main" val="452260278"/>
                    </a:ext>
                  </a:extLst>
                </a:gridCol>
                <a:gridCol w="1492188">
                  <a:extLst>
                    <a:ext uri="{9D8B030D-6E8A-4147-A177-3AD203B41FA5}">
                      <a16:colId xmlns:a16="http://schemas.microsoft.com/office/drawing/2014/main" val="1889858293"/>
                    </a:ext>
                  </a:extLst>
                </a:gridCol>
                <a:gridCol w="1654175">
                  <a:extLst>
                    <a:ext uri="{9D8B030D-6E8A-4147-A177-3AD203B41FA5}">
                      <a16:colId xmlns:a16="http://schemas.microsoft.com/office/drawing/2014/main" val="1671515360"/>
                    </a:ext>
                  </a:extLst>
                </a:gridCol>
              </a:tblGrid>
              <a:tr h="401126">
                <a:tc gridSpan="3">
                  <a:txBody>
                    <a:bodyPr/>
                    <a:lstStyle/>
                    <a:p>
                      <a:pPr algn="ctr"/>
                      <a:r>
                        <a:rPr lang="sv-SE" sz="1000" dirty="0"/>
                        <a:t>                                               Kommersiella övernattningar*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extLst>
                  <a:ext uri="{0D108BD9-81ED-4DB2-BD59-A6C34878D82A}">
                    <a16:rowId xmlns:a16="http://schemas.microsoft.com/office/drawing/2014/main" val="3100129660"/>
                  </a:ext>
                </a:extLst>
              </a:tr>
              <a:tr h="401126">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Tusental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401126">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401126">
                <a:tc>
                  <a:txBody>
                    <a:bodyPr/>
                    <a:lstStyle/>
                    <a:p>
                      <a:pPr algn="l" rtl="0" fontAlgn="ctr"/>
                      <a:r>
                        <a:rPr lang="sv-SE" sz="800" b="1" i="0" u="none" strike="noStrike" dirty="0">
                          <a:solidFill>
                            <a:srgbClr val="000000"/>
                          </a:solidFill>
                          <a:effectLst/>
                          <a:latin typeface="Futura Std Book" panose="020B0502020204020303" pitchFamily="34" charset="0"/>
                        </a:rPr>
                        <a:t>Örebro län</a:t>
                      </a:r>
                    </a:p>
                  </a:txBody>
                  <a:tcPr marL="144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129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800" b="1" i="0" u="none" strike="noStrike">
                          <a:solidFill>
                            <a:srgbClr val="000000"/>
                          </a:solidFill>
                          <a:effectLst/>
                          <a:latin typeface="Futura Std Book" panose="020B0502020204020303"/>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Askersund</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-85</a:t>
                      </a:r>
                    </a:p>
                  </a:txBody>
                  <a:tcPr marL="9525" marR="9525" marT="9525" marB="0" anchor="ctr"/>
                </a:tc>
                <a:extLst>
                  <a:ext uri="{0D108BD9-81ED-4DB2-BD59-A6C34878D82A}">
                    <a16:rowId xmlns:a16="http://schemas.microsoft.com/office/drawing/2014/main" val="293360832"/>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Degerfors</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-89</a:t>
                      </a:r>
                    </a:p>
                  </a:txBody>
                  <a:tcPr marL="9525" marR="9525" marT="9525" marB="0" anchor="ctr"/>
                </a:tc>
                <a:extLst>
                  <a:ext uri="{0D108BD9-81ED-4DB2-BD59-A6C34878D82A}">
                    <a16:rowId xmlns:a16="http://schemas.microsoft.com/office/drawing/2014/main" val="1559525621"/>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Hallsberg</a:t>
                      </a:r>
                    </a:p>
                  </a:txBody>
                  <a:tcPr marL="144000" marR="9525" marT="9525" marB="0" anchor="ctr">
                    <a:lnL w="12700" cmpd="sng">
                      <a:noFill/>
                    </a:lnL>
                  </a:tcPr>
                </a:tc>
                <a:tc>
                  <a:txBody>
                    <a:bodyPr/>
                    <a:lstStyle/>
                    <a:p>
                      <a:pPr algn="ctr" rtl="0"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tc>
                  <a:txBody>
                    <a:bodyPr/>
                    <a:lstStyle/>
                    <a:p>
                      <a:pPr algn="ctr" rtl="0" fontAlgn="ctr"/>
                      <a:r>
                        <a:rPr lang="sv-SE" sz="800" b="0" i="0" u="none" strike="noStrike" dirty="0" err="1">
                          <a:solidFill>
                            <a:srgbClr val="000000"/>
                          </a:solidFill>
                          <a:effectLst/>
                          <a:latin typeface="+mn-lt"/>
                        </a:rPr>
                        <a:t>i.u</a:t>
                      </a:r>
                      <a:r>
                        <a:rPr lang="sv-SE" sz="800" b="0" i="0" u="none" strike="noStrike" dirty="0">
                          <a:solidFill>
                            <a:srgbClr val="000000"/>
                          </a:solidFill>
                          <a:effectLst/>
                          <a:latin typeface="+mn-lt"/>
                        </a:rPr>
                        <a:t>.</a:t>
                      </a:r>
                    </a:p>
                  </a:txBody>
                  <a:tcPr marL="9525" marR="9525" marT="9525" marB="0" anchor="ctr"/>
                </a:tc>
                <a:extLst>
                  <a:ext uri="{0D108BD9-81ED-4DB2-BD59-A6C34878D82A}">
                    <a16:rowId xmlns:a16="http://schemas.microsoft.com/office/drawing/2014/main" val="1947986397"/>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Hällefors</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-91</a:t>
                      </a:r>
                    </a:p>
                  </a:txBody>
                  <a:tcPr marL="9525" marR="9525" marT="9525" marB="0" anchor="ctr"/>
                </a:tc>
                <a:extLst>
                  <a:ext uri="{0D108BD9-81ED-4DB2-BD59-A6C34878D82A}">
                    <a16:rowId xmlns:a16="http://schemas.microsoft.com/office/drawing/2014/main" val="2325918200"/>
                  </a:ext>
                </a:extLst>
              </a:tr>
              <a:tr h="401126">
                <a:tc>
                  <a:txBody>
                    <a:bodyPr/>
                    <a:lstStyle/>
                    <a:p>
                      <a:pPr algn="l" rtl="0" fontAlgn="ctr"/>
                      <a:r>
                        <a:rPr lang="sv-SE" sz="800" b="0" i="0" u="none" strike="noStrike" dirty="0">
                          <a:solidFill>
                            <a:srgbClr val="000000"/>
                          </a:solidFill>
                          <a:effectLst/>
                          <a:latin typeface="Futura Std Book" panose="020B0502020204020303" pitchFamily="34" charset="0"/>
                        </a:rPr>
                        <a:t>Karlskoga</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-90</a:t>
                      </a:r>
                    </a:p>
                  </a:txBody>
                  <a:tcPr marL="9525" marR="9525" marT="9525" marB="0" anchor="ctr"/>
                </a:tc>
                <a:extLst>
                  <a:ext uri="{0D108BD9-81ED-4DB2-BD59-A6C34878D82A}">
                    <a16:rowId xmlns:a16="http://schemas.microsoft.com/office/drawing/2014/main" val="3944598109"/>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Kumla</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3208508909"/>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Laxå</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1121273573"/>
                  </a:ext>
                </a:extLst>
              </a:tr>
              <a:tr h="401126">
                <a:tc>
                  <a:txBody>
                    <a:bodyPr/>
                    <a:lstStyle/>
                    <a:p>
                      <a:pPr algn="l" rtl="0" fontAlgn="ctr"/>
                      <a:r>
                        <a:rPr lang="sv-SE" sz="800" b="0" i="0" u="none" strike="noStrike" dirty="0">
                          <a:solidFill>
                            <a:srgbClr val="000000"/>
                          </a:solidFill>
                          <a:effectLst/>
                          <a:latin typeface="Futura Std Book" panose="020B0502020204020303" pitchFamily="34" charset="0"/>
                        </a:rPr>
                        <a:t>Lekeberg</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1084239425"/>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Lindesberg</a:t>
                      </a:r>
                    </a:p>
                  </a:txBody>
                  <a:tcPr marL="144000" marR="9525" marT="9525" marB="0" anchor="ctr">
                    <a:lnL w="12700" cmpd="sng">
                      <a:noFill/>
                    </a:lnL>
                  </a:tcPr>
                </a:tc>
                <a:tc>
                  <a:txBody>
                    <a:bodyPr/>
                    <a:lstStyle/>
                    <a:p>
                      <a:pPr algn="ctr" rtl="0" fontAlgn="ctr"/>
                      <a:r>
                        <a:rPr lang="sv-SE" sz="800" b="0" i="0" u="none" strike="noStrike" dirty="0">
                          <a:solidFill>
                            <a:srgbClr val="000000"/>
                          </a:solidFill>
                          <a:effectLst/>
                          <a:latin typeface="Futura Std Book" panose="020B0502020204020303"/>
                        </a:rPr>
                        <a:t>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-87</a:t>
                      </a:r>
                    </a:p>
                  </a:txBody>
                  <a:tcPr marL="9525" marR="9525" marT="9525" marB="0" anchor="ctr"/>
                </a:tc>
                <a:extLst>
                  <a:ext uri="{0D108BD9-81ED-4DB2-BD59-A6C34878D82A}">
                    <a16:rowId xmlns:a16="http://schemas.microsoft.com/office/drawing/2014/main" val="2047465816"/>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Ljusnarsberg</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4226078857"/>
                  </a:ext>
                </a:extLst>
              </a:tr>
              <a:tr h="401126">
                <a:tc>
                  <a:txBody>
                    <a:bodyPr/>
                    <a:lstStyle/>
                    <a:p>
                      <a:pPr algn="l" rtl="0" fontAlgn="ctr"/>
                      <a:r>
                        <a:rPr lang="sv-SE" sz="800" b="0" i="0" u="none" strike="noStrike">
                          <a:solidFill>
                            <a:srgbClr val="000000"/>
                          </a:solidFill>
                          <a:effectLst/>
                          <a:latin typeface="Futura Std Book" panose="020B0502020204020303" pitchFamily="34" charset="0"/>
                        </a:rPr>
                        <a:t>Nora</a:t>
                      </a:r>
                    </a:p>
                  </a:txBody>
                  <a:tcPr marL="144000" marR="9525" marT="9525" marB="0" anchor="ctr">
                    <a:lnL w="12700" cmpd="sng">
                      <a:noFill/>
                    </a:lnL>
                  </a:tcPr>
                </a:tc>
                <a:tc>
                  <a:txBody>
                    <a:bodyPr/>
                    <a:lstStyle/>
                    <a:p>
                      <a:pPr algn="ctr" rtl="0" fontAlgn="ctr"/>
                      <a:r>
                        <a:rPr lang="sv-SE" sz="800" b="0" i="0" u="none" strike="noStrike">
                          <a:solidFill>
                            <a:srgbClr val="000000"/>
                          </a:solidFill>
                          <a:effectLst/>
                          <a:latin typeface="Futura Std Book" panose="020B0502020204020303"/>
                        </a:rPr>
                        <a:t>i.u.</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443966492"/>
                  </a:ext>
                </a:extLst>
              </a:tr>
              <a:tr h="401126">
                <a:tc>
                  <a:txBody>
                    <a:bodyPr/>
                    <a:lstStyle/>
                    <a:p>
                      <a:pPr algn="l" rtl="0" fontAlgn="ctr"/>
                      <a:r>
                        <a:rPr lang="sv-SE" sz="800" b="0" i="0" u="none" strike="noStrike" dirty="0">
                          <a:solidFill>
                            <a:srgbClr val="000000"/>
                          </a:solidFill>
                          <a:effectLst/>
                          <a:latin typeface="Futura Std Book" panose="020B0502020204020303" pitchFamily="34" charset="0"/>
                        </a:rPr>
                        <a:t>Örebro</a:t>
                      </a:r>
                    </a:p>
                  </a:txBody>
                  <a:tcPr marL="144000" marR="9525" marT="9525" marB="0" anchor="ctr">
                    <a:lnL w="12700" cmpd="sng">
                      <a:noFill/>
                    </a:lnL>
                  </a:tcPr>
                </a:tc>
                <a:tc>
                  <a:txBody>
                    <a:bodyPr/>
                    <a:lstStyle/>
                    <a:p>
                      <a:pPr algn="ctr" fontAlgn="ctr"/>
                      <a:r>
                        <a:rPr lang="sv-SE" sz="800" b="0" i="0" u="none" strike="noStrike" dirty="0">
                          <a:solidFill>
                            <a:srgbClr val="000000"/>
                          </a:solidFill>
                          <a:effectLst/>
                          <a:latin typeface="Futura Std Book" panose="020B0502020204020303"/>
                        </a:rPr>
                        <a:t>87</a:t>
                      </a:r>
                    </a:p>
                  </a:txBody>
                  <a:tcPr marL="0" marR="0" marT="0" marB="0" anchor="ctr"/>
                </a:tc>
                <a:tc>
                  <a:txBody>
                    <a:bodyPr/>
                    <a:lstStyle/>
                    <a:p>
                      <a:pPr algn="ctr" fontAlgn="ctr"/>
                      <a:r>
                        <a:rPr lang="sv-SE" sz="800" b="0" i="0" u="none" strike="noStrike" dirty="0">
                          <a:solidFill>
                            <a:srgbClr val="000000"/>
                          </a:solidFill>
                          <a:effectLst/>
                          <a:latin typeface="Futura Std Book" panose="020B0502020204020303"/>
                        </a:rPr>
                        <a:t>70</a:t>
                      </a:r>
                    </a:p>
                  </a:txBody>
                  <a:tcPr marL="0" marR="0" marT="0" marB="0" anchor="ctr"/>
                </a:tc>
                <a:extLst>
                  <a:ext uri="{0D108BD9-81ED-4DB2-BD59-A6C34878D82A}">
                    <a16:rowId xmlns:a16="http://schemas.microsoft.com/office/drawing/2014/main" val="3055248050"/>
                  </a:ext>
                </a:extLst>
              </a:tr>
            </a:tbl>
          </a:graphicData>
        </a:graphic>
      </p:graphicFrame>
      <p:sp>
        <p:nvSpPr>
          <p:cNvPr id="9" name="textruta 8">
            <a:extLst>
              <a:ext uri="{FF2B5EF4-FFF2-40B4-BE49-F238E27FC236}">
                <a16:creationId xmlns:a16="http://schemas.microsoft.com/office/drawing/2014/main" id="{B6D9CC99-528E-4DEE-A377-F3B497CEF445}"/>
              </a:ext>
            </a:extLst>
          </p:cNvPr>
          <p:cNvSpPr txBox="1"/>
          <p:nvPr/>
        </p:nvSpPr>
        <p:spPr>
          <a:xfrm>
            <a:off x="11036300" y="5580727"/>
            <a:ext cx="1069975" cy="1061829"/>
          </a:xfrm>
          <a:prstGeom prst="rect">
            <a:avLst/>
          </a:prstGeom>
          <a:noFill/>
        </p:spPr>
        <p:txBody>
          <a:bodyPr wrap="square" rtlCol="0">
            <a:spAutoFit/>
          </a:bodyPr>
          <a:lstStyle/>
          <a:p>
            <a:r>
              <a:rPr lang="sv-SE" sz="700" dirty="0"/>
              <a:t>* Länstotal inkl. camping.</a:t>
            </a:r>
            <a:br>
              <a:rPr lang="sv-SE" sz="700" dirty="0"/>
            </a:br>
            <a:r>
              <a:rPr lang="sv-SE" sz="700" dirty="0"/>
              <a:t>Kommunvärden exkl. camping.</a:t>
            </a:r>
            <a:br>
              <a:rPr lang="sv-SE" sz="700" dirty="0"/>
            </a:br>
            <a:r>
              <a:rPr lang="sv-SE" sz="700" dirty="0" err="1"/>
              <a:t>i.u</a:t>
            </a:r>
            <a:r>
              <a:rPr lang="sv-SE" sz="700" dirty="0"/>
              <a:t>. = av SCB censurerat värde till följd av färre än fem öppna anläggningar.</a:t>
            </a:r>
          </a:p>
        </p:txBody>
      </p:sp>
      <p:sp>
        <p:nvSpPr>
          <p:cNvPr id="7" name="textruta 6">
            <a:extLst>
              <a:ext uri="{FF2B5EF4-FFF2-40B4-BE49-F238E27FC236}">
                <a16:creationId xmlns:a16="http://schemas.microsoft.com/office/drawing/2014/main" id="{B1806581-1973-4DE5-AA2D-5EF57FEBD6E6}"/>
              </a:ext>
            </a:extLst>
          </p:cNvPr>
          <p:cNvSpPr txBox="1"/>
          <p:nvPr/>
        </p:nvSpPr>
        <p:spPr>
          <a:xfrm>
            <a:off x="6096000" y="6642556"/>
            <a:ext cx="2534668" cy="215444"/>
          </a:xfrm>
          <a:prstGeom prst="rect">
            <a:avLst/>
          </a:prstGeom>
          <a:noFill/>
        </p:spPr>
        <p:txBody>
          <a:bodyPr wrap="none" rtlCol="0">
            <a:spAutoFit/>
          </a:bodyPr>
          <a:lstStyle/>
          <a:p>
            <a:r>
              <a:rPr lang="sv-SE" sz="800" dirty="0"/>
              <a:t>Källa: Statistiska centralbyrån och Tillväxtverket </a:t>
            </a:r>
          </a:p>
        </p:txBody>
      </p:sp>
    </p:spTree>
    <p:extLst>
      <p:ext uri="{BB962C8B-B14F-4D97-AF65-F5344CB8AC3E}">
        <p14:creationId xmlns:p14="http://schemas.microsoft.com/office/powerpoint/2010/main" val="1770021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8" name="Platshållare för bild 7" descr="En bild som visar himmel, utomhus, byggnad, vatten&#10;&#10;Automatiskt genererad beskrivning">
            <a:extLst>
              <a:ext uri="{FF2B5EF4-FFF2-40B4-BE49-F238E27FC236}">
                <a16:creationId xmlns:a16="http://schemas.microsoft.com/office/drawing/2014/main" id="{DC078A03-353B-4527-A8DC-79BC33448117}"/>
              </a:ext>
            </a:extLst>
          </p:cNvPr>
          <p:cNvPicPr>
            <a:picLocks noGrp="1" noChangeAspect="1"/>
          </p:cNvPicPr>
          <p:nvPr>
            <p:ph type="pic" sz="quarter" idx="13"/>
          </p:nvPr>
        </p:nvPicPr>
        <p:blipFill>
          <a:blip r:embed="rId2"/>
          <a:srcRect t="5193" b="5193"/>
          <a:stretch>
            <a:fillRect/>
          </a:stretch>
        </p:blipFill>
        <p:spPr/>
      </p:pic>
      <p:sp>
        <p:nvSpPr>
          <p:cNvPr id="3" name="Platshållare för innehåll 2">
            <a:extLst>
              <a:ext uri="{FF2B5EF4-FFF2-40B4-BE49-F238E27FC236}">
                <a16:creationId xmlns:a16="http://schemas.microsoft.com/office/drawing/2014/main" id="{522BD689-D5E0-4A99-9B6E-D1E8D5674AAD}"/>
              </a:ext>
            </a:extLst>
          </p:cNvPr>
          <p:cNvSpPr>
            <a:spLocks noGrp="1"/>
          </p:cNvSpPr>
          <p:nvPr>
            <p:ph sz="half" idx="1"/>
          </p:nvPr>
        </p:nvSpPr>
        <p:spPr>
          <a:xfrm>
            <a:off x="475357" y="1628775"/>
            <a:ext cx="5404149" cy="3960175"/>
          </a:xfrm>
        </p:spPr>
        <p:txBody>
          <a:bodyPr/>
          <a:lstStyle/>
          <a:p>
            <a:pPr lvl="0"/>
            <a:r>
              <a:rPr lang="sv-SE" sz="1200" dirty="0">
                <a:solidFill>
                  <a:schemeClr val="bg1"/>
                </a:solidFill>
              </a:rPr>
              <a:t>Stockholm Business Region är Stockholms stads näringslivsbolag med ansvar för strategisk utveckling och internationell marknadsföring av Stockholm, under varumärket Stockholm - The </a:t>
            </a:r>
            <a:r>
              <a:rPr lang="sv-SE" sz="1200" dirty="0" err="1">
                <a:solidFill>
                  <a:schemeClr val="bg1"/>
                </a:solidFill>
              </a:rPr>
              <a:t>Capital</a:t>
            </a:r>
            <a:r>
              <a:rPr lang="sv-SE" sz="1200" dirty="0">
                <a:solidFill>
                  <a:schemeClr val="bg1"/>
                </a:solidFill>
              </a:rPr>
              <a:t> </a:t>
            </a:r>
            <a:r>
              <a:rPr lang="sv-SE" sz="1200" dirty="0" err="1">
                <a:solidFill>
                  <a:schemeClr val="bg1"/>
                </a:solidFill>
              </a:rPr>
              <a:t>of</a:t>
            </a:r>
            <a:r>
              <a:rPr lang="sv-SE" sz="1200" dirty="0">
                <a:solidFill>
                  <a:schemeClr val="bg1"/>
                </a:solidFill>
              </a:rPr>
              <a:t> Scandinavia.</a:t>
            </a:r>
          </a:p>
          <a:p>
            <a:r>
              <a:rPr lang="sv-SE" sz="1200" dirty="0">
                <a:solidFill>
                  <a:schemeClr val="bg1"/>
                </a:solidFill>
              </a:rPr>
              <a:t>Bolaget ägs av Stockholms stad och har två dotterbolag, </a:t>
            </a:r>
            <a:br>
              <a:rPr lang="sv-SE" sz="1200" dirty="0">
                <a:solidFill>
                  <a:schemeClr val="bg1"/>
                </a:solidFill>
              </a:rPr>
            </a:br>
            <a:r>
              <a:rPr lang="sv-SE" sz="1200" dirty="0" err="1">
                <a:solidFill>
                  <a:schemeClr val="bg1"/>
                </a:solidFill>
              </a:rPr>
              <a:t>Invest</a:t>
            </a:r>
            <a:r>
              <a:rPr lang="sv-SE" sz="1200" dirty="0">
                <a:solidFill>
                  <a:schemeClr val="bg1"/>
                </a:solidFill>
              </a:rPr>
              <a:t> Stockholm och Visit Stockholm.</a:t>
            </a:r>
          </a:p>
          <a:p>
            <a:r>
              <a:rPr lang="sv-SE" sz="1200" dirty="0">
                <a:solidFill>
                  <a:schemeClr val="bg1"/>
                </a:solidFill>
              </a:rPr>
              <a:t>Samtliga rapporter finns tillgängliga på </a:t>
            </a:r>
            <a:r>
              <a:rPr lang="sv-SE" sz="1200" u="sng" dirty="0">
                <a:solidFill>
                  <a:schemeClr val="bg1"/>
                </a:solidFill>
                <a:hlinkClick r:id="rId3">
                  <a:extLst>
                    <a:ext uri="{A12FA001-AC4F-418D-AE19-62706E023703}">
                      <ahyp:hlinkClr xmlns:ahyp="http://schemas.microsoft.com/office/drawing/2018/hyperlinkcolor" xmlns="" val="tx"/>
                    </a:ext>
                  </a:extLst>
                </a:hlinkClick>
              </a:rPr>
              <a:t>https://stockholmbusinessalliance.se/material/?cat=konjunkturrapporter</a:t>
            </a:r>
            <a:endParaRPr lang="sv-SE" sz="1200" u="sng" dirty="0">
              <a:solidFill>
                <a:schemeClr val="bg1"/>
              </a:solidFill>
            </a:endParaRPr>
          </a:p>
          <a:p>
            <a:r>
              <a:rPr lang="sv-SE" sz="1200" dirty="0">
                <a:solidFill>
                  <a:schemeClr val="bg1"/>
                </a:solidFill>
              </a:rPr>
              <a:t>Frågor kan ställas till </a:t>
            </a:r>
            <a:r>
              <a:rPr lang="sv-SE" sz="1200" dirty="0" smtClean="0">
                <a:solidFill>
                  <a:schemeClr val="bg1"/>
                </a:solidFill>
              </a:rPr>
              <a:t>Viktor Gustafsson på </a:t>
            </a:r>
            <a:r>
              <a:rPr lang="sv-SE" sz="1200" dirty="0" err="1">
                <a:solidFill>
                  <a:schemeClr val="bg1"/>
                </a:solidFill>
              </a:rPr>
              <a:t>Invest</a:t>
            </a:r>
            <a:r>
              <a:rPr lang="sv-SE" sz="1200" dirty="0">
                <a:solidFill>
                  <a:schemeClr val="bg1"/>
                </a:solidFill>
              </a:rPr>
              <a:t> Stockholm. </a:t>
            </a:r>
          </a:p>
          <a:p>
            <a:r>
              <a:rPr lang="sv-SE" sz="1200" dirty="0">
                <a:solidFill>
                  <a:schemeClr val="bg1"/>
                </a:solidFill>
              </a:rPr>
              <a:t>Ansvarig utgivare: Staffan Ingvarsson, VD Stockholm Business Region</a:t>
            </a:r>
          </a:p>
          <a:p>
            <a:r>
              <a:rPr lang="sv-SE" sz="1200" dirty="0">
                <a:solidFill>
                  <a:schemeClr val="bg1"/>
                </a:solidFill>
              </a:rPr>
              <a:t>Stockholm Business Region </a:t>
            </a:r>
            <a:br>
              <a:rPr lang="sv-SE" sz="1200" dirty="0">
                <a:solidFill>
                  <a:schemeClr val="bg1"/>
                </a:solidFill>
              </a:rPr>
            </a:br>
            <a:r>
              <a:rPr lang="sv-SE" sz="1200" dirty="0">
                <a:solidFill>
                  <a:schemeClr val="bg1"/>
                </a:solidFill>
              </a:rPr>
              <a:t>P.O. Box 16282 </a:t>
            </a:r>
            <a:br>
              <a:rPr lang="sv-SE" sz="1200" dirty="0">
                <a:solidFill>
                  <a:schemeClr val="bg1"/>
                </a:solidFill>
              </a:rPr>
            </a:br>
            <a:r>
              <a:rPr lang="sv-SE" sz="1200" dirty="0">
                <a:solidFill>
                  <a:schemeClr val="bg1"/>
                </a:solidFill>
              </a:rPr>
              <a:t>SE-103 25 Stockholm, Sweden </a:t>
            </a:r>
            <a:br>
              <a:rPr lang="sv-SE" sz="1200" dirty="0">
                <a:solidFill>
                  <a:schemeClr val="bg1"/>
                </a:solidFill>
              </a:rPr>
            </a:br>
            <a:r>
              <a:rPr lang="sv-SE" sz="1200" dirty="0">
                <a:solidFill>
                  <a:schemeClr val="bg1"/>
                </a:solidFill>
              </a:rPr>
              <a:t>Telefon + 46 8 508 280 00 </a:t>
            </a:r>
            <a:br>
              <a:rPr lang="sv-SE" sz="1200" dirty="0">
                <a:solidFill>
                  <a:schemeClr val="bg1"/>
                </a:solidFill>
              </a:rPr>
            </a:br>
            <a:r>
              <a:rPr lang="sv-SE" sz="1200" dirty="0">
                <a:solidFill>
                  <a:schemeClr val="bg1"/>
                </a:solidFill>
              </a:rPr>
              <a:t>www.visitstockholm.com </a:t>
            </a:r>
            <a:br>
              <a:rPr lang="sv-SE" sz="1200" dirty="0">
                <a:solidFill>
                  <a:schemeClr val="bg1"/>
                </a:solidFill>
              </a:rPr>
            </a:br>
            <a:r>
              <a:rPr lang="sv-SE" sz="1200" dirty="0">
                <a:solidFill>
                  <a:schemeClr val="bg1"/>
                </a:solidFill>
              </a:rPr>
              <a:t>www.investstockholm.com </a:t>
            </a:r>
            <a:br>
              <a:rPr lang="sv-SE" sz="1200" dirty="0">
                <a:solidFill>
                  <a:schemeClr val="bg1"/>
                </a:solidFill>
              </a:rPr>
            </a:br>
            <a:r>
              <a:rPr lang="sv-SE" sz="1200" dirty="0">
                <a:solidFill>
                  <a:schemeClr val="bg1"/>
                </a:solidFill>
              </a:rPr>
              <a:t>www.stockholmbusinessregion.se </a:t>
            </a:r>
          </a:p>
        </p:txBody>
      </p:sp>
      <p:sp>
        <p:nvSpPr>
          <p:cNvPr id="4" name="Rubrik 3">
            <a:extLst>
              <a:ext uri="{FF2B5EF4-FFF2-40B4-BE49-F238E27FC236}">
                <a16:creationId xmlns:a16="http://schemas.microsoft.com/office/drawing/2014/main" id="{62BF7A97-3214-47AD-BB39-30A1CB8B5129}"/>
              </a:ext>
            </a:extLst>
          </p:cNvPr>
          <p:cNvSpPr>
            <a:spLocks noGrp="1"/>
          </p:cNvSpPr>
          <p:nvPr>
            <p:ph type="title"/>
          </p:nvPr>
        </p:nvSpPr>
        <p:spPr>
          <a:xfrm>
            <a:off x="475358" y="351607"/>
            <a:ext cx="5296792" cy="1113955"/>
          </a:xfrm>
        </p:spPr>
        <p:txBody>
          <a:bodyPr/>
          <a:lstStyle/>
          <a:p>
            <a:r>
              <a:rPr lang="sv-SE" dirty="0">
                <a:solidFill>
                  <a:schemeClr val="bg1"/>
                </a:solidFill>
              </a:rPr>
              <a:t>Stockholm Business Region</a:t>
            </a:r>
          </a:p>
        </p:txBody>
      </p:sp>
      <p:pic>
        <p:nvPicPr>
          <p:cNvPr id="9" name="Bildobjekt 8">
            <a:extLst>
              <a:ext uri="{FF2B5EF4-FFF2-40B4-BE49-F238E27FC236}">
                <a16:creationId xmlns:a16="http://schemas.microsoft.com/office/drawing/2014/main" id="{A14EF21B-B8D3-4355-8DC4-91F4F5847D72}"/>
              </a:ext>
            </a:extLst>
          </p:cNvPr>
          <p:cNvPicPr>
            <a:picLocks noChangeAspect="1"/>
          </p:cNvPicPr>
          <p:nvPr/>
        </p:nvPicPr>
        <p:blipFill>
          <a:blip r:embed="rId4"/>
          <a:stretch>
            <a:fillRect/>
          </a:stretch>
        </p:blipFill>
        <p:spPr>
          <a:xfrm>
            <a:off x="6429375" y="19524"/>
            <a:ext cx="6244640" cy="6818952"/>
          </a:xfrm>
          <a:prstGeom prst="rect">
            <a:avLst/>
          </a:prstGeom>
        </p:spPr>
      </p:pic>
    </p:spTree>
    <p:extLst>
      <p:ext uri="{BB962C8B-B14F-4D97-AF65-F5344CB8AC3E}">
        <p14:creationId xmlns:p14="http://schemas.microsoft.com/office/powerpoint/2010/main" val="23525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utomhus, väg, träd, byggnad&#10;&#10;Automatiskt genererad beskrivning">
            <a:extLst>
              <a:ext uri="{FF2B5EF4-FFF2-40B4-BE49-F238E27FC236}">
                <a16:creationId xmlns:a16="http://schemas.microsoft.com/office/drawing/2014/main" id="{6CB7CA6F-28EC-49C0-864A-15BEE0B2AB6F}"/>
              </a:ext>
            </a:extLst>
          </p:cNvPr>
          <p:cNvPicPr>
            <a:picLocks noGrp="1" noChangeAspect="1"/>
          </p:cNvPicPr>
          <p:nvPr>
            <p:ph type="pic" sz="quarter" idx="13"/>
          </p:nvPr>
        </p:nvPicPr>
        <p:blipFill>
          <a:blip r:embed="rId2"/>
          <a:srcRect t="2468" b="2468"/>
          <a:stretch>
            <a:fillRect/>
          </a:stretch>
        </p:blipFill>
        <p:spPr/>
      </p:pic>
      <p:sp>
        <p:nvSpPr>
          <p:cNvPr id="2" name="Platshållare för innehåll 1">
            <a:extLst>
              <a:ext uri="{FF2B5EF4-FFF2-40B4-BE49-F238E27FC236}">
                <a16:creationId xmlns:a16="http://schemas.microsoft.com/office/drawing/2014/main" id="{D1F8F9E8-EABC-4D65-941B-F81F9B6A1FCA}"/>
              </a:ext>
            </a:extLst>
          </p:cNvPr>
          <p:cNvSpPr>
            <a:spLocks noGrp="1"/>
          </p:cNvSpPr>
          <p:nvPr>
            <p:ph sz="half" idx="1"/>
          </p:nvPr>
        </p:nvSpPr>
        <p:spPr>
          <a:xfrm>
            <a:off x="6515133" y="980143"/>
            <a:ext cx="5081631" cy="3744355"/>
          </a:xfrm>
        </p:spPr>
        <p:txBody>
          <a:bodyPr/>
          <a:lstStyle/>
          <a:p>
            <a:pPr>
              <a:spcAft>
                <a:spcPts val="800"/>
              </a:spcAft>
            </a:pPr>
            <a:r>
              <a:rPr lang="sv-SE" sz="1100" b="1" dirty="0">
                <a:effectLst/>
                <a:ea typeface="Minion Pro" panose="02040503050201020203" pitchFamily="18" charset="0"/>
                <a:cs typeface="Times New Roman" panose="02020603050405020304" pitchFamily="18" charset="0"/>
              </a:rPr>
              <a:t>Återhämtningen sedan Covid-19 pandemin har under det första kvartalet 2022 varit stark.  Under det första kvartalet 2022 fortsätter återhämtningen vilket i synnerhet syns på arbetsmarknaden där arbetslösheten sjunker och sysselsättningen stiger. Vi kan också se att fler jobb utannonseras. För näringslivets del kan vi konstatera en viss återhämtning inom besöks- och turistnäring och att antalet nystartade företag per företagskonkurs ökar. Köpkraften ökar generellt på grund av en stigande lönesumma under perioden. Ett orosmoment är den stigande inflationen och medföljande ränteökningar och hur det kommer påverka ekonomin framgent.</a:t>
            </a:r>
            <a:endParaRPr lang="sv-SE" sz="1100" dirty="0">
              <a:effectLst/>
              <a:ea typeface="Minion Pro" panose="02040503050201020203" pitchFamily="18" charset="0"/>
              <a:cs typeface="Times New Roman" panose="02020603050405020304" pitchFamily="18" charset="0"/>
            </a:endParaRPr>
          </a:p>
          <a:p>
            <a:pPr>
              <a:spcAft>
                <a:spcPts val="800"/>
              </a:spcAft>
            </a:pPr>
            <a:r>
              <a:rPr lang="sv-SE" sz="1100" dirty="0">
                <a:effectLst/>
                <a:ea typeface="Minion Pro" panose="02040503050201020203" pitchFamily="18" charset="0"/>
                <a:cs typeface="Times New Roman" panose="02020603050405020304" pitchFamily="18" charset="0"/>
              </a:rPr>
              <a:t>Lönesumman i privat sektor ökade med 4,7 procent jämfört med 2021 medan den totala lönesummaökningen var 5,8 procent. Utvecklingen av företagandet får sig däremot en törn under kvartalet och nyföretagandet minskar med 10 procent samtidigt som företagskonkurserna är oförändrade jämfört med 2021. Trots detta sker det en ökning av 13 nya företag per konkurs vilket innebär att antalet företag ändå blir fler i länet. Det går också att se en fortsatt återhämtning inom besöks- och turistnäring där de kommersiella övernattningarna ökar med 65 procent i länet och 70 procent i Örebro kommun.</a:t>
            </a:r>
            <a:br>
              <a:rPr lang="sv-SE" sz="1100" dirty="0">
                <a:effectLst/>
                <a:ea typeface="Minion Pro" panose="02040503050201020203" pitchFamily="18" charset="0"/>
                <a:cs typeface="Times New Roman" panose="02020603050405020304" pitchFamily="18" charset="0"/>
              </a:rPr>
            </a:br>
            <a:r>
              <a:rPr lang="sv-SE" sz="1100" dirty="0">
                <a:effectLst/>
                <a:ea typeface="Minion Pro" panose="02040503050201020203" pitchFamily="18" charset="0"/>
                <a:cs typeface="Times New Roman" panose="02020603050405020304" pitchFamily="18" charset="0"/>
              </a:rPr>
              <a:t/>
            </a:r>
            <a:br>
              <a:rPr lang="sv-SE" sz="1100" dirty="0">
                <a:effectLst/>
                <a:ea typeface="Minion Pro" panose="02040503050201020203" pitchFamily="18" charset="0"/>
                <a:cs typeface="Times New Roman" panose="02020603050405020304" pitchFamily="18" charset="0"/>
              </a:rPr>
            </a:br>
            <a:r>
              <a:rPr lang="sv-SE" sz="1100" dirty="0">
                <a:effectLst/>
                <a:ea typeface="Minion Pro" panose="02040503050201020203" pitchFamily="18" charset="0"/>
                <a:cs typeface="Times New Roman" panose="02020603050405020304" pitchFamily="18" charset="0"/>
              </a:rPr>
              <a:t>I likhet med Stockholmsregionen som helhet fortsätter även återhämtningen på arbetsmarknaden även detta kvartal. Arbetslösheten fortsätter att sjunka med 1,1 procentenheter samtidigt som sysselsättningen ökar med 2,3 procent eller 3 300 personer. Antalet lediga jobb fortsätter också att öka och under kvartalet listades drygt 14 000 nya lediga jobb. Däremot tredubblas varslen i Örebro län under kvartalet.</a:t>
            </a:r>
            <a:br>
              <a:rPr lang="sv-SE" sz="1100" dirty="0">
                <a:effectLst/>
                <a:ea typeface="Minion Pro" panose="02040503050201020203" pitchFamily="18" charset="0"/>
                <a:cs typeface="Times New Roman" panose="02020603050405020304" pitchFamily="18" charset="0"/>
              </a:rPr>
            </a:br>
            <a:r>
              <a:rPr lang="sv-SE" sz="1100" dirty="0">
                <a:effectLst/>
                <a:ea typeface="Minion Pro" panose="02040503050201020203" pitchFamily="18" charset="0"/>
                <a:cs typeface="Times New Roman" panose="02020603050405020304" pitchFamily="18" charset="0"/>
              </a:rPr>
              <a:t/>
            </a:r>
            <a:br>
              <a:rPr lang="sv-SE" sz="1100" dirty="0">
                <a:effectLst/>
                <a:ea typeface="Minion Pro" panose="02040503050201020203" pitchFamily="18" charset="0"/>
                <a:cs typeface="Times New Roman" panose="02020603050405020304" pitchFamily="18" charset="0"/>
              </a:rPr>
            </a:br>
            <a:r>
              <a:rPr lang="sv-SE" sz="1100" dirty="0">
                <a:effectLst/>
                <a:ea typeface="Minion Pro" panose="02040503050201020203" pitchFamily="18" charset="0"/>
                <a:cs typeface="Times New Roman" panose="02020603050405020304" pitchFamily="18" charset="0"/>
              </a:rPr>
              <a:t>Antalet invånare ökade med 0,4 procent på länsnivå, vilket är något lägre än genomsnittet för hela landet. En liknande utveckling syns i Örebro kommun. Antalet påbörjade lägenheter minskar under kvartalet både i Örebro län och kommun.</a:t>
            </a:r>
          </a:p>
          <a:p>
            <a:r>
              <a:rPr lang="sv-SE" sz="1100" dirty="0"/>
              <a:t>Staffan Ingvarsson</a:t>
            </a:r>
            <a:br>
              <a:rPr lang="sv-SE" sz="1100" dirty="0"/>
            </a:br>
            <a:r>
              <a:rPr lang="sv-SE" sz="1100" dirty="0"/>
              <a:t>VD Stockholm Business Region</a:t>
            </a:r>
          </a:p>
          <a:p>
            <a:endParaRPr lang="sv-SE" dirty="0"/>
          </a:p>
        </p:txBody>
      </p:sp>
      <p:sp>
        <p:nvSpPr>
          <p:cNvPr id="4" name="Rubrik 3">
            <a:extLst>
              <a:ext uri="{FF2B5EF4-FFF2-40B4-BE49-F238E27FC236}">
                <a16:creationId xmlns:a16="http://schemas.microsoft.com/office/drawing/2014/main" id="{93EB36B5-4A72-4230-BF50-BF5AF08FBDCB}"/>
              </a:ext>
            </a:extLst>
          </p:cNvPr>
          <p:cNvSpPr>
            <a:spLocks noGrp="1"/>
          </p:cNvSpPr>
          <p:nvPr>
            <p:ph type="title"/>
          </p:nvPr>
        </p:nvSpPr>
        <p:spPr>
          <a:xfrm>
            <a:off x="6512137" y="-203138"/>
            <a:ext cx="4951381" cy="1113955"/>
          </a:xfrm>
        </p:spPr>
        <p:txBody>
          <a:bodyPr/>
          <a:lstStyle/>
          <a:p>
            <a:r>
              <a:rPr lang="sv-SE" sz="2800" dirty="0"/>
              <a:t>Återhämtning</a:t>
            </a:r>
          </a:p>
        </p:txBody>
      </p:sp>
      <p:sp>
        <p:nvSpPr>
          <p:cNvPr id="13" name="Platshållare för text 12">
            <a:extLst>
              <a:ext uri="{FF2B5EF4-FFF2-40B4-BE49-F238E27FC236}">
                <a16:creationId xmlns:a16="http://schemas.microsoft.com/office/drawing/2014/main" id="{08C2CC2A-24E6-4A09-93DC-BB09A5E1AF0C}"/>
              </a:ext>
            </a:extLst>
          </p:cNvPr>
          <p:cNvSpPr>
            <a:spLocks noGrp="1"/>
          </p:cNvSpPr>
          <p:nvPr>
            <p:ph type="body" sz="quarter" idx="14"/>
          </p:nvPr>
        </p:nvSpPr>
        <p:spPr/>
        <p:txBody>
          <a:bodyPr/>
          <a:lstStyle/>
          <a:p>
            <a:endParaRPr lang="sv-SE"/>
          </a:p>
        </p:txBody>
      </p:sp>
      <p:sp>
        <p:nvSpPr>
          <p:cNvPr id="3" name="textruta 2">
            <a:extLst>
              <a:ext uri="{FF2B5EF4-FFF2-40B4-BE49-F238E27FC236}">
                <a16:creationId xmlns:a16="http://schemas.microsoft.com/office/drawing/2014/main" id="{8FDA5FA1-75C1-4499-A907-6FA66F947740}"/>
              </a:ext>
            </a:extLst>
          </p:cNvPr>
          <p:cNvSpPr txBox="1"/>
          <p:nvPr/>
        </p:nvSpPr>
        <p:spPr>
          <a:xfrm>
            <a:off x="334963" y="1095375"/>
            <a:ext cx="5390537" cy="4730716"/>
          </a:xfrm>
          <a:prstGeom prst="rect">
            <a:avLst/>
          </a:prstGeom>
          <a:solidFill>
            <a:srgbClr val="FFFFFF">
              <a:alpha val="69804"/>
            </a:srgbClr>
          </a:solidFill>
        </p:spPr>
        <p:txBody>
          <a:bodyPr wrap="square" lIns="216000" tIns="216000" rtlCol="0">
            <a:noAutofit/>
          </a:bodyPr>
          <a:lstStyle/>
          <a:p>
            <a:r>
              <a:rPr lang="sv-SE" sz="2000" b="1" dirty="0">
                <a:latin typeface="+mj-lt"/>
                <a:ea typeface="+mj-ea"/>
                <a:cs typeface="+mj-cs"/>
              </a:rPr>
              <a:t>Konjunkturläget i Örebro, 2022 kv1</a:t>
            </a:r>
          </a:p>
        </p:txBody>
      </p:sp>
      <p:sp>
        <p:nvSpPr>
          <p:cNvPr id="20" name="textruta 19">
            <a:extLst>
              <a:ext uri="{FF2B5EF4-FFF2-40B4-BE49-F238E27FC236}">
                <a16:creationId xmlns:a16="http://schemas.microsoft.com/office/drawing/2014/main" id="{7639E258-AF04-43C4-8A3B-454C3E512DD0}"/>
              </a:ext>
            </a:extLst>
          </p:cNvPr>
          <p:cNvSpPr txBox="1"/>
          <p:nvPr/>
        </p:nvSpPr>
        <p:spPr>
          <a:xfrm>
            <a:off x="515920" y="5484220"/>
            <a:ext cx="2731838" cy="200055"/>
          </a:xfrm>
          <a:prstGeom prst="rect">
            <a:avLst/>
          </a:prstGeom>
          <a:noFill/>
        </p:spPr>
        <p:txBody>
          <a:bodyPr wrap="none" rtlCol="0">
            <a:spAutoFit/>
          </a:bodyPr>
          <a:lstStyle/>
          <a:p>
            <a:r>
              <a:rPr lang="sv-SE" sz="700" dirty="0">
                <a:latin typeface="Arial" panose="020B0604020202020204" pitchFamily="34" charset="0"/>
                <a:cs typeface="Arial" panose="020B0604020202020204" pitchFamily="34" charset="0"/>
              </a:rPr>
              <a:t>* Förändring i arbetslösheten visas i procentenheter, ej i procent</a:t>
            </a:r>
          </a:p>
        </p:txBody>
      </p:sp>
      <p:graphicFrame>
        <p:nvGraphicFramePr>
          <p:cNvPr id="56" name="Tabell 55">
            <a:extLst>
              <a:ext uri="{FF2B5EF4-FFF2-40B4-BE49-F238E27FC236}">
                <a16:creationId xmlns:a16="http://schemas.microsoft.com/office/drawing/2014/main" id="{D64EFD05-09B5-4F38-BEDF-3F0BBA874482}"/>
              </a:ext>
            </a:extLst>
          </p:cNvPr>
          <p:cNvGraphicFramePr>
            <a:graphicFrameLocks noGrp="1"/>
          </p:cNvGraphicFramePr>
          <p:nvPr>
            <p:extLst>
              <p:ext uri="{D42A27DB-BD31-4B8C-83A1-F6EECF244321}">
                <p14:modId xmlns:p14="http://schemas.microsoft.com/office/powerpoint/2010/main" val="2323571842"/>
              </p:ext>
            </p:extLst>
          </p:nvPr>
        </p:nvGraphicFramePr>
        <p:xfrm>
          <a:off x="595236" y="1628775"/>
          <a:ext cx="4869990" cy="3792277"/>
        </p:xfrm>
        <a:graphic>
          <a:graphicData uri="http://schemas.openxmlformats.org/drawingml/2006/table">
            <a:tbl>
              <a:tblPr bandRow="1"/>
              <a:tblGrid>
                <a:gridCol w="1519190">
                  <a:extLst>
                    <a:ext uri="{9D8B030D-6E8A-4147-A177-3AD203B41FA5}">
                      <a16:colId xmlns:a16="http://schemas.microsoft.com/office/drawing/2014/main" val="3610426340"/>
                    </a:ext>
                  </a:extLst>
                </a:gridCol>
                <a:gridCol w="751172">
                  <a:extLst>
                    <a:ext uri="{9D8B030D-6E8A-4147-A177-3AD203B41FA5}">
                      <a16:colId xmlns:a16="http://schemas.microsoft.com/office/drawing/2014/main" val="1013583586"/>
                    </a:ext>
                  </a:extLst>
                </a:gridCol>
                <a:gridCol w="721696">
                  <a:extLst>
                    <a:ext uri="{9D8B030D-6E8A-4147-A177-3AD203B41FA5}">
                      <a16:colId xmlns:a16="http://schemas.microsoft.com/office/drawing/2014/main" val="1781218869"/>
                    </a:ext>
                  </a:extLst>
                </a:gridCol>
                <a:gridCol w="250392">
                  <a:extLst>
                    <a:ext uri="{9D8B030D-6E8A-4147-A177-3AD203B41FA5}">
                      <a16:colId xmlns:a16="http://schemas.microsoft.com/office/drawing/2014/main" val="3978909767"/>
                    </a:ext>
                  </a:extLst>
                </a:gridCol>
                <a:gridCol w="751172">
                  <a:extLst>
                    <a:ext uri="{9D8B030D-6E8A-4147-A177-3AD203B41FA5}">
                      <a16:colId xmlns:a16="http://schemas.microsoft.com/office/drawing/2014/main" val="2834698736"/>
                    </a:ext>
                  </a:extLst>
                </a:gridCol>
                <a:gridCol w="625976">
                  <a:extLst>
                    <a:ext uri="{9D8B030D-6E8A-4147-A177-3AD203B41FA5}">
                      <a16:colId xmlns:a16="http://schemas.microsoft.com/office/drawing/2014/main" val="3716900473"/>
                    </a:ext>
                  </a:extLst>
                </a:gridCol>
                <a:gridCol w="250392">
                  <a:extLst>
                    <a:ext uri="{9D8B030D-6E8A-4147-A177-3AD203B41FA5}">
                      <a16:colId xmlns:a16="http://schemas.microsoft.com/office/drawing/2014/main" val="2306815657"/>
                    </a:ext>
                  </a:extLst>
                </a:gridCol>
              </a:tblGrid>
              <a:tr h="227982">
                <a:tc>
                  <a:txBody>
                    <a:bodyPr/>
                    <a:lstStyle/>
                    <a:p>
                      <a:pPr algn="l" fontAlgn="b"/>
                      <a:r>
                        <a:rPr lang="sv-SE" sz="700" b="0" i="0" u="none" strike="noStrike" dirty="0">
                          <a:solidFill>
                            <a:srgbClr val="000000"/>
                          </a:solidFill>
                          <a:effectLst/>
                          <a:latin typeface="Arial" panose="020B0604020202020204" pitchFamily="34" charset="0"/>
                        </a:rPr>
                        <a:t> </a:t>
                      </a:r>
                    </a:p>
                  </a:txBody>
                  <a:tcPr marL="8764" marR="8764" marT="876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sv-SE" sz="800" b="1" dirty="0">
                          <a:latin typeface="+mj-lt"/>
                          <a:cs typeface="Arial" panose="020B0604020202020204" pitchFamily="34" charset="0"/>
                        </a:rPr>
                        <a:t>Örebro län</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gridSpan="3">
                  <a:txBody>
                    <a:bodyPr/>
                    <a:lstStyle/>
                    <a:p>
                      <a:pPr algn="ctr"/>
                      <a:r>
                        <a:rPr lang="sv-SE" sz="800" b="1" dirty="0">
                          <a:latin typeface="+mj-lt"/>
                          <a:cs typeface="Arial" panose="020B0604020202020204" pitchFamily="34" charset="0"/>
                        </a:rPr>
                        <a:t>Örebro kommun</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540125105"/>
                  </a:ext>
                </a:extLst>
              </a:tr>
              <a:tr h="268623">
                <a:tc rowSpan="2">
                  <a:txBody>
                    <a:bodyPr/>
                    <a:lstStyle/>
                    <a:p>
                      <a:pPr algn="l" rtl="0" fontAlgn="b"/>
                      <a:r>
                        <a:rPr lang="sv-SE" sz="800" b="1" i="0" u="none" strike="noStrike" dirty="0">
                          <a:solidFill>
                            <a:srgbClr val="000000"/>
                          </a:solidFill>
                          <a:effectLst/>
                          <a:latin typeface="Futura Std Book" panose="020B0502020204020303" pitchFamily="34" charset="0"/>
                        </a:rPr>
                        <a:t>Nyckeltal</a:t>
                      </a:r>
                    </a:p>
                  </a:txBody>
                  <a:tcPr marL="8764" marR="8764" marT="876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800" b="0" i="0" u="none" strike="noStrike" dirty="0">
                          <a:solidFill>
                            <a:srgbClr val="000000"/>
                          </a:solidFill>
                          <a:effectLst/>
                          <a:latin typeface="Futura Std Book" panose="020B0502020204020303" pitchFamily="34" charset="0"/>
                        </a:rPr>
                        <a:t>Värde </a:t>
                      </a:r>
                      <a:r>
                        <a:rPr lang="sv-SE" sz="800" b="0" kern="1200" dirty="0">
                          <a:solidFill>
                            <a:schemeClr val="tx1"/>
                          </a:solidFill>
                          <a:latin typeface="+mn-lt"/>
                          <a:ea typeface="+mn-ea"/>
                          <a:cs typeface="+mn-cs"/>
                        </a:rPr>
                        <a:t>2022 kv1</a:t>
                      </a:r>
                      <a:endParaRPr lang="sv-SE" sz="800" b="0" i="0" u="none" strike="noStrike" dirty="0">
                        <a:solidFill>
                          <a:srgbClr val="000000"/>
                        </a:solidFill>
                        <a:effectLst/>
                        <a:latin typeface="Futura Std Book" panose="020B0502020204020303" pitchFamily="34" charset="0"/>
                      </a:endParaRPr>
                    </a:p>
                    <a:p>
                      <a:pPr algn="ctr" rtl="0"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800" b="0" i="0" u="none" strike="noStrike" dirty="0">
                          <a:solidFill>
                            <a:srgbClr val="000000"/>
                          </a:solidFill>
                          <a:effectLst/>
                          <a:latin typeface="Futura Std Book" panose="020B0502020204020303" pitchFamily="34" charset="0"/>
                        </a:rPr>
                        <a:t>Värde 2022 kv1</a:t>
                      </a:r>
                    </a:p>
                    <a:p>
                      <a:pPr algn="ctr" rtl="0"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263608711"/>
                  </a:ext>
                </a:extLst>
              </a:tr>
              <a:tr h="227982">
                <a:tc v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dirty="0">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843191210"/>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Lönesumma privat sektor (mdkr)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070590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 företag</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47179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Företagskonkurser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84990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Sysselsatta</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145 300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7585936"/>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Nyanmälda platser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14 166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7 626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2742132"/>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Varsel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777256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Arbetslöshet (%)</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-1,1 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-1,2 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383692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Befolkning (tusental)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307,0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157,0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44701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Påbörjade lägenheter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3697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Kommersiella övernattningar (tusental)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1100" b="0" i="0" u="none" strike="noStrike" dirty="0">
                          <a:solidFill>
                            <a:srgbClr val="000000"/>
                          </a:solidFill>
                          <a:effectLst/>
                          <a:latin typeface="Calibri" panose="020F0502020204030204" pitchFamily="34" charset="0"/>
                        </a:rPr>
                        <a:t> </a:t>
                      </a: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222382660"/>
                  </a:ext>
                </a:extLst>
              </a:tr>
            </a:tbl>
          </a:graphicData>
        </a:graphic>
      </p:graphicFrame>
      <p:pic>
        <p:nvPicPr>
          <p:cNvPr id="10" name="Bild 9" descr="Spela upp">
            <a:extLst>
              <a:ext uri="{FF2B5EF4-FFF2-40B4-BE49-F238E27FC236}">
                <a16:creationId xmlns:a16="http://schemas.microsoft.com/office/drawing/2014/main" id="{AD724967-8311-4C95-A6D2-2C32ADD87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a:off x="3610764" y="2459114"/>
            <a:ext cx="180000" cy="180000"/>
          </a:xfrm>
          <a:prstGeom prst="rect">
            <a:avLst/>
          </a:prstGeom>
        </p:spPr>
      </p:pic>
      <p:pic>
        <p:nvPicPr>
          <p:cNvPr id="14" name="Bild 13" descr="Spela upp">
            <a:extLst>
              <a:ext uri="{FF2B5EF4-FFF2-40B4-BE49-F238E27FC236}">
                <a16:creationId xmlns:a16="http://schemas.microsoft.com/office/drawing/2014/main" id="{2D930473-EEB9-46DD-B269-C149C6B06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flipV="1">
            <a:off x="3610765" y="2752789"/>
            <a:ext cx="180000" cy="180000"/>
          </a:xfrm>
          <a:prstGeom prst="rect">
            <a:avLst/>
          </a:prstGeom>
        </p:spPr>
      </p:pic>
      <p:pic>
        <p:nvPicPr>
          <p:cNvPr id="17" name="Bild 16" descr="Spela upp">
            <a:extLst>
              <a:ext uri="{FF2B5EF4-FFF2-40B4-BE49-F238E27FC236}">
                <a16:creationId xmlns:a16="http://schemas.microsoft.com/office/drawing/2014/main" id="{27B3E46F-DCAB-4554-8E5B-20537A1283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flipV="1">
            <a:off x="3612243" y="3658981"/>
            <a:ext cx="180000" cy="180000"/>
          </a:xfrm>
          <a:prstGeom prst="rect">
            <a:avLst/>
          </a:prstGeom>
        </p:spPr>
      </p:pic>
      <p:pic>
        <p:nvPicPr>
          <p:cNvPr id="18" name="Bild 17" descr="Spela upp">
            <a:extLst>
              <a:ext uri="{FF2B5EF4-FFF2-40B4-BE49-F238E27FC236}">
                <a16:creationId xmlns:a16="http://schemas.microsoft.com/office/drawing/2014/main" id="{9231B48D-402C-4E26-A36A-61AFDBB16E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a:off x="3610764" y="3961045"/>
            <a:ext cx="180000" cy="180000"/>
          </a:xfrm>
          <a:prstGeom prst="rect">
            <a:avLst/>
          </a:prstGeom>
        </p:spPr>
      </p:pic>
      <p:pic>
        <p:nvPicPr>
          <p:cNvPr id="19" name="Bild 18" descr="Spela upp">
            <a:extLst>
              <a:ext uri="{FF2B5EF4-FFF2-40B4-BE49-F238E27FC236}">
                <a16:creationId xmlns:a16="http://schemas.microsoft.com/office/drawing/2014/main" id="{131CB75C-EB48-4402-8B79-E09DEBE4B5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5400000">
            <a:off x="3610764" y="4263109"/>
            <a:ext cx="180000" cy="180000"/>
          </a:xfrm>
          <a:prstGeom prst="rect">
            <a:avLst/>
          </a:prstGeom>
        </p:spPr>
      </p:pic>
      <p:pic>
        <p:nvPicPr>
          <p:cNvPr id="21" name="Bild 20" descr="Spela upp">
            <a:extLst>
              <a:ext uri="{FF2B5EF4-FFF2-40B4-BE49-F238E27FC236}">
                <a16:creationId xmlns:a16="http://schemas.microsoft.com/office/drawing/2014/main" id="{8F2AF943-42AD-4E1D-84BB-06AE9AF24C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a:off x="3610764" y="4565173"/>
            <a:ext cx="180000" cy="180000"/>
          </a:xfrm>
          <a:prstGeom prst="rect">
            <a:avLst/>
          </a:prstGeom>
        </p:spPr>
      </p:pic>
      <p:pic>
        <p:nvPicPr>
          <p:cNvPr id="22" name="Bild 21" descr="Spela upp">
            <a:extLst>
              <a:ext uri="{FF2B5EF4-FFF2-40B4-BE49-F238E27FC236}">
                <a16:creationId xmlns:a16="http://schemas.microsoft.com/office/drawing/2014/main" id="{F660EFC1-EBED-49D6-B306-89BD9468E3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flipV="1">
            <a:off x="3610764" y="4867237"/>
            <a:ext cx="180000" cy="180000"/>
          </a:xfrm>
          <a:prstGeom prst="rect">
            <a:avLst/>
          </a:prstGeom>
        </p:spPr>
      </p:pic>
      <p:pic>
        <p:nvPicPr>
          <p:cNvPr id="23" name="Bild 22" descr="Spela upp">
            <a:extLst>
              <a:ext uri="{FF2B5EF4-FFF2-40B4-BE49-F238E27FC236}">
                <a16:creationId xmlns:a16="http://schemas.microsoft.com/office/drawing/2014/main" id="{F1E6E53C-5EBC-4004-B688-497473E3E9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a:off x="3610764" y="5169301"/>
            <a:ext cx="180000" cy="180000"/>
          </a:xfrm>
          <a:prstGeom prst="rect">
            <a:avLst/>
          </a:prstGeom>
        </p:spPr>
      </p:pic>
      <p:pic>
        <p:nvPicPr>
          <p:cNvPr id="25" name="Bild 24" descr="Spela upp">
            <a:extLst>
              <a:ext uri="{FF2B5EF4-FFF2-40B4-BE49-F238E27FC236}">
                <a16:creationId xmlns:a16="http://schemas.microsoft.com/office/drawing/2014/main" id="{397664AF-DA4F-4CB5-AAB4-B3BE1F1BDF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flipV="1">
            <a:off x="5240802" y="2752789"/>
            <a:ext cx="180000" cy="180000"/>
          </a:xfrm>
          <a:prstGeom prst="rect">
            <a:avLst/>
          </a:prstGeom>
        </p:spPr>
      </p:pic>
      <p:pic>
        <p:nvPicPr>
          <p:cNvPr id="26" name="Bild 25" descr="Spela upp">
            <a:extLst>
              <a:ext uri="{FF2B5EF4-FFF2-40B4-BE49-F238E27FC236}">
                <a16:creationId xmlns:a16="http://schemas.microsoft.com/office/drawing/2014/main" id="{D0C063CC-6C00-4C69-9F39-5EDDD461BA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V="1">
            <a:off x="5240801" y="3054853"/>
            <a:ext cx="180000" cy="180000"/>
          </a:xfrm>
          <a:prstGeom prst="rect">
            <a:avLst/>
          </a:prstGeom>
        </p:spPr>
      </p:pic>
      <p:pic>
        <p:nvPicPr>
          <p:cNvPr id="29" name="Bild 28" descr="Spela upp">
            <a:extLst>
              <a:ext uri="{FF2B5EF4-FFF2-40B4-BE49-F238E27FC236}">
                <a16:creationId xmlns:a16="http://schemas.microsoft.com/office/drawing/2014/main" id="{7AF57F5F-8455-47A1-833E-2B632EBEB9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a:off x="5240801" y="3961045"/>
            <a:ext cx="180000" cy="180000"/>
          </a:xfrm>
          <a:prstGeom prst="rect">
            <a:avLst/>
          </a:prstGeom>
        </p:spPr>
      </p:pic>
      <p:pic>
        <p:nvPicPr>
          <p:cNvPr id="30" name="Bild 29" descr="Spela upp">
            <a:extLst>
              <a:ext uri="{FF2B5EF4-FFF2-40B4-BE49-F238E27FC236}">
                <a16:creationId xmlns:a16="http://schemas.microsoft.com/office/drawing/2014/main" id="{1B17DDE4-2B77-4D6E-83A9-651C8AD161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5400000">
            <a:off x="5240801" y="4263109"/>
            <a:ext cx="180000" cy="180000"/>
          </a:xfrm>
          <a:prstGeom prst="rect">
            <a:avLst/>
          </a:prstGeom>
        </p:spPr>
      </p:pic>
      <p:pic>
        <p:nvPicPr>
          <p:cNvPr id="31" name="Bild 30" descr="Spela upp">
            <a:extLst>
              <a:ext uri="{FF2B5EF4-FFF2-40B4-BE49-F238E27FC236}">
                <a16:creationId xmlns:a16="http://schemas.microsoft.com/office/drawing/2014/main" id="{9DC8B3BE-622D-4DB4-8246-AD134D559F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a:off x="5240801" y="4565173"/>
            <a:ext cx="180000" cy="180000"/>
          </a:xfrm>
          <a:prstGeom prst="rect">
            <a:avLst/>
          </a:prstGeom>
        </p:spPr>
      </p:pic>
      <p:pic>
        <p:nvPicPr>
          <p:cNvPr id="32" name="Bild 31" descr="Spela upp">
            <a:extLst>
              <a:ext uri="{FF2B5EF4-FFF2-40B4-BE49-F238E27FC236}">
                <a16:creationId xmlns:a16="http://schemas.microsoft.com/office/drawing/2014/main" id="{861E190E-B908-4216-91B0-882FA2B735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flipV="1">
            <a:off x="5240801" y="4867237"/>
            <a:ext cx="180000" cy="180000"/>
          </a:xfrm>
          <a:prstGeom prst="rect">
            <a:avLst/>
          </a:prstGeom>
        </p:spPr>
      </p:pic>
      <p:pic>
        <p:nvPicPr>
          <p:cNvPr id="33" name="Bild 32" descr="Spela upp">
            <a:extLst>
              <a:ext uri="{FF2B5EF4-FFF2-40B4-BE49-F238E27FC236}">
                <a16:creationId xmlns:a16="http://schemas.microsoft.com/office/drawing/2014/main" id="{63A82AD0-8315-43D4-A756-48C3DEEDB7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a:off x="5240801" y="5169301"/>
            <a:ext cx="180000" cy="180000"/>
          </a:xfrm>
          <a:prstGeom prst="rect">
            <a:avLst/>
          </a:prstGeom>
        </p:spPr>
      </p:pic>
      <p:pic>
        <p:nvPicPr>
          <p:cNvPr id="27" name="Bild 26" descr="Spela upp">
            <a:extLst>
              <a:ext uri="{FF2B5EF4-FFF2-40B4-BE49-F238E27FC236}">
                <a16:creationId xmlns:a16="http://schemas.microsoft.com/office/drawing/2014/main" id="{C8B3A394-7F15-4DDE-9964-071425B526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flipV="1">
            <a:off x="5240801" y="3658981"/>
            <a:ext cx="180000" cy="180000"/>
          </a:xfrm>
          <a:prstGeom prst="rect">
            <a:avLst/>
          </a:prstGeom>
        </p:spPr>
      </p:pic>
      <p:pic>
        <p:nvPicPr>
          <p:cNvPr id="28" name="Bild 27" descr="Spela upp">
            <a:extLst>
              <a:ext uri="{FF2B5EF4-FFF2-40B4-BE49-F238E27FC236}">
                <a16:creationId xmlns:a16="http://schemas.microsoft.com/office/drawing/2014/main" id="{EEA271E2-B0D0-4F7C-A808-6EDEAE8E5A4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flipV="1">
            <a:off x="3617883" y="3041923"/>
            <a:ext cx="180000" cy="180000"/>
          </a:xfrm>
          <a:prstGeom prst="rect">
            <a:avLst/>
          </a:prstGeom>
        </p:spPr>
      </p:pic>
      <p:pic>
        <p:nvPicPr>
          <p:cNvPr id="34" name="Bild 33" descr="Spela upp">
            <a:extLst>
              <a:ext uri="{FF2B5EF4-FFF2-40B4-BE49-F238E27FC236}">
                <a16:creationId xmlns:a16="http://schemas.microsoft.com/office/drawing/2014/main" id="{B179D3A7-393D-AAAE-6ADF-F097A2235F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flipV="1">
            <a:off x="3610764" y="3331057"/>
            <a:ext cx="180000" cy="180000"/>
          </a:xfrm>
          <a:prstGeom prst="rect">
            <a:avLst/>
          </a:prstGeom>
        </p:spPr>
      </p:pic>
    </p:spTree>
    <p:extLst>
      <p:ext uri="{BB962C8B-B14F-4D97-AF65-F5344CB8AC3E}">
        <p14:creationId xmlns:p14="http://schemas.microsoft.com/office/powerpoint/2010/main" val="271669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054E43AC-2679-46B6-A33A-FA05DD8F5F0E}"/>
              </a:ext>
            </a:extLst>
          </p:cNvPr>
          <p:cNvSpPr/>
          <p:nvPr/>
        </p:nvSpPr>
        <p:spPr>
          <a:xfrm>
            <a:off x="6167439" y="1010194"/>
            <a:ext cx="5310185" cy="504929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17550" y="342899"/>
            <a:ext cx="8426449" cy="1113955"/>
          </a:xfrm>
        </p:spPr>
        <p:txBody>
          <a:bodyPr/>
          <a:lstStyle/>
          <a:p>
            <a:r>
              <a:rPr lang="sv-SE" dirty="0"/>
              <a:t>Lönesumma</a:t>
            </a:r>
            <a:endParaRPr lang="sv-SE" b="0" dirty="0"/>
          </a:p>
        </p:txBody>
      </p:sp>
      <p:sp>
        <p:nvSpPr>
          <p:cNvPr id="3" name="textruta 2">
            <a:extLst>
              <a:ext uri="{FF2B5EF4-FFF2-40B4-BE49-F238E27FC236}">
                <a16:creationId xmlns:a16="http://schemas.microsoft.com/office/drawing/2014/main" id="{9798359B-6E44-404C-A1D1-E11B135A38C7}"/>
              </a:ext>
            </a:extLst>
          </p:cNvPr>
          <p:cNvSpPr txBox="1"/>
          <p:nvPr/>
        </p:nvSpPr>
        <p:spPr>
          <a:xfrm>
            <a:off x="717550" y="5756989"/>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47" name="textruta 46">
            <a:extLst>
              <a:ext uri="{FF2B5EF4-FFF2-40B4-BE49-F238E27FC236}">
                <a16:creationId xmlns:a16="http://schemas.microsoft.com/office/drawing/2014/main" id="{F0D5978A-B46A-429E-B36C-D780549CB1C3}"/>
              </a:ext>
            </a:extLst>
          </p:cNvPr>
          <p:cNvSpPr txBox="1"/>
          <p:nvPr/>
        </p:nvSpPr>
        <p:spPr>
          <a:xfrm>
            <a:off x="717550" y="1454674"/>
            <a:ext cx="5306047" cy="492443"/>
          </a:xfrm>
          <a:prstGeom prst="rect">
            <a:avLst/>
          </a:prstGeom>
          <a:noFill/>
        </p:spPr>
        <p:txBody>
          <a:bodyPr wrap="square" rtlCol="0">
            <a:spAutoFit/>
          </a:bodyPr>
          <a:lstStyle/>
          <a:p>
            <a:r>
              <a:rPr lang="sv-SE" sz="1400" b="1" dirty="0"/>
              <a:t>Lönesumma, Örebro län</a:t>
            </a:r>
            <a:r>
              <a:rPr lang="sv-SE" sz="1400" dirty="0"/>
              <a:t/>
            </a:r>
            <a:br>
              <a:rPr lang="sv-SE" sz="1400" dirty="0"/>
            </a:br>
            <a:r>
              <a:rPr lang="sv-SE" sz="1200" dirty="0"/>
              <a:t>Index 100 = 2012 kv1</a:t>
            </a:r>
            <a:endParaRPr lang="sv-SE" sz="1400" dirty="0"/>
          </a:p>
        </p:txBody>
      </p:sp>
      <p:graphicFrame>
        <p:nvGraphicFramePr>
          <p:cNvPr id="48" name="Tabell 47">
            <a:extLst>
              <a:ext uri="{FF2B5EF4-FFF2-40B4-BE49-F238E27FC236}">
                <a16:creationId xmlns:a16="http://schemas.microsoft.com/office/drawing/2014/main" id="{654294F6-3AE4-42DE-AC2C-916575EB50B0}"/>
              </a:ext>
            </a:extLst>
          </p:cNvPr>
          <p:cNvGraphicFramePr>
            <a:graphicFrameLocks noGrp="1"/>
          </p:cNvGraphicFramePr>
          <p:nvPr>
            <p:extLst>
              <p:ext uri="{D42A27DB-BD31-4B8C-83A1-F6EECF244321}">
                <p14:modId xmlns:p14="http://schemas.microsoft.com/office/powerpoint/2010/main" val="145997276"/>
              </p:ext>
            </p:extLst>
          </p:nvPr>
        </p:nvGraphicFramePr>
        <p:xfrm>
          <a:off x="6530438" y="1320697"/>
          <a:ext cx="4623337" cy="4436295"/>
        </p:xfrm>
        <a:graphic>
          <a:graphicData uri="http://schemas.openxmlformats.org/drawingml/2006/table">
            <a:tbl>
              <a:tblPr/>
              <a:tblGrid>
                <a:gridCol w="1315855">
                  <a:extLst>
                    <a:ext uri="{9D8B030D-6E8A-4147-A177-3AD203B41FA5}">
                      <a16:colId xmlns:a16="http://schemas.microsoft.com/office/drawing/2014/main" val="1311396759"/>
                    </a:ext>
                  </a:extLst>
                </a:gridCol>
                <a:gridCol w="817059">
                  <a:extLst>
                    <a:ext uri="{9D8B030D-6E8A-4147-A177-3AD203B41FA5}">
                      <a16:colId xmlns:a16="http://schemas.microsoft.com/office/drawing/2014/main" val="428049390"/>
                    </a:ext>
                  </a:extLst>
                </a:gridCol>
                <a:gridCol w="821725">
                  <a:extLst>
                    <a:ext uri="{9D8B030D-6E8A-4147-A177-3AD203B41FA5}">
                      <a16:colId xmlns:a16="http://schemas.microsoft.com/office/drawing/2014/main" val="889262940"/>
                    </a:ext>
                  </a:extLst>
                </a:gridCol>
                <a:gridCol w="594784">
                  <a:extLst>
                    <a:ext uri="{9D8B030D-6E8A-4147-A177-3AD203B41FA5}">
                      <a16:colId xmlns:a16="http://schemas.microsoft.com/office/drawing/2014/main" val="4131271703"/>
                    </a:ext>
                  </a:extLst>
                </a:gridCol>
                <a:gridCol w="1073914">
                  <a:extLst>
                    <a:ext uri="{9D8B030D-6E8A-4147-A177-3AD203B41FA5}">
                      <a16:colId xmlns:a16="http://schemas.microsoft.com/office/drawing/2014/main" val="2646471855"/>
                    </a:ext>
                  </a:extLst>
                </a:gridCol>
              </a:tblGrid>
              <a:tr h="199840">
                <a:tc>
                  <a:txBody>
                    <a:bodyPr/>
                    <a:lstStyle/>
                    <a:p>
                      <a:pPr marL="0" marR="0" lvl="0" indent="0" algn="l" defTabSz="816314" rtl="0" eaLnBrk="1" fontAlgn="b" latinLnBrk="0" hangingPunct="1">
                        <a:lnSpc>
                          <a:spcPct val="100000"/>
                        </a:lnSpc>
                        <a:spcBef>
                          <a:spcPts val="0"/>
                        </a:spcBef>
                        <a:spcAft>
                          <a:spcPts val="0"/>
                        </a:spcAft>
                        <a:buClrTx/>
                        <a:buSzTx/>
                        <a:buFontTx/>
                        <a:buNone/>
                        <a:tabLst/>
                        <a:defRPr/>
                      </a:pPr>
                      <a:r>
                        <a:rPr lang="sv-SE" sz="800" b="1" i="0" u="none" strike="noStrike" dirty="0">
                          <a:solidFill>
                            <a:srgbClr val="000000"/>
                          </a:solidFill>
                          <a:effectLst/>
                          <a:latin typeface="+mn-lt"/>
                        </a:rPr>
                        <a:t>Lönesumma, total</a:t>
                      </a:r>
                    </a:p>
                  </a:txBody>
                  <a:tcPr marL="6851" marR="6851" marT="6851"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535953199"/>
                  </a:ext>
                </a:extLst>
              </a:tr>
              <a:tr h="199840">
                <a:tc>
                  <a:txBody>
                    <a:bodyPr/>
                    <a:lstStyle/>
                    <a:p>
                      <a:pPr algn="l" fontAlgn="b"/>
                      <a:endParaRPr lang="sv-SE" sz="800" b="0" i="0" u="none" strike="noStrike" dirty="0">
                        <a:solidFill>
                          <a:srgbClr val="000000"/>
                        </a:solidFill>
                        <a:effectLst/>
                        <a:latin typeface="Futura Std Book" panose="020B0502020204020303"/>
                      </a:endParaRPr>
                    </a:p>
                  </a:txBody>
                  <a:tcPr marL="6851" marR="6851" marT="6851"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2022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611160279"/>
                  </a:ext>
                </a:extLst>
              </a:tr>
              <a:tr h="208981">
                <a:tc>
                  <a:txBody>
                    <a:bodyPr/>
                    <a:lstStyle/>
                    <a:p>
                      <a:pPr algn="l" fontAlgn="b"/>
                      <a:endParaRPr lang="sv-SE" sz="800" b="0" i="0" u="none" strike="noStrike" dirty="0">
                        <a:solidFill>
                          <a:srgbClr val="000000"/>
                        </a:solidFill>
                        <a:effectLst/>
                        <a:latin typeface="Futura Std Book" panose="020B0502020204020303"/>
                      </a:endParaRPr>
                    </a:p>
                  </a:txBody>
                  <a:tcPr marL="6851" marR="6851" marT="6851"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91872038"/>
                  </a:ext>
                </a:extLst>
              </a:tr>
              <a:tr h="199840">
                <a:tc>
                  <a:txBody>
                    <a:bodyPr/>
                    <a:lstStyle/>
                    <a:p>
                      <a:pPr algn="l" fontAlgn="b"/>
                      <a:r>
                        <a:rPr lang="sv-SE" sz="800" b="0" i="0" u="none" strike="noStrike" dirty="0">
                          <a:solidFill>
                            <a:srgbClr val="000000"/>
                          </a:solidFill>
                          <a:effectLst/>
                          <a:latin typeface="Futura Std Book" panose="020B0502020204020303"/>
                        </a:rPr>
                        <a:t>Sverige</a:t>
                      </a:r>
                    </a:p>
                  </a:txBody>
                  <a:tcPr marL="6851" marR="6851" marT="6851"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517,26</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28,32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24,05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99404363"/>
                  </a:ext>
                </a:extLst>
              </a:tr>
              <a:tr h="208981">
                <a:tc>
                  <a:txBody>
                    <a:bodyPr/>
                    <a:lstStyle/>
                    <a:p>
                      <a:pPr algn="l" fontAlgn="b"/>
                      <a:r>
                        <a:rPr lang="sv-SE" sz="800" b="0" i="0" u="none" strike="noStrike" dirty="0">
                          <a:solidFill>
                            <a:srgbClr val="000000"/>
                          </a:solidFill>
                          <a:effectLst/>
                          <a:latin typeface="Futura Std Book" panose="020B0502020204020303"/>
                        </a:rPr>
                        <a:t>Stockholmsregionen</a:t>
                      </a:r>
                    </a:p>
                  </a:txBody>
                  <a:tcPr marL="6851" marR="6851" marT="6851"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257,72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15,05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6,20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24,93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54283367"/>
                  </a:ext>
                </a:extLst>
              </a:tr>
              <a:tr h="199840">
                <a:tc>
                  <a:txBody>
                    <a:bodyPr/>
                    <a:lstStyle/>
                    <a:p>
                      <a:pPr algn="l" fontAlgn="b"/>
                      <a:r>
                        <a:rPr lang="sv-SE" sz="800" b="1" i="0" u="none" strike="noStrike" dirty="0">
                          <a:solidFill>
                            <a:srgbClr val="000000"/>
                          </a:solidFill>
                          <a:effectLst/>
                          <a:latin typeface="Futura Std Book" panose="020B0502020204020303"/>
                        </a:rPr>
                        <a:t>Örebro län</a:t>
                      </a:r>
                    </a:p>
                  </a:txBody>
                  <a:tcPr marL="6851" marR="6851" marT="6851"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13,79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0,76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5,85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21,08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97447219"/>
                  </a:ext>
                </a:extLst>
              </a:tr>
              <a:tr h="208981">
                <a:tc>
                  <a:txBody>
                    <a:bodyPr/>
                    <a:lstStyle/>
                    <a:p>
                      <a:pPr algn="l" fontAlgn="b"/>
                      <a:endParaRPr lang="sv-SE" sz="800" b="1" i="0" u="none" strike="noStrike">
                        <a:solidFill>
                          <a:srgbClr val="000000"/>
                        </a:solidFill>
                        <a:effectLst/>
                        <a:latin typeface="Futura Std Book" panose="020B0502020204020303"/>
                      </a:endParaRPr>
                    </a:p>
                  </a:txBody>
                  <a:tcPr marL="6851" marR="6851" marT="685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84467379"/>
                  </a:ext>
                </a:extLst>
              </a:tr>
              <a:tr h="382370">
                <a:tc>
                  <a:txBody>
                    <a:bodyPr/>
                    <a:lstStyle/>
                    <a:p>
                      <a:pPr algn="l" fontAlgn="b"/>
                      <a:r>
                        <a:rPr lang="sv-SE" sz="800" b="1" i="0" u="none" strike="noStrike">
                          <a:solidFill>
                            <a:srgbClr val="000000"/>
                          </a:solidFill>
                          <a:effectLst/>
                          <a:latin typeface="Futura Std Book" panose="020B0502020204020303"/>
                        </a:rPr>
                        <a:t>Lönesumma per sysselsatt</a:t>
                      </a:r>
                    </a:p>
                  </a:txBody>
                  <a:tcPr marL="6851" marR="6851" marT="685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53904471"/>
                  </a:ext>
                </a:extLst>
              </a:tr>
              <a:tr h="199840">
                <a:tc>
                  <a:txBody>
                    <a:bodyPr/>
                    <a:lstStyle/>
                    <a:p>
                      <a:pPr algn="l" fontAlgn="b"/>
                      <a:endParaRPr lang="sv-SE" sz="800" b="0" i="0" u="none" strike="noStrike">
                        <a:solidFill>
                          <a:srgbClr val="000000"/>
                        </a:solidFill>
                        <a:effectLst/>
                        <a:latin typeface="Futura Std Book" panose="020B0502020204020303"/>
                      </a:endParaRPr>
                    </a:p>
                  </a:txBody>
                  <a:tcPr marL="6851" marR="6851" marT="6851"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2022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668527578"/>
                  </a:ext>
                </a:extLst>
              </a:tr>
              <a:tr h="208981">
                <a:tc>
                  <a:txBody>
                    <a:bodyPr/>
                    <a:lstStyle/>
                    <a:p>
                      <a:pPr algn="l" fontAlgn="b"/>
                      <a:endParaRPr lang="sv-SE" sz="800" b="0" i="0" u="none" strike="noStrike">
                        <a:solidFill>
                          <a:srgbClr val="000000"/>
                        </a:solidFill>
                        <a:effectLst/>
                        <a:latin typeface="Futura Std Book" panose="020B0502020204020303"/>
                      </a:endParaRPr>
                    </a:p>
                  </a:txBody>
                  <a:tcPr marL="6851" marR="6851" marT="6851"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57835691"/>
                  </a:ext>
                </a:extLst>
              </a:tr>
              <a:tr h="199840">
                <a:tc>
                  <a:txBody>
                    <a:bodyPr/>
                    <a:lstStyle/>
                    <a:p>
                      <a:pPr algn="l" fontAlgn="b"/>
                      <a:r>
                        <a:rPr lang="sv-SE" sz="800" b="0" i="0" u="none" strike="noStrike">
                          <a:solidFill>
                            <a:srgbClr val="000000"/>
                          </a:solidFill>
                          <a:effectLst/>
                          <a:latin typeface="Futura Std Book" panose="020B0502020204020303"/>
                        </a:rPr>
                        <a:t>Sverige</a:t>
                      </a:r>
                    </a:p>
                  </a:txBody>
                  <a:tcPr marL="6851" marR="6851" marT="6851"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101,91</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2,56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2,58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20,35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25677870"/>
                  </a:ext>
                </a:extLst>
              </a:tr>
              <a:tr h="199840">
                <a:tc>
                  <a:txBody>
                    <a:bodyPr/>
                    <a:lstStyle/>
                    <a:p>
                      <a:pPr algn="l" fontAlgn="b"/>
                      <a:r>
                        <a:rPr lang="sv-SE" sz="800" b="0" i="0" u="none" strike="noStrike">
                          <a:solidFill>
                            <a:srgbClr val="000000"/>
                          </a:solidFill>
                          <a:effectLst/>
                          <a:latin typeface="Futura Std Book" panose="020B0502020204020303"/>
                        </a:rPr>
                        <a:t>Stockholmsregionen</a:t>
                      </a:r>
                    </a:p>
                  </a:txBody>
                  <a:tcPr marL="6851" marR="6851" marT="6851"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110,00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4,05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3,83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19,88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84845877"/>
                  </a:ext>
                </a:extLst>
              </a:tr>
              <a:tr h="199840">
                <a:tc>
                  <a:txBody>
                    <a:bodyPr/>
                    <a:lstStyle/>
                    <a:p>
                      <a:pPr algn="l" fontAlgn="b"/>
                      <a:r>
                        <a:rPr lang="sv-SE" sz="800" b="1" i="0" u="none" strike="noStrike" dirty="0">
                          <a:solidFill>
                            <a:srgbClr val="000000"/>
                          </a:solidFill>
                          <a:effectLst/>
                          <a:latin typeface="Futura Std Book" panose="020B0502020204020303"/>
                        </a:rPr>
                        <a:t>Örebro län</a:t>
                      </a:r>
                    </a:p>
                  </a:txBody>
                  <a:tcPr marL="6851" marR="6851" marT="6851"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94,92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3,16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3,45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15,42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84914921"/>
                  </a:ext>
                </a:extLst>
              </a:tr>
              <a:tr h="199840">
                <a:tc>
                  <a:txBody>
                    <a:bodyPr/>
                    <a:lstStyle/>
                    <a:p>
                      <a:pPr algn="l" fontAlgn="b"/>
                      <a:endParaRPr lang="sv-SE" sz="800" b="1" i="0" u="none" strike="noStrike">
                        <a:solidFill>
                          <a:srgbClr val="000000"/>
                        </a:solidFill>
                        <a:effectLst/>
                        <a:latin typeface="Futura Std Book" panose="020B0502020204020303"/>
                      </a:endParaRPr>
                    </a:p>
                  </a:txBody>
                  <a:tcPr marL="6851" marR="6851" marT="685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62918256"/>
                  </a:ext>
                </a:extLst>
              </a:tr>
              <a:tr h="382370">
                <a:tc>
                  <a:txBody>
                    <a:bodyPr/>
                    <a:lstStyle/>
                    <a:p>
                      <a:pPr algn="l" fontAlgn="b"/>
                      <a:r>
                        <a:rPr lang="sv-SE" sz="800" b="1" i="0" u="none" strike="noStrike">
                          <a:solidFill>
                            <a:srgbClr val="000000"/>
                          </a:solidFill>
                          <a:effectLst/>
                          <a:latin typeface="Futura Std Book" panose="020B0502020204020303"/>
                        </a:rPr>
                        <a:t>Lönesumma per invånare</a:t>
                      </a:r>
                    </a:p>
                  </a:txBody>
                  <a:tcPr marL="6851" marR="6851" marT="6851"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13264804"/>
                  </a:ext>
                </a:extLst>
              </a:tr>
              <a:tr h="208981">
                <a:tc>
                  <a:txBody>
                    <a:bodyPr/>
                    <a:lstStyle/>
                    <a:p>
                      <a:pPr algn="l" fontAlgn="b"/>
                      <a:endParaRPr lang="sv-SE" sz="800" b="0" i="0" u="none" strike="noStrike">
                        <a:solidFill>
                          <a:srgbClr val="000000"/>
                        </a:solidFill>
                        <a:effectLst/>
                        <a:latin typeface="Futura Std Book" panose="020B0502020204020303"/>
                      </a:endParaRPr>
                    </a:p>
                  </a:txBody>
                  <a:tcPr marL="6851" marR="6851" marT="6851"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2022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7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551983432"/>
                  </a:ext>
                </a:extLst>
              </a:tr>
              <a:tr h="219429">
                <a:tc>
                  <a:txBody>
                    <a:bodyPr/>
                    <a:lstStyle/>
                    <a:p>
                      <a:pPr algn="l" fontAlgn="b"/>
                      <a:endParaRPr lang="sv-SE" sz="800" b="0" i="0" u="none" strike="noStrike">
                        <a:solidFill>
                          <a:srgbClr val="000000"/>
                        </a:solidFill>
                        <a:effectLst/>
                        <a:latin typeface="Futura Std Book" panose="020B0502020204020303"/>
                      </a:endParaRPr>
                    </a:p>
                  </a:txBody>
                  <a:tcPr marL="6851" marR="6851" marT="6851"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dirty="0">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7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10245845"/>
                  </a:ext>
                </a:extLst>
              </a:tr>
              <a:tr h="199840">
                <a:tc>
                  <a:txBody>
                    <a:bodyPr/>
                    <a:lstStyle/>
                    <a:p>
                      <a:pPr algn="l" fontAlgn="b"/>
                      <a:r>
                        <a:rPr lang="sv-SE" sz="800" b="0" i="0" u="none" strike="noStrike">
                          <a:solidFill>
                            <a:srgbClr val="000000"/>
                          </a:solidFill>
                          <a:effectLst/>
                          <a:latin typeface="Futura Std Book" panose="020B0502020204020303"/>
                        </a:rPr>
                        <a:t>Sverige</a:t>
                      </a:r>
                    </a:p>
                  </a:txBody>
                  <a:tcPr marL="6851" marR="6851" marT="6851"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49,41</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2,35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5,00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18,78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44957948"/>
                  </a:ext>
                </a:extLst>
              </a:tr>
              <a:tr h="208981">
                <a:tc>
                  <a:txBody>
                    <a:bodyPr/>
                    <a:lstStyle/>
                    <a:p>
                      <a:pPr algn="l" fontAlgn="b"/>
                      <a:r>
                        <a:rPr lang="sv-SE" sz="800" b="0" i="0" u="none" strike="noStrike">
                          <a:solidFill>
                            <a:srgbClr val="000000"/>
                          </a:solidFill>
                          <a:effectLst/>
                          <a:latin typeface="Futura Std Book" panose="020B0502020204020303"/>
                        </a:rPr>
                        <a:t>Stockholmsregionen</a:t>
                      </a:r>
                    </a:p>
                  </a:txBody>
                  <a:tcPr marL="6851" marR="6851" marT="6851"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54,23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2,72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5,28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0" i="0" u="none" strike="noStrike">
                          <a:solidFill>
                            <a:srgbClr val="000000"/>
                          </a:solidFill>
                          <a:effectLst/>
                          <a:latin typeface="Futura Std Book" panose="020B0502020204020303"/>
                        </a:rPr>
                        <a:t>18,76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66369749"/>
                  </a:ext>
                </a:extLst>
              </a:tr>
              <a:tr h="199840">
                <a:tc>
                  <a:txBody>
                    <a:bodyPr/>
                    <a:lstStyle/>
                    <a:p>
                      <a:pPr algn="l" fontAlgn="b"/>
                      <a:r>
                        <a:rPr lang="sv-SE" sz="800" b="1" i="0" u="none" strike="noStrike" dirty="0">
                          <a:solidFill>
                            <a:srgbClr val="000000"/>
                          </a:solidFill>
                          <a:effectLst/>
                          <a:latin typeface="Futura Std Book" panose="020B0502020204020303"/>
                        </a:rPr>
                        <a:t>Örebro län</a:t>
                      </a:r>
                    </a:p>
                  </a:txBody>
                  <a:tcPr marL="6851" marR="6851" marT="6851"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44,93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2,30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a:solidFill>
                            <a:srgbClr val="000000"/>
                          </a:solidFill>
                          <a:effectLst/>
                          <a:latin typeface="Futura Std Book" panose="020B0502020204020303"/>
                        </a:rPr>
                        <a:t>5,39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700" b="1" i="0" u="none" strike="noStrike" dirty="0">
                          <a:solidFill>
                            <a:srgbClr val="000000"/>
                          </a:solidFill>
                          <a:effectLst/>
                          <a:latin typeface="Futura Std Book" panose="020B0502020204020303"/>
                        </a:rPr>
                        <a:t>16,64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00990334"/>
                  </a:ext>
                </a:extLst>
              </a:tr>
            </a:tbl>
          </a:graphicData>
        </a:graphic>
      </p:graphicFrame>
      <p:graphicFrame>
        <p:nvGraphicFramePr>
          <p:cNvPr id="9" name="Diagram 8">
            <a:extLst>
              <a:ext uri="{FF2B5EF4-FFF2-40B4-BE49-F238E27FC236}">
                <a16:creationId xmlns:a16="http://schemas.microsoft.com/office/drawing/2014/main" id="{2E025F0B-D494-479E-A032-75B2E0CB398A}"/>
              </a:ext>
            </a:extLst>
          </p:cNvPr>
          <p:cNvGraphicFramePr>
            <a:graphicFrameLocks/>
          </p:cNvGraphicFramePr>
          <p:nvPr>
            <p:extLst>
              <p:ext uri="{D42A27DB-BD31-4B8C-83A1-F6EECF244321}">
                <p14:modId xmlns:p14="http://schemas.microsoft.com/office/powerpoint/2010/main" val="76686631"/>
              </p:ext>
            </p:extLst>
          </p:nvPr>
        </p:nvGraphicFramePr>
        <p:xfrm>
          <a:off x="657626" y="1911876"/>
          <a:ext cx="5306047" cy="3845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400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1ACDB6A-7CD6-4A8B-B8D3-405B91A5B37F}"/>
              </a:ext>
            </a:extLst>
          </p:cNvPr>
          <p:cNvSpPr>
            <a:spLocks noGrp="1"/>
          </p:cNvSpPr>
          <p:nvPr>
            <p:ph type="title"/>
          </p:nvPr>
        </p:nvSpPr>
        <p:spPr>
          <a:xfrm>
            <a:off x="717550" y="339576"/>
            <a:ext cx="8426449" cy="1113955"/>
          </a:xfrm>
        </p:spPr>
        <p:txBody>
          <a:bodyPr/>
          <a:lstStyle/>
          <a:p>
            <a:r>
              <a:rPr lang="sv-SE" dirty="0"/>
              <a:t>Lönesumma efter sektor</a:t>
            </a:r>
          </a:p>
        </p:txBody>
      </p:sp>
      <p:sp>
        <p:nvSpPr>
          <p:cNvPr id="9" name="textruta 8">
            <a:extLst>
              <a:ext uri="{FF2B5EF4-FFF2-40B4-BE49-F238E27FC236}">
                <a16:creationId xmlns:a16="http://schemas.microsoft.com/office/drawing/2014/main" id="{6C5ABB88-2DCC-4FEB-B7BF-E357241F858A}"/>
              </a:ext>
            </a:extLst>
          </p:cNvPr>
          <p:cNvSpPr txBox="1"/>
          <p:nvPr/>
        </p:nvSpPr>
        <p:spPr>
          <a:xfrm>
            <a:off x="717550" y="5749523"/>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11" name="Rektangel 10">
            <a:extLst>
              <a:ext uri="{FF2B5EF4-FFF2-40B4-BE49-F238E27FC236}">
                <a16:creationId xmlns:a16="http://schemas.microsoft.com/office/drawing/2014/main" id="{AD96E257-3E57-4C3F-A13C-E78E67C4357C}"/>
              </a:ext>
            </a:extLst>
          </p:cNvPr>
          <p:cNvSpPr/>
          <p:nvPr/>
        </p:nvSpPr>
        <p:spPr>
          <a:xfrm>
            <a:off x="6167438" y="1016000"/>
            <a:ext cx="5307011" cy="5113337"/>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35" name="textruta 34">
            <a:extLst>
              <a:ext uri="{FF2B5EF4-FFF2-40B4-BE49-F238E27FC236}">
                <a16:creationId xmlns:a16="http://schemas.microsoft.com/office/drawing/2014/main" id="{7BEAC0AA-359B-4125-9E83-5111F610F497}"/>
              </a:ext>
            </a:extLst>
          </p:cNvPr>
          <p:cNvSpPr txBox="1"/>
          <p:nvPr/>
        </p:nvSpPr>
        <p:spPr>
          <a:xfrm>
            <a:off x="717549" y="1450749"/>
            <a:ext cx="5307013" cy="492443"/>
          </a:xfrm>
          <a:prstGeom prst="rect">
            <a:avLst/>
          </a:prstGeom>
          <a:noFill/>
        </p:spPr>
        <p:txBody>
          <a:bodyPr wrap="square" rtlCol="0">
            <a:spAutoFit/>
          </a:bodyPr>
          <a:lstStyle/>
          <a:p>
            <a:r>
              <a:rPr lang="sv-SE" sz="1400" b="1" dirty="0"/>
              <a:t>Lönesumma i privat sektor efter näringsgren, Örebro län</a:t>
            </a:r>
            <a:r>
              <a:rPr lang="sv-SE" sz="1400" dirty="0"/>
              <a:t/>
            </a:r>
            <a:br>
              <a:rPr lang="sv-SE" sz="1400" dirty="0"/>
            </a:br>
            <a:r>
              <a:rPr lang="sv-SE" sz="1200" dirty="0"/>
              <a:t>Index 100 = 2012 kv1</a:t>
            </a:r>
            <a:endParaRPr lang="sv-SE" sz="1400" dirty="0"/>
          </a:p>
        </p:txBody>
      </p:sp>
      <p:graphicFrame>
        <p:nvGraphicFramePr>
          <p:cNvPr id="36" name="Tabell 35">
            <a:extLst>
              <a:ext uri="{FF2B5EF4-FFF2-40B4-BE49-F238E27FC236}">
                <a16:creationId xmlns:a16="http://schemas.microsoft.com/office/drawing/2014/main" id="{E2DA5AC0-5A2D-44CE-83E3-EC9A0988E8E7}"/>
              </a:ext>
            </a:extLst>
          </p:cNvPr>
          <p:cNvGraphicFramePr>
            <a:graphicFrameLocks noGrp="1"/>
          </p:cNvGraphicFramePr>
          <p:nvPr>
            <p:extLst>
              <p:ext uri="{D42A27DB-BD31-4B8C-83A1-F6EECF244321}">
                <p14:modId xmlns:p14="http://schemas.microsoft.com/office/powerpoint/2010/main" val="4090849964"/>
              </p:ext>
            </p:extLst>
          </p:nvPr>
        </p:nvGraphicFramePr>
        <p:xfrm>
          <a:off x="6538154" y="1248570"/>
          <a:ext cx="4587045" cy="4707733"/>
        </p:xfrm>
        <a:graphic>
          <a:graphicData uri="http://schemas.openxmlformats.org/drawingml/2006/table">
            <a:tbl>
              <a:tblPr/>
              <a:tblGrid>
                <a:gridCol w="1545908">
                  <a:extLst>
                    <a:ext uri="{9D8B030D-6E8A-4147-A177-3AD203B41FA5}">
                      <a16:colId xmlns:a16="http://schemas.microsoft.com/office/drawing/2014/main" val="2078436596"/>
                    </a:ext>
                  </a:extLst>
                </a:gridCol>
                <a:gridCol w="685913">
                  <a:extLst>
                    <a:ext uri="{9D8B030D-6E8A-4147-A177-3AD203B41FA5}">
                      <a16:colId xmlns:a16="http://schemas.microsoft.com/office/drawing/2014/main" val="3277061348"/>
                    </a:ext>
                  </a:extLst>
                </a:gridCol>
                <a:gridCol w="832084">
                  <a:extLst>
                    <a:ext uri="{9D8B030D-6E8A-4147-A177-3AD203B41FA5}">
                      <a16:colId xmlns:a16="http://schemas.microsoft.com/office/drawing/2014/main" val="906424603"/>
                    </a:ext>
                  </a:extLst>
                </a:gridCol>
                <a:gridCol w="761570">
                  <a:extLst>
                    <a:ext uri="{9D8B030D-6E8A-4147-A177-3AD203B41FA5}">
                      <a16:colId xmlns:a16="http://schemas.microsoft.com/office/drawing/2014/main" val="3971810850"/>
                    </a:ext>
                  </a:extLst>
                </a:gridCol>
                <a:gridCol w="761570">
                  <a:extLst>
                    <a:ext uri="{9D8B030D-6E8A-4147-A177-3AD203B41FA5}">
                      <a16:colId xmlns:a16="http://schemas.microsoft.com/office/drawing/2014/main" val="2979490840"/>
                    </a:ext>
                  </a:extLst>
                </a:gridCol>
              </a:tblGrid>
              <a:tr h="284448">
                <a:tc>
                  <a:txBody>
                    <a:bodyPr/>
                    <a:lstStyle/>
                    <a:p>
                      <a:pPr algn="l" fontAlgn="b"/>
                      <a:endParaRPr lang="sv-SE" sz="1050" b="1" i="0" u="none" strike="noStrike" dirty="0">
                        <a:solidFill>
                          <a:srgbClr val="000000"/>
                        </a:solidFill>
                        <a:effectLst/>
                        <a:latin typeface="Futura Std Book" panose="020B0502020204020303"/>
                      </a:endParaRP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20960632"/>
                  </a:ext>
                </a:extLst>
              </a:tr>
              <a:tr h="320911">
                <a:tc>
                  <a:txBody>
                    <a:bodyPr/>
                    <a:lstStyle/>
                    <a:p>
                      <a:pPr algn="l" fontAlgn="b"/>
                      <a:endParaRPr lang="sv-SE" sz="800" b="0" i="0" u="none" strike="noStrike" dirty="0">
                        <a:solidFill>
                          <a:srgbClr val="000000"/>
                        </a:solidFill>
                        <a:effectLst/>
                        <a:latin typeface="Futura Std Book" panose="020B0502020204020303"/>
                      </a:endParaRP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95124912"/>
                  </a:ext>
                </a:extLst>
              </a:tr>
              <a:tr h="174340">
                <a:tc>
                  <a:txBody>
                    <a:bodyPr/>
                    <a:lstStyle/>
                    <a:p>
                      <a:pPr algn="l" rtl="0" fontAlgn="b"/>
                      <a:r>
                        <a:rPr lang="sv-SE" sz="800" b="1" i="0" u="none" strike="noStrike" dirty="0">
                          <a:solidFill>
                            <a:srgbClr val="000000"/>
                          </a:solidFill>
                          <a:effectLst/>
                          <a:latin typeface="Futura Std Book" panose="020B0502020204020303"/>
                        </a:rPr>
                        <a:t>Sverige</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18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00290775"/>
                  </a:ext>
                </a:extLst>
              </a:tr>
              <a:tr h="183515">
                <a:tc>
                  <a:txBody>
                    <a:bodyPr/>
                    <a:lstStyle/>
                    <a:p>
                      <a:pPr algn="l" rtl="0" fontAlgn="b"/>
                      <a:r>
                        <a:rPr lang="sv-SE" sz="800" b="0" i="0" u="none" strike="noStrike" dirty="0">
                          <a:solidFill>
                            <a:srgbClr val="000000"/>
                          </a:solidFill>
                          <a:effectLst/>
                          <a:latin typeface="Futura Std Book" panose="020B0502020204020303"/>
                        </a:rPr>
                        <a:t>Privat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378,24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25,53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7,24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25,82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70874203"/>
                  </a:ext>
                </a:extLst>
              </a:tr>
              <a:tr h="183515">
                <a:tc>
                  <a:txBody>
                    <a:bodyPr/>
                    <a:lstStyle/>
                    <a:p>
                      <a:pPr algn="l" rtl="0" fontAlgn="b"/>
                      <a:r>
                        <a:rPr lang="sv-SE" sz="800" b="0" i="1" u="none" strike="noStrike" dirty="0">
                          <a:solidFill>
                            <a:srgbClr val="000000"/>
                          </a:solidFill>
                          <a:effectLst/>
                          <a:latin typeface="Futura Std Book" panose="020B0502020204020303"/>
                        </a:rPr>
                        <a:t>Industri</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73,85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2,44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3,42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20,99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85811665"/>
                  </a:ext>
                </a:extLst>
              </a:tr>
              <a:tr h="174340">
                <a:tc>
                  <a:txBody>
                    <a:bodyPr/>
                    <a:lstStyle/>
                    <a:p>
                      <a:pPr algn="l" rtl="0" fontAlgn="b"/>
                      <a:r>
                        <a:rPr lang="sv-SE" sz="800" b="0" i="1" u="none" strike="noStrike">
                          <a:solidFill>
                            <a:srgbClr val="000000"/>
                          </a:solidFill>
                          <a:effectLst/>
                          <a:latin typeface="Futura Std Book" panose="020B0502020204020303"/>
                        </a:rPr>
                        <a:t>Tjänster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264,46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20,94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8,60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26,10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99341975"/>
                  </a:ext>
                </a:extLst>
              </a:tr>
              <a:tr h="174340">
                <a:tc>
                  <a:txBody>
                    <a:bodyPr/>
                    <a:lstStyle/>
                    <a:p>
                      <a:pPr algn="l" rtl="0" fontAlgn="b"/>
                      <a:r>
                        <a:rPr lang="sv-SE" sz="800" b="0" i="1" u="none" strike="noStrike" dirty="0">
                          <a:solidFill>
                            <a:srgbClr val="000000"/>
                          </a:solidFill>
                          <a:effectLst/>
                          <a:latin typeface="Futura Std Book" panose="020B0502020204020303"/>
                        </a:rPr>
                        <a:t>Övrigt*</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39,93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2,15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5,69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33,77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57154681"/>
                  </a:ext>
                </a:extLst>
              </a:tr>
              <a:tr h="174340">
                <a:tc>
                  <a:txBody>
                    <a:bodyPr/>
                    <a:lstStyle/>
                    <a:p>
                      <a:pPr algn="l" rtl="0" fontAlgn="b"/>
                      <a:r>
                        <a:rPr lang="sv-SE" sz="800" b="0" i="0" u="none" strike="noStrike">
                          <a:solidFill>
                            <a:srgbClr val="000000"/>
                          </a:solidFill>
                          <a:effectLst/>
                          <a:latin typeface="Futura Std Book" panose="020B0502020204020303"/>
                        </a:rPr>
                        <a:t>Offentlig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139,02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19,46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70694488"/>
                  </a:ext>
                </a:extLst>
              </a:tr>
              <a:tr h="174340">
                <a:tc>
                  <a:txBody>
                    <a:bodyPr/>
                    <a:lstStyle/>
                    <a:p>
                      <a:pPr algn="l" rtl="0" fontAlgn="b"/>
                      <a:r>
                        <a:rPr lang="sv-SE" sz="800" b="1" i="0" u="none" strike="noStrike" dirty="0">
                          <a:solidFill>
                            <a:srgbClr val="000000"/>
                          </a:solidFill>
                          <a:effectLst/>
                          <a:latin typeface="Futura Std Book" panose="020B0502020204020303"/>
                        </a:rPr>
                        <a:t>Totalt </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517,26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28,32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5,79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24,05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6400235"/>
                  </a:ext>
                </a:extLst>
              </a:tr>
              <a:tr h="320911">
                <a:tc>
                  <a:txBody>
                    <a:bodyPr/>
                    <a:lstStyle/>
                    <a:p>
                      <a:pPr algn="l" rtl="0" fontAlgn="b"/>
                      <a:r>
                        <a:rPr lang="sv-SE" sz="800" b="1" i="0" u="none" strike="noStrike" dirty="0">
                          <a:solidFill>
                            <a:srgbClr val="000000"/>
                          </a:solidFill>
                          <a:effectLst/>
                          <a:latin typeface="Futura Std Book" panose="020B0502020204020303"/>
                        </a:rPr>
                        <a:t>Stockholmsregionen</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18518249"/>
                  </a:ext>
                </a:extLst>
              </a:tr>
              <a:tr h="174340">
                <a:tc>
                  <a:txBody>
                    <a:bodyPr/>
                    <a:lstStyle/>
                    <a:p>
                      <a:pPr algn="l" rtl="0" fontAlgn="b"/>
                      <a:r>
                        <a:rPr lang="sv-SE" sz="800" b="0" i="0" u="none" strike="noStrike">
                          <a:solidFill>
                            <a:srgbClr val="000000"/>
                          </a:solidFill>
                          <a:effectLst/>
                          <a:latin typeface="Futura Std Book" panose="020B0502020204020303"/>
                        </a:rPr>
                        <a:t>Privat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197,96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15,11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8,27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26,35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22343189"/>
                  </a:ext>
                </a:extLst>
              </a:tr>
              <a:tr h="174340">
                <a:tc>
                  <a:txBody>
                    <a:bodyPr/>
                    <a:lstStyle/>
                    <a:p>
                      <a:pPr algn="l" rtl="0" fontAlgn="b"/>
                      <a:r>
                        <a:rPr lang="sv-SE" sz="800" b="0" i="1" u="none" strike="noStrike">
                          <a:solidFill>
                            <a:srgbClr val="000000"/>
                          </a:solidFill>
                          <a:effectLst/>
                          <a:latin typeface="Futura Std Book" panose="020B0502020204020303"/>
                        </a:rPr>
                        <a:t>Industri</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28,75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1,24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4,49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11,37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152847"/>
                  </a:ext>
                </a:extLst>
              </a:tr>
              <a:tr h="174340">
                <a:tc>
                  <a:txBody>
                    <a:bodyPr/>
                    <a:lstStyle/>
                    <a:p>
                      <a:pPr algn="l" rtl="0" fontAlgn="b"/>
                      <a:r>
                        <a:rPr lang="sv-SE" sz="800" b="0" i="1" u="none" strike="noStrike">
                          <a:solidFill>
                            <a:srgbClr val="000000"/>
                          </a:solidFill>
                          <a:effectLst/>
                          <a:latin typeface="Futura Std Book" panose="020B0502020204020303"/>
                        </a:rPr>
                        <a:t>Tjänster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150,94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12,93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9,37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29,28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04837346"/>
                  </a:ext>
                </a:extLst>
              </a:tr>
              <a:tr h="174340">
                <a:tc>
                  <a:txBody>
                    <a:bodyPr/>
                    <a:lstStyle/>
                    <a:p>
                      <a:pPr algn="l" rtl="0" fontAlgn="b"/>
                      <a:r>
                        <a:rPr lang="sv-SE" sz="800" b="0" i="1" u="none" strike="noStrike">
                          <a:solidFill>
                            <a:srgbClr val="000000"/>
                          </a:solidFill>
                          <a:effectLst/>
                          <a:latin typeface="Futura Std Book" panose="020B0502020204020303"/>
                        </a:rPr>
                        <a:t>Övrigt*</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18,27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0,94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5,44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29,47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20052913"/>
                  </a:ext>
                </a:extLst>
              </a:tr>
              <a:tr h="174340">
                <a:tc>
                  <a:txBody>
                    <a:bodyPr/>
                    <a:lstStyle/>
                    <a:p>
                      <a:pPr algn="l" rtl="0" fontAlgn="b"/>
                      <a:r>
                        <a:rPr lang="sv-SE" sz="800" b="0" i="0" u="none" strike="noStrike" dirty="0">
                          <a:solidFill>
                            <a:srgbClr val="000000"/>
                          </a:solidFill>
                          <a:effectLst/>
                          <a:latin typeface="Futura Std Book" panose="020B0502020204020303"/>
                        </a:rPr>
                        <a:t>Offentlig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59,75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-0,07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-0,11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20,46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88256886"/>
                  </a:ext>
                </a:extLst>
              </a:tr>
              <a:tr h="183515">
                <a:tc>
                  <a:txBody>
                    <a:bodyPr/>
                    <a:lstStyle/>
                    <a:p>
                      <a:pPr algn="l" rtl="0" fontAlgn="b"/>
                      <a:r>
                        <a:rPr lang="sv-SE" sz="800" b="1" i="0" u="none" strike="noStrike" dirty="0">
                          <a:solidFill>
                            <a:srgbClr val="000000"/>
                          </a:solidFill>
                          <a:effectLst/>
                          <a:latin typeface="Futura Std Book" panose="020B0502020204020303"/>
                        </a:rPr>
                        <a:t>Totalt </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257,72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15,05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6,20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24,93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03393739"/>
                  </a:ext>
                </a:extLst>
              </a:tr>
              <a:tr h="327172">
                <a:tc>
                  <a:txBody>
                    <a:bodyPr/>
                    <a:lstStyle/>
                    <a:p>
                      <a:pPr algn="l" rtl="0" fontAlgn="b"/>
                      <a:r>
                        <a:rPr lang="sv-SE" sz="800" b="1" i="0" u="none" strike="noStrike" dirty="0">
                          <a:solidFill>
                            <a:srgbClr val="000000"/>
                          </a:solidFill>
                          <a:effectLst/>
                          <a:latin typeface="Futura Std Book" panose="020B0502020204020303"/>
                        </a:rPr>
                        <a:t>Örebro län</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81254768"/>
                  </a:ext>
                </a:extLst>
              </a:tr>
              <a:tr h="179141">
                <a:tc>
                  <a:txBody>
                    <a:bodyPr/>
                    <a:lstStyle/>
                    <a:p>
                      <a:pPr algn="l" rtl="0" fontAlgn="b"/>
                      <a:r>
                        <a:rPr lang="sv-SE" sz="800" b="0" i="0" u="none" strike="noStrike">
                          <a:solidFill>
                            <a:srgbClr val="000000"/>
                          </a:solidFill>
                          <a:effectLst/>
                          <a:latin typeface="Futura Std Book" panose="020B0502020204020303"/>
                        </a:rPr>
                        <a:t>Privat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8,96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0,40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4,65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19,00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01665617"/>
                  </a:ext>
                </a:extLst>
              </a:tr>
              <a:tr h="174340">
                <a:tc>
                  <a:txBody>
                    <a:bodyPr/>
                    <a:lstStyle/>
                    <a:p>
                      <a:pPr algn="l" rtl="0" fontAlgn="b"/>
                      <a:r>
                        <a:rPr lang="sv-SE" sz="800" b="0" i="1" u="none" strike="noStrike">
                          <a:solidFill>
                            <a:srgbClr val="000000"/>
                          </a:solidFill>
                          <a:effectLst/>
                          <a:latin typeface="Futura Std Book" panose="020B0502020204020303"/>
                        </a:rPr>
                        <a:t>Industri</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2,49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0,04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1,84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13,66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33472335"/>
                  </a:ext>
                </a:extLst>
              </a:tr>
              <a:tr h="174340">
                <a:tc>
                  <a:txBody>
                    <a:bodyPr/>
                    <a:lstStyle/>
                    <a:p>
                      <a:pPr algn="l" rtl="0" fontAlgn="b"/>
                      <a:r>
                        <a:rPr lang="sv-SE" sz="800" b="0" i="1" u="none" strike="noStrike" dirty="0">
                          <a:solidFill>
                            <a:srgbClr val="000000"/>
                          </a:solidFill>
                          <a:effectLst/>
                          <a:latin typeface="Futura Std Book" panose="020B0502020204020303"/>
                        </a:rPr>
                        <a:t>Tjänster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5,38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0,31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6,07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19,30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00629944"/>
                  </a:ext>
                </a:extLst>
              </a:tr>
              <a:tr h="174340">
                <a:tc>
                  <a:txBody>
                    <a:bodyPr/>
                    <a:lstStyle/>
                    <a:p>
                      <a:pPr algn="l" rtl="0" fontAlgn="b"/>
                      <a:r>
                        <a:rPr lang="sv-SE" sz="800" b="0" i="1" u="none" strike="noStrike">
                          <a:solidFill>
                            <a:srgbClr val="000000"/>
                          </a:solidFill>
                          <a:effectLst/>
                          <a:latin typeface="Futura Std Book" panose="020B0502020204020303"/>
                        </a:rPr>
                        <a:t>Övrigt*</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1,10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0,05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4,37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1" u="none" strike="noStrike">
                          <a:solidFill>
                            <a:srgbClr val="000000"/>
                          </a:solidFill>
                          <a:effectLst/>
                          <a:latin typeface="Futura Std Book" panose="020B0502020204020303"/>
                        </a:rPr>
                        <a:t>31,37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2307114"/>
                  </a:ext>
                </a:extLst>
              </a:tr>
              <a:tr h="174340">
                <a:tc>
                  <a:txBody>
                    <a:bodyPr/>
                    <a:lstStyle/>
                    <a:p>
                      <a:pPr algn="l" rtl="0" fontAlgn="b"/>
                      <a:r>
                        <a:rPr lang="sv-SE" sz="800" b="0" i="0" u="none" strike="noStrike" dirty="0">
                          <a:solidFill>
                            <a:srgbClr val="000000"/>
                          </a:solidFill>
                          <a:effectLst/>
                          <a:latin typeface="Futura Std Book" panose="020B0502020204020303"/>
                        </a:rPr>
                        <a:t>Offentlig sektor</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4,83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0,36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8,14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0" i="0" u="none" strike="noStrike">
                          <a:solidFill>
                            <a:srgbClr val="000000"/>
                          </a:solidFill>
                          <a:effectLst/>
                          <a:latin typeface="Futura Std Book" panose="020B0502020204020303"/>
                        </a:rPr>
                        <a:t>25,14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07945776"/>
                  </a:ext>
                </a:extLst>
              </a:tr>
              <a:tr h="174340">
                <a:tc>
                  <a:txBody>
                    <a:bodyPr/>
                    <a:lstStyle/>
                    <a:p>
                      <a:pPr algn="l" rtl="0" fontAlgn="b"/>
                      <a:r>
                        <a:rPr lang="sv-SE" sz="800" b="1" i="0" u="none" strike="noStrike">
                          <a:solidFill>
                            <a:srgbClr val="000000"/>
                          </a:solidFill>
                          <a:effectLst/>
                          <a:latin typeface="Futura Std Book" panose="020B0502020204020303"/>
                        </a:rPr>
                        <a:t>Totalt </a:t>
                      </a:r>
                    </a:p>
                  </a:txBody>
                  <a:tcPr marL="5478" marR="5478" marT="5478"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13,79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0,76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a:solidFill>
                            <a:srgbClr val="000000"/>
                          </a:solidFill>
                          <a:effectLst/>
                          <a:latin typeface="Futura Std Book" panose="020B0502020204020303"/>
                        </a:rPr>
                        <a:t>5,85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sv-SE" sz="800" b="1" i="0" u="none" strike="noStrike" dirty="0">
                          <a:solidFill>
                            <a:srgbClr val="000000"/>
                          </a:solidFill>
                          <a:effectLst/>
                          <a:latin typeface="Futura Std Book" panose="020B0502020204020303"/>
                        </a:rPr>
                        <a:t>21,08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68365172"/>
                  </a:ext>
                </a:extLst>
              </a:tr>
            </a:tbl>
          </a:graphicData>
        </a:graphic>
      </p:graphicFrame>
      <p:sp>
        <p:nvSpPr>
          <p:cNvPr id="10" name="Rektangel 9">
            <a:extLst>
              <a:ext uri="{FF2B5EF4-FFF2-40B4-BE49-F238E27FC236}">
                <a16:creationId xmlns:a16="http://schemas.microsoft.com/office/drawing/2014/main" id="{7AE5B7B6-6595-4501-8693-87232A44E5CB}"/>
              </a:ext>
            </a:extLst>
          </p:cNvPr>
          <p:cNvSpPr/>
          <p:nvPr/>
        </p:nvSpPr>
        <p:spPr>
          <a:xfrm>
            <a:off x="6119073" y="6129337"/>
            <a:ext cx="4127334"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700" dirty="0"/>
              <a:t>*I övrigt ingår jordbruk, skogsbruk och fiske, byggverksamhet samt okänd näringsgren</a:t>
            </a:r>
            <a:br>
              <a:rPr lang="sv-SE" sz="700" dirty="0"/>
            </a:br>
            <a:endParaRPr lang="sv-SE" sz="700" dirty="0"/>
          </a:p>
        </p:txBody>
      </p:sp>
      <p:graphicFrame>
        <p:nvGraphicFramePr>
          <p:cNvPr id="13" name="Diagram 12">
            <a:extLst>
              <a:ext uri="{FF2B5EF4-FFF2-40B4-BE49-F238E27FC236}">
                <a16:creationId xmlns:a16="http://schemas.microsoft.com/office/drawing/2014/main" id="{83A4545F-F2CD-4038-BC51-E4C186262C13}"/>
              </a:ext>
            </a:extLst>
          </p:cNvPr>
          <p:cNvGraphicFramePr>
            <a:graphicFrameLocks/>
          </p:cNvGraphicFramePr>
          <p:nvPr>
            <p:extLst>
              <p:ext uri="{D42A27DB-BD31-4B8C-83A1-F6EECF244321}">
                <p14:modId xmlns:p14="http://schemas.microsoft.com/office/powerpoint/2010/main" val="1569143174"/>
              </p:ext>
            </p:extLst>
          </p:nvPr>
        </p:nvGraphicFramePr>
        <p:xfrm>
          <a:off x="574673" y="1943192"/>
          <a:ext cx="5307011" cy="38063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110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9" y="342899"/>
            <a:ext cx="8426449" cy="1113955"/>
          </a:xfrm>
        </p:spPr>
        <p:txBody>
          <a:bodyPr/>
          <a:lstStyle/>
          <a:p>
            <a:r>
              <a:rPr lang="sv-SE" dirty="0"/>
              <a:t>Nyföretagande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9" y="5756989"/>
            <a:ext cx="1149674" cy="215444"/>
          </a:xfrm>
          <a:prstGeom prst="rect">
            <a:avLst/>
          </a:prstGeom>
          <a:noFill/>
        </p:spPr>
        <p:txBody>
          <a:bodyPr wrap="none" rtlCol="0">
            <a:spAutoFit/>
          </a:bodyPr>
          <a:lstStyle/>
          <a:p>
            <a:r>
              <a:rPr lang="sv-SE" sz="800" dirty="0"/>
              <a:t>Källa: Bolagsverket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8" y="3429000"/>
            <a:ext cx="4722408"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6" y="1945635"/>
            <a:ext cx="4722409" cy="1497633"/>
          </a:xfrm>
        </p:spPr>
        <p:txBody>
          <a:bodyPr/>
          <a:lstStyle/>
          <a:p>
            <a:pPr lvl="4"/>
            <a:r>
              <a:rPr lang="sv-SE" sz="1400" dirty="0"/>
              <a:t>Nyföretagandet minskade med 10 procent i länet och 10 procent i Örebro kommun under kvartalet.</a:t>
            </a:r>
          </a:p>
          <a:p>
            <a:pPr lvl="4"/>
            <a:r>
              <a:rPr lang="sv-SE" sz="1400" dirty="0"/>
              <a:t>412 av 510 nystartade företag är aktiebolag.</a:t>
            </a:r>
          </a:p>
          <a:p>
            <a:endParaRPr lang="sv-SE"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7" y="3443269"/>
            <a:ext cx="1864613" cy="276999"/>
          </a:xfrm>
          <a:prstGeom prst="rect">
            <a:avLst/>
          </a:prstGeom>
          <a:noFill/>
        </p:spPr>
        <p:txBody>
          <a:bodyPr wrap="none" rtlCol="0">
            <a:spAutoFit/>
          </a:bodyPr>
          <a:lstStyle/>
          <a:p>
            <a:r>
              <a:rPr lang="sv-SE" sz="1200" b="1" dirty="0">
                <a:latin typeface="+mj-lt"/>
                <a:cs typeface="Arial" panose="020B0604020202020204" pitchFamily="34" charset="0"/>
              </a:rPr>
              <a:t>Nyregistrerade företag</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87082"/>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32409" y="1453192"/>
            <a:ext cx="3773790" cy="492443"/>
          </a:xfrm>
          <a:prstGeom prst="rect">
            <a:avLst/>
          </a:prstGeom>
          <a:noFill/>
        </p:spPr>
        <p:txBody>
          <a:bodyPr wrap="none" rtlCol="0">
            <a:spAutoFit/>
          </a:bodyPr>
          <a:lstStyle/>
          <a:p>
            <a:r>
              <a:rPr lang="sv-SE" sz="1400" b="1" dirty="0"/>
              <a:t>Nyregistrerade företag</a:t>
            </a:r>
            <a:r>
              <a:rPr lang="sv-SE" sz="1400" dirty="0"/>
              <a:t/>
            </a:r>
            <a:br>
              <a:rPr lang="sv-SE" sz="1400" dirty="0"/>
            </a:br>
            <a:r>
              <a:rPr lang="sv-SE" sz="1200" dirty="0"/>
              <a:t>Säsongsrensade värden (glidande medelvärde)</a:t>
            </a:r>
            <a:endParaRPr lang="sv-SE" sz="1400" dirty="0"/>
          </a:p>
        </p:txBody>
      </p:sp>
      <p:graphicFrame>
        <p:nvGraphicFramePr>
          <p:cNvPr id="3" name="Tabell 2">
            <a:extLst>
              <a:ext uri="{FF2B5EF4-FFF2-40B4-BE49-F238E27FC236}">
                <a16:creationId xmlns:a16="http://schemas.microsoft.com/office/drawing/2014/main" id="{248F4D77-9F90-40F0-AFDA-4E93E089F6CA}"/>
              </a:ext>
            </a:extLst>
          </p:cNvPr>
          <p:cNvGraphicFramePr>
            <a:graphicFrameLocks noGrp="1"/>
          </p:cNvGraphicFramePr>
          <p:nvPr>
            <p:extLst>
              <p:ext uri="{D42A27DB-BD31-4B8C-83A1-F6EECF244321}">
                <p14:modId xmlns:p14="http://schemas.microsoft.com/office/powerpoint/2010/main" val="2761665423"/>
              </p:ext>
            </p:extLst>
          </p:nvPr>
        </p:nvGraphicFramePr>
        <p:xfrm>
          <a:off x="6755217" y="3720267"/>
          <a:ext cx="4722408" cy="2252167"/>
        </p:xfrm>
        <a:graphic>
          <a:graphicData uri="http://schemas.openxmlformats.org/drawingml/2006/table">
            <a:tbl>
              <a:tblPr bandRow="1">
                <a:tableStyleId>{2D5ABB26-0587-4C30-8999-92F81FD0307C}</a:tableStyleId>
              </a:tblPr>
              <a:tblGrid>
                <a:gridCol w="1542572">
                  <a:extLst>
                    <a:ext uri="{9D8B030D-6E8A-4147-A177-3AD203B41FA5}">
                      <a16:colId xmlns:a16="http://schemas.microsoft.com/office/drawing/2014/main" val="1182284860"/>
                    </a:ext>
                  </a:extLst>
                </a:gridCol>
                <a:gridCol w="685095">
                  <a:extLst>
                    <a:ext uri="{9D8B030D-6E8A-4147-A177-3AD203B41FA5}">
                      <a16:colId xmlns:a16="http://schemas.microsoft.com/office/drawing/2014/main" val="1315458953"/>
                    </a:ext>
                  </a:extLst>
                </a:gridCol>
                <a:gridCol w="777235">
                  <a:extLst>
                    <a:ext uri="{9D8B030D-6E8A-4147-A177-3AD203B41FA5}">
                      <a16:colId xmlns:a16="http://schemas.microsoft.com/office/drawing/2014/main" val="4043114926"/>
                    </a:ext>
                  </a:extLst>
                </a:gridCol>
                <a:gridCol w="615311">
                  <a:extLst>
                    <a:ext uri="{9D8B030D-6E8A-4147-A177-3AD203B41FA5}">
                      <a16:colId xmlns:a16="http://schemas.microsoft.com/office/drawing/2014/main" val="3099988716"/>
                    </a:ext>
                  </a:extLst>
                </a:gridCol>
                <a:gridCol w="561337">
                  <a:extLst>
                    <a:ext uri="{9D8B030D-6E8A-4147-A177-3AD203B41FA5}">
                      <a16:colId xmlns:a16="http://schemas.microsoft.com/office/drawing/2014/main" val="1400772856"/>
                    </a:ext>
                  </a:extLst>
                </a:gridCol>
                <a:gridCol w="540858">
                  <a:extLst>
                    <a:ext uri="{9D8B030D-6E8A-4147-A177-3AD203B41FA5}">
                      <a16:colId xmlns:a16="http://schemas.microsoft.com/office/drawing/2014/main" val="69212751"/>
                    </a:ext>
                  </a:extLst>
                </a:gridCol>
              </a:tblGrid>
              <a:tr h="329107">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3422795235"/>
                  </a:ext>
                </a:extLst>
              </a:tr>
              <a:tr h="345564">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1999076808"/>
                  </a:ext>
                </a:extLst>
              </a:tr>
              <a:tr h="394374">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22 173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78 766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extLst>
                  <a:ext uri="{0D108BD9-81ED-4DB2-BD59-A6C34878D82A}">
                    <a16:rowId xmlns:a16="http://schemas.microsoft.com/office/drawing/2014/main" val="2126920098"/>
                  </a:ext>
                </a:extLst>
              </a:tr>
              <a:tr h="394374">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11 347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40 498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a:t>
                      </a:r>
                    </a:p>
                  </a:txBody>
                  <a:tcPr marL="9525" marR="9525" marT="9525" marB="0" anchor="ctr"/>
                </a:tc>
                <a:extLst>
                  <a:ext uri="{0D108BD9-81ED-4DB2-BD59-A6C34878D82A}">
                    <a16:rowId xmlns:a16="http://schemas.microsoft.com/office/drawing/2014/main" val="3931673820"/>
                  </a:ext>
                </a:extLst>
              </a:tr>
              <a:tr h="394374">
                <a:tc>
                  <a:txBody>
                    <a:bodyPr/>
                    <a:lstStyle/>
                    <a:p>
                      <a:pPr marL="72000" algn="l" fontAlgn="b"/>
                      <a:r>
                        <a:rPr lang="sv-SE" sz="800" b="1" u="none" strike="noStrike" dirty="0">
                          <a:effectLst/>
                        </a:rPr>
                        <a:t>Örebro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510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1 749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a:t>
                      </a:r>
                    </a:p>
                  </a:txBody>
                  <a:tcPr marL="9525" marR="9525" marT="9525" marB="0" anchor="ctr"/>
                </a:tc>
                <a:extLst>
                  <a:ext uri="{0D108BD9-81ED-4DB2-BD59-A6C34878D82A}">
                    <a16:rowId xmlns:a16="http://schemas.microsoft.com/office/drawing/2014/main" val="1614106418"/>
                  </a:ext>
                </a:extLst>
              </a:tr>
              <a:tr h="394374">
                <a:tc>
                  <a:txBody>
                    <a:bodyPr/>
                    <a:lstStyle/>
                    <a:p>
                      <a:pPr marL="72000" algn="l" fontAlgn="b"/>
                      <a:r>
                        <a:rPr lang="sv-SE" sz="800" b="1" u="none" strike="noStrike" dirty="0">
                          <a:effectLst/>
                        </a:rPr>
                        <a:t>Örebro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307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1 061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3</a:t>
                      </a:r>
                    </a:p>
                  </a:txBody>
                  <a:tcPr marL="9525" marR="9525" marT="9525" marB="0" anchor="ctr"/>
                </a:tc>
                <a:extLst>
                  <a:ext uri="{0D108BD9-81ED-4DB2-BD59-A6C34878D82A}">
                    <a16:rowId xmlns:a16="http://schemas.microsoft.com/office/drawing/2014/main" val="219049857"/>
                  </a:ext>
                </a:extLst>
              </a:tr>
            </a:tbl>
          </a:graphicData>
        </a:graphic>
      </p:graphicFrame>
      <p:graphicFrame>
        <p:nvGraphicFramePr>
          <p:cNvPr id="13" name="Diagram 11">
            <a:extLst>
              <a:ext uri="{FF2B5EF4-FFF2-40B4-BE49-F238E27FC236}">
                <a16:creationId xmlns:a16="http://schemas.microsoft.com/office/drawing/2014/main" id="{4DEE4905-CD63-4C01-99B9-93D63C3CAD4E}"/>
              </a:ext>
            </a:extLst>
          </p:cNvPr>
          <p:cNvGraphicFramePr>
            <a:graphicFrameLocks/>
          </p:cNvGraphicFramePr>
          <p:nvPr>
            <p:extLst>
              <p:ext uri="{D42A27DB-BD31-4B8C-83A1-F6EECF244321}">
                <p14:modId xmlns:p14="http://schemas.microsoft.com/office/powerpoint/2010/main" val="2948289575"/>
              </p:ext>
            </p:extLst>
          </p:nvPr>
        </p:nvGraphicFramePr>
        <p:xfrm>
          <a:off x="732408" y="1909744"/>
          <a:ext cx="5879997" cy="38472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122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5" y="342899"/>
            <a:ext cx="8426449" cy="1113955"/>
          </a:xfrm>
        </p:spPr>
        <p:txBody>
          <a:bodyPr/>
          <a:lstStyle/>
          <a:p>
            <a:r>
              <a:rPr lang="sv-SE" dirty="0"/>
              <a:t>Företagskonkurser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5" y="5756989"/>
            <a:ext cx="3350597" cy="215444"/>
          </a:xfrm>
          <a:prstGeom prst="rect">
            <a:avLst/>
          </a:prstGeom>
          <a:noFill/>
        </p:spPr>
        <p:txBody>
          <a:bodyPr wrap="none" rtlCol="0">
            <a:spAutoFit/>
          </a:bodyPr>
          <a:lstStyle/>
          <a:p>
            <a:r>
              <a:rPr lang="sv-SE" sz="800" dirty="0"/>
              <a:t>Källa: Statistiska centralbyrån (Konkurser och offentliga ackord)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0"/>
            <a:ext cx="4722412"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1883" y="2144993"/>
            <a:ext cx="4735742" cy="1299133"/>
          </a:xfrm>
        </p:spPr>
        <p:txBody>
          <a:bodyPr/>
          <a:lstStyle/>
          <a:p>
            <a:pPr lvl="4"/>
            <a:r>
              <a:rPr lang="sv-SE" sz="1400" dirty="0"/>
              <a:t>Konkurserna är oförändrade jämfört med första kvartalet 2021.</a:t>
            </a:r>
          </a:p>
          <a:p>
            <a:pPr lvl="4"/>
            <a:r>
              <a:rPr lang="sv-SE" sz="1400" dirty="0"/>
              <a:t>På helårsbasis har däremot företagskonkurserna minskat med 5 procent.</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3" y="3429000"/>
            <a:ext cx="1547218" cy="276999"/>
          </a:xfrm>
          <a:prstGeom prst="rect">
            <a:avLst/>
          </a:prstGeom>
          <a:noFill/>
        </p:spPr>
        <p:txBody>
          <a:bodyPr wrap="none" rtlCol="0">
            <a:spAutoFit/>
          </a:bodyPr>
          <a:lstStyle/>
          <a:p>
            <a:r>
              <a:rPr lang="sv-SE" sz="1200" b="1" dirty="0">
                <a:latin typeface="+mj-lt"/>
                <a:cs typeface="Arial" panose="020B0604020202020204" pitchFamily="34" charset="0"/>
              </a:rPr>
              <a:t>Företagskonkurser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5464"/>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4374" y="1456854"/>
            <a:ext cx="5292158" cy="492443"/>
          </a:xfrm>
          <a:prstGeom prst="rect">
            <a:avLst/>
          </a:prstGeom>
          <a:noFill/>
        </p:spPr>
        <p:txBody>
          <a:bodyPr wrap="square" rtlCol="0">
            <a:spAutoFit/>
          </a:bodyPr>
          <a:lstStyle/>
          <a:p>
            <a:r>
              <a:rPr lang="sv-SE" sz="1400" b="1" dirty="0"/>
              <a:t>Företagskonkurser</a:t>
            </a:r>
            <a:r>
              <a:rPr lang="sv-SE" sz="1400" dirty="0"/>
              <a:t/>
            </a:r>
            <a:br>
              <a:rPr lang="sv-SE" sz="1400" dirty="0"/>
            </a:br>
            <a:r>
              <a:rPr lang="sv-SE" sz="1200" dirty="0"/>
              <a:t>Säsongsrensade värden (glidande medelvärde)</a:t>
            </a:r>
            <a:endParaRPr lang="sv-SE" sz="1400" dirty="0"/>
          </a:p>
        </p:txBody>
      </p:sp>
      <p:graphicFrame>
        <p:nvGraphicFramePr>
          <p:cNvPr id="3" name="Tabell 2">
            <a:extLst>
              <a:ext uri="{FF2B5EF4-FFF2-40B4-BE49-F238E27FC236}">
                <a16:creationId xmlns:a16="http://schemas.microsoft.com/office/drawing/2014/main" id="{A9EC6445-8F0D-4563-9F29-EAAA38E8C7B5}"/>
              </a:ext>
            </a:extLst>
          </p:cNvPr>
          <p:cNvGraphicFramePr>
            <a:graphicFrameLocks noGrp="1"/>
          </p:cNvGraphicFramePr>
          <p:nvPr>
            <p:extLst>
              <p:ext uri="{D42A27DB-BD31-4B8C-83A1-F6EECF244321}">
                <p14:modId xmlns:p14="http://schemas.microsoft.com/office/powerpoint/2010/main" val="947641110"/>
              </p:ext>
            </p:extLst>
          </p:nvPr>
        </p:nvGraphicFramePr>
        <p:xfrm>
          <a:off x="6741883" y="3715523"/>
          <a:ext cx="4735742" cy="2256907"/>
        </p:xfrm>
        <a:graphic>
          <a:graphicData uri="http://schemas.openxmlformats.org/drawingml/2006/table">
            <a:tbl>
              <a:tblPr bandRow="1">
                <a:tableStyleId>{2D5ABB26-0587-4C30-8999-92F81FD0307C}</a:tableStyleId>
              </a:tblPr>
              <a:tblGrid>
                <a:gridCol w="1546928">
                  <a:extLst>
                    <a:ext uri="{9D8B030D-6E8A-4147-A177-3AD203B41FA5}">
                      <a16:colId xmlns:a16="http://schemas.microsoft.com/office/drawing/2014/main" val="4238794910"/>
                    </a:ext>
                  </a:extLst>
                </a:gridCol>
                <a:gridCol w="687029">
                  <a:extLst>
                    <a:ext uri="{9D8B030D-6E8A-4147-A177-3AD203B41FA5}">
                      <a16:colId xmlns:a16="http://schemas.microsoft.com/office/drawing/2014/main" val="2795690834"/>
                    </a:ext>
                  </a:extLst>
                </a:gridCol>
                <a:gridCol w="779430">
                  <a:extLst>
                    <a:ext uri="{9D8B030D-6E8A-4147-A177-3AD203B41FA5}">
                      <a16:colId xmlns:a16="http://schemas.microsoft.com/office/drawing/2014/main" val="2949547527"/>
                    </a:ext>
                  </a:extLst>
                </a:gridCol>
                <a:gridCol w="617048">
                  <a:extLst>
                    <a:ext uri="{9D8B030D-6E8A-4147-A177-3AD203B41FA5}">
                      <a16:colId xmlns:a16="http://schemas.microsoft.com/office/drawing/2014/main" val="3188753277"/>
                    </a:ext>
                  </a:extLst>
                </a:gridCol>
                <a:gridCol w="562922">
                  <a:extLst>
                    <a:ext uri="{9D8B030D-6E8A-4147-A177-3AD203B41FA5}">
                      <a16:colId xmlns:a16="http://schemas.microsoft.com/office/drawing/2014/main" val="1821272914"/>
                    </a:ext>
                  </a:extLst>
                </a:gridCol>
                <a:gridCol w="542385">
                  <a:extLst>
                    <a:ext uri="{9D8B030D-6E8A-4147-A177-3AD203B41FA5}">
                      <a16:colId xmlns:a16="http://schemas.microsoft.com/office/drawing/2014/main" val="136692746"/>
                    </a:ext>
                  </a:extLst>
                </a:gridCol>
              </a:tblGrid>
              <a:tr h="329800">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R12*</a:t>
                      </a:r>
                    </a:p>
                  </a:txBody>
                  <a:tcPr marL="9525" marR="9525" marT="9525" marB="0" anchor="b"/>
                </a:tc>
                <a:tc hMerge="1">
                  <a:txBody>
                    <a:bodyPr/>
                    <a:lstStyle/>
                    <a:p>
                      <a:endParaRPr lang="sv-SE"/>
                    </a:p>
                  </a:txBody>
                  <a:tcPr/>
                </a:tc>
                <a:extLst>
                  <a:ext uri="{0D108BD9-81ED-4DB2-BD59-A6C34878D82A}">
                    <a16:rowId xmlns:a16="http://schemas.microsoft.com/office/drawing/2014/main" val="1020004663"/>
                  </a:ext>
                </a:extLst>
              </a:tr>
              <a:tr h="346291">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Utv., %</a:t>
                      </a:r>
                    </a:p>
                  </a:txBody>
                  <a:tcPr marL="9525" marR="9525" marT="9525" marB="0" anchor="b"/>
                </a:tc>
                <a:extLst>
                  <a:ext uri="{0D108BD9-81ED-4DB2-BD59-A6C34878D82A}">
                    <a16:rowId xmlns:a16="http://schemas.microsoft.com/office/drawing/2014/main" val="236407042"/>
                  </a:ext>
                </a:extLst>
              </a:tr>
              <a:tr h="395204">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1 639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6 789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a:t>
                      </a:r>
                    </a:p>
                  </a:txBody>
                  <a:tcPr marL="9525" marR="9525" marT="9525" marB="0" anchor="ctr"/>
                </a:tc>
                <a:extLst>
                  <a:ext uri="{0D108BD9-81ED-4DB2-BD59-A6C34878D82A}">
                    <a16:rowId xmlns:a16="http://schemas.microsoft.com/office/drawing/2014/main" val="2175618191"/>
                  </a:ext>
                </a:extLst>
              </a:tr>
              <a:tr h="395204">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800" b="0" i="0" u="none" strike="noStrike">
                          <a:solidFill>
                            <a:srgbClr val="000000"/>
                          </a:solidFill>
                          <a:effectLst/>
                          <a:latin typeface="Futura Std Book" panose="020B0502020204020303"/>
                        </a:rPr>
                        <a:t>868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3 517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a:t>
                      </a:r>
                    </a:p>
                  </a:txBody>
                  <a:tcPr marL="9525" marR="9525" marT="9525" marB="0" anchor="ctr"/>
                </a:tc>
                <a:extLst>
                  <a:ext uri="{0D108BD9-81ED-4DB2-BD59-A6C34878D82A}">
                    <a16:rowId xmlns:a16="http://schemas.microsoft.com/office/drawing/2014/main" val="1196897080"/>
                  </a:ext>
                </a:extLst>
              </a:tr>
              <a:tr h="395204">
                <a:tc>
                  <a:txBody>
                    <a:bodyPr/>
                    <a:lstStyle/>
                    <a:p>
                      <a:pPr marL="72000" algn="l" fontAlgn="b"/>
                      <a:r>
                        <a:rPr lang="sv-SE" sz="800" b="1" u="none" strike="noStrike" dirty="0">
                          <a:effectLst/>
                        </a:rPr>
                        <a:t>Örebro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162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a:t>
                      </a:r>
                    </a:p>
                  </a:txBody>
                  <a:tcPr marL="9525" marR="9525" marT="9525" marB="0" anchor="ctr"/>
                </a:tc>
                <a:extLst>
                  <a:ext uri="{0D108BD9-81ED-4DB2-BD59-A6C34878D82A}">
                    <a16:rowId xmlns:a16="http://schemas.microsoft.com/office/drawing/2014/main" val="1236040965"/>
                  </a:ext>
                </a:extLst>
              </a:tr>
              <a:tr h="395204">
                <a:tc>
                  <a:txBody>
                    <a:bodyPr/>
                    <a:lstStyle/>
                    <a:p>
                      <a:pPr marL="72000" algn="l" fontAlgn="b"/>
                      <a:r>
                        <a:rPr lang="sv-SE" sz="800" b="1" u="none" strike="noStrike" dirty="0">
                          <a:effectLst/>
                        </a:rPr>
                        <a:t>Örebro kommun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114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4</a:t>
                      </a:r>
                    </a:p>
                  </a:txBody>
                  <a:tcPr marL="9525" marR="9525" marT="9525" marB="0" anchor="ctr"/>
                </a:tc>
                <a:extLst>
                  <a:ext uri="{0D108BD9-81ED-4DB2-BD59-A6C34878D82A}">
                    <a16:rowId xmlns:a16="http://schemas.microsoft.com/office/drawing/2014/main" val="2321603924"/>
                  </a:ext>
                </a:extLst>
              </a:tr>
            </a:tbl>
          </a:graphicData>
        </a:graphic>
      </p:graphicFrame>
      <p:graphicFrame>
        <p:nvGraphicFramePr>
          <p:cNvPr id="12" name="Diagram 11">
            <a:extLst>
              <a:ext uri="{FF2B5EF4-FFF2-40B4-BE49-F238E27FC236}">
                <a16:creationId xmlns:a16="http://schemas.microsoft.com/office/drawing/2014/main" id="{710213D2-10C4-4681-83A4-CA8E8E2E9F7B}"/>
              </a:ext>
            </a:extLst>
          </p:cNvPr>
          <p:cNvGraphicFramePr>
            <a:graphicFrameLocks/>
          </p:cNvGraphicFramePr>
          <p:nvPr>
            <p:extLst>
              <p:ext uri="{D42A27DB-BD31-4B8C-83A1-F6EECF244321}">
                <p14:modId xmlns:p14="http://schemas.microsoft.com/office/powerpoint/2010/main" val="2068749163"/>
              </p:ext>
            </p:extLst>
          </p:nvPr>
        </p:nvGraphicFramePr>
        <p:xfrm>
          <a:off x="714373" y="1905261"/>
          <a:ext cx="5884014" cy="38957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58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6" y="342899"/>
            <a:ext cx="8426449" cy="1113955"/>
          </a:xfrm>
        </p:spPr>
        <p:txBody>
          <a:bodyPr/>
          <a:lstStyle/>
          <a:p>
            <a:r>
              <a:rPr lang="sv-SE" dirty="0"/>
              <a:t>Sysselsättning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6" y="5756989"/>
            <a:ext cx="3541354" cy="215444"/>
          </a:xfrm>
          <a:prstGeom prst="rect">
            <a:avLst/>
          </a:prstGeom>
          <a:noFill/>
        </p:spPr>
        <p:txBody>
          <a:bodyPr wrap="none" rtlCol="0">
            <a:spAutoFit/>
          </a:bodyPr>
          <a:lstStyle/>
          <a:p>
            <a:r>
              <a:rPr lang="sv-SE" sz="800" dirty="0"/>
              <a:t>Källa: Statistiska centralbyrån (Arbetskraftsundersökningarna, AKU)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1"/>
            <a:ext cx="4722411"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2" y="2038525"/>
            <a:ext cx="4722411" cy="1381591"/>
          </a:xfrm>
        </p:spPr>
        <p:txBody>
          <a:bodyPr/>
          <a:lstStyle/>
          <a:p>
            <a:pPr lvl="4"/>
            <a:r>
              <a:rPr lang="sv-SE" sz="1400" dirty="0"/>
              <a:t>Sysselsättningen ökade med 2,3 procent eller </a:t>
            </a:r>
            <a:br>
              <a:rPr lang="sv-SE" sz="1400" dirty="0"/>
            </a:br>
            <a:r>
              <a:rPr lang="sv-SE" sz="1400" dirty="0"/>
              <a:t>3 300 personer för Örebro län. </a:t>
            </a:r>
          </a:p>
          <a:p>
            <a:pPr lvl="4"/>
            <a:r>
              <a:rPr lang="sv-SE" sz="1400" dirty="0"/>
              <a:t>Störst är tappet inom </a:t>
            </a:r>
            <a:r>
              <a:rPr lang="sv-SE" sz="1400" dirty="0" err="1"/>
              <a:t>Tillverkn</a:t>
            </a:r>
            <a:r>
              <a:rPr lang="sv-SE" sz="1400" dirty="0"/>
              <a:t>. och utvinning, energi och miljö</a:t>
            </a:r>
          </a:p>
          <a:p>
            <a:pPr lvl="4"/>
            <a:endParaRPr lang="sv-SE" sz="1400"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4" y="3446771"/>
            <a:ext cx="1208985" cy="276999"/>
          </a:xfrm>
          <a:prstGeom prst="rect">
            <a:avLst/>
          </a:prstGeom>
          <a:noFill/>
        </p:spPr>
        <p:txBody>
          <a:bodyPr wrap="none" rtlCol="0">
            <a:spAutoFit/>
          </a:bodyPr>
          <a:lstStyle/>
          <a:p>
            <a:r>
              <a:rPr lang="sv-SE" sz="1200" b="1" dirty="0">
                <a:latin typeface="+mj-lt"/>
                <a:cs typeface="Arial" panose="020B0604020202020204" pitchFamily="34" charset="0"/>
              </a:rPr>
              <a:t>Sysselsättning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0817"/>
            <a:ext cx="1941557" cy="492443"/>
          </a:xfrm>
          <a:prstGeom prst="rect">
            <a:avLst/>
          </a:prstGeom>
          <a:noFill/>
        </p:spPr>
        <p:txBody>
          <a:bodyPr wrap="none" rtlCol="0">
            <a:spAutoFit/>
          </a:bodyPr>
          <a:lstStyle/>
          <a:p>
            <a:r>
              <a:rPr lang="sv-SE" sz="1400" b="1" dirty="0"/>
              <a:t>Sysselsatta invånare</a:t>
            </a:r>
            <a:r>
              <a:rPr lang="sv-SE" sz="1400" dirty="0"/>
              <a:t/>
            </a:r>
            <a:br>
              <a:rPr lang="sv-SE" sz="1400" dirty="0"/>
            </a:br>
            <a:r>
              <a:rPr lang="sv-SE" sz="1200" dirty="0"/>
              <a:t>Index 100 = 2012 kv1</a:t>
            </a:r>
          </a:p>
        </p:txBody>
      </p:sp>
      <p:graphicFrame>
        <p:nvGraphicFramePr>
          <p:cNvPr id="17" name="Tabell 16">
            <a:extLst>
              <a:ext uri="{FF2B5EF4-FFF2-40B4-BE49-F238E27FC236}">
                <a16:creationId xmlns:a16="http://schemas.microsoft.com/office/drawing/2014/main" id="{049C9FB7-EC95-4417-80B3-7E9D4F0732B8}"/>
              </a:ext>
            </a:extLst>
          </p:cNvPr>
          <p:cNvGraphicFramePr>
            <a:graphicFrameLocks noGrp="1"/>
          </p:cNvGraphicFramePr>
          <p:nvPr>
            <p:extLst>
              <p:ext uri="{D42A27DB-BD31-4B8C-83A1-F6EECF244321}">
                <p14:modId xmlns:p14="http://schemas.microsoft.com/office/powerpoint/2010/main" val="1387732305"/>
              </p:ext>
            </p:extLst>
          </p:nvPr>
        </p:nvGraphicFramePr>
        <p:xfrm>
          <a:off x="6755213" y="3726940"/>
          <a:ext cx="4722411" cy="2263263"/>
        </p:xfrm>
        <a:graphic>
          <a:graphicData uri="http://schemas.openxmlformats.org/drawingml/2006/table">
            <a:tbl>
              <a:tblPr bandRow="1">
                <a:tableStyleId>{2D5ABB26-0587-4C30-8999-92F81FD0307C}</a:tableStyleId>
              </a:tblPr>
              <a:tblGrid>
                <a:gridCol w="1742095">
                  <a:extLst>
                    <a:ext uri="{9D8B030D-6E8A-4147-A177-3AD203B41FA5}">
                      <a16:colId xmlns:a16="http://schemas.microsoft.com/office/drawing/2014/main" val="1678076792"/>
                    </a:ext>
                  </a:extLst>
                </a:gridCol>
                <a:gridCol w="773707">
                  <a:extLst>
                    <a:ext uri="{9D8B030D-6E8A-4147-A177-3AD203B41FA5}">
                      <a16:colId xmlns:a16="http://schemas.microsoft.com/office/drawing/2014/main" val="2601369493"/>
                    </a:ext>
                  </a:extLst>
                </a:gridCol>
                <a:gridCol w="1028685">
                  <a:extLst>
                    <a:ext uri="{9D8B030D-6E8A-4147-A177-3AD203B41FA5}">
                      <a16:colId xmlns:a16="http://schemas.microsoft.com/office/drawing/2014/main" val="2395970223"/>
                    </a:ext>
                  </a:extLst>
                </a:gridCol>
                <a:gridCol w="543981">
                  <a:extLst>
                    <a:ext uri="{9D8B030D-6E8A-4147-A177-3AD203B41FA5}">
                      <a16:colId xmlns:a16="http://schemas.microsoft.com/office/drawing/2014/main" val="3235649811"/>
                    </a:ext>
                  </a:extLst>
                </a:gridCol>
                <a:gridCol w="633943">
                  <a:extLst>
                    <a:ext uri="{9D8B030D-6E8A-4147-A177-3AD203B41FA5}">
                      <a16:colId xmlns:a16="http://schemas.microsoft.com/office/drawing/2014/main" val="1050073455"/>
                    </a:ext>
                  </a:extLst>
                </a:gridCol>
              </a:tblGrid>
              <a:tr h="417288">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b="0" i="0" u="none" strike="noStrike">
                          <a:solidFill>
                            <a:srgbClr val="000000"/>
                          </a:solidFill>
                          <a:effectLst/>
                          <a:latin typeface="Futura Std Book" panose="020B0502020204020303" pitchFamily="34" charset="0"/>
                        </a:rPr>
                        <a:t>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Förändring -1 år</a:t>
                      </a:r>
                    </a:p>
                  </a:txBody>
                  <a:tcPr marL="9525" marR="9525" marT="9525" marB="0" anchor="b"/>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8386554"/>
                  </a:ext>
                </a:extLst>
              </a:tr>
              <a:tr h="417288">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tc>
                <a:tc>
                  <a:txBody>
                    <a:bodyPr/>
                    <a:lstStyle/>
                    <a:p>
                      <a:pPr algn="ctr" rtl="0" fontAlgn="b"/>
                      <a:r>
                        <a:rPr lang="sv-SE" sz="800" b="0" i="0" u="none" strike="noStrike">
                          <a:solidFill>
                            <a:srgbClr val="000000"/>
                          </a:solidFill>
                          <a:effectLst/>
                          <a:latin typeface="Futura Std Book" panose="020B0502020204020303" pitchFamily="34" charset="0"/>
                        </a:rPr>
                        <a:t>-1 år (antal)</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tc>
                <a:tc>
                  <a:txBody>
                    <a:bodyPr/>
                    <a:lstStyle/>
                    <a:p>
                      <a:pPr algn="ctr" fontAlgn="b"/>
                      <a:r>
                        <a:rPr lang="sv-SE" sz="800" b="0" i="0" u="none" strike="noStrike">
                          <a:solidFill>
                            <a:srgbClr val="000000"/>
                          </a:solidFill>
                          <a:effectLst/>
                          <a:latin typeface="Futura Std Book" panose="020B0502020204020303" pitchFamily="34" charset="0"/>
                        </a:rPr>
                        <a:t>- 5 år</a:t>
                      </a:r>
                    </a:p>
                  </a:txBody>
                  <a:tcPr marL="9525" marR="9525" marT="9525" marB="0" anchor="b"/>
                </a:tc>
                <a:extLst>
                  <a:ext uri="{0D108BD9-81ED-4DB2-BD59-A6C34878D82A}">
                    <a16:rowId xmlns:a16="http://schemas.microsoft.com/office/drawing/2014/main" val="1194244375"/>
                  </a:ext>
                </a:extLst>
              </a:tr>
              <a:tr h="476229">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5 075 700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154 300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3,1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3,1 </a:t>
                      </a:r>
                    </a:p>
                  </a:txBody>
                  <a:tcPr marL="9525" marR="9525" marT="9525" marB="0" anchor="ctr"/>
                </a:tc>
                <a:extLst>
                  <a:ext uri="{0D108BD9-81ED-4DB2-BD59-A6C34878D82A}">
                    <a16:rowId xmlns:a16="http://schemas.microsoft.com/office/drawing/2014/main" val="1544414373"/>
                  </a:ext>
                </a:extLst>
              </a:tr>
              <a:tr h="476229">
                <a:tc>
                  <a:txBody>
                    <a:bodyPr/>
                    <a:lstStyle/>
                    <a:p>
                      <a:pPr marL="72000" algn="l" fontAlgn="b"/>
                      <a:r>
                        <a:rPr lang="sv-SE" sz="800" b="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fontAlgn="ctr"/>
                      <a:r>
                        <a:rPr lang="sv-SE" sz="700" b="0" i="0" u="none" strike="noStrike">
                          <a:solidFill>
                            <a:srgbClr val="000000"/>
                          </a:solidFill>
                          <a:effectLst/>
                          <a:latin typeface="Futura Std Book" panose="020B0502020204020303"/>
                        </a:rPr>
                        <a:t>2 342 900 </a:t>
                      </a:r>
                    </a:p>
                  </a:txBody>
                  <a:tcPr marL="9525" marR="9525" marT="9525" marB="0" anchor="ctr"/>
                </a:tc>
                <a:tc>
                  <a:txBody>
                    <a:bodyPr/>
                    <a:lstStyle/>
                    <a:p>
                      <a:pPr algn="ctr" fontAlgn="ctr"/>
                      <a:r>
                        <a:rPr lang="sv-SE" sz="700" b="0" i="0" u="none" strike="noStrike" dirty="0">
                          <a:solidFill>
                            <a:srgbClr val="000000"/>
                          </a:solidFill>
                          <a:effectLst/>
                          <a:latin typeface="Futura Std Book" panose="020B0502020204020303"/>
                        </a:rPr>
                        <a:t>52 400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2,3 </a:t>
                      </a:r>
                    </a:p>
                  </a:txBody>
                  <a:tcPr marL="9525" marR="9525" marT="9525" marB="0" anchor="ctr"/>
                </a:tc>
                <a:tc>
                  <a:txBody>
                    <a:bodyPr/>
                    <a:lstStyle/>
                    <a:p>
                      <a:pPr algn="ctr" fontAlgn="ctr"/>
                      <a:r>
                        <a:rPr lang="sv-SE" sz="700" b="0" i="0" u="none" strike="noStrike">
                          <a:solidFill>
                            <a:srgbClr val="000000"/>
                          </a:solidFill>
                          <a:effectLst/>
                          <a:latin typeface="Futura Std Book" panose="020B0502020204020303"/>
                        </a:rPr>
                        <a:t>4,2 </a:t>
                      </a:r>
                    </a:p>
                  </a:txBody>
                  <a:tcPr marL="9525" marR="9525" marT="9525" marB="0" anchor="ctr"/>
                </a:tc>
                <a:extLst>
                  <a:ext uri="{0D108BD9-81ED-4DB2-BD59-A6C34878D82A}">
                    <a16:rowId xmlns:a16="http://schemas.microsoft.com/office/drawing/2014/main" val="4178915708"/>
                  </a:ext>
                </a:extLst>
              </a:tr>
              <a:tr h="476229">
                <a:tc>
                  <a:txBody>
                    <a:bodyPr/>
                    <a:lstStyle/>
                    <a:p>
                      <a:pPr marL="72000" algn="l" fontAlgn="b"/>
                      <a:r>
                        <a:rPr lang="sv-SE" sz="800" b="1" u="none" strike="noStrike" dirty="0">
                          <a:effectLst/>
                        </a:rPr>
                        <a:t>Örebro län</a:t>
                      </a:r>
                      <a:endParaRPr lang="sv-SE" sz="800" b="1" i="0" u="none" strike="noStrike" dirty="0">
                        <a:solidFill>
                          <a:srgbClr val="000000"/>
                        </a:solidFill>
                        <a:effectLst/>
                        <a:latin typeface="+mn-lt"/>
                      </a:endParaRP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145 300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3 300 </a:t>
                      </a:r>
                    </a:p>
                  </a:txBody>
                  <a:tcPr marL="9525" marR="9525" marT="9525" marB="0" anchor="ctr"/>
                </a:tc>
                <a:tc>
                  <a:txBody>
                    <a:bodyPr/>
                    <a:lstStyle/>
                    <a:p>
                      <a:pPr algn="ctr" fontAlgn="ctr"/>
                      <a:r>
                        <a:rPr lang="sv-SE" sz="700" b="1" i="0" u="none" strike="noStrike">
                          <a:solidFill>
                            <a:srgbClr val="000000"/>
                          </a:solidFill>
                          <a:effectLst/>
                          <a:latin typeface="Futura Std Book" panose="020B0502020204020303"/>
                        </a:rPr>
                        <a:t>2,3 </a:t>
                      </a:r>
                    </a:p>
                  </a:txBody>
                  <a:tcPr marL="9525" marR="9525" marT="9525" marB="0" anchor="ctr"/>
                </a:tc>
                <a:tc>
                  <a:txBody>
                    <a:bodyPr/>
                    <a:lstStyle/>
                    <a:p>
                      <a:pPr algn="ctr" fontAlgn="ctr"/>
                      <a:r>
                        <a:rPr lang="sv-SE" sz="700" b="1" i="0" u="none" strike="noStrike" dirty="0">
                          <a:solidFill>
                            <a:srgbClr val="000000"/>
                          </a:solidFill>
                          <a:effectLst/>
                          <a:latin typeface="Futura Std Book" panose="020B0502020204020303"/>
                        </a:rPr>
                        <a:t>4,9 </a:t>
                      </a:r>
                    </a:p>
                  </a:txBody>
                  <a:tcPr marL="9525" marR="9525" marT="9525" marB="0" anchor="ctr"/>
                </a:tc>
                <a:extLst>
                  <a:ext uri="{0D108BD9-81ED-4DB2-BD59-A6C34878D82A}">
                    <a16:rowId xmlns:a16="http://schemas.microsoft.com/office/drawing/2014/main" val="1554613420"/>
                  </a:ext>
                </a:extLst>
              </a:tr>
            </a:tbl>
          </a:graphicData>
        </a:graphic>
      </p:graphicFrame>
      <p:graphicFrame>
        <p:nvGraphicFramePr>
          <p:cNvPr id="12" name="Diagram 11">
            <a:extLst>
              <a:ext uri="{FF2B5EF4-FFF2-40B4-BE49-F238E27FC236}">
                <a16:creationId xmlns:a16="http://schemas.microsoft.com/office/drawing/2014/main" id="{2F848833-B509-414F-B961-E453A45AD1CB}"/>
              </a:ext>
            </a:extLst>
          </p:cNvPr>
          <p:cNvGraphicFramePr>
            <a:graphicFrameLocks/>
          </p:cNvGraphicFramePr>
          <p:nvPr>
            <p:extLst>
              <p:ext uri="{D42A27DB-BD31-4B8C-83A1-F6EECF244321}">
                <p14:modId xmlns:p14="http://schemas.microsoft.com/office/powerpoint/2010/main" val="1763804120"/>
              </p:ext>
            </p:extLst>
          </p:nvPr>
        </p:nvGraphicFramePr>
        <p:xfrm>
          <a:off x="732406" y="1948962"/>
          <a:ext cx="5694031" cy="38011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831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bransch</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4015666716"/>
              </p:ext>
            </p:extLst>
          </p:nvPr>
        </p:nvGraphicFramePr>
        <p:xfrm>
          <a:off x="1882774" y="1621872"/>
          <a:ext cx="8426450" cy="4157040"/>
        </p:xfrm>
        <a:graphic>
          <a:graphicData uri="http://schemas.openxmlformats.org/drawingml/2006/table">
            <a:tbl>
              <a:tblPr firstRow="1" bandRow="1">
                <a:tableStyleId>{5C22544A-7EE6-4342-B048-85BDC9FD1C3A}</a:tableStyleId>
              </a:tblPr>
              <a:tblGrid>
                <a:gridCol w="2135553">
                  <a:extLst>
                    <a:ext uri="{9D8B030D-6E8A-4147-A177-3AD203B41FA5}">
                      <a16:colId xmlns:a16="http://schemas.microsoft.com/office/drawing/2014/main" val="452260278"/>
                    </a:ext>
                  </a:extLst>
                </a:gridCol>
                <a:gridCol w="1702965">
                  <a:extLst>
                    <a:ext uri="{9D8B030D-6E8A-4147-A177-3AD203B41FA5}">
                      <a16:colId xmlns:a16="http://schemas.microsoft.com/office/drawing/2014/main" val="1889858293"/>
                    </a:ext>
                  </a:extLst>
                </a:gridCol>
                <a:gridCol w="1672285">
                  <a:extLst>
                    <a:ext uri="{9D8B030D-6E8A-4147-A177-3AD203B41FA5}">
                      <a16:colId xmlns:a16="http://schemas.microsoft.com/office/drawing/2014/main" val="1671515360"/>
                    </a:ext>
                  </a:extLst>
                </a:gridCol>
                <a:gridCol w="1456808">
                  <a:extLst>
                    <a:ext uri="{9D8B030D-6E8A-4147-A177-3AD203B41FA5}">
                      <a16:colId xmlns:a16="http://schemas.microsoft.com/office/drawing/2014/main" val="2818758293"/>
                    </a:ext>
                  </a:extLst>
                </a:gridCol>
                <a:gridCol w="1458839">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1" dirty="0">
                          <a:solidFill>
                            <a:schemeClr val="bg1"/>
                          </a:solidFill>
                        </a:rPr>
                        <a:t>Antal                                 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1"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dirty="0">
                          <a:solidFill>
                            <a:schemeClr val="bg1"/>
                          </a:solidFill>
                        </a:rPr>
                        <a:t>Örebro 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dirty="0">
                          <a:solidFill>
                            <a:srgbClr val="FFFFFF"/>
                          </a:solidFill>
                          <a:effectLst/>
                          <a:latin typeface="Futura Std Book" panose="020B0502020204020303" pitchFamily="34" charset="0"/>
                        </a:rPr>
                        <a:t>-1 år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1" i="0" u="none" strike="noStrike">
                          <a:solidFill>
                            <a:srgbClr val="FFFFFF"/>
                          </a:solidFill>
                          <a:effectLst/>
                          <a:latin typeface="Futura Std Book" panose="020B0502020204020303" pitchFamily="34" charset="0"/>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Jordbruk, skogsbruk och fiske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Tillverkn</a:t>
                      </a:r>
                      <a:r>
                        <a:rPr lang="sv-SE" sz="800" dirty="0"/>
                        <a:t>. och utvinning, energi och miljö</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18 000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-9 400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-34,3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-8,6</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därav </a:t>
                      </a:r>
                      <a:r>
                        <a:rPr lang="sv-SE" sz="800" dirty="0" err="1"/>
                        <a:t>tillverkn</a:t>
                      </a:r>
                      <a:r>
                        <a:rPr lang="sv-SE" sz="800" dirty="0"/>
                        <a:t>. av verkstadsvaror </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10 100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-4 800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-32,2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13,5</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Byggverksamhet</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11 100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2 400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13,3</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Handel</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13 700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1 400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-11,0</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Transport</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6 300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6 300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-18,2</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Hotell och restauranger</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Information och kommunikation</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Personliga och kulturella tjänster</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Finansiell verksamhet, företagstjänster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18 700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14,7</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Offentlig förvaltning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14 100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25,9</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Utbildning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19 000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3 700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4,4</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Vård och omsorg</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28 600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-1 500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16,3</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Uppgift saknas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a:rPr>
                        <a:t>145 300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3 300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4,9</a:t>
                      </a:r>
                    </a:p>
                  </a:txBody>
                  <a:tcPr marL="9525" marR="9525" marT="9525" marB="0" anchor="ctr"/>
                </a:tc>
                <a:extLst>
                  <a:ext uri="{0D108BD9-81ED-4DB2-BD59-A6C34878D82A}">
                    <a16:rowId xmlns:a16="http://schemas.microsoft.com/office/drawing/2014/main" val="256117143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1939104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145 300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3 300</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2,3</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4,9</a:t>
                      </a:r>
                    </a:p>
                  </a:txBody>
                  <a:tcPr marL="9525" marR="9525" marT="9525" marB="0" anchor="ctr"/>
                </a:tc>
                <a:extLst>
                  <a:ext uri="{0D108BD9-81ED-4DB2-BD59-A6C34878D82A}">
                    <a16:rowId xmlns:a16="http://schemas.microsoft.com/office/drawing/2014/main" val="1325546280"/>
                  </a:ext>
                </a:extLst>
              </a:tr>
            </a:tbl>
          </a:graphicData>
        </a:graphic>
      </p:graphicFrame>
      <p:sp>
        <p:nvSpPr>
          <p:cNvPr id="4" name="textruta 3">
            <a:extLst>
              <a:ext uri="{FF2B5EF4-FFF2-40B4-BE49-F238E27FC236}">
                <a16:creationId xmlns:a16="http://schemas.microsoft.com/office/drawing/2014/main" id="{E2A516BB-0D10-45CD-BDB3-49F93ADE33A2}"/>
              </a:ext>
            </a:extLst>
          </p:cNvPr>
          <p:cNvSpPr txBox="1"/>
          <p:nvPr/>
        </p:nvSpPr>
        <p:spPr>
          <a:xfrm>
            <a:off x="1882774" y="5836208"/>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3966327530"/>
      </p:ext>
    </p:extLst>
  </p:cSld>
  <p:clrMapOvr>
    <a:masterClrMapping/>
  </p:clrMapOvr>
</p:sld>
</file>

<file path=ppt/theme/theme1.xml><?xml version="1.0" encoding="utf-8"?>
<a:theme xmlns:a="http://schemas.openxmlformats.org/drawingml/2006/main" name="Stockholm Business Region">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New">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defPPr algn="l">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thlm bus region mall med exempelsidor.potx" id="{231D5FF8-AE30-49FB-AAE4-EDC658702CD4}" vid="{15FC85DB-6A9F-45EE-93F8-5A4DFC58E511}"/>
    </a:ext>
  </a:extLst>
</a:theme>
</file>

<file path=ppt/theme/theme2.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ppt/theme/theme3.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docProps/app.xml><?xml version="1.0" encoding="utf-8"?>
<Properties xmlns="http://schemas.openxmlformats.org/officeDocument/2006/extended-properties" xmlns:vt="http://schemas.openxmlformats.org/officeDocument/2006/docPropsVTypes">
  <Template>PPT mall med exempelsidor_16_9</Template>
  <TotalTime>2925</TotalTime>
  <Words>3187</Words>
  <Application>Microsoft Office PowerPoint</Application>
  <PresentationFormat>Bredbild</PresentationFormat>
  <Paragraphs>1219</Paragraphs>
  <Slides>23</Slides>
  <Notes>1</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23</vt:i4>
      </vt:variant>
    </vt:vector>
  </HeadingPairs>
  <TitlesOfParts>
    <vt:vector size="31" baseType="lpstr">
      <vt:lpstr>Arial</vt:lpstr>
      <vt:lpstr>Calibri</vt:lpstr>
      <vt:lpstr>Futura Std Book</vt:lpstr>
      <vt:lpstr>Futura Std Book</vt:lpstr>
      <vt:lpstr>Garamond</vt:lpstr>
      <vt:lpstr>Minion Pro</vt:lpstr>
      <vt:lpstr>Times New Roman</vt:lpstr>
      <vt:lpstr>Stockholm Business Region</vt:lpstr>
      <vt:lpstr>PowerPoint-presentation</vt:lpstr>
      <vt:lpstr>Om rapporten</vt:lpstr>
      <vt:lpstr>Återhämtning</vt:lpstr>
      <vt:lpstr>Lönesumma</vt:lpstr>
      <vt:lpstr>Lönesumma efter sektor</vt:lpstr>
      <vt:lpstr>Nyföretagande</vt:lpstr>
      <vt:lpstr>Företagskonkurser</vt:lpstr>
      <vt:lpstr>Sysselsättning </vt:lpstr>
      <vt:lpstr>Sysselsättning efter bransch</vt:lpstr>
      <vt:lpstr>Sysselsättning efter yrke</vt:lpstr>
      <vt:lpstr>Lediga jobb</vt:lpstr>
      <vt:lpstr>Varslade personer</vt:lpstr>
      <vt:lpstr>Arbetslöshet</vt:lpstr>
      <vt:lpstr>Arbetslöshet efter kategori</vt:lpstr>
      <vt:lpstr>Befolkning </vt:lpstr>
      <vt:lpstr>Bostadsbyggande</vt:lpstr>
      <vt:lpstr>Kommersiella övernattningar</vt:lpstr>
      <vt:lpstr>PowerPoint-presentation</vt:lpstr>
      <vt:lpstr>PowerPoint-presentation</vt:lpstr>
      <vt:lpstr>PowerPoint-presentation</vt:lpstr>
      <vt:lpstr>PowerPoint-presentation</vt:lpstr>
      <vt:lpstr>PowerPoint-presentation</vt:lpstr>
      <vt:lpstr>Stockholm Business Region</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Frid</dc:creator>
  <cp:keywords>class='Open'</cp:keywords>
  <cp:lastModifiedBy>Viktor Gustafsson</cp:lastModifiedBy>
  <cp:revision>562</cp:revision>
  <cp:lastPrinted>2022-06-28T07:26:37Z</cp:lastPrinted>
  <dcterms:created xsi:type="dcterms:W3CDTF">2019-04-29T08:02:07Z</dcterms:created>
  <dcterms:modified xsi:type="dcterms:W3CDTF">2022-06-29T12:02:36Z</dcterms:modified>
</cp:coreProperties>
</file>